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2016-08-24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文言虚词“于”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47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48072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/>
              <a:t>(</a:t>
            </a:r>
            <a:r>
              <a:rPr lang="zh-CN" altLang="en-US" b="1" dirty="0"/>
              <a:t>一</a:t>
            </a:r>
            <a:r>
              <a:rPr lang="en-US" altLang="zh-CN" b="1" dirty="0"/>
              <a:t>)"</a:t>
            </a:r>
            <a:r>
              <a:rPr lang="zh-CN" altLang="en-US" b="1" dirty="0"/>
              <a:t>于</a:t>
            </a:r>
            <a:r>
              <a:rPr lang="en-US" altLang="zh-CN" b="1" dirty="0"/>
              <a:t>"</a:t>
            </a:r>
            <a:r>
              <a:rPr lang="zh-CN" altLang="en-US" b="1" dirty="0"/>
              <a:t>，用作介词。</a:t>
            </a:r>
          </a:p>
          <a:p>
            <a:r>
              <a:rPr lang="zh-CN" altLang="en-US" b="1" dirty="0"/>
              <a:t>总是跟名词、代词或短语结合，构成介宾短语去修饰动词、形容词，表示多种组合关系。 </a:t>
            </a:r>
          </a:p>
          <a:p>
            <a:r>
              <a:rPr lang="zh-CN" altLang="en-US" b="1" dirty="0"/>
              <a:t>引进动作的时间、处所、范围、对象、方面、原因等。</a:t>
            </a:r>
          </a:p>
          <a:p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"</a:t>
            </a:r>
            <a:r>
              <a:rPr lang="zh-CN" altLang="en-US" b="1" dirty="0"/>
              <a:t>在</a:t>
            </a:r>
            <a:r>
              <a:rPr lang="en-US" altLang="zh-CN" b="1" dirty="0"/>
              <a:t>""</a:t>
            </a:r>
            <a:r>
              <a:rPr lang="zh-CN" altLang="en-US" b="1" dirty="0"/>
              <a:t>在</a:t>
            </a:r>
            <a:r>
              <a:rPr lang="en-US" altLang="zh-CN" b="1" dirty="0"/>
              <a:t>……</a:t>
            </a:r>
            <a:r>
              <a:rPr lang="zh-CN" altLang="en-US" b="1" dirty="0"/>
              <a:t>方面</a:t>
            </a:r>
            <a:r>
              <a:rPr lang="en-US" altLang="zh-CN" b="1" dirty="0"/>
              <a:t>""</a:t>
            </a:r>
            <a:r>
              <a:rPr lang="zh-CN" altLang="en-US" b="1" dirty="0"/>
              <a:t>在</a:t>
            </a:r>
            <a:r>
              <a:rPr lang="en-US" altLang="zh-CN" b="1" dirty="0"/>
              <a:t>……</a:t>
            </a:r>
            <a:r>
              <a:rPr lang="zh-CN" altLang="en-US" b="1" dirty="0"/>
              <a:t>中</a:t>
            </a:r>
            <a:r>
              <a:rPr lang="en-US" altLang="zh-CN" b="1" dirty="0"/>
              <a:t>"</a:t>
            </a:r>
          </a:p>
          <a:p>
            <a:r>
              <a:rPr lang="zh-CN" altLang="en-US" b="1" dirty="0" smtClean="0"/>
              <a:t>      得</a:t>
            </a:r>
            <a:r>
              <a:rPr lang="zh-CN" altLang="en-US" b="1" dirty="0"/>
              <a:t>复见将军</a:t>
            </a:r>
            <a:r>
              <a:rPr lang="zh-CN" altLang="en-US" b="1" dirty="0">
                <a:solidFill>
                  <a:srgbClr val="FF0000"/>
                </a:solidFill>
              </a:rPr>
              <a:t>于</a:t>
            </a:r>
            <a:r>
              <a:rPr lang="zh-CN" altLang="en-US" b="1" dirty="0"/>
              <a:t>此。（</a:t>
            </a:r>
            <a:r>
              <a:rPr lang="en-US" altLang="zh-CN" b="1" dirty="0"/>
              <a:t>《</a:t>
            </a:r>
            <a:r>
              <a:rPr lang="zh-CN" altLang="en-US" b="1" dirty="0"/>
              <a:t>鸿门宴</a:t>
            </a:r>
            <a:r>
              <a:rPr lang="en-US" altLang="zh-CN" b="1" dirty="0"/>
              <a:t>》</a:t>
            </a:r>
            <a:r>
              <a:rPr lang="zh-CN" altLang="en-US" b="1" dirty="0"/>
              <a:t>在）</a:t>
            </a:r>
          </a:p>
          <a:p>
            <a:r>
              <a:rPr lang="zh-CN" altLang="en-US" b="1" dirty="0" smtClean="0"/>
              <a:t>      乃</a:t>
            </a:r>
            <a:r>
              <a:rPr lang="zh-CN" altLang="en-US" b="1" dirty="0"/>
              <a:t>设九宾礼</a:t>
            </a:r>
            <a:r>
              <a:rPr lang="zh-CN" altLang="en-US" b="1" dirty="0">
                <a:solidFill>
                  <a:srgbClr val="FF0000"/>
                </a:solidFill>
              </a:rPr>
              <a:t>于</a:t>
            </a:r>
            <a:r>
              <a:rPr lang="zh-CN" altLang="en-US" b="1" dirty="0"/>
              <a:t>廷。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      于</a:t>
            </a:r>
            <a:r>
              <a:rPr lang="zh-CN" altLang="en-US" b="1" dirty="0"/>
              <a:t>人为可讥，而在己为有悔。</a:t>
            </a:r>
          </a:p>
          <a:p>
            <a:r>
              <a:rPr lang="zh-CN" altLang="en-US" b="1" dirty="0" smtClean="0"/>
              <a:t>      荆国</a:t>
            </a:r>
            <a:r>
              <a:rPr lang="zh-CN" altLang="en-US" b="1" dirty="0"/>
              <a:t>有余</a:t>
            </a:r>
            <a:r>
              <a:rPr lang="zh-CN" altLang="en-US" b="1" dirty="0">
                <a:solidFill>
                  <a:srgbClr val="FF0000"/>
                </a:solidFill>
              </a:rPr>
              <a:t>于</a:t>
            </a:r>
            <a:r>
              <a:rPr lang="zh-CN" altLang="en-US" b="1" dirty="0"/>
              <a:t>地而不足</a:t>
            </a:r>
            <a:r>
              <a:rPr lang="zh-CN" altLang="en-US" b="1" dirty="0">
                <a:solidFill>
                  <a:srgbClr val="FF0000"/>
                </a:solidFill>
              </a:rPr>
              <a:t>于</a:t>
            </a:r>
            <a:r>
              <a:rPr lang="zh-CN" altLang="en-US" b="1" dirty="0"/>
              <a:t>民（</a:t>
            </a:r>
            <a:r>
              <a:rPr lang="en-US" altLang="zh-CN" b="1" dirty="0"/>
              <a:t>《</a:t>
            </a:r>
            <a:r>
              <a:rPr lang="zh-CN" altLang="en-US" b="1" dirty="0"/>
              <a:t>公输</a:t>
            </a:r>
            <a:r>
              <a:rPr lang="en-US" altLang="zh-CN" b="1" dirty="0"/>
              <a:t>》</a:t>
            </a:r>
            <a:r>
              <a:rPr lang="zh-CN" altLang="en-US" b="1" dirty="0"/>
              <a:t>在</a:t>
            </a:r>
            <a:r>
              <a:rPr lang="en-US" altLang="zh-CN" b="1" dirty="0"/>
              <a:t>……</a:t>
            </a:r>
            <a:r>
              <a:rPr lang="zh-CN" altLang="en-US" b="1" dirty="0"/>
              <a:t>方面）</a:t>
            </a:r>
          </a:p>
          <a:p>
            <a:r>
              <a:rPr lang="en-US" altLang="zh-CN" b="1" dirty="0" smtClean="0"/>
              <a:t>2</a:t>
            </a:r>
            <a:r>
              <a:rPr lang="zh-CN" altLang="en-US" b="1" dirty="0"/>
              <a:t>、</a:t>
            </a:r>
            <a:r>
              <a:rPr lang="en-US" altLang="zh-CN" b="1" dirty="0"/>
              <a:t>"</a:t>
            </a:r>
            <a:r>
              <a:rPr lang="zh-CN" altLang="en-US" b="1" dirty="0"/>
              <a:t>向</a:t>
            </a:r>
            <a:r>
              <a:rPr lang="en-US" altLang="zh-CN" b="1" dirty="0"/>
              <a:t>"</a:t>
            </a:r>
          </a:p>
          <a:p>
            <a:r>
              <a:rPr lang="zh-CN" altLang="en-US" b="1" dirty="0" smtClean="0"/>
              <a:t>      请</a:t>
            </a:r>
            <a:r>
              <a:rPr lang="zh-CN" altLang="en-US" b="1" dirty="0"/>
              <a:t>奉命求救</a:t>
            </a:r>
            <a:r>
              <a:rPr lang="zh-CN" altLang="en-US" b="1" dirty="0">
                <a:solidFill>
                  <a:srgbClr val="FF0000"/>
                </a:solidFill>
              </a:rPr>
              <a:t>于</a:t>
            </a:r>
            <a:r>
              <a:rPr lang="zh-CN" altLang="en-US" b="1" dirty="0"/>
              <a:t>孙将军。（</a:t>
            </a:r>
            <a:r>
              <a:rPr lang="en-US" altLang="zh-CN" b="1" dirty="0"/>
              <a:t>《</a:t>
            </a:r>
            <a:r>
              <a:rPr lang="zh-CN" altLang="en-US" b="1" dirty="0"/>
              <a:t>赤壁之战</a:t>
            </a:r>
            <a:r>
              <a:rPr lang="en-US" altLang="zh-CN" b="1" dirty="0"/>
              <a:t>》</a:t>
            </a:r>
            <a:r>
              <a:rPr lang="zh-CN" altLang="en-US" b="1" dirty="0"/>
              <a:t>向）</a:t>
            </a:r>
          </a:p>
          <a:p>
            <a:r>
              <a:rPr lang="en-US" altLang="zh-CN" b="1" dirty="0"/>
              <a:t>3</a:t>
            </a:r>
            <a:r>
              <a:rPr lang="zh-CN" altLang="en-US" b="1" dirty="0"/>
              <a:t>、“和”跟</a:t>
            </a:r>
            <a:r>
              <a:rPr lang="en-US" altLang="zh-CN" b="1" dirty="0"/>
              <a:t>"</a:t>
            </a:r>
            <a:r>
              <a:rPr lang="zh-CN" altLang="en-US" b="1" dirty="0"/>
              <a:t>同</a:t>
            </a:r>
            <a:r>
              <a:rPr lang="en-US" altLang="zh-CN" b="1" dirty="0"/>
              <a:t>"</a:t>
            </a:r>
          </a:p>
          <a:p>
            <a:r>
              <a:rPr lang="zh-CN" altLang="en-US" b="1" dirty="0" smtClean="0"/>
              <a:t>      故</a:t>
            </a:r>
            <a:r>
              <a:rPr lang="zh-CN" altLang="en-US" b="1" dirty="0"/>
              <a:t>燕王欲结</a:t>
            </a:r>
            <a:r>
              <a:rPr lang="zh-CN" altLang="en-US" b="1" dirty="0">
                <a:solidFill>
                  <a:srgbClr val="FF0000"/>
                </a:solidFill>
              </a:rPr>
              <a:t>于</a:t>
            </a:r>
            <a:r>
              <a:rPr lang="zh-CN" altLang="en-US" b="1" dirty="0"/>
              <a:t>君。（</a:t>
            </a:r>
            <a:r>
              <a:rPr lang="en-US" altLang="zh-CN" b="1" dirty="0"/>
              <a:t>《</a:t>
            </a:r>
            <a:r>
              <a:rPr lang="zh-CN" altLang="en-US" b="1" dirty="0"/>
              <a:t>廉颇蔺相如列传</a:t>
            </a:r>
            <a:r>
              <a:rPr lang="en-US" altLang="zh-CN" b="1" dirty="0"/>
              <a:t>》</a:t>
            </a:r>
            <a:r>
              <a:rPr lang="zh-CN" altLang="en-US" b="1" dirty="0"/>
              <a:t>跟、同）</a:t>
            </a:r>
          </a:p>
          <a:p>
            <a:r>
              <a:rPr lang="en-US" altLang="zh-CN" b="1" dirty="0"/>
              <a:t>4</a:t>
            </a:r>
            <a:r>
              <a:rPr lang="zh-CN" altLang="en-US" b="1" dirty="0"/>
              <a:t>、</a:t>
            </a:r>
            <a:r>
              <a:rPr lang="en-US" altLang="zh-CN" b="1" dirty="0"/>
              <a:t>"</a:t>
            </a:r>
            <a:r>
              <a:rPr lang="zh-CN" altLang="en-US" b="1" dirty="0"/>
              <a:t>到</a:t>
            </a:r>
            <a:r>
              <a:rPr lang="en-US" altLang="zh-CN" b="1" dirty="0"/>
              <a:t>"</a:t>
            </a:r>
          </a:p>
          <a:p>
            <a:r>
              <a:rPr lang="zh-CN" altLang="en-US" b="1" dirty="0" smtClean="0"/>
              <a:t>      权</a:t>
            </a:r>
            <a:r>
              <a:rPr lang="zh-CN" altLang="en-US" b="1" dirty="0"/>
              <a:t>起更衣，肃追</a:t>
            </a:r>
            <a:r>
              <a:rPr lang="zh-CN" altLang="en-US" b="1" dirty="0">
                <a:solidFill>
                  <a:srgbClr val="FF0000"/>
                </a:solidFill>
              </a:rPr>
              <a:t>于</a:t>
            </a:r>
            <a:r>
              <a:rPr lang="zh-CN" altLang="en-US" b="1" dirty="0"/>
              <a:t>宇下。（</a:t>
            </a:r>
            <a:r>
              <a:rPr lang="en-US" altLang="zh-CN" b="1" dirty="0"/>
              <a:t>《</a:t>
            </a:r>
            <a:r>
              <a:rPr lang="zh-CN" altLang="en-US" b="1" dirty="0"/>
              <a:t>赤壁之战</a:t>
            </a:r>
            <a:r>
              <a:rPr lang="en-US" altLang="zh-CN" b="1" dirty="0"/>
              <a:t>》</a:t>
            </a:r>
            <a:r>
              <a:rPr lang="zh-CN" altLang="en-US" b="1" dirty="0"/>
              <a:t>到）</a:t>
            </a:r>
          </a:p>
          <a:p>
            <a:r>
              <a:rPr lang="zh-CN" altLang="en-US" b="1" dirty="0" smtClean="0"/>
              <a:t>      从</a:t>
            </a:r>
            <a:r>
              <a:rPr lang="zh-CN" altLang="en-US" b="1" dirty="0"/>
              <a:t>径道亡，归璧</a:t>
            </a:r>
            <a:r>
              <a:rPr lang="zh-CN" altLang="en-US" b="1" dirty="0">
                <a:solidFill>
                  <a:srgbClr val="FF0000"/>
                </a:solidFill>
              </a:rPr>
              <a:t>于</a:t>
            </a:r>
            <a:r>
              <a:rPr lang="zh-CN" altLang="en-US" b="1" dirty="0"/>
              <a:t>赵。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81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8580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dirty="0"/>
              <a:t>5</a:t>
            </a:r>
            <a:r>
              <a:rPr lang="zh-CN" altLang="en-US" b="1" dirty="0"/>
              <a:t>、</a:t>
            </a:r>
            <a:r>
              <a:rPr lang="en-US" altLang="zh-CN" b="1" dirty="0"/>
              <a:t>"</a:t>
            </a:r>
            <a:r>
              <a:rPr lang="zh-CN" altLang="en-US" b="1" dirty="0"/>
              <a:t>自</a:t>
            </a:r>
            <a:r>
              <a:rPr lang="en-US" altLang="zh-CN" b="1" dirty="0"/>
              <a:t>""</a:t>
            </a:r>
            <a:r>
              <a:rPr lang="zh-CN" altLang="en-US" b="1" dirty="0"/>
              <a:t>从</a:t>
            </a:r>
            <a:r>
              <a:rPr lang="en-US" altLang="zh-CN" b="1" dirty="0"/>
              <a:t>"</a:t>
            </a:r>
          </a:p>
          <a:p>
            <a:r>
              <a:rPr lang="zh-CN" altLang="en-US" b="1" dirty="0" smtClean="0"/>
              <a:t>     谓</a:t>
            </a:r>
            <a:r>
              <a:rPr lang="zh-CN" altLang="en-US" b="1" dirty="0"/>
              <a:t>狱中语乃亲得之</a:t>
            </a:r>
            <a:r>
              <a:rPr lang="zh-CN" altLang="en-US" b="1" dirty="0">
                <a:solidFill>
                  <a:srgbClr val="FF0000"/>
                </a:solidFill>
              </a:rPr>
              <a:t>于</a:t>
            </a:r>
            <a:r>
              <a:rPr lang="zh-CN" altLang="en-US" b="1" dirty="0"/>
              <a:t>史公元。（</a:t>
            </a:r>
            <a:r>
              <a:rPr lang="en-US" altLang="zh-CN" b="1" dirty="0"/>
              <a:t>《</a:t>
            </a:r>
            <a:r>
              <a:rPr lang="zh-CN" altLang="en-US" b="1" dirty="0"/>
              <a:t>左忠毅公逸事</a:t>
            </a:r>
            <a:r>
              <a:rPr lang="en-US" altLang="zh-CN" b="1" dirty="0"/>
              <a:t>》</a:t>
            </a:r>
            <a:r>
              <a:rPr lang="zh-CN" altLang="en-US" b="1" dirty="0"/>
              <a:t>从、自）</a:t>
            </a:r>
          </a:p>
          <a:p>
            <a:r>
              <a:rPr lang="zh-CN" altLang="en-US" b="1" dirty="0" smtClean="0"/>
              <a:t>     青</a:t>
            </a:r>
            <a:r>
              <a:rPr lang="zh-CN" altLang="en-US" b="1" dirty="0"/>
              <a:t>，取之</a:t>
            </a:r>
            <a:r>
              <a:rPr lang="zh-CN" altLang="en-US" b="1" dirty="0">
                <a:solidFill>
                  <a:srgbClr val="FF0000"/>
                </a:solidFill>
              </a:rPr>
              <a:t>于</a:t>
            </a:r>
            <a:r>
              <a:rPr lang="zh-CN" altLang="en-US" b="1" dirty="0"/>
              <a:t>蓝。</a:t>
            </a:r>
          </a:p>
          <a:p>
            <a:r>
              <a:rPr lang="en-US" altLang="zh-CN" b="1" dirty="0"/>
              <a:t>6</a:t>
            </a:r>
            <a:r>
              <a:rPr lang="zh-CN" altLang="en-US" b="1" dirty="0"/>
              <a:t>、</a:t>
            </a:r>
            <a:r>
              <a:rPr lang="en-US" altLang="zh-CN" b="1" dirty="0"/>
              <a:t>"</a:t>
            </a:r>
            <a:r>
              <a:rPr lang="zh-CN" altLang="en-US" b="1" dirty="0"/>
              <a:t>对</a:t>
            </a:r>
            <a:r>
              <a:rPr lang="en-US" altLang="zh-CN" b="1" dirty="0"/>
              <a:t>""</a:t>
            </a:r>
            <a:r>
              <a:rPr lang="zh-CN" altLang="en-US" b="1" dirty="0"/>
              <a:t>对于</a:t>
            </a:r>
            <a:r>
              <a:rPr lang="en-US" altLang="zh-CN" b="1" dirty="0"/>
              <a:t>"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      于</a:t>
            </a:r>
            <a:r>
              <a:rPr lang="zh-CN" altLang="en-US" b="1" dirty="0"/>
              <a:t>其身也，则耻师焉</a:t>
            </a:r>
            <a:r>
              <a:rPr lang="en-US" altLang="zh-CN" b="1" dirty="0"/>
              <a:t>……</a:t>
            </a:r>
            <a:r>
              <a:rPr lang="zh-CN" altLang="en-US" b="1" dirty="0"/>
              <a:t>（</a:t>
            </a:r>
            <a:r>
              <a:rPr lang="en-US" altLang="zh-CN" b="1" dirty="0"/>
              <a:t>《</a:t>
            </a:r>
            <a:r>
              <a:rPr lang="zh-CN" altLang="en-US" b="1" dirty="0"/>
              <a:t>师说</a:t>
            </a:r>
            <a:r>
              <a:rPr lang="en-US" altLang="zh-CN" b="1" dirty="0"/>
              <a:t>》</a:t>
            </a:r>
            <a:r>
              <a:rPr lang="zh-CN" altLang="en-US" b="1" dirty="0"/>
              <a:t>对、对于）</a:t>
            </a:r>
          </a:p>
          <a:p>
            <a:r>
              <a:rPr lang="zh-CN" altLang="en-US" b="1" dirty="0" smtClean="0"/>
              <a:t>      寡人</a:t>
            </a:r>
            <a:r>
              <a:rPr lang="zh-CN" altLang="en-US" b="1" dirty="0"/>
              <a:t>之</a:t>
            </a:r>
            <a:r>
              <a:rPr lang="zh-CN" altLang="en-US" b="1" dirty="0">
                <a:solidFill>
                  <a:srgbClr val="FF0000"/>
                </a:solidFill>
              </a:rPr>
              <a:t>于</a:t>
            </a:r>
            <a:r>
              <a:rPr lang="zh-CN" altLang="en-US" b="1" dirty="0"/>
              <a:t>国也，尽心焉而已。</a:t>
            </a:r>
            <a:r>
              <a:rPr lang="en-US" altLang="zh-CN" b="1" dirty="0"/>
              <a:t>(《</a:t>
            </a:r>
            <a:r>
              <a:rPr lang="zh-CN" altLang="en-US" b="1" dirty="0"/>
              <a:t>孟子</a:t>
            </a:r>
            <a:r>
              <a:rPr lang="en-US" altLang="zh-CN" b="1" dirty="0"/>
              <a:t>》</a:t>
            </a:r>
            <a:r>
              <a:rPr lang="zh-CN" altLang="en-US" b="1" dirty="0"/>
              <a:t>对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>7</a:t>
            </a:r>
            <a:r>
              <a:rPr lang="zh-CN" altLang="en-US" b="1" dirty="0"/>
              <a:t>、</a:t>
            </a:r>
            <a:r>
              <a:rPr lang="en-US" altLang="zh-CN" b="1" dirty="0"/>
              <a:t>"</a:t>
            </a:r>
            <a:r>
              <a:rPr lang="zh-CN" altLang="en-US" b="1" dirty="0"/>
              <a:t>给</a:t>
            </a:r>
            <a:r>
              <a:rPr lang="en-US" altLang="zh-CN" b="1" dirty="0"/>
              <a:t>"</a:t>
            </a:r>
          </a:p>
          <a:p>
            <a:r>
              <a:rPr lang="zh-CN" altLang="en-US" b="1" dirty="0" smtClean="0"/>
              <a:t>      昔</a:t>
            </a:r>
            <a:r>
              <a:rPr lang="zh-CN" altLang="en-US" b="1" dirty="0"/>
              <a:t>先皇颁僧保所货西洋珠</a:t>
            </a:r>
            <a:r>
              <a:rPr lang="zh-CN" altLang="en-US" b="1" dirty="0">
                <a:solidFill>
                  <a:srgbClr val="FF0000"/>
                </a:solidFill>
              </a:rPr>
              <a:t>于</a:t>
            </a:r>
            <a:r>
              <a:rPr lang="zh-CN" altLang="en-US" b="1" dirty="0"/>
              <a:t>侍臣</a:t>
            </a:r>
            <a:r>
              <a:rPr lang="en-US" altLang="zh-CN" b="1" dirty="0"/>
              <a:t>……</a:t>
            </a:r>
            <a:r>
              <a:rPr lang="zh-CN" altLang="en-US" b="1" dirty="0"/>
              <a:t>（</a:t>
            </a:r>
            <a:r>
              <a:rPr lang="en-US" altLang="zh-CN" b="1" dirty="0"/>
              <a:t>《</a:t>
            </a:r>
            <a:r>
              <a:rPr lang="zh-CN" altLang="en-US" b="1" dirty="0"/>
              <a:t>记王忠肃公翱事</a:t>
            </a:r>
            <a:r>
              <a:rPr lang="en-US" altLang="zh-CN" b="1" dirty="0"/>
              <a:t>》</a:t>
            </a:r>
            <a:r>
              <a:rPr lang="zh-CN" altLang="en-US" b="1" dirty="0"/>
              <a:t>给） </a:t>
            </a:r>
          </a:p>
          <a:p>
            <a:r>
              <a:rPr lang="en-US" altLang="zh-CN" b="1" dirty="0"/>
              <a:t>8</a:t>
            </a:r>
            <a:r>
              <a:rPr lang="zh-CN" altLang="en-US" b="1" dirty="0"/>
              <a:t>、</a:t>
            </a:r>
            <a:r>
              <a:rPr lang="en-US" altLang="zh-CN" b="1" dirty="0"/>
              <a:t>"</a:t>
            </a:r>
            <a:r>
              <a:rPr lang="zh-CN" altLang="en-US" b="1" dirty="0"/>
              <a:t>由于</a:t>
            </a:r>
            <a:r>
              <a:rPr lang="en-US" altLang="zh-CN" b="1" dirty="0"/>
              <a:t>"</a:t>
            </a:r>
            <a:r>
              <a:rPr lang="zh-CN" altLang="en-US" b="1" dirty="0"/>
              <a:t>等。</a:t>
            </a:r>
          </a:p>
          <a:p>
            <a:r>
              <a:rPr lang="zh-CN" altLang="en-US" b="1" dirty="0" smtClean="0"/>
              <a:t>      业精</a:t>
            </a:r>
            <a:r>
              <a:rPr lang="zh-CN" altLang="en-US" b="1" dirty="0" smtClean="0">
                <a:solidFill>
                  <a:srgbClr val="FF0000"/>
                </a:solidFill>
              </a:rPr>
              <a:t>于</a:t>
            </a:r>
            <a:r>
              <a:rPr lang="zh-CN" altLang="en-US" b="1" dirty="0" smtClean="0"/>
              <a:t>勤</a:t>
            </a:r>
            <a:r>
              <a:rPr lang="zh-CN" altLang="en-US" b="1" dirty="0"/>
              <a:t>，荒</a:t>
            </a:r>
            <a:r>
              <a:rPr lang="zh-CN" altLang="en-US" b="1" dirty="0">
                <a:solidFill>
                  <a:srgbClr val="FF0000"/>
                </a:solidFill>
              </a:rPr>
              <a:t>于</a:t>
            </a:r>
            <a:r>
              <a:rPr lang="zh-CN" altLang="en-US" b="1" dirty="0"/>
              <a:t>嬉；行成于思，毁于随。</a:t>
            </a:r>
            <a:r>
              <a:rPr lang="en-US" altLang="zh-CN" b="1" dirty="0"/>
              <a:t>(《</a:t>
            </a:r>
            <a:r>
              <a:rPr lang="zh-CN" altLang="en-US" b="1" dirty="0"/>
              <a:t>进学解</a:t>
            </a:r>
            <a:r>
              <a:rPr lang="en-US" altLang="zh-CN" b="1" dirty="0"/>
              <a:t>》)</a:t>
            </a:r>
          </a:p>
          <a:p>
            <a:r>
              <a:rPr lang="en-US" altLang="zh-CN" b="1" dirty="0"/>
              <a:t>9</a:t>
            </a:r>
            <a:r>
              <a:rPr lang="zh-CN" altLang="en-US" b="1" dirty="0"/>
              <a:t>、比。放在形容词之后，表示比较，一般可译为</a:t>
            </a:r>
            <a:r>
              <a:rPr lang="en-US" altLang="zh-CN" b="1" dirty="0"/>
              <a:t>"</a:t>
            </a:r>
            <a:r>
              <a:rPr lang="zh-CN" altLang="en-US" b="1" dirty="0"/>
              <a:t>比</a:t>
            </a:r>
            <a:r>
              <a:rPr lang="en-US" altLang="zh-CN" b="1" dirty="0"/>
              <a:t>"</a:t>
            </a:r>
            <a:r>
              <a:rPr lang="zh-CN" altLang="en-US" b="1" dirty="0"/>
              <a:t>，有时可译为</a:t>
            </a:r>
            <a:r>
              <a:rPr lang="en-US" altLang="zh-CN" b="1" dirty="0"/>
              <a:t>"</a:t>
            </a:r>
            <a:r>
              <a:rPr lang="zh-CN" altLang="en-US" b="1" dirty="0"/>
              <a:t>胜过</a:t>
            </a:r>
            <a:r>
              <a:rPr lang="en-US" altLang="zh-CN" b="1" dirty="0"/>
              <a:t>"</a:t>
            </a:r>
            <a:r>
              <a:rPr lang="zh-CN" altLang="en-US" b="1" dirty="0"/>
              <a:t>。例如：</a:t>
            </a:r>
          </a:p>
          <a:p>
            <a:r>
              <a:rPr lang="zh-CN" altLang="en-US" b="1" dirty="0" smtClean="0"/>
              <a:t>       良</a:t>
            </a:r>
            <a:r>
              <a:rPr lang="zh-CN" altLang="en-US" b="1" dirty="0"/>
              <a:t>曰：</a:t>
            </a:r>
            <a:r>
              <a:rPr lang="en-US" altLang="zh-CN" b="1" dirty="0"/>
              <a:t>"</a:t>
            </a:r>
            <a:r>
              <a:rPr lang="zh-CN" altLang="en-US" b="1" dirty="0"/>
              <a:t>长</a:t>
            </a:r>
            <a:r>
              <a:rPr lang="zh-CN" altLang="en-US" b="1" dirty="0">
                <a:solidFill>
                  <a:srgbClr val="FF0000"/>
                </a:solidFill>
              </a:rPr>
              <a:t>于</a:t>
            </a:r>
            <a:r>
              <a:rPr lang="zh-CN" altLang="en-US" b="1" dirty="0"/>
              <a:t>臣。</a:t>
            </a:r>
            <a:r>
              <a:rPr lang="en-US" altLang="zh-CN" b="1" dirty="0"/>
              <a:t>"</a:t>
            </a:r>
            <a:r>
              <a:rPr lang="zh-CN" altLang="en-US" b="1" dirty="0"/>
              <a:t>（</a:t>
            </a:r>
            <a:r>
              <a:rPr lang="en-US" altLang="zh-CN" b="1" dirty="0"/>
              <a:t>《</a:t>
            </a:r>
            <a:r>
              <a:rPr lang="zh-CN" altLang="en-US" b="1" dirty="0"/>
              <a:t>鸿门宴</a:t>
            </a:r>
            <a:r>
              <a:rPr lang="en-US" altLang="zh-CN" b="1" dirty="0"/>
              <a:t>》</a:t>
            </a:r>
            <a:r>
              <a:rPr lang="zh-CN" altLang="en-US" b="1" dirty="0"/>
              <a:t>）  </a:t>
            </a:r>
          </a:p>
          <a:p>
            <a:r>
              <a:rPr lang="zh-CN" altLang="en-US" b="1" dirty="0"/>
              <a:t>  </a:t>
            </a:r>
            <a:r>
              <a:rPr lang="zh-CN" altLang="en-US" b="1" dirty="0" smtClean="0"/>
              <a:t>      冰</a:t>
            </a:r>
            <a:r>
              <a:rPr lang="zh-CN" altLang="en-US" b="1" dirty="0"/>
              <a:t>，水为之，而寒</a:t>
            </a:r>
            <a:r>
              <a:rPr lang="zh-CN" altLang="en-US" b="1" dirty="0">
                <a:solidFill>
                  <a:srgbClr val="FF0000"/>
                </a:solidFill>
              </a:rPr>
              <a:t>于</a:t>
            </a:r>
            <a:r>
              <a:rPr lang="zh-CN" altLang="en-US" b="1" dirty="0"/>
              <a:t>水。（</a:t>
            </a:r>
            <a:r>
              <a:rPr lang="en-US" altLang="zh-CN" b="1" dirty="0"/>
              <a:t>《</a:t>
            </a:r>
            <a:r>
              <a:rPr lang="zh-CN" altLang="en-US" b="1" dirty="0"/>
              <a:t>劝学</a:t>
            </a:r>
            <a:r>
              <a:rPr lang="en-US" altLang="zh-CN" b="1" dirty="0"/>
              <a:t>》</a:t>
            </a:r>
            <a:r>
              <a:rPr lang="zh-CN" altLang="en-US" b="1" dirty="0"/>
              <a:t>）</a:t>
            </a:r>
          </a:p>
          <a:p>
            <a:r>
              <a:rPr lang="zh-CN" altLang="en-US" b="1" dirty="0" smtClean="0"/>
              <a:t>       苛政猛</a:t>
            </a:r>
            <a:r>
              <a:rPr lang="zh-CN" altLang="en-US" b="1" dirty="0" smtClean="0">
                <a:solidFill>
                  <a:srgbClr val="FF0000"/>
                </a:solidFill>
              </a:rPr>
              <a:t>于</a:t>
            </a:r>
            <a:r>
              <a:rPr lang="zh-CN" altLang="en-US" b="1" dirty="0" smtClean="0"/>
              <a:t>虎</a:t>
            </a:r>
            <a:r>
              <a:rPr lang="zh-CN" altLang="en-US" b="1" dirty="0"/>
              <a:t>也。</a:t>
            </a:r>
            <a:r>
              <a:rPr lang="en-US" altLang="zh-CN" b="1" dirty="0"/>
              <a:t>(《</a:t>
            </a:r>
            <a:r>
              <a:rPr lang="zh-CN" altLang="en-US" b="1" dirty="0"/>
              <a:t>捕蛇者说</a:t>
            </a:r>
            <a:r>
              <a:rPr lang="en-US" altLang="zh-CN" b="1" dirty="0"/>
              <a:t>》)</a:t>
            </a:r>
          </a:p>
          <a:p>
            <a:r>
              <a:rPr lang="en-US" altLang="zh-CN" b="1" dirty="0"/>
              <a:t>10</a:t>
            </a:r>
            <a:r>
              <a:rPr lang="zh-CN" altLang="en-US" b="1" dirty="0"/>
              <a:t>、 被。放在动词之后，引进行为的主动者，可译为</a:t>
            </a:r>
            <a:r>
              <a:rPr lang="en-US" altLang="zh-CN" b="1" dirty="0"/>
              <a:t>"</a:t>
            </a:r>
            <a:r>
              <a:rPr lang="zh-CN" altLang="en-US" b="1" dirty="0"/>
              <a:t>被</a:t>
            </a:r>
            <a:r>
              <a:rPr lang="en-US" altLang="zh-CN" b="1" dirty="0"/>
              <a:t>"</a:t>
            </a:r>
            <a:r>
              <a:rPr lang="zh-CN" altLang="en-US" b="1" dirty="0"/>
              <a:t>，有时动词前还有</a:t>
            </a:r>
            <a:r>
              <a:rPr lang="en-US" altLang="zh-CN" b="1" dirty="0"/>
              <a:t>"</a:t>
            </a:r>
            <a:r>
              <a:rPr lang="zh-CN" altLang="en-US" b="1" dirty="0"/>
              <a:t>见</a:t>
            </a:r>
            <a:r>
              <a:rPr lang="en-US" altLang="zh-CN" b="1" dirty="0"/>
              <a:t>""</a:t>
            </a:r>
            <a:r>
              <a:rPr lang="zh-CN" altLang="en-US" b="1" dirty="0"/>
              <a:t>受</a:t>
            </a:r>
            <a:r>
              <a:rPr lang="en-US" altLang="zh-CN" b="1" dirty="0"/>
              <a:t>"</a:t>
            </a:r>
            <a:r>
              <a:rPr lang="zh-CN" altLang="en-US" b="1" dirty="0"/>
              <a:t>等字和它相应。例如：</a:t>
            </a:r>
          </a:p>
          <a:p>
            <a:r>
              <a:rPr lang="zh-CN" altLang="en-US" b="1" dirty="0" smtClean="0"/>
              <a:t>       或</a:t>
            </a:r>
            <a:r>
              <a:rPr lang="zh-CN" altLang="en-US" b="1" dirty="0"/>
              <a:t>脱身以逃，不能容</a:t>
            </a:r>
            <a:r>
              <a:rPr lang="zh-CN" altLang="en-US" b="1" dirty="0">
                <a:solidFill>
                  <a:srgbClr val="FF0000"/>
                </a:solidFill>
              </a:rPr>
              <a:t>于</a:t>
            </a:r>
            <a:r>
              <a:rPr lang="zh-CN" altLang="en-US" b="1" dirty="0"/>
              <a:t>远近</a:t>
            </a:r>
            <a:r>
              <a:rPr lang="en-US" altLang="zh-CN" b="1" dirty="0"/>
              <a:t>……</a:t>
            </a:r>
            <a:r>
              <a:rPr lang="zh-CN" altLang="en-US" b="1" dirty="0"/>
              <a:t>（</a:t>
            </a:r>
            <a:r>
              <a:rPr lang="en-US" altLang="zh-CN" b="1" dirty="0"/>
              <a:t>《</a:t>
            </a:r>
            <a:r>
              <a:rPr lang="zh-CN" altLang="en-US" b="1" dirty="0"/>
              <a:t>五人墓碑记</a:t>
            </a:r>
            <a:r>
              <a:rPr lang="en-US" altLang="zh-CN" b="1" dirty="0"/>
              <a:t>》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5860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593752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b="1" dirty="0"/>
              <a:t>(</a:t>
            </a:r>
            <a:r>
              <a:rPr lang="zh-CN" altLang="en-US" b="1" dirty="0"/>
              <a:t>二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复音</a:t>
            </a:r>
            <a:r>
              <a:rPr lang="zh-CN" altLang="en-US" b="1" dirty="0"/>
              <a:t>虚词</a:t>
            </a:r>
            <a:r>
              <a:rPr lang="en-US" altLang="zh-CN" b="1" dirty="0"/>
              <a:t>"</a:t>
            </a:r>
            <a:r>
              <a:rPr lang="zh-CN" altLang="en-US" b="1" dirty="0"/>
              <a:t>于是</a:t>
            </a:r>
            <a:r>
              <a:rPr lang="en-US" altLang="zh-CN" b="1" dirty="0" smtClean="0"/>
              <a:t>"</a:t>
            </a:r>
            <a:r>
              <a:rPr lang="zh-CN" altLang="en-US" b="1" dirty="0" smtClean="0"/>
              <a:t>。 </a:t>
            </a:r>
            <a:endParaRPr lang="zh-CN" altLang="en-US" b="1" dirty="0"/>
          </a:p>
          <a:p>
            <a:endParaRPr lang="en-US" altLang="zh-CN" b="1" dirty="0" smtClean="0"/>
          </a:p>
          <a:p>
            <a:r>
              <a:rPr lang="en-US" altLang="zh-CN" b="1" dirty="0" smtClean="0"/>
              <a:t>1</a:t>
            </a:r>
            <a:r>
              <a:rPr lang="en-US" altLang="zh-CN" b="1" dirty="0"/>
              <a:t>.</a:t>
            </a:r>
            <a:r>
              <a:rPr lang="zh-CN" altLang="en-US" b="1" dirty="0" smtClean="0"/>
              <a:t>放</a:t>
            </a:r>
            <a:r>
              <a:rPr lang="zh-CN" altLang="en-US" b="1" dirty="0"/>
              <a:t>在句子开头，表前后句的承接或因果关系，与现在的承接连词或因果连词相同。现代汉语也这样用。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 于是</a:t>
            </a:r>
            <a:r>
              <a:rPr lang="zh-CN" altLang="en-US" b="1" dirty="0"/>
              <a:t>秦王不怿，为一击缻</a:t>
            </a:r>
            <a:r>
              <a:rPr lang="en-US" altLang="zh-CN" b="1" dirty="0"/>
              <a:t>(</a:t>
            </a:r>
            <a:r>
              <a:rPr lang="zh-CN" altLang="en-US" b="1" dirty="0"/>
              <a:t>缶</a:t>
            </a:r>
            <a:r>
              <a:rPr lang="en-US" altLang="zh-CN" b="1" dirty="0"/>
              <a:t>)</a:t>
            </a:r>
            <a:r>
              <a:rPr lang="zh-CN" altLang="en-US" b="1" dirty="0"/>
              <a:t>。（</a:t>
            </a:r>
            <a:r>
              <a:rPr lang="en-US" altLang="zh-CN" b="1" dirty="0"/>
              <a:t>《</a:t>
            </a:r>
            <a:r>
              <a:rPr lang="zh-CN" altLang="en-US" b="1" dirty="0"/>
              <a:t>廉颇蔺相如列传</a:t>
            </a:r>
            <a:r>
              <a:rPr lang="en-US" altLang="zh-CN" b="1" dirty="0"/>
              <a:t>》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吴之民方痛心焉，</a:t>
            </a:r>
            <a:r>
              <a:rPr lang="zh-CN" altLang="en-US" b="1" dirty="0">
                <a:solidFill>
                  <a:srgbClr val="FF0000"/>
                </a:solidFill>
              </a:rPr>
              <a:t>于是</a:t>
            </a:r>
            <a:r>
              <a:rPr lang="zh-CN" altLang="en-US" b="1" dirty="0"/>
              <a:t>乘其厉声以呵，则噪而相逐。（</a:t>
            </a:r>
            <a:r>
              <a:rPr lang="en-US" altLang="zh-CN" b="1" dirty="0"/>
              <a:t>《</a:t>
            </a:r>
            <a:r>
              <a:rPr lang="zh-CN" altLang="en-US" b="1" dirty="0"/>
              <a:t>五人墓碑记</a:t>
            </a:r>
            <a:r>
              <a:rPr lang="en-US" altLang="zh-CN" b="1" dirty="0"/>
              <a:t>》</a:t>
            </a:r>
            <a:r>
              <a:rPr lang="zh-CN" altLang="en-US" b="1" dirty="0"/>
              <a:t>） </a:t>
            </a:r>
            <a:endParaRPr lang="en-US" altLang="zh-CN" b="1" dirty="0" smtClean="0"/>
          </a:p>
          <a:p>
            <a:endParaRPr lang="zh-CN" altLang="en-US" b="1" dirty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放</a:t>
            </a:r>
            <a:r>
              <a:rPr lang="zh-CN" altLang="en-US" b="1" dirty="0"/>
              <a:t>在谓语之前或谓语之后，</a:t>
            </a:r>
            <a:r>
              <a:rPr lang="en-US" altLang="zh-CN" b="1" dirty="0"/>
              <a:t>"</a:t>
            </a:r>
            <a:r>
              <a:rPr lang="zh-CN" altLang="en-US" b="1" dirty="0"/>
              <a:t>于是</a:t>
            </a:r>
            <a:r>
              <a:rPr lang="en-US" altLang="zh-CN" b="1" dirty="0"/>
              <a:t>"</a:t>
            </a:r>
            <a:r>
              <a:rPr lang="zh-CN" altLang="en-US" b="1" dirty="0"/>
              <a:t>属介宾短语作状语或补语。可根据</a:t>
            </a:r>
            <a:r>
              <a:rPr lang="en-US" altLang="zh-CN" b="1" dirty="0"/>
              <a:t>"</a:t>
            </a:r>
            <a:r>
              <a:rPr lang="zh-CN" altLang="en-US" b="1" dirty="0"/>
              <a:t>于</a:t>
            </a:r>
            <a:r>
              <a:rPr lang="en-US" altLang="zh-CN" b="1" dirty="0"/>
              <a:t>"</a:t>
            </a:r>
            <a:r>
              <a:rPr lang="zh-CN" altLang="en-US" b="1" dirty="0"/>
              <a:t>的不同用法，分别相当于</a:t>
            </a:r>
            <a:r>
              <a:rPr lang="en-US" altLang="zh-CN" b="1" dirty="0"/>
              <a:t>"</a:t>
            </a:r>
            <a:r>
              <a:rPr lang="zh-CN" altLang="en-US" b="1" dirty="0"/>
              <a:t>在这</a:t>
            </a:r>
            <a:r>
              <a:rPr lang="en-US" altLang="zh-CN" b="1" dirty="0"/>
              <a:t>""</a:t>
            </a:r>
            <a:r>
              <a:rPr lang="zh-CN" altLang="en-US" b="1" dirty="0"/>
              <a:t>从这</a:t>
            </a:r>
            <a:r>
              <a:rPr lang="en-US" altLang="zh-CN" b="1" dirty="0"/>
              <a:t>"</a:t>
            </a:r>
            <a:r>
              <a:rPr lang="zh-CN" altLang="en-US" b="1" dirty="0"/>
              <a:t>等。</a:t>
            </a:r>
            <a:r>
              <a:rPr lang="en-US" altLang="zh-CN" b="1" dirty="0"/>
              <a:t>(</a:t>
            </a:r>
            <a:r>
              <a:rPr lang="zh-CN" altLang="en-US" b="1" dirty="0"/>
              <a:t>等同于前文的“在”</a:t>
            </a:r>
            <a:r>
              <a:rPr lang="en-US" altLang="zh-CN" b="1" dirty="0"/>
              <a:t>)</a:t>
            </a:r>
          </a:p>
          <a:p>
            <a:r>
              <a:rPr lang="zh-CN" altLang="en-US" b="1" dirty="0"/>
              <a:t>吾祖死</a:t>
            </a:r>
            <a:r>
              <a:rPr lang="zh-CN" altLang="en-US" b="1" dirty="0">
                <a:solidFill>
                  <a:srgbClr val="FF0000"/>
                </a:solidFill>
              </a:rPr>
              <a:t>于是</a:t>
            </a:r>
            <a:r>
              <a:rPr lang="zh-CN" altLang="en-US" b="1" dirty="0"/>
              <a:t>，吾父死</a:t>
            </a:r>
            <a:r>
              <a:rPr lang="zh-CN" altLang="en-US" b="1" dirty="0">
                <a:solidFill>
                  <a:srgbClr val="FF0000"/>
                </a:solidFill>
              </a:rPr>
              <a:t>于是</a:t>
            </a:r>
            <a:r>
              <a:rPr lang="zh-CN" altLang="en-US" b="1" dirty="0"/>
              <a:t>。（</a:t>
            </a:r>
            <a:r>
              <a:rPr lang="en-US" altLang="zh-CN" b="1" dirty="0"/>
              <a:t>"</a:t>
            </a:r>
            <a:r>
              <a:rPr lang="zh-CN" altLang="en-US" b="1" dirty="0"/>
              <a:t>在这职业上</a:t>
            </a:r>
            <a:r>
              <a:rPr lang="en-US" altLang="zh-CN" b="1" dirty="0"/>
              <a:t>"《</a:t>
            </a:r>
            <a:r>
              <a:rPr lang="zh-CN" altLang="en-US" b="1" dirty="0"/>
              <a:t>捕蛇者说</a:t>
            </a:r>
            <a:r>
              <a:rPr lang="en-US" altLang="zh-CN" b="1" dirty="0"/>
              <a:t>》</a:t>
            </a:r>
            <a:r>
              <a:rPr lang="zh-CN" altLang="en-US" b="1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63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625</Words>
  <Application>Microsoft Office PowerPoint</Application>
  <PresentationFormat>全屏显示(4:3)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文言虚词“于”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文言虚词“于”</dc:title>
  <dc:creator>user</dc:creator>
  <cp:lastModifiedBy>user</cp:lastModifiedBy>
  <cp:revision>2</cp:revision>
  <dcterms:created xsi:type="dcterms:W3CDTF">2016-08-23T01:04:02Z</dcterms:created>
  <dcterms:modified xsi:type="dcterms:W3CDTF">2016-08-24T00:49:30Z</dcterms:modified>
</cp:coreProperties>
</file>