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B3E-3AE2-4647-9B00-DA51040BC2BE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D7D9-2252-4808-871D-F6BE5E46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B3E-3AE2-4647-9B00-DA51040BC2BE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D7D9-2252-4808-871D-F6BE5E46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5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B3E-3AE2-4647-9B00-DA51040BC2BE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D7D9-2252-4808-871D-F6BE5E46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4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B3E-3AE2-4647-9B00-DA51040BC2BE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D7D9-2252-4808-871D-F6BE5E46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05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B3E-3AE2-4647-9B00-DA51040BC2BE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D7D9-2252-4808-871D-F6BE5E46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55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B3E-3AE2-4647-9B00-DA51040BC2BE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D7D9-2252-4808-871D-F6BE5E46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4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B3E-3AE2-4647-9B00-DA51040BC2BE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D7D9-2252-4808-871D-F6BE5E46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7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B3E-3AE2-4647-9B00-DA51040BC2BE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D7D9-2252-4808-871D-F6BE5E46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9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B3E-3AE2-4647-9B00-DA51040BC2BE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D7D9-2252-4808-871D-F6BE5E46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2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B3E-3AE2-4647-9B00-DA51040BC2BE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D7D9-2252-4808-871D-F6BE5E46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94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B3E-3AE2-4647-9B00-DA51040BC2BE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D7D9-2252-4808-871D-F6BE5E46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5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A3B3E-3AE2-4647-9B00-DA51040BC2BE}" type="datetimeFigureOut">
              <a:rPr lang="zh-CN" altLang="en-US" smtClean="0"/>
              <a:t>2016-11-14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DD7D9-2252-4808-871D-F6BE5E464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35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诗歌鉴赏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7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zh-CN" b="1" dirty="0" smtClean="0"/>
              <a:t>菩萨蛮①</a:t>
            </a:r>
            <a:br>
              <a:rPr lang="zh-CN" altLang="zh-CN" b="1" dirty="0" smtClean="0"/>
            </a:br>
            <a:r>
              <a:rPr lang="zh-CN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王安石</a:t>
            </a:r>
            <a:r>
              <a:rPr lang="zh-CN" altLang="zh-CN" b="1" dirty="0" smtClean="0"/>
              <a:t/>
            </a:r>
            <a:br>
              <a:rPr lang="zh-CN" altLang="zh-CN" b="1" dirty="0" smtClean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 smtClean="0"/>
              <a:t>数</a:t>
            </a:r>
            <a:r>
              <a:rPr lang="zh-CN" altLang="zh-CN" b="1" dirty="0"/>
              <a:t>家茅屋闲临水，轻衫短帽垂杨里。花是去年红，吹开一夜风。</a:t>
            </a:r>
          </a:p>
          <a:p>
            <a:pPr marL="0" indent="0">
              <a:buNone/>
            </a:pPr>
            <a:r>
              <a:rPr lang="zh-CN" altLang="zh-CN" b="1" dirty="0"/>
              <a:t>梢梢新月偃②，午醉醒来晚。何物最关情？黄鹂一两声。</a:t>
            </a:r>
          </a:p>
          <a:p>
            <a:pPr marL="0" indent="0">
              <a:buNone/>
            </a:pP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注：①此词是词人受旧党打击，晚年被迫隐居金陵半山而作。②月偃：即偃月，半弦月。</a:t>
            </a:r>
          </a:p>
          <a:p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66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zh-CN" b="1" dirty="0" smtClean="0"/>
              <a:t>小松</a:t>
            </a:r>
            <a:br>
              <a:rPr lang="zh-CN" altLang="zh-CN" b="1" dirty="0" smtClean="0"/>
            </a:b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杜荀鹤</a:t>
            </a:r>
            <a:b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2354739"/>
            <a:ext cx="8229600" cy="4525963"/>
          </a:xfrm>
        </p:spPr>
        <p:txBody>
          <a:bodyPr/>
          <a:lstStyle/>
          <a:p>
            <a:r>
              <a:rPr lang="zh-CN" altLang="zh-CN" b="1" dirty="0" smtClean="0"/>
              <a:t>自小</a:t>
            </a:r>
            <a:r>
              <a:rPr lang="zh-CN" altLang="zh-CN" b="1" dirty="0"/>
              <a:t>刺头深草里， 而今渐觉出蓬蒿。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zh-CN" b="1" dirty="0"/>
              <a:t>时人不识凌云木， 直待凌云始道高。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6629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赠村妇</a:t>
            </a:r>
            <a:r>
              <a:rPr lang="zh-CN" altLang="zh-CN" dirty="0"/>
              <a:t/>
            </a:r>
            <a:br>
              <a:rPr lang="zh-CN" altLang="zh-CN" dirty="0"/>
            </a:br>
            <a:r>
              <a:rPr lang="zh-CN" altLang="zh-CN" dirty="0"/>
              <a:t>张祜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sz="5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zh-CN" sz="5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zh-CN" sz="5800" b="1" dirty="0">
                <a:latin typeface="楷体" panose="02010609060101010101" pitchFamily="49" charset="-122"/>
                <a:ea typeface="楷体" panose="02010609060101010101" pitchFamily="49" charset="-122"/>
              </a:rPr>
              <a:t>升酸醋瓦瓶盛，请得姑嫜十日程。</a:t>
            </a:r>
          </a:p>
          <a:p>
            <a:pPr marL="0" indent="0">
              <a:buNone/>
            </a:pPr>
            <a:r>
              <a:rPr lang="en-US" altLang="zh-CN" sz="5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zh-CN" sz="5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赤</a:t>
            </a:r>
            <a:r>
              <a:rPr lang="zh-CN" altLang="zh-CN" sz="5800" b="1" dirty="0">
                <a:latin typeface="楷体" panose="02010609060101010101" pitchFamily="49" charset="-122"/>
                <a:ea typeface="楷体" panose="02010609060101010101" pitchFamily="49" charset="-122"/>
              </a:rPr>
              <a:t>黑画眉临水笑，草鞋苞脚逐风行。</a:t>
            </a:r>
          </a:p>
          <a:p>
            <a:pPr marL="0" indent="0">
              <a:buNone/>
            </a:pPr>
            <a:r>
              <a:rPr lang="en-US" altLang="zh-CN" sz="5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zh-CN" sz="5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黄</a:t>
            </a:r>
            <a:r>
              <a:rPr lang="zh-CN" altLang="zh-CN" sz="5800" b="1" dirty="0">
                <a:latin typeface="楷体" panose="02010609060101010101" pitchFamily="49" charset="-122"/>
                <a:ea typeface="楷体" panose="02010609060101010101" pitchFamily="49" charset="-122"/>
              </a:rPr>
              <a:t>丝发乱梳撩紧，青纻裙高种掠轻。</a:t>
            </a:r>
          </a:p>
          <a:p>
            <a:pPr marL="0" indent="0">
              <a:buNone/>
            </a:pPr>
            <a:r>
              <a:rPr lang="en-US" altLang="zh-CN" sz="5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zh-CN" sz="5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想得到</a:t>
            </a:r>
            <a:r>
              <a:rPr lang="zh-CN" altLang="zh-CN" sz="5800" b="1" dirty="0">
                <a:latin typeface="楷体" panose="02010609060101010101" pitchFamily="49" charset="-122"/>
                <a:ea typeface="楷体" panose="02010609060101010101" pitchFamily="49" charset="-122"/>
              </a:rPr>
              <a:t>家相见后，爷娘犹唤小时名。</a:t>
            </a:r>
          </a:p>
          <a:p>
            <a:pPr marL="0" indent="0">
              <a:buNone/>
            </a:pPr>
            <a:endParaRPr lang="en-US" altLang="zh-CN" sz="5100" dirty="0" smtClean="0"/>
          </a:p>
          <a:p>
            <a:pPr marL="0" indent="0">
              <a:buNone/>
            </a:pPr>
            <a:r>
              <a:rPr lang="en-US" altLang="zh-CN" sz="5100" dirty="0" smtClean="0"/>
              <a:t>8</a:t>
            </a:r>
            <a:r>
              <a:rPr lang="zh-CN" altLang="zh-CN" sz="5100" dirty="0"/>
              <a:t>．诗的前六句刻画了一个什么样的村妇形象？请简要分析。（</a:t>
            </a:r>
            <a:r>
              <a:rPr lang="en-US" altLang="zh-CN" sz="5100" dirty="0"/>
              <a:t>6</a:t>
            </a:r>
            <a:r>
              <a:rPr lang="zh-CN" altLang="zh-CN" sz="5100" dirty="0"/>
              <a:t>分）</a:t>
            </a:r>
          </a:p>
          <a:p>
            <a:pPr marL="0" indent="0">
              <a:buNone/>
            </a:pPr>
            <a:r>
              <a:rPr lang="en-US" altLang="zh-CN" sz="5100" dirty="0"/>
              <a:t>____________________________________________________________________________</a:t>
            </a:r>
            <a:endParaRPr lang="zh-CN" altLang="zh-CN" sz="5100" dirty="0"/>
          </a:p>
          <a:p>
            <a:pPr marL="0" indent="0">
              <a:buNone/>
            </a:pPr>
            <a:r>
              <a:rPr lang="en-US" altLang="zh-CN" sz="5100" dirty="0"/>
              <a:t>9</a:t>
            </a:r>
            <a:r>
              <a:rPr lang="zh-CN" altLang="zh-CN" sz="5100" dirty="0"/>
              <a:t>．与王维《九月九日忆山东兄弟》相比，本诗最后两句在写法上有什么相同之处？表达的思想情感又有何不同？请简要分析。（</a:t>
            </a:r>
            <a:r>
              <a:rPr lang="en-US" altLang="zh-CN" sz="5100" dirty="0"/>
              <a:t>5</a:t>
            </a:r>
            <a:r>
              <a:rPr lang="zh-CN" altLang="zh-CN" sz="5100" dirty="0"/>
              <a:t>分）</a:t>
            </a:r>
          </a:p>
          <a:p>
            <a:pPr marL="0" indent="0">
              <a:buNone/>
            </a:pPr>
            <a:r>
              <a:rPr lang="en-US" altLang="zh-CN" sz="5100" dirty="0"/>
              <a:t>____________________________________________________________________________</a:t>
            </a:r>
            <a:endParaRPr lang="zh-CN" altLang="zh-CN" sz="51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75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8</a:t>
            </a:r>
            <a:r>
              <a:rPr lang="zh-CN" altLang="zh-CN" sz="2400" b="1" dirty="0"/>
              <a:t>．（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）谨守礼法。向公婆请假获允，才回娘家探亲。（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）清贫朴素。赤黑画眉，草鞋包脚，青纻为裙。（</a:t>
            </a:r>
            <a:r>
              <a:rPr lang="en-US" altLang="zh-CN" sz="2400" b="1" dirty="0"/>
              <a:t>3</a:t>
            </a:r>
            <a:r>
              <a:rPr lang="zh-CN" altLang="zh-CN" sz="2400" b="1" dirty="0"/>
              <a:t>）注意仪容。临水自照，梳发紧致。（</a:t>
            </a:r>
            <a:r>
              <a:rPr lang="en-US" altLang="zh-CN" sz="2400" b="1" dirty="0"/>
              <a:t>4</a:t>
            </a:r>
            <a:r>
              <a:rPr lang="zh-CN" altLang="zh-CN" sz="2400" b="1" dirty="0"/>
              <a:t>）珍惜亲情。一路风行，健步如飞，渴望早点回家团聚。（每点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分，其中概括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分，结合诗句分析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分。大意正确即可。如有其他答案，只要言之成理，也可给分。）</a:t>
            </a:r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9</a:t>
            </a:r>
            <a:r>
              <a:rPr lang="zh-CN" altLang="zh-CN" sz="2400" b="1" dirty="0"/>
              <a:t>．（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）相同点：虚写（想象）（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分）。张诗写村妇想象到家后，父母还呼唤着自己的乳名（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分）。王诗想象兄弟在家乡登高插茱萸时会想念自己（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分）。（如有其他答案，只要言之成理，就可给分。）</a:t>
            </a:r>
          </a:p>
          <a:p>
            <a:pPr marL="0" indent="0">
              <a:buNone/>
            </a:pPr>
            <a:r>
              <a:rPr lang="en-US" altLang="zh-CN" sz="2400" b="1" dirty="0" smtClean="0"/>
              <a:t>      </a:t>
            </a:r>
            <a:r>
              <a:rPr lang="zh-CN" altLang="zh-CN" sz="2400" b="1" dirty="0" smtClean="0"/>
              <a:t>（</a:t>
            </a:r>
            <a:r>
              <a:rPr lang="en-US" altLang="zh-CN" sz="2400" b="1" dirty="0"/>
              <a:t>2</a:t>
            </a:r>
            <a:r>
              <a:rPr lang="zh-CN" altLang="zh-CN" sz="2400" b="1" dirty="0"/>
              <a:t>）张诗表达了对亲人久别重逢时的温馨亲切的期待（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分），王诗表达了对佳节不能与亲人团聚的遗憾（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分）。（大意正确即可，如有其他答案，只要言之成理，也可给分。）</a:t>
            </a:r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4250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8458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寒食</a:t>
            </a:r>
            <a:br>
              <a:rPr lang="zh-CN" altLang="zh-CN" dirty="0" smtClean="0"/>
            </a:br>
            <a:r>
              <a:rPr lang="zh-CN" altLang="zh-CN" sz="3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王禹偁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 smtClean="0"/>
              <a:t>今年</a:t>
            </a:r>
            <a:r>
              <a:rPr lang="zh-CN" altLang="zh-CN" b="1" dirty="0"/>
              <a:t>寒食在商山①，山里风光亦可怜：</a:t>
            </a:r>
          </a:p>
          <a:p>
            <a:pPr marL="0" indent="0">
              <a:buNone/>
            </a:pPr>
            <a:r>
              <a:rPr lang="zh-CN" altLang="zh-CN" b="1" dirty="0"/>
              <a:t>稚子就花拈蛱蝶，人家依树系秋千；</a:t>
            </a:r>
          </a:p>
          <a:p>
            <a:pPr marL="0" indent="0">
              <a:buNone/>
            </a:pPr>
            <a:r>
              <a:rPr lang="zh-CN" altLang="zh-CN" b="1" dirty="0"/>
              <a:t>郊原晓绿初经雨，巷陌春阴乍禁烟。</a:t>
            </a:r>
          </a:p>
          <a:p>
            <a:pPr marL="0" indent="0">
              <a:buNone/>
            </a:pPr>
            <a:r>
              <a:rPr lang="zh-CN" altLang="zh-CN" b="1" dirty="0"/>
              <a:t>副使官闲莫惆怅，酒钱犹有撰碑钱②。</a:t>
            </a:r>
          </a:p>
          <a:p>
            <a:pPr marL="0" indent="0">
              <a:buNone/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注：①淳化二年，王禹偁由汴梁至商州任团练副使。②撰碑钱：替别人写墓志铭的稿费。</a:t>
            </a:r>
          </a:p>
          <a:p>
            <a:pPr marL="0" indent="0">
              <a:buNone/>
            </a:pPr>
            <a:r>
              <a:rPr lang="zh-CN" altLang="zh-CN" b="1" dirty="0" smtClean="0"/>
              <a:t>⑶</a:t>
            </a:r>
            <a:r>
              <a:rPr lang="zh-CN" altLang="zh-CN" b="1" dirty="0"/>
              <a:t>全诗蕴含作者什么样的情感？试作分析。（</a:t>
            </a:r>
            <a:r>
              <a:rPr lang="en-US" altLang="zh-CN" b="1" dirty="0"/>
              <a:t>3</a:t>
            </a:r>
            <a:r>
              <a:rPr lang="zh-CN" altLang="zh-CN" b="1" dirty="0"/>
              <a:t>分）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8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zh-CN" b="1" dirty="0" smtClean="0"/>
              <a:t>访戴天山道士不遇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李白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204864"/>
            <a:ext cx="8229600" cy="4525963"/>
          </a:xfrm>
        </p:spPr>
        <p:txBody>
          <a:bodyPr/>
          <a:lstStyle/>
          <a:p>
            <a:r>
              <a:rPr lang="zh-CN" altLang="zh-CN" dirty="0"/>
              <a:t>　　</a:t>
            </a:r>
            <a:r>
              <a:rPr lang="zh-CN" altLang="zh-CN" b="1" dirty="0"/>
              <a:t>犬吠水声中， 桃花带露浓。</a:t>
            </a:r>
          </a:p>
          <a:p>
            <a:r>
              <a:rPr lang="zh-CN" altLang="zh-CN" b="1" dirty="0"/>
              <a:t>　　树深时见鹿， 溪午不闻钟。</a:t>
            </a:r>
          </a:p>
          <a:p>
            <a:r>
              <a:rPr lang="zh-CN" altLang="zh-CN" b="1" dirty="0"/>
              <a:t>　　野竹分青霭， 飞泉挂碧峰。</a:t>
            </a:r>
          </a:p>
          <a:p>
            <a:r>
              <a:rPr lang="zh-CN" altLang="zh-CN" b="1" dirty="0"/>
              <a:t>　　无人知所去， 愁倚两三松。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69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鹧鸪天</a:t>
            </a:r>
            <a:r>
              <a:rPr lang="en-US" altLang="zh-CN" dirty="0" smtClean="0"/>
              <a:t>  </a:t>
            </a:r>
            <a:r>
              <a:rPr lang="zh-CN" altLang="zh-CN" dirty="0" smtClean="0"/>
              <a:t>酬孝峙①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【清】 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钱继章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发</a:t>
            </a:r>
            <a:r>
              <a:rPr lang="zh-CN" altLang="zh-CN" dirty="0"/>
              <a:t>短髯长眉有棱，病容突兀怪于僧。霜侵雨打寻常事，仿佛终南石里藤。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闲倚杖，戏临罾②。折腰久矣谢无能。熏风③未解池亭署，捧出新词字字冰。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【作者简介】钱继章，字尔斐，号菊农，浙江嘉善人。明崇祯九年（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1636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）举人，明朝曾为官，人清不仕，撰有《菊农词》。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【注】①孝峙：王屋，字孝峙，浙江嘉善人，明末文学家。②罾：用竹竿做支架的方形渔网。③熏风：东南风。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39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 smtClean="0"/>
              <a:t>钓船归 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贺铸</a:t>
            </a:r>
            <a:r>
              <a:rPr lang="en-US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zh-CN" sz="3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 smtClean="0"/>
              <a:t>绿</a:t>
            </a:r>
            <a:r>
              <a:rPr lang="zh-CN" altLang="zh-CN" b="1" dirty="0"/>
              <a:t>净春深好染衣。际柴扉。</a:t>
            </a:r>
            <a:r>
              <a:rPr lang="zh-CN" altLang="zh-CN" b="1" dirty="0" smtClean="0"/>
              <a:t>溶溶漾漾</a:t>
            </a:r>
            <a:r>
              <a:rPr lang="zh-CN" altLang="zh-CN" b="1" dirty="0"/>
              <a:t>白鸥飞。两忘机。</a:t>
            </a:r>
          </a:p>
          <a:p>
            <a:pPr marL="0" indent="0">
              <a:buNone/>
            </a:pPr>
            <a:r>
              <a:rPr lang="zh-CN" altLang="zh-CN" b="1" dirty="0"/>
              <a:t>南去北来徒自老，故人稀。夕阳长送钓船归。鳜鱼肥。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10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 smtClean="0"/>
              <a:t>雨过山村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王建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zh-CN" altLang="zh-CN" b="1" dirty="0"/>
              <a:t>雨里鸡鸣一两家， 竹溪村路板桥斜。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zh-CN" b="1" dirty="0"/>
              <a:t>　　妇姑相唤浴蚕去， 闲着中庭栀子花。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4547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题葡萄图</a:t>
            </a:r>
            <a:r>
              <a:rPr lang="en-US" altLang="zh-CN" dirty="0" smtClean="0"/>
              <a:t>     </a:t>
            </a:r>
            <a:r>
              <a:rPr lang="zh-CN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徐渭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zh-CN" b="1" dirty="0" smtClean="0"/>
              <a:t>半生</a:t>
            </a:r>
            <a:r>
              <a:rPr lang="zh-CN" altLang="zh-CN" b="1" dirty="0"/>
              <a:t>落魄已成翁，独立书斋啸晚风。</a:t>
            </a:r>
          </a:p>
          <a:p>
            <a:pPr marL="0" indent="0">
              <a:buNone/>
            </a:pPr>
            <a:r>
              <a:rPr lang="en-US" altLang="zh-CN" b="1" dirty="0" smtClean="0"/>
              <a:t>        </a:t>
            </a:r>
            <a:r>
              <a:rPr lang="zh-CN" altLang="zh-CN" b="1" dirty="0" smtClean="0"/>
              <a:t>笔</a:t>
            </a:r>
            <a:r>
              <a:rPr lang="zh-CN" altLang="zh-CN" b="1" dirty="0"/>
              <a:t>底明珠无处卖，闲抛闲掷野藤中。</a:t>
            </a: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【注】 ①徐渭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(1521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1593)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，明代杰出的书画家、文学家。字文长，号天池山人，晚年号青藤道士。性情放纵，屡试不第。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54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718</Words>
  <Application>Microsoft Office PowerPoint</Application>
  <PresentationFormat>全屏显示(4:3)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诗歌鉴赏</vt:lpstr>
      <vt:lpstr>赠村妇 张祜 </vt:lpstr>
      <vt:lpstr>PowerPoint 演示文稿</vt:lpstr>
      <vt:lpstr>寒食 王禹偁 </vt:lpstr>
      <vt:lpstr>访戴天山道士不遇 李白 </vt:lpstr>
      <vt:lpstr>鹧鸪天  酬孝峙① 【清】 钱继章 </vt:lpstr>
      <vt:lpstr>钓船归 (贺铸) </vt:lpstr>
      <vt:lpstr>雨过山村 王建</vt:lpstr>
      <vt:lpstr>题葡萄图     徐渭</vt:lpstr>
      <vt:lpstr>菩萨蛮① 王安石 </vt:lpstr>
      <vt:lpstr>小松 杜荀鹤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5</cp:revision>
  <dcterms:created xsi:type="dcterms:W3CDTF">2016-11-14T01:59:14Z</dcterms:created>
  <dcterms:modified xsi:type="dcterms:W3CDTF">2016-11-14T08:56:49Z</dcterms:modified>
</cp:coreProperties>
</file>