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0" r:id="rId2"/>
    <p:sldId id="382" r:id="rId3"/>
    <p:sldId id="372" r:id="rId4"/>
    <p:sldId id="374" r:id="rId5"/>
    <p:sldId id="375" r:id="rId6"/>
    <p:sldId id="377" r:id="rId7"/>
    <p:sldId id="376" r:id="rId8"/>
    <p:sldId id="378" r:id="rId9"/>
    <p:sldId id="383" r:id="rId10"/>
    <p:sldId id="379" r:id="rId11"/>
    <p:sldId id="380" r:id="rId12"/>
    <p:sldId id="38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333FF"/>
    <a:srgbClr val="FF00FF"/>
    <a:srgbClr val="FF3300"/>
    <a:srgbClr val="990099"/>
    <a:srgbClr val="CC0099"/>
    <a:srgbClr val="80008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6164" autoAdjust="0"/>
  </p:normalViewPr>
  <p:slideViewPr>
    <p:cSldViewPr>
      <p:cViewPr>
        <p:scale>
          <a:sx n="86" d="100"/>
          <a:sy n="86" d="100"/>
        </p:scale>
        <p:origin x="156" y="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E790D-585F-4507-9E70-0B2092C58D1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53B0CC-581D-4CAB-B424-968E41F64441}">
      <dgm:prSet/>
      <dgm:spPr/>
      <dgm:t>
        <a:bodyPr/>
        <a:lstStyle/>
        <a:p>
          <a:pPr rtl="0"/>
          <a:r>
            <a:rPr lang="zh-CN" b="1" dirty="0" smtClean="0"/>
            <a:t>第二节   </a:t>
          </a:r>
          <a:endParaRPr lang="en-US" b="1" dirty="0"/>
        </a:p>
      </dgm:t>
    </dgm:pt>
    <dgm:pt modelId="{C36D997E-83E2-4154-A2B4-C7F3E263C4C9}" type="parTrans" cxnId="{5AB332AC-51AC-440E-8E42-15A55E87649B}">
      <dgm:prSet/>
      <dgm:spPr/>
      <dgm:t>
        <a:bodyPr/>
        <a:lstStyle/>
        <a:p>
          <a:endParaRPr lang="zh-CN" altLang="en-US"/>
        </a:p>
      </dgm:t>
    </dgm:pt>
    <dgm:pt modelId="{10BEE864-7CBE-46DA-80E0-33CAA5EA0094}" type="sibTrans" cxnId="{5AB332AC-51AC-440E-8E42-15A55E87649B}">
      <dgm:prSet/>
      <dgm:spPr/>
      <dgm:t>
        <a:bodyPr/>
        <a:lstStyle/>
        <a:p>
          <a:endParaRPr lang="zh-CN" altLang="en-US"/>
        </a:p>
      </dgm:t>
    </dgm:pt>
    <dgm:pt modelId="{7999CF34-2267-40E5-87CC-19BFA980B6DB}">
      <dgm:prSet/>
      <dgm:spPr/>
      <dgm:t>
        <a:bodyPr/>
        <a:lstStyle/>
        <a:p>
          <a:pPr rtl="0"/>
          <a:r>
            <a:rPr lang="zh-CN" b="1" dirty="0" smtClean="0"/>
            <a:t>细胞的能量“通货”－－</a:t>
          </a:r>
          <a:r>
            <a:rPr lang="en-US" b="1" dirty="0" smtClean="0"/>
            <a:t>ATP</a:t>
          </a:r>
          <a:endParaRPr lang="zh-CN" dirty="0"/>
        </a:p>
      </dgm:t>
    </dgm:pt>
    <dgm:pt modelId="{4A18BF6F-D8AB-4235-8652-5ABC4A2738C5}" type="parTrans" cxnId="{C97EB4EC-CF5C-420C-95BF-64C5EC1BBF43}">
      <dgm:prSet/>
      <dgm:spPr/>
      <dgm:t>
        <a:bodyPr/>
        <a:lstStyle/>
        <a:p>
          <a:endParaRPr lang="zh-CN" altLang="en-US"/>
        </a:p>
      </dgm:t>
    </dgm:pt>
    <dgm:pt modelId="{7FA206CB-EF30-45D7-B653-4A588671B6F7}" type="sibTrans" cxnId="{C97EB4EC-CF5C-420C-95BF-64C5EC1BBF43}">
      <dgm:prSet/>
      <dgm:spPr/>
      <dgm:t>
        <a:bodyPr/>
        <a:lstStyle/>
        <a:p>
          <a:endParaRPr lang="zh-CN" altLang="en-US"/>
        </a:p>
      </dgm:t>
    </dgm:pt>
    <dgm:pt modelId="{2B5E305E-BBB9-4C73-8771-E5FD2CC86A3A}" type="pres">
      <dgm:prSet presAssocID="{A9FE790D-585F-4507-9E70-0B2092C58D1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C4D449-C25D-4B6A-B19C-53E4486D4AE2}" type="pres">
      <dgm:prSet presAssocID="{9153B0CC-581D-4CAB-B424-968E41F64441}" presName="circ1" presStyleLbl="vennNode1" presStyleIdx="0" presStyleCnt="2" custScaleX="143104" custLinFactNeighborX="-60172" custLinFactNeighborY="-3173"/>
      <dgm:spPr/>
      <dgm:t>
        <a:bodyPr/>
        <a:lstStyle/>
        <a:p>
          <a:endParaRPr lang="zh-CN" altLang="en-US"/>
        </a:p>
      </dgm:t>
    </dgm:pt>
    <dgm:pt modelId="{876721F3-EBD8-4036-A027-ED370117932C}" type="pres">
      <dgm:prSet presAssocID="{9153B0CC-581D-4CAB-B424-968E41F6444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03C35A-54F2-4316-A6CF-1EEFC60DD1E6}" type="pres">
      <dgm:prSet presAssocID="{7999CF34-2267-40E5-87CC-19BFA980B6DB}" presName="circ2" presStyleLbl="vennNode1" presStyleIdx="1" presStyleCnt="2" custScaleX="182063" custScaleY="100547" custLinFactNeighborX="6106" custLinFactNeighborY="11597"/>
      <dgm:spPr/>
      <dgm:t>
        <a:bodyPr/>
        <a:lstStyle/>
        <a:p>
          <a:endParaRPr lang="zh-CN" altLang="en-US"/>
        </a:p>
      </dgm:t>
    </dgm:pt>
    <dgm:pt modelId="{F3FEC0AE-389F-4109-AC01-012E0516AC78}" type="pres">
      <dgm:prSet presAssocID="{7999CF34-2267-40E5-87CC-19BFA980B6D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7EB4EC-CF5C-420C-95BF-64C5EC1BBF43}" srcId="{A9FE790D-585F-4507-9E70-0B2092C58D19}" destId="{7999CF34-2267-40E5-87CC-19BFA980B6DB}" srcOrd="1" destOrd="0" parTransId="{4A18BF6F-D8AB-4235-8652-5ABC4A2738C5}" sibTransId="{7FA206CB-EF30-45D7-B653-4A588671B6F7}"/>
    <dgm:cxn modelId="{E27CDAFB-37E8-430F-8E9B-ECEF419B982D}" type="presOf" srcId="{A9FE790D-585F-4507-9E70-0B2092C58D19}" destId="{2B5E305E-BBB9-4C73-8771-E5FD2CC86A3A}" srcOrd="0" destOrd="0" presId="urn:microsoft.com/office/officeart/2005/8/layout/venn1"/>
    <dgm:cxn modelId="{487283A3-15CC-4580-A5DC-F49632218DFB}" type="presOf" srcId="{7999CF34-2267-40E5-87CC-19BFA980B6DB}" destId="{F3FEC0AE-389F-4109-AC01-012E0516AC78}" srcOrd="1" destOrd="0" presId="urn:microsoft.com/office/officeart/2005/8/layout/venn1"/>
    <dgm:cxn modelId="{834F228F-385F-41B1-9244-F0D2C132C5B5}" type="presOf" srcId="{7999CF34-2267-40E5-87CC-19BFA980B6DB}" destId="{8103C35A-54F2-4316-A6CF-1EEFC60DD1E6}" srcOrd="0" destOrd="0" presId="urn:microsoft.com/office/officeart/2005/8/layout/venn1"/>
    <dgm:cxn modelId="{765A6BF6-57FA-4D8C-89EB-06368BC54D0D}" type="presOf" srcId="{9153B0CC-581D-4CAB-B424-968E41F64441}" destId="{876721F3-EBD8-4036-A027-ED370117932C}" srcOrd="1" destOrd="0" presId="urn:microsoft.com/office/officeart/2005/8/layout/venn1"/>
    <dgm:cxn modelId="{BE52D426-06C5-4C04-9C20-47FCC41BF188}" type="presOf" srcId="{9153B0CC-581D-4CAB-B424-968E41F64441}" destId="{C5C4D449-C25D-4B6A-B19C-53E4486D4AE2}" srcOrd="0" destOrd="0" presId="urn:microsoft.com/office/officeart/2005/8/layout/venn1"/>
    <dgm:cxn modelId="{5AB332AC-51AC-440E-8E42-15A55E87649B}" srcId="{A9FE790D-585F-4507-9E70-0B2092C58D19}" destId="{9153B0CC-581D-4CAB-B424-968E41F64441}" srcOrd="0" destOrd="0" parTransId="{C36D997E-83E2-4154-A2B4-C7F3E263C4C9}" sibTransId="{10BEE864-7CBE-46DA-80E0-33CAA5EA0094}"/>
    <dgm:cxn modelId="{A559C639-662B-4FDD-BE6A-06E470AE5E1B}" type="presParOf" srcId="{2B5E305E-BBB9-4C73-8771-E5FD2CC86A3A}" destId="{C5C4D449-C25D-4B6A-B19C-53E4486D4AE2}" srcOrd="0" destOrd="0" presId="urn:microsoft.com/office/officeart/2005/8/layout/venn1"/>
    <dgm:cxn modelId="{98367E41-CA34-4DC1-8C5F-09A64AF0A177}" type="presParOf" srcId="{2B5E305E-BBB9-4C73-8771-E5FD2CC86A3A}" destId="{876721F3-EBD8-4036-A027-ED370117932C}" srcOrd="1" destOrd="0" presId="urn:microsoft.com/office/officeart/2005/8/layout/venn1"/>
    <dgm:cxn modelId="{6B5047B7-A5E0-46D3-8FA7-A0C810F20FB2}" type="presParOf" srcId="{2B5E305E-BBB9-4C73-8771-E5FD2CC86A3A}" destId="{8103C35A-54F2-4316-A6CF-1EEFC60DD1E6}" srcOrd="2" destOrd="0" presId="urn:microsoft.com/office/officeart/2005/8/layout/venn1"/>
    <dgm:cxn modelId="{FBCBBE97-B3DE-4A61-B5F2-6E595AD58508}" type="presParOf" srcId="{2B5E305E-BBB9-4C73-8771-E5FD2CC86A3A}" destId="{F3FEC0AE-389F-4109-AC01-012E0516AC7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C4D449-C25D-4B6A-B19C-53E4486D4AE2}">
      <dsp:nvSpPr>
        <dsp:cNvPr id="0" name=""/>
        <dsp:cNvSpPr/>
      </dsp:nvSpPr>
      <dsp:spPr>
        <a:xfrm>
          <a:off x="0" y="0"/>
          <a:ext cx="3526057" cy="2463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b="1" kern="1200" dirty="0" smtClean="0"/>
            <a:t>第二节   </a:t>
          </a:r>
          <a:endParaRPr lang="en-US" sz="4200" b="1" kern="1200" dirty="0"/>
        </a:p>
      </dsp:txBody>
      <dsp:txXfrm>
        <a:off x="492377" y="290556"/>
        <a:ext cx="2033042" cy="1882869"/>
      </dsp:txXfrm>
    </dsp:sp>
    <dsp:sp modelId="{8103C35A-54F2-4316-A6CF-1EEFC60DD1E6}">
      <dsp:nvSpPr>
        <dsp:cNvPr id="0" name=""/>
        <dsp:cNvSpPr/>
      </dsp:nvSpPr>
      <dsp:spPr>
        <a:xfrm>
          <a:off x="2928948" y="0"/>
          <a:ext cx="4486000" cy="24774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b="1" kern="1200" dirty="0" smtClean="0"/>
            <a:t>细胞的能量“通货”－－</a:t>
          </a:r>
          <a:r>
            <a:rPr lang="en-US" sz="4200" b="1" kern="1200" dirty="0" smtClean="0"/>
            <a:t>ATP</a:t>
          </a:r>
          <a:endParaRPr lang="zh-CN" sz="4200" kern="1200" dirty="0"/>
        </a:p>
      </dsp:txBody>
      <dsp:txXfrm>
        <a:off x="4202003" y="292145"/>
        <a:ext cx="2586522" cy="1893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923FBF-A0B5-48C7-9510-B81AB9937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23FBF-A0B5-48C7-9510-B81AB9937F5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细胞内氧化分解的糖类主要是（ 葡萄糖　　　）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38FC85-5102-4090-B657-25D8FBB5273D}" type="slidenum">
              <a:rPr lang="zh-CN" altLang="en-US" sz="1200"/>
              <a:pPr algn="r"/>
              <a:t>2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i="1" smtClean="0">
                <a:latin typeface="Arial" pitchFamily="34" charset="0"/>
              </a:rPr>
              <a:t>磷酸肌酸</a:t>
            </a:r>
            <a:r>
              <a:rPr lang="zh-CN" altLang="en-US" smtClean="0">
                <a:latin typeface="Arial" pitchFamily="34" charset="0"/>
              </a:rPr>
              <a:t>在肌肉或其他兴奋性组织（如脑和神经）中的一种高能磷酸化合物，是高能磷酸基的暂时贮存形式。</a:t>
            </a:r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369DEEC-37D9-4E94-BE1B-269BFB5FAC45}" type="slidenum">
              <a:rPr lang="zh-CN" altLang="en-US" sz="1200"/>
              <a:pPr algn="r"/>
              <a:t>3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zh-CN" altLang="en-US" b="1" smtClean="0">
                <a:latin typeface="华文新魏" pitchFamily="2" charset="-122"/>
              </a:rPr>
              <a:t>物质运输、物质合成、细胞分裂、肌肉收缩、生物发光等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93116-E771-4E0D-A8B6-BC2830C63C38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image" Target="../media/image9.gif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finance.sina.com.cn/money/collection/qbyp/20090907/17246717306.shtml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0" y="1571612"/>
          <a:ext cx="8747125" cy="2477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27"/>
          <p:cNvGrpSpPr>
            <a:grpSpLocks/>
          </p:cNvGrpSpPr>
          <p:nvPr/>
        </p:nvGrpSpPr>
        <p:grpSpPr bwMode="auto">
          <a:xfrm>
            <a:off x="3419475" y="476250"/>
            <a:ext cx="4537075" cy="2160588"/>
            <a:chOff x="0" y="0"/>
            <a:chExt cx="2858" cy="1361"/>
          </a:xfrm>
        </p:grpSpPr>
        <p:pic>
          <p:nvPicPr>
            <p:cNvPr id="1061" name="Picture 22" descr="电鳐"/>
            <p:cNvPicPr>
              <a:picLocks noChangeAspect="1" noChangeArrowheads="1"/>
            </p:cNvPicPr>
            <p:nvPr/>
          </p:nvPicPr>
          <p:blipFill>
            <a:blip r:embed="rId4" cstate="print"/>
            <a:srcRect l="5576" r="5453" b="8534"/>
            <a:stretch>
              <a:fillRect/>
            </a:stretch>
          </p:blipFill>
          <p:spPr bwMode="auto">
            <a:xfrm>
              <a:off x="0" y="0"/>
              <a:ext cx="1452" cy="1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2" name="Rectangle 24"/>
            <p:cNvSpPr>
              <a:spLocks noChangeArrowheads="1"/>
            </p:cNvSpPr>
            <p:nvPr/>
          </p:nvSpPr>
          <p:spPr bwMode="auto">
            <a:xfrm>
              <a:off x="1452" y="998"/>
              <a:ext cx="1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用于生物发电发光</a:t>
              </a:r>
            </a:p>
          </p:txBody>
        </p:sp>
        <p:grpSp>
          <p:nvGrpSpPr>
            <p:cNvPr id="1063" name="Group 30"/>
            <p:cNvGrpSpPr>
              <a:grpSpLocks/>
            </p:cNvGrpSpPr>
            <p:nvPr/>
          </p:nvGrpSpPr>
          <p:grpSpPr bwMode="auto">
            <a:xfrm>
              <a:off x="1452" y="91"/>
              <a:ext cx="1406" cy="908"/>
              <a:chOff x="0" y="0"/>
              <a:chExt cx="1406" cy="908"/>
            </a:xfrm>
          </p:grpSpPr>
          <p:pic>
            <p:nvPicPr>
              <p:cNvPr id="1064" name="Picture 23" descr="萤火虫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0"/>
                <a:ext cx="1406" cy="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5" name="Rectangle 60"/>
              <p:cNvSpPr>
                <a:spLocks noChangeArrowheads="1"/>
              </p:cNvSpPr>
              <p:nvPr/>
            </p:nvSpPr>
            <p:spPr bwMode="auto">
              <a:xfrm>
                <a:off x="0" y="590"/>
                <a:ext cx="590" cy="2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光能</a:t>
                </a:r>
              </a:p>
            </p:txBody>
          </p:sp>
        </p:grpSp>
      </p:grpSp>
      <p:pic>
        <p:nvPicPr>
          <p:cNvPr id="102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0" name="Group 4"/>
          <p:cNvGrpSpPr>
            <a:grpSpLocks/>
          </p:cNvGrpSpPr>
          <p:nvPr/>
        </p:nvGrpSpPr>
        <p:grpSpPr bwMode="auto">
          <a:xfrm>
            <a:off x="5867400" y="2565400"/>
            <a:ext cx="2735263" cy="1903413"/>
            <a:chOff x="0" y="0"/>
            <a:chExt cx="1723" cy="1199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0" y="0"/>
            <a:ext cx="1584" cy="906"/>
          </p:xfrm>
          <a:graphic>
            <a:graphicData uri="http://schemas.openxmlformats.org/presentationml/2006/ole">
              <p:oleObj spid="_x0000_s1026" r:id="rId7" imgW="2172003" imgH="1514686" progId="PBrush">
                <p:embed/>
              </p:oleObj>
            </a:graphicData>
          </a:graphic>
        </p:graphicFrame>
        <p:sp>
          <p:nvSpPr>
            <p:cNvPr id="1060" name="Text Box 9"/>
            <p:cNvSpPr txBox="1">
              <a:spLocks noChangeArrowheads="1"/>
            </p:cNvSpPr>
            <p:nvPr/>
          </p:nvSpPr>
          <p:spPr bwMode="auto">
            <a:xfrm>
              <a:off x="0" y="908"/>
              <a:ext cx="17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用于</a:t>
              </a:r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</a:rPr>
                <a:t>主动运输等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132138" y="2492375"/>
            <a:ext cx="2819400" cy="1981200"/>
            <a:chOff x="0" y="0"/>
            <a:chExt cx="1776" cy="1248"/>
          </a:xfrm>
        </p:grpSpPr>
        <p:sp>
          <p:nvSpPr>
            <p:cNvPr id="1058" name="AutoShape 11"/>
            <p:cNvSpPr>
              <a:spLocks noChangeArrowheads="1"/>
            </p:cNvSpPr>
            <p:nvPr/>
          </p:nvSpPr>
          <p:spPr bwMode="auto">
            <a:xfrm>
              <a:off x="0" y="0"/>
              <a:ext cx="1776" cy="1248"/>
            </a:xfrm>
            <a:prstGeom prst="irregularSeal1">
              <a:avLst/>
            </a:prstGeom>
            <a:gradFill rotWithShape="0">
              <a:gsLst>
                <a:gs pos="0">
                  <a:srgbClr val="F7F5AB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50800" cap="sq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Text Box 12"/>
            <p:cNvSpPr txBox="1">
              <a:spLocks noChangeArrowheads="1"/>
            </p:cNvSpPr>
            <p:nvPr/>
          </p:nvSpPr>
          <p:spPr bwMode="auto">
            <a:xfrm>
              <a:off x="408" y="272"/>
              <a:ext cx="115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5400" b="1">
                  <a:latin typeface="Times New Roman" pitchFamily="18" charset="0"/>
                </a:rPr>
                <a:t>ATP</a:t>
              </a:r>
            </a:p>
          </p:txBody>
        </p:sp>
      </p:grpSp>
      <p:sp>
        <p:nvSpPr>
          <p:cNvPr id="1033" name="Text Box 16"/>
          <p:cNvSpPr txBox="1">
            <a:spLocks noChangeArrowheads="1"/>
          </p:cNvSpPr>
          <p:nvPr/>
        </p:nvSpPr>
        <p:spPr bwMode="auto">
          <a:xfrm>
            <a:off x="860425" y="0"/>
            <a:ext cx="8283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latin typeface="隶书" pitchFamily="49" charset="-122"/>
                <a:ea typeface="隶书" pitchFamily="49" charset="-122"/>
              </a:rPr>
              <a:t>ATP</a:t>
            </a:r>
            <a:r>
              <a:rPr lang="zh-CN" altLang="en-US" sz="3600" b="1">
                <a:latin typeface="隶书" pitchFamily="49" charset="-122"/>
                <a:ea typeface="隶书" pitchFamily="49" charset="-122"/>
              </a:rPr>
              <a:t>的利用</a:t>
            </a:r>
            <a:r>
              <a:rPr lang="zh-CN" altLang="en-US" sz="3600" b="1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3600" b="1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ATP</a:t>
            </a:r>
            <a:r>
              <a:rPr lang="zh-CN" altLang="en-US" sz="3600" b="1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的生理功能）</a:t>
            </a:r>
          </a:p>
        </p:txBody>
      </p:sp>
      <p:sp>
        <p:nvSpPr>
          <p:cNvPr id="1034" name="Text Box 32"/>
          <p:cNvSpPr txBox="1">
            <a:spLocks noChangeArrowheads="1"/>
          </p:cNvSpPr>
          <p:nvPr/>
        </p:nvSpPr>
        <p:spPr bwMode="auto">
          <a:xfrm>
            <a:off x="7524750" y="2565400"/>
            <a:ext cx="1223963" cy="457200"/>
          </a:xfrm>
          <a:prstGeom prst="rect">
            <a:avLst/>
          </a:prstGeom>
          <a:solidFill>
            <a:srgbClr val="000080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Garamond" pitchFamily="18" charset="0"/>
              </a:rPr>
              <a:t>渗透能</a:t>
            </a:r>
          </a:p>
        </p:txBody>
      </p:sp>
      <p:sp>
        <p:nvSpPr>
          <p:cNvPr id="1035" name="Text Box 33"/>
          <p:cNvSpPr txBox="1">
            <a:spLocks noChangeArrowheads="1"/>
          </p:cNvSpPr>
          <p:nvPr/>
        </p:nvSpPr>
        <p:spPr bwMode="auto">
          <a:xfrm>
            <a:off x="4140200" y="692150"/>
            <a:ext cx="863600" cy="457200"/>
          </a:xfrm>
          <a:prstGeom prst="rect">
            <a:avLst/>
          </a:prstGeom>
          <a:solidFill>
            <a:srgbClr val="FFFF00">
              <a:alpha val="8901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Garamond" pitchFamily="18" charset="0"/>
              </a:rPr>
              <a:t>电能</a:t>
            </a:r>
          </a:p>
        </p:txBody>
      </p:sp>
      <p:grpSp>
        <p:nvGrpSpPr>
          <p:cNvPr id="1036" name="Group 16"/>
          <p:cNvGrpSpPr>
            <a:grpSpLocks/>
          </p:cNvGrpSpPr>
          <p:nvPr/>
        </p:nvGrpSpPr>
        <p:grpSpPr bwMode="auto">
          <a:xfrm>
            <a:off x="250825" y="620713"/>
            <a:ext cx="2663825" cy="2617787"/>
            <a:chOff x="0" y="0"/>
            <a:chExt cx="1678" cy="1649"/>
          </a:xfrm>
        </p:grpSpPr>
        <p:grpSp>
          <p:nvGrpSpPr>
            <p:cNvPr id="1052" name="Group 17"/>
            <p:cNvGrpSpPr>
              <a:grpSpLocks/>
            </p:cNvGrpSpPr>
            <p:nvPr/>
          </p:nvGrpSpPr>
          <p:grpSpPr bwMode="auto">
            <a:xfrm>
              <a:off x="0" y="0"/>
              <a:ext cx="1678" cy="1649"/>
              <a:chOff x="0" y="0"/>
              <a:chExt cx="1678" cy="1649"/>
            </a:xfrm>
          </p:grpSpPr>
          <p:sp>
            <p:nvSpPr>
              <p:cNvPr id="1054" name="Text Box 4"/>
              <p:cNvSpPr txBox="1">
                <a:spLocks noChangeArrowheads="1"/>
              </p:cNvSpPr>
              <p:nvPr/>
            </p:nvSpPr>
            <p:spPr bwMode="auto">
              <a:xfrm>
                <a:off x="45" y="1361"/>
                <a:ext cx="15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用于大脑思考</a:t>
                </a:r>
              </a:p>
            </p:txBody>
          </p:sp>
          <p:pic>
            <p:nvPicPr>
              <p:cNvPr id="1055" name="Picture 26" descr="学习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0" y="0"/>
                <a:ext cx="1678" cy="1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53" name="Text Box 34"/>
            <p:cNvSpPr txBox="1">
              <a:spLocks noChangeArrowheads="1"/>
            </p:cNvSpPr>
            <p:nvPr/>
          </p:nvSpPr>
          <p:spPr bwMode="auto">
            <a:xfrm>
              <a:off x="0" y="45"/>
              <a:ext cx="659" cy="365"/>
            </a:xfrm>
            <a:prstGeom prst="rect">
              <a:avLst/>
            </a:prstGeom>
            <a:solidFill>
              <a:srgbClr val="00FF00">
                <a:alpha val="5294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rgbClr val="FF0000"/>
                  </a:solidFill>
                  <a:latin typeface="Garamond" pitchFamily="18" charset="0"/>
                  <a:ea typeface="隶书" pitchFamily="49" charset="-122"/>
                </a:rPr>
                <a:t>电能</a:t>
              </a:r>
            </a:p>
          </p:txBody>
        </p:sp>
      </p:grpSp>
      <p:grpSp>
        <p:nvGrpSpPr>
          <p:cNvPr id="1037" name="Group 21"/>
          <p:cNvGrpSpPr>
            <a:grpSpLocks/>
          </p:cNvGrpSpPr>
          <p:nvPr/>
        </p:nvGrpSpPr>
        <p:grpSpPr bwMode="auto">
          <a:xfrm>
            <a:off x="0" y="3284538"/>
            <a:ext cx="3309938" cy="3302000"/>
            <a:chOff x="0" y="0"/>
            <a:chExt cx="2085" cy="2080"/>
          </a:xfrm>
        </p:grpSpPr>
        <p:grpSp>
          <p:nvGrpSpPr>
            <p:cNvPr id="1048" name="Group 22"/>
            <p:cNvGrpSpPr>
              <a:grpSpLocks/>
            </p:cNvGrpSpPr>
            <p:nvPr/>
          </p:nvGrpSpPr>
          <p:grpSpPr bwMode="auto">
            <a:xfrm>
              <a:off x="0" y="0"/>
              <a:ext cx="2085" cy="2080"/>
              <a:chOff x="0" y="0"/>
              <a:chExt cx="2085" cy="2080"/>
            </a:xfrm>
          </p:grpSpPr>
          <p:sp>
            <p:nvSpPr>
              <p:cNvPr id="1050" name="Text Box 19"/>
              <p:cNvSpPr txBox="1">
                <a:spLocks noChangeArrowheads="1"/>
              </p:cNvSpPr>
              <p:nvPr/>
            </p:nvSpPr>
            <p:spPr bwMode="auto">
              <a:xfrm>
                <a:off x="0" y="1562"/>
                <a:ext cx="2085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用于各种运动，如肌细胞收缩</a:t>
                </a:r>
              </a:p>
            </p:txBody>
          </p:sp>
          <p:pic>
            <p:nvPicPr>
              <p:cNvPr id="1051" name="Picture 28" descr="刘翔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36" y="0"/>
                <a:ext cx="1860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49" name="Text Box 35"/>
            <p:cNvSpPr txBox="1">
              <a:spLocks noChangeArrowheads="1"/>
            </p:cNvSpPr>
            <p:nvPr/>
          </p:nvSpPr>
          <p:spPr bwMode="auto">
            <a:xfrm>
              <a:off x="158" y="1316"/>
              <a:ext cx="772" cy="288"/>
            </a:xfrm>
            <a:prstGeom prst="rect">
              <a:avLst/>
            </a:prstGeom>
            <a:solidFill>
              <a:srgbClr val="800080">
                <a:alpha val="7097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Garamond" pitchFamily="18" charset="0"/>
                </a:rPr>
                <a:t>机械能</a:t>
              </a:r>
            </a:p>
          </p:txBody>
        </p:sp>
      </p:grpSp>
      <p:grpSp>
        <p:nvGrpSpPr>
          <p:cNvPr id="1039" name="Group 33"/>
          <p:cNvGrpSpPr>
            <a:grpSpLocks/>
          </p:cNvGrpSpPr>
          <p:nvPr/>
        </p:nvGrpSpPr>
        <p:grpSpPr bwMode="auto">
          <a:xfrm>
            <a:off x="3428992" y="4643446"/>
            <a:ext cx="3286125" cy="1312862"/>
            <a:chOff x="0" y="0"/>
            <a:chExt cx="1902" cy="827"/>
          </a:xfrm>
        </p:grpSpPr>
        <p:grpSp>
          <p:nvGrpSpPr>
            <p:cNvPr id="1040" name="Group 34"/>
            <p:cNvGrpSpPr>
              <a:grpSpLocks/>
            </p:cNvGrpSpPr>
            <p:nvPr/>
          </p:nvGrpSpPr>
          <p:grpSpPr bwMode="auto">
            <a:xfrm>
              <a:off x="0" y="182"/>
              <a:ext cx="1902" cy="645"/>
              <a:chOff x="0" y="0"/>
              <a:chExt cx="1914" cy="645"/>
            </a:xfrm>
          </p:grpSpPr>
          <p:grpSp>
            <p:nvGrpSpPr>
              <p:cNvPr id="1042" name="Group 35"/>
              <p:cNvGrpSpPr>
                <a:grpSpLocks/>
              </p:cNvGrpSpPr>
              <p:nvPr/>
            </p:nvGrpSpPr>
            <p:grpSpPr bwMode="auto">
              <a:xfrm>
                <a:off x="0" y="0"/>
                <a:ext cx="1914" cy="386"/>
                <a:chOff x="0" y="0"/>
                <a:chExt cx="1914" cy="386"/>
              </a:xfrm>
            </p:grpSpPr>
            <p:sp>
              <p:nvSpPr>
                <p:cNvPr id="104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0" y="132"/>
                  <a:ext cx="102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0000FF"/>
                      </a:solidFill>
                    </a:rPr>
                    <a:t>葡萄糖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</a:rPr>
                    <a:t>+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</a:rPr>
                    <a:t>果糖</a:t>
                  </a:r>
                </a:p>
              </p:txBody>
            </p:sp>
            <p:sp>
              <p:nvSpPr>
                <p:cNvPr id="1045" name="Line 55"/>
                <p:cNvSpPr>
                  <a:spLocks noChangeShapeType="1"/>
                </p:cNvSpPr>
                <p:nvPr/>
              </p:nvSpPr>
              <p:spPr bwMode="auto">
                <a:xfrm>
                  <a:off x="965" y="272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55" y="0"/>
                  <a:ext cx="2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</a:rPr>
                    <a:t>酶</a:t>
                  </a:r>
                </a:p>
              </p:txBody>
            </p:sp>
            <p:sp>
              <p:nvSpPr>
                <p:cNvPr id="104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509" y="136"/>
                  <a:ext cx="4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</a:rPr>
                    <a:t>蔗糖</a:t>
                  </a:r>
                </a:p>
              </p:txBody>
            </p:sp>
          </p:grpSp>
          <p:sp>
            <p:nvSpPr>
              <p:cNvPr id="1043" name="Text Box 58"/>
              <p:cNvSpPr txBox="1">
                <a:spLocks noChangeArrowheads="1"/>
              </p:cNvSpPr>
              <p:nvPr/>
            </p:nvSpPr>
            <p:spPr bwMode="auto">
              <a:xfrm>
                <a:off x="103" y="408"/>
                <a:ext cx="1587" cy="23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用于细胞内各种吸能反应</a:t>
                </a:r>
              </a:p>
            </p:txBody>
          </p:sp>
        </p:grpSp>
        <p:sp>
          <p:nvSpPr>
            <p:cNvPr id="1041" name="Text Box 61"/>
            <p:cNvSpPr txBox="1">
              <a:spLocks noChangeArrowheads="1"/>
            </p:cNvSpPr>
            <p:nvPr/>
          </p:nvSpPr>
          <p:spPr bwMode="auto">
            <a:xfrm>
              <a:off x="136" y="0"/>
              <a:ext cx="771" cy="288"/>
            </a:xfrm>
            <a:prstGeom prst="rect">
              <a:avLst/>
            </a:prstGeom>
            <a:solidFill>
              <a:srgbClr val="FF0000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/>
                <a:t>化学能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8153452" y="628652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dirty="0" smtClea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5" name="七角星 44"/>
          <p:cNvSpPr/>
          <p:nvPr/>
        </p:nvSpPr>
        <p:spPr>
          <a:xfrm>
            <a:off x="6858016" y="5143512"/>
            <a:ext cx="2071702" cy="135729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algn="ctr"/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细胞的分裂</a:t>
            </a:r>
            <a:endParaRPr lang="zh-CN" altLang="en-US" sz="2400" dirty="0" smtClean="0">
              <a:solidFill>
                <a:srgbClr val="FFFFFF"/>
              </a:solidFill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7"/>
          <p:cNvSpPr txBox="1">
            <a:spLocks noChangeArrowheads="1"/>
          </p:cNvSpPr>
          <p:nvPr/>
        </p:nvSpPr>
        <p:spPr bwMode="auto">
          <a:xfrm>
            <a:off x="450850" y="1309688"/>
            <a:ext cx="85137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１、下列过程中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ADP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含量增加的是（　　）</a:t>
            </a: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Ａ．Ｋ</a:t>
            </a:r>
            <a:r>
              <a:rPr lang="zh-CN" altLang="en-US" sz="2400" b="1" baseline="30000" dirty="0"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进入小肠上皮细胞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Ｂ．苯进入生物细胞</a:t>
            </a: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Ｃ．氧气进入组织细胞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Ｄ．甘油进入小肠上皮细胞</a:t>
            </a:r>
          </a:p>
        </p:txBody>
      </p:sp>
      <p:sp>
        <p:nvSpPr>
          <p:cNvPr id="83971" name="Text Box 18"/>
          <p:cNvSpPr txBox="1">
            <a:spLocks noChangeArrowheads="1"/>
          </p:cNvSpPr>
          <p:nvPr/>
        </p:nvSpPr>
        <p:spPr bwMode="auto">
          <a:xfrm>
            <a:off x="5275263" y="1235075"/>
            <a:ext cx="592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Ａ</a:t>
            </a:r>
          </a:p>
        </p:txBody>
      </p:sp>
      <p:sp>
        <p:nvSpPr>
          <p:cNvPr id="83972" name="Text Box 15"/>
          <p:cNvSpPr txBox="1">
            <a:spLocks noChangeArrowheads="1"/>
          </p:cNvSpPr>
          <p:nvPr/>
        </p:nvSpPr>
        <p:spPr bwMode="auto">
          <a:xfrm>
            <a:off x="539750" y="2965450"/>
            <a:ext cx="83534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ADP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在细胞中含量都很少。但一个成年人在安静状态下，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ｈ内竟有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40kg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发生转化</a:t>
            </a:r>
            <a:r>
              <a:rPr lang="zh-CN" altLang="en-US" sz="2400" b="1" dirty="0">
                <a:solidFill>
                  <a:srgbClr val="660033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这说明（　　）</a:t>
            </a: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Ａ．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在人体细胞中分布广泛 </a:t>
            </a: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Ｂ．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ADP</a:t>
            </a:r>
            <a:r>
              <a:rPr lang="zh-CN" altLang="en-US" sz="2400" b="1" dirty="0"/>
              <a:t>容易合成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/>
              <a:t>贮存起来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Ｃ．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容易分解为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ADP   </a:t>
            </a: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Ｄ．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ADP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的相互转化十分迅速</a:t>
            </a:r>
          </a:p>
        </p:txBody>
      </p:sp>
      <p:sp>
        <p:nvSpPr>
          <p:cNvPr id="83973" name="Text Box 17"/>
          <p:cNvSpPr txBox="1">
            <a:spLocks noChangeArrowheads="1"/>
          </p:cNvSpPr>
          <p:nvPr/>
        </p:nvSpPr>
        <p:spPr bwMode="auto">
          <a:xfrm>
            <a:off x="6910388" y="3325813"/>
            <a:ext cx="5413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Ｄ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611188" y="5486400"/>
            <a:ext cx="74644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个腺苷和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个磷酸基最多能组成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（   ）个。</a:t>
            </a:r>
          </a:p>
          <a:p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10      B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20      C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30       D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60</a:t>
            </a:r>
          </a:p>
        </p:txBody>
      </p:sp>
      <p:sp>
        <p:nvSpPr>
          <p:cNvPr id="83975" name="Text Box 8"/>
          <p:cNvSpPr txBox="1">
            <a:spLocks noChangeArrowheads="1"/>
          </p:cNvSpPr>
          <p:nvPr/>
        </p:nvSpPr>
        <p:spPr bwMode="auto">
          <a:xfrm>
            <a:off x="6588125" y="54102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296" name="WordArt 5"/>
          <p:cNvSpPr>
            <a:spLocks noChangeArrowheads="1" noChangeShapeType="1" noTextEdit="1"/>
          </p:cNvSpPr>
          <p:nvPr/>
        </p:nvSpPr>
        <p:spPr bwMode="auto">
          <a:xfrm>
            <a:off x="466725" y="188913"/>
            <a:ext cx="2663825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5000"/>
                    </a:srgbClr>
                  </a:outerShdw>
                </a:effectLst>
                <a:latin typeface="宋体"/>
                <a:ea typeface="宋体"/>
              </a:rPr>
              <a:t>课堂巩固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3" grpId="0" autoUpdateAnimBg="0"/>
      <p:bldP spid="8397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1638" y="3567113"/>
            <a:ext cx="8863012" cy="2814637"/>
            <a:chOff x="49" y="95"/>
            <a:chExt cx="5583" cy="1773"/>
          </a:xfrm>
        </p:grpSpPr>
        <p:sp>
          <p:nvSpPr>
            <p:cNvPr id="13336" name="Rectangle 3"/>
            <p:cNvSpPr>
              <a:spLocks noChangeArrowheads="1"/>
            </p:cNvSpPr>
            <p:nvPr/>
          </p:nvSpPr>
          <p:spPr bwMode="auto">
            <a:xfrm>
              <a:off x="49" y="181"/>
              <a:ext cx="5583" cy="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5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、关于</a:t>
              </a:r>
              <a:r>
                <a:rPr lang="zh-CN" altLang="en-US" sz="2400" b="1" dirty="0">
                  <a:latin typeface="宋体" pitchFamily="2" charset="-122"/>
                  <a:ea typeface="黑体" pitchFamily="49" charset="-122"/>
                </a:rPr>
                <a:t>“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ATP     </a:t>
              </a:r>
              <a:r>
                <a:rPr lang="en-US" altLang="zh-CN" sz="2400" b="1" dirty="0" err="1">
                  <a:latin typeface="黑体" pitchFamily="49" charset="-122"/>
                  <a:ea typeface="黑体" pitchFamily="49" charset="-122"/>
                </a:rPr>
                <a:t>ADP+Pi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能量</a:t>
              </a:r>
              <a:r>
                <a:rPr lang="zh-CN" altLang="en-US" sz="2400" b="1" dirty="0">
                  <a:latin typeface="宋体" pitchFamily="2" charset="-122"/>
                  <a:ea typeface="黑体" pitchFamily="49" charset="-122"/>
                </a:rPr>
                <a:t>”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的叙述，不正确的是（   ）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en-US" sz="2400" b="1" dirty="0"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．这一反应存在着能量的释放和贮存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．所有生物体内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ADP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转变成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ATP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所需的能量都来自呼吸作用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．这一反应无休止地在活细胞内进行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．这一过程保证了生命活动的顺利进行</a:t>
              </a:r>
            </a:p>
          </p:txBody>
        </p:sp>
        <p:grpSp>
          <p:nvGrpSpPr>
            <p:cNvPr id="13337" name="Group 4"/>
            <p:cNvGrpSpPr>
              <a:grpSpLocks/>
            </p:cNvGrpSpPr>
            <p:nvPr/>
          </p:nvGrpSpPr>
          <p:grpSpPr bwMode="auto">
            <a:xfrm>
              <a:off x="1405" y="95"/>
              <a:ext cx="364" cy="499"/>
              <a:chOff x="44" y="95"/>
              <a:chExt cx="364" cy="499"/>
            </a:xfrm>
          </p:grpSpPr>
          <p:sp>
            <p:nvSpPr>
              <p:cNvPr id="13338" name="Text Box 6"/>
              <p:cNvSpPr txBox="1">
                <a:spLocks noChangeArrowheads="1"/>
              </p:cNvSpPr>
              <p:nvPr/>
            </p:nvSpPr>
            <p:spPr bwMode="auto">
              <a:xfrm>
                <a:off x="46" y="95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酶</a:t>
                </a:r>
              </a:p>
            </p:txBody>
          </p:sp>
          <p:sp>
            <p:nvSpPr>
              <p:cNvPr id="13339" name="Text Box 13"/>
              <p:cNvSpPr txBox="1">
                <a:spLocks noChangeArrowheads="1"/>
              </p:cNvSpPr>
              <p:nvPr/>
            </p:nvSpPr>
            <p:spPr bwMode="auto">
              <a:xfrm>
                <a:off x="46" y="363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酶</a:t>
                </a:r>
              </a:p>
            </p:txBody>
          </p:sp>
          <p:grpSp>
            <p:nvGrpSpPr>
              <p:cNvPr id="13340" name="Group 7"/>
              <p:cNvGrpSpPr>
                <a:grpSpLocks/>
              </p:cNvGrpSpPr>
              <p:nvPr/>
            </p:nvGrpSpPr>
            <p:grpSpPr bwMode="auto">
              <a:xfrm>
                <a:off x="44" y="326"/>
                <a:ext cx="364" cy="45"/>
                <a:chOff x="44" y="54"/>
                <a:chExt cx="364" cy="45"/>
              </a:xfrm>
            </p:grpSpPr>
            <p:sp>
              <p:nvSpPr>
                <p:cNvPr id="13341" name="Line 4"/>
                <p:cNvSpPr>
                  <a:spLocks noChangeShapeType="1"/>
                </p:cNvSpPr>
                <p:nvPr/>
              </p:nvSpPr>
              <p:spPr bwMode="auto">
                <a:xfrm>
                  <a:off x="72" y="54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4" y="99"/>
                  <a:ext cx="3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8378825" y="370205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23850" y="404813"/>
            <a:ext cx="8312150" cy="2879725"/>
            <a:chOff x="0" y="-91"/>
            <a:chExt cx="5236" cy="1814"/>
          </a:xfrm>
        </p:grpSpPr>
        <p:sp>
          <p:nvSpPr>
            <p:cNvPr id="13318" name="Text Box 18"/>
            <p:cNvSpPr txBox="1">
              <a:spLocks noChangeArrowheads="1"/>
            </p:cNvSpPr>
            <p:nvPr/>
          </p:nvSpPr>
          <p:spPr bwMode="auto">
            <a:xfrm>
              <a:off x="0" y="-91"/>
              <a:ext cx="5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400" b="1">
                  <a:latin typeface="黑体" pitchFamily="49" charset="-122"/>
                  <a:ea typeface="黑体" pitchFamily="49" charset="-122"/>
                </a:rPr>
                <a:t>、如图表示的是</a:t>
              </a:r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ATP</a:t>
              </a:r>
              <a:r>
                <a:rPr lang="zh-CN" altLang="en-US" sz="2400" b="1"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ADP</a:t>
              </a:r>
              <a:r>
                <a:rPr lang="zh-CN" altLang="en-US" sz="2400" b="1">
                  <a:latin typeface="黑体" pitchFamily="49" charset="-122"/>
                  <a:ea typeface="黑体" pitchFamily="49" charset="-122"/>
                </a:rPr>
                <a:t>之间的转化图，可以确定（    ）</a:t>
              </a:r>
            </a:p>
          </p:txBody>
        </p:sp>
        <p:grpSp>
          <p:nvGrpSpPr>
            <p:cNvPr id="13319" name="Group 13"/>
            <p:cNvGrpSpPr>
              <a:grpSpLocks/>
            </p:cNvGrpSpPr>
            <p:nvPr/>
          </p:nvGrpSpPr>
          <p:grpSpPr bwMode="auto">
            <a:xfrm>
              <a:off x="45" y="227"/>
              <a:ext cx="4972" cy="1496"/>
              <a:chOff x="-136" y="0"/>
              <a:chExt cx="4972" cy="1496"/>
            </a:xfrm>
          </p:grpSpPr>
          <p:grpSp>
            <p:nvGrpSpPr>
              <p:cNvPr id="13320" name="Group 14"/>
              <p:cNvGrpSpPr>
                <a:grpSpLocks/>
              </p:cNvGrpSpPr>
              <p:nvPr/>
            </p:nvGrpSpPr>
            <p:grpSpPr bwMode="auto">
              <a:xfrm>
                <a:off x="1043" y="0"/>
                <a:ext cx="2105" cy="901"/>
                <a:chOff x="0" y="0"/>
                <a:chExt cx="2105" cy="901"/>
              </a:xfrm>
            </p:grpSpPr>
            <p:sp>
              <p:nvSpPr>
                <p:cNvPr id="133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72" y="317"/>
                  <a:ext cx="233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B</a:t>
                  </a:r>
                </a:p>
              </p:txBody>
            </p:sp>
            <p:sp>
              <p:nvSpPr>
                <p:cNvPr id="1332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39" y="515"/>
                  <a:ext cx="154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4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466" y="515"/>
                  <a:ext cx="181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5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965" y="515"/>
                  <a:ext cx="181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464" y="0"/>
                  <a:ext cx="31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X1</a:t>
                  </a:r>
                </a:p>
              </p:txBody>
            </p:sp>
            <p:sp>
              <p:nvSpPr>
                <p:cNvPr id="133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1" y="651"/>
                  <a:ext cx="52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能量</a:t>
                  </a:r>
                  <a:r>
                    <a:rPr lang="en-US" altLang="zh-CN" sz="2000" b="1"/>
                    <a:t>2</a:t>
                  </a:r>
                </a:p>
              </p:txBody>
            </p:sp>
            <p:sp>
              <p:nvSpPr>
                <p:cNvPr id="13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010" y="651"/>
                  <a:ext cx="31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X2</a:t>
                  </a:r>
                </a:p>
              </p:txBody>
            </p:sp>
            <p:sp>
              <p:nvSpPr>
                <p:cNvPr id="1332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373" y="515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酶</a:t>
                  </a:r>
                  <a:r>
                    <a:rPr lang="en-US" altLang="zh-CN" sz="2000" b="1"/>
                    <a:t>2</a:t>
                  </a:r>
                </a:p>
              </p:txBody>
            </p:sp>
            <p:sp>
              <p:nvSpPr>
                <p:cNvPr id="1333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282" y="242"/>
                  <a:ext cx="318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829" y="242"/>
                  <a:ext cx="227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74" y="16"/>
                  <a:ext cx="52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能量</a:t>
                  </a:r>
                  <a:r>
                    <a:rPr lang="en-US" altLang="zh-CN" sz="2000" b="1"/>
                    <a:t>1</a:t>
                  </a:r>
                </a:p>
              </p:txBody>
            </p:sp>
            <p:sp>
              <p:nvSpPr>
                <p:cNvPr id="133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0" y="330"/>
                  <a:ext cx="233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A</a:t>
                  </a:r>
                </a:p>
              </p:txBody>
            </p:sp>
            <p:sp>
              <p:nvSpPr>
                <p:cNvPr id="13334" name="Line 33"/>
                <p:cNvSpPr>
                  <a:spLocks noChangeShapeType="1"/>
                </p:cNvSpPr>
                <p:nvPr/>
              </p:nvSpPr>
              <p:spPr bwMode="auto">
                <a:xfrm>
                  <a:off x="239" y="424"/>
                  <a:ext cx="15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30" y="152"/>
                  <a:ext cx="36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酶</a:t>
                  </a:r>
                  <a:r>
                    <a:rPr lang="en-US" altLang="zh-CN" sz="2000" b="1"/>
                    <a:t>1</a:t>
                  </a:r>
                </a:p>
              </p:txBody>
            </p:sp>
          </p:grpSp>
          <p:sp>
            <p:nvSpPr>
              <p:cNvPr id="13321" name="Text Box 35"/>
              <p:cNvSpPr txBox="1">
                <a:spLocks noChangeArrowheads="1"/>
              </p:cNvSpPr>
              <p:nvPr/>
            </p:nvSpPr>
            <p:spPr bwMode="auto">
              <a:xfrm>
                <a:off x="-136" y="973"/>
                <a:ext cx="4972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A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．</a:t>
                </a:r>
                <a:r>
                  <a:rPr lang="en-US" altLang="zh-CN" sz="2400" b="1"/>
                  <a:t>A</a:t>
                </a:r>
                <a:r>
                  <a:rPr lang="zh-CN" altLang="en-US" sz="2400" b="1"/>
                  <a:t>为</a:t>
                </a:r>
                <a:r>
                  <a:rPr lang="en-US" altLang="zh-CN" sz="2400" b="1"/>
                  <a:t>ADP</a:t>
                </a:r>
                <a:r>
                  <a:rPr lang="zh-CN" altLang="en-US" sz="2400" b="1"/>
                  <a:t>，</a:t>
                </a:r>
                <a:r>
                  <a:rPr lang="en-US" altLang="zh-CN" sz="2400" b="1"/>
                  <a:t>B</a:t>
                </a:r>
                <a:r>
                  <a:rPr lang="zh-CN" altLang="en-US" sz="2400" b="1"/>
                  <a:t>为</a:t>
                </a:r>
                <a:r>
                  <a:rPr lang="en-US" altLang="zh-CN" sz="2400" b="1"/>
                  <a:t>ATP       B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．</a:t>
                </a:r>
                <a:r>
                  <a:rPr lang="zh-CN" altLang="en-US" sz="2400" b="1"/>
                  <a:t>能量</a:t>
                </a:r>
                <a:r>
                  <a:rPr lang="en-US" altLang="zh-CN" sz="2400" b="1"/>
                  <a:t>1</a:t>
                </a:r>
                <a:r>
                  <a:rPr lang="zh-CN" altLang="en-US" sz="2400" b="1"/>
                  <a:t>和能量</a:t>
                </a:r>
                <a:r>
                  <a:rPr lang="en-US" altLang="zh-CN" sz="2400" b="1"/>
                  <a:t>2</a:t>
                </a:r>
                <a:r>
                  <a:rPr lang="zh-CN" altLang="en-US" sz="2400" b="1"/>
                  <a:t>的来源相同</a:t>
                </a:r>
              </a:p>
              <a:p>
                <a:r>
                  <a:rPr lang="en-US" altLang="zh-CN" sz="2400" b="1"/>
                  <a:t>C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．</a:t>
                </a:r>
                <a:r>
                  <a:rPr lang="en-US" altLang="zh-CN" sz="2400" b="1">
                    <a:latin typeface="黑体" pitchFamily="49" charset="-122"/>
                    <a:ea typeface="黑体" pitchFamily="49" charset="-122"/>
                  </a:rPr>
                  <a:t>X1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和</a:t>
                </a:r>
                <a:r>
                  <a:rPr lang="en-US" altLang="zh-CN" sz="2400" b="1">
                    <a:latin typeface="黑体" pitchFamily="49" charset="-122"/>
                    <a:ea typeface="黑体" pitchFamily="49" charset="-122"/>
                  </a:rPr>
                  <a:t>X2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是同一种物质</a:t>
                </a:r>
                <a:r>
                  <a:rPr lang="zh-CN" altLang="en-US" sz="2400" b="1"/>
                  <a:t>     </a:t>
                </a:r>
                <a:r>
                  <a:rPr lang="en-US" altLang="zh-CN" sz="2400" b="1"/>
                  <a:t>D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．</a:t>
                </a:r>
                <a:r>
                  <a:rPr lang="zh-CN" altLang="en-US" sz="2400" b="1"/>
                  <a:t>酶</a:t>
                </a:r>
                <a:r>
                  <a:rPr lang="en-US" altLang="zh-CN" sz="2400" b="1"/>
                  <a:t>1</a:t>
                </a:r>
                <a:r>
                  <a:rPr lang="zh-CN" altLang="en-US" sz="2400" b="1"/>
                  <a:t>和酶</a:t>
                </a:r>
                <a:r>
                  <a:rPr lang="en-US" altLang="zh-CN" sz="2400" b="1"/>
                  <a:t>2</a:t>
                </a:r>
                <a:r>
                  <a:rPr lang="zh-CN" altLang="en-US" sz="2400" b="1"/>
                  <a:t>是同一种酶 </a:t>
                </a:r>
              </a:p>
            </p:txBody>
          </p:sp>
        </p:grpSp>
      </p:grp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7740650" y="404813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 autoUpdateAnimBg="0"/>
      <p:bldP spid="850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4568825" y="247650"/>
            <a:ext cx="389255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糖类、脂肪、蛋白质</a:t>
            </a:r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zh-CN" alt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糖类</a:t>
            </a:r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zh-CN" alt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en-US" altLang="zh-CN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ATP</a:t>
            </a:r>
          </a:p>
          <a:p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太阳能 </a:t>
            </a:r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脂肪、淀粉、糖原</a:t>
            </a:r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糖类</a:t>
            </a:r>
            <a:r>
              <a:rPr lang="en-US" altLang="zh-CN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&gt;</a:t>
            </a:r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脂肪</a:t>
            </a:r>
            <a:r>
              <a:rPr lang="en-US" altLang="zh-CN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&gt;</a:t>
            </a:r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蛋白质</a:t>
            </a:r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脂肪</a:t>
            </a:r>
            <a:r>
              <a:rPr lang="en-US" altLang="zh-CN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&gt;</a:t>
            </a:r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糖类</a:t>
            </a:r>
          </a:p>
        </p:txBody>
      </p:sp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371475" y="247650"/>
            <a:ext cx="389255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ahoma" pitchFamily="34" charset="0"/>
                <a:ea typeface="华文中宋" pitchFamily="2" charset="-122"/>
              </a:rPr>
              <a:t>生物体的能源物质</a:t>
            </a:r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>
                <a:latin typeface="Tahoma" pitchFamily="34" charset="0"/>
                <a:ea typeface="华文中宋" pitchFamily="2" charset="-122"/>
              </a:rPr>
              <a:t>生物体主要能源物质</a:t>
            </a:r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>
                <a:latin typeface="Tahoma" pitchFamily="34" charset="0"/>
                <a:ea typeface="华文中宋" pitchFamily="2" charset="-122"/>
              </a:rPr>
              <a:t>细胞的直接能源物质</a:t>
            </a:r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>
                <a:latin typeface="Tahoma" pitchFamily="34" charset="0"/>
                <a:ea typeface="华文中宋" pitchFamily="2" charset="-122"/>
              </a:rPr>
              <a:t>最终</a:t>
            </a:r>
            <a:r>
              <a:rPr lang="en-US" altLang="zh-CN" sz="3200" b="1">
                <a:latin typeface="Tahoma" pitchFamily="34" charset="0"/>
                <a:ea typeface="华文中宋" pitchFamily="2" charset="-122"/>
              </a:rPr>
              <a:t>(</a:t>
            </a:r>
            <a:r>
              <a:rPr lang="zh-CN" altLang="en-US" sz="3200" b="1">
                <a:latin typeface="Tahoma" pitchFamily="34" charset="0"/>
                <a:ea typeface="华文中宋" pitchFamily="2" charset="-122"/>
              </a:rPr>
              <a:t>根本</a:t>
            </a:r>
            <a:r>
              <a:rPr lang="en-US" altLang="zh-CN" sz="3200" b="1">
                <a:latin typeface="Tahoma" pitchFamily="34" charset="0"/>
                <a:ea typeface="华文中宋" pitchFamily="2" charset="-122"/>
              </a:rPr>
              <a:t>)</a:t>
            </a:r>
            <a:r>
              <a:rPr lang="zh-CN" altLang="en-US" sz="3200" b="1">
                <a:latin typeface="Tahoma" pitchFamily="34" charset="0"/>
                <a:ea typeface="华文中宋" pitchFamily="2" charset="-122"/>
              </a:rPr>
              <a:t>能源</a:t>
            </a:r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>
                <a:latin typeface="Tahoma" pitchFamily="34" charset="0"/>
                <a:ea typeface="华文中宋" pitchFamily="2" charset="-122"/>
              </a:rPr>
              <a:t>生物体的储能物质</a:t>
            </a:r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>
                <a:latin typeface="Tahoma" pitchFamily="34" charset="0"/>
                <a:ea typeface="华文中宋" pitchFamily="2" charset="-122"/>
              </a:rPr>
              <a:t>供能顺序</a:t>
            </a:r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endParaRPr lang="en-US" sz="3200" b="1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>
                <a:latin typeface="Tahoma" pitchFamily="34" charset="0"/>
                <a:ea typeface="华文中宋" pitchFamily="2" charset="-122"/>
              </a:rPr>
              <a:t>放能多少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051050" y="47625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生物体中能量的存在形式</a:t>
            </a:r>
          </a:p>
        </p:txBody>
      </p:sp>
      <p:sp>
        <p:nvSpPr>
          <p:cNvPr id="74755" name="AutoShape 3"/>
          <p:cNvSpPr>
            <a:spLocks noChangeArrowheads="1"/>
          </p:cNvSpPr>
          <p:nvPr/>
        </p:nvSpPr>
        <p:spPr bwMode="auto">
          <a:xfrm>
            <a:off x="250825" y="1268413"/>
            <a:ext cx="2305050" cy="19431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rgbClr val="FF5050"/>
                </a:solidFill>
                <a:latin typeface="Times New Roman" pitchFamily="18" charset="0"/>
                <a:ea typeface="华文细黑" pitchFamily="2" charset="-122"/>
              </a:rPr>
              <a:t>稳定的</a:t>
            </a:r>
          </a:p>
          <a:p>
            <a:pPr algn="ctr"/>
            <a:r>
              <a:rPr lang="zh-CN" altLang="en-US" sz="3600" b="1" dirty="0">
                <a:solidFill>
                  <a:srgbClr val="FF5050"/>
                </a:solidFill>
                <a:latin typeface="Times New Roman" pitchFamily="18" charset="0"/>
                <a:ea typeface="华文细黑" pitchFamily="2" charset="-122"/>
              </a:rPr>
              <a:t>化学能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179388" y="3644900"/>
            <a:ext cx="2376487" cy="19446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FF5050"/>
                </a:solidFill>
                <a:latin typeface="Times New Roman" pitchFamily="18" charset="0"/>
                <a:ea typeface="华文细黑" pitchFamily="2" charset="-122"/>
              </a:rPr>
              <a:t>活跃的</a:t>
            </a:r>
          </a:p>
          <a:p>
            <a:pPr algn="ctr"/>
            <a:r>
              <a:rPr lang="zh-CN" altLang="en-US" sz="3600" b="1">
                <a:solidFill>
                  <a:srgbClr val="FF5050"/>
                </a:solidFill>
                <a:latin typeface="Times New Roman" pitchFamily="18" charset="0"/>
                <a:ea typeface="华文细黑" pitchFamily="2" charset="-122"/>
              </a:rPr>
              <a:t>化学能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700338" y="1773238"/>
            <a:ext cx="601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------</a:t>
            </a:r>
            <a:r>
              <a:rPr lang="zh-CN" altLang="en-US" sz="3600" b="1">
                <a:latin typeface="Times New Roman" pitchFamily="18" charset="0"/>
              </a:rPr>
              <a:t>如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淀粉、糖原、葡萄糖、蛋白质</a:t>
            </a:r>
            <a:r>
              <a:rPr lang="zh-CN" altLang="en-US" sz="3600" b="1">
                <a:latin typeface="Times New Roman" pitchFamily="18" charset="0"/>
              </a:rPr>
              <a:t>等，其中糖类是主要的能源物质。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667000" y="4191000"/>
            <a:ext cx="5721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------</a:t>
            </a:r>
            <a:r>
              <a:rPr lang="zh-CN" altLang="en-US" sz="3600" b="1">
                <a:latin typeface="Times New Roman" pitchFamily="18" charset="0"/>
              </a:rPr>
              <a:t>如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磷酸肌酸、三磷酸腺苷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(ATP)</a:t>
            </a:r>
            <a:r>
              <a:rPr lang="zh-CN" altLang="en-US" sz="3600" b="1">
                <a:latin typeface="Times New Roman" pitchFamily="18" charset="0"/>
              </a:rPr>
              <a:t>，其中</a:t>
            </a:r>
            <a:r>
              <a:rPr lang="en-US" altLang="zh-CN" sz="3600" b="1">
                <a:latin typeface="Times New Roman" pitchFamily="18" charset="0"/>
              </a:rPr>
              <a:t>ATP</a:t>
            </a:r>
            <a:r>
              <a:rPr lang="zh-CN" altLang="en-US" sz="3600" b="1">
                <a:latin typeface="Times New Roman" pitchFamily="18" charset="0"/>
              </a:rPr>
              <a:t>是直接供能物质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756" grpId="0" animBg="1" autoUpdateAnimBg="0"/>
      <p:bldP spid="74757" grpId="0" autoUpdateAnimBg="0"/>
      <p:bldP spid="7475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87450" y="2349500"/>
            <a:ext cx="7345363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8800" b="1" dirty="0">
                <a:solidFill>
                  <a:schemeClr val="hlink"/>
                </a:solidFill>
              </a:rPr>
              <a:t>A</a:t>
            </a:r>
            <a:r>
              <a:rPr lang="zh-CN" altLang="en-US" sz="8800" b="1" dirty="0">
                <a:solidFill>
                  <a:schemeClr val="hlink"/>
                </a:solidFill>
              </a:rPr>
              <a:t>－</a:t>
            </a:r>
            <a:r>
              <a:rPr lang="en-US" altLang="zh-CN" sz="8800" b="1" dirty="0">
                <a:solidFill>
                  <a:schemeClr val="hlink"/>
                </a:solidFill>
              </a:rPr>
              <a:t>P</a:t>
            </a:r>
            <a:r>
              <a:rPr lang="zh-CN" altLang="en-US" sz="8800" b="1" dirty="0">
                <a:solidFill>
                  <a:srgbClr val="FF3300"/>
                </a:solidFill>
              </a:rPr>
              <a:t>～</a:t>
            </a:r>
            <a:r>
              <a:rPr lang="en-US" altLang="zh-CN" sz="8800" b="1" dirty="0">
                <a:solidFill>
                  <a:schemeClr val="hlink"/>
                </a:solidFill>
              </a:rPr>
              <a:t>P</a:t>
            </a:r>
            <a:r>
              <a:rPr lang="zh-CN" altLang="en-US" sz="8800" b="1" dirty="0">
                <a:solidFill>
                  <a:srgbClr val="FF3300"/>
                </a:solidFill>
              </a:rPr>
              <a:t>～</a:t>
            </a:r>
            <a:r>
              <a:rPr lang="en-US" altLang="zh-CN" sz="8800" b="1" dirty="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331913" y="3500438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8000"/>
                </a:solidFill>
              </a:rPr>
              <a:t>腺苷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255713" y="4267200"/>
            <a:ext cx="2393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8000"/>
                </a:solidFill>
              </a:rPr>
              <a:t>一磷酸腺苷</a:t>
            </a:r>
            <a:r>
              <a:rPr lang="en-US" altLang="zh-CN" sz="2400" b="1">
                <a:solidFill>
                  <a:srgbClr val="008000"/>
                </a:solidFill>
              </a:rPr>
              <a:t>AMP</a:t>
            </a:r>
          </a:p>
          <a:p>
            <a:pPr algn="ctr"/>
            <a:r>
              <a:rPr lang="zh-CN" altLang="en-US" sz="2400" b="1">
                <a:solidFill>
                  <a:srgbClr val="008000"/>
                </a:solidFill>
              </a:rPr>
              <a:t>（腺苷酸）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3132138" y="5130800"/>
            <a:ext cx="2735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333FF"/>
                </a:solidFill>
              </a:rPr>
              <a:t>二磷酸腺苷</a:t>
            </a:r>
            <a:r>
              <a:rPr lang="en-US" altLang="zh-CN" sz="2400" b="1">
                <a:solidFill>
                  <a:srgbClr val="3333FF"/>
                </a:solidFill>
              </a:rPr>
              <a:t>ADP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076825" y="6067425"/>
            <a:ext cx="259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8000"/>
                </a:solidFill>
              </a:rPr>
              <a:t>三磷酸腺苷</a:t>
            </a:r>
            <a:r>
              <a:rPr lang="en-US" altLang="zh-CN" sz="2400" b="1">
                <a:solidFill>
                  <a:srgbClr val="008000"/>
                </a:solidFill>
              </a:rPr>
              <a:t>ATP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58888" y="3644900"/>
            <a:ext cx="2305050" cy="647700"/>
            <a:chOff x="0" y="0"/>
            <a:chExt cx="1315" cy="408"/>
          </a:xfrm>
        </p:grpSpPr>
        <p:sp>
          <p:nvSpPr>
            <p:cNvPr id="6183" name="Line 8"/>
            <p:cNvSpPr>
              <a:spLocks noChangeShapeType="1"/>
            </p:cNvSpPr>
            <p:nvPr/>
          </p:nvSpPr>
          <p:spPr bwMode="auto">
            <a:xfrm>
              <a:off x="0" y="0"/>
              <a:ext cx="0" cy="408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9"/>
            <p:cNvSpPr>
              <a:spLocks noChangeShapeType="1"/>
            </p:cNvSpPr>
            <p:nvPr/>
          </p:nvSpPr>
          <p:spPr bwMode="auto">
            <a:xfrm>
              <a:off x="0" y="408"/>
              <a:ext cx="1315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Line 10"/>
            <p:cNvSpPr>
              <a:spLocks noChangeShapeType="1"/>
            </p:cNvSpPr>
            <p:nvPr/>
          </p:nvSpPr>
          <p:spPr bwMode="auto">
            <a:xfrm flipV="1">
              <a:off x="1315" y="0"/>
              <a:ext cx="0" cy="408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58888" y="3500438"/>
            <a:ext cx="4178300" cy="1657350"/>
            <a:chOff x="0" y="0"/>
            <a:chExt cx="2676" cy="1044"/>
          </a:xfrm>
        </p:grpSpPr>
        <p:sp>
          <p:nvSpPr>
            <p:cNvPr id="6180" name="Line 12"/>
            <p:cNvSpPr>
              <a:spLocks noChangeShapeType="1"/>
            </p:cNvSpPr>
            <p:nvPr/>
          </p:nvSpPr>
          <p:spPr bwMode="auto">
            <a:xfrm>
              <a:off x="0" y="1044"/>
              <a:ext cx="2676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13"/>
            <p:cNvSpPr>
              <a:spLocks noChangeShapeType="1"/>
            </p:cNvSpPr>
            <p:nvPr/>
          </p:nvSpPr>
          <p:spPr bwMode="auto">
            <a:xfrm flipV="1">
              <a:off x="2676" y="0"/>
              <a:ext cx="0" cy="1044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14"/>
            <p:cNvSpPr>
              <a:spLocks noChangeShapeType="1"/>
            </p:cNvSpPr>
            <p:nvPr/>
          </p:nvSpPr>
          <p:spPr bwMode="auto">
            <a:xfrm flipV="1">
              <a:off x="0" y="499"/>
              <a:ext cx="0" cy="545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58888" y="3500438"/>
            <a:ext cx="6121400" cy="2592387"/>
            <a:chOff x="0" y="0"/>
            <a:chExt cx="3991" cy="1633"/>
          </a:xfrm>
        </p:grpSpPr>
        <p:sp>
          <p:nvSpPr>
            <p:cNvPr id="6177" name="Line 16"/>
            <p:cNvSpPr>
              <a:spLocks noChangeShapeType="1"/>
            </p:cNvSpPr>
            <p:nvPr/>
          </p:nvSpPr>
          <p:spPr bwMode="auto">
            <a:xfrm>
              <a:off x="0" y="1633"/>
              <a:ext cx="3991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17"/>
            <p:cNvSpPr>
              <a:spLocks noChangeShapeType="1"/>
            </p:cNvSpPr>
            <p:nvPr/>
          </p:nvSpPr>
          <p:spPr bwMode="auto">
            <a:xfrm flipV="1">
              <a:off x="3991" y="0"/>
              <a:ext cx="0" cy="1633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18"/>
            <p:cNvSpPr>
              <a:spLocks noChangeShapeType="1"/>
            </p:cNvSpPr>
            <p:nvPr/>
          </p:nvSpPr>
          <p:spPr bwMode="auto">
            <a:xfrm flipV="1">
              <a:off x="0" y="1043"/>
              <a:ext cx="0" cy="59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214438" y="1143001"/>
            <a:ext cx="985837" cy="1131888"/>
            <a:chOff x="-32" y="-259"/>
            <a:chExt cx="621" cy="713"/>
          </a:xfrm>
        </p:grpSpPr>
        <p:sp>
          <p:nvSpPr>
            <p:cNvPr id="6174" name="Oval 20"/>
            <p:cNvSpPr>
              <a:spLocks noChangeArrowheads="1"/>
            </p:cNvSpPr>
            <p:nvPr/>
          </p:nvSpPr>
          <p:spPr bwMode="auto">
            <a:xfrm>
              <a:off x="0" y="136"/>
              <a:ext cx="544" cy="31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1"/>
            <p:cNvSpPr>
              <a:spLocks noChangeShapeType="1"/>
            </p:cNvSpPr>
            <p:nvPr/>
          </p:nvSpPr>
          <p:spPr bwMode="auto">
            <a:xfrm>
              <a:off x="-32" y="11"/>
              <a:ext cx="304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Text Box 22"/>
            <p:cNvSpPr txBox="1">
              <a:spLocks noChangeArrowheads="1"/>
            </p:cNvSpPr>
            <p:nvPr/>
          </p:nvSpPr>
          <p:spPr bwMode="auto">
            <a:xfrm>
              <a:off x="45" y="141"/>
              <a:ext cx="54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2800" b="1">
                  <a:solidFill>
                    <a:srgbClr val="FF33CC"/>
                  </a:solidFill>
                  <a:latin typeface="黑体" pitchFamily="49" charset="-122"/>
                  <a:ea typeface="黑体" pitchFamily="49" charset="-122"/>
                </a:rPr>
                <a:t>磷酸</a:t>
              </a: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-32" y="-259"/>
              <a:ext cx="0" cy="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286000" y="401638"/>
            <a:ext cx="868363" cy="741363"/>
            <a:chOff x="178" y="0"/>
            <a:chExt cx="547" cy="467"/>
          </a:xfrm>
        </p:grpSpPr>
        <p:sp>
          <p:nvSpPr>
            <p:cNvPr id="6172" name="Line 24"/>
            <p:cNvSpPr>
              <a:spLocks noChangeShapeType="1"/>
            </p:cNvSpPr>
            <p:nvPr/>
          </p:nvSpPr>
          <p:spPr bwMode="auto">
            <a:xfrm flipV="1">
              <a:off x="178" y="137"/>
              <a:ext cx="20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Text Box 25"/>
            <p:cNvSpPr txBox="1">
              <a:spLocks noChangeArrowheads="1"/>
            </p:cNvSpPr>
            <p:nvPr/>
          </p:nvSpPr>
          <p:spPr bwMode="auto">
            <a:xfrm>
              <a:off x="362" y="0"/>
              <a:ext cx="363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33CC"/>
                  </a:solidFill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930400" y="546100"/>
            <a:ext cx="2808288" cy="1008063"/>
            <a:chOff x="0" y="0"/>
            <a:chExt cx="1769" cy="635"/>
          </a:xfrm>
        </p:grpSpPr>
        <p:sp>
          <p:nvSpPr>
            <p:cNvPr id="6168" name="Line 27"/>
            <p:cNvSpPr>
              <a:spLocks noChangeShapeType="1"/>
            </p:cNvSpPr>
            <p:nvPr/>
          </p:nvSpPr>
          <p:spPr bwMode="auto">
            <a:xfrm>
              <a:off x="817" y="0"/>
              <a:ext cx="590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8"/>
            <p:cNvSpPr>
              <a:spLocks noChangeShapeType="1"/>
            </p:cNvSpPr>
            <p:nvPr/>
          </p:nvSpPr>
          <p:spPr bwMode="auto">
            <a:xfrm flipH="1">
              <a:off x="1406" y="0"/>
              <a:ext cx="8" cy="63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9"/>
            <p:cNvSpPr>
              <a:spLocks noChangeShapeType="1"/>
            </p:cNvSpPr>
            <p:nvPr/>
          </p:nvSpPr>
          <p:spPr bwMode="auto">
            <a:xfrm flipH="1" flipV="1">
              <a:off x="0" y="590"/>
              <a:ext cx="136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30"/>
            <p:cNvSpPr>
              <a:spLocks noChangeShapeType="1"/>
            </p:cNvSpPr>
            <p:nvPr/>
          </p:nvSpPr>
          <p:spPr bwMode="auto">
            <a:xfrm>
              <a:off x="1414" y="267"/>
              <a:ext cx="355" cy="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4810125" y="762000"/>
            <a:ext cx="83978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800" b="1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腺苷</a:t>
            </a: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6610350" y="1338263"/>
            <a:ext cx="1223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800" b="1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腺苷酸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17738" y="969963"/>
            <a:ext cx="4370387" cy="1087437"/>
            <a:chOff x="0" y="0"/>
            <a:chExt cx="2753" cy="685"/>
          </a:xfrm>
        </p:grpSpPr>
        <p:sp>
          <p:nvSpPr>
            <p:cNvPr id="6164" name="Line 34"/>
            <p:cNvSpPr>
              <a:spLocks noChangeShapeType="1"/>
            </p:cNvSpPr>
            <p:nvPr/>
          </p:nvSpPr>
          <p:spPr bwMode="auto">
            <a:xfrm>
              <a:off x="0" y="685"/>
              <a:ext cx="2404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35"/>
            <p:cNvSpPr>
              <a:spLocks noChangeShapeType="1"/>
            </p:cNvSpPr>
            <p:nvPr/>
          </p:nvSpPr>
          <p:spPr bwMode="auto">
            <a:xfrm>
              <a:off x="2149" y="0"/>
              <a:ext cx="301" cy="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36"/>
            <p:cNvSpPr>
              <a:spLocks noChangeShapeType="1"/>
            </p:cNvSpPr>
            <p:nvPr/>
          </p:nvSpPr>
          <p:spPr bwMode="auto">
            <a:xfrm flipH="1">
              <a:off x="2404" y="5"/>
              <a:ext cx="1" cy="63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37"/>
            <p:cNvSpPr>
              <a:spLocks noChangeShapeType="1"/>
            </p:cNvSpPr>
            <p:nvPr/>
          </p:nvSpPr>
          <p:spPr bwMode="auto">
            <a:xfrm>
              <a:off x="2406" y="368"/>
              <a:ext cx="347" cy="1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187450" y="620713"/>
            <a:ext cx="1103313" cy="933450"/>
            <a:chOff x="0" y="0"/>
            <a:chExt cx="695" cy="588"/>
          </a:xfrm>
        </p:grpSpPr>
        <p:sp>
          <p:nvSpPr>
            <p:cNvPr id="6162" name="Freeform 39"/>
            <p:cNvSpPr>
              <a:spLocks/>
            </p:cNvSpPr>
            <p:nvPr/>
          </p:nvSpPr>
          <p:spPr bwMode="auto">
            <a:xfrm>
              <a:off x="0" y="0"/>
              <a:ext cx="695" cy="588"/>
            </a:xfrm>
            <a:custGeom>
              <a:avLst/>
              <a:gdLst>
                <a:gd name="T0" fmla="*/ 321 w 695"/>
                <a:gd name="T1" fmla="*/ 588 h 588"/>
                <a:gd name="T2" fmla="*/ 695 w 695"/>
                <a:gd name="T3" fmla="*/ 347 h 588"/>
                <a:gd name="T4" fmla="*/ 512 w 695"/>
                <a:gd name="T5" fmla="*/ 0 h 588"/>
                <a:gd name="T6" fmla="*/ 201 w 695"/>
                <a:gd name="T7" fmla="*/ 0 h 588"/>
                <a:gd name="T8" fmla="*/ 0 w 695"/>
                <a:gd name="T9" fmla="*/ 338 h 588"/>
                <a:gd name="T10" fmla="*/ 321 w 695"/>
                <a:gd name="T11" fmla="*/ 588 h 5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5"/>
                <a:gd name="T19" fmla="*/ 0 h 588"/>
                <a:gd name="T20" fmla="*/ 695 w 695"/>
                <a:gd name="T21" fmla="*/ 588 h 5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5" h="588">
                  <a:moveTo>
                    <a:pt x="321" y="588"/>
                  </a:moveTo>
                  <a:lnTo>
                    <a:pt x="695" y="347"/>
                  </a:lnTo>
                  <a:lnTo>
                    <a:pt x="512" y="0"/>
                  </a:lnTo>
                  <a:lnTo>
                    <a:pt x="201" y="0"/>
                  </a:lnTo>
                  <a:lnTo>
                    <a:pt x="0" y="338"/>
                  </a:lnTo>
                  <a:lnTo>
                    <a:pt x="321" y="588"/>
                  </a:lnTo>
                  <a:close/>
                </a:path>
              </a:pathLst>
            </a:custGeom>
            <a:solidFill>
              <a:srgbClr val="CCEC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Text Box 40"/>
            <p:cNvSpPr txBox="1">
              <a:spLocks noChangeArrowheads="1"/>
            </p:cNvSpPr>
            <p:nvPr/>
          </p:nvSpPr>
          <p:spPr bwMode="auto">
            <a:xfrm>
              <a:off x="105" y="134"/>
              <a:ext cx="45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2800" b="1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核糖</a:t>
              </a:r>
            </a:p>
          </p:txBody>
        </p:sp>
      </p:grp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5940425" y="1700213"/>
            <a:ext cx="284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66"/>
                </a:solidFill>
              </a:rPr>
              <a:t>腺嘌呤核糖核苷酸</a:t>
            </a:r>
          </a:p>
        </p:txBody>
      </p:sp>
      <p:sp>
        <p:nvSpPr>
          <p:cNvPr id="43" name="AutoShape 10"/>
          <p:cNvSpPr>
            <a:spLocks noChangeArrowheads="1"/>
          </p:cNvSpPr>
          <p:nvPr/>
        </p:nvSpPr>
        <p:spPr bwMode="auto">
          <a:xfrm>
            <a:off x="3714744" y="4214818"/>
            <a:ext cx="3214710" cy="1071570"/>
          </a:xfrm>
          <a:prstGeom prst="wedgeRoundRectCallout">
            <a:avLst>
              <a:gd name="adj1" fmla="val 31884"/>
              <a:gd name="adj2" fmla="val -14541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b="1" dirty="0" smtClean="0"/>
              <a:t>远离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（腺苷）的那个高能磷酸键</a:t>
            </a:r>
            <a:endParaRPr lang="zh-CN" altLang="en-US" sz="2800" b="1" dirty="0"/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857224" y="857232"/>
            <a:ext cx="5786478" cy="2000264"/>
          </a:xfrm>
          <a:prstGeom prst="wedgeRoundRectCallout">
            <a:avLst>
              <a:gd name="adj1" fmla="val 25058"/>
              <a:gd name="adj2" fmla="val -5088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600" b="1" dirty="0" smtClean="0">
                <a:latin typeface="华文新魏" pitchFamily="2" charset="-122"/>
              </a:rPr>
              <a:t>ATP</a:t>
            </a:r>
            <a:r>
              <a:rPr lang="zh-CN" altLang="en-US" sz="3600" b="1" dirty="0" smtClean="0">
                <a:latin typeface="华文新魏" pitchFamily="2" charset="-122"/>
              </a:rPr>
              <a:t>是一种</a:t>
            </a:r>
            <a:r>
              <a:rPr lang="zh-CN" altLang="en-US" sz="3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</a:rPr>
              <a:t>高能磷酸化合物</a:t>
            </a:r>
            <a:r>
              <a:rPr lang="en-US" altLang="zh-CN" sz="3600" b="1" dirty="0" smtClean="0">
                <a:latin typeface="华文新魏" pitchFamily="2" charset="-122"/>
              </a:rPr>
              <a:t>.</a:t>
            </a:r>
            <a:r>
              <a:rPr lang="zh-CN" altLang="en-US" sz="3600" b="1" dirty="0" smtClean="0">
                <a:latin typeface="华文新魏" pitchFamily="2" charset="-122"/>
              </a:rPr>
              <a:t>它的高能键在水解时释放的能量是</a:t>
            </a:r>
            <a:r>
              <a:rPr lang="en-US" altLang="zh-CN" sz="3600" b="1" dirty="0" smtClean="0">
                <a:solidFill>
                  <a:srgbClr val="FF3300"/>
                </a:solidFill>
                <a:latin typeface="华文新魏" pitchFamily="2" charset="-122"/>
              </a:rPr>
              <a:t>30</a:t>
            </a:r>
            <a:r>
              <a:rPr lang="zh-CN" altLang="en-US" sz="3600" b="1" dirty="0" smtClean="0">
                <a:solidFill>
                  <a:srgbClr val="FF3300"/>
                </a:solidFill>
                <a:latin typeface="华文新魏" pitchFamily="2" charset="-122"/>
              </a:rPr>
              <a:t>．</a:t>
            </a:r>
            <a:r>
              <a:rPr lang="en-US" altLang="zh-CN" sz="3600" b="1" dirty="0" smtClean="0">
                <a:solidFill>
                  <a:srgbClr val="FF3300"/>
                </a:solidFill>
                <a:latin typeface="华文新魏" pitchFamily="2" charset="-122"/>
              </a:rPr>
              <a:t>54kj</a:t>
            </a:r>
            <a:r>
              <a:rPr lang="zh-CN" altLang="en-US" sz="3600" b="1" dirty="0" smtClean="0">
                <a:solidFill>
                  <a:srgbClr val="FF3300"/>
                </a:solidFill>
                <a:latin typeface="华文新魏" pitchFamily="2" charset="-122"/>
              </a:rPr>
              <a:t>／</a:t>
            </a:r>
            <a:r>
              <a:rPr lang="en-US" altLang="zh-CN" sz="3600" b="1" dirty="0" smtClean="0">
                <a:solidFill>
                  <a:srgbClr val="FF3300"/>
                </a:solidFill>
                <a:latin typeface="华文新魏" pitchFamily="2" charset="-122"/>
              </a:rPr>
              <a:t>mol</a:t>
            </a:r>
            <a:endParaRPr lang="zh-CN" altLang="en-US" sz="3600" b="1" dirty="0" smtClean="0">
              <a:latin typeface="华文新魏" pitchFamily="2" charset="-122"/>
            </a:endParaRPr>
          </a:p>
          <a:p>
            <a:pPr algn="ctr"/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7" grpId="0" autoUpdateAnimBg="0"/>
      <p:bldP spid="77828" grpId="0" autoUpdateAnimBg="0"/>
      <p:bldP spid="77829" grpId="0" autoUpdateAnimBg="0"/>
      <p:bldP spid="77830" grpId="0" autoUpdateAnimBg="0"/>
      <p:bldP spid="77855" grpId="0" autoUpdateAnimBg="0"/>
      <p:bldP spid="77856" grpId="0" autoUpdateAnimBg="0"/>
      <p:bldP spid="77865" grpId="0" autoUpdateAnimBg="0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5"/>
          <p:cNvSpPr>
            <a:spLocks noChangeArrowheads="1"/>
          </p:cNvSpPr>
          <p:nvPr/>
        </p:nvSpPr>
        <p:spPr bwMode="auto">
          <a:xfrm>
            <a:off x="846138" y="6219825"/>
            <a:ext cx="19145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</a:rPr>
              <a:t>酶不同</a:t>
            </a:r>
          </a:p>
        </p:txBody>
      </p:sp>
      <p:sp>
        <p:nvSpPr>
          <p:cNvPr id="78851" name="Rectangle 16"/>
          <p:cNvSpPr>
            <a:spLocks noChangeArrowheads="1"/>
          </p:cNvSpPr>
          <p:nvPr/>
        </p:nvSpPr>
        <p:spPr bwMode="auto">
          <a:xfrm>
            <a:off x="3132138" y="6237288"/>
            <a:ext cx="4324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华文新魏" pitchFamily="2" charset="-122"/>
              </a:rPr>
              <a:t>能量来源和去向不同</a:t>
            </a:r>
          </a:p>
        </p:txBody>
      </p:sp>
      <p:sp>
        <p:nvSpPr>
          <p:cNvPr id="78852" name="Freeform 17"/>
          <p:cNvSpPr>
            <a:spLocks/>
          </p:cNvSpPr>
          <p:nvPr/>
        </p:nvSpPr>
        <p:spPr bwMode="auto">
          <a:xfrm>
            <a:off x="2484438" y="2278063"/>
            <a:ext cx="1136650" cy="2786062"/>
          </a:xfrm>
          <a:custGeom>
            <a:avLst/>
            <a:gdLst>
              <a:gd name="T0" fmla="*/ 1711187098 w 716"/>
              <a:gd name="T1" fmla="*/ 2147483647 h 1755"/>
              <a:gd name="T2" fmla="*/ 814011183 w 716"/>
              <a:gd name="T3" fmla="*/ 2147483647 h 1755"/>
              <a:gd name="T4" fmla="*/ 236894706 w 716"/>
              <a:gd name="T5" fmla="*/ 2147483647 h 1755"/>
              <a:gd name="T6" fmla="*/ 7559676 w 716"/>
              <a:gd name="T7" fmla="*/ 2147483647 h 1755"/>
              <a:gd name="T8" fmla="*/ 282257503 w 716"/>
              <a:gd name="T9" fmla="*/ 1174392672 h 1755"/>
              <a:gd name="T10" fmla="*/ 927417581 w 716"/>
              <a:gd name="T11" fmla="*/ 413305535 h 1755"/>
              <a:gd name="T12" fmla="*/ 1804432053 w 716"/>
              <a:gd name="T13" fmla="*/ 0 h 1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6"/>
              <a:gd name="T22" fmla="*/ 0 h 1755"/>
              <a:gd name="T23" fmla="*/ 716 w 716"/>
              <a:gd name="T24" fmla="*/ 1755 h 1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6" h="1755">
                <a:moveTo>
                  <a:pt x="679" y="1755"/>
                </a:moveTo>
                <a:cubicBezTo>
                  <a:pt x="621" y="1726"/>
                  <a:pt x="420" y="1663"/>
                  <a:pt x="323" y="1582"/>
                </a:cubicBezTo>
                <a:cubicBezTo>
                  <a:pt x="226" y="1501"/>
                  <a:pt x="147" y="1391"/>
                  <a:pt x="94" y="1271"/>
                </a:cubicBezTo>
                <a:cubicBezTo>
                  <a:pt x="41" y="1151"/>
                  <a:pt x="0" y="993"/>
                  <a:pt x="3" y="859"/>
                </a:cubicBezTo>
                <a:cubicBezTo>
                  <a:pt x="6" y="725"/>
                  <a:pt x="51" y="582"/>
                  <a:pt x="112" y="466"/>
                </a:cubicBezTo>
                <a:cubicBezTo>
                  <a:pt x="173" y="350"/>
                  <a:pt x="267" y="242"/>
                  <a:pt x="368" y="164"/>
                </a:cubicBezTo>
                <a:cubicBezTo>
                  <a:pt x="469" y="86"/>
                  <a:pt x="644" y="34"/>
                  <a:pt x="716" y="0"/>
                </a:cubicBezTo>
              </a:path>
            </a:pathLst>
          </a:custGeom>
          <a:noFill/>
          <a:ln w="76200" cmpd="sng">
            <a:solidFill>
              <a:srgbClr val="CC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3" name="Freeform 20"/>
          <p:cNvSpPr>
            <a:spLocks/>
          </p:cNvSpPr>
          <p:nvPr/>
        </p:nvSpPr>
        <p:spPr bwMode="auto">
          <a:xfrm flipH="1">
            <a:off x="4357688" y="2278063"/>
            <a:ext cx="1136650" cy="2786062"/>
          </a:xfrm>
          <a:custGeom>
            <a:avLst/>
            <a:gdLst>
              <a:gd name="T0" fmla="*/ 1711187098 w 716"/>
              <a:gd name="T1" fmla="*/ 2147483647 h 1755"/>
              <a:gd name="T2" fmla="*/ 814011183 w 716"/>
              <a:gd name="T3" fmla="*/ 2147483647 h 1755"/>
              <a:gd name="T4" fmla="*/ 236894706 w 716"/>
              <a:gd name="T5" fmla="*/ 2147483647 h 1755"/>
              <a:gd name="T6" fmla="*/ 7559676 w 716"/>
              <a:gd name="T7" fmla="*/ 2147483647 h 1755"/>
              <a:gd name="T8" fmla="*/ 282257503 w 716"/>
              <a:gd name="T9" fmla="*/ 1174392672 h 1755"/>
              <a:gd name="T10" fmla="*/ 927417581 w 716"/>
              <a:gd name="T11" fmla="*/ 413305535 h 1755"/>
              <a:gd name="T12" fmla="*/ 1804432053 w 716"/>
              <a:gd name="T13" fmla="*/ 0 h 1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6"/>
              <a:gd name="T22" fmla="*/ 0 h 1755"/>
              <a:gd name="T23" fmla="*/ 716 w 716"/>
              <a:gd name="T24" fmla="*/ 1755 h 1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6" h="1755">
                <a:moveTo>
                  <a:pt x="679" y="1755"/>
                </a:moveTo>
                <a:cubicBezTo>
                  <a:pt x="621" y="1726"/>
                  <a:pt x="420" y="1663"/>
                  <a:pt x="323" y="1582"/>
                </a:cubicBezTo>
                <a:cubicBezTo>
                  <a:pt x="226" y="1501"/>
                  <a:pt x="147" y="1391"/>
                  <a:pt x="94" y="1271"/>
                </a:cubicBezTo>
                <a:cubicBezTo>
                  <a:pt x="41" y="1151"/>
                  <a:pt x="0" y="993"/>
                  <a:pt x="3" y="859"/>
                </a:cubicBezTo>
                <a:cubicBezTo>
                  <a:pt x="6" y="725"/>
                  <a:pt x="51" y="582"/>
                  <a:pt x="112" y="466"/>
                </a:cubicBezTo>
                <a:cubicBezTo>
                  <a:pt x="173" y="350"/>
                  <a:pt x="267" y="242"/>
                  <a:pt x="368" y="164"/>
                </a:cubicBezTo>
                <a:cubicBezTo>
                  <a:pt x="469" y="86"/>
                  <a:pt x="644" y="34"/>
                  <a:pt x="716" y="0"/>
                </a:cubicBezTo>
              </a:path>
            </a:pathLst>
          </a:custGeom>
          <a:noFill/>
          <a:ln w="76200" cmpd="sng">
            <a:solidFill>
              <a:srgbClr val="CC00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4" name="Text Box 21"/>
          <p:cNvSpPr txBox="1">
            <a:spLocks noChangeArrowheads="1"/>
          </p:cNvSpPr>
          <p:nvPr/>
        </p:nvSpPr>
        <p:spPr bwMode="auto">
          <a:xfrm>
            <a:off x="3600450" y="1974850"/>
            <a:ext cx="827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华文新魏" pitchFamily="2" charset="-122"/>
              </a:rPr>
              <a:t>ATP</a:t>
            </a:r>
          </a:p>
        </p:txBody>
      </p:sp>
      <p:sp>
        <p:nvSpPr>
          <p:cNvPr id="78855" name="Text Box 22"/>
          <p:cNvSpPr txBox="1">
            <a:spLocks noChangeArrowheads="1"/>
          </p:cNvSpPr>
          <p:nvPr/>
        </p:nvSpPr>
        <p:spPr bwMode="auto">
          <a:xfrm>
            <a:off x="3657600" y="4854575"/>
            <a:ext cx="100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华文新魏" pitchFamily="2" charset="-122"/>
              </a:rPr>
              <a:t>ADP</a:t>
            </a:r>
          </a:p>
        </p:txBody>
      </p:sp>
      <p:sp>
        <p:nvSpPr>
          <p:cNvPr id="78856" name="Text Box 23"/>
          <p:cNvSpPr txBox="1">
            <a:spLocks noChangeArrowheads="1"/>
          </p:cNvSpPr>
          <p:nvPr/>
        </p:nvSpPr>
        <p:spPr bwMode="auto">
          <a:xfrm>
            <a:off x="2411413" y="3397250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</a:rPr>
              <a:t>合成酶</a:t>
            </a:r>
          </a:p>
        </p:txBody>
      </p:sp>
      <p:sp>
        <p:nvSpPr>
          <p:cNvPr id="78857" name="Text Box 24"/>
          <p:cNvSpPr txBox="1">
            <a:spLocks noChangeArrowheads="1"/>
          </p:cNvSpPr>
          <p:nvPr/>
        </p:nvSpPr>
        <p:spPr bwMode="auto">
          <a:xfrm>
            <a:off x="4284663" y="3357563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新魏" pitchFamily="2" charset="-122"/>
              </a:rPr>
              <a:t>水解酶</a:t>
            </a:r>
          </a:p>
        </p:txBody>
      </p:sp>
      <p:sp>
        <p:nvSpPr>
          <p:cNvPr id="78858" name="Text Box 25"/>
          <p:cNvSpPr txBox="1">
            <a:spLocks noChangeArrowheads="1"/>
          </p:cNvSpPr>
          <p:nvPr/>
        </p:nvSpPr>
        <p:spPr bwMode="auto">
          <a:xfrm>
            <a:off x="684213" y="32702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新魏" pitchFamily="2" charset="-122"/>
              </a:rPr>
              <a:t>能量</a:t>
            </a:r>
          </a:p>
        </p:txBody>
      </p:sp>
      <p:sp>
        <p:nvSpPr>
          <p:cNvPr id="78859" name="Text Box 26"/>
          <p:cNvSpPr txBox="1">
            <a:spLocks noChangeArrowheads="1"/>
          </p:cNvSpPr>
          <p:nvPr/>
        </p:nvSpPr>
        <p:spPr bwMode="auto">
          <a:xfrm>
            <a:off x="1042988" y="4351338"/>
            <a:ext cx="469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华文新魏" pitchFamily="2" charset="-122"/>
              </a:rPr>
              <a:t>Pi</a:t>
            </a:r>
          </a:p>
        </p:txBody>
      </p:sp>
      <p:sp>
        <p:nvSpPr>
          <p:cNvPr id="78860" name="Text Box 27"/>
          <p:cNvSpPr txBox="1">
            <a:spLocks noChangeArrowheads="1"/>
          </p:cNvSpPr>
          <p:nvPr/>
        </p:nvSpPr>
        <p:spPr bwMode="auto">
          <a:xfrm>
            <a:off x="6372225" y="3108325"/>
            <a:ext cx="469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华文新魏" pitchFamily="2" charset="-122"/>
              </a:rPr>
              <a:t>Pi</a:t>
            </a:r>
          </a:p>
        </p:txBody>
      </p:sp>
      <p:sp>
        <p:nvSpPr>
          <p:cNvPr id="78861" name="Text Box 28"/>
          <p:cNvSpPr txBox="1">
            <a:spLocks noChangeArrowheads="1"/>
          </p:cNvSpPr>
          <p:nvPr/>
        </p:nvSpPr>
        <p:spPr bwMode="auto">
          <a:xfrm>
            <a:off x="6300788" y="40782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新魏" pitchFamily="2" charset="-122"/>
              </a:rPr>
              <a:t>能量</a:t>
            </a:r>
          </a:p>
        </p:txBody>
      </p:sp>
      <p:sp>
        <p:nvSpPr>
          <p:cNvPr id="78862" name="Freeform 29"/>
          <p:cNvSpPr>
            <a:spLocks/>
          </p:cNvSpPr>
          <p:nvPr/>
        </p:nvSpPr>
        <p:spPr bwMode="auto">
          <a:xfrm>
            <a:off x="5241925" y="2868613"/>
            <a:ext cx="1016000" cy="552450"/>
          </a:xfrm>
          <a:custGeom>
            <a:avLst/>
            <a:gdLst>
              <a:gd name="T0" fmla="*/ 0 w 640"/>
              <a:gd name="T1" fmla="*/ 0 h 348"/>
              <a:gd name="T2" fmla="*/ 506550618 w 640"/>
              <a:gd name="T3" fmla="*/ 506550633 h 348"/>
              <a:gd name="T4" fmla="*/ 1013102823 w 640"/>
              <a:gd name="T5" fmla="*/ 783769311 h 348"/>
              <a:gd name="T6" fmla="*/ 1612899782 w 640"/>
              <a:gd name="T7" fmla="*/ 877014464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640"/>
              <a:gd name="T13" fmla="*/ 0 h 348"/>
              <a:gd name="T14" fmla="*/ 640 w 640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0" h="348">
                <a:moveTo>
                  <a:pt x="0" y="0"/>
                </a:moveTo>
                <a:cubicBezTo>
                  <a:pt x="33" y="33"/>
                  <a:pt x="134" y="149"/>
                  <a:pt x="201" y="201"/>
                </a:cubicBezTo>
                <a:cubicBezTo>
                  <a:pt x="268" y="253"/>
                  <a:pt x="329" y="287"/>
                  <a:pt x="402" y="311"/>
                </a:cubicBezTo>
                <a:cubicBezTo>
                  <a:pt x="475" y="335"/>
                  <a:pt x="591" y="340"/>
                  <a:pt x="640" y="348"/>
                </a:cubicBezTo>
              </a:path>
            </a:pathLst>
          </a:custGeom>
          <a:noFill/>
          <a:ln w="57150" cmpd="sng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3" name="Freeform 30"/>
          <p:cNvSpPr>
            <a:spLocks/>
          </p:cNvSpPr>
          <p:nvPr/>
        </p:nvSpPr>
        <p:spPr bwMode="auto">
          <a:xfrm>
            <a:off x="1476375" y="3100388"/>
            <a:ext cx="1111250" cy="473075"/>
          </a:xfrm>
          <a:custGeom>
            <a:avLst/>
            <a:gdLst>
              <a:gd name="T0" fmla="*/ 0 w 700"/>
              <a:gd name="T1" fmla="*/ 730845212 h 298"/>
              <a:gd name="T2" fmla="*/ 612397160 w 700"/>
              <a:gd name="T3" fmla="*/ 713204919 h 298"/>
              <a:gd name="T4" fmla="*/ 1118949382 w 700"/>
              <a:gd name="T5" fmla="*/ 506550603 h 298"/>
              <a:gd name="T6" fmla="*/ 1764109553 w 700"/>
              <a:gd name="T7" fmla="*/ 0 h 298"/>
              <a:gd name="T8" fmla="*/ 0 60000 65536"/>
              <a:gd name="T9" fmla="*/ 0 60000 65536"/>
              <a:gd name="T10" fmla="*/ 0 60000 65536"/>
              <a:gd name="T11" fmla="*/ 0 60000 65536"/>
              <a:gd name="T12" fmla="*/ 0 w 700"/>
              <a:gd name="T13" fmla="*/ 0 h 298"/>
              <a:gd name="T14" fmla="*/ 700 w 700"/>
              <a:gd name="T15" fmla="*/ 298 h 2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0" h="298">
                <a:moveTo>
                  <a:pt x="0" y="290"/>
                </a:moveTo>
                <a:cubicBezTo>
                  <a:pt x="40" y="289"/>
                  <a:pt x="169" y="298"/>
                  <a:pt x="243" y="283"/>
                </a:cubicBezTo>
                <a:cubicBezTo>
                  <a:pt x="317" y="268"/>
                  <a:pt x="368" y="248"/>
                  <a:pt x="444" y="201"/>
                </a:cubicBezTo>
                <a:cubicBezTo>
                  <a:pt x="520" y="154"/>
                  <a:pt x="647" y="42"/>
                  <a:pt x="700" y="0"/>
                </a:cubicBezTo>
              </a:path>
            </a:pathLst>
          </a:custGeom>
          <a:noFill/>
          <a:ln w="57150" cmpd="sng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4" name="Freeform 31"/>
          <p:cNvSpPr>
            <a:spLocks/>
          </p:cNvSpPr>
          <p:nvPr/>
        </p:nvSpPr>
        <p:spPr bwMode="auto">
          <a:xfrm>
            <a:off x="5487988" y="3841750"/>
            <a:ext cx="871537" cy="481013"/>
          </a:xfrm>
          <a:custGeom>
            <a:avLst/>
            <a:gdLst>
              <a:gd name="T0" fmla="*/ 0 w 549"/>
              <a:gd name="T1" fmla="*/ 0 h 303"/>
              <a:gd name="T2" fmla="*/ 277217004 w 549"/>
              <a:gd name="T3" fmla="*/ 461189880 h 303"/>
              <a:gd name="T4" fmla="*/ 783767200 w 549"/>
              <a:gd name="T5" fmla="*/ 713205665 h 303"/>
              <a:gd name="T6" fmla="*/ 1383563975 w 549"/>
              <a:gd name="T7" fmla="*/ 758568506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549"/>
              <a:gd name="T13" fmla="*/ 0 h 303"/>
              <a:gd name="T14" fmla="*/ 549 w 549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9" h="303">
                <a:moveTo>
                  <a:pt x="0" y="0"/>
                </a:moveTo>
                <a:cubicBezTo>
                  <a:pt x="18" y="32"/>
                  <a:pt x="58" y="136"/>
                  <a:pt x="110" y="183"/>
                </a:cubicBezTo>
                <a:cubicBezTo>
                  <a:pt x="162" y="230"/>
                  <a:pt x="238" y="263"/>
                  <a:pt x="311" y="283"/>
                </a:cubicBezTo>
                <a:cubicBezTo>
                  <a:pt x="384" y="303"/>
                  <a:pt x="499" y="297"/>
                  <a:pt x="549" y="301"/>
                </a:cubicBezTo>
              </a:path>
            </a:pathLst>
          </a:custGeom>
          <a:noFill/>
          <a:ln w="57150" cmpd="sng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5" name="Freeform 32"/>
          <p:cNvSpPr>
            <a:spLocks/>
          </p:cNvSpPr>
          <p:nvPr/>
        </p:nvSpPr>
        <p:spPr bwMode="auto">
          <a:xfrm>
            <a:off x="1606550" y="3854450"/>
            <a:ext cx="877888" cy="727075"/>
          </a:xfrm>
          <a:custGeom>
            <a:avLst/>
            <a:gdLst>
              <a:gd name="T0" fmla="*/ 0 w 553"/>
              <a:gd name="T1" fmla="*/ 1154231652 h 458"/>
              <a:gd name="T2" fmla="*/ 493950887 w 553"/>
              <a:gd name="T3" fmla="*/ 1083667296 h 458"/>
              <a:gd name="T4" fmla="*/ 955140532 w 553"/>
              <a:gd name="T5" fmla="*/ 829132177 h 458"/>
              <a:gd name="T6" fmla="*/ 1393647775 w 553"/>
              <a:gd name="T7" fmla="*/ 0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553"/>
              <a:gd name="T13" fmla="*/ 0 h 458"/>
              <a:gd name="T14" fmla="*/ 553 w 553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3" h="458">
                <a:moveTo>
                  <a:pt x="0" y="458"/>
                </a:moveTo>
                <a:cubicBezTo>
                  <a:pt x="33" y="453"/>
                  <a:pt x="133" y="452"/>
                  <a:pt x="196" y="430"/>
                </a:cubicBezTo>
                <a:cubicBezTo>
                  <a:pt x="259" y="408"/>
                  <a:pt x="319" y="401"/>
                  <a:pt x="379" y="329"/>
                </a:cubicBezTo>
                <a:cubicBezTo>
                  <a:pt x="439" y="257"/>
                  <a:pt x="517" y="69"/>
                  <a:pt x="553" y="0"/>
                </a:cubicBezTo>
              </a:path>
            </a:pathLst>
          </a:custGeom>
          <a:noFill/>
          <a:ln w="57150" cmpd="sng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164388" y="3402013"/>
            <a:ext cx="1314450" cy="1739900"/>
            <a:chOff x="0" y="0"/>
            <a:chExt cx="828" cy="1096"/>
          </a:xfrm>
        </p:grpSpPr>
        <p:sp>
          <p:nvSpPr>
            <p:cNvPr id="7196" name="AutoShape 33"/>
            <p:cNvSpPr>
              <a:spLocks/>
            </p:cNvSpPr>
            <p:nvPr/>
          </p:nvSpPr>
          <p:spPr bwMode="auto">
            <a:xfrm>
              <a:off x="0" y="108"/>
              <a:ext cx="181" cy="953"/>
            </a:xfrm>
            <a:prstGeom prst="leftBrace">
              <a:avLst>
                <a:gd name="adj1" fmla="val 43877"/>
                <a:gd name="adj2" fmla="val 50000"/>
              </a:avLst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Text Box 34"/>
            <p:cNvSpPr txBox="1">
              <a:spLocks noChangeArrowheads="1"/>
            </p:cNvSpPr>
            <p:nvPr/>
          </p:nvSpPr>
          <p:spPr bwMode="auto">
            <a:xfrm>
              <a:off x="136" y="0"/>
              <a:ext cx="692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srgbClr val="FF00FF"/>
                  </a:solidFill>
                </a:rPr>
                <a:t>各项</a:t>
              </a:r>
            </a:p>
            <a:p>
              <a:r>
                <a:rPr lang="zh-CN" altLang="en-US" sz="3600" b="1" dirty="0">
                  <a:solidFill>
                    <a:srgbClr val="FF00FF"/>
                  </a:solidFill>
                </a:rPr>
                <a:t>生命</a:t>
              </a:r>
            </a:p>
            <a:p>
              <a:r>
                <a:rPr lang="zh-CN" altLang="en-US" sz="3600" b="1" dirty="0">
                  <a:solidFill>
                    <a:srgbClr val="FF00FF"/>
                  </a:solidFill>
                </a:rPr>
                <a:t>活动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68313" y="1754188"/>
            <a:ext cx="1295400" cy="1674812"/>
            <a:chOff x="0" y="0"/>
            <a:chExt cx="816" cy="1055"/>
          </a:xfrm>
        </p:grpSpPr>
        <p:sp>
          <p:nvSpPr>
            <p:cNvPr id="7194" name="AutoShape 36"/>
            <p:cNvSpPr>
              <a:spLocks/>
            </p:cNvSpPr>
            <p:nvPr/>
          </p:nvSpPr>
          <p:spPr bwMode="auto">
            <a:xfrm rot="5400000">
              <a:off x="295" y="534"/>
              <a:ext cx="226" cy="816"/>
            </a:xfrm>
            <a:prstGeom prst="righ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Text Box 37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0" y="0"/>
              <a:ext cx="628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FF00FF"/>
                  </a:solidFill>
                </a:rPr>
                <a:t>生物</a:t>
              </a:r>
            </a:p>
            <a:p>
              <a:r>
                <a:rPr lang="zh-CN" altLang="en-US" sz="3200" b="1" dirty="0">
                  <a:solidFill>
                    <a:srgbClr val="FF00FF"/>
                  </a:solidFill>
                </a:rPr>
                <a:t>化学</a:t>
              </a:r>
            </a:p>
            <a:p>
              <a:r>
                <a:rPr lang="zh-CN" altLang="en-US" sz="3200" b="1" dirty="0">
                  <a:solidFill>
                    <a:srgbClr val="FF00FF"/>
                  </a:solidFill>
                </a:rPr>
                <a:t>反应</a:t>
              </a:r>
            </a:p>
          </p:txBody>
        </p:sp>
      </p:grpSp>
      <p:sp>
        <p:nvSpPr>
          <p:cNvPr id="7188" name="Rectangle 40"/>
          <p:cNvSpPr>
            <a:spLocks noChangeArrowheads="1"/>
          </p:cNvSpPr>
          <p:nvPr/>
        </p:nvSpPr>
        <p:spPr bwMode="auto">
          <a:xfrm>
            <a:off x="1619250" y="188913"/>
            <a:ext cx="6048375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u="sng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ATP</a:t>
            </a:r>
            <a:r>
              <a:rPr lang="zh-CN" altLang="en-US" sz="4000" b="1" u="sng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与</a:t>
            </a:r>
            <a:r>
              <a:rPr lang="en-US" altLang="zh-CN" sz="4000" b="1" u="sng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ADP</a:t>
            </a:r>
            <a:r>
              <a:rPr lang="zh-CN" altLang="en-US" sz="4000" b="1" u="sng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的相互转化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ADP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是二磷酸腺苷的英文缩写）</a:t>
            </a:r>
          </a:p>
        </p:txBody>
      </p:sp>
      <p:sp>
        <p:nvSpPr>
          <p:cNvPr id="7189" name="Text Box 41"/>
          <p:cNvSpPr txBox="1">
            <a:spLocks noChangeArrowheads="1"/>
          </p:cNvSpPr>
          <p:nvPr/>
        </p:nvSpPr>
        <p:spPr bwMode="auto">
          <a:xfrm>
            <a:off x="6732588" y="1295400"/>
            <a:ext cx="2195512" cy="1773238"/>
          </a:xfrm>
          <a:prstGeom prst="rect">
            <a:avLst/>
          </a:prstGeom>
          <a:noFill/>
          <a:ln w="38100" cmpd="dbl">
            <a:solidFill>
              <a:srgbClr val="6600FF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8000"/>
                </a:solidFill>
                <a:latin typeface="华文新魏" pitchFamily="2" charset="-122"/>
              </a:rPr>
              <a:t>ATP</a:t>
            </a:r>
            <a:r>
              <a:rPr lang="zh-CN" altLang="en-US" sz="2400" b="1">
                <a:solidFill>
                  <a:srgbClr val="008000"/>
                </a:solidFill>
                <a:latin typeface="华文新魏" pitchFamily="2" charset="-122"/>
              </a:rPr>
              <a:t>在细胞中</a:t>
            </a:r>
            <a:r>
              <a:rPr lang="zh-CN" altLang="en-US" sz="2400" b="1" i="1" u="sng">
                <a:solidFill>
                  <a:srgbClr val="FF0000"/>
                </a:solidFill>
                <a:latin typeface="方正姚体" pitchFamily="2" charset="-122"/>
              </a:rPr>
              <a:t>含量很少</a:t>
            </a:r>
            <a:r>
              <a:rPr lang="zh-CN" altLang="en-US" sz="2400" b="1">
                <a:solidFill>
                  <a:srgbClr val="008000"/>
                </a:solidFill>
                <a:latin typeface="华文新魏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8000"/>
                </a:solidFill>
                <a:latin typeface="华文新魏" pitchFamily="2" charset="-122"/>
              </a:rPr>
              <a:t>细胞内</a:t>
            </a:r>
            <a:r>
              <a:rPr lang="en-US" altLang="zh-CN" sz="2400" b="1">
                <a:solidFill>
                  <a:srgbClr val="008000"/>
                </a:solidFill>
                <a:latin typeface="华文新魏" pitchFamily="2" charset="-122"/>
              </a:rPr>
              <a:t>ATP</a:t>
            </a:r>
            <a:r>
              <a:rPr lang="zh-CN" altLang="en-US" sz="2400" b="1">
                <a:solidFill>
                  <a:srgbClr val="008000"/>
                </a:solidFill>
                <a:latin typeface="华文新魏" pitchFamily="2" charset="-122"/>
              </a:rPr>
              <a:t>的形成迅速。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403648" y="5529831"/>
            <a:ext cx="5556269" cy="584200"/>
            <a:chOff x="563" y="-955"/>
            <a:chExt cx="4255" cy="368"/>
          </a:xfrm>
          <a:solidFill>
            <a:srgbClr val="FFFF00"/>
          </a:solidFill>
        </p:grpSpPr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563" y="-955"/>
              <a:ext cx="4255" cy="3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latin typeface="华文新魏" pitchFamily="2" charset="-122"/>
                </a:rPr>
                <a:t>ATP</a:t>
              </a:r>
              <a:r>
                <a:rPr lang="zh-CN" altLang="en-US" sz="3200" b="1" dirty="0">
                  <a:latin typeface="华文新魏" pitchFamily="2" charset="-122"/>
                </a:rPr>
                <a:t>　　　   </a:t>
              </a:r>
              <a:r>
                <a:rPr lang="en-US" altLang="zh-CN" sz="3200" b="1" dirty="0">
                  <a:latin typeface="华文新魏" pitchFamily="2" charset="-122"/>
                </a:rPr>
                <a:t>ADP</a:t>
              </a:r>
              <a:r>
                <a:rPr lang="zh-CN" altLang="en-US" sz="3200" b="1" dirty="0">
                  <a:latin typeface="华文新魏" pitchFamily="2" charset="-122"/>
                </a:rPr>
                <a:t>＋</a:t>
              </a:r>
              <a:r>
                <a:rPr lang="en-US" altLang="zh-CN" sz="3200" b="1" dirty="0">
                  <a:latin typeface="华文新魏" pitchFamily="2" charset="-122"/>
                </a:rPr>
                <a:t>Pi</a:t>
              </a:r>
              <a:r>
                <a:rPr lang="zh-CN" altLang="en-US" sz="3200" b="1" dirty="0">
                  <a:latin typeface="华文新魏" pitchFamily="2" charset="-122"/>
                </a:rPr>
                <a:t>＋能量</a:t>
              </a: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V="1">
              <a:off x="1266" y="-782"/>
              <a:ext cx="107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>
              <a:off x="1266" y="-691"/>
              <a:ext cx="107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" name="AutoShape 10"/>
          <p:cNvSpPr>
            <a:spLocks noChangeArrowheads="1"/>
          </p:cNvSpPr>
          <p:nvPr/>
        </p:nvSpPr>
        <p:spPr bwMode="auto">
          <a:xfrm>
            <a:off x="7380312" y="5301208"/>
            <a:ext cx="1619671" cy="864096"/>
          </a:xfrm>
          <a:prstGeom prst="wedgeRoundRectCallout">
            <a:avLst>
              <a:gd name="adj1" fmla="val -70488"/>
              <a:gd name="adj2" fmla="val 13055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b="1" dirty="0"/>
              <a:t>是否为可逆反应？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nimBg="1"/>
      <p:bldP spid="78853" grpId="0" animBg="1"/>
      <p:bldP spid="78854" grpId="0" autoUpdateAnimBg="0"/>
      <p:bldP spid="78855" grpId="0" autoUpdateAnimBg="0"/>
      <p:bldP spid="78856" grpId="0" autoUpdateAnimBg="0"/>
      <p:bldP spid="78857" grpId="0" autoUpdateAnimBg="0"/>
      <p:bldP spid="78858" grpId="0" autoUpdateAnimBg="0"/>
      <p:bldP spid="78859" grpId="0" autoUpdateAnimBg="0"/>
      <p:bldP spid="78860" grpId="0" autoUpdateAnimBg="0"/>
      <p:bldP spid="78861" grpId="0" autoUpdateAnimBg="0"/>
      <p:bldP spid="78862" grpId="0" animBg="1"/>
      <p:bldP spid="78863" grpId="0" animBg="1"/>
      <p:bldP spid="78864" grpId="0" animBg="1"/>
      <p:bldP spid="788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4437063"/>
            <a:ext cx="8229600" cy="1960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隶书" pitchFamily="49" charset="-122"/>
                <a:ea typeface="隶书" pitchFamily="49" charset="-122"/>
              </a:rPr>
              <a:t>ATP</a:t>
            </a:r>
            <a:r>
              <a:rPr lang="zh-CN" altLang="en-US" sz="3600" b="1" smtClean="0"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3600" b="1" smtClean="0">
                <a:latin typeface="隶书" pitchFamily="49" charset="-122"/>
                <a:ea typeface="隶书" pitchFamily="49" charset="-122"/>
              </a:rPr>
              <a:t>ADP</a:t>
            </a:r>
            <a:r>
              <a:rPr lang="zh-CN" altLang="en-US" sz="3600" b="1" smtClean="0">
                <a:latin typeface="隶书" pitchFamily="49" charset="-122"/>
                <a:ea typeface="隶书" pitchFamily="49" charset="-122"/>
              </a:rPr>
              <a:t>相互转化的意义</a:t>
            </a:r>
            <a:r>
              <a:rPr lang="zh-CN" altLang="en-US" sz="3600" b="1" u="sng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使细胞内</a:t>
            </a:r>
            <a:r>
              <a:rPr lang="en-US" altLang="zh-CN" sz="3600" b="1" u="sng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ATP</a:t>
            </a:r>
            <a:r>
              <a:rPr lang="zh-CN" altLang="en-US" sz="3600" b="1" u="sng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的含量总是处于动态平衡之中，进而构成生物体内部稳定的供能环境</a:t>
            </a:r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。 </a:t>
            </a:r>
          </a:p>
        </p:txBody>
      </p:sp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1476375" y="765175"/>
            <a:ext cx="6624638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4000" b="1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ATP</a:t>
            </a:r>
            <a:r>
              <a:rPr lang="zh-CN" altLang="en-US" sz="4000" b="1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4000" b="1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ADP</a:t>
            </a:r>
            <a:r>
              <a:rPr lang="zh-CN" altLang="en-US" sz="4000" b="1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之间的相互转化</a:t>
            </a:r>
            <a:endParaRPr lang="zh-CN" altLang="en-US" sz="3600" b="1">
              <a:solidFill>
                <a:srgbClr val="0033CC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88" y="1844675"/>
            <a:ext cx="8604250" cy="1289050"/>
            <a:chOff x="0" y="0"/>
            <a:chExt cx="5023" cy="812"/>
          </a:xfrm>
        </p:grpSpPr>
        <p:sp>
          <p:nvSpPr>
            <p:cNvPr id="9222" name="Text Box 4"/>
            <p:cNvSpPr txBox="1">
              <a:spLocks noChangeArrowheads="1"/>
            </p:cNvSpPr>
            <p:nvPr/>
          </p:nvSpPr>
          <p:spPr bwMode="auto">
            <a:xfrm>
              <a:off x="0" y="151"/>
              <a:ext cx="502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800" b="1">
                  <a:latin typeface="华文新魏" pitchFamily="2" charset="-122"/>
                </a:rPr>
                <a:t>ATP</a:t>
              </a:r>
              <a:r>
                <a:rPr lang="zh-CN" altLang="en-US" sz="4800" b="1">
                  <a:latin typeface="华文新魏" pitchFamily="2" charset="-122"/>
                </a:rPr>
                <a:t>　　　     </a:t>
              </a:r>
              <a:r>
                <a:rPr lang="en-US" altLang="zh-CN" sz="4800" b="1">
                  <a:latin typeface="华文新魏" pitchFamily="2" charset="-122"/>
                </a:rPr>
                <a:t>ADP</a:t>
              </a:r>
              <a:r>
                <a:rPr lang="zh-CN" altLang="en-US" sz="4800" b="1">
                  <a:latin typeface="华文新魏" pitchFamily="2" charset="-122"/>
                </a:rPr>
                <a:t>＋</a:t>
              </a:r>
              <a:r>
                <a:rPr lang="en-US" altLang="zh-CN" sz="4800" b="1">
                  <a:latin typeface="华文新魏" pitchFamily="2" charset="-122"/>
                </a:rPr>
                <a:t>Pi</a:t>
              </a:r>
              <a:r>
                <a:rPr lang="zh-CN" altLang="en-US" sz="4800" b="1">
                  <a:latin typeface="华文新魏" pitchFamily="2" charset="-122"/>
                </a:rPr>
                <a:t>＋能量</a:t>
              </a:r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V="1">
              <a:off x="816" y="362"/>
              <a:ext cx="1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1406" y="0"/>
              <a:ext cx="72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008000"/>
                  </a:solidFill>
                </a:rPr>
                <a:t>酶</a:t>
              </a:r>
              <a:r>
                <a:rPr lang="en-US" altLang="zh-CN" sz="3600" b="1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H="1">
              <a:off x="816" y="453"/>
              <a:ext cx="14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Text Box 14"/>
            <p:cNvSpPr txBox="1">
              <a:spLocks noChangeArrowheads="1"/>
            </p:cNvSpPr>
            <p:nvPr/>
          </p:nvSpPr>
          <p:spPr bwMode="auto">
            <a:xfrm>
              <a:off x="1406" y="408"/>
              <a:ext cx="72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008000"/>
                  </a:solidFill>
                </a:rPr>
                <a:t>酶</a:t>
              </a:r>
              <a:r>
                <a:rPr lang="en-US" altLang="zh-CN" sz="3600" b="1">
                  <a:solidFill>
                    <a:srgbClr val="008000"/>
                  </a:solidFill>
                </a:rPr>
                <a:t>2</a:t>
              </a:r>
            </a:p>
          </p:txBody>
        </p:sp>
      </p:grpSp>
      <p:sp>
        <p:nvSpPr>
          <p:cNvPr id="80906" name="Rectangle 17"/>
          <p:cNvSpPr>
            <a:spLocks noChangeArrowheads="1"/>
          </p:cNvSpPr>
          <p:nvPr/>
        </p:nvSpPr>
        <p:spPr bwMode="auto">
          <a:xfrm>
            <a:off x="611188" y="3429000"/>
            <a:ext cx="8281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细黑" pitchFamily="2" charset="-122"/>
              </a:rPr>
              <a:t>物质可以循环利用   能量是不可逆的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/>
      <p:bldP spid="809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9"/>
          <p:cNvSpPr txBox="1">
            <a:spLocks noChangeArrowheads="1"/>
          </p:cNvSpPr>
          <p:nvPr/>
        </p:nvSpPr>
        <p:spPr bwMode="auto">
          <a:xfrm>
            <a:off x="611188" y="3829050"/>
            <a:ext cx="78359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>
                <a:latin typeface="华文新魏" pitchFamily="2" charset="-122"/>
              </a:rPr>
              <a:t>ADP</a:t>
            </a:r>
            <a:r>
              <a:rPr lang="zh-CN" altLang="en-US" sz="4800">
                <a:latin typeface="华文新魏" pitchFamily="2" charset="-122"/>
              </a:rPr>
              <a:t>＋</a:t>
            </a:r>
            <a:r>
              <a:rPr lang="en-US" altLang="zh-CN" sz="4800">
                <a:latin typeface="华文新魏" pitchFamily="2" charset="-122"/>
              </a:rPr>
              <a:t>Pi</a:t>
            </a:r>
            <a:r>
              <a:rPr lang="zh-CN" altLang="en-US" sz="4800">
                <a:latin typeface="华文新魏" pitchFamily="2" charset="-122"/>
              </a:rPr>
              <a:t>＋　　　　　　</a:t>
            </a:r>
            <a:r>
              <a:rPr lang="en-US" altLang="zh-CN" sz="4800">
                <a:latin typeface="华文新魏" pitchFamily="2" charset="-122"/>
              </a:rPr>
              <a:t>ATP</a:t>
            </a:r>
          </a:p>
        </p:txBody>
      </p:sp>
      <p:sp>
        <p:nvSpPr>
          <p:cNvPr id="8195" name="Oval 10"/>
          <p:cNvSpPr>
            <a:spLocks noChangeArrowheads="1"/>
          </p:cNvSpPr>
          <p:nvPr/>
        </p:nvSpPr>
        <p:spPr bwMode="auto">
          <a:xfrm>
            <a:off x="3635375" y="3948113"/>
            <a:ext cx="1944688" cy="6477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ea typeface="华文行楷" pitchFamily="2" charset="-122"/>
              </a:rPr>
              <a:t>能量</a:t>
            </a:r>
          </a:p>
        </p:txBody>
      </p:sp>
      <p:sp>
        <p:nvSpPr>
          <p:cNvPr id="8196" name="Line 12"/>
          <p:cNvSpPr>
            <a:spLocks noChangeShapeType="1"/>
          </p:cNvSpPr>
          <p:nvPr/>
        </p:nvSpPr>
        <p:spPr bwMode="auto">
          <a:xfrm>
            <a:off x="5795963" y="4308475"/>
            <a:ext cx="1296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Text Box 13"/>
          <p:cNvSpPr txBox="1">
            <a:spLocks noChangeArrowheads="1"/>
          </p:cNvSpPr>
          <p:nvPr/>
        </p:nvSpPr>
        <p:spPr bwMode="auto">
          <a:xfrm>
            <a:off x="6300788" y="380365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8000"/>
                </a:solidFill>
              </a:rPr>
              <a:t>酶</a:t>
            </a:r>
          </a:p>
        </p:txBody>
      </p:sp>
      <p:sp>
        <p:nvSpPr>
          <p:cNvPr id="79878" name="Rectangle 14"/>
          <p:cNvSpPr>
            <a:spLocks noChangeArrowheads="1"/>
          </p:cNvSpPr>
          <p:nvPr/>
        </p:nvSpPr>
        <p:spPr bwMode="auto">
          <a:xfrm>
            <a:off x="468313" y="1355725"/>
            <a:ext cx="3598862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动物、人</a:t>
            </a:r>
          </a:p>
          <a:p>
            <a:pPr algn="ctr"/>
            <a:r>
              <a:rPr kumimoji="1" lang="zh-CN" altLang="en-US" sz="28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真菌、多数细菌等</a:t>
            </a:r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6084888" y="1643063"/>
            <a:ext cx="2232025" cy="7191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4000">
                <a:solidFill>
                  <a:srgbClr val="FFFF00"/>
                </a:solidFill>
              </a:rPr>
              <a:t>绿色植物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16238" y="2219325"/>
            <a:ext cx="971550" cy="1657350"/>
            <a:chOff x="0" y="0"/>
            <a:chExt cx="612" cy="1044"/>
          </a:xfrm>
        </p:grpSpPr>
        <p:sp>
          <p:nvSpPr>
            <p:cNvPr id="8209" name="Text Box 38"/>
            <p:cNvSpPr txBox="1">
              <a:spLocks noChangeArrowheads="1"/>
            </p:cNvSpPr>
            <p:nvPr/>
          </p:nvSpPr>
          <p:spPr bwMode="auto">
            <a:xfrm rot="-2100000">
              <a:off x="227" y="0"/>
              <a:ext cx="385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呼吸作用</a:t>
              </a:r>
            </a:p>
          </p:txBody>
        </p:sp>
        <p:sp>
          <p:nvSpPr>
            <p:cNvPr id="8210" name="Line 40"/>
            <p:cNvSpPr>
              <a:spLocks noChangeShapeType="1"/>
            </p:cNvSpPr>
            <p:nvPr/>
          </p:nvSpPr>
          <p:spPr bwMode="auto">
            <a:xfrm>
              <a:off x="0" y="136"/>
              <a:ext cx="590" cy="908"/>
            </a:xfrm>
            <a:prstGeom prst="line">
              <a:avLst/>
            </a:prstGeom>
            <a:noFill/>
            <a:ln w="76200">
              <a:solidFill>
                <a:srgbClr val="71BFC5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076825" y="2147888"/>
            <a:ext cx="935038" cy="1655762"/>
            <a:chOff x="0" y="0"/>
            <a:chExt cx="589" cy="1043"/>
          </a:xfrm>
        </p:grpSpPr>
        <p:sp>
          <p:nvSpPr>
            <p:cNvPr id="8207" name="Text Box 26"/>
            <p:cNvSpPr txBox="1">
              <a:spLocks noChangeArrowheads="1"/>
            </p:cNvSpPr>
            <p:nvPr/>
          </p:nvSpPr>
          <p:spPr bwMode="auto">
            <a:xfrm rot="2100000">
              <a:off x="0" y="0"/>
              <a:ext cx="385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呼吸作用</a:t>
              </a:r>
            </a:p>
          </p:txBody>
        </p:sp>
        <p:sp>
          <p:nvSpPr>
            <p:cNvPr id="8208" name="Line 42"/>
            <p:cNvSpPr>
              <a:spLocks noChangeShapeType="1"/>
            </p:cNvSpPr>
            <p:nvPr/>
          </p:nvSpPr>
          <p:spPr bwMode="auto">
            <a:xfrm flipH="1">
              <a:off x="0" y="181"/>
              <a:ext cx="589" cy="862"/>
            </a:xfrm>
            <a:prstGeom prst="line">
              <a:avLst/>
            </a:prstGeom>
            <a:noFill/>
            <a:ln w="76200">
              <a:solidFill>
                <a:srgbClr val="71BFC5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35600" y="2435225"/>
            <a:ext cx="1152525" cy="1617663"/>
            <a:chOff x="0" y="0"/>
            <a:chExt cx="726" cy="1019"/>
          </a:xfrm>
        </p:grpSpPr>
        <p:sp>
          <p:nvSpPr>
            <p:cNvPr id="8205" name="Text Box 28"/>
            <p:cNvSpPr txBox="1">
              <a:spLocks noChangeArrowheads="1"/>
            </p:cNvSpPr>
            <p:nvPr/>
          </p:nvSpPr>
          <p:spPr bwMode="auto">
            <a:xfrm rot="2220000">
              <a:off x="322" y="1"/>
              <a:ext cx="385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ea typeface="华文行楷" pitchFamily="2" charset="-122"/>
                </a:rPr>
                <a:t>光合作用</a:t>
              </a:r>
            </a:p>
          </p:txBody>
        </p:sp>
        <p:sp>
          <p:nvSpPr>
            <p:cNvPr id="8206" name="Line 43"/>
            <p:cNvSpPr>
              <a:spLocks noChangeShapeType="1"/>
            </p:cNvSpPr>
            <p:nvPr/>
          </p:nvSpPr>
          <p:spPr bwMode="auto">
            <a:xfrm flipH="1">
              <a:off x="0" y="0"/>
              <a:ext cx="726" cy="998"/>
            </a:xfrm>
            <a:prstGeom prst="line">
              <a:avLst/>
            </a:prstGeom>
            <a:noFill/>
            <a:ln w="76200">
              <a:solidFill>
                <a:srgbClr val="71BFC5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55650" y="2693988"/>
            <a:ext cx="23764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糖类、脂肪等有机物氧化分解</a:t>
            </a:r>
          </a:p>
        </p:txBody>
      </p:sp>
      <p:sp>
        <p:nvSpPr>
          <p:cNvPr id="25" name="动作按钮: 后退或前一项 24">
            <a:hlinkClick r:id="rId2" action="ppaction://hlinksldjump" highlightClick="1"/>
          </p:cNvPr>
          <p:cNvSpPr/>
          <p:nvPr/>
        </p:nvSpPr>
        <p:spPr>
          <a:xfrm>
            <a:off x="8388350" y="6524625"/>
            <a:ext cx="431800" cy="2174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 autoUpdateAnimBg="0"/>
      <p:bldP spid="79879" grpId="0" animBg="1" autoUpdateAnimBg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3203575" y="1773238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H="1">
            <a:off x="2987675" y="5014913"/>
            <a:ext cx="2305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0" y="1412875"/>
            <a:ext cx="9324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宋体" pitchFamily="2" charset="-122"/>
              </a:rPr>
              <a:t>C</a:t>
            </a:r>
            <a:r>
              <a:rPr lang="en-US" altLang="zh-CN" sz="2800" b="1">
                <a:latin typeface="宋体" pitchFamily="2" charset="-122"/>
              </a:rPr>
              <a:t>6</a:t>
            </a:r>
            <a:r>
              <a:rPr lang="en-US" altLang="zh-CN" sz="4000" b="1">
                <a:latin typeface="宋体" pitchFamily="2" charset="-122"/>
              </a:rPr>
              <a:t>H</a:t>
            </a:r>
            <a:r>
              <a:rPr lang="en-US" altLang="zh-CN" sz="2800" b="1">
                <a:latin typeface="宋体" pitchFamily="2" charset="-122"/>
              </a:rPr>
              <a:t>12</a:t>
            </a:r>
            <a:r>
              <a:rPr lang="en-US" altLang="zh-CN" sz="4000" b="1">
                <a:latin typeface="宋体" pitchFamily="2" charset="-122"/>
              </a:rPr>
              <a:t>O</a:t>
            </a:r>
            <a:r>
              <a:rPr lang="en-US" altLang="zh-CN" sz="2800" b="1">
                <a:latin typeface="宋体" pitchFamily="2" charset="-122"/>
              </a:rPr>
              <a:t>6</a:t>
            </a:r>
            <a:r>
              <a:rPr lang="en-US" altLang="zh-CN" sz="4000" b="1">
                <a:latin typeface="宋体" pitchFamily="2" charset="-122"/>
              </a:rPr>
              <a:t> + 6O</a:t>
            </a:r>
            <a:r>
              <a:rPr lang="en-US" altLang="zh-CN" sz="2800" b="1">
                <a:latin typeface="宋体" pitchFamily="2" charset="-122"/>
              </a:rPr>
              <a:t>2</a:t>
            </a:r>
            <a:r>
              <a:rPr lang="en-US" altLang="zh-CN" sz="4000" b="1">
                <a:latin typeface="宋体" pitchFamily="2" charset="-122"/>
              </a:rPr>
              <a:t>         CO</a:t>
            </a:r>
            <a:r>
              <a:rPr lang="en-US" altLang="zh-CN" sz="2800" b="1">
                <a:latin typeface="宋体" pitchFamily="2" charset="-122"/>
              </a:rPr>
              <a:t>2 </a:t>
            </a:r>
            <a:r>
              <a:rPr lang="en-US" altLang="zh-CN" sz="4000" b="1">
                <a:latin typeface="宋体" pitchFamily="2" charset="-122"/>
              </a:rPr>
              <a:t>+ 6H</a:t>
            </a:r>
            <a:r>
              <a:rPr lang="en-US" altLang="zh-CN" sz="2800" b="1">
                <a:latin typeface="宋体" pitchFamily="2" charset="-122"/>
              </a:rPr>
              <a:t>2</a:t>
            </a:r>
            <a:r>
              <a:rPr lang="en-US" altLang="zh-CN" sz="4000" b="1">
                <a:latin typeface="宋体" pitchFamily="2" charset="-122"/>
              </a:rPr>
              <a:t>O</a:t>
            </a:r>
            <a:r>
              <a:rPr lang="en-US" altLang="zh-CN" b="1">
                <a:latin typeface="Verdana" pitchFamily="34" charset="0"/>
              </a:rPr>
              <a:t> </a:t>
            </a:r>
            <a:r>
              <a:rPr lang="en-US" altLang="zh-CN" sz="4000" b="1">
                <a:latin typeface="宋体" pitchFamily="2" charset="-122"/>
              </a:rPr>
              <a:t>+</a:t>
            </a:r>
            <a:r>
              <a:rPr lang="en-US" altLang="zh-CN" b="1">
                <a:latin typeface="Verdana" pitchFamily="34" charset="0"/>
              </a:rPr>
              <a:t> </a:t>
            </a:r>
            <a:r>
              <a:rPr lang="zh-CN" altLang="en-US" sz="4000" b="1">
                <a:latin typeface="Verdana" pitchFamily="34" charset="0"/>
              </a:rPr>
              <a:t>能量 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3132138" y="1268413"/>
            <a:ext cx="2232025" cy="863600"/>
          </a:xfrm>
          <a:prstGeom prst="rightArrow">
            <a:avLst>
              <a:gd name="adj1" fmla="val 50000"/>
              <a:gd name="adj2" fmla="val 646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放能反应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2700338" y="1916113"/>
            <a:ext cx="3240087" cy="1223962"/>
          </a:xfrm>
          <a:prstGeom prst="curvedDownArrow">
            <a:avLst>
              <a:gd name="adj1" fmla="val 8322"/>
              <a:gd name="adj2" fmla="val 6126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859338" y="3213100"/>
            <a:ext cx="1296987" cy="4318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124075" y="3213100"/>
            <a:ext cx="1296988" cy="4318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ADP</a:t>
            </a:r>
          </a:p>
        </p:txBody>
      </p: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2771775" y="4652963"/>
            <a:ext cx="2663825" cy="792162"/>
          </a:xfrm>
          <a:prstGeom prst="leftArrow">
            <a:avLst>
              <a:gd name="adj1" fmla="val 50000"/>
              <a:gd name="adj2" fmla="val 840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吸能反应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435600" y="4654550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氨基酸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116013" y="4654550"/>
            <a:ext cx="1655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蛋白质</a:t>
            </a:r>
          </a:p>
        </p:txBody>
      </p:sp>
      <p:sp>
        <p:nvSpPr>
          <p:cNvPr id="81932" name="AutoShape 12"/>
          <p:cNvSpPr>
            <a:spLocks noChangeArrowheads="1"/>
          </p:cNvSpPr>
          <p:nvPr/>
        </p:nvSpPr>
        <p:spPr bwMode="auto">
          <a:xfrm rot="5400000">
            <a:off x="3498850" y="2773363"/>
            <a:ext cx="1138237" cy="3024188"/>
          </a:xfrm>
          <a:prstGeom prst="curvedLeftArrow">
            <a:avLst>
              <a:gd name="adj1" fmla="val 7393"/>
              <a:gd name="adj2" fmla="val 6053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258888" y="5516563"/>
            <a:ext cx="6264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FF"/>
                </a:solidFill>
              </a:rPr>
              <a:t>吸能反应</a:t>
            </a:r>
            <a:r>
              <a:rPr lang="zh-CN" altLang="en-US" sz="3200" b="1">
                <a:solidFill>
                  <a:srgbClr val="3333FF"/>
                </a:solidFill>
              </a:rPr>
              <a:t>一般与</a:t>
            </a:r>
            <a:r>
              <a:rPr lang="en-US" altLang="zh-CN" sz="3200" b="1">
                <a:solidFill>
                  <a:srgbClr val="CC00FF"/>
                </a:solidFill>
              </a:rPr>
              <a:t>ATP</a:t>
            </a:r>
            <a:r>
              <a:rPr lang="zh-CN" altLang="en-US" sz="3200" b="1">
                <a:solidFill>
                  <a:srgbClr val="CC00FF"/>
                </a:solidFill>
              </a:rPr>
              <a:t>的水解</a:t>
            </a:r>
            <a:r>
              <a:rPr lang="zh-CN" altLang="en-US" sz="3200" b="1">
                <a:solidFill>
                  <a:srgbClr val="3333FF"/>
                </a:solidFill>
              </a:rPr>
              <a:t>反应相联系，由</a:t>
            </a:r>
            <a:r>
              <a:rPr lang="en-US" altLang="zh-CN" sz="3200" b="1">
                <a:solidFill>
                  <a:srgbClr val="3333FF"/>
                </a:solidFill>
              </a:rPr>
              <a:t>ATP</a:t>
            </a:r>
            <a:r>
              <a:rPr lang="zh-CN" altLang="en-US" sz="3200" b="1">
                <a:solidFill>
                  <a:srgbClr val="3333FF"/>
                </a:solidFill>
              </a:rPr>
              <a:t>提供能量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1403350" y="2746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FF"/>
                </a:solidFill>
              </a:rPr>
              <a:t>放能反应</a:t>
            </a:r>
            <a:r>
              <a:rPr lang="zh-CN" altLang="en-US" sz="3200" b="1">
                <a:solidFill>
                  <a:srgbClr val="3333FF"/>
                </a:solidFill>
              </a:rPr>
              <a:t>一般与</a:t>
            </a:r>
            <a:r>
              <a:rPr lang="en-US" altLang="zh-CN" sz="3200" b="1">
                <a:solidFill>
                  <a:srgbClr val="CC00FF"/>
                </a:solidFill>
              </a:rPr>
              <a:t>ATP</a:t>
            </a:r>
            <a:r>
              <a:rPr lang="zh-CN" altLang="en-US" sz="3200" b="1">
                <a:solidFill>
                  <a:srgbClr val="CC00FF"/>
                </a:solidFill>
              </a:rPr>
              <a:t>的合成</a:t>
            </a:r>
            <a:r>
              <a:rPr lang="zh-CN" altLang="en-US" sz="3200" b="1">
                <a:solidFill>
                  <a:srgbClr val="3333FF"/>
                </a:solidFill>
              </a:rPr>
              <a:t>反应相联系，释放的能量储存在</a:t>
            </a:r>
            <a:r>
              <a:rPr lang="en-US" altLang="zh-CN" sz="3200" b="1">
                <a:solidFill>
                  <a:srgbClr val="3333FF"/>
                </a:solidFill>
              </a:rPr>
              <a:t>ATP</a:t>
            </a:r>
            <a:r>
              <a:rPr lang="zh-CN" altLang="en-US" sz="3200" b="1">
                <a:solidFill>
                  <a:srgbClr val="3333FF"/>
                </a:solidFill>
              </a:rPr>
              <a:t>中</a:t>
            </a:r>
          </a:p>
        </p:txBody>
      </p:sp>
      <p:sp>
        <p:nvSpPr>
          <p:cNvPr id="81935" name="Text Box 1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9563" y="2565400"/>
            <a:ext cx="237648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华文彩云" pitchFamily="2" charset="-122"/>
                <a:ea typeface="华文彩云" pitchFamily="2" charset="-122"/>
              </a:rPr>
              <a:t>ATP</a:t>
            </a:r>
            <a:r>
              <a:rPr lang="zh-CN" altLang="en-US" sz="4000" b="1">
                <a:latin typeface="华文彩云" pitchFamily="2" charset="-122"/>
                <a:ea typeface="华文彩云" pitchFamily="2" charset="-122"/>
              </a:rPr>
              <a:t>是细胞内的能量</a:t>
            </a:r>
            <a:r>
              <a:rPr lang="zh-CN" altLang="en-US" sz="4000" b="1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通货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/>
      <p:bldP spid="81925" grpId="0" animBg="1" autoUpdateAnimBg="0"/>
      <p:bldP spid="81929" grpId="0" animBg="1" autoUpdateAnimBg="0"/>
      <p:bldP spid="81933" grpId="0" autoUpdateAnimBg="0"/>
      <p:bldP spid="81934" grpId="0" autoUpdateAnimBg="0"/>
      <p:bldP spid="819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9"/>
          <p:cNvSpPr txBox="1">
            <a:spLocks noChangeArrowheads="1"/>
          </p:cNvSpPr>
          <p:nvPr/>
        </p:nvSpPr>
        <p:spPr bwMode="auto">
          <a:xfrm>
            <a:off x="323850" y="5157788"/>
            <a:ext cx="6192838" cy="1382712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隶书" pitchFamily="49" charset="-122"/>
              </a:rPr>
              <a:t>计算：一分子葡萄糖彻底氧化分解可释放</a:t>
            </a:r>
            <a:r>
              <a:rPr lang="en-US" altLang="zh-CN" sz="2800" b="1">
                <a:ea typeface="隶书" pitchFamily="49" charset="-122"/>
              </a:rPr>
              <a:t>2870KJ</a:t>
            </a:r>
            <a:r>
              <a:rPr lang="zh-CN" altLang="en-US" sz="2800" b="1">
                <a:ea typeface="隶书" pitchFamily="49" charset="-122"/>
              </a:rPr>
              <a:t>的能量，这是一分子</a:t>
            </a:r>
            <a:r>
              <a:rPr lang="en-US" altLang="zh-CN" sz="2800" b="1">
                <a:ea typeface="隶书" pitchFamily="49" charset="-122"/>
              </a:rPr>
              <a:t>ATP</a:t>
            </a:r>
            <a:r>
              <a:rPr lang="zh-CN" altLang="en-US" sz="2800" b="1">
                <a:ea typeface="隶书" pitchFamily="49" charset="-122"/>
              </a:rPr>
              <a:t>水解释放能量的＿＿倍。</a:t>
            </a:r>
          </a:p>
        </p:txBody>
      </p:sp>
      <p:pic>
        <p:nvPicPr>
          <p:cNvPr id="11267" name="Picture 1028" descr="１００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3284538"/>
            <a:ext cx="17653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1030" descr="一元旧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4292600"/>
            <a:ext cx="17272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1031" descr="u=1017992382,476054660&amp;gp=3"/>
          <p:cNvPicPr>
            <a:picLocks noChangeAspect="1" noChangeArrowheads="1"/>
          </p:cNvPicPr>
          <p:nvPr/>
        </p:nvPicPr>
        <p:blipFill>
          <a:blip r:embed="rId4" cstate="print"/>
          <a:srcRect t="6303" b="7204"/>
          <a:stretch>
            <a:fillRect/>
          </a:stretch>
        </p:blipFill>
        <p:spPr bwMode="auto">
          <a:xfrm>
            <a:off x="5003800" y="188913"/>
            <a:ext cx="3529013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1032"/>
          <p:cNvSpPr txBox="1">
            <a:spLocks noChangeArrowheads="1"/>
          </p:cNvSpPr>
          <p:nvPr/>
        </p:nvSpPr>
        <p:spPr bwMode="auto">
          <a:xfrm>
            <a:off x="2103438" y="113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1271" name="Text Box 1033"/>
          <p:cNvSpPr txBox="1">
            <a:spLocks noChangeArrowheads="1"/>
          </p:cNvSpPr>
          <p:nvPr/>
        </p:nvSpPr>
        <p:spPr bwMode="auto">
          <a:xfrm>
            <a:off x="684213" y="908050"/>
            <a:ext cx="3529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0033"/>
                </a:solidFill>
                <a:ea typeface="黑体" pitchFamily="49" charset="-122"/>
              </a:rPr>
              <a:t>糖类、脂肪等有机物</a:t>
            </a:r>
          </a:p>
        </p:txBody>
      </p:sp>
      <p:sp>
        <p:nvSpPr>
          <p:cNvPr id="11272" name="Text Box 1034"/>
          <p:cNvSpPr txBox="1">
            <a:spLocks noChangeArrowheads="1"/>
          </p:cNvSpPr>
          <p:nvPr/>
        </p:nvSpPr>
        <p:spPr bwMode="auto">
          <a:xfrm>
            <a:off x="1763713" y="35734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</a:rPr>
              <a:t>ATP</a:t>
            </a:r>
          </a:p>
        </p:txBody>
      </p:sp>
      <p:sp>
        <p:nvSpPr>
          <p:cNvPr id="11273" name="Line 1035"/>
          <p:cNvSpPr>
            <a:spLocks noChangeShapeType="1"/>
          </p:cNvSpPr>
          <p:nvPr/>
        </p:nvSpPr>
        <p:spPr bwMode="auto">
          <a:xfrm>
            <a:off x="2195513" y="23495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4" name="Text Box 1037"/>
          <p:cNvSpPr txBox="1">
            <a:spLocks noChangeArrowheads="1"/>
          </p:cNvSpPr>
          <p:nvPr/>
        </p:nvSpPr>
        <p:spPr bwMode="auto">
          <a:xfrm>
            <a:off x="684213" y="1412875"/>
            <a:ext cx="3382962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隶书" pitchFamily="49" charset="-122"/>
              </a:rPr>
              <a:t>储存有大量的能量，但不能被直接利用</a:t>
            </a:r>
          </a:p>
        </p:txBody>
      </p:sp>
      <p:sp>
        <p:nvSpPr>
          <p:cNvPr id="11275" name="Text Box 1038"/>
          <p:cNvSpPr txBox="1">
            <a:spLocks noChangeArrowheads="1"/>
          </p:cNvSpPr>
          <p:nvPr/>
        </p:nvSpPr>
        <p:spPr bwMode="auto">
          <a:xfrm>
            <a:off x="684213" y="4149725"/>
            <a:ext cx="3240087" cy="831850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隶书" pitchFamily="49" charset="-122"/>
              </a:rPr>
              <a:t>储存的能量相对来说少，但能被直接利用</a:t>
            </a:r>
          </a:p>
        </p:txBody>
      </p:sp>
      <p:sp>
        <p:nvSpPr>
          <p:cNvPr id="11276" name="Text Box 1040"/>
          <p:cNvSpPr txBox="1">
            <a:spLocks noChangeArrowheads="1"/>
          </p:cNvSpPr>
          <p:nvPr/>
        </p:nvSpPr>
        <p:spPr bwMode="auto">
          <a:xfrm>
            <a:off x="1331913" y="2565400"/>
            <a:ext cx="61118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800" b="1">
                <a:solidFill>
                  <a:srgbClr val="660033"/>
                </a:solidFill>
                <a:ea typeface="隶书" pitchFamily="49" charset="-122"/>
              </a:rPr>
              <a:t>能量</a:t>
            </a:r>
          </a:p>
        </p:txBody>
      </p:sp>
      <p:sp>
        <p:nvSpPr>
          <p:cNvPr id="11277" name="Rectangle 1041"/>
          <p:cNvSpPr>
            <a:spLocks noChangeArrowheads="1"/>
          </p:cNvSpPr>
          <p:nvPr/>
        </p:nvSpPr>
        <p:spPr bwMode="auto">
          <a:xfrm>
            <a:off x="4067175" y="692150"/>
            <a:ext cx="1152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000" b="1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11278" name="Rectangle 1042"/>
          <p:cNvSpPr>
            <a:spLocks noChangeArrowheads="1"/>
          </p:cNvSpPr>
          <p:nvPr/>
        </p:nvSpPr>
        <p:spPr bwMode="auto">
          <a:xfrm>
            <a:off x="4211638" y="3502025"/>
            <a:ext cx="946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987675" y="6021388"/>
            <a:ext cx="581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94</a:t>
            </a:r>
          </a:p>
        </p:txBody>
      </p:sp>
      <p:pic>
        <p:nvPicPr>
          <p:cNvPr id="11280" name="Picture 16" descr="U806P31T1D6717306F46DT20090907172451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b="50000"/>
          <a:stretch>
            <a:fillRect/>
          </a:stretch>
        </p:blipFill>
        <p:spPr bwMode="auto">
          <a:xfrm>
            <a:off x="5148263" y="4221163"/>
            <a:ext cx="17684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1" name="Picture 18" descr="2006912183341"/>
          <p:cNvPicPr>
            <a:picLocks noChangeAspect="1" noChangeArrowheads="1"/>
          </p:cNvPicPr>
          <p:nvPr/>
        </p:nvPicPr>
        <p:blipFill>
          <a:blip r:embed="rId7" cstate="print"/>
          <a:srcRect l="14084" t="7167" r="16916" b="50000"/>
          <a:stretch>
            <a:fillRect/>
          </a:stretch>
        </p:blipFill>
        <p:spPr bwMode="auto">
          <a:xfrm>
            <a:off x="7019925" y="3213100"/>
            <a:ext cx="180022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746</Words>
  <Application>Microsoft Office PowerPoint</Application>
  <PresentationFormat>全屏显示(4:3)</PresentationFormat>
  <Paragraphs>166</Paragraphs>
  <Slides>12</Slides>
  <Notes>4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szsy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</dc:creator>
  <cp:lastModifiedBy>USER</cp:lastModifiedBy>
  <cp:revision>210</cp:revision>
  <dcterms:created xsi:type="dcterms:W3CDTF">2003-09-09T08:58:37Z</dcterms:created>
  <dcterms:modified xsi:type="dcterms:W3CDTF">2011-12-26T08:21:49Z</dcterms:modified>
</cp:coreProperties>
</file>