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activeX/activeX5.xml" ContentType="application/vnd.ms-office.activeX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activeX/activeX3.xml" ContentType="application/vnd.ms-office.activeX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346" r:id="rId2"/>
    <p:sldId id="335" r:id="rId3"/>
    <p:sldId id="295" r:id="rId4"/>
    <p:sldId id="338" r:id="rId5"/>
    <p:sldId id="339" r:id="rId6"/>
    <p:sldId id="329" r:id="rId7"/>
    <p:sldId id="294" r:id="rId8"/>
    <p:sldId id="330" r:id="rId9"/>
    <p:sldId id="333" r:id="rId10"/>
    <p:sldId id="347" r:id="rId11"/>
    <p:sldId id="315" r:id="rId12"/>
    <p:sldId id="316" r:id="rId13"/>
    <p:sldId id="317" r:id="rId14"/>
    <p:sldId id="342" r:id="rId15"/>
    <p:sldId id="298" r:id="rId16"/>
    <p:sldId id="299" r:id="rId17"/>
    <p:sldId id="344" r:id="rId18"/>
    <p:sldId id="319" r:id="rId19"/>
    <p:sldId id="349" r:id="rId20"/>
    <p:sldId id="325" r:id="rId21"/>
    <p:sldId id="326" r:id="rId22"/>
    <p:sldId id="343" r:id="rId23"/>
    <p:sldId id="324" r:id="rId24"/>
    <p:sldId id="327" r:id="rId25"/>
    <p:sldId id="348" r:id="rId26"/>
    <p:sldId id="300" r:id="rId27"/>
    <p:sldId id="305" r:id="rId28"/>
    <p:sldId id="276" r:id="rId29"/>
    <p:sldId id="274" r:id="rId30"/>
    <p:sldId id="281" r:id="rId31"/>
    <p:sldId id="301" r:id="rId32"/>
    <p:sldId id="31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CCFF"/>
    <a:srgbClr val="FF99FF"/>
    <a:srgbClr val="FF99CC"/>
    <a:srgbClr val="CC66FF"/>
    <a:srgbClr val="FFFF66"/>
    <a:srgbClr val="FFFF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3" autoAdjust="0"/>
    <p:restoredTop sz="94660"/>
  </p:normalViewPr>
  <p:slideViewPr>
    <p:cSldViewPr>
      <p:cViewPr varScale="1">
        <p:scale>
          <a:sx n="61" d="100"/>
          <a:sy n="61" d="100"/>
        </p:scale>
        <p:origin x="-8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8A394-9257-4149-BFC0-0CC51250EB4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2B0487-BC2E-42DD-B585-BA091EAC1A53}">
      <dgm:prSet custT="1"/>
      <dgm:spPr/>
      <dgm:t>
        <a:bodyPr/>
        <a:lstStyle/>
        <a:p>
          <a:pPr rtl="0"/>
          <a:r>
            <a:rPr lang="zh-CN" sz="2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提出问题</a:t>
          </a:r>
          <a:endParaRPr lang="en-US" sz="28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38DAC258-B9B9-4911-A443-6C0AAC544697}" type="parTrans" cxnId="{5B74D48B-A990-453B-98AE-F536AE54C10F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9AD337C3-3B2A-4DF1-B697-307E8CE5BB63}" type="sibTrans" cxnId="{5B74D48B-A990-453B-98AE-F536AE54C10F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8654101E-43C5-4A55-902E-A9AFD06A9509}">
      <dgm:prSet custT="1"/>
      <dgm:spPr/>
      <dgm:t>
        <a:bodyPr/>
        <a:lstStyle/>
        <a:p>
          <a:pPr rtl="0"/>
          <a:r>
            <a:rPr lang="zh-CN" sz="2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作出假设</a:t>
          </a:r>
          <a:endParaRPr lang="en-US" sz="28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5E9F94-CD30-4CFA-8C19-C2FEE29C42CB}" type="parTrans" cxnId="{B101452C-B378-4496-8B84-567B1C942FB5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AAD912FD-1F81-4C09-A484-CBD81E44F12B}" type="sibTrans" cxnId="{B101452C-B378-4496-8B84-567B1C942FB5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A9A846C5-22E0-46B0-BFF0-EF554139535D}">
      <dgm:prSet custT="1"/>
      <dgm:spPr/>
      <dgm:t>
        <a:bodyPr/>
        <a:lstStyle/>
        <a:p>
          <a:pPr rtl="0"/>
          <a:r>
            <a:rPr lang="zh-CN" sz="2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设计实验</a:t>
          </a:r>
          <a:endParaRPr lang="en-US" sz="28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5571A9BB-0186-4F7C-AADD-D49EB581A492}" type="parTrans" cxnId="{5092B821-B77A-40D5-8EC2-09383D1E78B7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093A156B-AEEE-45DE-A4D4-8392E25BAABF}" type="sibTrans" cxnId="{5092B821-B77A-40D5-8EC2-09383D1E78B7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1FA93B62-E029-4082-8257-6F75F25BCD41}">
      <dgm:prSet custT="1"/>
      <dgm:spPr/>
      <dgm:t>
        <a:bodyPr/>
        <a:lstStyle/>
        <a:p>
          <a:pPr rtl="0"/>
          <a:r>
            <a:rPr lang="zh-CN" sz="2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进行实验</a:t>
          </a:r>
          <a:endParaRPr lang="en-US" sz="28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3D53E8BC-5DEB-4FC0-9929-1262F1D4F82A}" type="parTrans" cxnId="{A67BD87B-47BF-4230-912E-EBC2AB11C825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BAB71BB3-0235-478E-B37C-627C6472B0B5}" type="sibTrans" cxnId="{A67BD87B-47BF-4230-912E-EBC2AB11C825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4BD388B4-7952-4A56-B88B-717DA2F5CE2C}">
      <dgm:prSet custT="1"/>
      <dgm:spPr/>
      <dgm:t>
        <a:bodyPr/>
        <a:lstStyle/>
        <a:p>
          <a:pPr rtl="0"/>
          <a:r>
            <a:rPr lang="zh-CN" sz="2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分析结果得出结论</a:t>
          </a:r>
          <a:endParaRPr lang="en-US" sz="28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85EBD60E-AE01-4CE7-92A0-CEDD3155173A}" type="parTrans" cxnId="{C7E58A4B-2A99-4D0A-A90F-8805CA89A8DD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3868F1ED-EB34-47F0-8138-557F9C2E21BF}" type="sibTrans" cxnId="{C7E58A4B-2A99-4D0A-A90F-8805CA89A8DD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E36B0B-5BC9-40E8-A0DA-4011B81703A0}">
      <dgm:prSet custT="1"/>
      <dgm:spPr/>
      <dgm:t>
        <a:bodyPr/>
        <a:lstStyle/>
        <a:p>
          <a:pPr rtl="0"/>
          <a:r>
            <a:rPr lang="zh-CN" sz="2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表达和交流</a:t>
          </a:r>
          <a:endParaRPr lang="en-US" sz="28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DA165341-2E37-41B0-AB8F-E8EB5D0D4794}" type="parTrans" cxnId="{0A5ED211-B5DF-4214-9235-FE22C931097B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A5FF364A-2040-4AE7-A40D-25E8E5B1FBAC}" type="sibTrans" cxnId="{0A5ED211-B5DF-4214-9235-FE22C931097B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2AB3292F-B652-45D4-95CF-8C404A173B8D}">
      <dgm:prSet custT="1"/>
      <dgm:spPr/>
      <dgm:t>
        <a:bodyPr/>
        <a:lstStyle/>
        <a:p>
          <a:pPr rtl="0"/>
          <a:r>
            <a:rPr lang="zh-CN" altLang="en-US" sz="28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进一步探讨</a:t>
          </a:r>
          <a:endParaRPr lang="zh-CN" altLang="en-US" sz="28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EB2F7683-9A51-40F6-8A12-C550555550FC}" type="parTrans" cxnId="{6C6DF98B-21DD-4C54-BFBC-232E2B10553E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EBF0F823-5BF4-4AA4-AC28-9931F77785AC}" type="sibTrans" cxnId="{6C6DF98B-21DD-4C54-BFBC-232E2B10553E}">
      <dgm:prSet/>
      <dgm:spPr/>
      <dgm:t>
        <a:bodyPr/>
        <a:lstStyle/>
        <a:p>
          <a:endParaRPr lang="zh-CN" altLang="en-US" sz="320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40439C65-5A74-42D5-A77E-D86BEF840CF4}" type="pres">
      <dgm:prSet presAssocID="{3AF8A394-9257-4149-BFC0-0CC51250EB4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C938B51-5AF0-4E59-83E0-3318C12553D3}" type="pres">
      <dgm:prSet presAssocID="{BA2B0487-BC2E-42DD-B585-BA091EAC1A53}" presName="horFlow" presStyleCnt="0"/>
      <dgm:spPr/>
    </dgm:pt>
    <dgm:pt modelId="{EE1B8B5B-D22C-4706-BEB7-137F7A9AE67A}" type="pres">
      <dgm:prSet presAssocID="{BA2B0487-BC2E-42DD-B585-BA091EAC1A53}" presName="bigChev" presStyleLbl="node1" presStyleIdx="0" presStyleCnt="7" custScaleX="297001"/>
      <dgm:spPr/>
      <dgm:t>
        <a:bodyPr/>
        <a:lstStyle/>
        <a:p>
          <a:endParaRPr lang="zh-CN" altLang="en-US"/>
        </a:p>
      </dgm:t>
    </dgm:pt>
    <dgm:pt modelId="{58001999-642C-412F-8D5F-A726F9BB79B9}" type="pres">
      <dgm:prSet presAssocID="{BA2B0487-BC2E-42DD-B585-BA091EAC1A53}" presName="vSp" presStyleCnt="0"/>
      <dgm:spPr/>
    </dgm:pt>
    <dgm:pt modelId="{4AB304BA-79FD-4A9A-847C-D284984B4B71}" type="pres">
      <dgm:prSet presAssocID="{8654101E-43C5-4A55-902E-A9AFD06A9509}" presName="horFlow" presStyleCnt="0"/>
      <dgm:spPr/>
    </dgm:pt>
    <dgm:pt modelId="{5319A721-970B-4D4B-B369-CF8682230B05}" type="pres">
      <dgm:prSet presAssocID="{8654101E-43C5-4A55-902E-A9AFD06A9509}" presName="bigChev" presStyleLbl="node1" presStyleIdx="1" presStyleCnt="7" custScaleX="361969"/>
      <dgm:spPr/>
      <dgm:t>
        <a:bodyPr/>
        <a:lstStyle/>
        <a:p>
          <a:endParaRPr lang="zh-CN" altLang="en-US"/>
        </a:p>
      </dgm:t>
    </dgm:pt>
    <dgm:pt modelId="{E86B8FDC-7F74-4A85-BEB2-22EC56236791}" type="pres">
      <dgm:prSet presAssocID="{8654101E-43C5-4A55-902E-A9AFD06A9509}" presName="vSp" presStyleCnt="0"/>
      <dgm:spPr/>
    </dgm:pt>
    <dgm:pt modelId="{CDBAE72C-6DFF-4618-A3DB-515AED9E8E02}" type="pres">
      <dgm:prSet presAssocID="{A9A846C5-22E0-46B0-BFF0-EF554139535D}" presName="horFlow" presStyleCnt="0"/>
      <dgm:spPr/>
    </dgm:pt>
    <dgm:pt modelId="{0A332561-1F55-4B1F-A085-21C823729491}" type="pres">
      <dgm:prSet presAssocID="{A9A846C5-22E0-46B0-BFF0-EF554139535D}" presName="bigChev" presStyleLbl="node1" presStyleIdx="2" presStyleCnt="7" custScaleX="297001"/>
      <dgm:spPr/>
      <dgm:t>
        <a:bodyPr/>
        <a:lstStyle/>
        <a:p>
          <a:endParaRPr lang="zh-CN" altLang="en-US"/>
        </a:p>
      </dgm:t>
    </dgm:pt>
    <dgm:pt modelId="{C05B16DF-2887-4DF1-B268-DE8D461FF17E}" type="pres">
      <dgm:prSet presAssocID="{A9A846C5-22E0-46B0-BFF0-EF554139535D}" presName="vSp" presStyleCnt="0"/>
      <dgm:spPr/>
    </dgm:pt>
    <dgm:pt modelId="{746A8E8F-041D-49FD-A466-C894202422EF}" type="pres">
      <dgm:prSet presAssocID="{1FA93B62-E029-4082-8257-6F75F25BCD41}" presName="horFlow" presStyleCnt="0"/>
      <dgm:spPr/>
    </dgm:pt>
    <dgm:pt modelId="{0EA90804-6C8E-4158-AFE5-82099E67C310}" type="pres">
      <dgm:prSet presAssocID="{1FA93B62-E029-4082-8257-6F75F25BCD41}" presName="bigChev" presStyleLbl="node1" presStyleIdx="3" presStyleCnt="7" custScaleX="297001"/>
      <dgm:spPr/>
      <dgm:t>
        <a:bodyPr/>
        <a:lstStyle/>
        <a:p>
          <a:endParaRPr lang="zh-CN" altLang="en-US"/>
        </a:p>
      </dgm:t>
    </dgm:pt>
    <dgm:pt modelId="{7FA2E2C6-477D-446F-ABB2-21F32DAA0A20}" type="pres">
      <dgm:prSet presAssocID="{1FA93B62-E029-4082-8257-6F75F25BCD41}" presName="vSp" presStyleCnt="0"/>
      <dgm:spPr/>
    </dgm:pt>
    <dgm:pt modelId="{704D0D40-3CE9-4BB5-A6DC-8C92D0A4FB38}" type="pres">
      <dgm:prSet presAssocID="{4BD388B4-7952-4A56-B88B-717DA2F5CE2C}" presName="horFlow" presStyleCnt="0"/>
      <dgm:spPr/>
    </dgm:pt>
    <dgm:pt modelId="{FE1ABA4B-2A71-4E43-9598-D8DFBB551178}" type="pres">
      <dgm:prSet presAssocID="{4BD388B4-7952-4A56-B88B-717DA2F5CE2C}" presName="bigChev" presStyleLbl="node1" presStyleIdx="4" presStyleCnt="7" custScaleX="297001"/>
      <dgm:spPr/>
      <dgm:t>
        <a:bodyPr/>
        <a:lstStyle/>
        <a:p>
          <a:endParaRPr lang="zh-CN" altLang="en-US"/>
        </a:p>
      </dgm:t>
    </dgm:pt>
    <dgm:pt modelId="{757415CE-0935-4AE9-864E-AB87C0BF2B7F}" type="pres">
      <dgm:prSet presAssocID="{4BD388B4-7952-4A56-B88B-717DA2F5CE2C}" presName="vSp" presStyleCnt="0"/>
      <dgm:spPr/>
    </dgm:pt>
    <dgm:pt modelId="{740E9E08-4805-44A3-A4BB-A51AF2C2D6EE}" type="pres">
      <dgm:prSet presAssocID="{79E36B0B-5BC9-40E8-A0DA-4011B81703A0}" presName="horFlow" presStyleCnt="0"/>
      <dgm:spPr/>
    </dgm:pt>
    <dgm:pt modelId="{2B58E438-5F90-4E0C-A719-DCFC7EEDBDA4}" type="pres">
      <dgm:prSet presAssocID="{79E36B0B-5BC9-40E8-A0DA-4011B81703A0}" presName="bigChev" presStyleLbl="node1" presStyleIdx="5" presStyleCnt="7" custScaleX="297000"/>
      <dgm:spPr/>
      <dgm:t>
        <a:bodyPr/>
        <a:lstStyle/>
        <a:p>
          <a:endParaRPr lang="zh-CN" altLang="en-US"/>
        </a:p>
      </dgm:t>
    </dgm:pt>
    <dgm:pt modelId="{7A73FFDE-5D7B-4C2A-AA47-79833A96499B}" type="pres">
      <dgm:prSet presAssocID="{79E36B0B-5BC9-40E8-A0DA-4011B81703A0}" presName="vSp" presStyleCnt="0"/>
      <dgm:spPr/>
    </dgm:pt>
    <dgm:pt modelId="{2EB1A859-02B2-4B34-893E-40542C8A7A3B}" type="pres">
      <dgm:prSet presAssocID="{2AB3292F-B652-45D4-95CF-8C404A173B8D}" presName="horFlow" presStyleCnt="0"/>
      <dgm:spPr/>
    </dgm:pt>
    <dgm:pt modelId="{98A1CB0A-7CF7-448A-AE0A-F5CEA8AC4624}" type="pres">
      <dgm:prSet presAssocID="{2AB3292F-B652-45D4-95CF-8C404A173B8D}" presName="bigChev" presStyleLbl="node1" presStyleIdx="6" presStyleCnt="7" custScaleX="297000"/>
      <dgm:spPr/>
      <dgm:t>
        <a:bodyPr/>
        <a:lstStyle/>
        <a:p>
          <a:endParaRPr lang="zh-CN" altLang="en-US"/>
        </a:p>
      </dgm:t>
    </dgm:pt>
  </dgm:ptLst>
  <dgm:cxnLst>
    <dgm:cxn modelId="{5092B821-B77A-40D5-8EC2-09383D1E78B7}" srcId="{3AF8A394-9257-4149-BFC0-0CC51250EB4B}" destId="{A9A846C5-22E0-46B0-BFF0-EF554139535D}" srcOrd="2" destOrd="0" parTransId="{5571A9BB-0186-4F7C-AADD-D49EB581A492}" sibTransId="{093A156B-AEEE-45DE-A4D4-8392E25BAABF}"/>
    <dgm:cxn modelId="{A2E490E5-806D-4468-A248-B10B33E58CCA}" type="presOf" srcId="{2AB3292F-B652-45D4-95CF-8C404A173B8D}" destId="{98A1CB0A-7CF7-448A-AE0A-F5CEA8AC4624}" srcOrd="0" destOrd="0" presId="urn:microsoft.com/office/officeart/2005/8/layout/lProcess3"/>
    <dgm:cxn modelId="{6C6DF98B-21DD-4C54-BFBC-232E2B10553E}" srcId="{3AF8A394-9257-4149-BFC0-0CC51250EB4B}" destId="{2AB3292F-B652-45D4-95CF-8C404A173B8D}" srcOrd="6" destOrd="0" parTransId="{EB2F7683-9A51-40F6-8A12-C550555550FC}" sibTransId="{EBF0F823-5BF4-4AA4-AC28-9931F77785AC}"/>
    <dgm:cxn modelId="{E61F6FEE-CB35-448F-A59A-F0DE3A76CFFA}" type="presOf" srcId="{A9A846C5-22E0-46B0-BFF0-EF554139535D}" destId="{0A332561-1F55-4B1F-A085-21C823729491}" srcOrd="0" destOrd="0" presId="urn:microsoft.com/office/officeart/2005/8/layout/lProcess3"/>
    <dgm:cxn modelId="{29B6FE8C-291E-401D-BA33-9A24A2693413}" type="presOf" srcId="{3AF8A394-9257-4149-BFC0-0CC51250EB4B}" destId="{40439C65-5A74-42D5-A77E-D86BEF840CF4}" srcOrd="0" destOrd="0" presId="urn:microsoft.com/office/officeart/2005/8/layout/lProcess3"/>
    <dgm:cxn modelId="{0EEA907B-F7FE-43EF-9AEB-97F42095AE49}" type="presOf" srcId="{BA2B0487-BC2E-42DD-B585-BA091EAC1A53}" destId="{EE1B8B5B-D22C-4706-BEB7-137F7A9AE67A}" srcOrd="0" destOrd="0" presId="urn:microsoft.com/office/officeart/2005/8/layout/lProcess3"/>
    <dgm:cxn modelId="{85B0014F-C258-4BAC-8265-B1D7EC0FCAF9}" type="presOf" srcId="{79E36B0B-5BC9-40E8-A0DA-4011B81703A0}" destId="{2B58E438-5F90-4E0C-A719-DCFC7EEDBDA4}" srcOrd="0" destOrd="0" presId="urn:microsoft.com/office/officeart/2005/8/layout/lProcess3"/>
    <dgm:cxn modelId="{B101452C-B378-4496-8B84-567B1C942FB5}" srcId="{3AF8A394-9257-4149-BFC0-0CC51250EB4B}" destId="{8654101E-43C5-4A55-902E-A9AFD06A9509}" srcOrd="1" destOrd="0" parTransId="{F45E9F94-CD30-4CFA-8C19-C2FEE29C42CB}" sibTransId="{AAD912FD-1F81-4C09-A484-CBD81E44F12B}"/>
    <dgm:cxn modelId="{A2876988-1FD0-466F-887A-9E561A822BDB}" type="presOf" srcId="{4BD388B4-7952-4A56-B88B-717DA2F5CE2C}" destId="{FE1ABA4B-2A71-4E43-9598-D8DFBB551178}" srcOrd="0" destOrd="0" presId="urn:microsoft.com/office/officeart/2005/8/layout/lProcess3"/>
    <dgm:cxn modelId="{A67BD87B-47BF-4230-912E-EBC2AB11C825}" srcId="{3AF8A394-9257-4149-BFC0-0CC51250EB4B}" destId="{1FA93B62-E029-4082-8257-6F75F25BCD41}" srcOrd="3" destOrd="0" parTransId="{3D53E8BC-5DEB-4FC0-9929-1262F1D4F82A}" sibTransId="{BAB71BB3-0235-478E-B37C-627C6472B0B5}"/>
    <dgm:cxn modelId="{5B74D48B-A990-453B-98AE-F536AE54C10F}" srcId="{3AF8A394-9257-4149-BFC0-0CC51250EB4B}" destId="{BA2B0487-BC2E-42DD-B585-BA091EAC1A53}" srcOrd="0" destOrd="0" parTransId="{38DAC258-B9B9-4911-A443-6C0AAC544697}" sibTransId="{9AD337C3-3B2A-4DF1-B697-307E8CE5BB63}"/>
    <dgm:cxn modelId="{C7E58A4B-2A99-4D0A-A90F-8805CA89A8DD}" srcId="{3AF8A394-9257-4149-BFC0-0CC51250EB4B}" destId="{4BD388B4-7952-4A56-B88B-717DA2F5CE2C}" srcOrd="4" destOrd="0" parTransId="{85EBD60E-AE01-4CE7-92A0-CEDD3155173A}" sibTransId="{3868F1ED-EB34-47F0-8138-557F9C2E21BF}"/>
    <dgm:cxn modelId="{0A5ED211-B5DF-4214-9235-FE22C931097B}" srcId="{3AF8A394-9257-4149-BFC0-0CC51250EB4B}" destId="{79E36B0B-5BC9-40E8-A0DA-4011B81703A0}" srcOrd="5" destOrd="0" parTransId="{DA165341-2E37-41B0-AB8F-E8EB5D0D4794}" sibTransId="{A5FF364A-2040-4AE7-A40D-25E8E5B1FBAC}"/>
    <dgm:cxn modelId="{C46326BD-C394-469E-A592-866B3655E001}" type="presOf" srcId="{1FA93B62-E029-4082-8257-6F75F25BCD41}" destId="{0EA90804-6C8E-4158-AFE5-82099E67C310}" srcOrd="0" destOrd="0" presId="urn:microsoft.com/office/officeart/2005/8/layout/lProcess3"/>
    <dgm:cxn modelId="{2FA7E283-6E3A-446D-AEDF-872BAA3F8B45}" type="presOf" srcId="{8654101E-43C5-4A55-902E-A9AFD06A9509}" destId="{5319A721-970B-4D4B-B369-CF8682230B05}" srcOrd="0" destOrd="0" presId="urn:microsoft.com/office/officeart/2005/8/layout/lProcess3"/>
    <dgm:cxn modelId="{5A0097EC-9619-4435-9F55-20CB27EB7C21}" type="presParOf" srcId="{40439C65-5A74-42D5-A77E-D86BEF840CF4}" destId="{4C938B51-5AF0-4E59-83E0-3318C12553D3}" srcOrd="0" destOrd="0" presId="urn:microsoft.com/office/officeart/2005/8/layout/lProcess3"/>
    <dgm:cxn modelId="{5FF8388F-ACDA-474F-BCD4-2191B251B845}" type="presParOf" srcId="{4C938B51-5AF0-4E59-83E0-3318C12553D3}" destId="{EE1B8B5B-D22C-4706-BEB7-137F7A9AE67A}" srcOrd="0" destOrd="0" presId="urn:microsoft.com/office/officeart/2005/8/layout/lProcess3"/>
    <dgm:cxn modelId="{927E139C-CC0C-40AB-8608-617AA82CCFA7}" type="presParOf" srcId="{40439C65-5A74-42D5-A77E-D86BEF840CF4}" destId="{58001999-642C-412F-8D5F-A726F9BB79B9}" srcOrd="1" destOrd="0" presId="urn:microsoft.com/office/officeart/2005/8/layout/lProcess3"/>
    <dgm:cxn modelId="{2EDFA945-6DD8-407B-9F1C-DCACD20CACA1}" type="presParOf" srcId="{40439C65-5A74-42D5-A77E-D86BEF840CF4}" destId="{4AB304BA-79FD-4A9A-847C-D284984B4B71}" srcOrd="2" destOrd="0" presId="urn:microsoft.com/office/officeart/2005/8/layout/lProcess3"/>
    <dgm:cxn modelId="{DDE210D3-31E5-4BC0-9127-8C724DCD6472}" type="presParOf" srcId="{4AB304BA-79FD-4A9A-847C-D284984B4B71}" destId="{5319A721-970B-4D4B-B369-CF8682230B05}" srcOrd="0" destOrd="0" presId="urn:microsoft.com/office/officeart/2005/8/layout/lProcess3"/>
    <dgm:cxn modelId="{7479B8A0-938A-482B-9C38-E61B05D6AA4E}" type="presParOf" srcId="{40439C65-5A74-42D5-A77E-D86BEF840CF4}" destId="{E86B8FDC-7F74-4A85-BEB2-22EC56236791}" srcOrd="3" destOrd="0" presId="urn:microsoft.com/office/officeart/2005/8/layout/lProcess3"/>
    <dgm:cxn modelId="{3B4B19E3-DC8F-44C7-9469-28F49E9D6CB5}" type="presParOf" srcId="{40439C65-5A74-42D5-A77E-D86BEF840CF4}" destId="{CDBAE72C-6DFF-4618-A3DB-515AED9E8E02}" srcOrd="4" destOrd="0" presId="urn:microsoft.com/office/officeart/2005/8/layout/lProcess3"/>
    <dgm:cxn modelId="{A2B97E4D-CBAE-47C3-B1EC-7C46F87FC072}" type="presParOf" srcId="{CDBAE72C-6DFF-4618-A3DB-515AED9E8E02}" destId="{0A332561-1F55-4B1F-A085-21C823729491}" srcOrd="0" destOrd="0" presId="urn:microsoft.com/office/officeart/2005/8/layout/lProcess3"/>
    <dgm:cxn modelId="{AF59992F-147A-4642-9C92-1F209E27D7B4}" type="presParOf" srcId="{40439C65-5A74-42D5-A77E-D86BEF840CF4}" destId="{C05B16DF-2887-4DF1-B268-DE8D461FF17E}" srcOrd="5" destOrd="0" presId="urn:microsoft.com/office/officeart/2005/8/layout/lProcess3"/>
    <dgm:cxn modelId="{C5278963-F607-41B2-B63B-834DAAB6C5ED}" type="presParOf" srcId="{40439C65-5A74-42D5-A77E-D86BEF840CF4}" destId="{746A8E8F-041D-49FD-A466-C894202422EF}" srcOrd="6" destOrd="0" presId="urn:microsoft.com/office/officeart/2005/8/layout/lProcess3"/>
    <dgm:cxn modelId="{36D9AEA9-FFBC-4A84-8851-913CEB401489}" type="presParOf" srcId="{746A8E8F-041D-49FD-A466-C894202422EF}" destId="{0EA90804-6C8E-4158-AFE5-82099E67C310}" srcOrd="0" destOrd="0" presId="urn:microsoft.com/office/officeart/2005/8/layout/lProcess3"/>
    <dgm:cxn modelId="{D79D2BFA-F268-47EE-B37F-9C3F2AAEAA36}" type="presParOf" srcId="{40439C65-5A74-42D5-A77E-D86BEF840CF4}" destId="{7FA2E2C6-477D-446F-ABB2-21F32DAA0A20}" srcOrd="7" destOrd="0" presId="urn:microsoft.com/office/officeart/2005/8/layout/lProcess3"/>
    <dgm:cxn modelId="{E0DD5D2C-E64C-49C3-9051-0C788AF61907}" type="presParOf" srcId="{40439C65-5A74-42D5-A77E-D86BEF840CF4}" destId="{704D0D40-3CE9-4BB5-A6DC-8C92D0A4FB38}" srcOrd="8" destOrd="0" presId="urn:microsoft.com/office/officeart/2005/8/layout/lProcess3"/>
    <dgm:cxn modelId="{9D4BD430-ADC5-42F8-8A3A-5146A9CACFF5}" type="presParOf" srcId="{704D0D40-3CE9-4BB5-A6DC-8C92D0A4FB38}" destId="{FE1ABA4B-2A71-4E43-9598-D8DFBB551178}" srcOrd="0" destOrd="0" presId="urn:microsoft.com/office/officeart/2005/8/layout/lProcess3"/>
    <dgm:cxn modelId="{1164C2CA-2983-41E5-AFF2-A6D2F2BE8DBD}" type="presParOf" srcId="{40439C65-5A74-42D5-A77E-D86BEF840CF4}" destId="{757415CE-0935-4AE9-864E-AB87C0BF2B7F}" srcOrd="9" destOrd="0" presId="urn:microsoft.com/office/officeart/2005/8/layout/lProcess3"/>
    <dgm:cxn modelId="{6548D041-A0A2-4E09-81E1-6A98AF6EF3CD}" type="presParOf" srcId="{40439C65-5A74-42D5-A77E-D86BEF840CF4}" destId="{740E9E08-4805-44A3-A4BB-A51AF2C2D6EE}" srcOrd="10" destOrd="0" presId="urn:microsoft.com/office/officeart/2005/8/layout/lProcess3"/>
    <dgm:cxn modelId="{DED55D71-0451-4CE3-B7DB-FCAE40944097}" type="presParOf" srcId="{740E9E08-4805-44A3-A4BB-A51AF2C2D6EE}" destId="{2B58E438-5F90-4E0C-A719-DCFC7EEDBDA4}" srcOrd="0" destOrd="0" presId="urn:microsoft.com/office/officeart/2005/8/layout/lProcess3"/>
    <dgm:cxn modelId="{BE4FD44B-E714-4153-9E5C-17831F36E004}" type="presParOf" srcId="{40439C65-5A74-42D5-A77E-D86BEF840CF4}" destId="{7A73FFDE-5D7B-4C2A-AA47-79833A96499B}" srcOrd="11" destOrd="0" presId="urn:microsoft.com/office/officeart/2005/8/layout/lProcess3"/>
    <dgm:cxn modelId="{1AACA3BD-5C6E-4994-90EE-FB70004A90B7}" type="presParOf" srcId="{40439C65-5A74-42D5-A77E-D86BEF840CF4}" destId="{2EB1A859-02B2-4B34-893E-40542C8A7A3B}" srcOrd="12" destOrd="0" presId="urn:microsoft.com/office/officeart/2005/8/layout/lProcess3"/>
    <dgm:cxn modelId="{8A9B3DA1-FEE5-4FD2-8F69-BF6B9412ECCE}" type="presParOf" srcId="{2EB1A859-02B2-4B34-893E-40542C8A7A3B}" destId="{98A1CB0A-7CF7-448A-AE0A-F5CEA8AC462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1297A-A71E-45E4-A91C-0F9D03F7322B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A36E6F50-7F15-491C-AD66-4A9A059E25E9}">
      <dgm:prSet phldrT="[文本]" custT="1"/>
      <dgm:spPr/>
      <dgm:t>
        <a:bodyPr/>
        <a:lstStyle/>
        <a:p>
          <a:r>
            <a:rPr lang="zh-CN" altLang="en-US" sz="3200" dirty="0" smtClean="0"/>
            <a:t>水分子可以               </a:t>
          </a:r>
          <a:r>
            <a:rPr lang="zh-CN" altLang="en-US" sz="3200" dirty="0" smtClean="0">
              <a:solidFill>
                <a:srgbClr val="FF0000"/>
              </a:solidFill>
            </a:rPr>
            <a:t>自由通过</a:t>
          </a:r>
          <a:endParaRPr lang="zh-CN" altLang="en-US" sz="3200" dirty="0">
            <a:solidFill>
              <a:srgbClr val="FF0000"/>
            </a:solidFill>
          </a:endParaRPr>
        </a:p>
      </dgm:t>
    </dgm:pt>
    <dgm:pt modelId="{989FF872-CB77-4885-B1DB-70544495726A}" type="parTrans" cxnId="{12EE67DE-4E2B-4464-A0EA-46BD4EBBF30A}">
      <dgm:prSet/>
      <dgm:spPr/>
      <dgm:t>
        <a:bodyPr/>
        <a:lstStyle/>
        <a:p>
          <a:endParaRPr lang="zh-CN" altLang="en-US" sz="2800"/>
        </a:p>
      </dgm:t>
    </dgm:pt>
    <dgm:pt modelId="{472BE21A-A760-4E53-A68F-EDCF700A006C}" type="sibTrans" cxnId="{12EE67DE-4E2B-4464-A0EA-46BD4EBBF30A}">
      <dgm:prSet/>
      <dgm:spPr/>
      <dgm:t>
        <a:bodyPr/>
        <a:lstStyle/>
        <a:p>
          <a:endParaRPr lang="zh-CN" altLang="en-US" sz="2800"/>
        </a:p>
      </dgm:t>
    </dgm:pt>
    <dgm:pt modelId="{C48A53D9-3628-4E81-9B92-683EC1684A34}">
      <dgm:prSet phldrT="[文本]" custT="1"/>
      <dgm:spPr/>
      <dgm:t>
        <a:bodyPr/>
        <a:lstStyle/>
        <a:p>
          <a:r>
            <a:rPr lang="zh-CN" altLang="en-US" sz="3200" dirty="0" smtClean="0"/>
            <a:t>一些离子和小分子        </a:t>
          </a:r>
          <a:r>
            <a:rPr lang="zh-CN" altLang="en-US" sz="3200" dirty="0" smtClean="0">
              <a:solidFill>
                <a:srgbClr val="FF0000"/>
              </a:solidFill>
            </a:rPr>
            <a:t>也可以通过</a:t>
          </a:r>
          <a:endParaRPr lang="zh-CN" altLang="en-US" sz="3200" dirty="0">
            <a:solidFill>
              <a:srgbClr val="FF0000"/>
            </a:solidFill>
          </a:endParaRPr>
        </a:p>
      </dgm:t>
    </dgm:pt>
    <dgm:pt modelId="{17F47AF9-60E5-4B31-8D11-9DFF6D7313A4}" type="parTrans" cxnId="{75D36C87-7A08-49EA-8E19-63AB9F8BB73B}">
      <dgm:prSet/>
      <dgm:spPr/>
      <dgm:t>
        <a:bodyPr/>
        <a:lstStyle/>
        <a:p>
          <a:endParaRPr lang="zh-CN" altLang="en-US" sz="2800"/>
        </a:p>
      </dgm:t>
    </dgm:pt>
    <dgm:pt modelId="{DA163996-5636-4C9A-AAAD-80835B97E82B}" type="sibTrans" cxnId="{75D36C87-7A08-49EA-8E19-63AB9F8BB73B}">
      <dgm:prSet/>
      <dgm:spPr/>
      <dgm:t>
        <a:bodyPr/>
        <a:lstStyle/>
        <a:p>
          <a:endParaRPr lang="zh-CN" altLang="en-US" sz="2800"/>
        </a:p>
      </dgm:t>
    </dgm:pt>
    <dgm:pt modelId="{A672442D-B36B-4BA2-B77F-E03430BFF2B9}">
      <dgm:prSet phldrT="[文本]" custT="1"/>
      <dgm:spPr/>
      <dgm:t>
        <a:bodyPr/>
        <a:lstStyle/>
        <a:p>
          <a:r>
            <a:rPr lang="zh-CN" altLang="en-US" sz="3200" dirty="0" smtClean="0"/>
            <a:t>其他的离子、小分子和大分子</a:t>
          </a:r>
          <a:r>
            <a:rPr lang="zh-CN" altLang="en-US" sz="3200" dirty="0" smtClean="0">
              <a:solidFill>
                <a:srgbClr val="FF0000"/>
              </a:solidFill>
            </a:rPr>
            <a:t>则不能通过</a:t>
          </a:r>
          <a:endParaRPr lang="zh-CN" altLang="en-US" sz="3200" dirty="0">
            <a:solidFill>
              <a:srgbClr val="FF0000"/>
            </a:solidFill>
          </a:endParaRPr>
        </a:p>
      </dgm:t>
    </dgm:pt>
    <dgm:pt modelId="{78232E1F-2F37-46EF-902C-AC72B9FB335B}" type="parTrans" cxnId="{90BE4042-37D8-4CB5-8B74-1724F488ACD7}">
      <dgm:prSet/>
      <dgm:spPr/>
      <dgm:t>
        <a:bodyPr/>
        <a:lstStyle/>
        <a:p>
          <a:endParaRPr lang="zh-CN" altLang="en-US" sz="2800"/>
        </a:p>
      </dgm:t>
    </dgm:pt>
    <dgm:pt modelId="{66C64D30-3A6F-40E8-87C3-41E9B83BCCE6}" type="sibTrans" cxnId="{90BE4042-37D8-4CB5-8B74-1724F488ACD7}">
      <dgm:prSet/>
      <dgm:spPr/>
      <dgm:t>
        <a:bodyPr/>
        <a:lstStyle/>
        <a:p>
          <a:endParaRPr lang="zh-CN" altLang="en-US" sz="2800"/>
        </a:p>
      </dgm:t>
    </dgm:pt>
    <dgm:pt modelId="{5E22AAFA-C84B-4286-B48A-8190A38AF421}" type="pres">
      <dgm:prSet presAssocID="{8141297A-A71E-45E4-A91C-0F9D03F7322B}" presName="compositeShape" presStyleCnt="0">
        <dgm:presLayoutVars>
          <dgm:dir/>
          <dgm:resizeHandles/>
        </dgm:presLayoutVars>
      </dgm:prSet>
      <dgm:spPr/>
    </dgm:pt>
    <dgm:pt modelId="{E983B29C-E2E6-4043-99A5-B84F4D933C6E}" type="pres">
      <dgm:prSet presAssocID="{8141297A-A71E-45E4-A91C-0F9D03F7322B}" presName="pyramid" presStyleLbl="node1" presStyleIdx="0" presStyleCnt="1" custLinFactNeighborX="-6953" custLinFactNeighborY="7031"/>
      <dgm:spPr/>
    </dgm:pt>
    <dgm:pt modelId="{E5685FFF-11B3-441E-A3B6-9C60FEB7928B}" type="pres">
      <dgm:prSet presAssocID="{8141297A-A71E-45E4-A91C-0F9D03F7322B}" presName="theList" presStyleCnt="0"/>
      <dgm:spPr/>
    </dgm:pt>
    <dgm:pt modelId="{F523FC23-4ECC-4B3A-B7FD-10199E88A181}" type="pres">
      <dgm:prSet presAssocID="{A36E6F50-7F15-491C-AD66-4A9A059E25E9}" presName="aNode" presStyleLbl="fgAcc1" presStyleIdx="0" presStyleCnt="3" custScaleX="166075" custLinFactNeighborX="13459" custLinFactNeighborY="760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80C8B-9006-4794-B348-2B890AE19599}" type="pres">
      <dgm:prSet presAssocID="{A36E6F50-7F15-491C-AD66-4A9A059E25E9}" presName="aSpace" presStyleCnt="0"/>
      <dgm:spPr/>
    </dgm:pt>
    <dgm:pt modelId="{F1EFBCAF-2311-4B8E-AC8D-68BE59013A0B}" type="pres">
      <dgm:prSet presAssocID="{C48A53D9-3628-4E81-9B92-683EC1684A34}" presName="aNode" presStyleLbl="fgAcc1" presStyleIdx="1" presStyleCnt="3" custScaleX="183280" custLinFactY="18174" custLinFactNeighborX="14013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81D5DC-200A-4F81-8413-DD62A76191D0}" type="pres">
      <dgm:prSet presAssocID="{C48A53D9-3628-4E81-9B92-683EC1684A34}" presName="aSpace" presStyleCnt="0"/>
      <dgm:spPr/>
    </dgm:pt>
    <dgm:pt modelId="{66D1B77E-C4C6-41A3-9765-3AADFE149475}" type="pres">
      <dgm:prSet presAssocID="{A672442D-B36B-4BA2-B77F-E03430BFF2B9}" presName="aNode" presStyleLbl="fgAcc1" presStyleIdx="2" presStyleCnt="3" custScaleX="224588" custLinFactY="31912" custLinFactNeighborX="1303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D04A46-D3A2-4F91-8E3D-7BA8DAAE93C3}" type="pres">
      <dgm:prSet presAssocID="{A672442D-B36B-4BA2-B77F-E03430BFF2B9}" presName="aSpace" presStyleCnt="0"/>
      <dgm:spPr/>
    </dgm:pt>
  </dgm:ptLst>
  <dgm:cxnLst>
    <dgm:cxn modelId="{5DA469E7-3B31-4DA7-9312-2CB65C73DCB8}" type="presOf" srcId="{8141297A-A71E-45E4-A91C-0F9D03F7322B}" destId="{5E22AAFA-C84B-4286-B48A-8190A38AF421}" srcOrd="0" destOrd="0" presId="urn:microsoft.com/office/officeart/2005/8/layout/pyramid2"/>
    <dgm:cxn modelId="{A20BCDE4-AA05-4A9B-899E-579BEAB6589F}" type="presOf" srcId="{C48A53D9-3628-4E81-9B92-683EC1684A34}" destId="{F1EFBCAF-2311-4B8E-AC8D-68BE59013A0B}" srcOrd="0" destOrd="0" presId="urn:microsoft.com/office/officeart/2005/8/layout/pyramid2"/>
    <dgm:cxn modelId="{12EE67DE-4E2B-4464-A0EA-46BD4EBBF30A}" srcId="{8141297A-A71E-45E4-A91C-0F9D03F7322B}" destId="{A36E6F50-7F15-491C-AD66-4A9A059E25E9}" srcOrd="0" destOrd="0" parTransId="{989FF872-CB77-4885-B1DB-70544495726A}" sibTransId="{472BE21A-A760-4E53-A68F-EDCF700A006C}"/>
    <dgm:cxn modelId="{90BE4042-37D8-4CB5-8B74-1724F488ACD7}" srcId="{8141297A-A71E-45E4-A91C-0F9D03F7322B}" destId="{A672442D-B36B-4BA2-B77F-E03430BFF2B9}" srcOrd="2" destOrd="0" parTransId="{78232E1F-2F37-46EF-902C-AC72B9FB335B}" sibTransId="{66C64D30-3A6F-40E8-87C3-41E9B83BCCE6}"/>
    <dgm:cxn modelId="{75D36C87-7A08-49EA-8E19-63AB9F8BB73B}" srcId="{8141297A-A71E-45E4-A91C-0F9D03F7322B}" destId="{C48A53D9-3628-4E81-9B92-683EC1684A34}" srcOrd="1" destOrd="0" parTransId="{17F47AF9-60E5-4B31-8D11-9DFF6D7313A4}" sibTransId="{DA163996-5636-4C9A-AAAD-80835B97E82B}"/>
    <dgm:cxn modelId="{359CC80C-0929-4C13-BDD1-E79D08EC3C52}" type="presOf" srcId="{A672442D-B36B-4BA2-B77F-E03430BFF2B9}" destId="{66D1B77E-C4C6-41A3-9765-3AADFE149475}" srcOrd="0" destOrd="0" presId="urn:microsoft.com/office/officeart/2005/8/layout/pyramid2"/>
    <dgm:cxn modelId="{CA8D5569-B44D-4A9E-ADA1-E0144726C7B7}" type="presOf" srcId="{A36E6F50-7F15-491C-AD66-4A9A059E25E9}" destId="{F523FC23-4ECC-4B3A-B7FD-10199E88A181}" srcOrd="0" destOrd="0" presId="urn:microsoft.com/office/officeart/2005/8/layout/pyramid2"/>
    <dgm:cxn modelId="{49A2D4CF-001C-4765-BAE3-EF25991DB0AF}" type="presParOf" srcId="{5E22AAFA-C84B-4286-B48A-8190A38AF421}" destId="{E983B29C-E2E6-4043-99A5-B84F4D933C6E}" srcOrd="0" destOrd="0" presId="urn:microsoft.com/office/officeart/2005/8/layout/pyramid2"/>
    <dgm:cxn modelId="{6116960B-E781-4B65-9BAD-5A745779D1E2}" type="presParOf" srcId="{5E22AAFA-C84B-4286-B48A-8190A38AF421}" destId="{E5685FFF-11B3-441E-A3B6-9C60FEB7928B}" srcOrd="1" destOrd="0" presId="urn:microsoft.com/office/officeart/2005/8/layout/pyramid2"/>
    <dgm:cxn modelId="{F3831283-C18C-4C97-87AC-5BCB992CD9BB}" type="presParOf" srcId="{E5685FFF-11B3-441E-A3B6-9C60FEB7928B}" destId="{F523FC23-4ECC-4B3A-B7FD-10199E88A181}" srcOrd="0" destOrd="0" presId="urn:microsoft.com/office/officeart/2005/8/layout/pyramid2"/>
    <dgm:cxn modelId="{F8DEAABE-3DDB-426F-9670-481960CF5A10}" type="presParOf" srcId="{E5685FFF-11B3-441E-A3B6-9C60FEB7928B}" destId="{16D80C8B-9006-4794-B348-2B890AE19599}" srcOrd="1" destOrd="0" presId="urn:microsoft.com/office/officeart/2005/8/layout/pyramid2"/>
    <dgm:cxn modelId="{511821B4-B38F-409A-B474-30D81FD6E03B}" type="presParOf" srcId="{E5685FFF-11B3-441E-A3B6-9C60FEB7928B}" destId="{F1EFBCAF-2311-4B8E-AC8D-68BE59013A0B}" srcOrd="2" destOrd="0" presId="urn:microsoft.com/office/officeart/2005/8/layout/pyramid2"/>
    <dgm:cxn modelId="{587941D6-0BFD-44B6-9124-7D0395B406EC}" type="presParOf" srcId="{E5685FFF-11B3-441E-A3B6-9C60FEB7928B}" destId="{FB81D5DC-200A-4F81-8413-DD62A76191D0}" srcOrd="3" destOrd="0" presId="urn:microsoft.com/office/officeart/2005/8/layout/pyramid2"/>
    <dgm:cxn modelId="{D0BE5F47-2757-4199-8B01-217F2A854223}" type="presParOf" srcId="{E5685FFF-11B3-441E-A3B6-9C60FEB7928B}" destId="{66D1B77E-C4C6-41A3-9765-3AADFE149475}" srcOrd="4" destOrd="0" presId="urn:microsoft.com/office/officeart/2005/8/layout/pyramid2"/>
    <dgm:cxn modelId="{AFD1F0C4-8596-4F97-8CB4-7CE0BEA8275C}" type="presParOf" srcId="{E5685FFF-11B3-441E-A3B6-9C60FEB7928B}" destId="{C2D04A46-D3A2-4F91-8E3D-7BA8DAAE93C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1B8B5B-D22C-4706-BEB7-137F7A9AE67A}">
      <dsp:nvSpPr>
        <dsp:cNvPr id="0" name=""/>
        <dsp:cNvSpPr/>
      </dsp:nvSpPr>
      <dsp:spPr>
        <a:xfrm>
          <a:off x="357187" y="2258"/>
          <a:ext cx="4572048" cy="6157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提出问题</a:t>
          </a:r>
          <a:endParaRPr lang="en-US" sz="28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7187" y="2258"/>
        <a:ext cx="4572048" cy="615762"/>
      </dsp:txXfrm>
    </dsp:sp>
    <dsp:sp modelId="{5319A721-970B-4D4B-B369-CF8682230B05}">
      <dsp:nvSpPr>
        <dsp:cNvPr id="0" name=""/>
        <dsp:cNvSpPr/>
      </dsp:nvSpPr>
      <dsp:spPr>
        <a:xfrm>
          <a:off x="357187" y="704227"/>
          <a:ext cx="5572169" cy="6157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作出假设</a:t>
          </a:r>
          <a:endParaRPr lang="en-US" sz="28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7187" y="704227"/>
        <a:ext cx="5572169" cy="615762"/>
      </dsp:txXfrm>
    </dsp:sp>
    <dsp:sp modelId="{0A332561-1F55-4B1F-A085-21C823729491}">
      <dsp:nvSpPr>
        <dsp:cNvPr id="0" name=""/>
        <dsp:cNvSpPr/>
      </dsp:nvSpPr>
      <dsp:spPr>
        <a:xfrm>
          <a:off x="357187" y="1406196"/>
          <a:ext cx="4572048" cy="6157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设计实验</a:t>
          </a:r>
          <a:endParaRPr lang="en-US" sz="28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7187" y="1406196"/>
        <a:ext cx="4572048" cy="615762"/>
      </dsp:txXfrm>
    </dsp:sp>
    <dsp:sp modelId="{0EA90804-6C8E-4158-AFE5-82099E67C310}">
      <dsp:nvSpPr>
        <dsp:cNvPr id="0" name=""/>
        <dsp:cNvSpPr/>
      </dsp:nvSpPr>
      <dsp:spPr>
        <a:xfrm>
          <a:off x="357187" y="2108164"/>
          <a:ext cx="4572048" cy="6157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进行实验</a:t>
          </a:r>
          <a:endParaRPr lang="en-US" sz="28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7187" y="2108164"/>
        <a:ext cx="4572048" cy="615762"/>
      </dsp:txXfrm>
    </dsp:sp>
    <dsp:sp modelId="{FE1ABA4B-2A71-4E43-9598-D8DFBB551178}">
      <dsp:nvSpPr>
        <dsp:cNvPr id="0" name=""/>
        <dsp:cNvSpPr/>
      </dsp:nvSpPr>
      <dsp:spPr>
        <a:xfrm>
          <a:off x="357187" y="2810133"/>
          <a:ext cx="4572048" cy="6157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分析结果得出结论</a:t>
          </a:r>
          <a:endParaRPr lang="en-US" sz="28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7187" y="2810133"/>
        <a:ext cx="4572048" cy="615762"/>
      </dsp:txXfrm>
    </dsp:sp>
    <dsp:sp modelId="{2B58E438-5F90-4E0C-A719-DCFC7EEDBDA4}">
      <dsp:nvSpPr>
        <dsp:cNvPr id="0" name=""/>
        <dsp:cNvSpPr/>
      </dsp:nvSpPr>
      <dsp:spPr>
        <a:xfrm>
          <a:off x="357187" y="3512102"/>
          <a:ext cx="4572033" cy="6157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表达和交流</a:t>
          </a:r>
          <a:endParaRPr lang="en-US" sz="28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7187" y="3512102"/>
        <a:ext cx="4572033" cy="615762"/>
      </dsp:txXfrm>
    </dsp:sp>
    <dsp:sp modelId="{98A1CB0A-7CF7-448A-AE0A-F5CEA8AC4624}">
      <dsp:nvSpPr>
        <dsp:cNvPr id="0" name=""/>
        <dsp:cNvSpPr/>
      </dsp:nvSpPr>
      <dsp:spPr>
        <a:xfrm>
          <a:off x="357187" y="4214071"/>
          <a:ext cx="4572033" cy="6157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进一步探讨</a:t>
          </a:r>
          <a:endParaRPr lang="zh-CN" altLang="en-US" sz="28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7187" y="4214071"/>
        <a:ext cx="4572033" cy="6157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83B29C-E2E6-4043-99A5-B84F4D933C6E}">
      <dsp:nvSpPr>
        <dsp:cNvPr id="0" name=""/>
        <dsp:cNvSpPr/>
      </dsp:nvSpPr>
      <dsp:spPr>
        <a:xfrm>
          <a:off x="415502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3FC23-4ECC-4B3A-B7FD-10199E88A181}">
      <dsp:nvSpPr>
        <dsp:cNvPr id="0" name=""/>
        <dsp:cNvSpPr/>
      </dsp:nvSpPr>
      <dsp:spPr>
        <a:xfrm>
          <a:off x="2212887" y="500066"/>
          <a:ext cx="4387037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水分子可以               </a:t>
          </a:r>
          <a:r>
            <a:rPr lang="zh-CN" altLang="en-US" sz="3200" kern="1200" dirty="0" smtClean="0">
              <a:solidFill>
                <a:srgbClr val="FF0000"/>
              </a:solidFill>
            </a:rPr>
            <a:t>自由通过</a:t>
          </a:r>
          <a:endParaRPr lang="zh-CN" altLang="en-US" sz="3200" kern="1200" dirty="0">
            <a:solidFill>
              <a:srgbClr val="FF0000"/>
            </a:solidFill>
          </a:endParaRPr>
        </a:p>
      </dsp:txBody>
      <dsp:txXfrm>
        <a:off x="2212887" y="500066"/>
        <a:ext cx="4387037" cy="962025"/>
      </dsp:txXfrm>
    </dsp:sp>
    <dsp:sp modelId="{F1EFBCAF-2311-4B8E-AC8D-68BE59013A0B}">
      <dsp:nvSpPr>
        <dsp:cNvPr id="0" name=""/>
        <dsp:cNvSpPr/>
      </dsp:nvSpPr>
      <dsp:spPr>
        <a:xfrm>
          <a:off x="2000278" y="1785952"/>
          <a:ext cx="4841524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一些离子和小分子        </a:t>
          </a:r>
          <a:r>
            <a:rPr lang="zh-CN" altLang="en-US" sz="3200" kern="1200" dirty="0" smtClean="0">
              <a:solidFill>
                <a:srgbClr val="FF0000"/>
              </a:solidFill>
            </a:rPr>
            <a:t>也可以通过</a:t>
          </a:r>
          <a:endParaRPr lang="zh-CN" altLang="en-US" sz="3200" kern="1200" dirty="0">
            <a:solidFill>
              <a:srgbClr val="FF0000"/>
            </a:solidFill>
          </a:endParaRPr>
        </a:p>
      </dsp:txBody>
      <dsp:txXfrm>
        <a:off x="2000278" y="1785952"/>
        <a:ext cx="4841524" cy="962025"/>
      </dsp:txXfrm>
    </dsp:sp>
    <dsp:sp modelId="{66D1B77E-C4C6-41A3-9765-3AADFE149475}">
      <dsp:nvSpPr>
        <dsp:cNvPr id="0" name=""/>
        <dsp:cNvSpPr/>
      </dsp:nvSpPr>
      <dsp:spPr>
        <a:xfrm>
          <a:off x="1428767" y="3000393"/>
          <a:ext cx="5932716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其他的离子、小分子和大分子</a:t>
          </a:r>
          <a:r>
            <a:rPr lang="zh-CN" altLang="en-US" sz="3200" kern="1200" dirty="0" smtClean="0">
              <a:solidFill>
                <a:srgbClr val="FF0000"/>
              </a:solidFill>
            </a:rPr>
            <a:t>则不能通过</a:t>
          </a:r>
          <a:endParaRPr lang="zh-CN" altLang="en-US" sz="3200" kern="1200" dirty="0">
            <a:solidFill>
              <a:srgbClr val="FF0000"/>
            </a:solidFill>
          </a:endParaRPr>
        </a:p>
      </dsp:txBody>
      <dsp:txXfrm>
        <a:off x="1428767" y="3000393"/>
        <a:ext cx="5932716" cy="962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9937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7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02E9EE-3973-4C31-85F9-0A6A117697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D85A9-E68B-4B7B-A8D2-62835004CA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96444-2E1F-4E09-B31D-196724714A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A211F-4CE6-44AC-996E-C160F6B02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40B8-1AD2-4EBF-BE37-934305B4FF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D4364-1282-4358-B65E-9C57319042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95BF1-2D03-4668-B38D-A01BC1C21B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B643-D674-4B8D-9371-BF351AE696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C20E-8972-469F-843F-6CED351268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D512D-9553-4491-B255-F9ABADB593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084B1-1208-4DB2-B767-A98D3A69A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19FF0-20B3-4481-95F2-23265A4D76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98307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08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09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0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1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2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3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4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5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6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7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8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9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0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1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2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3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4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5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6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7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8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9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30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31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32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33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34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35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36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37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38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3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40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41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42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236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98344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345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9834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834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48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4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5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6A52EDA-9F5B-45BE-AD32-7BE3CC5EA3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ransition>
    <p:zoom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642938" y="149225"/>
            <a:ext cx="7929562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用尖嘴镊剥取洋葱鳞茎的鳞片叶，紫色外表皮。</a:t>
            </a:r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 制作临时装片。</a:t>
            </a:r>
          </a:p>
          <a:p>
            <a:r>
              <a:rPr lang="en-US" altLang="zh-CN" sz="3200" b="1" dirty="0"/>
              <a:t>3.</a:t>
            </a:r>
            <a:r>
              <a:rPr lang="zh-CN" altLang="en-US" sz="3200" b="1" dirty="0">
                <a:solidFill>
                  <a:srgbClr val="FFC000"/>
                </a:solidFill>
              </a:rPr>
              <a:t>在盖玻片的一侧滴加质量分数为</a:t>
            </a:r>
            <a:r>
              <a:rPr lang="en-US" altLang="zh-CN" sz="3200" b="1" dirty="0">
                <a:solidFill>
                  <a:srgbClr val="FFC000"/>
                </a:solidFill>
              </a:rPr>
              <a:t>30%</a:t>
            </a:r>
            <a:r>
              <a:rPr lang="zh-CN" altLang="en-US" sz="3200" b="1" dirty="0">
                <a:solidFill>
                  <a:srgbClr val="FFC000"/>
                </a:solidFill>
              </a:rPr>
              <a:t>的蔗糖溶液，用吸水纸在盖玻片的另一侧吸引</a:t>
            </a:r>
            <a:r>
              <a:rPr lang="zh-CN" altLang="en-US" sz="3200" b="1" dirty="0"/>
              <a:t>。</a:t>
            </a:r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在低倍显微镜下观察，可见原生质缓慢收缩，逐渐出现与细胞壁分离的现象，直到原生质收缩成球状小团，与细胞壁完全分开。</a:t>
            </a:r>
          </a:p>
          <a:p>
            <a:r>
              <a:rPr lang="en-US" altLang="zh-CN" sz="3200" b="1" dirty="0"/>
              <a:t>5.</a:t>
            </a:r>
            <a:r>
              <a:rPr lang="zh-CN" altLang="en-US" sz="3200" b="1" dirty="0">
                <a:solidFill>
                  <a:srgbClr val="FFC000"/>
                </a:solidFill>
              </a:rPr>
              <a:t>在盖玻片的一侧滴加清水，用吸水纸在盖玻片的另一侧吸引，使清水置换蔗糖溶液</a:t>
            </a:r>
            <a:r>
              <a:rPr lang="zh-CN" altLang="en-US" sz="3200" b="1" dirty="0"/>
              <a:t>。</a:t>
            </a:r>
          </a:p>
          <a:p>
            <a:r>
              <a:rPr lang="en-US" altLang="zh-CN" sz="3200" b="1" dirty="0"/>
              <a:t>6.</a:t>
            </a:r>
            <a:r>
              <a:rPr lang="zh-CN" altLang="en-US" sz="3200" b="1" dirty="0"/>
              <a:t>在低倍显微镜下观察，可见质壁分离现象缓慢复原。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84597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4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二、植物细胞的吸水和失水问题</a:t>
            </a:r>
            <a:endParaRPr lang="en-US" altLang="zh-CN" sz="4400" b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28596" y="928670"/>
            <a:ext cx="389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 smtClean="0">
                <a:solidFill>
                  <a:srgbClr val="FF99FF"/>
                </a:solidFill>
                <a:latin typeface="Arial Black" pitchFamily="34" charset="0"/>
                <a:ea typeface="华文中宋" pitchFamily="2" charset="-122"/>
              </a:rPr>
              <a:t>探究实验的程序：</a:t>
            </a:r>
            <a:endParaRPr lang="zh-CN" altLang="en-US" sz="4000" dirty="0">
              <a:solidFill>
                <a:srgbClr val="FF99FF"/>
              </a:solidFill>
              <a:latin typeface="Arial Black" pitchFamily="34" charset="0"/>
              <a:ea typeface="华文中宋" pitchFamily="2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214282" y="1571612"/>
          <a:ext cx="6286544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12" y="1714488"/>
            <a:ext cx="2643206" cy="21236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CN" altLang="en-US" sz="4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楷体_GB2312" pitchFamily="49" charset="-122"/>
                <a:ea typeface="楷体_GB2312" pitchFamily="49" charset="-122"/>
              </a:rPr>
              <a:t>原生质层</a:t>
            </a:r>
            <a:r>
              <a:rPr lang="zh-CN" altLang="en-US" sz="4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楷体_GB2312" pitchFamily="49" charset="-122"/>
                <a:ea typeface="楷体_GB2312" pitchFamily="49" charset="-122"/>
              </a:rPr>
              <a:t>相当于 半透膜</a:t>
            </a:r>
            <a:endParaRPr lang="zh-CN" altLang="en-US" sz="4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84597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4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二、植物细胞的吸水和失水问题</a:t>
            </a:r>
            <a:endParaRPr lang="en-US" altLang="zh-CN" sz="4400" b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23850" y="2087563"/>
            <a:ext cx="882015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、将白菜剁碎做馅时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常常放一些盐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一会儿后就可看到水分渗出。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3200" b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、对农作物施肥过多，会造成</a:t>
            </a:r>
            <a:r>
              <a:rPr lang="zh-CN" altLang="en-US" sz="3200" b="1">
                <a:ea typeface="楷体_GB2312" pitchFamily="49" charset="-122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烧苗</a:t>
            </a:r>
            <a:r>
              <a:rPr lang="zh-CN" altLang="en-US" sz="3200" b="1"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现象。 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755650" y="4556125"/>
            <a:ext cx="7850188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、植物细胞会出现失水的情况吗？（渗出的水是细胞内的水还是间隙的水）</a:t>
            </a:r>
            <a:br>
              <a:rPr lang="zh-CN" altLang="en-US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、植物细胞在什么情况下会失水？</a:t>
            </a:r>
            <a:br>
              <a:rPr lang="zh-CN" altLang="en-US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、原生质层是否相当于一层半透膜？ 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395288" y="1125538"/>
            <a:ext cx="389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 smtClean="0">
                <a:solidFill>
                  <a:srgbClr val="FF99FF"/>
                </a:solidFill>
                <a:latin typeface="Arial Black" pitchFamily="34" charset="0"/>
                <a:ea typeface="华文中宋" pitchFamily="2" charset="-122"/>
              </a:rPr>
              <a:t>探究实验的程序：</a:t>
            </a:r>
            <a:endParaRPr lang="zh-CN" altLang="en-US" sz="4000" dirty="0">
              <a:solidFill>
                <a:srgbClr val="FF99FF"/>
              </a:solidFill>
              <a:latin typeface="Arial Black" pitchFamily="34" charset="0"/>
              <a:ea typeface="华文中宋" pitchFamily="2" charset="-122"/>
            </a:endParaRP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395288" y="3933825"/>
            <a:ext cx="2376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99FF"/>
                </a:solidFill>
                <a:latin typeface="Arial Black" pitchFamily="34" charset="0"/>
                <a:ea typeface="华文中宋" pitchFamily="2" charset="-122"/>
              </a:rPr>
              <a:t>提出问题：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2700338" y="1125538"/>
            <a:ext cx="4679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原生质层相当于半透膜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250825" y="981075"/>
            <a:ext cx="2952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99FF"/>
                </a:solidFill>
                <a:latin typeface="Arial Black" pitchFamily="34" charset="0"/>
                <a:ea typeface="华文中宋" pitchFamily="2" charset="-122"/>
              </a:rPr>
              <a:t>作出假设：</a:t>
            </a:r>
          </a:p>
        </p:txBody>
      </p:sp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179388" y="2492375"/>
            <a:ext cx="30972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99FF"/>
                </a:solidFill>
                <a:latin typeface="Arial Black" pitchFamily="34" charset="0"/>
                <a:ea typeface="华文中宋" pitchFamily="2" charset="-122"/>
              </a:rPr>
              <a:t>设计方案：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323850" y="3429000"/>
            <a:ext cx="8820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将植物细胞分别浸润在较</a:t>
            </a:r>
            <a:r>
              <a:rPr lang="zh-CN" altLang="en-US" sz="3600" b="1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高浓度的蔗糖溶液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中和</a:t>
            </a:r>
            <a:r>
              <a:rPr lang="zh-CN" altLang="en-US" sz="3600" b="1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清水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中，观察其大小的变化。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250825" y="1125538"/>
            <a:ext cx="4410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4000" b="1">
                <a:solidFill>
                  <a:srgbClr val="FF99FF"/>
                </a:solidFill>
                <a:latin typeface="华文中宋" pitchFamily="2" charset="-122"/>
                <a:ea typeface="华文中宋" pitchFamily="2" charset="-122"/>
              </a:rPr>
              <a:t>预期实验的结果 ：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71438" y="2268538"/>
            <a:ext cx="8893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由于原生质层相当于一层半透膜，水分子可以自由通过，而蔗糖分子则不能通过，因此在蔗糖溶液中，植物细胞的中央液泡会</a:t>
            </a:r>
            <a:r>
              <a:rPr lang="zh-CN" altLang="en-US" sz="3600" b="1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缩小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，细胞</a:t>
            </a:r>
            <a:r>
              <a:rPr lang="zh-CN" altLang="en-US" sz="3600" b="1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皱缩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；在清水中植物细胞的液泡又会</a:t>
            </a:r>
            <a:r>
              <a:rPr lang="zh-CN" altLang="en-US" sz="3600" b="1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变大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，细胞</a:t>
            </a:r>
            <a:r>
              <a:rPr lang="zh-CN" altLang="en-US" sz="3600" b="1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膨胀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/>
      <p:bldP spid="788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7"/>
          <p:cNvSpPr txBox="1">
            <a:spLocks noChangeArrowheads="1"/>
          </p:cNvSpPr>
          <p:nvPr/>
        </p:nvSpPr>
        <p:spPr bwMode="auto">
          <a:xfrm>
            <a:off x="250825" y="260350"/>
            <a:ext cx="3097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 smtClean="0">
                <a:solidFill>
                  <a:srgbClr val="FF99FF"/>
                </a:solidFill>
                <a:latin typeface="Arial Black" pitchFamily="34" charset="0"/>
                <a:ea typeface="华文中宋" pitchFamily="2" charset="-122"/>
              </a:rPr>
              <a:t>进行实验</a:t>
            </a:r>
            <a:r>
              <a:rPr lang="zh-CN" altLang="en-US" sz="4000" dirty="0">
                <a:solidFill>
                  <a:srgbClr val="FF99FF"/>
                </a:solidFill>
                <a:latin typeface="Arial Black" pitchFamily="34" charset="0"/>
                <a:ea typeface="华文中宋" pitchFamily="2" charset="-122"/>
              </a:rPr>
              <a:t>：</a:t>
            </a:r>
          </a:p>
        </p:txBody>
      </p:sp>
    </p:spTree>
    <p:controls>
      <p:control spid="5122" name="ShockwaveFlash1" r:id="rId2" imgW="8280572" imgH="5950807"/>
    </p:controls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0063" y="4857750"/>
            <a:ext cx="8077200" cy="1066800"/>
            <a:chOff x="672" y="3459"/>
            <a:chExt cx="4416" cy="672"/>
          </a:xfrm>
        </p:grpSpPr>
        <p:sp>
          <p:nvSpPr>
            <p:cNvPr id="6150" name="Text Box 10"/>
            <p:cNvSpPr txBox="1">
              <a:spLocks noChangeArrowheads="1"/>
            </p:cNvSpPr>
            <p:nvPr/>
          </p:nvSpPr>
          <p:spPr bwMode="auto">
            <a:xfrm>
              <a:off x="672" y="3459"/>
              <a:ext cx="441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外界溶液浓度     细胞液的浓度，细胞失水</a:t>
              </a:r>
              <a:r>
                <a:rPr lang="zh-CN" altLang="en-US" sz="3200" b="1">
                  <a:solidFill>
                    <a:srgbClr val="FFFF00"/>
                  </a:solidFill>
                </a:rPr>
                <a:t>原生质层收缩，与细胞壁分离</a:t>
              </a:r>
            </a:p>
          </p:txBody>
        </p:sp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>
              <a:off x="2112" y="3552"/>
              <a:ext cx="240" cy="96"/>
            </a:xfrm>
            <a:prstGeom prst="line">
              <a:avLst/>
            </a:prstGeom>
            <a:noFill/>
            <a:ln w="38100">
              <a:solidFill>
                <a:srgbClr val="FD090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Line 12"/>
            <p:cNvSpPr>
              <a:spLocks noChangeShapeType="1"/>
            </p:cNvSpPr>
            <p:nvPr/>
          </p:nvSpPr>
          <p:spPr bwMode="auto">
            <a:xfrm flipH="1">
              <a:off x="2112" y="3648"/>
              <a:ext cx="240" cy="96"/>
            </a:xfrm>
            <a:prstGeom prst="line">
              <a:avLst/>
            </a:prstGeom>
            <a:noFill/>
            <a:ln w="38100">
              <a:solidFill>
                <a:srgbClr val="FD090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395288" y="188913"/>
            <a:ext cx="4176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植物细胞质壁分离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29188" y="1071563"/>
            <a:ext cx="4214812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原生质层比细胞壁的伸缩性大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</a:rPr>
              <a:t>，当细胞不断失水，原生质层会与细胞壁分离开来</a:t>
            </a:r>
          </a:p>
        </p:txBody>
      </p:sp>
    </p:spTree>
    <p:controls>
      <p:control spid="6146" name="ShockwaveFlash1" r:id="rId2" imgW="4897830" imgH="3024571"/>
    </p:controls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0" grpId="0" autoUpdateAnimBg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200" y="5821363"/>
            <a:ext cx="9220200" cy="579437"/>
            <a:chOff x="384" y="3456"/>
            <a:chExt cx="5760" cy="365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384" y="3456"/>
              <a:ext cx="57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外界溶液浓度     细胞液的浓度，细胞</a:t>
              </a:r>
              <a:r>
                <a:rPr lang="zh-CN" altLang="en-US" sz="3200" b="1">
                  <a:solidFill>
                    <a:srgbClr val="FD0909"/>
                  </a:solidFill>
                </a:rPr>
                <a:t>吸水</a:t>
              </a:r>
            </a:p>
          </p:txBody>
        </p:sp>
        <p:sp>
          <p:nvSpPr>
            <p:cNvPr id="7174" name="Line 8"/>
            <p:cNvSpPr>
              <a:spLocks noChangeShapeType="1"/>
            </p:cNvSpPr>
            <p:nvPr/>
          </p:nvSpPr>
          <p:spPr bwMode="auto">
            <a:xfrm>
              <a:off x="2064" y="3648"/>
              <a:ext cx="240" cy="96"/>
            </a:xfrm>
            <a:prstGeom prst="line">
              <a:avLst/>
            </a:prstGeom>
            <a:noFill/>
            <a:ln w="38100">
              <a:solidFill>
                <a:srgbClr val="FD090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Line 9"/>
            <p:cNvSpPr>
              <a:spLocks noChangeShapeType="1"/>
            </p:cNvSpPr>
            <p:nvPr/>
          </p:nvSpPr>
          <p:spPr bwMode="auto">
            <a:xfrm flipH="1">
              <a:off x="2064" y="3552"/>
              <a:ext cx="240" cy="96"/>
            </a:xfrm>
            <a:prstGeom prst="line">
              <a:avLst/>
            </a:prstGeom>
            <a:noFill/>
            <a:ln w="38100">
              <a:solidFill>
                <a:srgbClr val="FD090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85800" y="457200"/>
            <a:ext cx="5172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植物细胞质壁分离复原</a:t>
            </a:r>
          </a:p>
        </p:txBody>
      </p:sp>
    </p:spTree>
    <p:controls>
      <p:control spid="7170" name="ShockwaveFlash1" r:id="rId2" imgW="6552381" imgH="3024571"/>
    </p:controls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2678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99FF"/>
                </a:solidFill>
                <a:latin typeface="Arial Black" pitchFamily="34" charset="0"/>
                <a:ea typeface="华文中宋" pitchFamily="2" charset="-122"/>
              </a:rPr>
              <a:t>实验结果：</a:t>
            </a:r>
          </a:p>
        </p:txBody>
      </p:sp>
      <p:graphicFrame>
        <p:nvGraphicFramePr>
          <p:cNvPr id="123909" name="Group 5"/>
          <p:cNvGraphicFramePr>
            <a:graphicFrameLocks noGrp="1"/>
          </p:cNvGraphicFramePr>
          <p:nvPr>
            <p:ph/>
          </p:nvPr>
        </p:nvGraphicFramePr>
        <p:xfrm>
          <a:off x="179388" y="1196975"/>
          <a:ext cx="8856662" cy="3936874"/>
        </p:xfrm>
        <a:graphic>
          <a:graphicData uri="http://schemas.openxmlformats.org/drawingml/2006/table">
            <a:tbl>
              <a:tblPr/>
              <a:tblGrid>
                <a:gridCol w="1935162"/>
                <a:gridCol w="1736725"/>
                <a:gridCol w="1554163"/>
                <a:gridCol w="2262187"/>
                <a:gridCol w="1368425"/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中央液泡大小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液泡的颜色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原生质层的位置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细胞大小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hlinkClick r:id="rId2" action="ppaction://hlinksldjump"/>
                        </a:rPr>
                        <a:t>蔗糖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hlinkClick r:id="rId2" action="ppaction://hlinksldjump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hlinkClick r:id="rId2" action="ppaction://hlinksldjump"/>
                        </a:rPr>
                        <a:t>溶液</a:t>
                      </a:r>
                      <a:endParaRPr kumimoji="1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hlinkClick r:id="rId3" action="ppaction://hlinksldjump"/>
                        </a:rPr>
                        <a:t>清水</a:t>
                      </a:r>
                      <a:endParaRPr kumimoji="1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35" name="Rectangle 31"/>
          <p:cNvSpPr>
            <a:spLocks noChangeArrowheads="1"/>
          </p:cNvSpPr>
          <p:nvPr/>
        </p:nvSpPr>
        <p:spPr bwMode="auto">
          <a:xfrm>
            <a:off x="2484438" y="266065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FFFF66"/>
                </a:solidFill>
                <a:latin typeface="华文中宋" pitchFamily="2" charset="-122"/>
                <a:ea typeface="华文中宋" pitchFamily="2" charset="-122"/>
              </a:rPr>
              <a:t>变小</a:t>
            </a:r>
          </a:p>
        </p:txBody>
      </p:sp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2051050" y="3789363"/>
            <a:ext cx="182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FF66"/>
                </a:solidFill>
                <a:latin typeface="华文中宋" pitchFamily="2" charset="-122"/>
                <a:ea typeface="华文中宋" pitchFamily="2" charset="-122"/>
              </a:rPr>
              <a:t>逐渐恢复原来大小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5435600" y="3789363"/>
            <a:ext cx="2549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FF66"/>
                </a:solidFill>
                <a:latin typeface="华文中宋" pitchFamily="2" charset="-122"/>
                <a:ea typeface="华文中宋" pitchFamily="2" charset="-122"/>
              </a:rPr>
              <a:t>原生质层恢复原来位置</a:t>
            </a: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5292725" y="2492375"/>
            <a:ext cx="23764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FFFF66"/>
                </a:solidFill>
                <a:latin typeface="华文中宋" pitchFamily="2" charset="-122"/>
                <a:ea typeface="华文中宋" pitchFamily="2" charset="-122"/>
              </a:rPr>
              <a:t>原生质层脱离细胞壁</a:t>
            </a:r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7740650" y="3789363"/>
            <a:ext cx="11525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FF66"/>
                </a:solidFill>
                <a:latin typeface="华文中宋" pitchFamily="2" charset="-122"/>
                <a:ea typeface="华文中宋" pitchFamily="2" charset="-122"/>
              </a:rPr>
              <a:t>基本不变</a:t>
            </a:r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7848600" y="2420938"/>
            <a:ext cx="1295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FF66"/>
                </a:solidFill>
                <a:latin typeface="华文中宋" pitchFamily="2" charset="-122"/>
                <a:ea typeface="华文中宋" pitchFamily="2" charset="-122"/>
              </a:rPr>
              <a:t>基本不变</a:t>
            </a: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067175" y="2709863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ea typeface="华文中宋" pitchFamily="2" charset="-122"/>
              </a:rPr>
              <a:t>变深</a:t>
            </a:r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4067175" y="4076700"/>
            <a:ext cx="1152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ea typeface="华文中宋" pitchFamily="2" charset="-122"/>
              </a:rPr>
              <a:t>变浅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50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35" grpId="0"/>
      <p:bldP spid="123936" grpId="0"/>
      <p:bldP spid="123937" grpId="0"/>
      <p:bldP spid="123938" grpId="0"/>
      <p:bldP spid="123939" grpId="0"/>
      <p:bldP spid="123940" grpId="0"/>
      <p:bldP spid="123941" grpId="0"/>
      <p:bldP spid="1239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68850" y="3575079"/>
            <a:ext cx="3841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  细胞内有细胞液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304800" y="3575079"/>
            <a:ext cx="48768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长颈漏斗中有蔗糖液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5643563" y="4652991"/>
            <a:ext cx="214312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外界溶液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838200" y="4718079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烧杯中有清水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447800" y="2432079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 半透膜</a:t>
            </a:r>
          </a:p>
        </p:txBody>
      </p:sp>
      <p:sp>
        <p:nvSpPr>
          <p:cNvPr id="80908" name="Rectangle 1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76800" y="1289079"/>
            <a:ext cx="38417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成熟的植物细胞</a:t>
            </a:r>
          </a:p>
        </p:txBody>
      </p:sp>
      <p:sp>
        <p:nvSpPr>
          <p:cNvPr id="80909" name="Rectangle 1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57200" y="1289079"/>
            <a:ext cx="41592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渗透系统装置</a:t>
            </a:r>
          </a:p>
        </p:txBody>
      </p:sp>
      <p:grpSp>
        <p:nvGrpSpPr>
          <p:cNvPr id="19467" name="Group 14"/>
          <p:cNvGrpSpPr>
            <a:grpSpLocks/>
          </p:cNvGrpSpPr>
          <p:nvPr/>
        </p:nvGrpSpPr>
        <p:grpSpPr bwMode="auto">
          <a:xfrm>
            <a:off x="381000" y="1081102"/>
            <a:ext cx="8458200" cy="4419600"/>
            <a:chOff x="720" y="1008"/>
            <a:chExt cx="5040" cy="2576"/>
          </a:xfrm>
        </p:grpSpPr>
        <p:sp>
          <p:nvSpPr>
            <p:cNvPr id="19469" name="Line 15"/>
            <p:cNvSpPr>
              <a:spLocks noChangeShapeType="1"/>
            </p:cNvSpPr>
            <p:nvPr/>
          </p:nvSpPr>
          <p:spPr bwMode="auto">
            <a:xfrm>
              <a:off x="720" y="1008"/>
              <a:ext cx="5040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Line 16"/>
            <p:cNvSpPr>
              <a:spLocks noChangeShapeType="1"/>
            </p:cNvSpPr>
            <p:nvPr/>
          </p:nvSpPr>
          <p:spPr bwMode="auto">
            <a:xfrm>
              <a:off x="720" y="1616"/>
              <a:ext cx="50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Line 17"/>
            <p:cNvSpPr>
              <a:spLocks noChangeShapeType="1"/>
            </p:cNvSpPr>
            <p:nvPr/>
          </p:nvSpPr>
          <p:spPr bwMode="auto">
            <a:xfrm>
              <a:off x="720" y="2288"/>
              <a:ext cx="50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2" name="Line 18"/>
            <p:cNvSpPr>
              <a:spLocks noChangeShapeType="1"/>
            </p:cNvSpPr>
            <p:nvPr/>
          </p:nvSpPr>
          <p:spPr bwMode="auto">
            <a:xfrm>
              <a:off x="720" y="3584"/>
              <a:ext cx="5040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" name="Line 19"/>
            <p:cNvSpPr>
              <a:spLocks noChangeShapeType="1"/>
            </p:cNvSpPr>
            <p:nvPr/>
          </p:nvSpPr>
          <p:spPr bwMode="auto">
            <a:xfrm>
              <a:off x="720" y="1008"/>
              <a:ext cx="0" cy="2544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4" name="Line 20"/>
            <p:cNvSpPr>
              <a:spLocks noChangeShapeType="1"/>
            </p:cNvSpPr>
            <p:nvPr/>
          </p:nvSpPr>
          <p:spPr bwMode="auto">
            <a:xfrm>
              <a:off x="3340" y="1008"/>
              <a:ext cx="0" cy="2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Line 21"/>
            <p:cNvSpPr>
              <a:spLocks noChangeShapeType="1"/>
            </p:cNvSpPr>
            <p:nvPr/>
          </p:nvSpPr>
          <p:spPr bwMode="auto">
            <a:xfrm>
              <a:off x="5760" y="1008"/>
              <a:ext cx="0" cy="2576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6" name="Line 22"/>
            <p:cNvSpPr>
              <a:spLocks noChangeShapeType="1"/>
            </p:cNvSpPr>
            <p:nvPr/>
          </p:nvSpPr>
          <p:spPr bwMode="auto">
            <a:xfrm>
              <a:off x="720" y="2960"/>
              <a:ext cx="50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5334000" y="2143116"/>
            <a:ext cx="3024188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   原生质层 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(选择性透过膜)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autoUpdateAnimBg="0"/>
      <p:bldP spid="80903" grpId="0" autoUpdateAnimBg="0"/>
      <p:bldP spid="80904" grpId="0" autoUpdateAnimBg="0"/>
      <p:bldP spid="80905" grpId="0" autoUpdateAnimBg="0"/>
      <p:bldP spid="80907" grpId="0" autoUpdateAnimBg="0"/>
      <p:bldP spid="80908" grpId="0" autoUpdateAnimBg="0"/>
      <p:bldP spid="80909" grpId="0" autoUpdateAnimBg="0"/>
      <p:bldP spid="809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2143108" y="5288340"/>
            <a:ext cx="6643734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zh-CN" altLang="en-US" sz="4800" b="1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水进出</a:t>
            </a:r>
            <a:r>
              <a:rPr lang="zh-CN" altLang="en-US" sz="4800" b="1" dirty="0">
                <a:solidFill>
                  <a:schemeClr val="bg2"/>
                </a:solidFill>
                <a:ea typeface="黑体" pitchFamily="2" charset="-122"/>
              </a:rPr>
              <a:t>植物细胞</a:t>
            </a:r>
            <a:r>
              <a:rPr lang="zh-CN" altLang="en-US" sz="4800" b="1" dirty="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方向</a:t>
            </a:r>
            <a:endParaRPr lang="en-US" altLang="zh-CN" sz="4800" b="1" dirty="0" smtClean="0">
              <a:solidFill>
                <a:schemeClr val="bg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4800" b="1" dirty="0" smtClean="0">
                <a:solidFill>
                  <a:schemeClr val="bg2"/>
                </a:solidFill>
                <a:latin typeface="华文中宋" pitchFamily="2" charset="-122"/>
                <a:ea typeface="黑体" pitchFamily="2" charset="-122"/>
              </a:rPr>
              <a:t>——</a:t>
            </a:r>
            <a:r>
              <a:rPr lang="zh-CN" altLang="en-US" sz="4800" b="1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顺相对含量的梯度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3097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99FF"/>
                </a:solidFill>
                <a:latin typeface="Arial Black" pitchFamily="34" charset="0"/>
                <a:ea typeface="华文中宋" pitchFamily="2" charset="-122"/>
              </a:rPr>
              <a:t>实验结论：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28662" y="1142984"/>
            <a:ext cx="4357718" cy="193899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CN" altLang="en-US" sz="6000" b="1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原生质层相当于半透膜</a:t>
            </a:r>
            <a:endParaRPr lang="zh-CN" altLang="en-US" sz="6000" b="1" dirty="0">
              <a:solidFill>
                <a:srgbClr val="FFFF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488" y="3429000"/>
            <a:ext cx="492922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86D1EC"/>
              </a:buClr>
              <a:buSzPct val="90000"/>
              <a:defRPr/>
            </a:pPr>
            <a:r>
              <a:rPr lang="zh-CN" alt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成熟的植物</a:t>
            </a:r>
            <a:r>
              <a:rPr lang="zh-CN" alt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细胞是一个渗透系统</a:t>
            </a:r>
            <a:endParaRPr lang="zh-CN" altLang="en-US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WordArt 4"/>
          <p:cNvSpPr>
            <a:spLocks noChangeArrowheads="1" noChangeShapeType="1" noTextEdit="1"/>
          </p:cNvSpPr>
          <p:nvPr/>
        </p:nvSpPr>
        <p:spPr bwMode="auto">
          <a:xfrm>
            <a:off x="900113" y="2852738"/>
            <a:ext cx="7343775" cy="1801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物质跨膜运输的实例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3059113" y="981075"/>
            <a:ext cx="2808287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7200" b="1"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7200" b="1"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7200" b="1">
                <a:latin typeface="方正姚体" pitchFamily="2" charset="-122"/>
                <a:ea typeface="方正姚体" pitchFamily="2" charset="-122"/>
              </a:rPr>
              <a:t>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611188" y="836613"/>
            <a:ext cx="7519987" cy="3987800"/>
            <a:chOff x="288" y="528"/>
            <a:chExt cx="4770" cy="3198"/>
          </a:xfrm>
        </p:grpSpPr>
        <p:sp>
          <p:nvSpPr>
            <p:cNvPr id="20485" name="Text Box 3"/>
            <p:cNvSpPr txBox="1">
              <a:spLocks noChangeArrowheads="1"/>
            </p:cNvSpPr>
            <p:nvPr/>
          </p:nvSpPr>
          <p:spPr bwMode="auto">
            <a:xfrm>
              <a:off x="480" y="1294"/>
              <a:ext cx="115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初始浓度</a:t>
              </a:r>
            </a:p>
          </p:txBody>
        </p:sp>
        <p:grpSp>
          <p:nvGrpSpPr>
            <p:cNvPr id="20486" name="Group 4"/>
            <p:cNvGrpSpPr>
              <a:grpSpLocks/>
            </p:cNvGrpSpPr>
            <p:nvPr/>
          </p:nvGrpSpPr>
          <p:grpSpPr bwMode="auto">
            <a:xfrm>
              <a:off x="288" y="528"/>
              <a:ext cx="4770" cy="3198"/>
              <a:chOff x="288" y="528"/>
              <a:chExt cx="4770" cy="3198"/>
            </a:xfrm>
          </p:grpSpPr>
          <p:sp>
            <p:nvSpPr>
              <p:cNvPr id="20487" name="Line 5"/>
              <p:cNvSpPr>
                <a:spLocks noChangeShapeType="1"/>
              </p:cNvSpPr>
              <p:nvPr/>
            </p:nvSpPr>
            <p:spPr bwMode="auto">
              <a:xfrm flipV="1">
                <a:off x="1680" y="672"/>
                <a:ext cx="0" cy="26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Line 6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33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489" name="Group 7"/>
              <p:cNvGrpSpPr>
                <a:grpSpLocks/>
              </p:cNvGrpSpPr>
              <p:nvPr/>
            </p:nvGrpSpPr>
            <p:grpSpPr bwMode="auto">
              <a:xfrm>
                <a:off x="1968" y="1344"/>
                <a:ext cx="288" cy="1968"/>
                <a:chOff x="1968" y="1344"/>
                <a:chExt cx="288" cy="1968"/>
              </a:xfrm>
            </p:grpSpPr>
            <p:sp>
              <p:nvSpPr>
                <p:cNvPr id="20503" name="Rectangle 8"/>
                <p:cNvSpPr>
                  <a:spLocks noChangeArrowheads="1"/>
                </p:cNvSpPr>
                <p:nvPr/>
              </p:nvSpPr>
              <p:spPr bwMode="auto">
                <a:xfrm>
                  <a:off x="1968" y="1344"/>
                  <a:ext cx="144" cy="19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4" name="Rectangle 9"/>
                <p:cNvSpPr>
                  <a:spLocks noChangeArrowheads="1"/>
                </p:cNvSpPr>
                <p:nvPr/>
              </p:nvSpPr>
              <p:spPr bwMode="auto">
                <a:xfrm>
                  <a:off x="2112" y="1776"/>
                  <a:ext cx="144" cy="153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490" name="Group 10"/>
              <p:cNvGrpSpPr>
                <a:grpSpLocks/>
              </p:cNvGrpSpPr>
              <p:nvPr/>
            </p:nvGrpSpPr>
            <p:grpSpPr bwMode="auto">
              <a:xfrm>
                <a:off x="2928" y="1104"/>
                <a:ext cx="288" cy="2208"/>
                <a:chOff x="2496" y="1104"/>
                <a:chExt cx="288" cy="2208"/>
              </a:xfrm>
            </p:grpSpPr>
            <p:sp>
              <p:nvSpPr>
                <p:cNvPr id="20501" name="Rectangle 11"/>
                <p:cNvSpPr>
                  <a:spLocks noChangeArrowheads="1"/>
                </p:cNvSpPr>
                <p:nvPr/>
              </p:nvSpPr>
              <p:spPr bwMode="auto">
                <a:xfrm>
                  <a:off x="2496" y="1104"/>
                  <a:ext cx="144" cy="220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2" name="Rectangle 12"/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144" cy="13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1" name="Group 13"/>
              <p:cNvGrpSpPr>
                <a:grpSpLocks/>
              </p:cNvGrpSpPr>
              <p:nvPr/>
            </p:nvGrpSpPr>
            <p:grpSpPr bwMode="auto">
              <a:xfrm>
                <a:off x="3792" y="960"/>
                <a:ext cx="288" cy="2352"/>
                <a:chOff x="3168" y="864"/>
                <a:chExt cx="288" cy="2448"/>
              </a:xfrm>
            </p:grpSpPr>
            <p:sp>
              <p:nvSpPr>
                <p:cNvPr id="20499" name="Rectangle 14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12" y="864"/>
                  <a:ext cx="144" cy="24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492" name="Line 16"/>
              <p:cNvSpPr>
                <a:spLocks noChangeShapeType="1"/>
              </p:cNvSpPr>
              <p:nvPr/>
            </p:nvSpPr>
            <p:spPr bwMode="auto">
              <a:xfrm>
                <a:off x="1728" y="1536"/>
                <a:ext cx="24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Text Box 17"/>
              <p:cNvSpPr txBox="1">
                <a:spLocks noChangeArrowheads="1"/>
              </p:cNvSpPr>
              <p:nvPr/>
            </p:nvSpPr>
            <p:spPr bwMode="auto">
              <a:xfrm>
                <a:off x="1488" y="3360"/>
                <a:ext cx="357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eaLnBrk="0" hangingPunct="0"/>
                <a:r>
                  <a:rPr lang="zh-CN" altLang="en-US" sz="24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400" b="1">
                    <a:latin typeface="Times New Roman" pitchFamily="18" charset="0"/>
                  </a:rPr>
                  <a:t>0       Mg</a:t>
                </a:r>
                <a:r>
                  <a:rPr lang="en-US" altLang="zh-CN" sz="2400" b="1" baseline="30000">
                    <a:latin typeface="Times New Roman" pitchFamily="18" charset="0"/>
                  </a:rPr>
                  <a:t>2</a:t>
                </a:r>
                <a:r>
                  <a:rPr lang="zh-CN" altLang="en-US" sz="2400" b="1" baseline="30000">
                    <a:latin typeface="Times New Roman" pitchFamily="18" charset="0"/>
                  </a:rPr>
                  <a:t>＋</a:t>
                </a:r>
                <a:r>
                  <a:rPr lang="zh-CN" altLang="en-US" sz="2400" b="1">
                    <a:latin typeface="Times New Roman" pitchFamily="18" charset="0"/>
                  </a:rPr>
                  <a:t>          </a:t>
                </a:r>
                <a:r>
                  <a:rPr lang="en-US" altLang="zh-CN" sz="2400" b="1">
                    <a:latin typeface="Times New Roman" pitchFamily="18" charset="0"/>
                  </a:rPr>
                  <a:t>Ca</a:t>
                </a:r>
                <a:r>
                  <a:rPr lang="en-US" altLang="zh-CN" sz="2400" b="1" baseline="30000">
                    <a:latin typeface="Times New Roman" pitchFamily="18" charset="0"/>
                  </a:rPr>
                  <a:t>2+</a:t>
                </a:r>
                <a:r>
                  <a:rPr lang="en-US" altLang="zh-CN" sz="2400" b="1">
                    <a:latin typeface="Times New Roman" pitchFamily="18" charset="0"/>
                  </a:rPr>
                  <a:t>           Si</a:t>
                </a:r>
                <a:r>
                  <a:rPr lang="en-US" altLang="zh-CN" sz="2400" b="1" baseline="30000">
                    <a:latin typeface="Times New Roman" pitchFamily="18" charset="0"/>
                  </a:rPr>
                  <a:t>4+ </a:t>
                </a:r>
                <a:r>
                  <a:rPr lang="en-US" altLang="zh-CN" sz="2400" b="1">
                    <a:latin typeface="Times New Roman" pitchFamily="18" charset="0"/>
                  </a:rPr>
                  <a:t>        </a:t>
                </a: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离子</a:t>
                </a:r>
              </a:p>
            </p:txBody>
          </p:sp>
          <p:sp>
            <p:nvSpPr>
              <p:cNvPr id="20494" name="Rectangle 18"/>
              <p:cNvSpPr>
                <a:spLocks noChangeArrowheads="1"/>
              </p:cNvSpPr>
              <p:nvPr/>
            </p:nvSpPr>
            <p:spPr bwMode="auto">
              <a:xfrm>
                <a:off x="288" y="182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5" name="Rectangle 19"/>
              <p:cNvSpPr>
                <a:spLocks noChangeArrowheads="1"/>
              </p:cNvSpPr>
              <p:nvPr/>
            </p:nvSpPr>
            <p:spPr bwMode="auto">
              <a:xfrm>
                <a:off x="288" y="2160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6" name="Text Box 20"/>
              <p:cNvSpPr txBox="1">
                <a:spLocks noChangeArrowheads="1"/>
              </p:cNvSpPr>
              <p:nvPr/>
            </p:nvSpPr>
            <p:spPr bwMode="auto">
              <a:xfrm>
                <a:off x="1776" y="528"/>
                <a:ext cx="2446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latin typeface="Times New Roman" pitchFamily="18" charset="0"/>
                    <a:ea typeface="楷体_GB2312" pitchFamily="49" charset="-122"/>
                  </a:rPr>
                  <a:t>培养液中的离子浓度</a:t>
                </a:r>
              </a:p>
            </p:txBody>
          </p:sp>
          <p:sp>
            <p:nvSpPr>
              <p:cNvPr id="20497" name="Text Box 21"/>
              <p:cNvSpPr txBox="1">
                <a:spLocks noChangeArrowheads="1"/>
              </p:cNvSpPr>
              <p:nvPr/>
            </p:nvSpPr>
            <p:spPr bwMode="auto">
              <a:xfrm>
                <a:off x="672" y="1771"/>
                <a:ext cx="570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1">
                    <a:latin typeface="Times New Roman" pitchFamily="18" charset="0"/>
                    <a:ea typeface="黑体" pitchFamily="2" charset="-122"/>
                  </a:rPr>
                  <a:t>水稻</a:t>
                </a:r>
              </a:p>
            </p:txBody>
          </p:sp>
          <p:sp>
            <p:nvSpPr>
              <p:cNvPr id="20498" name="Text Box 22"/>
              <p:cNvSpPr txBox="1">
                <a:spLocks noChangeArrowheads="1"/>
              </p:cNvSpPr>
              <p:nvPr/>
            </p:nvSpPr>
            <p:spPr bwMode="auto">
              <a:xfrm>
                <a:off x="672" y="2105"/>
                <a:ext cx="570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1">
                    <a:latin typeface="Times New Roman" pitchFamily="18" charset="0"/>
                    <a:ea typeface="黑体" pitchFamily="2" charset="-122"/>
                  </a:rPr>
                  <a:t>番茄</a:t>
                </a:r>
              </a:p>
            </p:txBody>
          </p:sp>
        </p:grpSp>
      </p:grpSp>
      <p:sp>
        <p:nvSpPr>
          <p:cNvPr id="20483" name="Text Box 23"/>
          <p:cNvSpPr txBox="1">
            <a:spLocks noChangeArrowheads="1"/>
          </p:cNvSpPr>
          <p:nvPr/>
        </p:nvSpPr>
        <p:spPr bwMode="auto">
          <a:xfrm>
            <a:off x="395288" y="188913"/>
            <a:ext cx="77057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000" b="1">
                <a:latin typeface="Times New Roman" pitchFamily="18" charset="0"/>
                <a:ea typeface="隶书" pitchFamily="49" charset="-122"/>
              </a:rPr>
              <a:t>物质跨膜运输的其他实例</a:t>
            </a:r>
          </a:p>
          <a:p>
            <a:r>
              <a:rPr kumimoji="1" lang="zh-CN" altLang="en-US" sz="4000" b="1">
                <a:latin typeface="Times New Roman" pitchFamily="18" charset="0"/>
                <a:ea typeface="隶书" pitchFamily="49" charset="-122"/>
              </a:rPr>
              <a:t>实例一</a:t>
            </a: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323850" y="5013325"/>
            <a:ext cx="853281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FF66"/>
                </a:solidFill>
              </a:rPr>
              <a:t>1</a:t>
            </a:r>
            <a:r>
              <a:rPr lang="zh-CN" altLang="en-US" sz="2400" b="1">
                <a:solidFill>
                  <a:srgbClr val="FFFF66"/>
                </a:solidFill>
              </a:rPr>
              <a:t>、水稻培养液中的钙、镁两种离子浓度为什么会增高？是不是水稻不吸收反而向外排出呢？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FF66"/>
                </a:solidFill>
              </a:rPr>
              <a:t>2</a:t>
            </a:r>
            <a:r>
              <a:rPr lang="zh-CN" altLang="en-US" sz="2400" b="1">
                <a:solidFill>
                  <a:srgbClr val="FFFF66"/>
                </a:solidFill>
              </a:rPr>
              <a:t>、不同作物对无机盐离子的吸收有差异吗？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0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00063" y="1214438"/>
            <a:ext cx="82153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chemeClr val="bg2"/>
                </a:solidFill>
                <a:latin typeface="宋体" pitchFamily="2" charset="-122"/>
              </a:rPr>
              <a:t>1.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在培养过程中，水稻吸收水分及</a:t>
            </a:r>
            <a:r>
              <a:rPr lang="en-US" altLang="zh-CN" sz="3600" b="1">
                <a:solidFill>
                  <a:schemeClr val="bg2"/>
                </a:solidFill>
                <a:latin typeface="Times New Roman" pitchFamily="18" charset="0"/>
              </a:rPr>
              <a:t>Si</a:t>
            </a:r>
            <a:r>
              <a:rPr lang="en-US" altLang="zh-CN" sz="3600" b="1" baseline="30000">
                <a:solidFill>
                  <a:schemeClr val="bg2"/>
                </a:solidFill>
                <a:latin typeface="Times New Roman" pitchFamily="18" charset="0"/>
              </a:rPr>
              <a:t>4+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离子较多，吸收</a:t>
            </a: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Ca</a:t>
            </a:r>
            <a:r>
              <a:rPr kumimoji="1" lang="en-US" altLang="zh-CN" sz="3600" b="1" baseline="30000">
                <a:solidFill>
                  <a:schemeClr val="bg2"/>
                </a:solidFill>
                <a:latin typeface="宋体" pitchFamily="2" charset="-122"/>
              </a:rPr>
              <a:t>2+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、</a:t>
            </a: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Mg</a:t>
            </a:r>
            <a:r>
              <a:rPr kumimoji="1" lang="en-US" altLang="zh-CN" sz="3600" b="1" baseline="30000">
                <a:solidFill>
                  <a:schemeClr val="bg2"/>
                </a:solidFill>
                <a:latin typeface="宋体" pitchFamily="2" charset="-122"/>
              </a:rPr>
              <a:t>2+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较少，结果导致水稻培养液里的</a:t>
            </a: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Ca</a:t>
            </a:r>
            <a:r>
              <a:rPr kumimoji="1" lang="en-US" altLang="zh-CN" sz="3600" b="1" baseline="30000">
                <a:solidFill>
                  <a:schemeClr val="bg2"/>
                </a:solidFill>
                <a:latin typeface="宋体" pitchFamily="2" charset="-122"/>
              </a:rPr>
              <a:t>2+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、</a:t>
            </a: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Mg</a:t>
            </a:r>
            <a:r>
              <a:rPr kumimoji="1" lang="en-US" altLang="zh-CN" sz="3600" b="1" baseline="30000">
                <a:solidFill>
                  <a:schemeClr val="bg2"/>
                </a:solidFill>
                <a:latin typeface="宋体" pitchFamily="2" charset="-122"/>
              </a:rPr>
              <a:t>2+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浓度增高。</a:t>
            </a:r>
          </a:p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2.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在番茄的培养液中， </a:t>
            </a: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Ca</a:t>
            </a:r>
            <a:r>
              <a:rPr kumimoji="1" lang="en-US" altLang="zh-CN" sz="3600" b="1" baseline="30000">
                <a:solidFill>
                  <a:schemeClr val="bg2"/>
                </a:solidFill>
                <a:latin typeface="宋体" pitchFamily="2" charset="-122"/>
              </a:rPr>
              <a:t>2+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、</a:t>
            </a: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Mg</a:t>
            </a:r>
            <a:r>
              <a:rPr kumimoji="1" lang="en-US" altLang="zh-CN" sz="3600" b="1" baseline="30000">
                <a:solidFill>
                  <a:schemeClr val="bg2"/>
                </a:solidFill>
                <a:latin typeface="宋体" pitchFamily="2" charset="-122"/>
              </a:rPr>
              <a:t>2+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的浓度下降，而</a:t>
            </a:r>
            <a:r>
              <a:rPr lang="en-US" altLang="zh-CN" sz="3600" b="1">
                <a:solidFill>
                  <a:schemeClr val="bg2"/>
                </a:solidFill>
                <a:latin typeface="Times New Roman" pitchFamily="18" charset="0"/>
              </a:rPr>
              <a:t>Si</a:t>
            </a:r>
            <a:r>
              <a:rPr lang="en-US" altLang="zh-CN" sz="3600" b="1" baseline="30000">
                <a:solidFill>
                  <a:schemeClr val="bg2"/>
                </a:solidFill>
                <a:latin typeface="Times New Roman" pitchFamily="18" charset="0"/>
              </a:rPr>
              <a:t>4+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的浓度升高，证明番茄吸收的</a:t>
            </a: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Ca</a:t>
            </a:r>
            <a:r>
              <a:rPr kumimoji="1" lang="en-US" altLang="zh-CN" sz="3600" b="1" baseline="30000">
                <a:solidFill>
                  <a:schemeClr val="bg2"/>
                </a:solidFill>
                <a:latin typeface="宋体" pitchFamily="2" charset="-122"/>
              </a:rPr>
              <a:t>2+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、</a:t>
            </a: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Mg</a:t>
            </a:r>
            <a:r>
              <a:rPr kumimoji="1" lang="en-US" altLang="zh-CN" sz="3600" b="1" baseline="30000">
                <a:solidFill>
                  <a:schemeClr val="bg2"/>
                </a:solidFill>
                <a:latin typeface="宋体" pitchFamily="2" charset="-122"/>
              </a:rPr>
              <a:t>2+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比</a:t>
            </a:r>
            <a:r>
              <a:rPr lang="en-US" altLang="zh-CN" sz="3600" b="1">
                <a:solidFill>
                  <a:schemeClr val="bg2"/>
                </a:solidFill>
                <a:latin typeface="Times New Roman" pitchFamily="18" charset="0"/>
              </a:rPr>
              <a:t>Si</a:t>
            </a:r>
            <a:r>
              <a:rPr lang="en-US" altLang="zh-CN" sz="3600" b="1" baseline="30000">
                <a:solidFill>
                  <a:schemeClr val="bg2"/>
                </a:solidFill>
                <a:latin typeface="Times New Roman" pitchFamily="18" charset="0"/>
              </a:rPr>
              <a:t>4+</a:t>
            </a: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多。</a:t>
            </a:r>
          </a:p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2"/>
                </a:solidFill>
                <a:latin typeface="宋体" pitchFamily="2" charset="-122"/>
              </a:rPr>
              <a:t>3.</a:t>
            </a:r>
            <a:r>
              <a:rPr kumimoji="1" lang="zh-CN" altLang="en-US" sz="3600" b="1">
                <a:solidFill>
                  <a:schemeClr val="bg2"/>
                </a:solidFill>
                <a:latin typeface="宋体" pitchFamily="2" charset="-122"/>
              </a:rPr>
              <a:t>不同作物对无机盐的吸收是有差异的。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71500" y="357188"/>
            <a:ext cx="4321175" cy="7016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chemeClr val="bg2"/>
                </a:solidFill>
                <a:latin typeface="Times New Roman" pitchFamily="18" charset="0"/>
              </a:rPr>
              <a:t>根据资料分析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0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468313" y="5949950"/>
            <a:ext cx="8207375" cy="579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5000"/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结论：细胞对于物质的输出和输入有选择性</a:t>
            </a:r>
          </a:p>
        </p:txBody>
      </p:sp>
      <p:grpSp>
        <p:nvGrpSpPr>
          <p:cNvPr id="22532" name="Group 6"/>
          <p:cNvGrpSpPr>
            <a:grpSpLocks/>
          </p:cNvGrpSpPr>
          <p:nvPr/>
        </p:nvGrpSpPr>
        <p:grpSpPr bwMode="auto">
          <a:xfrm>
            <a:off x="323850" y="1125538"/>
            <a:ext cx="8305800" cy="4724400"/>
            <a:chOff x="144" y="624"/>
            <a:chExt cx="4080" cy="3408"/>
          </a:xfrm>
        </p:grpSpPr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44" y="624"/>
              <a:ext cx="4080" cy="34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2831" y="3394"/>
              <a:ext cx="1201" cy="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28.16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568" y="3394"/>
              <a:ext cx="1263" cy="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48.55</a:t>
              </a:r>
            </a:p>
          </p:txBody>
        </p:sp>
        <p:sp>
          <p:nvSpPr>
            <p:cNvPr id="122890" name="Rectangle 10"/>
            <p:cNvSpPr>
              <a:spLocks noChangeArrowheads="1"/>
            </p:cNvSpPr>
            <p:nvPr/>
          </p:nvSpPr>
          <p:spPr bwMode="auto">
            <a:xfrm>
              <a:off x="336" y="3394"/>
              <a:ext cx="1232" cy="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zh-CN" altLang="en-US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米曲菌</a:t>
              </a:r>
            </a:p>
          </p:txBody>
        </p:sp>
        <p:sp>
          <p:nvSpPr>
            <p:cNvPr id="122891" name="Rectangle 11"/>
            <p:cNvSpPr>
              <a:spLocks noChangeArrowheads="1"/>
            </p:cNvSpPr>
            <p:nvPr/>
          </p:nvSpPr>
          <p:spPr bwMode="auto">
            <a:xfrm>
              <a:off x="2831" y="2901"/>
              <a:ext cx="1201" cy="4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38.66</a:t>
              </a:r>
            </a:p>
          </p:txBody>
        </p:sp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1568" y="2901"/>
              <a:ext cx="1263" cy="4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51.00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336" y="2901"/>
              <a:ext cx="1232" cy="4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zh-CN" altLang="en-US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酵母菌</a:t>
              </a:r>
            </a:p>
          </p:txBody>
        </p:sp>
        <p:sp>
          <p:nvSpPr>
            <p:cNvPr id="122894" name="Rectangle 14"/>
            <p:cNvSpPr>
              <a:spLocks noChangeArrowheads="1"/>
            </p:cNvSpPr>
            <p:nvPr/>
          </p:nvSpPr>
          <p:spPr bwMode="auto">
            <a:xfrm>
              <a:off x="2831" y="2152"/>
              <a:ext cx="1201" cy="74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2.41</a:t>
              </a:r>
            </a:p>
          </p:txBody>
        </p:sp>
        <p:sp>
          <p:nvSpPr>
            <p:cNvPr id="122895" name="Rectangle 15"/>
            <p:cNvSpPr>
              <a:spLocks noChangeArrowheads="1"/>
            </p:cNvSpPr>
            <p:nvPr/>
          </p:nvSpPr>
          <p:spPr bwMode="auto">
            <a:xfrm>
              <a:off x="1568" y="2152"/>
              <a:ext cx="1263" cy="74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36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4.93</a:t>
              </a:r>
            </a:p>
          </p:txBody>
        </p:sp>
        <p:sp>
          <p:nvSpPr>
            <p:cNvPr id="122896" name="Rectangle 16"/>
            <p:cNvSpPr>
              <a:spLocks noChangeArrowheads="1"/>
            </p:cNvSpPr>
            <p:nvPr/>
          </p:nvSpPr>
          <p:spPr bwMode="auto">
            <a:xfrm>
              <a:off x="336" y="2152"/>
              <a:ext cx="1232" cy="74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zh-CN" altLang="en-US" sz="36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圆褐固氮菌</a:t>
              </a:r>
            </a:p>
          </p:txBody>
        </p:sp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2831" y="1403"/>
              <a:ext cx="1201" cy="74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12.95</a:t>
              </a: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1568" y="1403"/>
              <a:ext cx="1263" cy="74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33.99</a:t>
              </a: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36" y="1403"/>
              <a:ext cx="1232" cy="74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zh-CN" altLang="en-US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大肠杆菌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2831" y="864"/>
              <a:ext cx="1201" cy="5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en-US" altLang="zh-CN" sz="3600" b="1" baseline="-25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</a:t>
              </a:r>
            </a:p>
          </p:txBody>
        </p:sp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1568" y="864"/>
              <a:ext cx="1263" cy="5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  <a:r>
                <a:rPr lang="en-US" altLang="zh-CN" sz="3600" b="1" baseline="-25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</a:t>
              </a:r>
              <a:r>
                <a:rPr lang="en-US" altLang="zh-CN" sz="3600" b="1" baseline="-25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122902" name="Rectangle 22"/>
            <p:cNvSpPr>
              <a:spLocks noChangeArrowheads="1"/>
            </p:cNvSpPr>
            <p:nvPr/>
          </p:nvSpPr>
          <p:spPr bwMode="auto">
            <a:xfrm>
              <a:off x="336" y="864"/>
              <a:ext cx="1232" cy="5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  <a:defRPr/>
              </a:pPr>
              <a:r>
                <a:rPr lang="zh-CN" altLang="en-US" sz="3600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微生物</a:t>
              </a:r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336" y="864"/>
              <a:ext cx="36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336" y="1403"/>
              <a:ext cx="36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336" y="2152"/>
              <a:ext cx="36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336" y="2901"/>
              <a:ext cx="36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336" y="3394"/>
              <a:ext cx="36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336" y="3886"/>
              <a:ext cx="36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336" y="864"/>
              <a:ext cx="0" cy="302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1568" y="864"/>
              <a:ext cx="0" cy="302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2831" y="864"/>
              <a:ext cx="0" cy="302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4032" y="864"/>
              <a:ext cx="0" cy="302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3" name="Text Box 33"/>
          <p:cNvSpPr txBox="1">
            <a:spLocks noChangeArrowheads="1"/>
          </p:cNvSpPr>
          <p:nvPr/>
        </p:nvSpPr>
        <p:spPr bwMode="auto">
          <a:xfrm>
            <a:off x="900113" y="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ea typeface="隶书" pitchFamily="49" charset="-122"/>
              </a:rPr>
              <a:t>其他物质跨膜运输实例二</a:t>
            </a:r>
          </a:p>
        </p:txBody>
      </p:sp>
      <p:sp>
        <p:nvSpPr>
          <p:cNvPr id="22534" name="Text Box 34"/>
          <p:cNvSpPr txBox="1">
            <a:spLocks noChangeArrowheads="1"/>
          </p:cNvSpPr>
          <p:nvPr/>
        </p:nvSpPr>
        <p:spPr bwMode="auto">
          <a:xfrm>
            <a:off x="1763713" y="476250"/>
            <a:ext cx="5761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几种微生物体内的矿物质含量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644497" y="2265349"/>
            <a:ext cx="7696200" cy="190500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57158" y="714356"/>
            <a:ext cx="628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物质跨膜运输的其他实例三</a:t>
            </a:r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1436659" y="2265349"/>
            <a:ext cx="3097213" cy="1905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</a:pPr>
            <a:r>
              <a:rPr kumimoji="1" lang="en-US" altLang="zh-CN" sz="3600" b="1">
                <a:solidFill>
                  <a:srgbClr val="CC3300"/>
                </a:solidFill>
                <a:latin typeface="Times New Roman" pitchFamily="18" charset="0"/>
              </a:rPr>
              <a:t>20 —25</a:t>
            </a:r>
            <a:r>
              <a:rPr kumimoji="1" lang="zh-CN" altLang="en-US" sz="3600" b="1">
                <a:solidFill>
                  <a:srgbClr val="CC3300"/>
                </a:solidFill>
                <a:latin typeface="Times New Roman" pitchFamily="18" charset="0"/>
              </a:rPr>
              <a:t>倍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214546" y="4572008"/>
            <a:ext cx="64294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5000"/>
              <a:defRPr/>
            </a:pPr>
            <a:r>
              <a:rPr kumimoji="1" lang="zh-CN" altLang="en-US" sz="4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人体甲状腺滤泡上皮细胞具有很强的摄取碘的能力</a:t>
            </a:r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5214942" y="3429000"/>
            <a:ext cx="191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5000"/>
            </a:pPr>
            <a:r>
              <a:rPr kumimoji="1" lang="en-US" altLang="zh-CN" sz="3600" b="1" dirty="0">
                <a:solidFill>
                  <a:srgbClr val="660066"/>
                </a:solidFill>
                <a:latin typeface="Times New Roman" pitchFamily="18" charset="0"/>
              </a:rPr>
              <a:t>250mg/L</a:t>
            </a:r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4749772" y="2697149"/>
            <a:ext cx="3395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5000"/>
            </a:pPr>
            <a:r>
              <a:rPr kumimoji="1" lang="zh-CN" altLang="en-US" sz="3600" b="1">
                <a:solidFill>
                  <a:srgbClr val="660066"/>
                </a:solidFill>
                <a:latin typeface="Times New Roman" pitchFamily="18" charset="0"/>
              </a:rPr>
              <a:t>血液中碘的浓度</a:t>
            </a:r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2517747" y="2481249"/>
            <a:ext cx="668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5000"/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kumimoji="1" lang="zh-CN" altLang="en-US" sz="3600" b="1" baseline="30000">
                <a:solidFill>
                  <a:srgbClr val="FF3300"/>
                </a:solidFill>
                <a:latin typeface="Times New Roman" pitchFamily="18" charset="0"/>
              </a:rPr>
              <a:t>－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362079" y="1214422"/>
            <a:ext cx="7067573" cy="50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  <a:defRPr/>
            </a:pPr>
            <a:r>
              <a:rPr kumimoji="1" lang="zh-CN" altLang="en-US" sz="4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水分子跨膜运输是顺相对含量梯度</a:t>
            </a:r>
            <a:r>
              <a:rPr kumimoji="1" lang="zh-CN" alt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的。</a:t>
            </a:r>
            <a:endParaRPr kumimoji="1" lang="zh-CN" altLang="en-US" sz="4400" b="1" dirty="0"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  <a:defRPr/>
            </a:pPr>
            <a:r>
              <a:rPr kumimoji="1" lang="zh-CN" altLang="en-US" sz="4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其他物质的跨膜运输并不都是这样，这</a:t>
            </a:r>
            <a:r>
              <a:rPr kumimoji="1" lang="zh-CN" alt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取决于</a:t>
            </a:r>
            <a:r>
              <a:rPr kumimoji="1" lang="zh-CN" altLang="en-US" sz="4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细胞生命活动的需要。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15000"/>
              <a:defRPr/>
            </a:pPr>
            <a:r>
              <a:rPr kumimoji="1" lang="zh-CN" altLang="en-US" sz="4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细胞对物质的</a:t>
            </a:r>
            <a:r>
              <a:rPr kumimoji="1" lang="zh-CN" alt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吸收有选择性。这种选择性有普遍性。</a:t>
            </a:r>
            <a:endParaRPr kumimoji="1" lang="zh-CN" altLang="en-US" sz="4400" b="1" dirty="0"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24581" name="Picture 5" descr="a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3" y="1428736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 descr="a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5" y="3143248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 descr="a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5" y="4929198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4"/>
          <p:cNvSpPr>
            <a:spLocks noChangeArrowheads="1" noChangeShapeType="1" noTextEdit="1"/>
          </p:cNvSpPr>
          <p:nvPr/>
        </p:nvSpPr>
        <p:spPr bwMode="auto">
          <a:xfrm rot="21249282">
            <a:off x="670247" y="339396"/>
            <a:ext cx="6781800" cy="22860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sz="48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642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细胞膜不仅是半透膜</a:t>
            </a:r>
          </a:p>
          <a:p>
            <a:pPr algn="ctr"/>
            <a:r>
              <a:rPr lang="zh-CN" altLang="en-US" sz="48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642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还是选择透过性膜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928662" y="2643182"/>
          <a:ext cx="77153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00034" y="1428736"/>
            <a:ext cx="7010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FF66"/>
                </a:solidFill>
                <a:ea typeface="华文中宋" pitchFamily="2" charset="-122"/>
              </a:rPr>
              <a:t>四、渗透作用原理的运用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（1）判断植物细胞</a:t>
            </a:r>
            <a:r>
              <a:rPr lang="zh-CN" altLang="en-US" sz="3200" b="1" dirty="0" smtClean="0"/>
              <a:t>的死活</a:t>
            </a:r>
            <a:endParaRPr lang="zh-CN" altLang="en-US" sz="3200" b="1" dirty="0"/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（2）判断植物细胞细胞液的浓度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（3）农业生产中的水肥管理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（4）生活中杀菌、防腐、腌制食品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1857356" y="0"/>
            <a:ext cx="2214578" cy="1428736"/>
          </a:xfrm>
          <a:prstGeom prst="wedgeRoundRectCallout">
            <a:avLst>
              <a:gd name="adj1" fmla="val 23257"/>
              <a:gd name="adj2" fmla="val 110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死细胞的细胞膜没有选择透过性</a:t>
            </a:r>
            <a:endParaRPr lang="zh-CN" altLang="en-US" sz="2800" dirty="0"/>
          </a:p>
        </p:txBody>
      </p:sp>
      <p:sp>
        <p:nvSpPr>
          <p:cNvPr id="5" name="圆角矩形标注 4"/>
          <p:cNvSpPr/>
          <p:nvPr/>
        </p:nvSpPr>
        <p:spPr>
          <a:xfrm>
            <a:off x="6643702" y="500042"/>
            <a:ext cx="2214578" cy="1643074"/>
          </a:xfrm>
          <a:prstGeom prst="wedgeRoundRectCallout">
            <a:avLst>
              <a:gd name="adj1" fmla="val -92916"/>
              <a:gd name="adj2" fmla="val 99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没发生和刚发生质壁分离的外界浓度之间</a:t>
            </a:r>
            <a:endParaRPr lang="zh-CN" altLang="en-US" sz="2800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7000892" y="4929198"/>
            <a:ext cx="1928826" cy="1643074"/>
          </a:xfrm>
          <a:prstGeom prst="wedgeRoundRectCallout">
            <a:avLst>
              <a:gd name="adj1" fmla="val -110878"/>
              <a:gd name="adj2" fmla="val -10006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合理灌溉合理施肥</a:t>
            </a:r>
            <a:endParaRPr lang="zh-CN" altLang="en-US" sz="2800" b="1" dirty="0"/>
          </a:p>
        </p:txBody>
      </p:sp>
      <p:sp>
        <p:nvSpPr>
          <p:cNvPr id="7" name="圆角矩形标注 6"/>
          <p:cNvSpPr/>
          <p:nvPr/>
        </p:nvSpPr>
        <p:spPr>
          <a:xfrm>
            <a:off x="714348" y="5214926"/>
            <a:ext cx="1928826" cy="1643074"/>
          </a:xfrm>
          <a:prstGeom prst="wedgeRoundRectCallout">
            <a:avLst>
              <a:gd name="adj1" fmla="val 117319"/>
              <a:gd name="adj2" fmla="val -623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高浓度让细胞失水</a:t>
            </a:r>
            <a:endParaRPr lang="zh-CN" altLang="en-US" sz="2800" b="1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4" grpId="0" animBg="1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4213" y="1341438"/>
            <a:ext cx="77724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</a:rPr>
              <a:t>1、以下可以发生渗透作用的是____.</a:t>
            </a:r>
          </a:p>
          <a:p>
            <a:pPr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A.</a:t>
            </a:r>
            <a:r>
              <a:rPr kumimoji="1" lang="zh-CN" altLang="en-US" sz="3600" b="1" dirty="0">
                <a:latin typeface="Times New Roman" pitchFamily="18" charset="0"/>
              </a:rPr>
              <a:t>煮熟的马铃薯条放入水中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B.</a:t>
            </a:r>
            <a:r>
              <a:rPr kumimoji="1" lang="zh-CN" altLang="en-US" sz="3600" b="1" dirty="0">
                <a:latin typeface="Times New Roman" pitchFamily="18" charset="0"/>
              </a:rPr>
              <a:t>把干种子放在清水中</a:t>
            </a:r>
          </a:p>
          <a:p>
            <a:pPr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C.</a:t>
            </a:r>
            <a:r>
              <a:rPr kumimoji="1" lang="zh-CN" altLang="en-US" sz="3600" b="1" dirty="0">
                <a:latin typeface="Times New Roman" pitchFamily="18" charset="0"/>
              </a:rPr>
              <a:t>烈日下菠菜叶子下垂</a:t>
            </a:r>
          </a:p>
          <a:p>
            <a:pPr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D.</a:t>
            </a:r>
            <a:r>
              <a:rPr kumimoji="1" lang="zh-CN" altLang="en-US" sz="3600" b="1" dirty="0">
                <a:latin typeface="Times New Roman" pitchFamily="18" charset="0"/>
              </a:rPr>
              <a:t>放在盐水中的萝卜变软</a:t>
            </a:r>
          </a:p>
          <a:p>
            <a:pPr>
              <a:spcBef>
                <a:spcPct val="50000"/>
              </a:spcBef>
            </a:pPr>
            <a:endParaRPr lang="zh-CN" altLang="en-US" sz="2800" b="1" dirty="0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164388" y="1196975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D0909"/>
                </a:solidFill>
              </a:rPr>
              <a:t>D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24300" y="136525"/>
            <a:ext cx="1403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latin typeface="Arial Black" pitchFamily="34" charset="0"/>
                <a:ea typeface="华文中宋" pitchFamily="2" charset="-122"/>
              </a:rPr>
              <a:t>练习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6"/>
          <p:cNvSpPr txBox="1">
            <a:spLocks noChangeArrowheads="1"/>
          </p:cNvSpPr>
          <p:nvPr/>
        </p:nvSpPr>
        <p:spPr bwMode="auto">
          <a:xfrm>
            <a:off x="1014413" y="161925"/>
            <a:ext cx="67325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2、</a:t>
            </a:r>
            <a:r>
              <a:rPr lang="en-US" altLang="zh-CN" sz="2800" b="1"/>
              <a:t>a、b、c</a:t>
            </a:r>
            <a:r>
              <a:rPr lang="zh-CN" altLang="en-US" sz="2800" b="1"/>
              <a:t>是三个相邻的细胞，已知</a:t>
            </a:r>
            <a:r>
              <a:rPr lang="en-US" altLang="zh-CN" sz="2800" b="1"/>
              <a:t>a</a:t>
            </a:r>
            <a:r>
              <a:rPr lang="zh-CN" altLang="en-US" sz="2800" b="1"/>
              <a:t>细胞液浓度&gt; </a:t>
            </a:r>
            <a:r>
              <a:rPr lang="en-US" altLang="zh-CN" sz="2800" b="1"/>
              <a:t>b</a:t>
            </a:r>
            <a:r>
              <a:rPr lang="zh-CN" altLang="en-US" sz="2800" b="1"/>
              <a:t>细胞液浓度&gt; </a:t>
            </a:r>
            <a:r>
              <a:rPr lang="en-US" altLang="zh-CN" sz="2800" b="1"/>
              <a:t>c</a:t>
            </a:r>
            <a:r>
              <a:rPr lang="zh-CN" altLang="en-US" sz="2800" b="1"/>
              <a:t>细胞液浓度,如图所示，能正确表示水分在三者之间关系的是（    ）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2087563" y="13589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D0909"/>
                </a:solidFill>
              </a:rPr>
              <a:t>C</a:t>
            </a:r>
          </a:p>
        </p:txBody>
      </p:sp>
      <p:grpSp>
        <p:nvGrpSpPr>
          <p:cNvPr id="27652" name="Group 114"/>
          <p:cNvGrpSpPr>
            <a:grpSpLocks/>
          </p:cNvGrpSpPr>
          <p:nvPr/>
        </p:nvGrpSpPr>
        <p:grpSpPr bwMode="auto">
          <a:xfrm>
            <a:off x="1804988" y="2143125"/>
            <a:ext cx="1981200" cy="1600200"/>
            <a:chOff x="624" y="1248"/>
            <a:chExt cx="1248" cy="1008"/>
          </a:xfrm>
        </p:grpSpPr>
        <p:grpSp>
          <p:nvGrpSpPr>
            <p:cNvPr id="27711" name="Group 48"/>
            <p:cNvGrpSpPr>
              <a:grpSpLocks/>
            </p:cNvGrpSpPr>
            <p:nvPr/>
          </p:nvGrpSpPr>
          <p:grpSpPr bwMode="auto">
            <a:xfrm>
              <a:off x="624" y="1248"/>
              <a:ext cx="1248" cy="1008"/>
              <a:chOff x="528" y="1440"/>
              <a:chExt cx="576" cy="480"/>
            </a:xfrm>
          </p:grpSpPr>
          <p:sp>
            <p:nvSpPr>
              <p:cNvPr id="27718" name="Line 3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9" name="Line 38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0" name="Line 39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1" name="Line 40"/>
              <p:cNvSpPr>
                <a:spLocks noChangeShapeType="1"/>
              </p:cNvSpPr>
              <p:nvPr/>
            </p:nvSpPr>
            <p:spPr bwMode="auto">
              <a:xfrm>
                <a:off x="816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2" name="Line 42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3" name="Line 43"/>
              <p:cNvSpPr>
                <a:spLocks noChangeShapeType="1"/>
              </p:cNvSpPr>
              <p:nvPr/>
            </p:nvSpPr>
            <p:spPr bwMode="auto">
              <a:xfrm>
                <a:off x="96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4" name="Line 44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5" name="Line 45"/>
              <p:cNvSpPr>
                <a:spLocks noChangeShapeType="1"/>
              </p:cNvSpPr>
              <p:nvPr/>
            </p:nvSpPr>
            <p:spPr bwMode="auto">
              <a:xfrm>
                <a:off x="816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6" name="Line 46"/>
              <p:cNvSpPr>
                <a:spLocks noChangeShapeType="1"/>
              </p:cNvSpPr>
              <p:nvPr/>
            </p:nvSpPr>
            <p:spPr bwMode="auto">
              <a:xfrm>
                <a:off x="52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7" name="Line 4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12" name="Text Box 49"/>
            <p:cNvSpPr txBox="1">
              <a:spLocks noChangeArrowheads="1"/>
            </p:cNvSpPr>
            <p:nvPr/>
          </p:nvSpPr>
          <p:spPr bwMode="auto">
            <a:xfrm>
              <a:off x="1104" y="1296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a</a:t>
              </a:r>
            </a:p>
          </p:txBody>
        </p:sp>
        <p:sp>
          <p:nvSpPr>
            <p:cNvPr id="27713" name="Text Box 50"/>
            <p:cNvSpPr txBox="1">
              <a:spLocks noChangeArrowheads="1"/>
            </p:cNvSpPr>
            <p:nvPr/>
          </p:nvSpPr>
          <p:spPr bwMode="auto">
            <a:xfrm>
              <a:off x="1440" y="1776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c</a:t>
              </a:r>
            </a:p>
          </p:txBody>
        </p:sp>
        <p:sp>
          <p:nvSpPr>
            <p:cNvPr id="27714" name="Text Box 51"/>
            <p:cNvSpPr txBox="1">
              <a:spLocks noChangeArrowheads="1"/>
            </p:cNvSpPr>
            <p:nvPr/>
          </p:nvSpPr>
          <p:spPr bwMode="auto">
            <a:xfrm>
              <a:off x="768" y="1776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b</a:t>
              </a:r>
            </a:p>
          </p:txBody>
        </p:sp>
        <p:sp>
          <p:nvSpPr>
            <p:cNvPr id="27715" name="Line 52"/>
            <p:cNvSpPr>
              <a:spLocks noChangeShapeType="1"/>
            </p:cNvSpPr>
            <p:nvPr/>
          </p:nvSpPr>
          <p:spPr bwMode="auto">
            <a:xfrm flipV="1">
              <a:off x="960" y="1632"/>
              <a:ext cx="240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Line 53"/>
            <p:cNvSpPr>
              <a:spLocks noChangeShapeType="1"/>
            </p:cNvSpPr>
            <p:nvPr/>
          </p:nvSpPr>
          <p:spPr bwMode="auto">
            <a:xfrm flipH="1" flipV="1">
              <a:off x="1344" y="1632"/>
              <a:ext cx="192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Line 54"/>
            <p:cNvSpPr>
              <a:spLocks noChangeShapeType="1"/>
            </p:cNvSpPr>
            <p:nvPr/>
          </p:nvSpPr>
          <p:spPr bwMode="auto">
            <a:xfrm>
              <a:off x="1008" y="2016"/>
              <a:ext cx="48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3" name="Group 115"/>
          <p:cNvGrpSpPr>
            <a:grpSpLocks/>
          </p:cNvGrpSpPr>
          <p:nvPr/>
        </p:nvGrpSpPr>
        <p:grpSpPr bwMode="auto">
          <a:xfrm>
            <a:off x="6043613" y="2143125"/>
            <a:ext cx="1981200" cy="1600200"/>
            <a:chOff x="3168" y="1248"/>
            <a:chExt cx="1248" cy="1008"/>
          </a:xfrm>
        </p:grpSpPr>
        <p:grpSp>
          <p:nvGrpSpPr>
            <p:cNvPr id="27694" name="Group 87"/>
            <p:cNvGrpSpPr>
              <a:grpSpLocks/>
            </p:cNvGrpSpPr>
            <p:nvPr/>
          </p:nvGrpSpPr>
          <p:grpSpPr bwMode="auto">
            <a:xfrm>
              <a:off x="3168" y="1248"/>
              <a:ext cx="1248" cy="1008"/>
              <a:chOff x="528" y="1440"/>
              <a:chExt cx="576" cy="480"/>
            </a:xfrm>
          </p:grpSpPr>
          <p:sp>
            <p:nvSpPr>
              <p:cNvPr id="27701" name="Line 88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2" name="Line 89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3" name="Line 90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4" name="Line 91"/>
              <p:cNvSpPr>
                <a:spLocks noChangeShapeType="1"/>
              </p:cNvSpPr>
              <p:nvPr/>
            </p:nvSpPr>
            <p:spPr bwMode="auto">
              <a:xfrm>
                <a:off x="816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5" name="Line 92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6" name="Line 93"/>
              <p:cNvSpPr>
                <a:spLocks noChangeShapeType="1"/>
              </p:cNvSpPr>
              <p:nvPr/>
            </p:nvSpPr>
            <p:spPr bwMode="auto">
              <a:xfrm>
                <a:off x="96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7" name="Line 94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8" name="Line 95"/>
              <p:cNvSpPr>
                <a:spLocks noChangeShapeType="1"/>
              </p:cNvSpPr>
              <p:nvPr/>
            </p:nvSpPr>
            <p:spPr bwMode="auto">
              <a:xfrm>
                <a:off x="816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9" name="Line 96"/>
              <p:cNvSpPr>
                <a:spLocks noChangeShapeType="1"/>
              </p:cNvSpPr>
              <p:nvPr/>
            </p:nvSpPr>
            <p:spPr bwMode="auto">
              <a:xfrm>
                <a:off x="52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0" name="Line 9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5" name="Text Box 98"/>
            <p:cNvSpPr txBox="1">
              <a:spLocks noChangeArrowheads="1"/>
            </p:cNvSpPr>
            <p:nvPr/>
          </p:nvSpPr>
          <p:spPr bwMode="auto">
            <a:xfrm>
              <a:off x="3648" y="1296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a</a:t>
              </a:r>
            </a:p>
          </p:txBody>
        </p:sp>
        <p:sp>
          <p:nvSpPr>
            <p:cNvPr id="27696" name="Text Box 99"/>
            <p:cNvSpPr txBox="1">
              <a:spLocks noChangeArrowheads="1"/>
            </p:cNvSpPr>
            <p:nvPr/>
          </p:nvSpPr>
          <p:spPr bwMode="auto">
            <a:xfrm>
              <a:off x="3984" y="1776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c</a:t>
              </a:r>
            </a:p>
          </p:txBody>
        </p:sp>
        <p:sp>
          <p:nvSpPr>
            <p:cNvPr id="27697" name="Text Box 100"/>
            <p:cNvSpPr txBox="1">
              <a:spLocks noChangeArrowheads="1"/>
            </p:cNvSpPr>
            <p:nvPr/>
          </p:nvSpPr>
          <p:spPr bwMode="auto">
            <a:xfrm>
              <a:off x="3312" y="1776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b</a:t>
              </a:r>
            </a:p>
          </p:txBody>
        </p:sp>
        <p:sp>
          <p:nvSpPr>
            <p:cNvPr id="27698" name="Line 101"/>
            <p:cNvSpPr>
              <a:spLocks noChangeShapeType="1"/>
            </p:cNvSpPr>
            <p:nvPr/>
          </p:nvSpPr>
          <p:spPr bwMode="auto">
            <a:xfrm flipV="1">
              <a:off x="3552" y="1680"/>
              <a:ext cx="24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Line 102"/>
            <p:cNvSpPr>
              <a:spLocks noChangeShapeType="1"/>
            </p:cNvSpPr>
            <p:nvPr/>
          </p:nvSpPr>
          <p:spPr bwMode="auto">
            <a:xfrm>
              <a:off x="3888" y="1680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Line 103"/>
            <p:cNvSpPr>
              <a:spLocks noChangeShapeType="1"/>
            </p:cNvSpPr>
            <p:nvPr/>
          </p:nvSpPr>
          <p:spPr bwMode="auto">
            <a:xfrm>
              <a:off x="3600" y="2016"/>
              <a:ext cx="4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4" name="Group 116"/>
          <p:cNvGrpSpPr>
            <a:grpSpLocks/>
          </p:cNvGrpSpPr>
          <p:nvPr/>
        </p:nvGrpSpPr>
        <p:grpSpPr bwMode="auto">
          <a:xfrm>
            <a:off x="1852613" y="4352925"/>
            <a:ext cx="1981200" cy="1600200"/>
            <a:chOff x="528" y="2640"/>
            <a:chExt cx="1248" cy="1008"/>
          </a:xfrm>
        </p:grpSpPr>
        <p:grpSp>
          <p:nvGrpSpPr>
            <p:cNvPr id="27677" name="Group 72"/>
            <p:cNvGrpSpPr>
              <a:grpSpLocks/>
            </p:cNvGrpSpPr>
            <p:nvPr/>
          </p:nvGrpSpPr>
          <p:grpSpPr bwMode="auto">
            <a:xfrm>
              <a:off x="528" y="2640"/>
              <a:ext cx="1248" cy="1008"/>
              <a:chOff x="528" y="1440"/>
              <a:chExt cx="576" cy="480"/>
            </a:xfrm>
          </p:grpSpPr>
          <p:sp>
            <p:nvSpPr>
              <p:cNvPr id="2" name="Line 73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Line 74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Line 75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7" name="Line 76"/>
              <p:cNvSpPr>
                <a:spLocks noChangeShapeType="1"/>
              </p:cNvSpPr>
              <p:nvPr/>
            </p:nvSpPr>
            <p:spPr bwMode="auto">
              <a:xfrm>
                <a:off x="816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Line 77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9" name="Line 78"/>
              <p:cNvSpPr>
                <a:spLocks noChangeShapeType="1"/>
              </p:cNvSpPr>
              <p:nvPr/>
            </p:nvSpPr>
            <p:spPr bwMode="auto">
              <a:xfrm>
                <a:off x="96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0" name="Line 79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1" name="Line 80"/>
              <p:cNvSpPr>
                <a:spLocks noChangeShapeType="1"/>
              </p:cNvSpPr>
              <p:nvPr/>
            </p:nvSpPr>
            <p:spPr bwMode="auto">
              <a:xfrm>
                <a:off x="816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2" name="Line 81"/>
              <p:cNvSpPr>
                <a:spLocks noChangeShapeType="1"/>
              </p:cNvSpPr>
              <p:nvPr/>
            </p:nvSpPr>
            <p:spPr bwMode="auto">
              <a:xfrm>
                <a:off x="52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3" name="Line 82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8" name="Text Box 83"/>
            <p:cNvSpPr txBox="1">
              <a:spLocks noChangeArrowheads="1"/>
            </p:cNvSpPr>
            <p:nvPr/>
          </p:nvSpPr>
          <p:spPr bwMode="auto">
            <a:xfrm>
              <a:off x="1008" y="2688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a</a:t>
              </a:r>
            </a:p>
          </p:txBody>
        </p:sp>
        <p:sp>
          <p:nvSpPr>
            <p:cNvPr id="27679" name="Text Box 84"/>
            <p:cNvSpPr txBox="1">
              <a:spLocks noChangeArrowheads="1"/>
            </p:cNvSpPr>
            <p:nvPr/>
          </p:nvSpPr>
          <p:spPr bwMode="auto">
            <a:xfrm>
              <a:off x="1344" y="3168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c</a:t>
              </a:r>
            </a:p>
          </p:txBody>
        </p:sp>
        <p:sp>
          <p:nvSpPr>
            <p:cNvPr id="27680" name="Text Box 85"/>
            <p:cNvSpPr txBox="1">
              <a:spLocks noChangeArrowheads="1"/>
            </p:cNvSpPr>
            <p:nvPr/>
          </p:nvSpPr>
          <p:spPr bwMode="auto">
            <a:xfrm>
              <a:off x="672" y="3168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b</a:t>
              </a:r>
            </a:p>
          </p:txBody>
        </p:sp>
        <p:sp>
          <p:nvSpPr>
            <p:cNvPr id="27681" name="Line 104"/>
            <p:cNvSpPr>
              <a:spLocks noChangeShapeType="1"/>
            </p:cNvSpPr>
            <p:nvPr/>
          </p:nvSpPr>
          <p:spPr bwMode="auto">
            <a:xfrm flipV="1">
              <a:off x="864" y="3072"/>
              <a:ext cx="24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105"/>
            <p:cNvSpPr>
              <a:spLocks noChangeShapeType="1"/>
            </p:cNvSpPr>
            <p:nvPr/>
          </p:nvSpPr>
          <p:spPr bwMode="auto">
            <a:xfrm flipH="1" flipV="1">
              <a:off x="1248" y="3120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106"/>
            <p:cNvSpPr>
              <a:spLocks noChangeShapeType="1"/>
            </p:cNvSpPr>
            <p:nvPr/>
          </p:nvSpPr>
          <p:spPr bwMode="auto">
            <a:xfrm flipH="1">
              <a:off x="960" y="3456"/>
              <a:ext cx="4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5" name="Group 117"/>
          <p:cNvGrpSpPr>
            <a:grpSpLocks/>
          </p:cNvGrpSpPr>
          <p:nvPr/>
        </p:nvGrpSpPr>
        <p:grpSpPr bwMode="auto">
          <a:xfrm>
            <a:off x="6119813" y="4276725"/>
            <a:ext cx="1981200" cy="1600200"/>
            <a:chOff x="3216" y="2592"/>
            <a:chExt cx="1248" cy="1008"/>
          </a:xfrm>
        </p:grpSpPr>
        <p:grpSp>
          <p:nvGrpSpPr>
            <p:cNvPr id="27660" name="Group 57"/>
            <p:cNvGrpSpPr>
              <a:grpSpLocks/>
            </p:cNvGrpSpPr>
            <p:nvPr/>
          </p:nvGrpSpPr>
          <p:grpSpPr bwMode="auto">
            <a:xfrm>
              <a:off x="3216" y="2592"/>
              <a:ext cx="1248" cy="1008"/>
              <a:chOff x="528" y="1440"/>
              <a:chExt cx="576" cy="480"/>
            </a:xfrm>
          </p:grpSpPr>
          <p:sp>
            <p:nvSpPr>
              <p:cNvPr id="27667" name="Line 58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Line 59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Line 60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Line 61"/>
              <p:cNvSpPr>
                <a:spLocks noChangeShapeType="1"/>
              </p:cNvSpPr>
              <p:nvPr/>
            </p:nvSpPr>
            <p:spPr bwMode="auto">
              <a:xfrm>
                <a:off x="816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Line 62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2" name="Line 63"/>
              <p:cNvSpPr>
                <a:spLocks noChangeShapeType="1"/>
              </p:cNvSpPr>
              <p:nvPr/>
            </p:nvSpPr>
            <p:spPr bwMode="auto">
              <a:xfrm>
                <a:off x="96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Line 64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Line 65"/>
              <p:cNvSpPr>
                <a:spLocks noChangeShapeType="1"/>
              </p:cNvSpPr>
              <p:nvPr/>
            </p:nvSpPr>
            <p:spPr bwMode="auto">
              <a:xfrm>
                <a:off x="816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Line 66"/>
              <p:cNvSpPr>
                <a:spLocks noChangeShapeType="1"/>
              </p:cNvSpPr>
              <p:nvPr/>
            </p:nvSpPr>
            <p:spPr bwMode="auto">
              <a:xfrm>
                <a:off x="52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Line 6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1" name="Text Box 68"/>
            <p:cNvSpPr txBox="1">
              <a:spLocks noChangeArrowheads="1"/>
            </p:cNvSpPr>
            <p:nvPr/>
          </p:nvSpPr>
          <p:spPr bwMode="auto">
            <a:xfrm>
              <a:off x="3696" y="2640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a</a:t>
              </a:r>
            </a:p>
          </p:txBody>
        </p:sp>
        <p:sp>
          <p:nvSpPr>
            <p:cNvPr id="27662" name="Text Box 69"/>
            <p:cNvSpPr txBox="1">
              <a:spLocks noChangeArrowheads="1"/>
            </p:cNvSpPr>
            <p:nvPr/>
          </p:nvSpPr>
          <p:spPr bwMode="auto">
            <a:xfrm>
              <a:off x="4032" y="3120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c</a:t>
              </a:r>
            </a:p>
          </p:txBody>
        </p:sp>
        <p:sp>
          <p:nvSpPr>
            <p:cNvPr id="27663" name="Text Box 70"/>
            <p:cNvSpPr txBox="1">
              <a:spLocks noChangeArrowheads="1"/>
            </p:cNvSpPr>
            <p:nvPr/>
          </p:nvSpPr>
          <p:spPr bwMode="auto">
            <a:xfrm>
              <a:off x="3360" y="3120"/>
              <a:ext cx="2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66"/>
                  </a:solidFill>
                </a:rPr>
                <a:t>b</a:t>
              </a:r>
            </a:p>
          </p:txBody>
        </p:sp>
        <p:sp>
          <p:nvSpPr>
            <p:cNvPr id="27664" name="Line 107"/>
            <p:cNvSpPr>
              <a:spLocks noChangeShapeType="1"/>
            </p:cNvSpPr>
            <p:nvPr/>
          </p:nvSpPr>
          <p:spPr bwMode="auto">
            <a:xfrm flipH="1">
              <a:off x="3552" y="2976"/>
              <a:ext cx="192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08"/>
            <p:cNvSpPr>
              <a:spLocks noChangeShapeType="1"/>
            </p:cNvSpPr>
            <p:nvPr/>
          </p:nvSpPr>
          <p:spPr bwMode="auto">
            <a:xfrm>
              <a:off x="3936" y="2976"/>
              <a:ext cx="24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09"/>
            <p:cNvSpPr>
              <a:spLocks noChangeShapeType="1"/>
            </p:cNvSpPr>
            <p:nvPr/>
          </p:nvSpPr>
          <p:spPr bwMode="auto">
            <a:xfrm>
              <a:off x="3600" y="3360"/>
              <a:ext cx="4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6" name="Text Box 110"/>
          <p:cNvSpPr txBox="1">
            <a:spLocks noChangeArrowheads="1"/>
          </p:cNvSpPr>
          <p:nvPr/>
        </p:nvSpPr>
        <p:spPr bwMode="auto">
          <a:xfrm>
            <a:off x="2538413" y="3667125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Book Antiqua" pitchFamily="18" charset="0"/>
              </a:rPr>
              <a:t>A</a:t>
            </a:r>
          </a:p>
        </p:txBody>
      </p:sp>
      <p:sp>
        <p:nvSpPr>
          <p:cNvPr id="27657" name="Text Box 111"/>
          <p:cNvSpPr txBox="1">
            <a:spLocks noChangeArrowheads="1"/>
          </p:cNvSpPr>
          <p:nvPr/>
        </p:nvSpPr>
        <p:spPr bwMode="auto">
          <a:xfrm>
            <a:off x="6805613" y="3668713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Book Antiqua" pitchFamily="18" charset="0"/>
              </a:rPr>
              <a:t>B</a:t>
            </a:r>
          </a:p>
        </p:txBody>
      </p:sp>
      <p:sp>
        <p:nvSpPr>
          <p:cNvPr id="27658" name="Text Box 112"/>
          <p:cNvSpPr txBox="1">
            <a:spLocks noChangeArrowheads="1"/>
          </p:cNvSpPr>
          <p:nvPr/>
        </p:nvSpPr>
        <p:spPr bwMode="auto">
          <a:xfrm>
            <a:off x="2592388" y="5967413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Book Antiqua" pitchFamily="18" charset="0"/>
              </a:rPr>
              <a:t>C</a:t>
            </a:r>
          </a:p>
        </p:txBody>
      </p:sp>
      <p:sp>
        <p:nvSpPr>
          <p:cNvPr id="27659" name="Text Box 113"/>
          <p:cNvSpPr txBox="1">
            <a:spLocks noChangeArrowheads="1"/>
          </p:cNvSpPr>
          <p:nvPr/>
        </p:nvSpPr>
        <p:spPr bwMode="auto">
          <a:xfrm>
            <a:off x="6881813" y="5876925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Book Antiqua" pitchFamily="18" charset="0"/>
              </a:rPr>
              <a:t>D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736600" y="1268413"/>
            <a:ext cx="8012113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3、田间一次施肥过多，作物变得枯萎发黄，俗称“烧苗”。其原因是（    ）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A、</a:t>
            </a:r>
            <a:r>
              <a:rPr lang="zh-CN" altLang="en-US" sz="2800" b="1"/>
              <a:t>根细胞从土壤中吸收的养分过多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B、</a:t>
            </a:r>
            <a:r>
              <a:rPr lang="zh-CN" altLang="en-US" sz="2800" b="1"/>
              <a:t>根细胞不能从土壤中吸水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C、</a:t>
            </a:r>
            <a:r>
              <a:rPr lang="zh-CN" altLang="en-US" sz="2800" b="1"/>
              <a:t>根系不能将水向上运输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D、</a:t>
            </a:r>
            <a:r>
              <a:rPr lang="zh-CN" altLang="en-US" sz="2800" b="1"/>
              <a:t>根系被肥料分解释放的热能烧毁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4357688" y="1628775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D0909"/>
                </a:solidFill>
              </a:rPr>
              <a:t>B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3" grpId="0" autoUpdateAnimBg="0"/>
      <p:bldP spid="256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323850" y="1844675"/>
            <a:ext cx="7207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2" charset="-122"/>
              </a:rPr>
              <a:t>渗透系统装置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0"/>
            <a:ext cx="2700338" cy="849313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chemeClr val="accent2"/>
                </a:solidFill>
                <a:ea typeface="华文琥珀" pitchFamily="2" charset="-122"/>
              </a:rPr>
              <a:t>问题探讨</a:t>
            </a:r>
          </a:p>
        </p:txBody>
      </p:sp>
    </p:spTree>
    <p:controls>
      <p:control spid="1026" name="ShockwaveFlash1" r:id="rId2" imgW="7777601" imgH="5758858"/>
    </p:controls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685800" y="1066800"/>
            <a:ext cx="807720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4、利用高浓度盐水（</a:t>
            </a:r>
            <a:r>
              <a:rPr lang="en-US" altLang="zh-CN" sz="2800" b="1"/>
              <a:t>NaCl</a:t>
            </a:r>
            <a:r>
              <a:rPr lang="zh-CN" altLang="en-US" sz="2800" b="1"/>
              <a:t>溶液）杀菌防腐的原理是（    ）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A、</a:t>
            </a:r>
            <a:r>
              <a:rPr lang="zh-CN" altLang="en-US" sz="2800" b="1"/>
              <a:t>盐水中的</a:t>
            </a:r>
            <a:r>
              <a:rPr lang="en-US" altLang="zh-CN" sz="2800" b="1"/>
              <a:t>Cl</a:t>
            </a:r>
            <a:r>
              <a:rPr lang="en-US" altLang="zh-CN" sz="2800" b="1" baseline="30000"/>
              <a:t>－</a:t>
            </a:r>
            <a:r>
              <a:rPr lang="zh-CN" altLang="en-US" sz="2800" b="1"/>
              <a:t>有杀菌防腐的作用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B、</a:t>
            </a:r>
            <a:r>
              <a:rPr lang="zh-CN" altLang="en-US" sz="2800" b="1"/>
              <a:t>盐水中的</a:t>
            </a:r>
            <a:r>
              <a:rPr lang="en-US" altLang="zh-CN" sz="2800" b="1"/>
              <a:t>Na</a:t>
            </a:r>
            <a:r>
              <a:rPr lang="en-US" altLang="zh-CN" sz="2800" b="1" baseline="30000"/>
              <a:t>＋</a:t>
            </a:r>
            <a:r>
              <a:rPr lang="zh-CN" altLang="en-US" sz="2800" b="1"/>
              <a:t>不利于细菌的生活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C、</a:t>
            </a:r>
            <a:r>
              <a:rPr lang="zh-CN" altLang="en-US" sz="2800" b="1"/>
              <a:t>盐水是中性的，不适于细菌的生活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D、</a:t>
            </a:r>
            <a:r>
              <a:rPr lang="zh-CN" altLang="en-US" sz="2800" b="1"/>
              <a:t>由于渗透作用使细菌细胞内的水分渗出而死亡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447800" y="14478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D0909"/>
                </a:solidFill>
              </a:rPr>
              <a:t>D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 autoUpdateAnimBg="0"/>
      <p:bldP spid="3279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50825" y="1989138"/>
            <a:ext cx="8569325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5、将洋葱表皮细胞浸入浓度为1</a:t>
            </a:r>
            <a:r>
              <a:rPr lang="en-US" altLang="zh-CN" sz="2800" b="1"/>
              <a:t>mol/L</a:t>
            </a:r>
            <a:r>
              <a:rPr lang="zh-CN" altLang="en-US" sz="2800" b="1"/>
              <a:t>的</a:t>
            </a:r>
            <a:r>
              <a:rPr lang="en-US" altLang="zh-CN" sz="2800" b="1"/>
              <a:t>KNO</a:t>
            </a:r>
            <a:r>
              <a:rPr lang="en-US" altLang="zh-CN" sz="2800" b="1" baseline="-25000"/>
              <a:t>3</a:t>
            </a:r>
            <a:r>
              <a:rPr lang="zh-CN" altLang="en-US" sz="2800" b="1"/>
              <a:t>溶液中，细胞发生质壁分离。但过一段时间后，自动发生质壁分离复原，表皮细胞又恢复到原来状态。分析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（1）发生质壁分离的原因是</a:t>
            </a:r>
            <a:r>
              <a:rPr lang="zh-CN" altLang="en-US" sz="2800" b="1" u="sng"/>
              <a:t>                                    。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（2）自动发生质壁分离复原的原因是</a:t>
            </a:r>
            <a:r>
              <a:rPr lang="zh-CN" altLang="en-US" sz="2800" b="1" u="sng"/>
              <a:t>                   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85800" y="685800"/>
            <a:ext cx="662305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（1）</a:t>
            </a:r>
            <a:r>
              <a:rPr lang="zh-CN" altLang="en-US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洋葱表皮细胞液的浓度小于外界溶液浓度，细胞渗透失水；又由于细胞壁的伸缩性小于原生质层的伸缩性，便导致质壁分离</a:t>
            </a:r>
            <a:r>
              <a:rPr lang="en-US" altLang="zh-CN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84213" y="3284538"/>
            <a:ext cx="80264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（2）</a:t>
            </a:r>
            <a:r>
              <a:rPr lang="zh-CN" altLang="en-US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由于细胞可选择性地吸收</a:t>
            </a:r>
            <a:r>
              <a:rPr lang="en-US" altLang="zh-CN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200" b="1" baseline="300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zh-CN" altLang="en-US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NO</a:t>
            </a:r>
            <a:r>
              <a:rPr lang="en-US" altLang="zh-CN" sz="3200" b="1" baseline="-250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 baseline="300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导致细胞液浓度增加直至大于外界溶液的浓度，细胞开始吸水，从而发生质壁分离复原</a:t>
            </a:r>
            <a:r>
              <a:rPr lang="en-US" altLang="zh-CN" sz="32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1052513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漏斗管内的液面为什么会升高？</a:t>
            </a:r>
            <a:endParaRPr lang="zh-CN" altLang="en-US" sz="32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669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FF66"/>
                </a:solidFill>
              </a:rPr>
              <a:t>透过玻璃纸进入漏斗的水分子数多于渗出水分子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971550" y="3933825"/>
            <a:ext cx="748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FF66"/>
                </a:solidFill>
              </a:rPr>
              <a:t>不会</a:t>
            </a:r>
            <a:r>
              <a:rPr lang="en-US" altLang="zh-CN" sz="2400" b="1">
                <a:solidFill>
                  <a:srgbClr val="FFFF66"/>
                </a:solidFill>
              </a:rPr>
              <a:t>,  </a:t>
            </a:r>
            <a:r>
              <a:rPr lang="zh-CN" altLang="en-US" sz="2400" b="1">
                <a:solidFill>
                  <a:srgbClr val="FFFF66"/>
                </a:solidFill>
              </a:rPr>
              <a:t>因为纱布的孔隙很大</a:t>
            </a:r>
            <a:r>
              <a:rPr lang="en-US" altLang="zh-CN" sz="2400" b="1">
                <a:solidFill>
                  <a:srgbClr val="FFFF66"/>
                </a:solidFill>
              </a:rPr>
              <a:t>,  </a:t>
            </a:r>
            <a:r>
              <a:rPr lang="zh-CN" altLang="en-US" sz="2400" b="1">
                <a:solidFill>
                  <a:srgbClr val="FFFF66"/>
                </a:solidFill>
              </a:rPr>
              <a:t>蔗糖分子也可以自由透过</a:t>
            </a:r>
            <a:r>
              <a:rPr lang="en-US" altLang="zh-CN" sz="2400" b="1">
                <a:solidFill>
                  <a:srgbClr val="FFFF66"/>
                </a:solidFill>
              </a:rPr>
              <a:t>.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403350" y="587692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FF66"/>
                </a:solidFill>
              </a:rPr>
              <a:t>进出玻璃纸的水分子数相等，液面不会升高 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179388" y="115888"/>
            <a:ext cx="1584325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>
                <a:solidFill>
                  <a:srgbClr val="FF3300"/>
                </a:solidFill>
                <a:ea typeface="华文琥珀" pitchFamily="2" charset="-122"/>
              </a:rPr>
              <a:t>讨论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0" y="25654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如果用一层纱布代替玻璃纸，漏斗管内的液面还会升高吗？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0" y="4508500"/>
            <a:ext cx="89646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如果烧杯中不是清水，而是同样浓度的蔗糖溶液，结果会怎样？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5" grpId="0"/>
      <p:bldP spid="1177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7850188" cy="750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扩散：物质从高浓度到低浓度的运动</a:t>
            </a:r>
          </a:p>
        </p:txBody>
      </p:sp>
    </p:spTree>
    <p:controls>
      <p:control spid="2050" name="ShockwaveFlash1" r:id="rId2" imgW="6047619" imgH="4464305"/>
    </p:controls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468313" y="3933825"/>
            <a:ext cx="86756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方正华隶简体" pitchFamily="65" charset="-122"/>
              </a:rPr>
              <a:t>水分子</a:t>
            </a:r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方正华隶简体" pitchFamily="65" charset="-122"/>
              </a:rPr>
              <a:t>(</a:t>
            </a: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方正华隶简体" pitchFamily="65" charset="-122"/>
              </a:rPr>
              <a:t>或其它溶剂分子</a:t>
            </a:r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方正华隶简体" pitchFamily="65" charset="-122"/>
              </a:rPr>
              <a:t>)</a:t>
            </a: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方正华隶简体" pitchFamily="65" charset="-122"/>
              </a:rPr>
              <a:t>通过半透膜等结构由浓集区域向稀少区域移动的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ea typeface="方正华隶简体" pitchFamily="65" charset="-122"/>
              </a:rPr>
              <a:t>扩散现象</a:t>
            </a:r>
          </a:p>
        </p:txBody>
      </p:sp>
      <p:sp>
        <p:nvSpPr>
          <p:cNvPr id="107537" name="WordArt 17"/>
          <p:cNvSpPr>
            <a:spLocks noChangeArrowheads="1" noChangeShapeType="1" noTextEdit="1"/>
          </p:cNvSpPr>
          <p:nvPr/>
        </p:nvSpPr>
        <p:spPr bwMode="auto">
          <a:xfrm>
            <a:off x="971550" y="836613"/>
            <a:ext cx="3529013" cy="2160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400" b="1" kern="10">
                <a:ln w="12700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FFCC00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渗透</a:t>
            </a:r>
          </a:p>
          <a:p>
            <a:pPr algn="ctr">
              <a:defRPr/>
            </a:pPr>
            <a:r>
              <a:rPr lang="en-US" altLang="zh-CN" sz="4400" b="1" kern="10">
                <a:ln w="12700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FFCC00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osmosis </a:t>
            </a:r>
            <a:endParaRPr lang="zh-CN" altLang="en-US" sz="4400" b="1" kern="10">
              <a:ln w="12700">
                <a:solidFill>
                  <a:srgbClr val="3366FF"/>
                </a:solidFill>
                <a:round/>
                <a:headEnd/>
                <a:tailEnd/>
              </a:ln>
              <a:solidFill>
                <a:srgbClr val="FFCC00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华文行楷"/>
            </a:endParaRPr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1214438" y="5287963"/>
            <a:ext cx="5857875" cy="157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区别：渗透与扩散的不同在于渗透必须有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半透膜</a:t>
            </a:r>
          </a:p>
        </p:txBody>
      </p:sp>
    </p:spTree>
    <p:controls>
      <p:control spid="3074" name="ShockwaveFlash1" r:id="rId2" imgW="4571429" imgH="3860207"/>
    </p:controls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0" y="4510088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i="1">
                <a:solidFill>
                  <a:srgbClr val="CCFFFF"/>
                </a:solidFill>
              </a:rPr>
              <a:t>方向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0" y="2708275"/>
            <a:ext cx="1243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i="1">
                <a:solidFill>
                  <a:srgbClr val="CCFFFF"/>
                </a:solidFill>
              </a:rPr>
              <a:t>条件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39750" y="0"/>
            <a:ext cx="47529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FFFFCC"/>
                </a:solidFill>
                <a:ea typeface="华文行楷" pitchFamily="2" charset="-122"/>
              </a:rPr>
              <a:t>渗透作用的概念</a:t>
            </a:r>
            <a:r>
              <a:rPr lang="en-US" altLang="zh-CN" sz="4800" b="1">
                <a:solidFill>
                  <a:srgbClr val="FFFFCC"/>
                </a:solidFill>
                <a:ea typeface="华文行楷" pitchFamily="2" charset="-122"/>
              </a:rPr>
              <a:t>: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996950" y="765175"/>
            <a:ext cx="8147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CC66"/>
                </a:solidFill>
              </a:rPr>
              <a:t>水分子（或其他溶剂分子）</a:t>
            </a:r>
            <a:r>
              <a:rPr lang="zh-CN" altLang="en-US" sz="2800" b="1"/>
              <a:t>透过半透膜的扩散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87450" y="2349500"/>
            <a:ext cx="4572000" cy="1357313"/>
            <a:chOff x="960" y="1737"/>
            <a:chExt cx="2880" cy="855"/>
          </a:xfrm>
        </p:grpSpPr>
        <p:sp>
          <p:nvSpPr>
            <p:cNvPr id="13329" name="AutoShape 9"/>
            <p:cNvSpPr>
              <a:spLocks/>
            </p:cNvSpPr>
            <p:nvPr/>
          </p:nvSpPr>
          <p:spPr bwMode="auto">
            <a:xfrm>
              <a:off x="960" y="187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Text Box 10"/>
            <p:cNvSpPr txBox="1">
              <a:spLocks noChangeArrowheads="1"/>
            </p:cNvSpPr>
            <p:nvPr/>
          </p:nvSpPr>
          <p:spPr bwMode="auto">
            <a:xfrm>
              <a:off x="1104" y="1737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半透膜</a:t>
              </a:r>
            </a:p>
          </p:txBody>
        </p:sp>
        <p:sp>
          <p:nvSpPr>
            <p:cNvPr id="13331" name="Text Box 11"/>
            <p:cNvSpPr txBox="1">
              <a:spLocks noChangeArrowheads="1"/>
            </p:cNvSpPr>
            <p:nvPr/>
          </p:nvSpPr>
          <p:spPr bwMode="auto">
            <a:xfrm>
              <a:off x="1104" y="2265"/>
              <a:ext cx="27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膜两侧的溶液具有浓度差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752600" y="5084763"/>
            <a:ext cx="7391400" cy="519112"/>
            <a:chOff x="1056" y="3417"/>
            <a:chExt cx="4656" cy="327"/>
          </a:xfrm>
        </p:grpSpPr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1056" y="3417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CC"/>
                  </a:solidFill>
                </a:rPr>
                <a:t>溶液</a:t>
              </a:r>
              <a:r>
                <a:rPr lang="en-US" altLang="zh-CN" sz="2800" b="1">
                  <a:solidFill>
                    <a:srgbClr val="FFFFCC"/>
                  </a:solidFill>
                </a:rPr>
                <a:t>A</a:t>
              </a:r>
              <a:r>
                <a:rPr lang="zh-CN" altLang="en-US" sz="2800" b="1">
                  <a:solidFill>
                    <a:srgbClr val="FFFFCC"/>
                  </a:solidFill>
                </a:rPr>
                <a:t>浓度 </a:t>
              </a:r>
              <a:r>
                <a:rPr lang="en-US" altLang="zh-CN" sz="2800" b="1">
                  <a:solidFill>
                    <a:srgbClr val="FFFF66"/>
                  </a:solidFill>
                </a:rPr>
                <a:t>&lt;</a:t>
              </a:r>
              <a:r>
                <a:rPr lang="en-US" altLang="zh-CN" sz="2800" b="1">
                  <a:solidFill>
                    <a:srgbClr val="FD0909"/>
                  </a:solidFill>
                </a:rPr>
                <a:t> </a:t>
              </a:r>
              <a:r>
                <a:rPr lang="zh-CN" altLang="en-US" sz="2800" b="1">
                  <a:solidFill>
                    <a:srgbClr val="FFFFCC"/>
                  </a:solidFill>
                </a:rPr>
                <a:t>溶液</a:t>
              </a:r>
              <a:r>
                <a:rPr lang="en-US" altLang="zh-CN" sz="2800" b="1">
                  <a:solidFill>
                    <a:srgbClr val="FFFFCC"/>
                  </a:solidFill>
                </a:rPr>
                <a:t>B</a:t>
              </a:r>
              <a:r>
                <a:rPr lang="en-US" altLang="zh-CN" sz="2800" b="1"/>
                <a:t>，</a:t>
              </a:r>
              <a:r>
                <a:rPr lang="zh-CN" altLang="en-US" sz="2800" b="1">
                  <a:solidFill>
                    <a:srgbClr val="FFFFCC"/>
                  </a:solidFill>
                </a:rPr>
                <a:t>水分子从</a:t>
              </a:r>
              <a:r>
                <a:rPr lang="en-US" altLang="zh-CN" sz="2800" b="1">
                  <a:solidFill>
                    <a:srgbClr val="FFFF66"/>
                  </a:solidFill>
                </a:rPr>
                <a:t>A         B</a:t>
              </a:r>
              <a:r>
                <a:rPr lang="zh-CN" altLang="en-US" sz="2800" b="1">
                  <a:solidFill>
                    <a:srgbClr val="FFFFCC"/>
                  </a:solidFill>
                </a:rPr>
                <a:t>移动</a:t>
              </a:r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456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76375" y="4221163"/>
            <a:ext cx="8001000" cy="1204912"/>
            <a:chOff x="960" y="2841"/>
            <a:chExt cx="5040" cy="759"/>
          </a:xfrm>
        </p:grpSpPr>
        <p:grpSp>
          <p:nvGrpSpPr>
            <p:cNvPr id="13323" name="Group 20"/>
            <p:cNvGrpSpPr>
              <a:grpSpLocks/>
            </p:cNvGrpSpPr>
            <p:nvPr/>
          </p:nvGrpSpPr>
          <p:grpSpPr bwMode="auto">
            <a:xfrm>
              <a:off x="960" y="2841"/>
              <a:ext cx="5040" cy="759"/>
              <a:chOff x="960" y="2841"/>
              <a:chExt cx="5040" cy="759"/>
            </a:xfrm>
          </p:grpSpPr>
          <p:sp>
            <p:nvSpPr>
              <p:cNvPr id="13325" name="AutoShape 12"/>
              <p:cNvSpPr>
                <a:spLocks/>
              </p:cNvSpPr>
              <p:nvPr/>
            </p:nvSpPr>
            <p:spPr bwMode="auto">
              <a:xfrm>
                <a:off x="960" y="3024"/>
                <a:ext cx="96" cy="576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6" name="Text Box 13"/>
              <p:cNvSpPr txBox="1">
                <a:spLocks noChangeArrowheads="1"/>
              </p:cNvSpPr>
              <p:nvPr/>
            </p:nvSpPr>
            <p:spPr bwMode="auto">
              <a:xfrm>
                <a:off x="1056" y="2841"/>
                <a:ext cx="49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FFCC"/>
                    </a:solidFill>
                  </a:rPr>
                  <a:t>溶液</a:t>
                </a:r>
                <a:r>
                  <a:rPr lang="en-US" altLang="zh-CN" sz="2800" b="1">
                    <a:solidFill>
                      <a:srgbClr val="FFFFCC"/>
                    </a:solidFill>
                  </a:rPr>
                  <a:t>A</a:t>
                </a:r>
                <a:r>
                  <a:rPr lang="zh-CN" altLang="en-US" sz="2800" b="1">
                    <a:solidFill>
                      <a:srgbClr val="FFFFCC"/>
                    </a:solidFill>
                  </a:rPr>
                  <a:t>浓度 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&gt; </a:t>
                </a:r>
                <a:r>
                  <a:rPr lang="zh-CN" altLang="en-US" sz="2800" b="1">
                    <a:solidFill>
                      <a:srgbClr val="FFFFCC"/>
                    </a:solidFill>
                  </a:rPr>
                  <a:t>溶液</a:t>
                </a:r>
                <a:r>
                  <a:rPr lang="en-US" altLang="zh-CN" sz="2800" b="1">
                    <a:solidFill>
                      <a:srgbClr val="FFFFCC"/>
                    </a:solidFill>
                  </a:rPr>
                  <a:t>B，</a:t>
                </a:r>
                <a:r>
                  <a:rPr lang="zh-CN" altLang="en-US" sz="2800" b="1">
                    <a:solidFill>
                      <a:srgbClr val="FFFFCC"/>
                    </a:solidFill>
                  </a:rPr>
                  <a:t>水分子从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B          A</a:t>
                </a:r>
                <a:r>
                  <a:rPr lang="zh-CN" altLang="en-US" sz="2800" b="1">
                    <a:solidFill>
                      <a:srgbClr val="FFFFCC"/>
                    </a:solidFill>
                  </a:rPr>
                  <a:t>移动</a:t>
                </a:r>
              </a:p>
            </p:txBody>
          </p:sp>
        </p:grpSp>
        <p:sp>
          <p:nvSpPr>
            <p:cNvPr id="13324" name="Line 16"/>
            <p:cNvSpPr>
              <a:spLocks noChangeShapeType="1"/>
            </p:cNvSpPr>
            <p:nvPr/>
          </p:nvSpPr>
          <p:spPr bwMode="auto">
            <a:xfrm>
              <a:off x="4560" y="30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2879725" y="1700213"/>
            <a:ext cx="6264275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3600" b="1">
                <a:solidFill>
                  <a:srgbClr val="FFFF66"/>
                </a:solidFill>
                <a:latin typeface="Arial Black" pitchFamily="34" charset="0"/>
                <a:ea typeface="华文行楷" pitchFamily="2" charset="-122"/>
              </a:rPr>
              <a:t>半透膜：一些物质（一般是水分子）能透过，而另一些物质不能透过的多孔性薄膜。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2268538" y="5846763"/>
            <a:ext cx="4176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向浓度高的方向移动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utoUpdateAnimBg="0"/>
      <p:bldP spid="48136" grpId="0" autoUpdateAnimBg="0"/>
      <p:bldP spid="48153" grpId="0"/>
      <p:bldP spid="481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188913"/>
            <a:ext cx="70929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4400" b="1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一、动物细胞的吸水和失水</a:t>
            </a:r>
            <a:endParaRPr lang="en-US" altLang="zh-CN" sz="4400" b="1"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pic>
        <p:nvPicPr>
          <p:cNvPr id="108547" name="Picture 3" descr="116"/>
          <p:cNvPicPr>
            <a:picLocks noChangeAspect="1" noChangeArrowheads="1"/>
          </p:cNvPicPr>
          <p:nvPr/>
        </p:nvPicPr>
        <p:blipFill>
          <a:blip r:embed="rId2" cstate="print"/>
          <a:srcRect r="-198137"/>
          <a:stretch>
            <a:fillRect/>
          </a:stretch>
        </p:blipFill>
        <p:spPr bwMode="auto">
          <a:xfrm>
            <a:off x="0" y="1616075"/>
            <a:ext cx="914400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8" name="Picture 4" descr="1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2288" y="1616075"/>
            <a:ext cx="30194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9" name="Picture 5" descr="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300" y="1628775"/>
            <a:ext cx="3097213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395288" y="4005263"/>
            <a:ext cx="252095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外界溶液浓度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3200" b="1">
                <a:solidFill>
                  <a:srgbClr val="FFCC66"/>
                </a:solidFill>
                <a:latin typeface="方正姚体" pitchFamily="2" charset="-122"/>
                <a:ea typeface="方正姚体" pitchFamily="2" charset="-122"/>
              </a:rPr>
              <a:t>小于</a:t>
            </a:r>
            <a:endParaRPr lang="en-US" altLang="zh-CN" sz="3200" b="1">
              <a:solidFill>
                <a:srgbClr val="FFCC66"/>
              </a:solidFill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 细胞质浓度</a:t>
            </a:r>
          </a:p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细胞</a:t>
            </a:r>
            <a:r>
              <a:rPr lang="zh-CN" altLang="en-US" sz="2800" b="1">
                <a:solidFill>
                  <a:srgbClr val="FF66CC"/>
                </a:solidFill>
                <a:latin typeface="方正姚体" pitchFamily="2" charset="-122"/>
                <a:ea typeface="方正姚体" pitchFamily="2" charset="-122"/>
              </a:rPr>
              <a:t>吸水膨胀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6588125" y="4076700"/>
            <a:ext cx="23495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外界溶液浓度</a:t>
            </a:r>
          </a:p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sz="3200" b="1">
                <a:solidFill>
                  <a:srgbClr val="FFCC66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等于</a:t>
            </a:r>
            <a:endParaRPr lang="en-US" altLang="zh-CN" sz="3200" b="1">
              <a:solidFill>
                <a:srgbClr val="FFCC66"/>
              </a:solidFill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 细胞质浓度</a:t>
            </a:r>
          </a:p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800" b="1">
                <a:solidFill>
                  <a:srgbClr val="FF66CC"/>
                </a:solidFill>
                <a:latin typeface="方正姚体" pitchFamily="2" charset="-122"/>
                <a:ea typeface="方正姚体" pitchFamily="2" charset="-122"/>
              </a:rPr>
              <a:t>保持原状态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3348038" y="4005263"/>
            <a:ext cx="2519362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外界溶液浓度</a:t>
            </a:r>
          </a:p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sz="3200" b="1">
                <a:solidFill>
                  <a:srgbClr val="FFCC66"/>
                </a:solidFill>
                <a:latin typeface="方正姚体" pitchFamily="2" charset="-122"/>
                <a:ea typeface="方正姚体" pitchFamily="2" charset="-122"/>
              </a:rPr>
              <a:t>大于</a:t>
            </a:r>
            <a:endParaRPr lang="en-US" altLang="zh-CN" sz="3200" b="1">
              <a:solidFill>
                <a:srgbClr val="FFCC66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 细胞质浓度</a:t>
            </a:r>
          </a:p>
          <a:p>
            <a:r>
              <a:rPr lang="zh-CN" altLang="en-US" sz="2800" b="1">
                <a:latin typeface="方正姚体" pitchFamily="2" charset="-122"/>
                <a:ea typeface="方正姚体" pitchFamily="2" charset="-122"/>
              </a:rPr>
              <a:t>细胞</a:t>
            </a:r>
            <a:r>
              <a:rPr lang="zh-CN" altLang="en-US" sz="2800" b="1">
                <a:solidFill>
                  <a:srgbClr val="FF66CC"/>
                </a:solidFill>
                <a:latin typeface="方正姚体" pitchFamily="2" charset="-122"/>
                <a:ea typeface="方正姚体" pitchFamily="2" charset="-122"/>
              </a:rPr>
              <a:t>失水皱缩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250825" y="6021388"/>
            <a:ext cx="6408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华文彩云" pitchFamily="2" charset="-122"/>
              </a:rPr>
              <a:t>这里的什么结构相当于半透膜？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6227763" y="5876925"/>
            <a:ext cx="2160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FF00"/>
                </a:solidFill>
                <a:ea typeface="华文彩云" pitchFamily="2" charset="-122"/>
              </a:rPr>
              <a:t>细胞膜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50" grpId="0"/>
      <p:bldP spid="108551" grpId="0"/>
      <p:bldP spid="108552" grpId="0"/>
      <p:bldP spid="108553" grpId="0"/>
      <p:bldP spid="1085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323850" y="0"/>
            <a:ext cx="4537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ea typeface="幼圆" pitchFamily="49" charset="-122"/>
              </a:rPr>
              <a:t>成熟的植物细胞</a:t>
            </a: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642938" y="4303713"/>
            <a:ext cx="7704137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ea typeface="华文细黑" pitchFamily="2" charset="-122"/>
              </a:rPr>
              <a:t>植物细胞内的液体环境主要指的是液泡里面的</a:t>
            </a:r>
            <a:r>
              <a:rPr lang="zh-CN" altLang="en-US" sz="4000" b="1">
                <a:solidFill>
                  <a:srgbClr val="FFFF00"/>
                </a:solidFill>
                <a:ea typeface="华文细黑" pitchFamily="2" charset="-122"/>
              </a:rPr>
              <a:t>细胞液</a:t>
            </a:r>
            <a:r>
              <a:rPr lang="zh-CN" altLang="en-US" sz="4000" b="1">
                <a:ea typeface="华文细黑" pitchFamily="2" charset="-122"/>
              </a:rPr>
              <a:t>      </a:t>
            </a:r>
            <a:endParaRPr lang="en-US" altLang="zh-CN" sz="4000" b="1">
              <a:ea typeface="华文细黑" pitchFamily="2" charset="-122"/>
            </a:endParaRPr>
          </a:p>
          <a:p>
            <a:r>
              <a:rPr lang="zh-CN" altLang="en-US" sz="4000" b="1">
                <a:ea typeface="华文细黑" pitchFamily="2" charset="-122"/>
              </a:rPr>
              <a:t>细胞膜和液泡膜以及两层膜之间的细胞质称为</a:t>
            </a:r>
            <a:r>
              <a:rPr lang="zh-CN" altLang="en-US" sz="4000" b="1">
                <a:solidFill>
                  <a:srgbClr val="FFFF00"/>
                </a:solidFill>
                <a:ea typeface="华文细黑" pitchFamily="2" charset="-122"/>
              </a:rPr>
              <a:t>原生质层</a:t>
            </a:r>
            <a:endParaRPr lang="en-US" altLang="zh-CN" sz="4000" b="1">
              <a:solidFill>
                <a:srgbClr val="FFFF00"/>
              </a:solidFill>
              <a:ea typeface="华文细黑" pitchFamily="2" charset="-122"/>
            </a:endParaRPr>
          </a:p>
        </p:txBody>
      </p:sp>
    </p:spTree>
    <p:controls>
      <p:control spid="4098" name="ShockwaveFlash1" r:id="rId2" imgW="5833466" imgH="3313409"/>
    </p:controls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/>
    </p:bld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4622</TotalTime>
  <Words>1464</Words>
  <Application>Microsoft Office PowerPoint</Application>
  <PresentationFormat>全屏显示(4:3)</PresentationFormat>
  <Paragraphs>203</Paragraphs>
  <Slides>32</Slides>
  <Notes>0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Beam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物质跨膜运输的实例</dc:subject>
  <dc:creator>广南中学 李炳</dc:creator>
  <cp:lastModifiedBy>USER</cp:lastModifiedBy>
  <cp:revision>150</cp:revision>
  <dcterms:created xsi:type="dcterms:W3CDTF">1601-01-01T00:00:00Z</dcterms:created>
  <dcterms:modified xsi:type="dcterms:W3CDTF">2011-11-28T00:30:25Z</dcterms:modified>
</cp:coreProperties>
</file>