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ms-office.activeX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activeX/activeX1.xml" ContentType="application/vnd.ms-office.activeX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sldIdLst>
    <p:sldId id="301" r:id="rId2"/>
    <p:sldId id="326" r:id="rId3"/>
    <p:sldId id="327" r:id="rId4"/>
    <p:sldId id="328" r:id="rId5"/>
    <p:sldId id="341" r:id="rId6"/>
    <p:sldId id="315" r:id="rId7"/>
    <p:sldId id="318" r:id="rId8"/>
    <p:sldId id="319" r:id="rId9"/>
    <p:sldId id="305" r:id="rId10"/>
    <p:sldId id="306" r:id="rId11"/>
    <p:sldId id="285" r:id="rId12"/>
    <p:sldId id="260" r:id="rId13"/>
    <p:sldId id="340" r:id="rId14"/>
    <p:sldId id="346" r:id="rId15"/>
    <p:sldId id="330" r:id="rId16"/>
    <p:sldId id="331" r:id="rId17"/>
    <p:sldId id="336" r:id="rId18"/>
    <p:sldId id="269" r:id="rId19"/>
    <p:sldId id="343" r:id="rId20"/>
    <p:sldId id="339" r:id="rId21"/>
    <p:sldId id="345" r:id="rId22"/>
    <p:sldId id="297" r:id="rId23"/>
    <p:sldId id="34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99CCFF"/>
    <a:srgbClr val="003399"/>
    <a:srgbClr val="6666FF"/>
    <a:srgbClr val="FF3300"/>
    <a:srgbClr val="FFFF00"/>
    <a:srgbClr val="00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5" autoAdjust="0"/>
  </p:normalViewPr>
  <p:slideViewPr>
    <p:cSldViewPr>
      <p:cViewPr varScale="1">
        <p:scale>
          <a:sx n="65" d="100"/>
          <a:sy n="65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36675-6442-41ED-A9FA-D79AE7C2531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EDF0F6-C837-431C-AAC4-67028686B109}">
      <dgm:prSet/>
      <dgm:spPr/>
      <dgm:t>
        <a:bodyPr/>
        <a:lstStyle/>
        <a:p>
          <a:pPr rtl="0"/>
          <a:r>
            <a:rPr lang="zh-CN" b="1" dirty="0" smtClean="0">
              <a:solidFill>
                <a:srgbClr val="FF0000"/>
              </a:solidFill>
            </a:rPr>
            <a:t>主动</a:t>
          </a:r>
          <a:endParaRPr lang="en-US" b="1" dirty="0">
            <a:solidFill>
              <a:srgbClr val="FF0000"/>
            </a:solidFill>
          </a:endParaRPr>
        </a:p>
      </dgm:t>
    </dgm:pt>
    <dgm:pt modelId="{FB087EFD-E18D-4621-BFC6-AD2728AD9114}" type="parTrans" cxnId="{E56FFEB0-9BBF-4811-8253-18E239F55EC6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EFC03387-8C88-468F-B60A-BD13F6780486}" type="sibTrans" cxnId="{E56FFEB0-9BBF-4811-8253-18E239F55EC6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9A85FE47-ED43-4943-B550-4878181A28D5}">
      <dgm:prSet/>
      <dgm:spPr/>
      <dgm:t>
        <a:bodyPr/>
        <a:lstStyle/>
        <a:p>
          <a:pPr rtl="0"/>
          <a:r>
            <a:rPr lang="zh-CN" b="1" dirty="0" smtClean="0">
              <a:solidFill>
                <a:srgbClr val="FF0000"/>
              </a:solidFill>
            </a:rPr>
            <a:t>选择</a:t>
          </a:r>
          <a:endParaRPr lang="zh-CN" b="1" dirty="0">
            <a:solidFill>
              <a:srgbClr val="FF0000"/>
            </a:solidFill>
          </a:endParaRPr>
        </a:p>
      </dgm:t>
    </dgm:pt>
    <dgm:pt modelId="{C6E5B36F-C225-4220-9D39-D0157785C4EA}" type="parTrans" cxnId="{4CD5D889-4C76-41E8-9AD5-7B6D043D364F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618E132C-DAEA-49FF-895F-D8C08B44C53C}" type="sibTrans" cxnId="{4CD5D889-4C76-41E8-9AD5-7B6D043D364F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1179C12E-F7DC-4220-B57D-8688EAACC8F1}">
      <dgm:prSet/>
      <dgm:spPr/>
      <dgm:t>
        <a:bodyPr>
          <a:prstTxWarp prst="textDeflate">
            <a:avLst/>
          </a:prstTxWarp>
        </a:bodyPr>
        <a:lstStyle/>
        <a:p>
          <a:r>
            <a:rPr lang="zh-CN" altLang="en-US" b="1" dirty="0" smtClean="0">
              <a:solidFill>
                <a:srgbClr val="FF0000"/>
              </a:solidFill>
            </a:rPr>
            <a:t>自己付出能量</a:t>
          </a:r>
          <a:endParaRPr lang="zh-CN" altLang="en-US" b="1" dirty="0">
            <a:solidFill>
              <a:srgbClr val="FF0000"/>
            </a:solidFill>
          </a:endParaRPr>
        </a:p>
      </dgm:t>
    </dgm:pt>
    <dgm:pt modelId="{55E711F5-E4AF-42DF-ACD9-BA1063B8221A}" type="parTrans" cxnId="{46659C20-7FC4-44FE-91C4-F83C0AEC8775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34EBFFF4-720D-49E9-A5C0-D8D5DD006DF9}" type="sibTrans" cxnId="{46659C20-7FC4-44FE-91C4-F83C0AEC8775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2ED83668-B32B-4D3A-96D8-39E5D49B4F56}">
      <dgm:prSet/>
      <dgm:spPr/>
      <dgm:t>
        <a:bodyPr>
          <a:prstTxWarp prst="textDeflate">
            <a:avLst/>
          </a:prstTxWarp>
        </a:bodyPr>
        <a:lstStyle/>
        <a:p>
          <a:r>
            <a:rPr lang="zh-CN" altLang="en-US" b="1" dirty="0" smtClean="0">
              <a:solidFill>
                <a:srgbClr val="FF0000"/>
              </a:solidFill>
            </a:rPr>
            <a:t>依靠载体蛋白</a:t>
          </a:r>
          <a:endParaRPr lang="zh-CN" altLang="en-US" b="1" dirty="0">
            <a:solidFill>
              <a:srgbClr val="FF0000"/>
            </a:solidFill>
          </a:endParaRPr>
        </a:p>
      </dgm:t>
    </dgm:pt>
    <dgm:pt modelId="{DB015920-2F88-4AA3-B830-BCC164268FA8}" type="parTrans" cxnId="{4B94BA78-35FF-488D-8FBF-B25136DE6D4B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C9111CAF-E614-4F26-A1F0-F172AA32D1F0}" type="sibTrans" cxnId="{4B94BA78-35FF-488D-8FBF-B25136DE6D4B}">
      <dgm:prSet/>
      <dgm:spPr/>
      <dgm:t>
        <a:bodyPr/>
        <a:lstStyle/>
        <a:p>
          <a:endParaRPr lang="zh-CN" altLang="en-US" b="1">
            <a:solidFill>
              <a:srgbClr val="FF0000"/>
            </a:solidFill>
          </a:endParaRPr>
        </a:p>
      </dgm:t>
    </dgm:pt>
    <dgm:pt modelId="{A559607A-BA05-4FD0-8060-651AF3D86AA4}" type="pres">
      <dgm:prSet presAssocID="{8C036675-6442-41ED-A9FA-D79AE7C2531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47FFFCD-5512-41F4-A6DA-35F16893C7B6}" type="pres">
      <dgm:prSet presAssocID="{8EEDF0F6-C837-431C-AAC4-67028686B109}" presName="linNode" presStyleCnt="0"/>
      <dgm:spPr/>
    </dgm:pt>
    <dgm:pt modelId="{8930FC7E-BFB7-4736-966E-0F92CDA6C69D}" type="pres">
      <dgm:prSet presAssocID="{8EEDF0F6-C837-431C-AAC4-67028686B10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87980-83D6-4A50-A57C-9590A1595BE2}" type="pres">
      <dgm:prSet presAssocID="{8EEDF0F6-C837-431C-AAC4-67028686B109}" presName="childShp" presStyleLbl="bgAccFollowNode1" presStyleIdx="0" presStyleCnt="2" custLinFactNeighborX="-1316" custLinFactNeighborY="-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B665C-2196-4E4D-B6D8-73A1B954BCCB}" type="pres">
      <dgm:prSet presAssocID="{EFC03387-8C88-468F-B60A-BD13F6780486}" presName="spacing" presStyleCnt="0"/>
      <dgm:spPr/>
    </dgm:pt>
    <dgm:pt modelId="{752F9C49-B180-4354-A0D8-0139B1ADCA47}" type="pres">
      <dgm:prSet presAssocID="{9A85FE47-ED43-4943-B550-4878181A28D5}" presName="linNode" presStyleCnt="0"/>
      <dgm:spPr/>
    </dgm:pt>
    <dgm:pt modelId="{DE303F8F-B4A2-4556-90C2-D165FA0016C1}" type="pres">
      <dgm:prSet presAssocID="{9A85FE47-ED43-4943-B550-4878181A28D5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A3ECDA-865B-4AC0-834D-013AA85E7A1D}" type="pres">
      <dgm:prSet presAssocID="{9A85FE47-ED43-4943-B550-4878181A28D5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6FFEB0-9BBF-4811-8253-18E239F55EC6}" srcId="{8C036675-6442-41ED-A9FA-D79AE7C2531F}" destId="{8EEDF0F6-C837-431C-AAC4-67028686B109}" srcOrd="0" destOrd="0" parTransId="{FB087EFD-E18D-4621-BFC6-AD2728AD9114}" sibTransId="{EFC03387-8C88-468F-B60A-BD13F6780486}"/>
    <dgm:cxn modelId="{079E1590-34F9-415A-ADF2-B915DD8E2DC2}" type="presOf" srcId="{2ED83668-B32B-4D3A-96D8-39E5D49B4F56}" destId="{A3A3ECDA-865B-4AC0-834D-013AA85E7A1D}" srcOrd="0" destOrd="0" presId="urn:microsoft.com/office/officeart/2005/8/layout/vList6"/>
    <dgm:cxn modelId="{C8F0A59F-58A4-4EA4-9FBF-1C1430D02B2D}" type="presOf" srcId="{9A85FE47-ED43-4943-B550-4878181A28D5}" destId="{DE303F8F-B4A2-4556-90C2-D165FA0016C1}" srcOrd="0" destOrd="0" presId="urn:microsoft.com/office/officeart/2005/8/layout/vList6"/>
    <dgm:cxn modelId="{AAD61B4C-7CD8-498E-B85F-B2EF2A3AE834}" type="presOf" srcId="{1179C12E-F7DC-4220-B57D-8688EAACC8F1}" destId="{F3787980-83D6-4A50-A57C-9590A1595BE2}" srcOrd="0" destOrd="0" presId="urn:microsoft.com/office/officeart/2005/8/layout/vList6"/>
    <dgm:cxn modelId="{5D96986B-E8AC-4CBF-AA36-4ABE23B021F6}" type="presOf" srcId="{8EEDF0F6-C837-431C-AAC4-67028686B109}" destId="{8930FC7E-BFB7-4736-966E-0F92CDA6C69D}" srcOrd="0" destOrd="0" presId="urn:microsoft.com/office/officeart/2005/8/layout/vList6"/>
    <dgm:cxn modelId="{4B94BA78-35FF-488D-8FBF-B25136DE6D4B}" srcId="{9A85FE47-ED43-4943-B550-4878181A28D5}" destId="{2ED83668-B32B-4D3A-96D8-39E5D49B4F56}" srcOrd="0" destOrd="0" parTransId="{DB015920-2F88-4AA3-B830-BCC164268FA8}" sibTransId="{C9111CAF-E614-4F26-A1F0-F172AA32D1F0}"/>
    <dgm:cxn modelId="{46659C20-7FC4-44FE-91C4-F83C0AEC8775}" srcId="{8EEDF0F6-C837-431C-AAC4-67028686B109}" destId="{1179C12E-F7DC-4220-B57D-8688EAACC8F1}" srcOrd="0" destOrd="0" parTransId="{55E711F5-E4AF-42DF-ACD9-BA1063B8221A}" sibTransId="{34EBFFF4-720D-49E9-A5C0-D8D5DD006DF9}"/>
    <dgm:cxn modelId="{ABD346D0-C4B8-4948-ACCA-D0931AB46ADF}" type="presOf" srcId="{8C036675-6442-41ED-A9FA-D79AE7C2531F}" destId="{A559607A-BA05-4FD0-8060-651AF3D86AA4}" srcOrd="0" destOrd="0" presId="urn:microsoft.com/office/officeart/2005/8/layout/vList6"/>
    <dgm:cxn modelId="{4CD5D889-4C76-41E8-9AD5-7B6D043D364F}" srcId="{8C036675-6442-41ED-A9FA-D79AE7C2531F}" destId="{9A85FE47-ED43-4943-B550-4878181A28D5}" srcOrd="1" destOrd="0" parTransId="{C6E5B36F-C225-4220-9D39-D0157785C4EA}" sibTransId="{618E132C-DAEA-49FF-895F-D8C08B44C53C}"/>
    <dgm:cxn modelId="{153877AF-F4B4-4592-AB08-ED347D4C3456}" type="presParOf" srcId="{A559607A-BA05-4FD0-8060-651AF3D86AA4}" destId="{C47FFFCD-5512-41F4-A6DA-35F16893C7B6}" srcOrd="0" destOrd="0" presId="urn:microsoft.com/office/officeart/2005/8/layout/vList6"/>
    <dgm:cxn modelId="{2C2EFBE8-F1E9-4D6C-BEE7-14B848876B8B}" type="presParOf" srcId="{C47FFFCD-5512-41F4-A6DA-35F16893C7B6}" destId="{8930FC7E-BFB7-4736-966E-0F92CDA6C69D}" srcOrd="0" destOrd="0" presId="urn:microsoft.com/office/officeart/2005/8/layout/vList6"/>
    <dgm:cxn modelId="{1C742E9F-4F51-47EF-BC82-F724D77D8AC0}" type="presParOf" srcId="{C47FFFCD-5512-41F4-A6DA-35F16893C7B6}" destId="{F3787980-83D6-4A50-A57C-9590A1595BE2}" srcOrd="1" destOrd="0" presId="urn:microsoft.com/office/officeart/2005/8/layout/vList6"/>
    <dgm:cxn modelId="{F5E7B574-594A-48F1-B55A-0EB3C3B24312}" type="presParOf" srcId="{A559607A-BA05-4FD0-8060-651AF3D86AA4}" destId="{C7FB665C-2196-4E4D-B6D8-73A1B954BCCB}" srcOrd="1" destOrd="0" presId="urn:microsoft.com/office/officeart/2005/8/layout/vList6"/>
    <dgm:cxn modelId="{C07F0FDF-E96E-4508-B188-972B8BBECF3C}" type="presParOf" srcId="{A559607A-BA05-4FD0-8060-651AF3D86AA4}" destId="{752F9C49-B180-4354-A0D8-0139B1ADCA47}" srcOrd="2" destOrd="0" presId="urn:microsoft.com/office/officeart/2005/8/layout/vList6"/>
    <dgm:cxn modelId="{A845F96F-A638-4DF1-A04E-B76E40469624}" type="presParOf" srcId="{752F9C49-B180-4354-A0D8-0139B1ADCA47}" destId="{DE303F8F-B4A2-4556-90C2-D165FA0016C1}" srcOrd="0" destOrd="0" presId="urn:microsoft.com/office/officeart/2005/8/layout/vList6"/>
    <dgm:cxn modelId="{D5BFE0D6-EF23-407C-9BC5-1842CCCD1729}" type="presParOf" srcId="{752F9C49-B180-4354-A0D8-0139B1ADCA47}" destId="{A3A3ECDA-865B-4AC0-834D-013AA85E7A1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56767-8074-4B47-8801-D60C89A9821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22843C6-48FF-4169-81D5-25BAF6588054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 sz="4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大分子物质</a:t>
          </a:r>
          <a:r>
            <a:rPr lang="en-US" altLang="zh-CN" sz="4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    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zh-CN" sz="4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颗粒性物质</a:t>
          </a:r>
          <a:endParaRPr lang="en-US" sz="4000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3B59DD4D-0199-4734-9EB4-99FD27E1ADC0}" type="parTrans" cxnId="{714BAC39-045C-4D9B-89C5-76917CDCC77A}">
      <dgm:prSet/>
      <dgm:spPr/>
      <dgm:t>
        <a:bodyPr/>
        <a:lstStyle/>
        <a:p>
          <a:endParaRPr lang="zh-CN" altLang="en-US" sz="4000"/>
        </a:p>
      </dgm:t>
    </dgm:pt>
    <dgm:pt modelId="{6A2379B4-2C4C-461C-A57F-75FDF72D3ACC}" type="sibTrans" cxnId="{714BAC39-045C-4D9B-89C5-76917CDCC77A}">
      <dgm:prSet custT="1"/>
      <dgm:spPr/>
      <dgm:t>
        <a:bodyPr/>
        <a:lstStyle/>
        <a:p>
          <a:endParaRPr lang="zh-CN" altLang="en-US" sz="3200"/>
        </a:p>
      </dgm:t>
    </dgm:pt>
    <dgm:pt modelId="{1972D437-95A9-4F5D-B374-2A0FA46A8C73}">
      <dgm:prSet custT="1"/>
      <dgm:spPr/>
      <dgm:t>
        <a:bodyPr/>
        <a:lstStyle/>
        <a:p>
          <a:pPr rtl="0"/>
          <a:r>
            <a:rPr lang="zh-CN" sz="4000" b="1" dirty="0" smtClean="0">
              <a:solidFill>
                <a:srgbClr val="FF0000"/>
              </a:solidFill>
            </a:rPr>
            <a:t>以囊泡形式</a:t>
          </a:r>
          <a:endParaRPr lang="en-US" sz="4000" b="1" dirty="0">
            <a:solidFill>
              <a:srgbClr val="FF0000"/>
            </a:solidFill>
          </a:endParaRPr>
        </a:p>
      </dgm:t>
    </dgm:pt>
    <dgm:pt modelId="{1D58DBBC-C4D7-4A99-A12D-1ACBEF230BFB}" type="parTrans" cxnId="{0FACA39E-0ECD-4CB8-9CC2-F312D48AF327}">
      <dgm:prSet/>
      <dgm:spPr/>
      <dgm:t>
        <a:bodyPr/>
        <a:lstStyle/>
        <a:p>
          <a:endParaRPr lang="zh-CN" altLang="en-US" sz="4000"/>
        </a:p>
      </dgm:t>
    </dgm:pt>
    <dgm:pt modelId="{AABEDB0B-6E0E-4F78-A4A8-A73E3AA37574}" type="sibTrans" cxnId="{0FACA39E-0ECD-4CB8-9CC2-F312D48AF327}">
      <dgm:prSet custT="1"/>
      <dgm:spPr/>
      <dgm:t>
        <a:bodyPr/>
        <a:lstStyle/>
        <a:p>
          <a:endParaRPr lang="zh-CN" altLang="en-US" sz="3200"/>
        </a:p>
      </dgm:t>
    </dgm:pt>
    <dgm:pt modelId="{CD85190D-BC8D-4D7E-896A-748E16C78C1B}">
      <dgm:prSet custT="1"/>
      <dgm:spPr/>
      <dgm:t>
        <a:bodyPr/>
        <a:lstStyle/>
        <a:p>
          <a:pPr rtl="0"/>
          <a:r>
            <a:rPr lang="zh-CN" altLang="en-US" sz="4000" b="1" dirty="0" smtClean="0"/>
            <a:t>进出细胞</a:t>
          </a:r>
          <a:endParaRPr lang="zh-CN" altLang="en-US" sz="4000" dirty="0"/>
        </a:p>
      </dgm:t>
    </dgm:pt>
    <dgm:pt modelId="{0CD9BA26-F37A-47C1-B132-9F9A71E63EBA}" type="parTrans" cxnId="{E28BB275-CBBA-4A77-B17E-55980FABA71A}">
      <dgm:prSet/>
      <dgm:spPr/>
      <dgm:t>
        <a:bodyPr/>
        <a:lstStyle/>
        <a:p>
          <a:endParaRPr lang="zh-CN" altLang="en-US" sz="4000"/>
        </a:p>
      </dgm:t>
    </dgm:pt>
    <dgm:pt modelId="{85C94BAF-2FAF-4242-AED5-9264FB604B22}" type="sibTrans" cxnId="{E28BB275-CBBA-4A77-B17E-55980FABA71A}">
      <dgm:prSet/>
      <dgm:spPr/>
      <dgm:t>
        <a:bodyPr/>
        <a:lstStyle/>
        <a:p>
          <a:endParaRPr lang="zh-CN" altLang="en-US" sz="4000"/>
        </a:p>
      </dgm:t>
    </dgm:pt>
    <dgm:pt modelId="{661670E3-E141-407D-A643-180A730BEF6D}" type="pres">
      <dgm:prSet presAssocID="{D7656767-8074-4B47-8801-D60C89A9821C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6F2FA-145D-4DC8-9120-594DED6C3235}" type="pres">
      <dgm:prSet presAssocID="{322843C6-48FF-4169-81D5-25BAF6588054}" presName="node" presStyleLbl="node1" presStyleIdx="0" presStyleCnt="3" custScaleX="124092" custScaleY="1236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18BC3B-2194-4A08-8AB5-9814EE74575D}" type="pres">
      <dgm:prSet presAssocID="{6A2379B4-2C4C-461C-A57F-75FDF72D3AC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7A1D66A-5720-4F31-9E09-89299AE2B119}" type="pres">
      <dgm:prSet presAssocID="{6A2379B4-2C4C-461C-A57F-75FDF72D3AC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1D04C72-231F-4E5A-A18D-DBAA323AE080}" type="pres">
      <dgm:prSet presAssocID="{1972D437-95A9-4F5D-B374-2A0FA46A8C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A3358F-BAFC-4493-B1A3-4E8C10835CA7}" type="pres">
      <dgm:prSet presAssocID="{AABEDB0B-6E0E-4F78-A4A8-A73E3AA3757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C5B738D-FFF2-45EA-BFE5-97305CCA9CC3}" type="pres">
      <dgm:prSet presAssocID="{AABEDB0B-6E0E-4F78-A4A8-A73E3AA3757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D4D0CE1-4D77-4361-813A-06D1DF619459}" type="pres">
      <dgm:prSet presAssocID="{CD85190D-BC8D-4D7E-896A-748E16C78C1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8BB275-CBBA-4A77-B17E-55980FABA71A}" srcId="{D7656767-8074-4B47-8801-D60C89A9821C}" destId="{CD85190D-BC8D-4D7E-896A-748E16C78C1B}" srcOrd="2" destOrd="0" parTransId="{0CD9BA26-F37A-47C1-B132-9F9A71E63EBA}" sibTransId="{85C94BAF-2FAF-4242-AED5-9264FB604B22}"/>
    <dgm:cxn modelId="{0FACA39E-0ECD-4CB8-9CC2-F312D48AF327}" srcId="{D7656767-8074-4B47-8801-D60C89A9821C}" destId="{1972D437-95A9-4F5D-B374-2A0FA46A8C73}" srcOrd="1" destOrd="0" parTransId="{1D58DBBC-C4D7-4A99-A12D-1ACBEF230BFB}" sibTransId="{AABEDB0B-6E0E-4F78-A4A8-A73E3AA37574}"/>
    <dgm:cxn modelId="{84BE80EC-5839-496E-895D-756A586D5B8E}" type="presOf" srcId="{6A2379B4-2C4C-461C-A57F-75FDF72D3ACC}" destId="{3618BC3B-2194-4A08-8AB5-9814EE74575D}" srcOrd="0" destOrd="0" presId="urn:microsoft.com/office/officeart/2005/8/layout/process2"/>
    <dgm:cxn modelId="{44DAD40E-191F-4795-9A8F-AF25803ADA58}" type="presOf" srcId="{322843C6-48FF-4169-81D5-25BAF6588054}" destId="{3326F2FA-145D-4DC8-9120-594DED6C3235}" srcOrd="0" destOrd="0" presId="urn:microsoft.com/office/officeart/2005/8/layout/process2"/>
    <dgm:cxn modelId="{7B0A396B-7A1C-4B59-B55B-6236B655839F}" type="presOf" srcId="{AABEDB0B-6E0E-4F78-A4A8-A73E3AA37574}" destId="{BC5B738D-FFF2-45EA-BFE5-97305CCA9CC3}" srcOrd="1" destOrd="0" presId="urn:microsoft.com/office/officeart/2005/8/layout/process2"/>
    <dgm:cxn modelId="{51CE62B7-0150-4A20-A544-202916745D24}" type="presOf" srcId="{1972D437-95A9-4F5D-B374-2A0FA46A8C73}" destId="{21D04C72-231F-4E5A-A18D-DBAA323AE080}" srcOrd="0" destOrd="0" presId="urn:microsoft.com/office/officeart/2005/8/layout/process2"/>
    <dgm:cxn modelId="{5E0DE06F-E7B3-467B-99EF-BA4995F69988}" type="presOf" srcId="{6A2379B4-2C4C-461C-A57F-75FDF72D3ACC}" destId="{A7A1D66A-5720-4F31-9E09-89299AE2B119}" srcOrd="1" destOrd="0" presId="urn:microsoft.com/office/officeart/2005/8/layout/process2"/>
    <dgm:cxn modelId="{8999FE42-882C-4252-B24F-BCD7B7D5A82B}" type="presOf" srcId="{AABEDB0B-6E0E-4F78-A4A8-A73E3AA37574}" destId="{2AA3358F-BAFC-4493-B1A3-4E8C10835CA7}" srcOrd="0" destOrd="0" presId="urn:microsoft.com/office/officeart/2005/8/layout/process2"/>
    <dgm:cxn modelId="{6C0A3D19-89CC-44CE-BFD8-92E927CAADAB}" type="presOf" srcId="{CD85190D-BC8D-4D7E-896A-748E16C78C1B}" destId="{BD4D0CE1-4D77-4361-813A-06D1DF619459}" srcOrd="0" destOrd="0" presId="urn:microsoft.com/office/officeart/2005/8/layout/process2"/>
    <dgm:cxn modelId="{714BAC39-045C-4D9B-89C5-76917CDCC77A}" srcId="{D7656767-8074-4B47-8801-D60C89A9821C}" destId="{322843C6-48FF-4169-81D5-25BAF6588054}" srcOrd="0" destOrd="0" parTransId="{3B59DD4D-0199-4734-9EB4-99FD27E1ADC0}" sibTransId="{6A2379B4-2C4C-461C-A57F-75FDF72D3ACC}"/>
    <dgm:cxn modelId="{8F1F0CEE-3855-4CA1-8F48-851092562D77}" type="presOf" srcId="{D7656767-8074-4B47-8801-D60C89A9821C}" destId="{661670E3-E141-407D-A643-180A730BEF6D}" srcOrd="0" destOrd="0" presId="urn:microsoft.com/office/officeart/2005/8/layout/process2"/>
    <dgm:cxn modelId="{68100C7F-6D1A-424C-9263-9804E3919FE3}" type="presParOf" srcId="{661670E3-E141-407D-A643-180A730BEF6D}" destId="{3326F2FA-145D-4DC8-9120-594DED6C3235}" srcOrd="0" destOrd="0" presId="urn:microsoft.com/office/officeart/2005/8/layout/process2"/>
    <dgm:cxn modelId="{DFC1FDB9-5737-46B9-9330-E41874D62668}" type="presParOf" srcId="{661670E3-E141-407D-A643-180A730BEF6D}" destId="{3618BC3B-2194-4A08-8AB5-9814EE74575D}" srcOrd="1" destOrd="0" presId="urn:microsoft.com/office/officeart/2005/8/layout/process2"/>
    <dgm:cxn modelId="{B2790C69-D3E7-4263-82F3-B2FA0C308E11}" type="presParOf" srcId="{3618BC3B-2194-4A08-8AB5-9814EE74575D}" destId="{A7A1D66A-5720-4F31-9E09-89299AE2B119}" srcOrd="0" destOrd="0" presId="urn:microsoft.com/office/officeart/2005/8/layout/process2"/>
    <dgm:cxn modelId="{6DAFDEB5-D69C-455E-9D35-94F29D44D714}" type="presParOf" srcId="{661670E3-E141-407D-A643-180A730BEF6D}" destId="{21D04C72-231F-4E5A-A18D-DBAA323AE080}" srcOrd="2" destOrd="0" presId="urn:microsoft.com/office/officeart/2005/8/layout/process2"/>
    <dgm:cxn modelId="{5292765F-3DD8-443B-8B4D-D59864106684}" type="presParOf" srcId="{661670E3-E141-407D-A643-180A730BEF6D}" destId="{2AA3358F-BAFC-4493-B1A3-4E8C10835CA7}" srcOrd="3" destOrd="0" presId="urn:microsoft.com/office/officeart/2005/8/layout/process2"/>
    <dgm:cxn modelId="{916C7F0B-6C7D-4650-A651-CCB6941F4594}" type="presParOf" srcId="{2AA3358F-BAFC-4493-B1A3-4E8C10835CA7}" destId="{BC5B738D-FFF2-45EA-BFE5-97305CCA9CC3}" srcOrd="0" destOrd="0" presId="urn:microsoft.com/office/officeart/2005/8/layout/process2"/>
    <dgm:cxn modelId="{FDA99ED8-6137-4C77-8084-0ECA92E941B7}" type="presParOf" srcId="{661670E3-E141-407D-A643-180A730BEF6D}" destId="{BD4D0CE1-4D77-4361-813A-06D1DF61945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787980-83D6-4A50-A57C-9590A1595BE2}">
      <dsp:nvSpPr>
        <dsp:cNvPr id="0" name=""/>
        <dsp:cNvSpPr/>
      </dsp:nvSpPr>
      <dsp:spPr>
        <a:xfrm>
          <a:off x="3459071" y="0"/>
          <a:ext cx="5257800" cy="20677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55" tIns="33655" rIns="33655" bIns="33655" numCol="1" spcCol="1270" anchor="t" anchorCtr="0">
          <a:prstTxWarp prst="textDeflate">
            <a:avLst/>
          </a:prstTxWarp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300" b="1" kern="1200" dirty="0" smtClean="0">
              <a:solidFill>
                <a:srgbClr val="FF0000"/>
              </a:solidFill>
            </a:rPr>
            <a:t>自己付出能量</a:t>
          </a:r>
          <a:endParaRPr lang="zh-CN" altLang="en-US" sz="5300" b="1" kern="1200" dirty="0">
            <a:solidFill>
              <a:srgbClr val="FF0000"/>
            </a:solidFill>
          </a:endParaRPr>
        </a:p>
      </dsp:txBody>
      <dsp:txXfrm>
        <a:off x="3459071" y="0"/>
        <a:ext cx="5257800" cy="2067780"/>
      </dsp:txXfrm>
    </dsp:sp>
    <dsp:sp modelId="{8930FC7E-BFB7-4736-966E-0F92CDA6C69D}">
      <dsp:nvSpPr>
        <dsp:cNvPr id="0" name=""/>
        <dsp:cNvSpPr/>
      </dsp:nvSpPr>
      <dsp:spPr>
        <a:xfrm>
          <a:off x="0" y="530"/>
          <a:ext cx="3505200" cy="206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b="1" kern="1200" dirty="0" smtClean="0">
              <a:solidFill>
                <a:srgbClr val="FF0000"/>
              </a:solidFill>
            </a:rPr>
            <a:t>主动</a:t>
          </a:r>
          <a:endParaRPr lang="en-US" sz="6500" b="1" kern="1200" dirty="0">
            <a:solidFill>
              <a:srgbClr val="FF0000"/>
            </a:solidFill>
          </a:endParaRPr>
        </a:p>
      </dsp:txBody>
      <dsp:txXfrm>
        <a:off x="0" y="530"/>
        <a:ext cx="3505200" cy="2067780"/>
      </dsp:txXfrm>
    </dsp:sp>
    <dsp:sp modelId="{A3A3ECDA-865B-4AC0-834D-013AA85E7A1D}">
      <dsp:nvSpPr>
        <dsp:cNvPr id="0" name=""/>
        <dsp:cNvSpPr/>
      </dsp:nvSpPr>
      <dsp:spPr>
        <a:xfrm>
          <a:off x="3505200" y="2275089"/>
          <a:ext cx="5257800" cy="206778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55" tIns="33655" rIns="33655" bIns="33655" numCol="1" spcCol="1270" anchor="t" anchorCtr="0">
          <a:prstTxWarp prst="textDeflate">
            <a:avLst/>
          </a:prstTxWarp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300" b="1" kern="1200" dirty="0" smtClean="0">
              <a:solidFill>
                <a:srgbClr val="FF0000"/>
              </a:solidFill>
            </a:rPr>
            <a:t>依靠载体蛋白</a:t>
          </a:r>
          <a:endParaRPr lang="zh-CN" altLang="en-US" sz="5300" b="1" kern="1200" dirty="0">
            <a:solidFill>
              <a:srgbClr val="FF0000"/>
            </a:solidFill>
          </a:endParaRPr>
        </a:p>
      </dsp:txBody>
      <dsp:txXfrm>
        <a:off x="3505200" y="2275089"/>
        <a:ext cx="5257800" cy="2067780"/>
      </dsp:txXfrm>
    </dsp:sp>
    <dsp:sp modelId="{DE303F8F-B4A2-4556-90C2-D165FA0016C1}">
      <dsp:nvSpPr>
        <dsp:cNvPr id="0" name=""/>
        <dsp:cNvSpPr/>
      </dsp:nvSpPr>
      <dsp:spPr>
        <a:xfrm>
          <a:off x="0" y="2275089"/>
          <a:ext cx="3505200" cy="206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b="1" kern="1200" dirty="0" smtClean="0">
              <a:solidFill>
                <a:srgbClr val="FF0000"/>
              </a:solidFill>
            </a:rPr>
            <a:t>选择</a:t>
          </a:r>
          <a:endParaRPr lang="zh-CN" sz="6500" b="1" kern="1200" dirty="0">
            <a:solidFill>
              <a:srgbClr val="FF0000"/>
            </a:solidFill>
          </a:endParaRPr>
        </a:p>
      </dsp:txBody>
      <dsp:txXfrm>
        <a:off x="0" y="2275089"/>
        <a:ext cx="3505200" cy="20677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26F2FA-145D-4DC8-9120-594DED6C3235}">
      <dsp:nvSpPr>
        <dsp:cNvPr id="0" name=""/>
        <dsp:cNvSpPr/>
      </dsp:nvSpPr>
      <dsp:spPr>
        <a:xfrm>
          <a:off x="318017" y="4120"/>
          <a:ext cx="3631164" cy="1309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sz="4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大分子物质</a:t>
          </a:r>
          <a:r>
            <a:rPr lang="en-US" altLang="zh-CN" sz="4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     </a:t>
          </a:r>
        </a:p>
        <a:p>
          <a:pPr lvl="0" algn="ctr" defTabSz="1778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sz="40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颗粒性物质</a:t>
          </a:r>
          <a:endParaRPr lang="en-US" sz="40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318017" y="4120"/>
        <a:ext cx="3631164" cy="1309798"/>
      </dsp:txXfrm>
    </dsp:sp>
    <dsp:sp modelId="{3618BC3B-2194-4A08-8AB5-9814EE74575D}">
      <dsp:nvSpPr>
        <dsp:cNvPr id="0" name=""/>
        <dsp:cNvSpPr/>
      </dsp:nvSpPr>
      <dsp:spPr>
        <a:xfrm rot="5400000">
          <a:off x="1934990" y="1340400"/>
          <a:ext cx="397219" cy="476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 rot="5400000">
        <a:off x="1934990" y="1340400"/>
        <a:ext cx="397219" cy="476663"/>
      </dsp:txXfrm>
    </dsp:sp>
    <dsp:sp modelId="{21D04C72-231F-4E5A-A18D-DBAA323AE080}">
      <dsp:nvSpPr>
        <dsp:cNvPr id="0" name=""/>
        <dsp:cNvSpPr/>
      </dsp:nvSpPr>
      <dsp:spPr>
        <a:xfrm>
          <a:off x="670506" y="1843545"/>
          <a:ext cx="2926187" cy="1059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b="1" kern="1200" dirty="0" smtClean="0">
              <a:solidFill>
                <a:srgbClr val="FF0000"/>
              </a:solidFill>
            </a:rPr>
            <a:t>以囊泡形式</a:t>
          </a:r>
          <a:endParaRPr lang="en-US" sz="4000" b="1" kern="1200" dirty="0">
            <a:solidFill>
              <a:srgbClr val="FF0000"/>
            </a:solidFill>
          </a:endParaRPr>
        </a:p>
      </dsp:txBody>
      <dsp:txXfrm>
        <a:off x="670506" y="1843545"/>
        <a:ext cx="2926187" cy="1059253"/>
      </dsp:txXfrm>
    </dsp:sp>
    <dsp:sp modelId="{2AA3358F-BAFC-4493-B1A3-4E8C10835CA7}">
      <dsp:nvSpPr>
        <dsp:cNvPr id="0" name=""/>
        <dsp:cNvSpPr/>
      </dsp:nvSpPr>
      <dsp:spPr>
        <a:xfrm rot="5400000">
          <a:off x="1934990" y="2929280"/>
          <a:ext cx="397219" cy="476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 rot="5400000">
        <a:off x="1934990" y="2929280"/>
        <a:ext cx="397219" cy="476663"/>
      </dsp:txXfrm>
    </dsp:sp>
    <dsp:sp modelId="{BD4D0CE1-4D77-4361-813A-06D1DF619459}">
      <dsp:nvSpPr>
        <dsp:cNvPr id="0" name=""/>
        <dsp:cNvSpPr/>
      </dsp:nvSpPr>
      <dsp:spPr>
        <a:xfrm>
          <a:off x="670506" y="3432425"/>
          <a:ext cx="2926187" cy="1059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进出细胞</a:t>
          </a:r>
          <a:endParaRPr lang="zh-CN" altLang="en-US" sz="4000" kern="1200" dirty="0"/>
        </a:p>
      </dsp:txBody>
      <dsp:txXfrm>
        <a:off x="670506" y="3432425"/>
        <a:ext cx="2926187" cy="1059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8431D-CAAC-44F0-A1EF-C94CC834FB00}" type="datetimeFigureOut">
              <a:rPr lang="zh-CN" altLang="en-US" smtClean="0"/>
              <a:pPr/>
              <a:t>2011-12-10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82010-3323-4560-BB90-0F4A57B759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82010-3323-4560-BB90-0F4A57B7592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A6168-E723-4C8C-82A5-7DF7ACA34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29B34-97F0-4576-85F8-F25EDF371B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4DA75-68F5-4F2F-A091-81C15EB767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603227-DFBF-414C-A274-781C78240C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4D149C-9BF9-4C92-AD9C-BB8A6B3D83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9C778-3A41-41C0-99F6-0F2240D1D6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B7AFB-F2E8-4BD9-AB66-BB865AC6B1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32F34-561D-4476-8706-7585F0093B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56375-9714-450B-8BB1-1A7D9CF2B1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3E9CC-68F5-4CED-BAFA-E04FB5A6CF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E56C-6B64-41F7-BC19-15BA67CD3D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E34C4-ED5A-4FDF-8B3E-89C09D1964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C4EDD-6809-4219-9801-5F8B1D5B96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E21BDA-0DAF-4E38-B63B-BF0874A97B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&#26893;&#29289;&#32454;&#32990;&#32467;&#26500;&#19982;&#21151;&#33021;.ex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609600" y="838200"/>
            <a:ext cx="82296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zh-CN" altLang="en-US" sz="4800" b="1">
                <a:latin typeface="方正华隶简体" pitchFamily="65" charset="-122"/>
                <a:ea typeface="方正华隶简体" pitchFamily="65" charset="-122"/>
              </a:rPr>
              <a:t>第三节  物质跨膜运输的方式</a:t>
            </a:r>
          </a:p>
        </p:txBody>
      </p:sp>
      <p:grpSp>
        <p:nvGrpSpPr>
          <p:cNvPr id="141319" name="Group 7"/>
          <p:cNvGrpSpPr>
            <a:grpSpLocks/>
          </p:cNvGrpSpPr>
          <p:nvPr/>
        </p:nvGrpSpPr>
        <p:grpSpPr bwMode="auto">
          <a:xfrm>
            <a:off x="1524000" y="1981200"/>
            <a:ext cx="6324600" cy="3657600"/>
            <a:chOff x="960" y="2160"/>
            <a:chExt cx="4039" cy="1586"/>
          </a:xfrm>
        </p:grpSpPr>
        <p:pic>
          <p:nvPicPr>
            <p:cNvPr id="141320" name="Picture 8" descr="fluidmosaic2"/>
            <p:cNvPicPr>
              <a:picLocks noChangeAspect="1" noChangeArrowheads="1"/>
            </p:cNvPicPr>
            <p:nvPr/>
          </p:nvPicPr>
          <p:blipFill>
            <a:blip r:embed="rId2" cstate="print"/>
            <a:srcRect t="10799"/>
            <a:stretch>
              <a:fillRect/>
            </a:stretch>
          </p:blipFill>
          <p:spPr bwMode="auto">
            <a:xfrm>
              <a:off x="960" y="2160"/>
              <a:ext cx="4039" cy="1586"/>
            </a:xfrm>
            <a:prstGeom prst="rect">
              <a:avLst/>
            </a:prstGeom>
            <a:noFill/>
          </p:spPr>
        </p:pic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3264" y="2160"/>
              <a:ext cx="864" cy="192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 descr="FacilitR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3048000" cy="2389188"/>
          </a:xfrm>
          <a:prstGeom prst="rect">
            <a:avLst/>
          </a:prstGeom>
          <a:noFill/>
        </p:spPr>
      </p:pic>
      <p:sp>
        <p:nvSpPr>
          <p:cNvPr id="151555" name="WordArt 3"/>
          <p:cNvSpPr>
            <a:spLocks noChangeArrowheads="1" noChangeShapeType="1" noTextEdit="1"/>
          </p:cNvSpPr>
          <p:nvPr/>
        </p:nvSpPr>
        <p:spPr bwMode="auto">
          <a:xfrm>
            <a:off x="4572000" y="0"/>
            <a:ext cx="3886200" cy="228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4400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00"/>
                  </a:gs>
                  <a:gs pos="20000">
                    <a:srgbClr val="000040">
                      <a:alpha val="90000"/>
                    </a:srgbClr>
                  </a:gs>
                  <a:gs pos="50000">
                    <a:srgbClr val="400040">
                      <a:alpha val="75000"/>
                    </a:srgbClr>
                  </a:gs>
                  <a:gs pos="75000">
                    <a:srgbClr val="8F0040">
                      <a:alpha val="62500"/>
                    </a:srgbClr>
                  </a:gs>
                  <a:gs pos="89999">
                    <a:srgbClr val="F27300">
                      <a:alpha val="55001"/>
                    </a:srgbClr>
                  </a:gs>
                  <a:gs pos="100000">
                    <a:srgbClr val="FFBF00">
                      <a:alpha val="50000"/>
                    </a:srgbClr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华文行楷"/>
            </a:endParaRPr>
          </a:p>
          <a:p>
            <a:pPr algn="ctr"/>
            <a:r>
              <a:rPr lang="zh-CN" altLang="en-US" sz="44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>
                        <a:alpha val="90000"/>
                      </a:srgbClr>
                    </a:gs>
                    <a:gs pos="50000">
                      <a:srgbClr val="400040">
                        <a:alpha val="75000"/>
                      </a:srgbClr>
                    </a:gs>
                    <a:gs pos="75000">
                      <a:srgbClr val="8F0040">
                        <a:alpha val="62500"/>
                      </a:srgbClr>
                    </a:gs>
                    <a:gs pos="89999">
                      <a:srgbClr val="F27300">
                        <a:alpha val="55001"/>
                      </a:srgbClr>
                    </a:gs>
                    <a:gs pos="100000">
                      <a:srgbClr val="FFBF00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协助扩散</a:t>
            </a:r>
          </a:p>
          <a:p>
            <a:pPr algn="ctr"/>
            <a:r>
              <a:rPr lang="en-US" altLang="zh-CN" sz="44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>
                        <a:alpha val="90000"/>
                      </a:srgbClr>
                    </a:gs>
                    <a:gs pos="50000">
                      <a:srgbClr val="400040">
                        <a:alpha val="75000"/>
                      </a:srgbClr>
                    </a:gs>
                    <a:gs pos="75000">
                      <a:srgbClr val="8F0040">
                        <a:alpha val="62500"/>
                      </a:srgbClr>
                    </a:gs>
                    <a:gs pos="89999">
                      <a:srgbClr val="F27300">
                        <a:alpha val="55001"/>
                      </a:srgbClr>
                    </a:gs>
                    <a:gs pos="100000">
                      <a:srgbClr val="FFBF00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Facilitated diffusion</a:t>
            </a:r>
            <a:endParaRPr lang="zh-CN" altLang="en-US" sz="4400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00"/>
                  </a:gs>
                  <a:gs pos="20000">
                    <a:srgbClr val="000040">
                      <a:alpha val="90000"/>
                    </a:srgbClr>
                  </a:gs>
                  <a:gs pos="50000">
                    <a:srgbClr val="400040">
                      <a:alpha val="75000"/>
                    </a:srgbClr>
                  </a:gs>
                  <a:gs pos="75000">
                    <a:srgbClr val="8F0040">
                      <a:alpha val="62500"/>
                    </a:srgbClr>
                  </a:gs>
                  <a:gs pos="89999">
                    <a:srgbClr val="F27300">
                      <a:alpha val="55001"/>
                    </a:srgbClr>
                  </a:gs>
                  <a:gs pos="100000">
                    <a:srgbClr val="FFBF00">
                      <a:alpha val="50000"/>
                    </a:srgbClr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华文行楷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133600" y="3048000"/>
            <a:ext cx="480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latin typeface="Times New Roman" pitchFamily="18" charset="0"/>
                <a:ea typeface="方正华隶简体" pitchFamily="65" charset="-122"/>
              </a:rPr>
              <a:t>进出细胞的物质</a:t>
            </a:r>
            <a:r>
              <a:rPr kumimoji="1" lang="zh-CN" altLang="en-US" sz="3200" b="1" dirty="0">
                <a:latin typeface="Times New Roman" pitchFamily="18" charset="0"/>
                <a:ea typeface="方正华隶简体" pitchFamily="65" charset="-122"/>
              </a:rPr>
              <a:t>借助载体</a:t>
            </a:r>
            <a:r>
              <a:rPr kumimoji="1" lang="zh-CN" altLang="en-US" sz="3200" b="1" dirty="0" smtClean="0">
                <a:latin typeface="Times New Roman" pitchFamily="18" charset="0"/>
                <a:ea typeface="方正华隶简体" pitchFamily="65" charset="-122"/>
              </a:rPr>
              <a:t>蛋白散过程</a:t>
            </a:r>
            <a:r>
              <a:rPr kumimoji="1" lang="zh-CN" altLang="en-US" sz="3200" b="1" dirty="0">
                <a:latin typeface="Times New Roman" pitchFamily="18" charset="0"/>
                <a:ea typeface="方正华隶简体" pitchFamily="65" charset="-122"/>
              </a:rPr>
              <a:t>，叫协助</a:t>
            </a:r>
            <a:r>
              <a:rPr kumimoji="1" lang="zh-CN" altLang="en-US" sz="3200" b="1" dirty="0" smtClean="0">
                <a:latin typeface="Times New Roman" pitchFamily="18" charset="0"/>
                <a:ea typeface="方正华隶简体" pitchFamily="65" charset="-122"/>
              </a:rPr>
              <a:t>扩散</a:t>
            </a:r>
            <a:endParaRPr kumimoji="1" lang="zh-CN" altLang="en-US" sz="3200" b="1" dirty="0">
              <a:latin typeface="Times New Roman" pitchFamily="18" charset="0"/>
              <a:ea typeface="方正华隶简体" pitchFamily="65" charset="-122"/>
            </a:endParaRP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143000" y="4295775"/>
            <a:ext cx="7086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方向：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从高浓度→→低浓度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动力：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是细胞膜内外的浓度差</a:t>
            </a:r>
            <a:r>
              <a:rPr lang="en-US" altLang="zh-CN" sz="2800" b="1" dirty="0">
                <a:solidFill>
                  <a:srgbClr val="009900"/>
                </a:solidFill>
              </a:rPr>
              <a:t>(</a:t>
            </a:r>
            <a:r>
              <a:rPr lang="zh-CN" altLang="en-US" sz="2800" b="1" dirty="0">
                <a:solidFill>
                  <a:srgbClr val="009900"/>
                </a:solidFill>
              </a:rPr>
              <a:t>顺浓度梯度）</a:t>
            </a:r>
            <a:endParaRPr kumimoji="1" lang="zh-CN" altLang="en-US" sz="2800" b="1" dirty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特点：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需要载体</a:t>
            </a:r>
            <a:r>
              <a:rPr kumimoji="1" lang="en-US" altLang="zh-CN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;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不消耗能量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实例：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葡萄糖进入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红细胞、进出肝细胞；</a:t>
            </a:r>
            <a:endParaRPr lang="en-US" altLang="zh-CN" sz="2800" b="1" dirty="0" smtClean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lang="en-US" altLang="zh-CN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          Na</a:t>
            </a:r>
            <a:r>
              <a:rPr lang="en-US" altLang="zh-CN" sz="2800" b="1" baseline="30000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+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进入神经细胞</a:t>
            </a:r>
            <a:endParaRPr lang="zh-CN" altLang="en-US" sz="2800" b="1" dirty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3" name="AutoShape 11"/>
          <p:cNvSpPr>
            <a:spLocks/>
          </p:cNvSpPr>
          <p:nvPr/>
        </p:nvSpPr>
        <p:spPr bwMode="auto">
          <a:xfrm>
            <a:off x="1981200" y="1371600"/>
            <a:ext cx="381000" cy="1524000"/>
          </a:xfrm>
          <a:prstGeom prst="leftBrace">
            <a:avLst>
              <a:gd name="adj1" fmla="val 33333"/>
              <a:gd name="adj2" fmla="val 50000"/>
            </a:avLst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286000" y="11430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华文新魏" pitchFamily="2" charset="-122"/>
              </a:rPr>
              <a:t>自由扩散：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2286000" y="2438400"/>
            <a:ext cx="541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华文新魏" pitchFamily="2" charset="-122"/>
              </a:rPr>
              <a:t>协助扩散：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762000" y="4495800"/>
            <a:ext cx="8001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9900"/>
                </a:solidFill>
                <a:ea typeface="华文新魏" pitchFamily="2" charset="-122"/>
              </a:rPr>
              <a:t>动力：</a:t>
            </a:r>
            <a:r>
              <a:rPr lang="zh-CN" altLang="en-US" sz="4000" b="1" dirty="0">
                <a:ea typeface="华文新魏" pitchFamily="2" charset="-122"/>
              </a:rPr>
              <a:t>是细胞膜内外的</a:t>
            </a:r>
            <a:r>
              <a:rPr lang="zh-CN" altLang="en-US" sz="4000" b="1" dirty="0">
                <a:solidFill>
                  <a:srgbClr val="FF3300"/>
                </a:solidFill>
                <a:ea typeface="华文新魏" pitchFamily="2" charset="-122"/>
              </a:rPr>
              <a:t>浓度差</a:t>
            </a:r>
            <a:r>
              <a:rPr lang="zh-CN" altLang="en-US" sz="4000" b="1" dirty="0" smtClean="0">
                <a:ea typeface="华文新魏" pitchFamily="2" charset="-122"/>
              </a:rPr>
              <a:t>，   不</a:t>
            </a:r>
            <a:r>
              <a:rPr lang="zh-CN" altLang="en-US" sz="4000" b="1" dirty="0">
                <a:ea typeface="华文新魏" pitchFamily="2" charset="-122"/>
              </a:rPr>
              <a:t>需要消耗细胞代谢产生的能量。</a:t>
            </a:r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4648200" y="1150938"/>
            <a:ext cx="27574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华文新魏" pitchFamily="2" charset="-122"/>
              </a:rPr>
              <a:t>不需要载体</a:t>
            </a:r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4659313" y="2457450"/>
            <a:ext cx="2242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华文新魏" pitchFamily="2" charset="-122"/>
              </a:rPr>
              <a:t>需要载体</a:t>
            </a: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762000" y="3810000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9900"/>
                </a:solidFill>
                <a:ea typeface="华文新魏" pitchFamily="2" charset="-122"/>
              </a:rPr>
              <a:t>方向：</a:t>
            </a:r>
            <a:r>
              <a:rPr lang="zh-CN" altLang="en-US" sz="4000" b="1" dirty="0">
                <a:solidFill>
                  <a:srgbClr val="FF3300"/>
                </a:solidFill>
                <a:ea typeface="华文新魏" pitchFamily="2" charset="-122"/>
              </a:rPr>
              <a:t>顺浓度梯度运输</a:t>
            </a:r>
          </a:p>
        </p:txBody>
      </p:sp>
      <p:sp>
        <p:nvSpPr>
          <p:cNvPr id="95257" name="WordArt 25"/>
          <p:cNvSpPr>
            <a:spLocks noChangeArrowheads="1" noChangeShapeType="1" noTextEdit="1"/>
          </p:cNvSpPr>
          <p:nvPr/>
        </p:nvSpPr>
        <p:spPr bwMode="auto">
          <a:xfrm rot="5400000">
            <a:off x="-114300" y="1485900"/>
            <a:ext cx="3048000" cy="9906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9" lon="20699999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</a:sp3d>
          </a:bodyPr>
          <a:lstStyle/>
          <a:p>
            <a:pPr algn="ctr" fontAlgn="auto"/>
            <a:r>
              <a:rPr lang="zh-CN" altLang="en-US" sz="6000" b="1" kern="10">
                <a:ln w="9525"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被动运输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3" grpId="0" animBg="1"/>
      <p:bldP spid="95244" grpId="0"/>
      <p:bldP spid="95245" grpId="0"/>
      <p:bldP spid="95248" grpId="0"/>
      <p:bldP spid="95254" grpId="0"/>
      <p:bldP spid="95255" grpId="0"/>
      <p:bldP spid="95256" grpId="0"/>
      <p:bldP spid="952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5" descr="ActiveR2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2895600" cy="2270125"/>
          </a:xfrm>
          <a:prstGeom prst="rect">
            <a:avLst/>
          </a:prstGeom>
          <a:noFill/>
        </p:spPr>
      </p:pic>
      <p:sp>
        <p:nvSpPr>
          <p:cNvPr id="63495" name="WordArt 7"/>
          <p:cNvSpPr>
            <a:spLocks noChangeArrowheads="1" noChangeShapeType="1" noTextEdit="1"/>
          </p:cNvSpPr>
          <p:nvPr/>
        </p:nvSpPr>
        <p:spPr bwMode="auto">
          <a:xfrm>
            <a:off x="4038600" y="762000"/>
            <a:ext cx="42672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 spc="1201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C9FCB"/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</a:rPr>
              <a:t>主动运输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762000" y="2667000"/>
            <a:ext cx="792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ea typeface="方正华隶简体" pitchFamily="65" charset="-122"/>
              </a:rPr>
              <a:t>从低浓度一侧运输到高浓度一侧，需要载体蛋白的协助，同时还需要消耗细胞内化学反应所</a:t>
            </a:r>
            <a:r>
              <a:rPr lang="zh-CN" altLang="en-US" sz="3200" b="1" dirty="0">
                <a:ea typeface="方正华隶简体" pitchFamily="65" charset="-122"/>
              </a:rPr>
              <a:t>释放的能量</a:t>
            </a:r>
            <a:r>
              <a:rPr lang="zh-CN" altLang="en-US" sz="3200" b="1" dirty="0" smtClean="0">
                <a:ea typeface="方正华隶简体" pitchFamily="65" charset="-122"/>
              </a:rPr>
              <a:t>，叫</a:t>
            </a:r>
            <a:r>
              <a:rPr lang="zh-CN" altLang="en-US" sz="3200" b="1" dirty="0">
                <a:ea typeface="方正华隶简体" pitchFamily="65" charset="-122"/>
              </a:rPr>
              <a:t>主动运输。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0" y="4343400"/>
            <a:ext cx="91440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方向：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根据细胞需要（标志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是从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低浓度→→高浓度） 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动力：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细胞内新陈代谢所释放的能量</a:t>
            </a:r>
            <a:r>
              <a:rPr lang="en-US" altLang="zh-CN" sz="2800" b="1" dirty="0">
                <a:solidFill>
                  <a:srgbClr val="009900"/>
                </a:solidFill>
              </a:rPr>
              <a:t>(</a:t>
            </a:r>
            <a:r>
              <a:rPr lang="zh-CN" altLang="en-US" sz="2800" b="1" dirty="0">
                <a:solidFill>
                  <a:srgbClr val="009900"/>
                </a:solidFill>
              </a:rPr>
              <a:t>因为逆浓度梯度）</a:t>
            </a:r>
            <a:endParaRPr lang="zh-CN" altLang="en-US" sz="2800" b="1" dirty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特点：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需要载体</a:t>
            </a:r>
            <a:r>
              <a:rPr kumimoji="1" lang="en-US" altLang="zh-CN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;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需要能量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实例：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葡萄糖、氨基酸进入小肠绒毛上皮细胞，人红细胞 </a:t>
            </a:r>
          </a:p>
          <a:p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      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    对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钠离子和钾离子的运输，根对矿质元素的吸收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6400800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Tahoma" pitchFamily="34" charset="0"/>
                <a:ea typeface="方正华隶简体" pitchFamily="65" charset="-122"/>
              </a:rPr>
              <a:t>主动运输对于</a:t>
            </a: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Tahoma" pitchFamily="34" charset="0"/>
                <a:ea typeface="方正华隶简体" pitchFamily="65" charset="-122"/>
              </a:rPr>
              <a:t>活细胞完成各项生命活动具有重要意义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43000" y="1905000"/>
            <a:ext cx="716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3333CC"/>
                </a:solidFill>
                <a:latin typeface="Tahoma" pitchFamily="34" charset="0"/>
                <a:ea typeface="方正华隶简体" pitchFamily="65" charset="-122"/>
              </a:rPr>
              <a:t>保证了活细胞能按照生命活动的需要，</a:t>
            </a:r>
            <a:r>
              <a:rPr lang="zh-CN" altLang="en-US" sz="5400" b="1" dirty="0" smtClean="0">
                <a:solidFill>
                  <a:srgbClr val="FF0000"/>
                </a:solidFill>
                <a:latin typeface="Tahoma" pitchFamily="34" charset="0"/>
                <a:ea typeface="方正华隶简体" pitchFamily="65" charset="-122"/>
              </a:rPr>
              <a:t>主动选择吸收</a:t>
            </a:r>
            <a:r>
              <a:rPr lang="zh-CN" altLang="en-US" sz="5400" b="1" dirty="0">
                <a:solidFill>
                  <a:srgbClr val="3333CC"/>
                </a:solidFill>
                <a:latin typeface="Tahoma" pitchFamily="34" charset="0"/>
                <a:ea typeface="方正华隶简体" pitchFamily="65" charset="-122"/>
              </a:rPr>
              <a:t>所需要的营养物质，</a:t>
            </a:r>
            <a:r>
              <a:rPr lang="zh-CN" altLang="en-US" sz="5400" b="1" dirty="0">
                <a:solidFill>
                  <a:srgbClr val="FF0000"/>
                </a:solidFill>
                <a:latin typeface="Tahoma" pitchFamily="34" charset="0"/>
                <a:ea typeface="方正华隶简体" pitchFamily="65" charset="-122"/>
              </a:rPr>
              <a:t>排出代谢废物</a:t>
            </a:r>
            <a:r>
              <a:rPr lang="zh-CN" altLang="en-US" sz="5400" b="1" dirty="0">
                <a:solidFill>
                  <a:srgbClr val="3333CC"/>
                </a:solidFill>
                <a:latin typeface="Tahoma" pitchFamily="34" charset="0"/>
                <a:ea typeface="方正华隶简体" pitchFamily="65" charset="-122"/>
              </a:rPr>
              <a:t>和对细胞有害的物质</a:t>
            </a:r>
            <a:endParaRPr lang="zh-CN" altLang="en-US" sz="3600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52400" y="1066800"/>
          <a:ext cx="8763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763" y="533400"/>
            <a:ext cx="73914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0" y="1828800"/>
            <a:ext cx="6715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方正华隶简体" pitchFamily="65" charset="-122"/>
              </a:rPr>
              <a:t>跨膜运输</a:t>
            </a:r>
          </a:p>
        </p:txBody>
      </p:sp>
      <p:sp>
        <p:nvSpPr>
          <p:cNvPr id="183300" name="AutoShape 4"/>
          <p:cNvSpPr>
            <a:spLocks/>
          </p:cNvSpPr>
          <p:nvPr/>
        </p:nvSpPr>
        <p:spPr bwMode="auto">
          <a:xfrm>
            <a:off x="715963" y="1371600"/>
            <a:ext cx="665162" cy="2895600"/>
          </a:xfrm>
          <a:prstGeom prst="leftBrace">
            <a:avLst>
              <a:gd name="adj1" fmla="val 36277"/>
              <a:gd name="adj2" fmla="val 50000"/>
            </a:avLst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4449763" y="1600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</a:rPr>
              <a:t>顺浓度梯度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4602163" y="38100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逆浓度梯度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1143000" y="56388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主动运输的判别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4495800" y="5257800"/>
            <a:ext cx="4267200" cy="147732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3600" b="1" dirty="0">
                <a:solidFill>
                  <a:srgbClr val="3333CC"/>
                </a:solidFill>
              </a:rPr>
              <a:t>一定需要能量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3600" b="1" dirty="0">
                <a:solidFill>
                  <a:srgbClr val="3333CC"/>
                </a:solidFill>
              </a:rPr>
              <a:t>逆浓度梯度转运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8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8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  <p:bldP spid="1833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411163" y="2133600"/>
            <a:ext cx="6111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跨膜运输</a:t>
            </a:r>
          </a:p>
        </p:txBody>
      </p:sp>
      <p:sp>
        <p:nvSpPr>
          <p:cNvPr id="184323" name="AutoShape 3"/>
          <p:cNvSpPr>
            <a:spLocks/>
          </p:cNvSpPr>
          <p:nvPr/>
        </p:nvSpPr>
        <p:spPr bwMode="auto">
          <a:xfrm>
            <a:off x="1066800" y="1676400"/>
            <a:ext cx="665163" cy="2895600"/>
          </a:xfrm>
          <a:prstGeom prst="leftBrace">
            <a:avLst>
              <a:gd name="adj1" fmla="val 36277"/>
              <a:gd name="adj2" fmla="val 50000"/>
            </a:avLst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981200" y="12954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被动运输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981200" y="4343400"/>
            <a:ext cx="2230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主动运输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1905000" y="2057400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00"/>
                </a:solidFill>
                <a:ea typeface="方正华隶简体" pitchFamily="65" charset="-122"/>
              </a:rPr>
              <a:t>动力</a:t>
            </a:r>
            <a:r>
              <a:rPr lang="zh-CN" altLang="en-US" sz="2000" b="1">
                <a:ea typeface="方正华隶简体" pitchFamily="65" charset="-122"/>
              </a:rPr>
              <a:t>：细胞膜内外的浓度差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1905000" y="34290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3300"/>
                </a:solidFill>
                <a:ea typeface="方正华隶简体" pitchFamily="65" charset="-122"/>
              </a:rPr>
              <a:t>动力</a:t>
            </a:r>
            <a:r>
              <a:rPr lang="zh-CN" altLang="en-US" sz="2000" b="1">
                <a:ea typeface="方正华隶简体" pitchFamily="65" charset="-122"/>
              </a:rPr>
              <a:t>：细胞内新陈代谢所释放的能量</a:t>
            </a:r>
          </a:p>
        </p:txBody>
      </p:sp>
      <p:sp>
        <p:nvSpPr>
          <p:cNvPr id="184328" name="AutoShape 8"/>
          <p:cNvSpPr>
            <a:spLocks/>
          </p:cNvSpPr>
          <p:nvPr/>
        </p:nvSpPr>
        <p:spPr bwMode="auto">
          <a:xfrm>
            <a:off x="3886200" y="990600"/>
            <a:ext cx="381000" cy="1524000"/>
          </a:xfrm>
          <a:prstGeom prst="leftBrace">
            <a:avLst>
              <a:gd name="adj1" fmla="val 33333"/>
              <a:gd name="adj2" fmla="val 50000"/>
            </a:avLst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419600" y="7620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自由扩散：</a:t>
            </a:r>
            <a:r>
              <a:rPr lang="zh-CN" altLang="en-US" sz="2800" b="1">
                <a:solidFill>
                  <a:srgbClr val="009900"/>
                </a:solidFill>
                <a:ea typeface="方正华隶简体" pitchFamily="65" charset="-122"/>
              </a:rPr>
              <a:t>不需要载体</a:t>
            </a: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4419600" y="22860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方正华隶简体" pitchFamily="65" charset="-122"/>
              </a:rPr>
              <a:t>协助扩散：</a:t>
            </a:r>
            <a:r>
              <a:rPr lang="zh-CN" altLang="en-US" sz="2800" b="1">
                <a:solidFill>
                  <a:srgbClr val="009900"/>
                </a:solidFill>
                <a:ea typeface="方正华隶简体" pitchFamily="65" charset="-122"/>
              </a:rPr>
              <a:t>需要载体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3962400" y="43434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9900"/>
                </a:solidFill>
                <a:ea typeface="方正华隶简体" pitchFamily="65" charset="-122"/>
              </a:rPr>
              <a:t>需要载体    同时需要能量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 animBg="1"/>
      <p:bldP spid="184324" grpId="0"/>
      <p:bldP spid="184325" grpId="0"/>
      <p:bldP spid="184326" grpId="0"/>
      <p:bldP spid="184327" grpId="0"/>
      <p:bldP spid="184328" grpId="0" animBg="1"/>
      <p:bldP spid="184329" grpId="0"/>
      <p:bldP spid="184330" grpId="0"/>
      <p:bldP spid="1843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1462088"/>
          </a:xfrm>
        </p:spPr>
        <p:txBody>
          <a:bodyPr/>
          <a:lstStyle/>
          <a:p>
            <a:r>
              <a:rPr lang="zh-CN" altLang="en-US" b="1">
                <a:ea typeface="方正华隶简体" pitchFamily="65" charset="-122"/>
              </a:rPr>
              <a:t>三种运输方式的比较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8540750" cy="4286250"/>
        </p:xfrm>
        <a:graphic>
          <a:graphicData uri="http://schemas.openxmlformats.org/drawingml/2006/table">
            <a:tbl>
              <a:tblPr/>
              <a:tblGrid>
                <a:gridCol w="2135188"/>
                <a:gridCol w="2135187"/>
                <a:gridCol w="2135188"/>
                <a:gridCol w="2135187"/>
              </a:tblGrid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物质出入细胞的方式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细胞膜内外物质浓度的高、低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是否需要载体蛋白质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是否消耗细胞内的能量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自由扩散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协助扩散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主动运输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9470" name="Group 30"/>
          <p:cNvGrpSpPr>
            <a:grpSpLocks/>
          </p:cNvGrpSpPr>
          <p:nvPr/>
        </p:nvGrpSpPr>
        <p:grpSpPr bwMode="auto">
          <a:xfrm>
            <a:off x="2667000" y="3581400"/>
            <a:ext cx="1524000" cy="519113"/>
            <a:chOff x="1872" y="2736"/>
            <a:chExt cx="960" cy="327"/>
          </a:xfrm>
        </p:grpSpPr>
        <p:sp>
          <p:nvSpPr>
            <p:cNvPr id="189471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96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itchFamily="18" charset="0"/>
                </a:rPr>
                <a:t>高　	低</a:t>
              </a:r>
            </a:p>
          </p:txBody>
        </p:sp>
        <p:sp>
          <p:nvSpPr>
            <p:cNvPr id="189472" name="Line 32"/>
            <p:cNvSpPr>
              <a:spLocks noChangeShapeType="1"/>
            </p:cNvSpPr>
            <p:nvPr/>
          </p:nvSpPr>
          <p:spPr bwMode="auto">
            <a:xfrm>
              <a:off x="2256" y="2928"/>
              <a:ext cx="19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9473" name="Group 33"/>
          <p:cNvGrpSpPr>
            <a:grpSpLocks/>
          </p:cNvGrpSpPr>
          <p:nvPr/>
        </p:nvGrpSpPr>
        <p:grpSpPr bwMode="auto">
          <a:xfrm>
            <a:off x="2667000" y="4495800"/>
            <a:ext cx="1524000" cy="519113"/>
            <a:chOff x="1872" y="2736"/>
            <a:chExt cx="960" cy="327"/>
          </a:xfrm>
        </p:grpSpPr>
        <p:sp>
          <p:nvSpPr>
            <p:cNvPr id="189474" name="Text Box 34"/>
            <p:cNvSpPr txBox="1">
              <a:spLocks noChangeArrowheads="1"/>
            </p:cNvSpPr>
            <p:nvPr/>
          </p:nvSpPr>
          <p:spPr bwMode="auto">
            <a:xfrm>
              <a:off x="1872" y="2736"/>
              <a:ext cx="96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itchFamily="18" charset="0"/>
                </a:rPr>
                <a:t>高　	低</a:t>
              </a:r>
            </a:p>
          </p:txBody>
        </p:sp>
        <p:sp>
          <p:nvSpPr>
            <p:cNvPr id="189475" name="Line 35"/>
            <p:cNvSpPr>
              <a:spLocks noChangeShapeType="1"/>
            </p:cNvSpPr>
            <p:nvPr/>
          </p:nvSpPr>
          <p:spPr bwMode="auto">
            <a:xfrm>
              <a:off x="2256" y="2928"/>
              <a:ext cx="19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9476" name="Group 36"/>
          <p:cNvGrpSpPr>
            <a:grpSpLocks/>
          </p:cNvGrpSpPr>
          <p:nvPr/>
        </p:nvGrpSpPr>
        <p:grpSpPr bwMode="auto">
          <a:xfrm>
            <a:off x="2667000" y="5486400"/>
            <a:ext cx="1524000" cy="519113"/>
            <a:chOff x="1872" y="3456"/>
            <a:chExt cx="960" cy="327"/>
          </a:xfrm>
        </p:grpSpPr>
        <p:sp>
          <p:nvSpPr>
            <p:cNvPr id="189477" name="Text Box 37"/>
            <p:cNvSpPr txBox="1">
              <a:spLocks noChangeArrowheads="1"/>
            </p:cNvSpPr>
            <p:nvPr/>
          </p:nvSpPr>
          <p:spPr bwMode="auto">
            <a:xfrm>
              <a:off x="1872" y="3456"/>
              <a:ext cx="96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itchFamily="18" charset="0"/>
                </a:rPr>
                <a:t>低　	高</a:t>
              </a:r>
            </a:p>
          </p:txBody>
        </p:sp>
        <p:sp>
          <p:nvSpPr>
            <p:cNvPr id="189478" name="Line 38"/>
            <p:cNvSpPr>
              <a:spLocks noChangeShapeType="1"/>
            </p:cNvSpPr>
            <p:nvPr/>
          </p:nvSpPr>
          <p:spPr bwMode="auto">
            <a:xfrm>
              <a:off x="2256" y="3648"/>
              <a:ext cx="19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9479" name="Text Box 39"/>
          <p:cNvSpPr txBox="1">
            <a:spLocks noChangeArrowheads="1"/>
          </p:cNvSpPr>
          <p:nvPr/>
        </p:nvSpPr>
        <p:spPr bwMode="auto">
          <a:xfrm>
            <a:off x="4876800" y="35814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不需要</a:t>
            </a:r>
          </a:p>
        </p:txBody>
      </p:sp>
      <p:sp>
        <p:nvSpPr>
          <p:cNvPr id="189480" name="Text Box 40"/>
          <p:cNvSpPr txBox="1">
            <a:spLocks noChangeArrowheads="1"/>
          </p:cNvSpPr>
          <p:nvPr/>
        </p:nvSpPr>
        <p:spPr bwMode="auto">
          <a:xfrm>
            <a:off x="4953000" y="45720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需要</a:t>
            </a:r>
          </a:p>
        </p:txBody>
      </p:sp>
      <p:sp>
        <p:nvSpPr>
          <p:cNvPr id="189481" name="Text Box 41"/>
          <p:cNvSpPr txBox="1">
            <a:spLocks noChangeArrowheads="1"/>
          </p:cNvSpPr>
          <p:nvPr/>
        </p:nvSpPr>
        <p:spPr bwMode="auto">
          <a:xfrm>
            <a:off x="4953000" y="5486400"/>
            <a:ext cx="1447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需要</a:t>
            </a:r>
          </a:p>
        </p:txBody>
      </p:sp>
      <p:sp>
        <p:nvSpPr>
          <p:cNvPr id="189482" name="Text Box 42"/>
          <p:cNvSpPr txBox="1">
            <a:spLocks noChangeArrowheads="1"/>
          </p:cNvSpPr>
          <p:nvPr/>
        </p:nvSpPr>
        <p:spPr bwMode="auto">
          <a:xfrm>
            <a:off x="7162800" y="3581400"/>
            <a:ext cx="1295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不消耗</a:t>
            </a:r>
          </a:p>
        </p:txBody>
      </p:sp>
      <p:sp>
        <p:nvSpPr>
          <p:cNvPr id="189483" name="Text Box 43"/>
          <p:cNvSpPr txBox="1">
            <a:spLocks noChangeArrowheads="1"/>
          </p:cNvSpPr>
          <p:nvPr/>
        </p:nvSpPr>
        <p:spPr bwMode="auto">
          <a:xfrm>
            <a:off x="7162800" y="4572000"/>
            <a:ext cx="1295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不消耗</a:t>
            </a:r>
          </a:p>
        </p:txBody>
      </p:sp>
      <p:sp>
        <p:nvSpPr>
          <p:cNvPr id="189484" name="Text Box 44"/>
          <p:cNvSpPr txBox="1">
            <a:spLocks noChangeArrowheads="1"/>
          </p:cNvSpPr>
          <p:nvPr/>
        </p:nvSpPr>
        <p:spPr bwMode="auto">
          <a:xfrm>
            <a:off x="7239000" y="5486400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消耗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9" grpId="0"/>
      <p:bldP spid="189480" grpId="0"/>
      <p:bldP spid="189481" grpId="0"/>
      <p:bldP spid="189482" grpId="0"/>
      <p:bldP spid="189483" grpId="0"/>
      <p:bldP spid="1894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7" name="Picture 7" descr="Tosisani"/>
          <p:cNvPicPr>
            <a:picLocks noGrp="1" noChangeAspect="1" noChangeArrowheads="1" noCrop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838200"/>
            <a:ext cx="2743200" cy="2439988"/>
          </a:xfrm>
          <a:noFill/>
          <a:ln/>
        </p:spPr>
      </p:pic>
      <p:sp>
        <p:nvSpPr>
          <p:cNvPr id="76810" name="WordArt 10"/>
          <p:cNvSpPr>
            <a:spLocks noChangeArrowheads="1" noChangeShapeType="1" noTextEdit="1"/>
          </p:cNvSpPr>
          <p:nvPr/>
        </p:nvSpPr>
        <p:spPr bwMode="auto">
          <a:xfrm>
            <a:off x="4038600" y="304800"/>
            <a:ext cx="40386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胞吞和胞吐</a:t>
            </a:r>
          </a:p>
        </p:txBody>
      </p:sp>
      <p:graphicFrame>
        <p:nvGraphicFramePr>
          <p:cNvPr id="12" name="图示 11"/>
          <p:cNvGraphicFramePr/>
          <p:nvPr/>
        </p:nvGraphicFramePr>
        <p:xfrm>
          <a:off x="4419600" y="2057400"/>
          <a:ext cx="426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6823" name="Group 23"/>
          <p:cNvGrpSpPr>
            <a:grpSpLocks/>
          </p:cNvGrpSpPr>
          <p:nvPr/>
        </p:nvGrpSpPr>
        <p:grpSpPr bwMode="auto">
          <a:xfrm>
            <a:off x="457200" y="3543300"/>
            <a:ext cx="3352800" cy="3376613"/>
            <a:chOff x="288" y="384"/>
            <a:chExt cx="2189" cy="2836"/>
          </a:xfrm>
        </p:grpSpPr>
        <p:pic>
          <p:nvPicPr>
            <p:cNvPr id="76824" name="Picture 24" descr="Macrophage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8" y="384"/>
              <a:ext cx="2189" cy="2352"/>
            </a:xfrm>
            <a:prstGeom prst="rect">
              <a:avLst/>
            </a:prstGeom>
            <a:noFill/>
          </p:spPr>
        </p:pic>
        <p:sp>
          <p:nvSpPr>
            <p:cNvPr id="76825" name="Text Box 25"/>
            <p:cNvSpPr txBox="1">
              <a:spLocks noChangeArrowheads="1"/>
            </p:cNvSpPr>
            <p:nvPr/>
          </p:nvSpPr>
          <p:spPr bwMode="auto">
            <a:xfrm>
              <a:off x="576" y="2784"/>
              <a:ext cx="1536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4E4038"/>
                  </a:solidFill>
                  <a:latin typeface="方正华隶简体" pitchFamily="65" charset="-122"/>
                  <a:ea typeface="方正华隶简体" pitchFamily="65" charset="-122"/>
                </a:rPr>
                <a:t>巨噬细胞</a:t>
              </a:r>
              <a:r>
                <a:rPr kumimoji="1" lang="zh-CN" altLang="en-US" sz="2800">
                  <a:latin typeface="方正华隶简体" pitchFamily="65" charset="-122"/>
                  <a:ea typeface="方正华隶简体" pitchFamily="65" charset="-122"/>
                </a:rPr>
                <a:t> </a:t>
              </a:r>
            </a:p>
          </p:txBody>
        </p:sp>
      </p:grpSp>
      <p:sp>
        <p:nvSpPr>
          <p:cNvPr id="76826" name="WordArt 26"/>
          <p:cNvSpPr>
            <a:spLocks noChangeArrowheads="1" noChangeShapeType="1" noTextEdit="1"/>
          </p:cNvSpPr>
          <p:nvPr/>
        </p:nvSpPr>
        <p:spPr bwMode="auto">
          <a:xfrm>
            <a:off x="4648200" y="1295400"/>
            <a:ext cx="32670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zh-CN" altLang="en-US" sz="3600" b="1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/>
                <a:ea typeface="宋体"/>
              </a:rPr>
              <a:t>（内吞和外排）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62" name="Picture 6" descr="http://www.goldiesroom.org/Multimedia/Bio_Images/06%20Transport/21%20Intracellular%20Transport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"/>
            <a:ext cx="3733800" cy="3684671"/>
          </a:xfrm>
          <a:prstGeom prst="rect">
            <a:avLst/>
          </a:prstGeom>
          <a:noFill/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4267200"/>
            <a:ext cx="8077200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胞吞和胞吐不属于通常的跨膜运输，它依赖的原理是膜的流动性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胞吞和胞吐需要能量</a:t>
            </a:r>
          </a:p>
        </p:txBody>
      </p:sp>
    </p:spTree>
    <p:controls>
      <p:control spid="198660" name="ShockwaveFlash1" r:id="rId2" imgW="4038095" imgH="3734321"/>
    </p:controls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he03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2012950" cy="2012950"/>
          </a:xfrm>
          <a:prstGeom prst="rect">
            <a:avLst/>
          </a:prstGeom>
          <a:noFill/>
        </p:spPr>
      </p:pic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81000" y="3124200"/>
            <a:ext cx="8382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7200" b="1" dirty="0">
                <a:solidFill>
                  <a:schemeClr val="tx2"/>
                </a:solidFill>
                <a:ea typeface="经典美黑简" pitchFamily="49" charset="-122"/>
              </a:rPr>
              <a:t>透过细胞膜的扩散    </a:t>
            </a:r>
            <a:r>
              <a:rPr kumimoji="1" lang="en-US" altLang="zh-CN" sz="4000" b="1" dirty="0"/>
              <a:t>Diffusion across cell membrane</a:t>
            </a:r>
            <a:endParaRPr lang="en-US" altLang="zh-CN" sz="7200" b="1" dirty="0">
              <a:solidFill>
                <a:schemeClr val="tx2"/>
              </a:solidFill>
              <a:ea typeface="经典美黑简" pitchFamily="49" charset="-122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2133600" y="1905000"/>
            <a:ext cx="586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ea typeface="华文新魏" pitchFamily="2" charset="-122"/>
              </a:rPr>
              <a:t>渗透与扩散有什么区别？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94564" name="Picture 4" descr="Image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8991600" cy="6477000"/>
          </a:xfrm>
          <a:prstGeom prst="rect">
            <a:avLst/>
          </a:prstGeom>
          <a:noFill/>
        </p:spPr>
      </p:pic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4176713" y="5049838"/>
            <a:ext cx="228600" cy="2286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4191000" y="5486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419600" y="5029200"/>
            <a:ext cx="1143000" cy="7858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ea typeface="方正华隶简体" pitchFamily="65" charset="-122"/>
              </a:rPr>
              <a:t>细胞内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>
                <a:ea typeface="方正华隶简体" pitchFamily="65" charset="-122"/>
              </a:rPr>
              <a:t>细胞外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5908675" y="5430838"/>
            <a:ext cx="139700" cy="223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6035675" y="2940050"/>
            <a:ext cx="182563" cy="27289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6484938" y="3038475"/>
            <a:ext cx="155575" cy="2644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6640513" y="5486400"/>
            <a:ext cx="174625" cy="1555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7005638" y="5008563"/>
            <a:ext cx="157162" cy="6302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7173913" y="5472113"/>
            <a:ext cx="169862" cy="1968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7610475" y="5443538"/>
            <a:ext cx="127000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7737475" y="2940050"/>
            <a:ext cx="182563" cy="27289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04800" y="5334000"/>
            <a:ext cx="41910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四种离子细胞膜内外的浓度差较大，细胞只有通过主动运输才能维持这种状况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10000" y="3733800"/>
            <a:ext cx="20574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b="1" dirty="0" smtClean="0"/>
              <a:t>K</a:t>
            </a:r>
            <a:r>
              <a:rPr lang="en-US" altLang="zh-CN" sz="3200" b="1" baseline="30000" dirty="0" smtClean="0"/>
              <a:t>+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Mg</a:t>
            </a:r>
            <a:r>
              <a:rPr lang="en-US" altLang="zh-CN" sz="3200" b="1" baseline="30000" dirty="0" smtClean="0"/>
              <a:t>2+</a:t>
            </a:r>
            <a:endParaRPr lang="zh-CN" altLang="en-US" sz="3200" b="1" dirty="0" smtClean="0"/>
          </a:p>
          <a:p>
            <a:r>
              <a:rPr lang="en-US" altLang="zh-CN" sz="3200" b="1" dirty="0" smtClean="0"/>
              <a:t>Na</a:t>
            </a:r>
            <a:r>
              <a:rPr lang="en-US" altLang="zh-CN" sz="3200" b="1" baseline="30000" dirty="0" smtClean="0"/>
              <a:t>+</a:t>
            </a:r>
            <a:r>
              <a:rPr lang="zh-CN" altLang="en-US" sz="3200" b="1" dirty="0" smtClean="0"/>
              <a:t>和</a:t>
            </a:r>
            <a:r>
              <a:rPr lang="en-US" altLang="zh-CN" sz="3200" b="1" dirty="0" err="1" smtClean="0"/>
              <a:t>Cl</a:t>
            </a:r>
            <a:r>
              <a:rPr lang="zh-CN" altLang="en-US" sz="3200" b="1" baseline="30000" dirty="0" smtClean="0"/>
              <a:t>－</a:t>
            </a:r>
            <a:endParaRPr lang="zh-CN" altLang="en-US" sz="3200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066800" y="1447800"/>
            <a:ext cx="53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特点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1752600" y="8382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结构特点：</a:t>
            </a:r>
          </a:p>
        </p:txBody>
      </p:sp>
      <p:sp>
        <p:nvSpPr>
          <p:cNvPr id="172037" name="AutoShape 5"/>
          <p:cNvSpPr>
            <a:spLocks/>
          </p:cNvSpPr>
          <p:nvPr/>
        </p:nvSpPr>
        <p:spPr bwMode="auto">
          <a:xfrm>
            <a:off x="1600200" y="1143000"/>
            <a:ext cx="196850" cy="1349375"/>
          </a:xfrm>
          <a:prstGeom prst="leftBrace">
            <a:avLst>
              <a:gd name="adj1" fmla="val 57124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2038" name="AutoShape 6"/>
          <p:cNvSpPr>
            <a:spLocks/>
          </p:cNvSpPr>
          <p:nvPr/>
        </p:nvSpPr>
        <p:spPr bwMode="auto">
          <a:xfrm>
            <a:off x="5410200" y="3352800"/>
            <a:ext cx="304800" cy="1122363"/>
          </a:xfrm>
          <a:prstGeom prst="leftBrace">
            <a:avLst>
              <a:gd name="adj1" fmla="val 30686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1219200" y="4616450"/>
            <a:ext cx="60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功能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1905000" y="4191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物质交换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1905000" y="5500688"/>
            <a:ext cx="632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保护、细胞识别、分泌排泄、免疫等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3581400" y="3657600"/>
            <a:ext cx="19812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被动运输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主动运输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内吞外排</a:t>
            </a:r>
          </a:p>
        </p:txBody>
      </p:sp>
      <p:sp>
        <p:nvSpPr>
          <p:cNvPr id="172043" name="AutoShape 11"/>
          <p:cNvSpPr>
            <a:spLocks/>
          </p:cNvSpPr>
          <p:nvPr/>
        </p:nvSpPr>
        <p:spPr bwMode="auto">
          <a:xfrm>
            <a:off x="1676400" y="4433888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2044" name="AutoShape 12"/>
          <p:cNvSpPr>
            <a:spLocks/>
          </p:cNvSpPr>
          <p:nvPr/>
        </p:nvSpPr>
        <p:spPr bwMode="auto">
          <a:xfrm>
            <a:off x="3429000" y="3886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2045" name="Text Box 13"/>
          <p:cNvSpPr txBox="1">
            <a:spLocks noChangeArrowheads="1"/>
          </p:cNvSpPr>
          <p:nvPr/>
        </p:nvSpPr>
        <p:spPr bwMode="auto">
          <a:xfrm>
            <a:off x="1797050" y="2133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功能特性：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1200" y="3200400"/>
            <a:ext cx="162736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/>
              <a:t>自由扩散</a:t>
            </a:r>
            <a:endParaRPr kumimoji="1" lang="zh-CN" altLang="en-US" sz="2800" b="1" dirty="0"/>
          </a:p>
          <a:p>
            <a:endParaRPr kumimoji="1" lang="zh-CN" altLang="en-US" sz="2800" b="1" dirty="0"/>
          </a:p>
          <a:p>
            <a:r>
              <a:rPr kumimoji="1" lang="zh-CN" altLang="en-US" sz="2800" b="1" dirty="0" smtClean="0"/>
              <a:t>协助扩散</a:t>
            </a:r>
            <a:endParaRPr kumimoji="1" lang="zh-CN" altLang="en-US" sz="2800" b="1" dirty="0"/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3581400" y="762000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/>
              <a:t>具有流动性</a:t>
            </a:r>
            <a:endParaRPr kumimoji="1" lang="zh-CN" altLang="en-US" sz="2800" b="1" dirty="0"/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3657600" y="2133600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/>
              <a:t>选择透过性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2" grpId="0"/>
      <p:bldP spid="172046" grpId="0"/>
      <p:bldP spid="172047" grpId="0"/>
      <p:bldP spid="1720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40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</a:rPr>
              <a:t>．嗜中性白细胞伸出伪足，将病原体纳入细胞质内形成吞噬体，这个过程表明了细胞膜具有  </a:t>
            </a:r>
            <a:r>
              <a:rPr lang="zh-CN" altLang="zh-CN" sz="2400" b="1" dirty="0">
                <a:solidFill>
                  <a:srgbClr val="000000"/>
                </a:solidFill>
              </a:rPr>
              <a:t>(         )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A</a:t>
            </a:r>
            <a:r>
              <a:rPr lang="zh-CN" altLang="en-US" sz="2400" b="1" dirty="0">
                <a:solidFill>
                  <a:srgbClr val="000000"/>
                </a:solidFill>
              </a:rPr>
              <a:t>．选择透过性 	   </a:t>
            </a:r>
            <a:r>
              <a:rPr lang="en-US" altLang="zh-CN" sz="2400" b="1" dirty="0">
                <a:solidFill>
                  <a:srgbClr val="000000"/>
                </a:solidFill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</a:rPr>
              <a:t>．流动性      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</a:t>
            </a:r>
            <a:r>
              <a:rPr lang="en-US" altLang="zh-CN" sz="2400" b="1" dirty="0">
                <a:solidFill>
                  <a:srgbClr val="000000"/>
                </a:solidFill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</a:rPr>
              <a:t>．被动转运   	   </a:t>
            </a:r>
            <a:r>
              <a:rPr lang="en-US" altLang="zh-CN" sz="2400" b="1" dirty="0">
                <a:solidFill>
                  <a:srgbClr val="000000"/>
                </a:solidFill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</a:rPr>
              <a:t>．主动转运</a:t>
            </a:r>
          </a:p>
          <a:p>
            <a:pPr>
              <a:buFontTx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、将萎蔫的菜叶放入清水中，菜叶细胞中的水分能够得到恢复的原因，属于  </a:t>
            </a:r>
            <a:r>
              <a:rPr lang="zh-CN" altLang="zh-CN" sz="2400" b="1" dirty="0">
                <a:solidFill>
                  <a:srgbClr val="000000"/>
                </a:solidFill>
              </a:rPr>
              <a:t> (         </a:t>
            </a:r>
            <a:r>
              <a:rPr lang="zh-CN" altLang="zh-CN" sz="2400" b="1" dirty="0" smtClean="0">
                <a:solidFill>
                  <a:srgbClr val="000000"/>
                </a:solidFill>
              </a:rPr>
              <a:t>)</a:t>
            </a:r>
            <a:endParaRPr lang="zh-CN" altLang="zh-CN" sz="2400" b="1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	</a:t>
            </a:r>
            <a:r>
              <a:rPr lang="en-US" altLang="en-US" sz="2400" b="1" dirty="0">
                <a:solidFill>
                  <a:srgbClr val="000000"/>
                </a:solidFill>
              </a:rPr>
              <a:t>A.</a:t>
            </a:r>
            <a:r>
              <a:rPr lang="en-US" altLang="zh-CN" sz="2400" b="1" dirty="0">
                <a:solidFill>
                  <a:srgbClr val="000000"/>
                </a:solidFill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</a:rPr>
              <a:t>主动吸水   　　　　　   </a:t>
            </a:r>
            <a:r>
              <a:rPr lang="en-US" altLang="zh-CN" sz="2400" b="1" dirty="0">
                <a:solidFill>
                  <a:srgbClr val="000000"/>
                </a:solidFill>
              </a:rPr>
              <a:t>B.  </a:t>
            </a:r>
            <a:r>
              <a:rPr lang="zh-CN" altLang="en-US" sz="2400" b="1" dirty="0">
                <a:solidFill>
                  <a:srgbClr val="000000"/>
                </a:solidFill>
              </a:rPr>
              <a:t>主动运输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　		</a:t>
            </a:r>
            <a:r>
              <a:rPr lang="en-US" altLang="zh-CN" sz="2400" b="1" dirty="0">
                <a:solidFill>
                  <a:srgbClr val="000000"/>
                </a:solidFill>
              </a:rPr>
              <a:t>C.  </a:t>
            </a:r>
            <a:r>
              <a:rPr lang="zh-CN" altLang="en-US" sz="2400" b="1" dirty="0">
                <a:solidFill>
                  <a:srgbClr val="000000"/>
                </a:solidFill>
              </a:rPr>
              <a:t>自由扩散和主动运输  　</a:t>
            </a:r>
            <a:r>
              <a:rPr lang="en-US" altLang="zh-CN" sz="2400" b="1" dirty="0">
                <a:solidFill>
                  <a:srgbClr val="000000"/>
                </a:solidFill>
              </a:rPr>
              <a:t>D.  </a:t>
            </a:r>
            <a:r>
              <a:rPr lang="zh-CN" altLang="en-US" sz="2400" b="1" dirty="0">
                <a:solidFill>
                  <a:srgbClr val="000000"/>
                </a:solidFill>
              </a:rPr>
              <a:t>渗透作用</a:t>
            </a:r>
          </a:p>
          <a:p>
            <a:pPr>
              <a:buFontTx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715000" y="205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5514975" y="204311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3505200" y="4114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D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http://www.gybhyy.net/uploadfile/2010/0822/201008220206427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19400"/>
            <a:ext cx="3223260" cy="3581400"/>
          </a:xfrm>
          <a:prstGeom prst="rect">
            <a:avLst/>
          </a:prstGeom>
          <a:noFill/>
        </p:spPr>
      </p:pic>
      <p:pic>
        <p:nvPicPr>
          <p:cNvPr id="234500" name="Picture 4" descr="http://file.xiaoyaoxiang.com/book/1010/75884/2.jpg"/>
          <p:cNvPicPr>
            <a:picLocks noChangeAspect="1" noChangeArrowheads="1"/>
          </p:cNvPicPr>
          <p:nvPr/>
        </p:nvPicPr>
        <p:blipFill>
          <a:blip r:embed="rId3" cstate="print"/>
          <a:srcRect t="56552" b="3448"/>
          <a:stretch>
            <a:fillRect/>
          </a:stretch>
        </p:blipFill>
        <p:spPr bwMode="auto">
          <a:xfrm>
            <a:off x="5181600" y="4419600"/>
            <a:ext cx="2924175" cy="2209800"/>
          </a:xfrm>
          <a:prstGeom prst="rect">
            <a:avLst/>
          </a:prstGeom>
          <a:noFill/>
        </p:spPr>
      </p:pic>
      <p:pic>
        <p:nvPicPr>
          <p:cNvPr id="234502" name="Picture 6" descr="http://www.gybhyy.net/uploadfile/2011/0228/201102281002253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90600"/>
            <a:ext cx="3124200" cy="3124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60960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O</a:t>
            </a:r>
            <a:r>
              <a:rPr lang="en-US" altLang="zh-CN" sz="4000" b="1" baseline="-25000" dirty="0" smtClean="0"/>
              <a:t>2</a:t>
            </a:r>
            <a:r>
              <a:rPr lang="zh-CN" altLang="en-US" sz="4000" b="1" dirty="0" smtClean="0"/>
              <a:t>由肺泡进入红细胞要经过多少层膜？</a:t>
            </a:r>
            <a:endParaRPr lang="zh-CN" altLang="en-US" sz="4000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 descr="osmo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404813"/>
            <a:ext cx="9001125" cy="5568950"/>
          </a:xfrm>
          <a:prstGeom prst="rect">
            <a:avLst/>
          </a:prstGeom>
          <a:noFill/>
        </p:spPr>
      </p:pic>
      <p:sp>
        <p:nvSpPr>
          <p:cNvPr id="179203" name="AutoShape 3"/>
          <p:cNvSpPr>
            <a:spLocks/>
          </p:cNvSpPr>
          <p:nvPr/>
        </p:nvSpPr>
        <p:spPr bwMode="auto">
          <a:xfrm>
            <a:off x="7315200" y="2286000"/>
            <a:ext cx="609600" cy="12192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010400" y="2667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h</a:t>
            </a: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7467600" y="4572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6400800" y="46482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7467600" y="5334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浓度差</a:t>
            </a: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762000" y="6019800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由</a:t>
            </a:r>
            <a:r>
              <a:rPr lang="en-US" altLang="zh-CN" sz="3200" b="1" dirty="0"/>
              <a:t>h</a:t>
            </a:r>
            <a:r>
              <a:rPr lang="zh-CN" altLang="en-US" sz="3200" b="1" dirty="0"/>
              <a:t>决定的重力势 </a:t>
            </a:r>
            <a:r>
              <a:rPr lang="zh-CN" altLang="en-US" sz="3200" b="1" dirty="0" smtClean="0"/>
              <a:t>＝ </a:t>
            </a:r>
            <a:r>
              <a:rPr lang="zh-CN" altLang="en-US" sz="3200" b="1" dirty="0"/>
              <a:t>由浓度差决定渗透势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1066800" y="609600"/>
            <a:ext cx="6272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华文中宋" pitchFamily="2" charset="-122"/>
              </a:rPr>
              <a:t>水分渗透方向：</a:t>
            </a:r>
          </a:p>
        </p:txBody>
      </p:sp>
      <p:grpSp>
        <p:nvGrpSpPr>
          <p:cNvPr id="180227" name="Group 3"/>
          <p:cNvGrpSpPr>
            <a:grpSpLocks/>
          </p:cNvGrpSpPr>
          <p:nvPr/>
        </p:nvGrpSpPr>
        <p:grpSpPr bwMode="auto">
          <a:xfrm>
            <a:off x="1752600" y="1371600"/>
            <a:ext cx="4953000" cy="523875"/>
            <a:chOff x="1565" y="2205"/>
            <a:chExt cx="2042" cy="330"/>
          </a:xfrm>
        </p:grpSpPr>
        <p:sp>
          <p:nvSpPr>
            <p:cNvPr id="180228" name="Text Box 4"/>
            <p:cNvSpPr txBox="1">
              <a:spLocks noChangeArrowheads="1"/>
            </p:cNvSpPr>
            <p:nvPr/>
          </p:nvSpPr>
          <p:spPr bwMode="auto">
            <a:xfrm>
              <a:off x="1565" y="2205"/>
              <a:ext cx="20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FF"/>
                  </a:solidFill>
                  <a:latin typeface="方正姚体" pitchFamily="2" charset="-122"/>
                  <a:ea typeface="方正姚体" pitchFamily="2" charset="-122"/>
                </a:rPr>
                <a:t>  水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方正姚体" pitchFamily="2" charset="-122"/>
                  <a:ea typeface="方正姚体" pitchFamily="2" charset="-122"/>
                </a:rPr>
                <a:t>多                                   </a:t>
              </a:r>
            </a:p>
          </p:txBody>
        </p:sp>
        <p:sp>
          <p:nvSpPr>
            <p:cNvPr id="180229" name="Line 5"/>
            <p:cNvSpPr>
              <a:spLocks noChangeShapeType="1"/>
            </p:cNvSpPr>
            <p:nvPr/>
          </p:nvSpPr>
          <p:spPr bwMode="auto">
            <a:xfrm>
              <a:off x="2200" y="2387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3124200" y="1066800"/>
            <a:ext cx="222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顺浓度梯度</a:t>
            </a:r>
          </a:p>
        </p:txBody>
      </p:sp>
      <p:grpSp>
        <p:nvGrpSpPr>
          <p:cNvPr id="180237" name="Group 13"/>
          <p:cNvGrpSpPr>
            <a:grpSpLocks/>
          </p:cNvGrpSpPr>
          <p:nvPr/>
        </p:nvGrpSpPr>
        <p:grpSpPr bwMode="auto">
          <a:xfrm>
            <a:off x="914400" y="2057400"/>
            <a:ext cx="7315200" cy="4267200"/>
            <a:chOff x="912" y="1579"/>
            <a:chExt cx="3402" cy="3839"/>
          </a:xfrm>
        </p:grpSpPr>
        <p:sp>
          <p:nvSpPr>
            <p:cNvPr id="180238" name="Text Box 14"/>
            <p:cNvSpPr txBox="1">
              <a:spLocks noChangeArrowheads="1"/>
            </p:cNvSpPr>
            <p:nvPr/>
          </p:nvSpPr>
          <p:spPr bwMode="auto">
            <a:xfrm>
              <a:off x="912" y="1579"/>
              <a:ext cx="3402" cy="3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相同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体积</a:t>
              </a:r>
              <a:r>
                <a:rPr kumimoji="1" lang="zh-CN" altLang="en-US" sz="3600" b="1" dirty="0" smtClean="0">
                  <a:solidFill>
                    <a:srgbClr val="CC3300"/>
                  </a:solidFill>
                  <a:latin typeface="Times New Roman" pitchFamily="18" charset="0"/>
                  <a:ea typeface="华文中宋" pitchFamily="2" charset="-122"/>
                </a:rPr>
                <a:t>相同物质</a:t>
              </a:r>
              <a:r>
                <a:rPr kumimoji="1" lang="en-US" altLang="zh-CN" sz="3600" b="1" dirty="0" smtClean="0">
                  <a:latin typeface="Times New Roman" pitchFamily="18" charset="0"/>
                  <a:ea typeface="华文中宋" pitchFamily="2" charset="-122"/>
                </a:rPr>
                <a:t>: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 </a:t>
              </a:r>
              <a:endParaRPr kumimoji="1" lang="en-US" altLang="zh-CN" sz="3600" b="1" dirty="0">
                <a:latin typeface="Times New Roman" pitchFamily="18" charset="0"/>
                <a:ea typeface="华文中宋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质量分数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低                  质量</a:t>
              </a: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分数高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itchFamily="18" charset="0"/>
                  <a:ea typeface="华文中宋" pitchFamily="2" charset="-122"/>
                </a:rPr>
                <a:t>    (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10%</a:t>
              </a:r>
              <a:r>
                <a:rPr kumimoji="1" lang="zh-CN" altLang="en-US" sz="2400" b="1" dirty="0">
                  <a:latin typeface="Times New Roman" pitchFamily="18" charset="0"/>
                  <a:ea typeface="华文中宋" pitchFamily="2" charset="-122"/>
                </a:rPr>
                <a:t>葡萄糖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)               </a:t>
              </a:r>
              <a:r>
                <a:rPr kumimoji="1" lang="en-US" altLang="zh-CN" sz="2400" b="1" dirty="0" smtClean="0">
                  <a:latin typeface="Times New Roman" pitchFamily="18" charset="0"/>
                  <a:ea typeface="华文中宋" pitchFamily="2" charset="-122"/>
                </a:rPr>
                <a:t>                    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(20%</a:t>
              </a:r>
              <a:r>
                <a:rPr kumimoji="1" lang="zh-CN" altLang="en-US" sz="2400" b="1" dirty="0">
                  <a:latin typeface="Times New Roman" pitchFamily="18" charset="0"/>
                  <a:ea typeface="华文中宋" pitchFamily="2" charset="-122"/>
                </a:rPr>
                <a:t>葡萄糖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)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相同质量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分数</a:t>
              </a:r>
              <a:r>
                <a:rPr kumimoji="1" lang="zh-CN" altLang="en-US" sz="3600" b="1" dirty="0" smtClean="0">
                  <a:solidFill>
                    <a:srgbClr val="CC3300"/>
                  </a:solidFill>
                  <a:latin typeface="Times New Roman" pitchFamily="18" charset="0"/>
                  <a:ea typeface="华文中宋" pitchFamily="2" charset="-122"/>
                </a:rPr>
                <a:t>不同物质</a:t>
              </a:r>
              <a:r>
                <a:rPr kumimoji="1" lang="en-US" altLang="zh-CN" sz="3600" b="1" dirty="0" smtClean="0">
                  <a:latin typeface="Times New Roman" pitchFamily="18" charset="0"/>
                  <a:ea typeface="华文中宋" pitchFamily="2" charset="-122"/>
                </a:rPr>
                <a:t>:</a:t>
              </a:r>
              <a:endParaRPr kumimoji="1" lang="en-US" altLang="zh-CN" sz="3600" b="1" dirty="0">
                <a:latin typeface="Times New Roman" pitchFamily="18" charset="0"/>
                <a:ea typeface="华文中宋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物质的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量</a:t>
              </a:r>
              <a:r>
                <a:rPr kumimoji="1" lang="zh-CN" altLang="en-US" sz="3600" b="1" dirty="0" smtClean="0">
                  <a:latin typeface="Times New Roman" pitchFamily="18" charset="0"/>
                  <a:ea typeface="华文中宋" pitchFamily="2" charset="-122"/>
                </a:rPr>
                <a:t>高                  </a:t>
              </a:r>
              <a:r>
                <a:rPr kumimoji="1" lang="zh-CN" altLang="en-US" sz="3600" b="1" dirty="0">
                  <a:latin typeface="Times New Roman" pitchFamily="18" charset="0"/>
                  <a:ea typeface="华文中宋" pitchFamily="2" charset="-122"/>
                </a:rPr>
                <a:t>物质的量低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400" b="1" dirty="0" smtClean="0">
                  <a:latin typeface="Times New Roman" pitchFamily="18" charset="0"/>
                  <a:ea typeface="华文中宋" pitchFamily="2" charset="-122"/>
                </a:rPr>
                <a:t>    (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10%</a:t>
              </a:r>
              <a:r>
                <a:rPr kumimoji="1" lang="zh-CN" altLang="en-US" sz="2400" b="1" dirty="0">
                  <a:latin typeface="Times New Roman" pitchFamily="18" charset="0"/>
                  <a:ea typeface="华文中宋" pitchFamily="2" charset="-122"/>
                </a:rPr>
                <a:t>葡萄糖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)           </a:t>
              </a:r>
              <a:r>
                <a:rPr kumimoji="1" lang="en-US" altLang="zh-CN" sz="2400" b="1" dirty="0" smtClean="0">
                  <a:latin typeface="Times New Roman" pitchFamily="18" charset="0"/>
                  <a:ea typeface="华文中宋" pitchFamily="2" charset="-122"/>
                </a:rPr>
                <a:t>                         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(10%</a:t>
              </a:r>
              <a:r>
                <a:rPr kumimoji="1" lang="zh-CN" altLang="en-US" sz="2400" b="1" dirty="0">
                  <a:latin typeface="Times New Roman" pitchFamily="18" charset="0"/>
                  <a:ea typeface="华文中宋" pitchFamily="2" charset="-122"/>
                </a:rPr>
                <a:t>蔗糖</a:t>
              </a:r>
              <a:r>
                <a:rPr kumimoji="1" lang="en-US" altLang="zh-CN" sz="2400" b="1" dirty="0">
                  <a:latin typeface="Times New Roman" pitchFamily="18" charset="0"/>
                  <a:ea typeface="华文中宋" pitchFamily="2" charset="-122"/>
                </a:rPr>
                <a:t>) </a:t>
              </a:r>
              <a:endParaRPr kumimoji="1" lang="en-US" altLang="zh-CN" sz="3600" b="1" dirty="0"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>
              <a:off x="2081" y="2607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0240" name="Line 16"/>
            <p:cNvSpPr>
              <a:spLocks noChangeShapeType="1"/>
            </p:cNvSpPr>
            <p:nvPr/>
          </p:nvSpPr>
          <p:spPr bwMode="auto">
            <a:xfrm flipH="1" flipV="1">
              <a:off x="2117" y="4595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3" name="矩形 12"/>
          <p:cNvSpPr/>
          <p:nvPr/>
        </p:nvSpPr>
        <p:spPr>
          <a:xfrm>
            <a:off x="5562600" y="137160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水少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143000" y="990600"/>
            <a:ext cx="7162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4400" b="1" dirty="0">
                <a:latin typeface="幼圆" pitchFamily="49" charset="-122"/>
                <a:ea typeface="幼圆" pitchFamily="49" charset="-122"/>
              </a:rPr>
              <a:t>像水分子这样按</a:t>
            </a:r>
            <a:r>
              <a:rPr lang="zh-CN" altLang="en-US" sz="4400" b="1" dirty="0">
                <a:solidFill>
                  <a:srgbClr val="6666FF"/>
                </a:solidFill>
                <a:latin typeface="幼圆" pitchFamily="49" charset="-122"/>
                <a:ea typeface="幼圆" pitchFamily="49" charset="-122"/>
              </a:rPr>
              <a:t>顺浓度梯度</a:t>
            </a:r>
            <a:r>
              <a:rPr lang="zh-CN" altLang="en-US" sz="4400" b="1" dirty="0">
                <a:latin typeface="幼圆" pitchFamily="49" charset="-122"/>
                <a:ea typeface="幼圆" pitchFamily="49" charset="-122"/>
              </a:rPr>
              <a:t>的方向进出细胞的现象，统称为</a:t>
            </a:r>
            <a:r>
              <a:rPr lang="zh-CN" altLang="en-US" sz="4400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被动运输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1143000" y="3886200"/>
            <a:ext cx="6400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4400" b="1" dirty="0">
                <a:latin typeface="幼圆" pitchFamily="49" charset="-122"/>
                <a:ea typeface="幼圆" pitchFamily="49" charset="-122"/>
              </a:rPr>
              <a:t>有些物质进出</a:t>
            </a:r>
            <a:r>
              <a:rPr lang="zh-CN" altLang="en-US" sz="4400" b="1" dirty="0" smtClean="0">
                <a:latin typeface="幼圆" pitchFamily="49" charset="-122"/>
                <a:ea typeface="幼圆" pitchFamily="49" charset="-122"/>
              </a:rPr>
              <a:t>细胞是按 </a:t>
            </a:r>
            <a:r>
              <a:rPr lang="zh-CN" altLang="en-US" sz="4400" b="1" dirty="0" smtClean="0">
                <a:solidFill>
                  <a:srgbClr val="6666FF"/>
                </a:solidFill>
                <a:latin typeface="幼圆" pitchFamily="49" charset="-122"/>
                <a:ea typeface="幼圆" pitchFamily="49" charset="-122"/>
              </a:rPr>
              <a:t>逆</a:t>
            </a:r>
            <a:r>
              <a:rPr lang="zh-CN" altLang="en-US" sz="4400" b="1" dirty="0">
                <a:solidFill>
                  <a:srgbClr val="6666FF"/>
                </a:solidFill>
                <a:latin typeface="幼圆" pitchFamily="49" charset="-122"/>
                <a:ea typeface="幼圆" pitchFamily="49" charset="-122"/>
              </a:rPr>
              <a:t>浓度梯度</a:t>
            </a:r>
            <a:r>
              <a:rPr lang="zh-CN" altLang="en-US" sz="4400" b="1" dirty="0">
                <a:latin typeface="幼圆" pitchFamily="49" charset="-122"/>
                <a:ea typeface="幼圆" pitchFamily="49" charset="-122"/>
              </a:rPr>
              <a:t>的方向进行的，称为</a:t>
            </a:r>
            <a:r>
              <a:rPr lang="zh-CN" altLang="en-US" sz="4400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主动运输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  <p:bldP spid="1966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WordArt 4"/>
          <p:cNvSpPr>
            <a:spLocks noChangeArrowheads="1" noChangeShapeType="1" noTextEdit="1"/>
          </p:cNvSpPr>
          <p:nvPr/>
        </p:nvSpPr>
        <p:spPr bwMode="auto">
          <a:xfrm>
            <a:off x="457200" y="381000"/>
            <a:ext cx="3581400" cy="2057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4400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00"/>
                  </a:gs>
                  <a:gs pos="20000">
                    <a:srgbClr val="000040">
                      <a:alpha val="90000"/>
                    </a:srgbClr>
                  </a:gs>
                  <a:gs pos="50000">
                    <a:srgbClr val="400040">
                      <a:alpha val="75000"/>
                    </a:srgbClr>
                  </a:gs>
                  <a:gs pos="75000">
                    <a:srgbClr val="8F0040">
                      <a:alpha val="62500"/>
                    </a:srgbClr>
                  </a:gs>
                  <a:gs pos="89999">
                    <a:srgbClr val="F27300">
                      <a:alpha val="55001"/>
                    </a:srgbClr>
                  </a:gs>
                  <a:gs pos="100000">
                    <a:srgbClr val="FFBF00">
                      <a:alpha val="50000"/>
                    </a:srgbClr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华文行楷"/>
            </a:endParaRPr>
          </a:p>
          <a:p>
            <a:pPr algn="ctr"/>
            <a:r>
              <a:rPr lang="zh-CN" altLang="en-US" sz="44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>
                        <a:alpha val="90000"/>
                      </a:srgbClr>
                    </a:gs>
                    <a:gs pos="50000">
                      <a:srgbClr val="400040">
                        <a:alpha val="75000"/>
                      </a:srgbClr>
                    </a:gs>
                    <a:gs pos="75000">
                      <a:srgbClr val="8F0040">
                        <a:alpha val="62500"/>
                      </a:srgbClr>
                    </a:gs>
                    <a:gs pos="89999">
                      <a:srgbClr val="F27300">
                        <a:alpha val="55001"/>
                      </a:srgbClr>
                    </a:gs>
                    <a:gs pos="100000">
                      <a:srgbClr val="FFBF00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自由扩散</a:t>
            </a:r>
          </a:p>
          <a:p>
            <a:pPr algn="ctr"/>
            <a:r>
              <a:rPr lang="en-US" altLang="zh-CN" sz="44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20000">
                      <a:srgbClr val="000040">
                        <a:alpha val="90000"/>
                      </a:srgbClr>
                    </a:gs>
                    <a:gs pos="50000">
                      <a:srgbClr val="400040">
                        <a:alpha val="75000"/>
                      </a:srgbClr>
                    </a:gs>
                    <a:gs pos="75000">
                      <a:srgbClr val="8F0040">
                        <a:alpha val="62500"/>
                      </a:srgbClr>
                    </a:gs>
                    <a:gs pos="89999">
                      <a:srgbClr val="F27300">
                        <a:alpha val="55001"/>
                      </a:srgbClr>
                    </a:gs>
                    <a:gs pos="100000">
                      <a:srgbClr val="FFBF00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华文行楷"/>
              </a:rPr>
              <a:t>free diffusion</a:t>
            </a:r>
            <a:endParaRPr lang="zh-CN" altLang="en-US" sz="4400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00"/>
                  </a:gs>
                  <a:gs pos="20000">
                    <a:srgbClr val="000040">
                      <a:alpha val="90000"/>
                    </a:srgbClr>
                  </a:gs>
                  <a:gs pos="50000">
                    <a:srgbClr val="400040">
                      <a:alpha val="75000"/>
                    </a:srgbClr>
                  </a:gs>
                  <a:gs pos="75000">
                    <a:srgbClr val="8F0040">
                      <a:alpha val="62500"/>
                    </a:srgbClr>
                  </a:gs>
                  <a:gs pos="89999">
                    <a:srgbClr val="F27300">
                      <a:alpha val="55001"/>
                    </a:srgbClr>
                  </a:gs>
                  <a:gs pos="100000">
                    <a:srgbClr val="FFBF00">
                      <a:alpha val="50000"/>
                    </a:srgbClr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华文行楷"/>
            </a:endParaRP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86106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方向：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从高浓度→→低浓度侧</a:t>
            </a: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动力：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细胞膜内外的浓度差</a:t>
            </a:r>
            <a:r>
              <a:rPr lang="en-US" altLang="zh-CN" sz="2800" b="1" dirty="0">
                <a:solidFill>
                  <a:srgbClr val="009900"/>
                </a:solidFill>
                <a:latin typeface="方正华隶简体" pitchFamily="65" charset="-122"/>
                <a:ea typeface="方正华隶简体" pitchFamily="65" charset="-122"/>
              </a:rPr>
              <a:t>(</a:t>
            </a:r>
            <a:r>
              <a:rPr lang="zh-CN" altLang="en-US" sz="2800" b="1" dirty="0">
                <a:solidFill>
                  <a:srgbClr val="009900"/>
                </a:solidFill>
                <a:latin typeface="方正华隶简体" pitchFamily="65" charset="-122"/>
                <a:ea typeface="方正华隶简体" pitchFamily="65" charset="-122"/>
              </a:rPr>
              <a:t>顺浓度梯度）</a:t>
            </a:r>
            <a:endParaRPr kumimoji="1" lang="zh-CN" altLang="en-US" sz="2800" b="1" dirty="0">
              <a:solidFill>
                <a:srgbClr val="009900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实例：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某些小分子和脂溶性物质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，</a:t>
            </a:r>
            <a:endParaRPr lang="en-US" altLang="zh-CN" sz="2800" b="1" dirty="0" smtClean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lang="en-US" altLang="zh-CN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         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如水、气体、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甘油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、苯</a:t>
            </a:r>
            <a:r>
              <a:rPr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、</a:t>
            </a:r>
            <a:r>
              <a:rPr lang="zh-CN" altLang="en-US" sz="2800" b="1" dirty="0" smtClean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乙醇、尿素、脂肪酸</a:t>
            </a:r>
            <a:endParaRPr lang="zh-CN" altLang="en-US" sz="2800" b="1" dirty="0">
              <a:solidFill>
                <a:srgbClr val="0000CC"/>
              </a:solidFill>
              <a:latin typeface="方正华隶简体" pitchFamily="65" charset="-122"/>
              <a:ea typeface="方正华隶简体" pitchFamily="65" charset="-122"/>
            </a:endParaRPr>
          </a:p>
          <a:p>
            <a:r>
              <a:rPr kumimoji="1"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</a:rPr>
              <a:t>特点：</a:t>
            </a:r>
            <a:r>
              <a:rPr kumimoji="1" lang="zh-CN" altLang="en-US" sz="2800" b="1" dirty="0">
                <a:solidFill>
                  <a:srgbClr val="0000CC"/>
                </a:solidFill>
                <a:latin typeface="方正华隶简体" pitchFamily="65" charset="-122"/>
                <a:ea typeface="方正华隶简体" pitchFamily="65" charset="-122"/>
              </a:rPr>
              <a:t>不需要运载体、不用消耗能量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609600" y="2971800"/>
            <a:ext cx="50292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tx2"/>
                </a:solidFill>
                <a:latin typeface="Tahoma" pitchFamily="34" charset="0"/>
                <a:ea typeface="方正华隶简体" pitchFamily="65" charset="-122"/>
              </a:rPr>
              <a:t>物质通过简单的扩散作用进出</a:t>
            </a:r>
            <a:r>
              <a:rPr lang="zh-CN" altLang="en-US" sz="3200" b="1" dirty="0" smtClean="0">
                <a:solidFill>
                  <a:schemeClr val="tx2"/>
                </a:solidFill>
                <a:latin typeface="Tahoma" pitchFamily="34" charset="0"/>
                <a:ea typeface="方正华隶简体" pitchFamily="65" charset="-122"/>
              </a:rPr>
              <a:t>细胞，</a:t>
            </a:r>
            <a:r>
              <a:rPr lang="zh-CN" altLang="en-US" sz="3200" b="1" dirty="0">
                <a:solidFill>
                  <a:schemeClr val="tx2"/>
                </a:solidFill>
                <a:latin typeface="Tahoma" pitchFamily="34" charset="0"/>
                <a:ea typeface="方正华隶简体" pitchFamily="65" charset="-122"/>
              </a:rPr>
              <a:t>叫自由扩散</a:t>
            </a:r>
          </a:p>
        </p:txBody>
      </p:sp>
      <p:grpSp>
        <p:nvGrpSpPr>
          <p:cNvPr id="162827" name="Group 11"/>
          <p:cNvGrpSpPr>
            <a:grpSpLocks/>
          </p:cNvGrpSpPr>
          <p:nvPr/>
        </p:nvGrpSpPr>
        <p:grpSpPr bwMode="auto">
          <a:xfrm>
            <a:off x="5486400" y="228600"/>
            <a:ext cx="3657600" cy="3168650"/>
            <a:chOff x="3360" y="384"/>
            <a:chExt cx="2304" cy="1996"/>
          </a:xfrm>
        </p:grpSpPr>
        <p:pic>
          <p:nvPicPr>
            <p:cNvPr id="162828" name="Picture 12" descr="diffusion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0" y="384"/>
              <a:ext cx="1979" cy="1996"/>
            </a:xfrm>
            <a:prstGeom prst="rect">
              <a:avLst/>
            </a:prstGeom>
            <a:noFill/>
          </p:spPr>
        </p:pic>
        <p:sp>
          <p:nvSpPr>
            <p:cNvPr id="162829" name="Text Box 13"/>
            <p:cNvSpPr txBox="1">
              <a:spLocks noChangeArrowheads="1"/>
            </p:cNvSpPr>
            <p:nvPr/>
          </p:nvSpPr>
          <p:spPr bwMode="auto">
            <a:xfrm>
              <a:off x="4830" y="1200"/>
              <a:ext cx="834" cy="39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Cell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400" b="1"/>
                <a:t>membrane</a:t>
              </a:r>
            </a:p>
          </p:txBody>
        </p:sp>
      </p:grp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6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6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6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AutoShape 2"/>
          <p:cNvSpPr>
            <a:spLocks noChangeArrowheads="1"/>
          </p:cNvSpPr>
          <p:nvPr/>
        </p:nvSpPr>
        <p:spPr bwMode="auto">
          <a:xfrm>
            <a:off x="85725" y="630238"/>
            <a:ext cx="4495800" cy="6172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39" name="AutoShape 3"/>
          <p:cNvSpPr>
            <a:spLocks noChangeArrowheads="1"/>
          </p:cNvSpPr>
          <p:nvPr/>
        </p:nvSpPr>
        <p:spPr bwMode="auto">
          <a:xfrm>
            <a:off x="4876800" y="533400"/>
            <a:ext cx="2232025" cy="720725"/>
          </a:xfrm>
          <a:prstGeom prst="cloudCallout">
            <a:avLst>
              <a:gd name="adj1" fmla="val 69630"/>
              <a:gd name="adj2" fmla="val 81056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>
                <a:ea typeface="华文仿宋" pitchFamily="2" charset="-122"/>
              </a:rPr>
              <a:t>问题探讨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5084763" y="2286000"/>
            <a:ext cx="3887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648200" y="1447800"/>
            <a:ext cx="431958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左图所示为人工的</a:t>
            </a:r>
            <a:r>
              <a:rPr lang="zh-CN" altLang="en-US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无蛋白质的脂双层膜</a:t>
            </a:r>
            <a:r>
              <a:rPr lang="zh-CN" altLang="en-US" sz="2400" b="1" dirty="0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对不同分子的通透性。   </a:t>
            </a:r>
            <a:endParaRPr lang="zh-CN" altLang="en-US" sz="2400" b="1" dirty="0"/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242888" y="755650"/>
            <a:ext cx="4316412" cy="5927725"/>
            <a:chOff x="96" y="480"/>
            <a:chExt cx="2719" cy="3734"/>
          </a:xfrm>
        </p:grpSpPr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2135" y="3500"/>
              <a:ext cx="305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2135" y="3378"/>
              <a:ext cx="305" cy="18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7945" name="Group 9"/>
            <p:cNvGrpSpPr>
              <a:grpSpLocks/>
            </p:cNvGrpSpPr>
            <p:nvPr/>
          </p:nvGrpSpPr>
          <p:grpSpPr bwMode="auto">
            <a:xfrm>
              <a:off x="2085" y="631"/>
              <a:ext cx="407" cy="3052"/>
              <a:chOff x="2608" y="618"/>
              <a:chExt cx="363" cy="2268"/>
            </a:xfrm>
          </p:grpSpPr>
          <p:sp>
            <p:nvSpPr>
              <p:cNvPr id="167946" name="AutoShape 10"/>
              <p:cNvSpPr>
                <a:spLocks noChangeArrowheads="1"/>
              </p:cNvSpPr>
              <p:nvPr/>
            </p:nvSpPr>
            <p:spPr bwMode="auto">
              <a:xfrm>
                <a:off x="2835" y="618"/>
                <a:ext cx="136" cy="2268"/>
              </a:xfrm>
              <a:prstGeom prst="flowChartProcess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947" name="AutoShape 11"/>
              <p:cNvSpPr>
                <a:spLocks noChangeArrowheads="1"/>
              </p:cNvSpPr>
              <p:nvPr/>
            </p:nvSpPr>
            <p:spPr bwMode="auto">
              <a:xfrm>
                <a:off x="2608" y="618"/>
                <a:ext cx="136" cy="2268"/>
              </a:xfrm>
              <a:prstGeom prst="flowChartProcess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7948" name="AutoShape 12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785" y="861"/>
              <a:ext cx="1018" cy="270"/>
            </a:xfrm>
            <a:prstGeom prst="rightArrow">
              <a:avLst>
                <a:gd name="adj1" fmla="val 50000"/>
                <a:gd name="adj2" fmla="val 9425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AutoShape 13"/>
            <p:cNvSpPr>
              <a:spLocks noChangeArrowheads="1"/>
            </p:cNvSpPr>
            <p:nvPr/>
          </p:nvSpPr>
          <p:spPr bwMode="auto">
            <a:xfrm>
              <a:off x="1797" y="1591"/>
              <a:ext cx="1018" cy="270"/>
            </a:xfrm>
            <a:prstGeom prst="rightArrow">
              <a:avLst>
                <a:gd name="adj1" fmla="val 50000"/>
                <a:gd name="adj2" fmla="val 94259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AutoShape 14"/>
            <p:cNvSpPr>
              <a:spLocks noChangeArrowheads="1"/>
            </p:cNvSpPr>
            <p:nvPr/>
          </p:nvSpPr>
          <p:spPr bwMode="auto">
            <a:xfrm>
              <a:off x="1680" y="2160"/>
              <a:ext cx="302" cy="638"/>
            </a:xfrm>
            <a:prstGeom prst="curvedLeftArrow">
              <a:avLst>
                <a:gd name="adj1" fmla="val 42252"/>
                <a:gd name="adj2" fmla="val 84503"/>
                <a:gd name="adj3" fmla="val 33333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AutoShape 15"/>
            <p:cNvSpPr>
              <a:spLocks noChangeArrowheads="1"/>
            </p:cNvSpPr>
            <p:nvPr/>
          </p:nvSpPr>
          <p:spPr bwMode="auto">
            <a:xfrm>
              <a:off x="1797" y="3079"/>
              <a:ext cx="254" cy="543"/>
            </a:xfrm>
            <a:prstGeom prst="curvedLeftArrow">
              <a:avLst>
                <a:gd name="adj1" fmla="val 42756"/>
                <a:gd name="adj2" fmla="val 85512"/>
                <a:gd name="adj3" fmla="val 3333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Text Box 16"/>
            <p:cNvSpPr txBox="1">
              <a:spLocks noChangeArrowheads="1"/>
            </p:cNvSpPr>
            <p:nvPr/>
          </p:nvSpPr>
          <p:spPr bwMode="auto">
            <a:xfrm>
              <a:off x="1872" y="3696"/>
              <a:ext cx="86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合成的脂双层</a:t>
              </a:r>
            </a:p>
          </p:txBody>
        </p:sp>
        <p:sp>
          <p:nvSpPr>
            <p:cNvPr id="167953" name="Text Box 17"/>
            <p:cNvSpPr txBox="1">
              <a:spLocks noChangeArrowheads="1"/>
            </p:cNvSpPr>
            <p:nvPr/>
          </p:nvSpPr>
          <p:spPr bwMode="auto">
            <a:xfrm>
              <a:off x="432" y="480"/>
              <a:ext cx="1104" cy="87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 smtClean="0">
                  <a:ea typeface="黑体" pitchFamily="2" charset="-122"/>
                </a:rPr>
                <a:t>H</a:t>
              </a:r>
              <a:r>
                <a:rPr lang="en-US" altLang="zh-CN" sz="2800" b="1" baseline="-25000" dirty="0" smtClean="0">
                  <a:ea typeface="黑体" pitchFamily="2" charset="-122"/>
                </a:rPr>
                <a:t>2</a:t>
              </a:r>
              <a:r>
                <a:rPr lang="en-US" altLang="zh-CN" sz="2800" b="1" dirty="0" smtClean="0">
                  <a:ea typeface="黑体" pitchFamily="2" charset="-122"/>
                </a:rPr>
                <a:t>O</a:t>
              </a:r>
            </a:p>
            <a:p>
              <a:pPr algn="ctr"/>
              <a:r>
                <a:rPr lang="en-US" altLang="zh-CN" sz="2800" b="1" dirty="0" smtClean="0">
                  <a:ea typeface="黑体" pitchFamily="2" charset="-122"/>
                </a:rPr>
                <a:t>CO</a:t>
              </a:r>
              <a:r>
                <a:rPr lang="en-US" altLang="zh-CN" sz="2800" b="1" baseline="-25000" dirty="0" smtClean="0">
                  <a:ea typeface="黑体" pitchFamily="2" charset="-122"/>
                </a:rPr>
                <a:t>2 </a:t>
              </a:r>
            </a:p>
            <a:p>
              <a:pPr algn="ctr"/>
              <a:r>
                <a:rPr lang="en-US" altLang="zh-CN" sz="2800" b="1" dirty="0" smtClean="0">
                  <a:ea typeface="黑体" pitchFamily="2" charset="-122"/>
                </a:rPr>
                <a:t>N</a:t>
              </a:r>
              <a:r>
                <a:rPr lang="en-US" altLang="zh-CN" sz="2800" b="1" baseline="-25000" dirty="0" smtClean="0">
                  <a:ea typeface="黑体" pitchFamily="2" charset="-122"/>
                </a:rPr>
                <a:t>2 </a:t>
              </a:r>
              <a:r>
                <a:rPr lang="zh-CN" altLang="en-US" sz="2800" b="1" dirty="0" smtClean="0">
                  <a:ea typeface="黑体" pitchFamily="2" charset="-122"/>
                </a:rPr>
                <a:t>、</a:t>
              </a:r>
              <a:r>
                <a:rPr lang="en-US" altLang="zh-CN" sz="2800" b="1" baseline="-25000" dirty="0" smtClean="0">
                  <a:ea typeface="黑体" pitchFamily="2" charset="-122"/>
                </a:rPr>
                <a:t>  </a:t>
              </a:r>
              <a:r>
                <a:rPr lang="en-US" altLang="zh-CN" sz="2800" b="1" dirty="0" smtClean="0">
                  <a:ea typeface="黑体" pitchFamily="2" charset="-122"/>
                </a:rPr>
                <a:t>O</a:t>
              </a:r>
              <a:r>
                <a:rPr lang="en-US" altLang="zh-CN" sz="2800" b="1" baseline="-25000" dirty="0" smtClean="0">
                  <a:ea typeface="黑体" pitchFamily="2" charset="-122"/>
                </a:rPr>
                <a:t>2</a:t>
              </a:r>
              <a:endParaRPr lang="zh-CN" altLang="en-US" sz="2800" b="1" baseline="-25000" dirty="0">
                <a:ea typeface="黑体" pitchFamily="2" charset="-122"/>
              </a:endParaRPr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432" y="1404"/>
              <a:ext cx="1104" cy="60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 smtClean="0">
                  <a:ea typeface="黑体" pitchFamily="2" charset="-122"/>
                </a:rPr>
                <a:t>苯甘油</a:t>
              </a:r>
              <a:endParaRPr lang="zh-CN" altLang="en-US" sz="2800" b="1" dirty="0">
                <a:ea typeface="黑体" pitchFamily="2" charset="-122"/>
              </a:endParaRPr>
            </a:p>
            <a:p>
              <a:pPr algn="ctr"/>
              <a:r>
                <a:rPr lang="zh-CN" altLang="en-US" sz="2800" b="1" dirty="0" smtClean="0">
                  <a:ea typeface="黑体" pitchFamily="2" charset="-122"/>
                </a:rPr>
                <a:t>乙醇尿素</a:t>
              </a:r>
              <a:endParaRPr lang="zh-CN" altLang="en-US" b="1" dirty="0"/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432" y="2042"/>
              <a:ext cx="1104" cy="877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ea typeface="黑体" pitchFamily="2" charset="-122"/>
                </a:rPr>
                <a:t>氨基酸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葡萄糖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核苷酸</a:t>
              </a:r>
            </a:p>
          </p:txBody>
        </p: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96" y="2976"/>
              <a:ext cx="1728" cy="114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ea typeface="黑体" pitchFamily="2" charset="-122"/>
                </a:rPr>
                <a:t>氢离子、钠离子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钾离子、钙离子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氯离子、镁离子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碳酸氢根</a:t>
              </a:r>
              <a:endParaRPr lang="zh-CN" altLang="en-US" b="1"/>
            </a:p>
          </p:txBody>
        </p:sp>
      </p:grp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4724400" y="2819400"/>
            <a:ext cx="38100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  <a:latin typeface="方正彩云简体" pitchFamily="65" charset="-122"/>
                <a:ea typeface="方正彩云简体" pitchFamily="65" charset="-122"/>
              </a:rPr>
              <a:t>讨论：</a:t>
            </a:r>
          </a:p>
          <a:p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什么样的分子能够通过脂双层？什么样的分子不能通过？</a:t>
            </a:r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4876800" y="4876800"/>
            <a:ext cx="3810000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      </a:t>
            </a:r>
            <a:r>
              <a:rPr lang="zh-CN" altLang="en-US" sz="2400" b="1">
                <a:ea typeface="黑体" pitchFamily="2" charset="-122"/>
              </a:rPr>
              <a:t>小分子或脂溶性物质容易通过脂双层，分子量相对较大或带电荷的物质则很难通过脂双层。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  <p:bldP spid="167957" grpId="0"/>
      <p:bldP spid="1679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AutoShape 2"/>
          <p:cNvSpPr>
            <a:spLocks noChangeArrowheads="1"/>
          </p:cNvSpPr>
          <p:nvPr/>
        </p:nvSpPr>
        <p:spPr bwMode="auto">
          <a:xfrm>
            <a:off x="85725" y="630238"/>
            <a:ext cx="4495800" cy="6172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3" name="AutoShape 3"/>
          <p:cNvSpPr>
            <a:spLocks noChangeArrowheads="1"/>
          </p:cNvSpPr>
          <p:nvPr/>
        </p:nvSpPr>
        <p:spPr bwMode="auto">
          <a:xfrm>
            <a:off x="4876800" y="533400"/>
            <a:ext cx="2232025" cy="720725"/>
          </a:xfrm>
          <a:prstGeom prst="cloudCallout">
            <a:avLst>
              <a:gd name="adj1" fmla="val 69630"/>
              <a:gd name="adj2" fmla="val 81056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>
                <a:ea typeface="华文仿宋" pitchFamily="2" charset="-122"/>
              </a:rPr>
              <a:t>问题探讨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5084763" y="2286000"/>
            <a:ext cx="3887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48200" y="1447800"/>
            <a:ext cx="431958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左图所示为人工的</a:t>
            </a:r>
            <a:r>
              <a:rPr lang="zh-CN" altLang="en-US" sz="24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无蛋白质的脂双层膜</a:t>
            </a:r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对不同分子的通透性。   </a:t>
            </a:r>
            <a:endParaRPr lang="zh-CN" altLang="en-US" sz="2400" b="1"/>
          </a:p>
        </p:txBody>
      </p:sp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242888" y="995363"/>
            <a:ext cx="4316412" cy="5688013"/>
            <a:chOff x="96" y="631"/>
            <a:chExt cx="2719" cy="3583"/>
          </a:xfrm>
        </p:grpSpPr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135" y="3500"/>
              <a:ext cx="305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68" name="Rectangle 8"/>
            <p:cNvSpPr>
              <a:spLocks noChangeArrowheads="1"/>
            </p:cNvSpPr>
            <p:nvPr/>
          </p:nvSpPr>
          <p:spPr bwMode="auto">
            <a:xfrm>
              <a:off x="2135" y="3378"/>
              <a:ext cx="305" cy="18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8969" name="Group 9"/>
            <p:cNvGrpSpPr>
              <a:grpSpLocks/>
            </p:cNvGrpSpPr>
            <p:nvPr/>
          </p:nvGrpSpPr>
          <p:grpSpPr bwMode="auto">
            <a:xfrm>
              <a:off x="2085" y="631"/>
              <a:ext cx="407" cy="3052"/>
              <a:chOff x="2608" y="618"/>
              <a:chExt cx="363" cy="2268"/>
            </a:xfrm>
          </p:grpSpPr>
          <p:sp>
            <p:nvSpPr>
              <p:cNvPr id="168970" name="AutoShape 10"/>
              <p:cNvSpPr>
                <a:spLocks noChangeArrowheads="1"/>
              </p:cNvSpPr>
              <p:nvPr/>
            </p:nvSpPr>
            <p:spPr bwMode="auto">
              <a:xfrm>
                <a:off x="2835" y="618"/>
                <a:ext cx="136" cy="2268"/>
              </a:xfrm>
              <a:prstGeom prst="flowChartProcess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71" name="AutoShape 11"/>
              <p:cNvSpPr>
                <a:spLocks noChangeArrowheads="1"/>
              </p:cNvSpPr>
              <p:nvPr/>
            </p:nvSpPr>
            <p:spPr bwMode="auto">
              <a:xfrm>
                <a:off x="2608" y="618"/>
                <a:ext cx="136" cy="2268"/>
              </a:xfrm>
              <a:prstGeom prst="flowChartProcess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8972" name="AutoShape 12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785" y="861"/>
              <a:ext cx="1018" cy="270"/>
            </a:xfrm>
            <a:prstGeom prst="rightArrow">
              <a:avLst>
                <a:gd name="adj1" fmla="val 50000"/>
                <a:gd name="adj2" fmla="val 94259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3" name="AutoShape 13"/>
            <p:cNvSpPr>
              <a:spLocks noChangeArrowheads="1"/>
            </p:cNvSpPr>
            <p:nvPr/>
          </p:nvSpPr>
          <p:spPr bwMode="auto">
            <a:xfrm>
              <a:off x="1797" y="1591"/>
              <a:ext cx="1018" cy="270"/>
            </a:xfrm>
            <a:prstGeom prst="rightArrow">
              <a:avLst>
                <a:gd name="adj1" fmla="val 50000"/>
                <a:gd name="adj2" fmla="val 94259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4" name="AutoShape 14"/>
            <p:cNvSpPr>
              <a:spLocks noChangeArrowheads="1"/>
            </p:cNvSpPr>
            <p:nvPr/>
          </p:nvSpPr>
          <p:spPr bwMode="auto">
            <a:xfrm>
              <a:off x="1680" y="2160"/>
              <a:ext cx="302" cy="638"/>
            </a:xfrm>
            <a:prstGeom prst="curvedLeftArrow">
              <a:avLst>
                <a:gd name="adj1" fmla="val 42252"/>
                <a:gd name="adj2" fmla="val 84503"/>
                <a:gd name="adj3" fmla="val 33333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5" name="AutoShape 15"/>
            <p:cNvSpPr>
              <a:spLocks noChangeArrowheads="1"/>
            </p:cNvSpPr>
            <p:nvPr/>
          </p:nvSpPr>
          <p:spPr bwMode="auto">
            <a:xfrm>
              <a:off x="1797" y="3079"/>
              <a:ext cx="254" cy="543"/>
            </a:xfrm>
            <a:prstGeom prst="curvedLeftArrow">
              <a:avLst>
                <a:gd name="adj1" fmla="val 42756"/>
                <a:gd name="adj2" fmla="val 85512"/>
                <a:gd name="adj3" fmla="val 3333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1872" y="3696"/>
              <a:ext cx="86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合成的脂双层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32" y="2042"/>
              <a:ext cx="1104" cy="877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ea typeface="黑体" pitchFamily="2" charset="-122"/>
                </a:rPr>
                <a:t>氨基酸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葡萄糖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核苷酸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96" y="2976"/>
              <a:ext cx="1728" cy="114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ea typeface="黑体" pitchFamily="2" charset="-122"/>
                </a:rPr>
                <a:t>氢离子、钠离子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钾离子、钙离子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氯离子、镁离子</a:t>
              </a:r>
            </a:p>
            <a:p>
              <a:pPr algn="ctr"/>
              <a:r>
                <a:rPr lang="zh-CN" altLang="en-US" sz="2800" b="1">
                  <a:ea typeface="黑体" pitchFamily="2" charset="-122"/>
                </a:rPr>
                <a:t>碳酸氢根</a:t>
              </a:r>
              <a:endParaRPr lang="zh-CN" altLang="en-US" b="1"/>
            </a:p>
          </p:txBody>
        </p:sp>
      </p:grp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4724400" y="2667000"/>
            <a:ext cx="38100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latin typeface="方正彩云简体" pitchFamily="65" charset="-122"/>
                <a:ea typeface="方正彩云简体" pitchFamily="65" charset="-122"/>
              </a:rPr>
              <a:t>讨论</a:t>
            </a:r>
          </a:p>
          <a:p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葡萄糖不能通过无蛋白质的脂双层，但是，小肠上皮细胞能大量吸收食物中的葡萄糖，对此该如何解释？</a:t>
            </a:r>
            <a:r>
              <a:rPr lang="zh-CN" altLang="en-US" sz="2400" b="1">
                <a:solidFill>
                  <a:srgbClr val="009900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4876800" y="5562600"/>
            <a:ext cx="381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黑体" pitchFamily="2" charset="-122"/>
              </a:rPr>
              <a:t>     </a:t>
            </a:r>
            <a:r>
              <a:rPr lang="zh-CN" altLang="en-US" sz="2400" b="1">
                <a:ea typeface="黑体" pitchFamily="2" charset="-122"/>
              </a:rPr>
              <a:t>细胞膜上除脂双层外，还有蛋白质分子，可能是靠蛋白质的运载帮助。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76288" y="755651"/>
            <a:ext cx="1752600" cy="1384995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ea typeface="黑体" pitchFamily="2" charset="-122"/>
              </a:rPr>
              <a:t>H</a:t>
            </a:r>
            <a:r>
              <a:rPr lang="en-US" altLang="zh-CN" sz="2800" b="1" baseline="-25000" dirty="0" smtClean="0">
                <a:ea typeface="黑体" pitchFamily="2" charset="-122"/>
              </a:rPr>
              <a:t>2</a:t>
            </a:r>
            <a:r>
              <a:rPr lang="en-US" altLang="zh-CN" sz="2800" b="1" dirty="0" smtClean="0">
                <a:ea typeface="黑体" pitchFamily="2" charset="-122"/>
              </a:rPr>
              <a:t>O</a:t>
            </a:r>
          </a:p>
          <a:p>
            <a:pPr algn="ctr"/>
            <a:r>
              <a:rPr lang="en-US" altLang="zh-CN" sz="2800" b="1" dirty="0" smtClean="0">
                <a:ea typeface="黑体" pitchFamily="2" charset="-122"/>
              </a:rPr>
              <a:t>CO</a:t>
            </a:r>
            <a:r>
              <a:rPr lang="en-US" altLang="zh-CN" sz="2800" b="1" baseline="-25000" dirty="0" smtClean="0">
                <a:ea typeface="黑体" pitchFamily="2" charset="-122"/>
              </a:rPr>
              <a:t>2 </a:t>
            </a:r>
          </a:p>
          <a:p>
            <a:pPr algn="ctr"/>
            <a:r>
              <a:rPr lang="en-US" altLang="zh-CN" sz="2800" b="1" dirty="0" smtClean="0">
                <a:ea typeface="黑体" pitchFamily="2" charset="-122"/>
              </a:rPr>
              <a:t>N</a:t>
            </a:r>
            <a:r>
              <a:rPr lang="en-US" altLang="zh-CN" sz="2800" b="1" baseline="-25000" dirty="0" smtClean="0">
                <a:ea typeface="黑体" pitchFamily="2" charset="-122"/>
              </a:rPr>
              <a:t>2 </a:t>
            </a:r>
            <a:r>
              <a:rPr lang="zh-CN" altLang="en-US" sz="2800" b="1" dirty="0" smtClean="0">
                <a:ea typeface="黑体" pitchFamily="2" charset="-122"/>
              </a:rPr>
              <a:t>、</a:t>
            </a:r>
            <a:r>
              <a:rPr lang="en-US" altLang="zh-CN" sz="2800" b="1" baseline="-25000" dirty="0" smtClean="0">
                <a:ea typeface="黑体" pitchFamily="2" charset="-122"/>
              </a:rPr>
              <a:t>  </a:t>
            </a:r>
            <a:r>
              <a:rPr lang="en-US" altLang="zh-CN" sz="2800" b="1" dirty="0" smtClean="0">
                <a:ea typeface="黑体" pitchFamily="2" charset="-122"/>
              </a:rPr>
              <a:t>O</a:t>
            </a:r>
            <a:r>
              <a:rPr lang="en-US" altLang="zh-CN" sz="2800" b="1" baseline="-25000" dirty="0" smtClean="0">
                <a:ea typeface="黑体" pitchFamily="2" charset="-122"/>
              </a:rPr>
              <a:t>2</a:t>
            </a:r>
            <a:endParaRPr lang="zh-CN" altLang="en-US" sz="2800" b="1" baseline="-25000" dirty="0">
              <a:ea typeface="黑体" pitchFamily="2" charset="-122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776288" y="2222500"/>
            <a:ext cx="1752600" cy="954107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ea typeface="黑体" pitchFamily="2" charset="-122"/>
              </a:rPr>
              <a:t>苯甘油</a:t>
            </a:r>
            <a:endParaRPr lang="zh-CN" altLang="en-US" sz="2800" b="1" dirty="0">
              <a:ea typeface="黑体" pitchFamily="2" charset="-122"/>
            </a:endParaRPr>
          </a:p>
          <a:p>
            <a:pPr algn="ctr"/>
            <a:r>
              <a:rPr lang="zh-CN" altLang="en-US" sz="2800" b="1" dirty="0" smtClean="0">
                <a:ea typeface="黑体" pitchFamily="2" charset="-122"/>
              </a:rPr>
              <a:t>乙醇尿素</a:t>
            </a:r>
            <a:endParaRPr lang="zh-CN" altLang="en-US" b="1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Diffus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79425"/>
            <a:ext cx="3810000" cy="2587625"/>
          </a:xfrm>
          <a:prstGeom prst="rect">
            <a:avLst/>
          </a:prstGeom>
          <a:noFill/>
        </p:spPr>
      </p:pic>
      <p:sp>
        <p:nvSpPr>
          <p:cNvPr id="150531" name="WordArt 3"/>
          <p:cNvSpPr>
            <a:spLocks noChangeArrowheads="1" noChangeShapeType="1" noTextEdit="1"/>
          </p:cNvSpPr>
          <p:nvPr/>
        </p:nvSpPr>
        <p:spPr bwMode="auto">
          <a:xfrm>
            <a:off x="4572000" y="609600"/>
            <a:ext cx="3810000" cy="800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1"/>
                </a:gradFill>
                <a:latin typeface="华文行楷"/>
              </a:rPr>
              <a:t>蛋白质载体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685800" y="3429000"/>
            <a:ext cx="63246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载体是蛋白质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蛋白质有特定的空间构型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特定的蛋白质与特定的物质才能结合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载体有专一性</a:t>
            </a:r>
            <a:r>
              <a:rPr lang="en-US" altLang="zh-CN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特异性</a:t>
            </a:r>
            <a:r>
              <a:rPr lang="en-US" altLang="zh-CN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)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转运速率</a:t>
            </a:r>
            <a:r>
              <a:rPr lang="zh-CN" altLang="en-US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受载体</a:t>
            </a:r>
            <a:r>
              <a:rPr lang="zh-CN" altLang="en-US" sz="2800" b="1" dirty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数量</a:t>
            </a:r>
            <a:r>
              <a:rPr lang="zh-CN" altLang="en-US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限制</a:t>
            </a:r>
            <a:r>
              <a:rPr lang="en-US" altLang="zh-CN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有饱和现象</a:t>
            </a:r>
            <a:r>
              <a:rPr lang="en-US" altLang="zh-CN" sz="2800" b="1" dirty="0" smtClean="0">
                <a:solidFill>
                  <a:srgbClr val="FF3300"/>
                </a:solidFill>
                <a:latin typeface="方正华隶简体" pitchFamily="65" charset="-122"/>
                <a:ea typeface="方正华隶简体" pitchFamily="65" charset="-122"/>
                <a:cs typeface="经典美黑简" pitchFamily="49" charset="-122"/>
              </a:rPr>
              <a:t>)</a:t>
            </a:r>
            <a:endParaRPr lang="zh-CN" altLang="en-US" sz="2800" b="1" dirty="0">
              <a:solidFill>
                <a:srgbClr val="FF3300"/>
              </a:solidFill>
              <a:latin typeface="方正华隶简体" pitchFamily="65" charset="-122"/>
              <a:ea typeface="方正华隶简体" pitchFamily="65" charset="-122"/>
              <a:cs typeface="经典美黑简" pitchFamily="49" charset="-122"/>
            </a:endParaRPr>
          </a:p>
        </p:txBody>
      </p:sp>
      <p:pic>
        <p:nvPicPr>
          <p:cNvPr id="150535" name="Picture 7" descr="pro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81200"/>
            <a:ext cx="3429000" cy="25717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5505</TotalTime>
  <Words>914</Words>
  <Application>Microsoft Office PowerPoint</Application>
  <PresentationFormat>全屏显示(4:3)</PresentationFormat>
  <Paragraphs>170</Paragraphs>
  <Slides>23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三种运输方式的比较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305</cp:revision>
  <cp:lastPrinted>1601-01-01T00:00:00Z</cp:lastPrinted>
  <dcterms:created xsi:type="dcterms:W3CDTF">1601-01-01T00:00:00Z</dcterms:created>
  <dcterms:modified xsi:type="dcterms:W3CDTF">2011-12-10T00:23:19Z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