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6" r:id="rId24"/>
    <p:sldId id="279" r:id="rId25"/>
    <p:sldId id="280" r:id="rId26"/>
    <p:sldId id="289" r:id="rId27"/>
    <p:sldId id="281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00FF00"/>
    <a:srgbClr val="FFFF00"/>
    <a:srgbClr val="990000"/>
    <a:srgbClr val="993300"/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DED749-FAE4-4875-859F-4E8FA9015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757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BF8E4-0332-40FC-A2D2-D0071C6D286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最初的天然磁石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7D323-1EA0-4B32-9F5A-7AF86CFF1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45513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AB430-55C6-4922-BC73-923372E9BA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7498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0BE1D-6EBB-4423-975B-236F0C6956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3201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423E4F-1C52-4E12-8C64-A746A1D82A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2708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89FA2-106E-4ABB-B817-868FC45F5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799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8D63-3081-4C4C-9BF4-98A118B0A5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4817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86561-4E59-4045-80EF-D4906F89F1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9870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9C910-7F3D-4AB0-9CCB-5A9FB72C27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976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CDC8C-D00F-4679-A694-84F90F562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7471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C03A4-85B5-43C1-8059-6ABE302E66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5150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8A12D-AE49-44B7-A150-E827DB6107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8576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79431-113E-4BE6-8B65-01FB8A1A84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1544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0981D1-18D2-480A-8B64-8CDCA3F699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http://www.being.org.cn/eyecn/experiment/magnet/images/exp01.gi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013325"/>
            <a:ext cx="9144000" cy="1271588"/>
          </a:xfrm>
        </p:spPr>
        <p:txBody>
          <a:bodyPr/>
          <a:lstStyle/>
          <a:p>
            <a:r>
              <a:rPr lang="zh-CN" altLang="en-US" sz="4400" b="1">
                <a:solidFill>
                  <a:schemeClr val="accent2"/>
                </a:solidFill>
                <a:latin typeface="宋体" pitchFamily="2" charset="-122"/>
              </a:rPr>
              <a:t>第三章 磁场</a:t>
            </a:r>
          </a:p>
          <a:p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第一节　磁现象和磁场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9750" y="1628775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人教版选修</a:t>
            </a:r>
            <a:r>
              <a:rPr lang="en-US" altLang="zh-CN" b="1">
                <a:solidFill>
                  <a:schemeClr val="accent2"/>
                </a:solidFill>
              </a:rPr>
              <a:t>3-1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258888" y="2422525"/>
            <a:ext cx="6516687" cy="1844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283075" y="2998788"/>
          <a:ext cx="25923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3" imgW="1575206" imgH="313639" progId="Visio.Drawing.11">
                  <p:embed/>
                </p:oleObj>
              </mc:Choice>
              <mc:Fallback>
                <p:oleObj name="Visio" r:id="rId3" imgW="1575206" imgH="31363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2998788"/>
                        <a:ext cx="25923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243138" y="3008313"/>
            <a:ext cx="719137" cy="663575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339975" y="2924175"/>
            <a:ext cx="6477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bg2"/>
                </a:solidFill>
              </a:rPr>
              <a:t>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1484313"/>
          <a:ext cx="32385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Image" r:id="rId3" imgW="2069841" imgH="2907937" progId="Photoshop.Image.7">
                  <p:embed/>
                </p:oleObj>
              </mc:Choice>
              <mc:Fallback>
                <p:oleObj name="Image" r:id="rId3" imgW="2069841" imgH="2907937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32385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、奥斯特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348038" y="620713"/>
            <a:ext cx="5795962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　　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丹麦物理学家奥斯特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(1777</a:t>
            </a:r>
            <a:r>
              <a:rPr lang="en-US" altLang="zh-CN" sz="2800" b="1">
                <a:latin typeface="Arial"/>
                <a:ea typeface="华文新魏" pitchFamily="2" charset="-122"/>
              </a:rPr>
              <a:t>—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1851)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生于丹麦朗格兰德岛一个药剂师家庭．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岁开始帮助父亲在药房里干活，同时坚持学习化学．由于刻苦攻读，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岁以优异的成绩考取了哥本哈根大学的免费生．他一边当家庭教师，一边在学校学习药物学、天文、数学、物理、化学等．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1806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年任哥本哈根大学物理学教授，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1821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年被选为英国皇家学会会员，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1823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年被选为法国科学院院士，后来任丹麦皇家科学协会会长．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38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86200" y="1557338"/>
            <a:ext cx="52578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600">
                <a:latin typeface="宋体" pitchFamily="2" charset="-122"/>
                <a:ea typeface="华文中宋" pitchFamily="2" charset="-122"/>
              </a:rPr>
              <a:t>　　奥斯特早在读大学时就深受康德哲学思想的影响，认为各种自然力都来自同一根源，可以相互转化。　　</a:t>
            </a:r>
            <a:endParaRPr lang="zh-CN" altLang="en-US" sz="3600">
              <a:ea typeface="华文中宋" pitchFamily="2" charset="-122"/>
            </a:endParaRPr>
          </a:p>
          <a:p>
            <a:endParaRPr lang="en-US" altLang="zh-CN" sz="3600">
              <a:ea typeface="华文中宋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1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77788"/>
            <a:ext cx="5294312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23850" y="4843463"/>
            <a:ext cx="83534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ahoma" pitchFamily="34" charset="0"/>
                <a:ea typeface="楷体_GB2312" pitchFamily="49" charset="-122"/>
              </a:rPr>
              <a:t>电流的磁效应：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Tahoma" pitchFamily="34" charset="0"/>
                <a:ea typeface="楷体_GB2312" pitchFamily="49" charset="-122"/>
              </a:rPr>
              <a:t>      </a:t>
            </a:r>
            <a:r>
              <a:rPr lang="zh-CN" altLang="en-US" sz="3600" b="1">
                <a:solidFill>
                  <a:srgbClr val="FF0000"/>
                </a:solidFill>
                <a:latin typeface="Tahoma" pitchFamily="34" charset="0"/>
                <a:ea typeface="楷体_GB2312" pitchFamily="49" charset="-122"/>
              </a:rPr>
              <a:t>电流能在周围空间产生磁场</a:t>
            </a:r>
            <a:r>
              <a:rPr lang="en-US" altLang="zh-CN" sz="3600" b="1">
                <a:solidFill>
                  <a:srgbClr val="FF0000"/>
                </a:solidFill>
                <a:latin typeface="Tahoma" pitchFamily="34" charset="0"/>
                <a:ea typeface="楷体_GB2312" pitchFamily="49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Tahoma" pitchFamily="34" charset="0"/>
                <a:ea typeface="楷体_GB2312" pitchFamily="49" charset="-122"/>
              </a:rPr>
              <a:t>磁铁不是磁场的唯一来源</a:t>
            </a:r>
            <a:r>
              <a:rPr lang="en-US" altLang="zh-CN" sz="3600" b="1">
                <a:solidFill>
                  <a:srgbClr val="FF0000"/>
                </a:solidFill>
                <a:latin typeface="Tahoma" pitchFamily="34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2060575"/>
            <a:ext cx="81375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       </a:t>
            </a:r>
            <a:r>
              <a:rPr lang="zh-CN" altLang="en-US" sz="4000" b="1"/>
              <a:t>法拉第评论说：“他突然打开了科学中的一个黑暗领域的大门，使其充满光明。”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0825" y="1196975"/>
            <a:ext cx="85693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       </a:t>
            </a:r>
            <a:r>
              <a:rPr lang="zh-CN" altLang="en-US" sz="3600" b="1"/>
              <a:t>两个月后，</a:t>
            </a:r>
          </a:p>
          <a:p>
            <a:pPr>
              <a:buFontTx/>
              <a:buChar char="•"/>
            </a:pPr>
            <a:r>
              <a:rPr lang="zh-CN" altLang="en-US" sz="3600" b="1"/>
              <a:t>       安培发现了电流间的相互作用，</a:t>
            </a:r>
          </a:p>
          <a:p>
            <a:pPr>
              <a:buFontTx/>
              <a:buChar char="•"/>
            </a:pPr>
            <a:r>
              <a:rPr lang="zh-CN" altLang="en-US" sz="3600" b="1"/>
              <a:t>       阿拉果制成了第一个电磁铁，</a:t>
            </a:r>
          </a:p>
          <a:p>
            <a:pPr>
              <a:buFontTx/>
              <a:buChar char="•"/>
            </a:pPr>
            <a:r>
              <a:rPr lang="zh-CN" altLang="en-US" sz="3600" b="1"/>
              <a:t>       施魏格发明电流计等</a:t>
            </a:r>
            <a:r>
              <a:rPr lang="en-US" altLang="zh-CN" sz="3600" b="1"/>
              <a:t>……</a:t>
            </a:r>
          </a:p>
          <a:p>
            <a:pPr>
              <a:buFontTx/>
              <a:buChar char="•"/>
            </a:pPr>
            <a:endParaRPr lang="en-US" altLang="zh-CN" sz="3600" b="1"/>
          </a:p>
          <a:p>
            <a:r>
              <a:rPr lang="en-US" altLang="zh-CN" sz="3600" b="1"/>
              <a:t>        </a:t>
            </a:r>
            <a:r>
              <a:rPr lang="zh-CN" altLang="en-US" sz="3600" b="1"/>
              <a:t>安培曾写道：“奥斯特先生</a:t>
            </a:r>
            <a:r>
              <a:rPr lang="en-US" altLang="zh-CN" sz="3600" b="1"/>
              <a:t>……</a:t>
            </a:r>
            <a:r>
              <a:rPr lang="zh-CN" altLang="en-US" sz="3600" b="1"/>
              <a:t>已经永远把他的名字和一个新纪元联系在一起了。”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31913" y="333375"/>
            <a:ext cx="6516687" cy="215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57463" y="1347788"/>
          <a:ext cx="1546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Visio" r:id="rId3" imgW="1575206" imgH="313639" progId="Visio.Drawing.11">
                  <p:embed/>
                </p:oleObj>
              </mc:Choice>
              <mc:Fallback>
                <p:oleObj name="Visio" r:id="rId3" imgW="1575206" imgH="3136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47788"/>
                        <a:ext cx="1546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979863" y="1662113"/>
            <a:ext cx="496887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4692650" y="1662113"/>
            <a:ext cx="496888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40200" y="1054100"/>
            <a:ext cx="322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789488" y="982663"/>
            <a:ext cx="552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F′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048250" y="1347788"/>
          <a:ext cx="15414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Visio" r:id="rId5" imgW="1575206" imgH="313639" progId="Visio.Drawing.11">
                  <p:embed/>
                </p:oleObj>
              </mc:Choice>
              <mc:Fallback>
                <p:oleObj name="Visio" r:id="rId5" imgW="1575206" imgH="31363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347788"/>
                        <a:ext cx="15414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3" name="Picture 11" descr="15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24463"/>
          <a:stretch>
            <a:fillRect/>
          </a:stretch>
        </p:blipFill>
        <p:spPr bwMode="auto">
          <a:xfrm>
            <a:off x="2051050" y="3357563"/>
            <a:ext cx="5294313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913"/>
            <a:ext cx="5607050" cy="59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924300" y="0"/>
            <a:ext cx="12017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80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836613"/>
            <a:ext cx="1849437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908050"/>
            <a:ext cx="17430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1619250" y="404813"/>
            <a:ext cx="541655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854075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同向电流互相吸引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67625" y="0"/>
            <a:ext cx="85407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/>
            <a:r>
              <a:rPr kumimoji="1"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反向电流互相排斥</a:t>
            </a:r>
            <a:r>
              <a:rPr kumimoji="1"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kumimoji="1" lang="en-US" altLang="zh-CN" sz="4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0"/>
            <a:ext cx="4691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9388" y="404813"/>
            <a:ext cx="4643437" cy="215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31813" y="1457325"/>
          <a:ext cx="1546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Visio" r:id="rId3" imgW="1575206" imgH="313639" progId="Visio.Drawing.11">
                  <p:embed/>
                </p:oleObj>
              </mc:Choice>
              <mc:Fallback>
                <p:oleObj name="Visio" r:id="rId3" imgW="1575206" imgH="3136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457325"/>
                        <a:ext cx="1546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954213" y="1771650"/>
            <a:ext cx="496887" cy="4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2667000" y="1771650"/>
            <a:ext cx="496888" cy="4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114550" y="1163638"/>
            <a:ext cx="322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763838" y="1092200"/>
            <a:ext cx="552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F′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022600" y="1457325"/>
          <a:ext cx="15414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5" imgW="1575206" imgH="313639" progId="Visio.Drawing.11">
                  <p:embed/>
                </p:oleObj>
              </mc:Choice>
              <mc:Fallback>
                <p:oleObj name="Visio" r:id="rId5" imgW="1575206" imgH="31363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1457325"/>
                        <a:ext cx="15414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7" name="Picture 9" descr="15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24463"/>
          <a:stretch>
            <a:fillRect/>
          </a:stretch>
        </p:blipFill>
        <p:spPr bwMode="auto">
          <a:xfrm>
            <a:off x="5292725" y="476250"/>
            <a:ext cx="3709988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7483" r="10475" b="16035"/>
          <a:stretch>
            <a:fillRect/>
          </a:stretch>
        </p:blipFill>
        <p:spPr bwMode="auto">
          <a:xfrm>
            <a:off x="61913" y="2708275"/>
            <a:ext cx="3646487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1" t="4492" r="8235" b="23608"/>
          <a:stretch>
            <a:fillRect/>
          </a:stretch>
        </p:blipFill>
        <p:spPr bwMode="auto">
          <a:xfrm>
            <a:off x="5508625" y="2852738"/>
            <a:ext cx="33956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708400" y="2636838"/>
            <a:ext cx="1943100" cy="13684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400" b="1">
                <a:solidFill>
                  <a:srgbClr val="FF0000"/>
                </a:solidFill>
                <a:ea typeface="黑体" pitchFamily="2" charset="-122"/>
              </a:rPr>
              <a:t>磁场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3598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三、磁场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4248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、磁体</a:t>
            </a:r>
            <a:r>
              <a:rPr kumimoji="1" lang="zh-CN" altLang="en-US" sz="4400" b="1">
                <a:latin typeface="黑体" pitchFamily="2" charset="-122"/>
                <a:ea typeface="黑体" pitchFamily="2" charset="-122"/>
              </a:rPr>
              <a:t>或</a:t>
            </a:r>
            <a:r>
              <a:rPr kumimoji="1"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电流</a:t>
            </a:r>
            <a:r>
              <a:rPr kumimoji="1" lang="zh-CN" altLang="en-US" sz="4400" b="1">
                <a:latin typeface="黑体" pitchFamily="2" charset="-122"/>
                <a:ea typeface="黑体" pitchFamily="2" charset="-122"/>
              </a:rPr>
              <a:t>周围空间存在的一种特殊物质。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20675" y="3933825"/>
            <a:ext cx="4643438" cy="215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73100" y="4986338"/>
          <a:ext cx="1546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3" imgW="1575206" imgH="313639" progId="Visio.Drawing.11">
                  <p:embed/>
                </p:oleObj>
              </mc:Choice>
              <mc:Fallback>
                <p:oleObj name="Visio" r:id="rId3" imgW="1575206" imgH="31363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986338"/>
                        <a:ext cx="1546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095500" y="5300663"/>
            <a:ext cx="496888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808288" y="5300663"/>
            <a:ext cx="496887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255838" y="4692650"/>
            <a:ext cx="322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905125" y="4621213"/>
            <a:ext cx="552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F′</a:t>
            </a: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3163888" y="4986338"/>
          <a:ext cx="1541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Visio" r:id="rId5" imgW="1575206" imgH="313639" progId="Visio.Drawing.11">
                  <p:embed/>
                </p:oleObj>
              </mc:Choice>
              <mc:Fallback>
                <p:oleObj name="Visio" r:id="rId5" imgW="1575206" imgH="31363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986338"/>
                        <a:ext cx="1541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3" name="Picture 13" descr="15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24463"/>
          <a:stretch>
            <a:fillRect/>
          </a:stretch>
        </p:blipFill>
        <p:spPr bwMode="auto">
          <a:xfrm>
            <a:off x="5434013" y="4005263"/>
            <a:ext cx="370998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95288" y="2852738"/>
            <a:ext cx="4105275" cy="4005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7019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华文新魏" pitchFamily="2" charset="-122"/>
              </a:rPr>
              <a:t>2</a:t>
            </a:r>
            <a:r>
              <a:rPr kumimoji="1" lang="zh-CN" altLang="en-US" sz="4000" b="1">
                <a:latin typeface="Times New Roman" pitchFamily="18" charset="0"/>
                <a:ea typeface="华文新魏" pitchFamily="2" charset="-122"/>
              </a:rPr>
              <a:t>、磁场的基本性质：</a:t>
            </a:r>
            <a:r>
              <a:rPr kumimoji="1" lang="zh-CN" altLang="en-US" sz="3600" b="1">
                <a:latin typeface="Times New Roman" pitchFamily="18" charset="0"/>
              </a:rPr>
              <a:t>   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77041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40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磁场对放入其中的磁体或通电导体会产生磁力作用。</a:t>
            </a:r>
            <a:r>
              <a:rPr kumimoji="1" lang="zh-CN" altLang="en-US" sz="4000" b="1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kumimoji="1" lang="zh-CN" altLang="en-US" sz="4000" b="1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</a:br>
            <a:endParaRPr kumimoji="1" lang="zh-CN" altLang="en-US" sz="4000" b="1">
              <a:solidFill>
                <a:srgbClr val="FFFF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57538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9701" name="Picture 5" descr="1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5" r="12263" b="24429"/>
          <a:stretch>
            <a:fillRect/>
          </a:stretch>
        </p:blipFill>
        <p:spPr bwMode="auto">
          <a:xfrm>
            <a:off x="900113" y="2997200"/>
            <a:ext cx="36004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6" name="Group 10"/>
          <p:cNvGrpSpPr>
            <a:grpSpLocks/>
          </p:cNvGrpSpPr>
          <p:nvPr/>
        </p:nvGrpSpPr>
        <p:grpSpPr bwMode="auto">
          <a:xfrm rot="7938973">
            <a:off x="88106" y="4961732"/>
            <a:ext cx="2632075" cy="576262"/>
            <a:chOff x="2110" y="3475"/>
            <a:chExt cx="1658" cy="363"/>
          </a:xfrm>
        </p:grpSpPr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2110" y="3475"/>
              <a:ext cx="907" cy="363"/>
            </a:xfrm>
            <a:prstGeom prst="cube">
              <a:avLst>
                <a:gd name="adj" fmla="val 39208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2861" y="3475"/>
              <a:ext cx="907" cy="363"/>
            </a:xfrm>
            <a:prstGeom prst="cube">
              <a:avLst>
                <a:gd name="adj" fmla="val 39208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8902" r="10475" b="19708"/>
          <a:stretch>
            <a:fillRect/>
          </a:stretch>
        </p:blipFill>
        <p:spPr bwMode="auto">
          <a:xfrm>
            <a:off x="5105400" y="2852738"/>
            <a:ext cx="3976688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司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335338" cy="17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316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136525"/>
            <a:ext cx="610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latin typeface="Times New Roman" pitchFamily="18" charset="0"/>
              </a:rPr>
              <a:t>四、地磁场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288" y="1052513"/>
            <a:ext cx="8759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1</a:t>
            </a:r>
            <a:r>
              <a:rPr kumimoji="1" lang="zh-CN" altLang="en-US" sz="4000" b="1">
                <a:latin typeface="Times New Roman" pitchFamily="18" charset="0"/>
              </a:rPr>
              <a:t>、地球是一个巨大的磁体。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89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2</a:t>
            </a:r>
            <a:r>
              <a:rPr kumimoji="1" lang="zh-CN" altLang="en-US" sz="4000" b="1">
                <a:latin typeface="Times New Roman" pitchFamily="18" charset="0"/>
              </a:rPr>
              <a:t>、地球周围空间存在的磁场叫地磁场。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908175" y="2852738"/>
          <a:ext cx="4392613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位图图像" r:id="rId3" imgW="3552381" imgH="3048426" progId="Paint.Picture">
                  <p:embed/>
                </p:oleObj>
              </mc:Choice>
              <mc:Fallback>
                <p:oleObj name="位图图像" r:id="rId3" imgW="3552381" imgH="304842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2738"/>
                        <a:ext cx="4392613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700213"/>
            <a:ext cx="4851400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3</a:t>
            </a:r>
            <a:r>
              <a:rPr lang="zh-CN" altLang="en-US" sz="3200" b="1"/>
              <a:t>、 地球的地理两极与地磁两极反向但并不重合，其间有一个夹角，叫磁偏角。因此，指南针所指方向不是正南方，而是和地磁南极有一个夹角。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3708400" y="1773238"/>
            <a:ext cx="1295400" cy="467995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211638" y="1773238"/>
            <a:ext cx="215900" cy="4751387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1979613" y="2060575"/>
            <a:ext cx="1295400" cy="647700"/>
          </a:xfrm>
          <a:prstGeom prst="wedgeRoundRectCallout">
            <a:avLst>
              <a:gd name="adj1" fmla="val 124264"/>
              <a:gd name="adj2" fmla="val 92894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磁南极</a:t>
            </a: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5651500" y="1916113"/>
            <a:ext cx="1152525" cy="1008062"/>
          </a:xfrm>
          <a:prstGeom prst="wedgeRoundRectCallout">
            <a:avLst>
              <a:gd name="adj1" fmla="val -134435"/>
              <a:gd name="adj2" fmla="val 495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地理北极</a:t>
            </a:r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1763713" y="5822950"/>
            <a:ext cx="1295400" cy="1035050"/>
          </a:xfrm>
          <a:prstGeom prst="wedgeRoundRectCallout">
            <a:avLst>
              <a:gd name="adj1" fmla="val 114949"/>
              <a:gd name="adj2" fmla="val -45093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地理南极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5580063" y="5994400"/>
            <a:ext cx="1368425" cy="530225"/>
          </a:xfrm>
          <a:prstGeom prst="wedgeRoundRectCallout">
            <a:avLst>
              <a:gd name="adj1" fmla="val -137009"/>
              <a:gd name="adj2" fmla="val -73056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磁北极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700213"/>
            <a:ext cx="4851400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3</a:t>
            </a:r>
            <a:r>
              <a:rPr lang="zh-CN" altLang="en-US" sz="3200" b="1"/>
              <a:t>、 地球的地理两极与地磁两极反向但并不重合，其间有一个夹角，叫磁偏角。因此，指南针所指方向不是正南方，而是和地磁南极有一个夹角。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3708400" y="1773238"/>
            <a:ext cx="1295400" cy="467995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211638" y="1773238"/>
            <a:ext cx="215900" cy="4751387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1979613" y="2060575"/>
            <a:ext cx="1295400" cy="647700"/>
          </a:xfrm>
          <a:prstGeom prst="wedgeRoundRectCallout">
            <a:avLst>
              <a:gd name="adj1" fmla="val 124264"/>
              <a:gd name="adj2" fmla="val 92894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磁南极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5651500" y="1916113"/>
            <a:ext cx="1152525" cy="1008062"/>
          </a:xfrm>
          <a:prstGeom prst="wedgeRoundRectCallout">
            <a:avLst>
              <a:gd name="adj1" fmla="val -134435"/>
              <a:gd name="adj2" fmla="val 495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地理北极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763713" y="5822950"/>
            <a:ext cx="1295400" cy="1035050"/>
          </a:xfrm>
          <a:prstGeom prst="wedgeRoundRectCallout">
            <a:avLst>
              <a:gd name="adj1" fmla="val 114949"/>
              <a:gd name="adj2" fmla="val -45093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地理南极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5580063" y="5994400"/>
            <a:ext cx="1368425" cy="530225"/>
          </a:xfrm>
          <a:prstGeom prst="wedgeRoundRectCallout">
            <a:avLst>
              <a:gd name="adj1" fmla="val -137009"/>
              <a:gd name="adj2" fmla="val -73056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磁北极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95288" y="3141663"/>
            <a:ext cx="8497887" cy="1739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沈括在</a:t>
            </a:r>
            <a:r>
              <a:rPr lang="en-US" altLang="zh-CN" sz="3600" b="1">
                <a:solidFill>
                  <a:srgbClr val="000000"/>
                </a:solidFill>
              </a:rPr>
              <a:t>《</a:t>
            </a:r>
            <a:r>
              <a:rPr lang="zh-CN" altLang="en-US" sz="3600" b="1">
                <a:solidFill>
                  <a:srgbClr val="000000"/>
                </a:solidFill>
              </a:rPr>
              <a:t>梦溪笔谈</a:t>
            </a:r>
            <a:r>
              <a:rPr lang="en-US" altLang="zh-CN" sz="3600" b="1">
                <a:solidFill>
                  <a:srgbClr val="000000"/>
                </a:solidFill>
              </a:rPr>
              <a:t>》</a:t>
            </a:r>
            <a:r>
              <a:rPr lang="zh-CN" altLang="en-US" sz="3600" b="1">
                <a:solidFill>
                  <a:srgbClr val="000000"/>
                </a:solidFill>
              </a:rPr>
              <a:t>中指出：“常微偏东，不全南也”。这是世界上最早的关于磁偏角的记载。</a:t>
            </a:r>
            <a:endParaRPr lang="zh-CN" altLang="en-US" sz="36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0825" y="188913"/>
            <a:ext cx="8604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磁偏角在不同的地点不同，而且由于地球的缓慢移动，磁偏角也在变化。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700213"/>
            <a:ext cx="4851400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3708400" y="1773238"/>
            <a:ext cx="1295400" cy="467995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211638" y="1773238"/>
            <a:ext cx="215900" cy="4751387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1979613" y="2060575"/>
            <a:ext cx="1295400" cy="647700"/>
          </a:xfrm>
          <a:prstGeom prst="wedgeRoundRectCallout">
            <a:avLst>
              <a:gd name="adj1" fmla="val 124264"/>
              <a:gd name="adj2" fmla="val 92894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磁南极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651500" y="1916113"/>
            <a:ext cx="1152525" cy="1008062"/>
          </a:xfrm>
          <a:prstGeom prst="wedgeRoundRectCallout">
            <a:avLst>
              <a:gd name="adj1" fmla="val -134435"/>
              <a:gd name="adj2" fmla="val 495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地理北极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1763713" y="5822950"/>
            <a:ext cx="1295400" cy="1035050"/>
          </a:xfrm>
          <a:prstGeom prst="wedgeRoundRectCallout">
            <a:avLst>
              <a:gd name="adj1" fmla="val 114949"/>
              <a:gd name="adj2" fmla="val -45093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地理南极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580063" y="5994400"/>
            <a:ext cx="1368425" cy="530225"/>
          </a:xfrm>
          <a:prstGeom prst="wedgeRoundRectCallout">
            <a:avLst>
              <a:gd name="adj1" fmla="val -137009"/>
              <a:gd name="adj2" fmla="val -73056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磁北极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飞翔的信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68413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阳光下的信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7056438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中国古代对磁的认识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50825" y="1628775"/>
            <a:ext cx="2486025" cy="4054475"/>
            <a:chOff x="720" y="1056"/>
            <a:chExt cx="1566" cy="2554"/>
          </a:xfrm>
        </p:grpSpPr>
        <p:pic>
          <p:nvPicPr>
            <p:cNvPr id="8196" name="Picture 4" descr="王充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056"/>
              <a:ext cx="1566" cy="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720" y="336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/>
                <a:t>东汉王充</a:t>
              </a:r>
            </a:p>
          </p:txBody>
        </p:sp>
      </p:grpSp>
      <p:pic>
        <p:nvPicPr>
          <p:cNvPr id="8198" name="Picture 6" descr="论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28775"/>
            <a:ext cx="2406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司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667000"/>
            <a:ext cx="3335337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903913" y="4581525"/>
            <a:ext cx="3240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中国古代四大发明之一司南（指南针）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304800" y="3352800"/>
            <a:ext cx="5029200" cy="3200400"/>
            <a:chOff x="192" y="2112"/>
            <a:chExt cx="3168" cy="2016"/>
          </a:xfrm>
        </p:grpSpPr>
        <p:pic>
          <p:nvPicPr>
            <p:cNvPr id="39939" name="Picture 3" descr="太阳耀斑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112"/>
              <a:ext cx="2016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2304" y="374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太阳耀斑</a:t>
              </a:r>
            </a:p>
          </p:txBody>
        </p:sp>
      </p:grp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28600" y="79375"/>
            <a:ext cx="4038600" cy="3197225"/>
            <a:chOff x="144" y="50"/>
            <a:chExt cx="2544" cy="2014"/>
          </a:xfrm>
        </p:grpSpPr>
        <p:pic>
          <p:nvPicPr>
            <p:cNvPr id="39942" name="Picture 6" descr="太阳风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0"/>
              <a:ext cx="2064" cy="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2304" y="480"/>
              <a:ext cx="3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太阳风</a:t>
              </a:r>
            </a:p>
          </p:txBody>
        </p:sp>
      </p:grp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5435600" y="1268413"/>
            <a:ext cx="3276600" cy="3962400"/>
            <a:chOff x="3360" y="48"/>
            <a:chExt cx="2064" cy="2496"/>
          </a:xfrm>
        </p:grpSpPr>
        <p:pic>
          <p:nvPicPr>
            <p:cNvPr id="39945" name="Picture 9" descr="太阳黑子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48"/>
              <a:ext cx="2064" cy="2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3744" y="225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太阳黑子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中德科学家联手探索太阳风起源的磁场本质(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748713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763713" y="5949950"/>
            <a:ext cx="627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latin typeface="Tahoma" pitchFamily="34" charset="0"/>
              </a:rPr>
              <a:t>地球磁场能抵挡大部分太阳风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124075" y="415925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华文新魏" pitchFamily="2" charset="-122"/>
              </a:rPr>
              <a:t>地磁场如何产生？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038600" y="2576513"/>
            <a:ext cx="51054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/>
              <a:t>到目前为至，没有明确的结论，有各种各样的猜测</a:t>
            </a:r>
            <a:r>
              <a:rPr lang="en-US" altLang="zh-CN" sz="3200" b="1"/>
              <a:t>……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5776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pic>
        <p:nvPicPr>
          <p:cNvPr id="43013" name="Picture 5" descr="cq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3067050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124075" y="620713"/>
            <a:ext cx="494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近百年地球磁场衰减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68313" y="5300663"/>
            <a:ext cx="8818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地磁场的减弱是可能导致磁场方向倒转的预兆。 </a:t>
            </a:r>
          </a:p>
        </p:txBody>
      </p:sp>
      <p:pic>
        <p:nvPicPr>
          <p:cNvPr id="44036" name="Picture 4" descr="cq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2476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27088" y="1268413"/>
            <a:ext cx="6934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月球也具有磁场，</a:t>
            </a:r>
          </a:p>
          <a:p>
            <a:pPr>
              <a:spcBef>
                <a:spcPct val="50000"/>
              </a:spcBef>
            </a:pPr>
            <a:r>
              <a:rPr lang="zh-CN" altLang="en-US" sz="4000" b="1"/>
              <a:t>火星没有全球性的磁场，所以指南针不能在火星上工作。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95288" y="404813"/>
            <a:ext cx="8229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latin typeface="Tahoma" pitchFamily="34" charset="0"/>
              </a:rPr>
              <a:t>       </a:t>
            </a:r>
            <a:r>
              <a:rPr lang="zh-CN" altLang="en-US" sz="3200" b="1">
                <a:latin typeface="Tahoma" pitchFamily="34" charset="0"/>
              </a:rPr>
              <a:t>最初发现的磁体是被称为</a:t>
            </a:r>
            <a:r>
              <a:rPr lang="zh-CN" altLang="en-US" sz="3200" b="1">
                <a:latin typeface="Times New Roman"/>
              </a:rPr>
              <a:t>“</a:t>
            </a:r>
            <a:r>
              <a:rPr lang="zh-CN" altLang="en-US" sz="3200" b="1">
                <a:latin typeface="Tahoma" pitchFamily="34" charset="0"/>
              </a:rPr>
              <a:t>天然磁石</a:t>
            </a:r>
            <a:r>
              <a:rPr lang="zh-CN" altLang="en-US" sz="3200" b="1">
                <a:latin typeface="Times New Roman"/>
              </a:rPr>
              <a:t>”</a:t>
            </a:r>
            <a:r>
              <a:rPr lang="zh-CN" altLang="en-US" sz="3200" b="1">
                <a:latin typeface="Tahoma" pitchFamily="34" charset="0"/>
              </a:rPr>
              <a:t>的矿物，</a:t>
            </a:r>
            <a:r>
              <a:rPr lang="zh-CN" altLang="en-US" sz="3200" b="1">
                <a:latin typeface="宋体" pitchFamily="2" charset="-122"/>
              </a:rPr>
              <a:t>其主要成分为</a:t>
            </a:r>
            <a:r>
              <a:rPr lang="en-US" altLang="zh-CN" sz="3200" b="1">
                <a:latin typeface="宋体" pitchFamily="2" charset="-122"/>
              </a:rPr>
              <a:t>Fe</a:t>
            </a:r>
            <a:r>
              <a:rPr lang="en-US" altLang="zh-CN" sz="3200" b="1" baseline="-25000">
                <a:latin typeface="宋体" pitchFamily="2" charset="-122"/>
              </a:rPr>
              <a:t>3</a:t>
            </a:r>
            <a:r>
              <a:rPr lang="en-US" altLang="zh-CN" sz="3200" b="1">
                <a:latin typeface="宋体" pitchFamily="2" charset="-122"/>
              </a:rPr>
              <a:t>O</a:t>
            </a:r>
            <a:r>
              <a:rPr lang="en-US" altLang="zh-CN" sz="3200" b="1" baseline="-25000">
                <a:latin typeface="宋体" pitchFamily="2" charset="-122"/>
              </a:rPr>
              <a:t>4</a:t>
            </a:r>
            <a:r>
              <a:rPr lang="en-US" altLang="zh-CN" sz="3200" b="1"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</a:rPr>
              <a:t>，能吸引铁质物体</a:t>
            </a:r>
            <a:r>
              <a:rPr lang="en-US" altLang="zh-CN" sz="3200" b="1">
                <a:latin typeface="宋体" pitchFamily="2" charset="-122"/>
              </a:rPr>
              <a:t>.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altLang="zh-CN" sz="3200" b="1"/>
          </a:p>
        </p:txBody>
      </p:sp>
      <p:pic>
        <p:nvPicPr>
          <p:cNvPr id="9219" name="Picture 3" descr="http://www.being.org.cn/eyecn/experiment/magnet/images/exp01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4419600" cy="25431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220" name="Picture 4" descr="磁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060575"/>
            <a:ext cx="3811588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85800" y="5257800"/>
            <a:ext cx="813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磁铁多是由铁、钴、镍等金属或某些氧化物制成。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60198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注意：天然磁石和人造磁铁都是永磁体。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磁现象·磁铁各处的磁性一样大吗 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69"/>
          <a:stretch>
            <a:fillRect/>
          </a:stretch>
        </p:blipFill>
        <p:spPr bwMode="auto">
          <a:xfrm>
            <a:off x="1835150" y="4092575"/>
            <a:ext cx="403225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835025"/>
            <a:ext cx="91440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磁性：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能够吸引铁质物体的性质。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华文新魏" pitchFamily="2" charset="-122"/>
                <a:ea typeface="华文新魏" pitchFamily="2" charset="-122"/>
              </a:rPr>
              <a:t>2.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磁体：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具有磁性的物体叫磁体。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磁极：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磁体上磁性最强的部分叫磁极。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      小磁针静止时指南的磁极叫做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南极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，又叫</a:t>
            </a:r>
            <a:r>
              <a:rPr kumimoji="1"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极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；指北的磁极叫做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北极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，又叫</a:t>
            </a:r>
            <a:r>
              <a:rPr kumimoji="1"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极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2317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8313" y="115888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华文新魏" pitchFamily="2" charset="-122"/>
              </a:rPr>
              <a:t>一．磁现象中的几个概念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sz="4800" b="1"/>
              <a:t>二、电现象与磁现象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6697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</a:t>
            </a:r>
            <a:r>
              <a:rPr lang="zh-CN" altLang="en-US" sz="3600" b="1"/>
              <a:t>、磁与电之间</a:t>
            </a:r>
            <a:r>
              <a:rPr lang="zh-CN" altLang="en-US" sz="3600" b="1">
                <a:solidFill>
                  <a:srgbClr val="FF0000"/>
                </a:solidFill>
              </a:rPr>
              <a:t>相似现象</a:t>
            </a:r>
            <a:r>
              <a:rPr lang="zh-CN" altLang="en-US" sz="3600" b="1"/>
              <a:t>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7088" y="2636838"/>
            <a:ext cx="76327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4400">
                <a:ea typeface="华文新魏" pitchFamily="2" charset="-122"/>
              </a:rPr>
              <a:t> </a:t>
            </a:r>
            <a:r>
              <a:rPr lang="zh-CN" altLang="en-US" sz="4400">
                <a:ea typeface="华文新魏" pitchFamily="2" charset="-122"/>
              </a:rPr>
              <a:t>自然界中磁体存在两个极，</a:t>
            </a:r>
          </a:p>
          <a:p>
            <a:pPr>
              <a:spcBef>
                <a:spcPct val="50000"/>
              </a:spcBef>
            </a:pPr>
            <a:r>
              <a:rPr lang="zh-CN" altLang="en-US" sz="4400">
                <a:ea typeface="华文新魏" pitchFamily="2" charset="-122"/>
              </a:rPr>
              <a:t>   </a:t>
            </a:r>
            <a:r>
              <a:rPr lang="zh-CN" altLang="en-US" sz="4000">
                <a:ea typeface="华文新魏" pitchFamily="2" charset="-122"/>
              </a:rPr>
              <a:t>自然界中</a:t>
            </a:r>
            <a:r>
              <a:rPr lang="zh-CN" altLang="en-US" sz="4400">
                <a:ea typeface="华文新魏" pitchFamily="2" charset="-122"/>
              </a:rPr>
              <a:t>电荷有两种电荷。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403350" y="4076700"/>
            <a:ext cx="6516688" cy="215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03350" y="1916113"/>
            <a:ext cx="6516688" cy="2159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628900" y="3219450"/>
          <a:ext cx="1546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3" imgW="1575206" imgH="313639" progId="Visio.Drawing.11">
                  <p:embed/>
                </p:oleObj>
              </mc:Choice>
              <mc:Fallback>
                <p:oleObj name="Visio" r:id="rId3" imgW="1575206" imgH="3136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219450"/>
                        <a:ext cx="1546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051300" y="3533775"/>
            <a:ext cx="496888" cy="4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4764088" y="3533775"/>
            <a:ext cx="496887" cy="4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211638" y="2924175"/>
            <a:ext cx="322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787900" y="2924175"/>
            <a:ext cx="552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F′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119688" y="3219450"/>
          <a:ext cx="1541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Visio" r:id="rId5" imgW="1575206" imgH="313639" progId="Visio.Drawing.11">
                  <p:embed/>
                </p:oleObj>
              </mc:Choice>
              <mc:Fallback>
                <p:oleObj name="Visio" r:id="rId5" imgW="1575206" imgH="31363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3219450"/>
                        <a:ext cx="15414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79763" y="5430838"/>
            <a:ext cx="719137" cy="663575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276600" y="5346700"/>
            <a:ext cx="6477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bg2"/>
                </a:solidFill>
              </a:rPr>
              <a:t>+</a:t>
            </a: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4979988" y="5430838"/>
            <a:ext cx="719137" cy="663575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097463" y="5130800"/>
            <a:ext cx="6477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3833813" y="5748338"/>
            <a:ext cx="496887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4546600" y="5748338"/>
            <a:ext cx="496888" cy="4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924300" y="5202238"/>
            <a:ext cx="322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572000" y="5202238"/>
            <a:ext cx="552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</a:rPr>
              <a:t>F′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0" y="188913"/>
            <a:ext cx="96853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4000">
                <a:ea typeface="华文新魏" pitchFamily="2" charset="-122"/>
              </a:rPr>
              <a:t>同名磁极相互排斥，异名磁极相互吸引</a:t>
            </a:r>
          </a:p>
          <a:p>
            <a:pPr>
              <a:spcBef>
                <a:spcPct val="50000"/>
              </a:spcBef>
            </a:pPr>
            <a:r>
              <a:rPr lang="zh-CN" altLang="en-US" sz="4000">
                <a:ea typeface="华文新魏" pitchFamily="2" charset="-122"/>
              </a:rPr>
              <a:t> 同种电荷相互排斥，异种电荷相互吸引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698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ea typeface="华文新魏" pitchFamily="2" charset="-122"/>
              </a:rPr>
              <a:t>1731</a:t>
            </a:r>
            <a:r>
              <a:rPr lang="zh-CN" altLang="en-US" sz="4000">
                <a:ea typeface="华文新魏" pitchFamily="2" charset="-122"/>
              </a:rPr>
              <a:t>年，一英国商人发现雷击后的刀叉竞具有了磁性。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0825" y="3213100"/>
            <a:ext cx="8424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ea typeface="华文新魏" pitchFamily="2" charset="-122"/>
              </a:rPr>
              <a:t>1751</a:t>
            </a:r>
            <a:r>
              <a:rPr lang="zh-CN" altLang="en-US" sz="4000">
                <a:ea typeface="华文新魏" pitchFamily="2" charset="-122"/>
              </a:rPr>
              <a:t>年富兰克林发现放电可使缝衣针磁化。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762125" y="692150"/>
            <a:ext cx="1873250" cy="1727200"/>
            <a:chOff x="1110" y="436"/>
            <a:chExt cx="1180" cy="1088"/>
          </a:xfrm>
        </p:grpSpPr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110" y="436"/>
              <a:ext cx="1180" cy="10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1547" y="761"/>
              <a:ext cx="453" cy="4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1608" y="708"/>
              <a:ext cx="4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>
                  <a:solidFill>
                    <a:schemeClr val="bg2"/>
                  </a:solidFill>
                </a:rPr>
                <a:t>+</a:t>
              </a:r>
            </a:p>
          </p:txBody>
        </p:sp>
      </p:grp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4643438" y="692150"/>
            <a:ext cx="1798637" cy="1800225"/>
            <a:chOff x="2925" y="436"/>
            <a:chExt cx="1133" cy="1134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2925" y="436"/>
              <a:ext cx="1133" cy="1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3213" y="806"/>
              <a:ext cx="453" cy="4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87" y="617"/>
              <a:ext cx="408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6600">
                  <a:solidFill>
                    <a:schemeClr val="bg2"/>
                  </a:solidFill>
                </a:rPr>
                <a:t>-</a:t>
              </a:r>
            </a:p>
          </p:txBody>
        </p:sp>
      </p:grp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1692275" y="3860800"/>
            <a:ext cx="2087563" cy="1944688"/>
            <a:chOff x="1066" y="2432"/>
            <a:chExt cx="1315" cy="1225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1066" y="2432"/>
              <a:ext cx="1315" cy="1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AutoShape 22"/>
            <p:cNvSpPr>
              <a:spLocks noChangeArrowheads="1"/>
            </p:cNvSpPr>
            <p:nvPr/>
          </p:nvSpPr>
          <p:spPr bwMode="auto">
            <a:xfrm>
              <a:off x="1293" y="2886"/>
              <a:ext cx="907" cy="363"/>
            </a:xfrm>
            <a:prstGeom prst="cube">
              <a:avLst>
                <a:gd name="adj" fmla="val 39208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4643438" y="3860800"/>
            <a:ext cx="3817937" cy="1944688"/>
            <a:chOff x="2925" y="2432"/>
            <a:chExt cx="2405" cy="1225"/>
          </a:xfrm>
        </p:grpSpPr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2925" y="2432"/>
              <a:ext cx="1315" cy="1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AutoShape 23"/>
            <p:cNvSpPr>
              <a:spLocks noChangeArrowheads="1"/>
            </p:cNvSpPr>
            <p:nvPr/>
          </p:nvSpPr>
          <p:spPr bwMode="auto">
            <a:xfrm>
              <a:off x="3152" y="2886"/>
              <a:ext cx="907" cy="363"/>
            </a:xfrm>
            <a:prstGeom prst="cube">
              <a:avLst>
                <a:gd name="adj" fmla="val 3920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4468" y="2523"/>
              <a:ext cx="86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720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23850" y="3213100"/>
            <a:ext cx="7632700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 animBg="1"/>
    </p:bldLst>
  </p:timing>
</p:sld>
</file>

<file path=ppt/theme/theme1.xml><?xml version="1.0" encoding="utf-8"?>
<a:theme xmlns:a="http://schemas.openxmlformats.org/drawingml/2006/main" name="新建 Microsoft PowerPoint 演示文稿 (2)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 (2)</Template>
  <TotalTime>640</TotalTime>
  <Words>654</Words>
  <Application>Microsoft Office PowerPoint</Application>
  <PresentationFormat>全屏显示(4:3)</PresentationFormat>
  <Paragraphs>89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隶书</vt:lpstr>
      <vt:lpstr>华文新魏</vt:lpstr>
      <vt:lpstr>Times New Roman</vt:lpstr>
      <vt:lpstr>Tahoma</vt:lpstr>
      <vt:lpstr>华文中宋</vt:lpstr>
      <vt:lpstr>楷体_GB2312</vt:lpstr>
      <vt:lpstr>黑体</vt:lpstr>
      <vt:lpstr>新建 Microsoft PowerPoint 演示文稿 (2)</vt:lpstr>
      <vt:lpstr>Microsoft Visio 绘图</vt:lpstr>
      <vt:lpstr>Adobe Photoshop 图像</vt:lpstr>
      <vt:lpstr>位图图像</vt:lpstr>
      <vt:lpstr>PowerPoint 演示文稿</vt:lpstr>
      <vt:lpstr>PowerPoint 演示文稿</vt:lpstr>
      <vt:lpstr>中国古代对磁的认识</vt:lpstr>
      <vt:lpstr>PowerPoint 演示文稿</vt:lpstr>
      <vt:lpstr>PowerPoint 演示文稿</vt:lpstr>
      <vt:lpstr>二、电现象与磁现象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　磁场</dc:title>
  <dc:creator>Administrator</dc:creator>
  <cp:lastModifiedBy>Administrator</cp:lastModifiedBy>
  <cp:revision>11</cp:revision>
  <dcterms:created xsi:type="dcterms:W3CDTF">2010-11-22T12:01:24Z</dcterms:created>
  <dcterms:modified xsi:type="dcterms:W3CDTF">2015-05-05T08:24:20Z</dcterms:modified>
</cp:coreProperties>
</file>