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3" r:id="rId1"/>
  </p:sldMasterIdLst>
  <p:notesMasterIdLst>
    <p:notesMasterId r:id="rId20"/>
  </p:notesMasterIdLst>
  <p:sldIdLst>
    <p:sldId id="295" r:id="rId2"/>
    <p:sldId id="403" r:id="rId3"/>
    <p:sldId id="404" r:id="rId4"/>
    <p:sldId id="405" r:id="rId5"/>
    <p:sldId id="406" r:id="rId6"/>
    <p:sldId id="407" r:id="rId7"/>
    <p:sldId id="425" r:id="rId8"/>
    <p:sldId id="420" r:id="rId9"/>
    <p:sldId id="421" r:id="rId10"/>
    <p:sldId id="422" r:id="rId11"/>
    <p:sldId id="424" r:id="rId12"/>
    <p:sldId id="423" r:id="rId13"/>
    <p:sldId id="415" r:id="rId14"/>
    <p:sldId id="416" r:id="rId15"/>
    <p:sldId id="417" r:id="rId16"/>
    <p:sldId id="418" r:id="rId17"/>
    <p:sldId id="419" r:id="rId18"/>
    <p:sldId id="292" r:id="rId19"/>
  </p:sldIdLst>
  <p:sldSz cx="9906000" cy="6858000" type="A4"/>
  <p:notesSz cx="6858000" cy="9144000"/>
  <p:defaultTextStyle>
    <a:defPPr>
      <a:defRPr lang="ja-JP"/>
    </a:defPPr>
    <a:lvl1pPr algn="l" rtl="0" fontAlgn="base">
      <a:spcBef>
        <a:spcPct val="50000"/>
      </a:spcBef>
      <a:spcAft>
        <a:spcPct val="0"/>
      </a:spcAft>
      <a:defRPr kumimoji="1" sz="3600" b="1" kern="1200">
        <a:solidFill>
          <a:schemeClr val="accent2"/>
        </a:solidFill>
        <a:latin typeface="Arial" charset="0"/>
        <a:ea typeface="华文中宋" pitchFamily="2" charset="-122"/>
        <a:cs typeface="+mn-cs"/>
      </a:defRPr>
    </a:lvl1pPr>
    <a:lvl2pPr marL="457200" algn="l" rtl="0" fontAlgn="base">
      <a:spcBef>
        <a:spcPct val="50000"/>
      </a:spcBef>
      <a:spcAft>
        <a:spcPct val="0"/>
      </a:spcAft>
      <a:defRPr kumimoji="1" sz="3600" b="1" kern="1200">
        <a:solidFill>
          <a:schemeClr val="accent2"/>
        </a:solidFill>
        <a:latin typeface="Arial" charset="0"/>
        <a:ea typeface="华文中宋" pitchFamily="2" charset="-122"/>
        <a:cs typeface="+mn-cs"/>
      </a:defRPr>
    </a:lvl2pPr>
    <a:lvl3pPr marL="914400" algn="l" rtl="0" fontAlgn="base">
      <a:spcBef>
        <a:spcPct val="50000"/>
      </a:spcBef>
      <a:spcAft>
        <a:spcPct val="0"/>
      </a:spcAft>
      <a:defRPr kumimoji="1" sz="3600" b="1" kern="1200">
        <a:solidFill>
          <a:schemeClr val="accent2"/>
        </a:solidFill>
        <a:latin typeface="Arial" charset="0"/>
        <a:ea typeface="华文中宋" pitchFamily="2" charset="-122"/>
        <a:cs typeface="+mn-cs"/>
      </a:defRPr>
    </a:lvl3pPr>
    <a:lvl4pPr marL="1371600" algn="l" rtl="0" fontAlgn="base">
      <a:spcBef>
        <a:spcPct val="50000"/>
      </a:spcBef>
      <a:spcAft>
        <a:spcPct val="0"/>
      </a:spcAft>
      <a:defRPr kumimoji="1" sz="3600" b="1" kern="1200">
        <a:solidFill>
          <a:schemeClr val="accent2"/>
        </a:solidFill>
        <a:latin typeface="Arial" charset="0"/>
        <a:ea typeface="华文中宋" pitchFamily="2" charset="-122"/>
        <a:cs typeface="+mn-cs"/>
      </a:defRPr>
    </a:lvl4pPr>
    <a:lvl5pPr marL="1828800" algn="l" rtl="0" fontAlgn="base">
      <a:spcBef>
        <a:spcPct val="50000"/>
      </a:spcBef>
      <a:spcAft>
        <a:spcPct val="0"/>
      </a:spcAft>
      <a:defRPr kumimoji="1" sz="3600" b="1" kern="1200">
        <a:solidFill>
          <a:schemeClr val="accent2"/>
        </a:solidFill>
        <a:latin typeface="Arial" charset="0"/>
        <a:ea typeface="华文中宋" pitchFamily="2" charset="-122"/>
        <a:cs typeface="+mn-cs"/>
      </a:defRPr>
    </a:lvl5pPr>
    <a:lvl6pPr marL="2286000" algn="l" defTabSz="914400" rtl="0" eaLnBrk="1" latinLnBrk="0" hangingPunct="1">
      <a:defRPr kumimoji="1" sz="3600" b="1" kern="1200">
        <a:solidFill>
          <a:schemeClr val="accent2"/>
        </a:solidFill>
        <a:latin typeface="Arial" charset="0"/>
        <a:ea typeface="华文中宋" pitchFamily="2" charset="-122"/>
        <a:cs typeface="+mn-cs"/>
      </a:defRPr>
    </a:lvl6pPr>
    <a:lvl7pPr marL="2743200" algn="l" defTabSz="914400" rtl="0" eaLnBrk="1" latinLnBrk="0" hangingPunct="1">
      <a:defRPr kumimoji="1" sz="3600" b="1" kern="1200">
        <a:solidFill>
          <a:schemeClr val="accent2"/>
        </a:solidFill>
        <a:latin typeface="Arial" charset="0"/>
        <a:ea typeface="华文中宋" pitchFamily="2" charset="-122"/>
        <a:cs typeface="+mn-cs"/>
      </a:defRPr>
    </a:lvl7pPr>
    <a:lvl8pPr marL="3200400" algn="l" defTabSz="914400" rtl="0" eaLnBrk="1" latinLnBrk="0" hangingPunct="1">
      <a:defRPr kumimoji="1" sz="3600" b="1" kern="1200">
        <a:solidFill>
          <a:schemeClr val="accent2"/>
        </a:solidFill>
        <a:latin typeface="Arial" charset="0"/>
        <a:ea typeface="华文中宋" pitchFamily="2" charset="-122"/>
        <a:cs typeface="+mn-cs"/>
      </a:defRPr>
    </a:lvl8pPr>
    <a:lvl9pPr marL="3657600" algn="l" defTabSz="914400" rtl="0" eaLnBrk="1" latinLnBrk="0" hangingPunct="1">
      <a:defRPr kumimoji="1" sz="3600" b="1" kern="1200">
        <a:solidFill>
          <a:schemeClr val="accent2"/>
        </a:solidFill>
        <a:latin typeface="Arial" charset="0"/>
        <a:ea typeface="华文中宋"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00"/>
    <a:srgbClr val="FF0066"/>
    <a:srgbClr val="FF3300"/>
    <a:srgbClr val="6699FF"/>
    <a:srgbClr val="000066"/>
    <a:srgbClr val="00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5" autoAdjust="0"/>
    <p:restoredTop sz="94636" autoAdjust="0"/>
  </p:normalViewPr>
  <p:slideViewPr>
    <p:cSldViewPr>
      <p:cViewPr varScale="1">
        <p:scale>
          <a:sx n="99" d="100"/>
          <a:sy n="99" d="100"/>
        </p:scale>
        <p:origin x="-1998" y="-90"/>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b="0" smtClean="0">
                <a:solidFill>
                  <a:schemeClr val="tx1"/>
                </a:solidFill>
                <a:ea typeface="MS PGothic" pitchFamily="34" charset="-128"/>
              </a:defRPr>
            </a:lvl1pPr>
          </a:lstStyle>
          <a:p>
            <a:pPr>
              <a:defRPr/>
            </a:pPr>
            <a:endParaRPr lang="zh-CN" altLang="en-US"/>
          </a:p>
        </p:txBody>
      </p:sp>
      <p:sp>
        <p:nvSpPr>
          <p:cNvPr id="1146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b="0" smtClean="0">
                <a:solidFill>
                  <a:schemeClr val="tx1"/>
                </a:solidFill>
                <a:ea typeface="MS PGothic" pitchFamily="34" charset="-128"/>
              </a:defRPr>
            </a:lvl1pPr>
          </a:lstStyle>
          <a:p>
            <a:pPr>
              <a:defRPr/>
            </a:pPr>
            <a:endParaRPr lang="en-US" altLang="zh-CN"/>
          </a:p>
        </p:txBody>
      </p:sp>
      <p:sp>
        <p:nvSpPr>
          <p:cNvPr id="20484" name="Rectangle 4"/>
          <p:cNvSpPr>
            <a:spLocks noRo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46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46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b="0" smtClean="0">
                <a:solidFill>
                  <a:schemeClr val="tx1"/>
                </a:solidFill>
                <a:ea typeface="MS PGothic" pitchFamily="34" charset="-128"/>
              </a:defRPr>
            </a:lvl1pPr>
          </a:lstStyle>
          <a:p>
            <a:pPr>
              <a:defRPr/>
            </a:pPr>
            <a:endParaRPr lang="en-US" altLang="zh-CN"/>
          </a:p>
        </p:txBody>
      </p:sp>
      <p:sp>
        <p:nvSpPr>
          <p:cNvPr id="1146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b="0" smtClean="0">
                <a:solidFill>
                  <a:schemeClr val="tx1"/>
                </a:solidFill>
                <a:ea typeface="MS PGothic" pitchFamily="34" charset="-128"/>
              </a:defRPr>
            </a:lvl1pPr>
          </a:lstStyle>
          <a:p>
            <a:pPr>
              <a:defRPr/>
            </a:pPr>
            <a:fld id="{BC5C1ABC-4B16-4970-911C-F93235257249}" type="slidenum">
              <a:rPr lang="zh-CN" altLang="en-US"/>
              <a:pPr>
                <a:defRPr/>
              </a:pPr>
              <a:t>‹#›</a:t>
            </a:fld>
            <a:endParaRPr lang="en-US" altLang="zh-CN"/>
          </a:p>
        </p:txBody>
      </p:sp>
    </p:spTree>
    <p:extLst>
      <p:ext uri="{BB962C8B-B14F-4D97-AF65-F5344CB8AC3E}">
        <p14:creationId xmlns:p14="http://schemas.microsoft.com/office/powerpoint/2010/main" val="7046464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2403" name="Rectangle 3"/>
          <p:cNvSpPr>
            <a:spLocks noGrp="1" noChangeArrowheads="1"/>
          </p:cNvSpPr>
          <p:nvPr>
            <p:ph type="ctrTitle"/>
          </p:nvPr>
        </p:nvSpPr>
        <p:spPr>
          <a:xfrm>
            <a:off x="742950" y="2130425"/>
            <a:ext cx="8420100" cy="1470025"/>
          </a:xfrm>
        </p:spPr>
        <p:txBody>
          <a:bodyPr/>
          <a:lstStyle>
            <a:lvl1pPr algn="ctr">
              <a:defRPr>
                <a:solidFill>
                  <a:srgbClr val="000066"/>
                </a:solidFill>
              </a:defRPr>
            </a:lvl1pPr>
          </a:lstStyle>
          <a:p>
            <a:pPr lvl="0"/>
            <a:r>
              <a:rPr lang="ja-JP" altLang="en-US" noProof="0" smtClean="0"/>
              <a:t>マスタ タイトルの書式設定</a:t>
            </a:r>
          </a:p>
        </p:txBody>
      </p:sp>
      <p:sp>
        <p:nvSpPr>
          <p:cNvPr id="102404" name="Rectangle 4"/>
          <p:cNvSpPr>
            <a:spLocks noGrp="1" noChangeArrowheads="1"/>
          </p:cNvSpPr>
          <p:nvPr>
            <p:ph type="subTitle" idx="1"/>
          </p:nvPr>
        </p:nvSpPr>
        <p:spPr>
          <a:xfrm>
            <a:off x="1485900" y="3886200"/>
            <a:ext cx="6934200" cy="1752600"/>
          </a:xfrm>
        </p:spPr>
        <p:txBody>
          <a:bodyPr/>
          <a:lstStyle>
            <a:lvl1pPr marL="0" indent="0" algn="ctr">
              <a:buFontTx/>
              <a:buNone/>
              <a:defRPr>
                <a:solidFill>
                  <a:srgbClr val="000066"/>
                </a:solidFill>
              </a:defRPr>
            </a:lvl1pPr>
          </a:lstStyle>
          <a:p>
            <a:pPr lvl="0"/>
            <a:r>
              <a:rPr lang="ja-JP" altLang="en-US" noProof="0" smtClean="0"/>
              <a:t>マスタ サブタイトルの書式設定</a:t>
            </a:r>
          </a:p>
        </p:txBody>
      </p:sp>
      <p:sp>
        <p:nvSpPr>
          <p:cNvPr id="4" name="Rectangle 5"/>
          <p:cNvSpPr>
            <a:spLocks noGrp="1" noChangeArrowheads="1"/>
          </p:cNvSpPr>
          <p:nvPr>
            <p:ph type="dt" sz="half" idx="10"/>
          </p:nvPr>
        </p:nvSpPr>
        <p:spPr>
          <a:xfrm>
            <a:off x="495300" y="6245225"/>
            <a:ext cx="2311400" cy="476250"/>
          </a:xfrm>
        </p:spPr>
        <p:txBody>
          <a:bodyPr/>
          <a:lstStyle>
            <a:lvl1pPr>
              <a:defRPr smtClean="0">
                <a:solidFill>
                  <a:srgbClr val="000066"/>
                </a:solidFill>
              </a:defRPr>
            </a:lvl1pPr>
          </a:lstStyle>
          <a:p>
            <a:pPr>
              <a:defRPr/>
            </a:pPr>
            <a:endParaRPr lang="en-US" altLang="ja-JP"/>
          </a:p>
        </p:txBody>
      </p:sp>
      <p:sp>
        <p:nvSpPr>
          <p:cNvPr id="5" name="Rectangle 6"/>
          <p:cNvSpPr>
            <a:spLocks noGrp="1" noChangeArrowheads="1"/>
          </p:cNvSpPr>
          <p:nvPr>
            <p:ph type="ftr" sz="quarter" idx="11"/>
          </p:nvPr>
        </p:nvSpPr>
        <p:spPr>
          <a:xfrm>
            <a:off x="3384550" y="6245225"/>
            <a:ext cx="3136900" cy="476250"/>
          </a:xfrm>
        </p:spPr>
        <p:txBody>
          <a:bodyPr/>
          <a:lstStyle>
            <a:lvl1pPr>
              <a:defRPr smtClean="0">
                <a:solidFill>
                  <a:srgbClr val="000066"/>
                </a:solidFill>
              </a:defRPr>
            </a:lvl1pPr>
          </a:lstStyle>
          <a:p>
            <a:pPr>
              <a:defRPr/>
            </a:pPr>
            <a:endParaRPr lang="en-US" altLang="zh-CN"/>
          </a:p>
        </p:txBody>
      </p:sp>
      <p:sp>
        <p:nvSpPr>
          <p:cNvPr id="6" name="Rectangle 7"/>
          <p:cNvSpPr>
            <a:spLocks noGrp="1" noChangeArrowheads="1"/>
          </p:cNvSpPr>
          <p:nvPr>
            <p:ph type="sldNum" sz="quarter" idx="12"/>
          </p:nvPr>
        </p:nvSpPr>
        <p:spPr>
          <a:xfrm>
            <a:off x="7099300" y="6245225"/>
            <a:ext cx="2311400" cy="476250"/>
          </a:xfrm>
        </p:spPr>
        <p:txBody>
          <a:bodyPr/>
          <a:lstStyle>
            <a:lvl1pPr>
              <a:defRPr smtClean="0">
                <a:solidFill>
                  <a:srgbClr val="000066"/>
                </a:solidFill>
              </a:defRPr>
            </a:lvl1pPr>
          </a:lstStyle>
          <a:p>
            <a:pPr>
              <a:defRPr/>
            </a:pPr>
            <a:fld id="{FF570373-D5F2-4226-B5A1-AC44513C7FFB}" type="slidenum">
              <a:rPr lang="en-US" altLang="ja-JP"/>
              <a:pPr>
                <a:defRPr/>
              </a:pPr>
              <a:t>‹#›</a:t>
            </a:fld>
            <a:endParaRPr lang="en-US" altLang="ja-JP"/>
          </a:p>
        </p:txBody>
      </p:sp>
    </p:spTree>
    <p:extLst>
      <p:ext uri="{BB962C8B-B14F-4D97-AF65-F5344CB8AC3E}">
        <p14:creationId xmlns:p14="http://schemas.microsoft.com/office/powerpoint/2010/main" val="356274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85F1147-A425-477B-933A-DAFB8B9AE58C}" type="slidenum">
              <a:rPr lang="en-US" altLang="ja-JP"/>
              <a:pPr>
                <a:defRPr/>
              </a:pPr>
              <a:t>‹#›</a:t>
            </a:fld>
            <a:endParaRPr lang="en-US" altLang="ja-JP"/>
          </a:p>
        </p:txBody>
      </p:sp>
    </p:spTree>
    <p:extLst>
      <p:ext uri="{BB962C8B-B14F-4D97-AF65-F5344CB8AC3E}">
        <p14:creationId xmlns:p14="http://schemas.microsoft.com/office/powerpoint/2010/main" val="79215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4AE1CE2-509A-4CF6-BD59-B17D870D1CE3}" type="slidenum">
              <a:rPr lang="en-US" altLang="ja-JP"/>
              <a:pPr>
                <a:defRPr/>
              </a:pPr>
              <a:t>‹#›</a:t>
            </a:fld>
            <a:endParaRPr lang="en-US" altLang="ja-JP"/>
          </a:p>
        </p:txBody>
      </p:sp>
    </p:spTree>
    <p:extLst>
      <p:ext uri="{BB962C8B-B14F-4D97-AF65-F5344CB8AC3E}">
        <p14:creationId xmlns:p14="http://schemas.microsoft.com/office/powerpoint/2010/main" val="3264850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40625" y="274638"/>
            <a:ext cx="1870075"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930400" y="274638"/>
            <a:ext cx="5457825"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77D1CBD-7A71-4C6F-A1C3-E5815059F122}" type="slidenum">
              <a:rPr lang="en-US" altLang="ja-JP"/>
              <a:pPr>
                <a:defRPr/>
              </a:pPr>
              <a:t>‹#›</a:t>
            </a:fld>
            <a:endParaRPr lang="en-US" altLang="ja-JP"/>
          </a:p>
        </p:txBody>
      </p:sp>
    </p:spTree>
    <p:extLst>
      <p:ext uri="{BB962C8B-B14F-4D97-AF65-F5344CB8AC3E}">
        <p14:creationId xmlns:p14="http://schemas.microsoft.com/office/powerpoint/2010/main" val="155657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30400" y="274638"/>
            <a:ext cx="74803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1930400" y="1600200"/>
            <a:ext cx="74803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60420" name="Rectangle 4"/>
          <p:cNvSpPr>
            <a:spLocks noGrp="1" noChangeArrowheads="1"/>
          </p:cNvSpPr>
          <p:nvPr>
            <p:ph type="dt" sz="half" idx="2"/>
          </p:nvPr>
        </p:nvSpPr>
        <p:spPr bwMode="auto">
          <a:xfrm>
            <a:off x="1930400" y="6245225"/>
            <a:ext cx="2311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b="0" smtClean="0">
                <a:solidFill>
                  <a:schemeClr val="tx1"/>
                </a:solidFill>
                <a:ea typeface="+mn-ea"/>
              </a:defRPr>
            </a:lvl1pPr>
          </a:lstStyle>
          <a:p>
            <a:pPr>
              <a:defRPr/>
            </a:pPr>
            <a:endParaRPr lang="en-US" altLang="ja-JP"/>
          </a:p>
        </p:txBody>
      </p:sp>
      <p:sp>
        <p:nvSpPr>
          <p:cNvPr id="60421" name="Rectangle 5"/>
          <p:cNvSpPr>
            <a:spLocks noGrp="1" noChangeArrowheads="1"/>
          </p:cNvSpPr>
          <p:nvPr>
            <p:ph type="ftr" sz="quarter" idx="3"/>
          </p:nvPr>
        </p:nvSpPr>
        <p:spPr bwMode="auto">
          <a:xfrm>
            <a:off x="4305300" y="6245225"/>
            <a:ext cx="31369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sz="1400" b="0" smtClean="0">
                <a:solidFill>
                  <a:schemeClr val="tx1"/>
                </a:solidFill>
                <a:ea typeface="宋体" pitchFamily="2" charset="-122"/>
              </a:defRPr>
            </a:lvl1pPr>
          </a:lstStyle>
          <a:p>
            <a:pPr>
              <a:defRPr/>
            </a:pPr>
            <a:endParaRPr lang="en-US" altLang="zh-CN"/>
          </a:p>
        </p:txBody>
      </p:sp>
      <p:sp>
        <p:nvSpPr>
          <p:cNvPr id="60422" name="Rectangle 6"/>
          <p:cNvSpPr>
            <a:spLocks noGrp="1" noChangeArrowheads="1"/>
          </p:cNvSpPr>
          <p:nvPr>
            <p:ph type="sldNum" sz="quarter" idx="4"/>
          </p:nvPr>
        </p:nvSpPr>
        <p:spPr bwMode="auto">
          <a:xfrm>
            <a:off x="7545388" y="6245225"/>
            <a:ext cx="186531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b="0" smtClean="0">
                <a:solidFill>
                  <a:schemeClr val="tx1"/>
                </a:solidFill>
                <a:ea typeface="+mn-ea"/>
              </a:defRPr>
            </a:lvl1pPr>
          </a:lstStyle>
          <a:p>
            <a:pPr>
              <a:defRPr/>
            </a:pPr>
            <a:fld id="{8790EDB3-195A-4D07-8FA9-780331281BD8}"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720" r:id="rId1"/>
    <p:sldLayoutId id="2147483717" r:id="rId2"/>
    <p:sldLayoutId id="2147483718" r:id="rId3"/>
    <p:sldLayoutId id="2147483719" r:id="rId4"/>
  </p:sldLayoutIdLst>
  <p:timing>
    <p:tnLst>
      <p:par>
        <p:cTn id="1" dur="indefinite" restart="never" nodeType="tmRoot"/>
      </p:par>
    </p:tnLst>
  </p:timing>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Arial" charset="0"/>
          <a:ea typeface="MS PGothic" pitchFamily="34" charset="-128"/>
        </a:defRPr>
      </a:lvl2pPr>
      <a:lvl3pPr algn="l" rtl="0" eaLnBrk="0" fontAlgn="base" hangingPunct="0">
        <a:spcBef>
          <a:spcPct val="0"/>
        </a:spcBef>
        <a:spcAft>
          <a:spcPct val="0"/>
        </a:spcAft>
        <a:defRPr kumimoji="1" sz="4400">
          <a:solidFill>
            <a:schemeClr val="tx2"/>
          </a:solidFill>
          <a:latin typeface="Arial" charset="0"/>
          <a:ea typeface="MS PGothic" pitchFamily="34" charset="-128"/>
        </a:defRPr>
      </a:lvl3pPr>
      <a:lvl4pPr algn="l" rtl="0" eaLnBrk="0" fontAlgn="base" hangingPunct="0">
        <a:spcBef>
          <a:spcPct val="0"/>
        </a:spcBef>
        <a:spcAft>
          <a:spcPct val="0"/>
        </a:spcAft>
        <a:defRPr kumimoji="1" sz="4400">
          <a:solidFill>
            <a:schemeClr val="tx2"/>
          </a:solidFill>
          <a:latin typeface="Arial" charset="0"/>
          <a:ea typeface="MS PGothic" pitchFamily="34" charset="-128"/>
        </a:defRPr>
      </a:lvl4pPr>
      <a:lvl5pPr algn="l" rtl="0" eaLnBrk="0" fontAlgn="base" hangingPunct="0">
        <a:spcBef>
          <a:spcPct val="0"/>
        </a:spcBef>
        <a:spcAft>
          <a:spcPct val="0"/>
        </a:spcAft>
        <a:defRPr kumimoji="1" sz="4400">
          <a:solidFill>
            <a:schemeClr val="tx2"/>
          </a:solidFill>
          <a:latin typeface="Arial" charset="0"/>
          <a:ea typeface="MS PGothic" pitchFamily="34" charset="-128"/>
        </a:defRPr>
      </a:lvl5pPr>
      <a:lvl6pPr marL="457200" algn="l" rtl="0" fontAlgn="base">
        <a:spcBef>
          <a:spcPct val="0"/>
        </a:spcBef>
        <a:spcAft>
          <a:spcPct val="0"/>
        </a:spcAft>
        <a:defRPr kumimoji="1" sz="4400">
          <a:solidFill>
            <a:schemeClr val="tx2"/>
          </a:solidFill>
          <a:latin typeface="Arial" charset="0"/>
          <a:ea typeface="MS PGothic" pitchFamily="34" charset="-128"/>
        </a:defRPr>
      </a:lvl6pPr>
      <a:lvl7pPr marL="914400" algn="l" rtl="0" fontAlgn="base">
        <a:spcBef>
          <a:spcPct val="0"/>
        </a:spcBef>
        <a:spcAft>
          <a:spcPct val="0"/>
        </a:spcAft>
        <a:defRPr kumimoji="1" sz="4400">
          <a:solidFill>
            <a:schemeClr val="tx2"/>
          </a:solidFill>
          <a:latin typeface="Arial" charset="0"/>
          <a:ea typeface="MS PGothic" pitchFamily="34" charset="-128"/>
        </a:defRPr>
      </a:lvl7pPr>
      <a:lvl8pPr marL="1371600" algn="l" rtl="0" fontAlgn="base">
        <a:spcBef>
          <a:spcPct val="0"/>
        </a:spcBef>
        <a:spcAft>
          <a:spcPct val="0"/>
        </a:spcAft>
        <a:defRPr kumimoji="1" sz="4400">
          <a:solidFill>
            <a:schemeClr val="tx2"/>
          </a:solidFill>
          <a:latin typeface="Arial" charset="0"/>
          <a:ea typeface="MS PGothic" pitchFamily="34" charset="-128"/>
        </a:defRPr>
      </a:lvl8pPr>
      <a:lvl9pPr marL="1828800" algn="l" rtl="0" fontAlgn="base">
        <a:spcBef>
          <a:spcPct val="0"/>
        </a:spcBef>
        <a:spcAft>
          <a:spcPct val="0"/>
        </a:spcAft>
        <a:defRPr kumimoji="1" sz="4400">
          <a:solidFill>
            <a:schemeClr val="tx2"/>
          </a:solidFill>
          <a:latin typeface="Arial" charset="0"/>
          <a:ea typeface="MS PGothic" pitchFamily="34" charset="-128"/>
        </a:defRPr>
      </a:lvl9pPr>
    </p:titleStyle>
    <p:bodyStyle>
      <a:lvl1pPr marL="342900" indent="-342900" algn="l" rtl="0" eaLnBrk="0" fontAlgn="base" hangingPunct="0">
        <a:spcBef>
          <a:spcPct val="20000"/>
        </a:spcBef>
        <a:spcAft>
          <a:spcPct val="0"/>
        </a:spcAft>
        <a:buBlip>
          <a:blip r:embed="rId6"/>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Blip>
          <a:blip r:embed="rId7"/>
        </a:buBlip>
        <a:defRPr kumimoji="1" sz="2800">
          <a:solidFill>
            <a:schemeClr val="tx1"/>
          </a:solidFill>
          <a:latin typeface="+mn-lt"/>
          <a:ea typeface="+mn-ea"/>
        </a:defRPr>
      </a:lvl2pPr>
      <a:lvl3pPr marL="1143000" indent="-228600" algn="l" rtl="0" eaLnBrk="0" fontAlgn="base" hangingPunct="0">
        <a:spcBef>
          <a:spcPct val="20000"/>
        </a:spcBef>
        <a:spcAft>
          <a:spcPct val="0"/>
        </a:spcAft>
        <a:buBlip>
          <a:blip r:embed="rId8"/>
        </a:buBlip>
        <a:defRPr kumimoji="1" sz="2400">
          <a:solidFill>
            <a:schemeClr val="tx1"/>
          </a:solidFill>
          <a:latin typeface="+mn-lt"/>
          <a:ea typeface="+mn-ea"/>
        </a:defRPr>
      </a:lvl3pPr>
      <a:lvl4pPr marL="1600200" indent="-228600" algn="l" rtl="0" eaLnBrk="0" fontAlgn="base" hangingPunct="0">
        <a:spcBef>
          <a:spcPct val="20000"/>
        </a:spcBef>
        <a:spcAft>
          <a:spcPct val="0"/>
        </a:spcAft>
        <a:buClr>
          <a:srgbClr val="6699FF"/>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rgbClr val="6699FF"/>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rgbClr val="6699FF"/>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rgbClr val="6699FF"/>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rgbClr val="6699FF"/>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rgbClr val="6699FF"/>
        </a:buClr>
        <a:buFont typeface="Arial" charset="0"/>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685800" y="5105400"/>
            <a:ext cx="76708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Arial" charset="0"/>
                <a:ea typeface="MS PGothic" pitchFamily="34" charset="-128"/>
              </a:defRPr>
            </a:lvl1pPr>
            <a:lvl2pPr>
              <a:defRPr kumimoji="1" sz="2800">
                <a:solidFill>
                  <a:schemeClr val="tx1"/>
                </a:solidFill>
                <a:latin typeface="Arial" charset="0"/>
                <a:ea typeface="MS PGothic" pitchFamily="34" charset="-128"/>
              </a:defRPr>
            </a:lvl2pPr>
            <a:lvl3pPr>
              <a:defRPr kumimoji="1" sz="2400">
                <a:solidFill>
                  <a:schemeClr val="tx1"/>
                </a:solidFill>
                <a:latin typeface="Arial" charset="0"/>
                <a:ea typeface="MS PGothic" pitchFamily="34" charset="-128"/>
              </a:defRPr>
            </a:lvl3pPr>
            <a:lvl4pPr>
              <a:defRPr kumimoji="1" sz="2000">
                <a:solidFill>
                  <a:schemeClr val="tx1"/>
                </a:solidFill>
                <a:latin typeface="Arial" charset="0"/>
                <a:ea typeface="MS PGothic" pitchFamily="34" charset="-128"/>
              </a:defRPr>
            </a:lvl4pPr>
            <a:lvl5pPr>
              <a:defRPr kumimoji="1" sz="2000">
                <a:solidFill>
                  <a:schemeClr val="tx1"/>
                </a:solidFill>
                <a:latin typeface="Arial" charset="0"/>
                <a:ea typeface="MS PGothic" pitchFamily="34" charset="-128"/>
              </a:defRPr>
            </a:lvl5pPr>
            <a:lvl6pPr eaLnBrk="0" hangingPunct="0">
              <a:defRPr kumimoji="1" sz="2000">
                <a:solidFill>
                  <a:schemeClr val="tx1"/>
                </a:solidFill>
                <a:latin typeface="Arial" charset="0"/>
                <a:ea typeface="MS PGothic" pitchFamily="34" charset="-128"/>
              </a:defRPr>
            </a:lvl6pPr>
            <a:lvl7pPr eaLnBrk="0" hangingPunct="0">
              <a:defRPr kumimoji="1" sz="2000">
                <a:solidFill>
                  <a:schemeClr val="tx1"/>
                </a:solidFill>
                <a:latin typeface="Arial" charset="0"/>
                <a:ea typeface="MS PGothic" pitchFamily="34" charset="-128"/>
              </a:defRPr>
            </a:lvl7pPr>
            <a:lvl8pPr eaLnBrk="0" hangingPunct="0">
              <a:defRPr kumimoji="1" sz="2000">
                <a:solidFill>
                  <a:schemeClr val="tx1"/>
                </a:solidFill>
                <a:latin typeface="Arial" charset="0"/>
                <a:ea typeface="MS PGothic" pitchFamily="34" charset="-128"/>
              </a:defRPr>
            </a:lvl8pPr>
            <a:lvl9pPr eaLnBrk="0" hangingPunct="0">
              <a:defRPr kumimoji="1" sz="2000">
                <a:solidFill>
                  <a:schemeClr val="tx1"/>
                </a:solidFill>
                <a:latin typeface="Arial" charset="0"/>
                <a:ea typeface="MS PGothic" pitchFamily="34" charset="-128"/>
              </a:defRPr>
            </a:lvl9pPr>
          </a:lstStyle>
          <a:p>
            <a:pPr algn="ctr"/>
            <a:r>
              <a:rPr lang="zh-CN" altLang="en-US" sz="4800" b="0">
                <a:solidFill>
                  <a:srgbClr val="0033CC"/>
                </a:solidFill>
                <a:latin typeface="华文楷体" pitchFamily="2" charset="-122"/>
                <a:ea typeface="华文楷体" pitchFamily="2" charset="-122"/>
              </a:rPr>
              <a:t>第三章  磁场</a:t>
            </a:r>
          </a:p>
          <a:p>
            <a:pPr algn="ctr"/>
            <a:r>
              <a:rPr lang="zh-CN" altLang="en-US" sz="4000">
                <a:solidFill>
                  <a:srgbClr val="0033CC"/>
                </a:solidFill>
                <a:latin typeface="华文楷体" pitchFamily="2" charset="-122"/>
                <a:ea typeface="华文楷体" pitchFamily="2" charset="-122"/>
              </a:rPr>
              <a:t>第二节  磁感应强度</a:t>
            </a:r>
          </a:p>
        </p:txBody>
      </p:sp>
      <p:sp>
        <p:nvSpPr>
          <p:cNvPr id="3075" name="Text Box 7"/>
          <p:cNvSpPr txBox="1">
            <a:spLocks noChangeArrowheads="1"/>
          </p:cNvSpPr>
          <p:nvPr/>
        </p:nvSpPr>
        <p:spPr bwMode="auto">
          <a:xfrm>
            <a:off x="609600" y="1371600"/>
            <a:ext cx="304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lang="zh-CN" altLang="en-US" sz="1800" b="0">
                <a:solidFill>
                  <a:srgbClr val="0033CC"/>
                </a:solidFill>
              </a:rPr>
              <a:t>人教版选修</a:t>
            </a:r>
            <a:r>
              <a:rPr lang="en-US" altLang="zh-CN" sz="1800" b="0">
                <a:solidFill>
                  <a:srgbClr val="0033CC"/>
                </a:solidFill>
              </a:rPr>
              <a:t>3-1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65100" y="457200"/>
            <a:ext cx="9163050" cy="491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lang="zh-CN" altLang="en-US">
                <a:solidFill>
                  <a:srgbClr val="FF3300"/>
                </a:solidFill>
                <a:latin typeface="黑体" pitchFamily="2" charset="-122"/>
                <a:ea typeface="黑体" pitchFamily="2" charset="-122"/>
              </a:rPr>
              <a:t>对于磁感应强度</a:t>
            </a:r>
            <a:r>
              <a:rPr lang="en-US" altLang="zh-CN">
                <a:solidFill>
                  <a:srgbClr val="FF3300"/>
                </a:solidFill>
                <a:latin typeface="黑体" pitchFamily="2" charset="-122"/>
                <a:ea typeface="黑体" pitchFamily="2" charset="-122"/>
              </a:rPr>
              <a:t>B</a:t>
            </a:r>
            <a:r>
              <a:rPr lang="zh-CN" altLang="en-US">
                <a:solidFill>
                  <a:srgbClr val="FF3300"/>
                </a:solidFill>
                <a:latin typeface="黑体" pitchFamily="2" charset="-122"/>
                <a:ea typeface="黑体" pitchFamily="2" charset="-122"/>
              </a:rPr>
              <a:t>的理解：</a:t>
            </a:r>
          </a:p>
          <a:p>
            <a:pPr eaLnBrk="1" hangingPunct="1"/>
            <a:r>
              <a:rPr lang="en-US" altLang="zh-CN" sz="2800">
                <a:solidFill>
                  <a:schemeClr val="tx1"/>
                </a:solidFill>
                <a:latin typeface="黑体" pitchFamily="2" charset="-122"/>
                <a:ea typeface="黑体" pitchFamily="2" charset="-122"/>
              </a:rPr>
              <a:t>1</a:t>
            </a:r>
            <a:r>
              <a:rPr lang="zh-CN" altLang="en-US" sz="2800">
                <a:solidFill>
                  <a:schemeClr val="tx1"/>
                </a:solidFill>
                <a:latin typeface="黑体" pitchFamily="2" charset="-122"/>
                <a:ea typeface="黑体" pitchFamily="2" charset="-122"/>
              </a:rPr>
              <a:t>、比值</a:t>
            </a:r>
            <a:r>
              <a:rPr lang="en-US" altLang="zh-CN" sz="2800">
                <a:solidFill>
                  <a:schemeClr val="tx1"/>
                </a:solidFill>
                <a:latin typeface="黑体" pitchFamily="2" charset="-122"/>
                <a:ea typeface="黑体" pitchFamily="2" charset="-122"/>
              </a:rPr>
              <a:t>F/IL</a:t>
            </a:r>
            <a:r>
              <a:rPr lang="zh-CN" altLang="en-US" sz="2800">
                <a:solidFill>
                  <a:schemeClr val="tx1"/>
                </a:solidFill>
                <a:latin typeface="黑体" pitchFamily="2" charset="-122"/>
                <a:ea typeface="黑体" pitchFamily="2" charset="-122"/>
              </a:rPr>
              <a:t>是磁场中各点的位置函数。换句话说，在非匀强磁场中比值</a:t>
            </a:r>
            <a:r>
              <a:rPr lang="en-US" altLang="zh-CN" sz="2800">
                <a:solidFill>
                  <a:schemeClr val="tx1"/>
                </a:solidFill>
                <a:latin typeface="黑体" pitchFamily="2" charset="-122"/>
                <a:ea typeface="黑体" pitchFamily="2" charset="-122"/>
              </a:rPr>
              <a:t>F/IL</a:t>
            </a:r>
            <a:r>
              <a:rPr lang="zh-CN" altLang="en-US" sz="2800">
                <a:solidFill>
                  <a:schemeClr val="tx1"/>
                </a:solidFill>
                <a:latin typeface="黑体" pitchFamily="2" charset="-122"/>
                <a:ea typeface="黑体" pitchFamily="2" charset="-122"/>
              </a:rPr>
              <a:t>是因点而异的，也就是在磁场中某一确定位置处，无论怎样改变</a:t>
            </a:r>
            <a:r>
              <a:rPr lang="en-US" altLang="zh-CN" sz="2800">
                <a:solidFill>
                  <a:schemeClr val="tx1"/>
                </a:solidFill>
                <a:latin typeface="黑体" pitchFamily="2" charset="-122"/>
                <a:ea typeface="黑体" pitchFamily="2" charset="-122"/>
              </a:rPr>
              <a:t>I</a:t>
            </a:r>
            <a:r>
              <a:rPr lang="zh-CN" altLang="en-US" sz="2800">
                <a:solidFill>
                  <a:schemeClr val="tx1"/>
                </a:solidFill>
                <a:latin typeface="黑体" pitchFamily="2" charset="-122"/>
                <a:ea typeface="黑体" pitchFamily="2" charset="-122"/>
              </a:rPr>
              <a:t>和</a:t>
            </a:r>
            <a:r>
              <a:rPr lang="en-US" altLang="zh-CN" sz="2800">
                <a:solidFill>
                  <a:schemeClr val="tx1"/>
                </a:solidFill>
                <a:latin typeface="黑体" pitchFamily="2" charset="-122"/>
                <a:ea typeface="黑体" pitchFamily="2" charset="-122"/>
              </a:rPr>
              <a:t>L</a:t>
            </a:r>
            <a:r>
              <a:rPr lang="zh-CN" altLang="en-US" sz="2800">
                <a:solidFill>
                  <a:schemeClr val="tx1"/>
                </a:solidFill>
                <a:latin typeface="黑体" pitchFamily="2" charset="-122"/>
                <a:ea typeface="黑体" pitchFamily="2" charset="-122"/>
              </a:rPr>
              <a:t>，</a:t>
            </a:r>
            <a:r>
              <a:rPr lang="en-US" altLang="zh-CN" sz="2800">
                <a:solidFill>
                  <a:schemeClr val="tx1"/>
                </a:solidFill>
                <a:latin typeface="黑体" pitchFamily="2" charset="-122"/>
                <a:ea typeface="黑体" pitchFamily="2" charset="-122"/>
              </a:rPr>
              <a:t>F</a:t>
            </a:r>
            <a:r>
              <a:rPr lang="zh-CN" altLang="en-US" sz="2800">
                <a:solidFill>
                  <a:schemeClr val="tx1"/>
                </a:solidFill>
                <a:latin typeface="黑体" pitchFamily="2" charset="-122"/>
                <a:ea typeface="黑体" pitchFamily="2" charset="-122"/>
              </a:rPr>
              <a:t>都与</a:t>
            </a:r>
            <a:r>
              <a:rPr lang="en-US" altLang="zh-CN" sz="2800">
                <a:solidFill>
                  <a:schemeClr val="tx1"/>
                </a:solidFill>
                <a:latin typeface="黑体" pitchFamily="2" charset="-122"/>
                <a:ea typeface="黑体" pitchFamily="2" charset="-122"/>
              </a:rPr>
              <a:t>IL</a:t>
            </a:r>
            <a:r>
              <a:rPr lang="zh-CN" altLang="en-US" sz="2800">
                <a:solidFill>
                  <a:schemeClr val="tx1"/>
                </a:solidFill>
                <a:latin typeface="黑体" pitchFamily="2" charset="-122"/>
                <a:ea typeface="黑体" pitchFamily="2" charset="-122"/>
              </a:rPr>
              <a:t>的乘积大小成比例地变化，比值</a:t>
            </a:r>
            <a:r>
              <a:rPr lang="en-US" altLang="zh-CN" sz="2800">
                <a:solidFill>
                  <a:schemeClr val="tx1"/>
                </a:solidFill>
                <a:latin typeface="黑体" pitchFamily="2" charset="-122"/>
                <a:ea typeface="黑体" pitchFamily="2" charset="-122"/>
              </a:rPr>
              <a:t>F/IL</a:t>
            </a:r>
            <a:r>
              <a:rPr lang="zh-CN" altLang="en-US" sz="2800">
                <a:solidFill>
                  <a:schemeClr val="tx1"/>
                </a:solidFill>
                <a:latin typeface="黑体" pitchFamily="2" charset="-122"/>
                <a:ea typeface="黑体" pitchFamily="2" charset="-122"/>
              </a:rPr>
              <a:t>跟</a:t>
            </a:r>
            <a:r>
              <a:rPr lang="en-US" altLang="zh-CN" sz="2800">
                <a:solidFill>
                  <a:schemeClr val="tx1"/>
                </a:solidFill>
                <a:latin typeface="黑体" pitchFamily="2" charset="-122"/>
                <a:ea typeface="黑体" pitchFamily="2" charset="-122"/>
              </a:rPr>
              <a:t>IL</a:t>
            </a:r>
            <a:r>
              <a:rPr lang="zh-CN" altLang="en-US" sz="2800">
                <a:solidFill>
                  <a:schemeClr val="tx1"/>
                </a:solidFill>
                <a:latin typeface="黑体" pitchFamily="2" charset="-122"/>
                <a:ea typeface="黑体" pitchFamily="2" charset="-122"/>
              </a:rPr>
              <a:t>的乘积大小无关。因此，比值</a:t>
            </a:r>
            <a:r>
              <a:rPr lang="en-US" altLang="zh-CN" sz="2800">
                <a:solidFill>
                  <a:schemeClr val="tx1"/>
                </a:solidFill>
                <a:latin typeface="黑体" pitchFamily="2" charset="-122"/>
                <a:ea typeface="黑体" pitchFamily="2" charset="-122"/>
              </a:rPr>
              <a:t>F/IL</a:t>
            </a:r>
            <a:r>
              <a:rPr lang="zh-CN" altLang="en-US" sz="2800">
                <a:solidFill>
                  <a:schemeClr val="tx1"/>
                </a:solidFill>
                <a:latin typeface="黑体" pitchFamily="2" charset="-122"/>
                <a:ea typeface="黑体" pitchFamily="2" charset="-122"/>
              </a:rPr>
              <a:t>的大小反映了各不同位置处磁场的强弱程度 </a:t>
            </a:r>
          </a:p>
          <a:p>
            <a:pPr eaLnBrk="1" hangingPunct="1"/>
            <a:r>
              <a:rPr lang="en-US" altLang="zh-CN" sz="2800">
                <a:solidFill>
                  <a:schemeClr val="tx1"/>
                </a:solidFill>
                <a:latin typeface="黑体" pitchFamily="2" charset="-122"/>
                <a:ea typeface="黑体" pitchFamily="2" charset="-122"/>
              </a:rPr>
              <a:t>2</a:t>
            </a:r>
            <a:r>
              <a:rPr lang="zh-CN" altLang="en-US" sz="2800">
                <a:solidFill>
                  <a:schemeClr val="tx1"/>
                </a:solidFill>
                <a:latin typeface="黑体" pitchFamily="2" charset="-122"/>
                <a:ea typeface="黑体" pitchFamily="2" charset="-122"/>
              </a:rPr>
              <a:t>、对于确定的磁场中某一位置来说，</a:t>
            </a:r>
            <a:r>
              <a:rPr lang="en-US" altLang="zh-CN" sz="2800">
                <a:solidFill>
                  <a:schemeClr val="tx1"/>
                </a:solidFill>
                <a:latin typeface="黑体" pitchFamily="2" charset="-122"/>
                <a:ea typeface="黑体" pitchFamily="2" charset="-122"/>
              </a:rPr>
              <a:t>B</a:t>
            </a:r>
            <a:r>
              <a:rPr lang="zh-CN" altLang="en-US" sz="2800">
                <a:solidFill>
                  <a:schemeClr val="tx1"/>
                </a:solidFill>
                <a:latin typeface="黑体" pitchFamily="2" charset="-122"/>
                <a:ea typeface="黑体" pitchFamily="2" charset="-122"/>
              </a:rPr>
              <a:t>并不因探测电流和线段长短（电流元）的改变而改变，而是由磁场自身决定的；比值</a:t>
            </a:r>
            <a:r>
              <a:rPr lang="en-US" altLang="zh-CN" sz="2800">
                <a:solidFill>
                  <a:schemeClr val="tx1"/>
                </a:solidFill>
                <a:latin typeface="黑体" pitchFamily="2" charset="-122"/>
                <a:ea typeface="黑体" pitchFamily="2" charset="-122"/>
              </a:rPr>
              <a:t>F/IL</a:t>
            </a:r>
            <a:r>
              <a:rPr lang="zh-CN" altLang="en-US" sz="2800">
                <a:solidFill>
                  <a:schemeClr val="tx1"/>
                </a:solidFill>
                <a:latin typeface="黑体" pitchFamily="2" charset="-122"/>
                <a:ea typeface="黑体" pitchFamily="2" charset="-122"/>
              </a:rPr>
              <a:t>不变这一事实正反映了所量度位置的磁场强弱程度是一定的。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24" name="Picture 4" descr="08911"/>
          <p:cNvPicPr>
            <a:picLocks noChangeAspect="1" noChangeArrowheads="1"/>
          </p:cNvPicPr>
          <p:nvPr>
            <p:ph type="body" idx="1"/>
          </p:nvPr>
        </p:nvPicPr>
        <p:blipFill>
          <a:blip r:embed="rId2">
            <a:lum contrast="54000"/>
            <a:extLst>
              <a:ext uri="{28A0092B-C50C-407E-A947-70E740481C1C}">
                <a14:useLocalDpi xmlns:a14="http://schemas.microsoft.com/office/drawing/2010/main" val="0"/>
              </a:ext>
            </a:extLst>
          </a:blip>
          <a:srcRect/>
          <a:stretch>
            <a:fillRect/>
          </a:stretch>
        </p:blipFill>
        <p:spPr>
          <a:xfrm>
            <a:off x="4448175" y="404813"/>
            <a:ext cx="5329238" cy="5832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7925" name="Picture 5" descr="08912"/>
          <p:cNvPicPr>
            <a:picLocks noChangeAspect="1" noChangeArrowheads="1"/>
          </p:cNvPicPr>
          <p:nvPr/>
        </p:nvPicPr>
        <p:blipFill>
          <a:blip r:embed="rId3">
            <a:lum contrast="18000"/>
            <a:extLst>
              <a:ext uri="{28A0092B-C50C-407E-A947-70E740481C1C}">
                <a14:useLocalDpi xmlns:a14="http://schemas.microsoft.com/office/drawing/2010/main" val="0"/>
              </a:ext>
            </a:extLst>
          </a:blip>
          <a:srcRect/>
          <a:stretch>
            <a:fillRect/>
          </a:stretch>
        </p:blipFill>
        <p:spPr bwMode="auto">
          <a:xfrm>
            <a:off x="344488" y="333375"/>
            <a:ext cx="3925887" cy="597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37925"/>
                                        </p:tgtEl>
                                        <p:attrNameLst>
                                          <p:attrName>style.visibility</p:attrName>
                                        </p:attrNameLst>
                                      </p:cBhvr>
                                      <p:to>
                                        <p:strVal val="visible"/>
                                      </p:to>
                                    </p:set>
                                    <p:anim calcmode="lin" valueType="num">
                                      <p:cBhvr additive="base">
                                        <p:cTn id="7" dur="500" fill="hold"/>
                                        <p:tgtEl>
                                          <p:spTgt spid="337925"/>
                                        </p:tgtEl>
                                        <p:attrNameLst>
                                          <p:attrName>ppt_x</p:attrName>
                                        </p:attrNameLst>
                                      </p:cBhvr>
                                      <p:tavLst>
                                        <p:tav tm="0">
                                          <p:val>
                                            <p:strVal val="0-#ppt_w/2"/>
                                          </p:val>
                                        </p:tav>
                                        <p:tav tm="100000">
                                          <p:val>
                                            <p:strVal val="#ppt_x"/>
                                          </p:val>
                                        </p:tav>
                                      </p:tavLst>
                                    </p:anim>
                                    <p:anim calcmode="lin" valueType="num">
                                      <p:cBhvr additive="base">
                                        <p:cTn id="8" dur="500" fill="hold"/>
                                        <p:tgtEl>
                                          <p:spTgt spid="3379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37924"/>
                                        </p:tgtEl>
                                        <p:attrNameLst>
                                          <p:attrName>style.visibility</p:attrName>
                                        </p:attrNameLst>
                                      </p:cBhvr>
                                      <p:to>
                                        <p:strVal val="visible"/>
                                      </p:to>
                                    </p:set>
                                    <p:anim calcmode="lin" valueType="num">
                                      <p:cBhvr additive="base">
                                        <p:cTn id="13" dur="500" fill="hold"/>
                                        <p:tgtEl>
                                          <p:spTgt spid="337924"/>
                                        </p:tgtEl>
                                        <p:attrNameLst>
                                          <p:attrName>ppt_x</p:attrName>
                                        </p:attrNameLst>
                                      </p:cBhvr>
                                      <p:tavLst>
                                        <p:tav tm="0">
                                          <p:val>
                                            <p:strVal val="1+#ppt_w/2"/>
                                          </p:val>
                                        </p:tav>
                                        <p:tav tm="100000">
                                          <p:val>
                                            <p:strVal val="#ppt_x"/>
                                          </p:val>
                                        </p:tav>
                                      </p:tavLst>
                                    </p:anim>
                                    <p:anim calcmode="lin" valueType="num">
                                      <p:cBhvr additive="base">
                                        <p:cTn id="14" dur="500" fill="hold"/>
                                        <p:tgtEl>
                                          <p:spTgt spid="337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577850" y="762000"/>
            <a:ext cx="8255000" cy="206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algn="just" eaLnBrk="1" hangingPunct="1"/>
            <a:r>
              <a:rPr lang="en-US" altLang="zh-CN" sz="3200">
                <a:solidFill>
                  <a:srgbClr val="FF0000"/>
                </a:solidFill>
                <a:latin typeface="黑体" pitchFamily="2" charset="-122"/>
                <a:ea typeface="黑体" pitchFamily="2" charset="-122"/>
              </a:rPr>
              <a:t>【</a:t>
            </a:r>
            <a:r>
              <a:rPr lang="zh-CN" altLang="en-US" sz="3200">
                <a:solidFill>
                  <a:srgbClr val="FF0000"/>
                </a:solidFill>
                <a:latin typeface="黑体" pitchFamily="2" charset="-122"/>
                <a:ea typeface="黑体" pitchFamily="2" charset="-122"/>
              </a:rPr>
              <a:t>例</a:t>
            </a:r>
            <a:r>
              <a:rPr lang="en-US" altLang="zh-CN" sz="3200">
                <a:solidFill>
                  <a:srgbClr val="FF0000"/>
                </a:solidFill>
                <a:latin typeface="黑体" pitchFamily="2" charset="-122"/>
                <a:ea typeface="黑体" pitchFamily="2" charset="-122"/>
              </a:rPr>
              <a:t>】</a:t>
            </a:r>
            <a:r>
              <a:rPr lang="zh-CN" altLang="en-US" sz="3200">
                <a:solidFill>
                  <a:schemeClr val="tx1"/>
                </a:solidFill>
                <a:latin typeface="黑体" pitchFamily="2" charset="-122"/>
                <a:ea typeface="黑体" pitchFamily="2" charset="-122"/>
              </a:rPr>
              <a:t>磁场中放一根与磁场方向</a:t>
            </a:r>
            <a:r>
              <a:rPr lang="zh-CN" altLang="en-US" sz="3200">
                <a:solidFill>
                  <a:schemeClr val="tx1"/>
                </a:solidFill>
                <a:latin typeface="华文琥珀" pitchFamily="2" charset="-122"/>
                <a:ea typeface="华文琥珀" pitchFamily="2" charset="-122"/>
              </a:rPr>
              <a:t>垂直</a:t>
            </a:r>
            <a:r>
              <a:rPr lang="zh-CN" altLang="en-US" sz="3200">
                <a:solidFill>
                  <a:schemeClr val="tx1"/>
                </a:solidFill>
                <a:latin typeface="黑体" pitchFamily="2" charset="-122"/>
                <a:ea typeface="黑体" pitchFamily="2" charset="-122"/>
              </a:rPr>
              <a:t>的通电导线，它的电流强度是</a:t>
            </a:r>
            <a:r>
              <a:rPr lang="en-US" altLang="zh-CN" sz="3200">
                <a:solidFill>
                  <a:schemeClr val="tx1"/>
                </a:solidFill>
                <a:latin typeface="黑体" pitchFamily="2" charset="-122"/>
                <a:ea typeface="黑体" pitchFamily="2" charset="-122"/>
              </a:rPr>
              <a:t>2.5 A</a:t>
            </a:r>
            <a:r>
              <a:rPr lang="zh-CN" altLang="en-US" sz="3200">
                <a:solidFill>
                  <a:schemeClr val="tx1"/>
                </a:solidFill>
                <a:latin typeface="黑体" pitchFamily="2" charset="-122"/>
                <a:ea typeface="黑体" pitchFamily="2" charset="-122"/>
              </a:rPr>
              <a:t>，导线长</a:t>
            </a:r>
            <a:r>
              <a:rPr lang="en-US" altLang="zh-CN" sz="3200">
                <a:solidFill>
                  <a:schemeClr val="tx1"/>
                </a:solidFill>
                <a:latin typeface="黑体" pitchFamily="2" charset="-122"/>
                <a:ea typeface="黑体" pitchFamily="2" charset="-122"/>
              </a:rPr>
              <a:t>1 cm</a:t>
            </a:r>
            <a:r>
              <a:rPr lang="zh-CN" altLang="en-US" sz="3200">
                <a:solidFill>
                  <a:schemeClr val="tx1"/>
                </a:solidFill>
                <a:latin typeface="黑体" pitchFamily="2" charset="-122"/>
                <a:ea typeface="黑体" pitchFamily="2" charset="-122"/>
              </a:rPr>
              <a:t>，它受到的安培力为</a:t>
            </a:r>
            <a:r>
              <a:rPr lang="en-US" altLang="zh-CN" sz="3200">
                <a:solidFill>
                  <a:schemeClr val="tx1"/>
                </a:solidFill>
                <a:latin typeface="黑体" pitchFamily="2" charset="-122"/>
                <a:ea typeface="黑体" pitchFamily="2" charset="-122"/>
              </a:rPr>
              <a:t>5×10</a:t>
            </a:r>
            <a:r>
              <a:rPr lang="en-US" altLang="zh-CN" sz="3200" baseline="30000">
                <a:solidFill>
                  <a:schemeClr val="tx1"/>
                </a:solidFill>
                <a:latin typeface="黑体" pitchFamily="2" charset="-122"/>
                <a:ea typeface="黑体" pitchFamily="2" charset="-122"/>
              </a:rPr>
              <a:t>-2</a:t>
            </a:r>
            <a:r>
              <a:rPr lang="en-US" altLang="zh-CN" sz="3200">
                <a:solidFill>
                  <a:schemeClr val="tx1"/>
                </a:solidFill>
                <a:latin typeface="黑体" pitchFamily="2" charset="-122"/>
                <a:ea typeface="黑体" pitchFamily="2" charset="-122"/>
              </a:rPr>
              <a:t> N</a:t>
            </a:r>
            <a:r>
              <a:rPr lang="zh-CN" altLang="en-US" sz="3200">
                <a:solidFill>
                  <a:schemeClr val="tx1"/>
                </a:solidFill>
                <a:latin typeface="黑体" pitchFamily="2" charset="-122"/>
                <a:ea typeface="黑体" pitchFamily="2" charset="-122"/>
              </a:rPr>
              <a:t>，则这个位置的磁感应强度是多大？</a:t>
            </a:r>
          </a:p>
        </p:txBody>
      </p:sp>
      <p:sp>
        <p:nvSpPr>
          <p:cNvPr id="14339" name="Rectangle 3"/>
          <p:cNvSpPr>
            <a:spLocks noChangeArrowheads="1"/>
          </p:cNvSpPr>
          <p:nvPr/>
        </p:nvSpPr>
        <p:spPr bwMode="auto">
          <a:xfrm>
            <a:off x="3838575" y="321945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36900" name="Object 4"/>
          <p:cNvGraphicFramePr>
            <a:graphicFrameLocks noChangeAspect="1"/>
          </p:cNvGraphicFramePr>
          <p:nvPr/>
        </p:nvGraphicFramePr>
        <p:xfrm>
          <a:off x="1208088" y="2997200"/>
          <a:ext cx="5324475" cy="1001713"/>
        </p:xfrm>
        <a:graphic>
          <a:graphicData uri="http://schemas.openxmlformats.org/presentationml/2006/ole">
            <mc:AlternateContent xmlns:mc="http://schemas.openxmlformats.org/markup-compatibility/2006">
              <mc:Choice xmlns:v="urn:schemas-microsoft-com:vml" Requires="v">
                <p:oleObj spid="_x0000_s14341" name="Equation" r:id="rId3" imgW="2057400" imgH="419100" progId="Equation.DSMT4">
                  <p:embed/>
                </p:oleObj>
              </mc:Choice>
              <mc:Fallback>
                <p:oleObj name="Equation" r:id="rId3" imgW="2057400" imgH="419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8088" y="2997200"/>
                        <a:ext cx="5324475"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369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704850" y="1600200"/>
            <a:ext cx="8705850" cy="4525963"/>
          </a:xfrm>
        </p:spPr>
        <p:txBody>
          <a:bodyPr/>
          <a:lstStyle/>
          <a:p>
            <a:pPr marL="609600" indent="-609600" eaLnBrk="1" hangingPunct="1">
              <a:buFontTx/>
              <a:buNone/>
            </a:pPr>
            <a:r>
              <a:rPr lang="en-US" altLang="zh-CN" b="1" smtClean="0"/>
              <a:t>1</a:t>
            </a:r>
            <a:r>
              <a:rPr lang="zh-CN" altLang="en-US" b="1" smtClean="0"/>
              <a:t>、下列有关磁感应强度的方向正确的是（　       ）</a:t>
            </a:r>
          </a:p>
          <a:p>
            <a:pPr marL="609600" indent="-609600" eaLnBrk="1" hangingPunct="1">
              <a:buFont typeface="Wingdings" pitchFamily="2" charset="2"/>
              <a:buAutoNum type="alphaUcPeriod"/>
            </a:pPr>
            <a:r>
              <a:rPr lang="en-US" altLang="zh-CN" b="1" smtClean="0"/>
              <a:t>B</a:t>
            </a:r>
            <a:r>
              <a:rPr lang="zh-CN" altLang="en-US" b="1" smtClean="0"/>
              <a:t>的方向就是小磁针</a:t>
            </a:r>
            <a:r>
              <a:rPr lang="en-US" altLang="zh-CN" b="1" smtClean="0"/>
              <a:t>N</a:t>
            </a:r>
            <a:r>
              <a:rPr lang="zh-CN" altLang="en-US" b="1" smtClean="0"/>
              <a:t>极所指的方向</a:t>
            </a:r>
          </a:p>
          <a:p>
            <a:pPr marL="609600" indent="-609600" eaLnBrk="1" hangingPunct="1">
              <a:buFont typeface="Wingdings" pitchFamily="2" charset="2"/>
              <a:buAutoNum type="alphaUcPeriod"/>
            </a:pPr>
            <a:r>
              <a:rPr lang="en-US" altLang="zh-CN" b="1" smtClean="0"/>
              <a:t>B</a:t>
            </a:r>
            <a:r>
              <a:rPr lang="zh-CN" altLang="en-US" b="1" smtClean="0"/>
              <a:t>的方向与小磁针在任何情况下</a:t>
            </a:r>
            <a:r>
              <a:rPr lang="en-US" altLang="zh-CN" b="1" smtClean="0"/>
              <a:t>N</a:t>
            </a:r>
            <a:r>
              <a:rPr lang="zh-CN" altLang="en-US" b="1" smtClean="0"/>
              <a:t>极受力方向一致</a:t>
            </a:r>
          </a:p>
          <a:p>
            <a:pPr marL="609600" indent="-609600" eaLnBrk="1" hangingPunct="1">
              <a:buFont typeface="Wingdings" pitchFamily="2" charset="2"/>
              <a:buAutoNum type="alphaUcPeriod"/>
            </a:pPr>
            <a:r>
              <a:rPr lang="en-US" altLang="zh-CN" b="1" smtClean="0"/>
              <a:t>B</a:t>
            </a:r>
            <a:r>
              <a:rPr lang="zh-CN" altLang="en-US" b="1" smtClean="0"/>
              <a:t>的方向就是通电导线的受力方向</a:t>
            </a:r>
          </a:p>
          <a:p>
            <a:pPr marL="609600" indent="-609600" eaLnBrk="1" hangingPunct="1">
              <a:buFont typeface="Wingdings" pitchFamily="2" charset="2"/>
              <a:buAutoNum type="alphaUcPeriod"/>
            </a:pPr>
            <a:r>
              <a:rPr lang="en-US" altLang="zh-CN" b="1" smtClean="0"/>
              <a:t>B</a:t>
            </a:r>
            <a:r>
              <a:rPr lang="zh-CN" altLang="en-US" b="1" smtClean="0"/>
              <a:t>的方向就是该处磁场的方向</a:t>
            </a:r>
          </a:p>
          <a:p>
            <a:pPr marL="609600" indent="-609600" eaLnBrk="1" hangingPunct="1">
              <a:buFontTx/>
              <a:buNone/>
            </a:pPr>
            <a:endParaRPr lang="zh-CN" altLang="en-US" b="1" smtClean="0">
              <a:solidFill>
                <a:srgbClr val="FF0000"/>
              </a:solidFill>
            </a:endParaRPr>
          </a:p>
        </p:txBody>
      </p:sp>
      <p:sp>
        <p:nvSpPr>
          <p:cNvPr id="328708" name="Text Box 4"/>
          <p:cNvSpPr txBox="1">
            <a:spLocks noChangeArrowheads="1"/>
          </p:cNvSpPr>
          <p:nvPr/>
        </p:nvSpPr>
        <p:spPr bwMode="auto">
          <a:xfrm>
            <a:off x="8121650" y="1700213"/>
            <a:ext cx="75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en-US" altLang="zh-CN" sz="2400">
                <a:solidFill>
                  <a:srgbClr val="FF0000"/>
                </a:solidFill>
                <a:ea typeface="宋体" pitchFamily="2" charset="-122"/>
              </a:rPr>
              <a:t>BD</a:t>
            </a:r>
          </a:p>
        </p:txBody>
      </p:sp>
      <p:sp>
        <p:nvSpPr>
          <p:cNvPr id="15364" name="Rectangle 5"/>
          <p:cNvSpPr>
            <a:spLocks noGrp="1" noChangeArrowheads="1"/>
          </p:cNvSpPr>
          <p:nvPr>
            <p:ph type="title"/>
          </p:nvPr>
        </p:nvSpPr>
        <p:spPr>
          <a:xfrm>
            <a:off x="992188" y="188913"/>
            <a:ext cx="2230437" cy="1143000"/>
          </a:xfrm>
        </p:spPr>
        <p:txBody>
          <a:bodyPr/>
          <a:lstStyle/>
          <a:p>
            <a:pPr eaLnBrk="1" hangingPunct="1"/>
            <a:r>
              <a:rPr lang="zh-CN" altLang="en-US" sz="4000" smtClean="0">
                <a:solidFill>
                  <a:srgbClr val="FF0000"/>
                </a:solidFill>
              </a:rPr>
              <a:t>当堂练习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8708"/>
                                        </p:tgtEl>
                                        <p:attrNameLst>
                                          <p:attrName>style.visibility</p:attrName>
                                        </p:attrNameLst>
                                      </p:cBhvr>
                                      <p:to>
                                        <p:strVal val="visible"/>
                                      </p:to>
                                    </p:set>
                                    <p:animEffect transition="in" filter="box(in)">
                                      <p:cBhvr>
                                        <p:cTn id="7" dur="500"/>
                                        <p:tgtEl>
                                          <p:spTgt spid="328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849313" y="692150"/>
            <a:ext cx="8567737" cy="4525963"/>
          </a:xfrm>
        </p:spPr>
        <p:txBody>
          <a:bodyPr/>
          <a:lstStyle/>
          <a:p>
            <a:pPr eaLnBrk="1" hangingPunct="1">
              <a:buFontTx/>
              <a:buNone/>
            </a:pPr>
            <a:r>
              <a:rPr lang="en-US" altLang="zh-CN" b="1" smtClean="0"/>
              <a:t>2</a:t>
            </a:r>
            <a:r>
              <a:rPr lang="zh-CN" altLang="en-US" b="1" smtClean="0"/>
              <a:t>、一根长２０</a:t>
            </a:r>
            <a:r>
              <a:rPr lang="en-US" altLang="zh-CN" b="1" smtClean="0"/>
              <a:t>cm</a:t>
            </a:r>
            <a:r>
              <a:rPr lang="zh-CN" altLang="en-US" b="1" smtClean="0"/>
              <a:t>的通电导线放在磁感应强度为</a:t>
            </a:r>
            <a:r>
              <a:rPr lang="en-US" altLang="zh-CN" b="1" smtClean="0"/>
              <a:t>0.4T</a:t>
            </a:r>
            <a:r>
              <a:rPr lang="zh-CN" altLang="en-US" b="1" smtClean="0"/>
              <a:t>的匀强磁场中</a:t>
            </a:r>
            <a:r>
              <a:rPr lang="en-US" altLang="zh-CN" b="1" smtClean="0"/>
              <a:t>,</a:t>
            </a:r>
            <a:r>
              <a:rPr lang="zh-CN" altLang="en-US" b="1" smtClean="0"/>
              <a:t>导线与磁场方向垂直</a:t>
            </a:r>
            <a:r>
              <a:rPr lang="en-US" altLang="zh-CN" b="1" smtClean="0"/>
              <a:t>,</a:t>
            </a:r>
            <a:r>
              <a:rPr lang="zh-CN" altLang="en-US" b="1" smtClean="0"/>
              <a:t>若它受到的安培力大小为</a:t>
            </a:r>
            <a:r>
              <a:rPr lang="en-US" altLang="zh-CN" b="1" smtClean="0"/>
              <a:t>4×10</a:t>
            </a:r>
            <a:r>
              <a:rPr lang="en-US" altLang="zh-CN" b="1" baseline="30000" smtClean="0"/>
              <a:t>-3</a:t>
            </a:r>
            <a:r>
              <a:rPr lang="en-US" altLang="zh-CN" b="1" smtClean="0"/>
              <a:t>N,</a:t>
            </a:r>
            <a:r>
              <a:rPr lang="zh-CN" altLang="en-US" b="1" smtClean="0"/>
              <a:t>则导线中的电流是</a:t>
            </a:r>
            <a:r>
              <a:rPr lang="en-US" altLang="zh-CN" b="1" smtClean="0"/>
              <a:t>_____A;</a:t>
            </a:r>
            <a:r>
              <a:rPr lang="zh-CN" altLang="en-US" b="1" smtClean="0"/>
              <a:t>若将导线中的电流减小为</a:t>
            </a:r>
            <a:r>
              <a:rPr lang="en-US" altLang="zh-CN" b="1" smtClean="0"/>
              <a:t>0,</a:t>
            </a:r>
            <a:r>
              <a:rPr lang="zh-CN" altLang="en-US" b="1" smtClean="0"/>
              <a:t>则该处的磁感应强度为</a:t>
            </a:r>
            <a:r>
              <a:rPr lang="en-US" altLang="zh-CN" b="1" smtClean="0"/>
              <a:t>_</a:t>
            </a:r>
            <a:r>
              <a:rPr lang="en-US" altLang="zh-CN" b="1" smtClean="0">
                <a:solidFill>
                  <a:srgbClr val="FF0000"/>
                </a:solidFill>
              </a:rPr>
              <a:t>__</a:t>
            </a:r>
            <a:r>
              <a:rPr lang="en-US" altLang="zh-CN" b="1" smtClean="0"/>
              <a:t>__T</a:t>
            </a:r>
          </a:p>
        </p:txBody>
      </p:sp>
      <p:sp>
        <p:nvSpPr>
          <p:cNvPr id="329732" name="Text Box 4"/>
          <p:cNvSpPr txBox="1">
            <a:spLocks noChangeArrowheads="1"/>
          </p:cNvSpPr>
          <p:nvPr/>
        </p:nvSpPr>
        <p:spPr bwMode="auto">
          <a:xfrm>
            <a:off x="2216150" y="2205038"/>
            <a:ext cx="841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en-US" altLang="zh-CN" sz="2400" b="0">
                <a:solidFill>
                  <a:srgbClr val="FF0000"/>
                </a:solidFill>
                <a:ea typeface="宋体" pitchFamily="2" charset="-122"/>
              </a:rPr>
              <a:t>0.05</a:t>
            </a:r>
          </a:p>
        </p:txBody>
      </p:sp>
      <p:sp>
        <p:nvSpPr>
          <p:cNvPr id="329733" name="Text Box 5"/>
          <p:cNvSpPr txBox="1">
            <a:spLocks noChangeArrowheads="1"/>
          </p:cNvSpPr>
          <p:nvPr/>
        </p:nvSpPr>
        <p:spPr bwMode="auto">
          <a:xfrm>
            <a:off x="4737100" y="2708275"/>
            <a:ext cx="728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en-US" altLang="zh-CN" sz="2400" b="0">
                <a:solidFill>
                  <a:srgbClr val="003300"/>
                </a:solidFill>
                <a:ea typeface="宋体" pitchFamily="2" charset="-122"/>
              </a:rPr>
              <a:t>0.4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9732"/>
                                        </p:tgtEl>
                                        <p:attrNameLst>
                                          <p:attrName>style.visibility</p:attrName>
                                        </p:attrNameLst>
                                      </p:cBhvr>
                                      <p:to>
                                        <p:strVal val="visible"/>
                                      </p:to>
                                    </p:set>
                                    <p:anim calcmode="lin" valueType="num">
                                      <p:cBhvr additive="base">
                                        <p:cTn id="7" dur="1000" fill="hold"/>
                                        <p:tgtEl>
                                          <p:spTgt spid="329732"/>
                                        </p:tgtEl>
                                        <p:attrNameLst>
                                          <p:attrName>ppt_x</p:attrName>
                                        </p:attrNameLst>
                                      </p:cBhvr>
                                      <p:tavLst>
                                        <p:tav tm="0">
                                          <p:val>
                                            <p:strVal val="0-#ppt_w/2"/>
                                          </p:val>
                                        </p:tav>
                                        <p:tav tm="100000">
                                          <p:val>
                                            <p:strVal val="#ppt_x"/>
                                          </p:val>
                                        </p:tav>
                                      </p:tavLst>
                                    </p:anim>
                                    <p:anim calcmode="lin" valueType="num">
                                      <p:cBhvr additive="base">
                                        <p:cTn id="8" dur="1000" fill="hold"/>
                                        <p:tgtEl>
                                          <p:spTgt spid="3297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9733"/>
                                        </p:tgtEl>
                                        <p:attrNameLst>
                                          <p:attrName>style.visibility</p:attrName>
                                        </p:attrNameLst>
                                      </p:cBhvr>
                                      <p:to>
                                        <p:strVal val="visible"/>
                                      </p:to>
                                    </p:set>
                                    <p:anim calcmode="lin" valueType="num">
                                      <p:cBhvr additive="base">
                                        <p:cTn id="13" dur="1000" fill="hold"/>
                                        <p:tgtEl>
                                          <p:spTgt spid="329733"/>
                                        </p:tgtEl>
                                        <p:attrNameLst>
                                          <p:attrName>ppt_x</p:attrName>
                                        </p:attrNameLst>
                                      </p:cBhvr>
                                      <p:tavLst>
                                        <p:tav tm="0">
                                          <p:val>
                                            <p:strVal val="0-#ppt_w/2"/>
                                          </p:val>
                                        </p:tav>
                                        <p:tav tm="100000">
                                          <p:val>
                                            <p:strVal val="#ppt_x"/>
                                          </p:val>
                                        </p:tav>
                                      </p:tavLst>
                                    </p:anim>
                                    <p:anim calcmode="lin" valueType="num">
                                      <p:cBhvr additive="base">
                                        <p:cTn id="14" dur="1000" fill="hold"/>
                                        <p:tgtEl>
                                          <p:spTgt spid="3297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2" grpId="0"/>
      <p:bldP spid="3297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415925" y="765175"/>
            <a:ext cx="9282113" cy="4525963"/>
          </a:xfrm>
        </p:spPr>
        <p:txBody>
          <a:bodyPr/>
          <a:lstStyle/>
          <a:p>
            <a:pPr marL="609600" indent="-609600" eaLnBrk="1" hangingPunct="1">
              <a:buFontTx/>
              <a:buNone/>
            </a:pPr>
            <a:r>
              <a:rPr lang="en-US" altLang="zh-CN" b="1" smtClean="0"/>
              <a:t>3</a:t>
            </a:r>
            <a:r>
              <a:rPr lang="zh-CN" altLang="en-US" b="1" smtClean="0"/>
              <a:t>、有一小段通电导线</a:t>
            </a:r>
            <a:r>
              <a:rPr lang="en-US" altLang="zh-CN" b="1" smtClean="0"/>
              <a:t>,</a:t>
            </a:r>
            <a:r>
              <a:rPr lang="zh-CN" altLang="en-US" b="1" smtClean="0"/>
              <a:t>长为</a:t>
            </a:r>
            <a:r>
              <a:rPr lang="en-US" altLang="zh-CN" b="1" smtClean="0"/>
              <a:t>1cm,</a:t>
            </a:r>
            <a:r>
              <a:rPr lang="zh-CN" altLang="en-US" b="1" smtClean="0"/>
              <a:t>电流为</a:t>
            </a:r>
            <a:r>
              <a:rPr lang="en-US" altLang="zh-CN" b="1" smtClean="0"/>
              <a:t>5A,</a:t>
            </a:r>
            <a:r>
              <a:rPr lang="zh-CN" altLang="en-US" b="1" smtClean="0"/>
              <a:t>把它置于磁场中某点</a:t>
            </a:r>
            <a:r>
              <a:rPr lang="en-US" altLang="zh-CN" b="1" smtClean="0"/>
              <a:t>,</a:t>
            </a:r>
            <a:r>
              <a:rPr lang="zh-CN" altLang="en-US" b="1" smtClean="0"/>
              <a:t>受到的磁场力为</a:t>
            </a:r>
            <a:r>
              <a:rPr lang="en-US" altLang="zh-CN" b="1" smtClean="0"/>
              <a:t>0.1N,</a:t>
            </a:r>
            <a:r>
              <a:rPr lang="zh-CN" altLang="en-US" b="1" smtClean="0"/>
              <a:t>则该点的磁感应强度</a:t>
            </a:r>
            <a:r>
              <a:rPr lang="en-US" altLang="zh-CN" b="1" smtClean="0"/>
              <a:t>B</a:t>
            </a:r>
            <a:r>
              <a:rPr lang="zh-CN" altLang="en-US" b="1" smtClean="0"/>
              <a:t>一定是          </a:t>
            </a:r>
            <a:r>
              <a:rPr lang="en-US" altLang="zh-CN" b="1" smtClean="0"/>
              <a:t>(        )</a:t>
            </a:r>
          </a:p>
          <a:p>
            <a:pPr marL="609600" indent="-609600" eaLnBrk="1" hangingPunct="1">
              <a:buFont typeface="Wingdings" pitchFamily="2" charset="2"/>
              <a:buAutoNum type="alphaUcPeriod"/>
            </a:pPr>
            <a:r>
              <a:rPr lang="en-US" altLang="zh-CN" b="1" smtClean="0"/>
              <a:t>B =2T</a:t>
            </a:r>
          </a:p>
          <a:p>
            <a:pPr marL="609600" indent="-609600" eaLnBrk="1" hangingPunct="1">
              <a:buFont typeface="Wingdings" pitchFamily="2" charset="2"/>
              <a:buAutoNum type="alphaUcPeriod"/>
            </a:pPr>
            <a:r>
              <a:rPr lang="en-US" altLang="zh-CN" b="1" smtClean="0"/>
              <a:t>B≤ 2T</a:t>
            </a:r>
          </a:p>
          <a:p>
            <a:pPr marL="609600" indent="-609600" eaLnBrk="1" hangingPunct="1">
              <a:buFont typeface="Wingdings" pitchFamily="2" charset="2"/>
              <a:buAutoNum type="alphaUcPeriod"/>
            </a:pPr>
            <a:r>
              <a:rPr lang="en-US" altLang="zh-CN" b="1" smtClean="0"/>
              <a:t>B≥ 2T</a:t>
            </a:r>
          </a:p>
          <a:p>
            <a:pPr marL="609600" indent="-609600" eaLnBrk="1" hangingPunct="1">
              <a:buFont typeface="Wingdings" pitchFamily="2" charset="2"/>
              <a:buAutoNum type="alphaUcPeriod"/>
            </a:pPr>
            <a:r>
              <a:rPr lang="zh-CN" altLang="en-US" b="1" smtClean="0"/>
              <a:t>以上情况都有可能</a:t>
            </a:r>
          </a:p>
        </p:txBody>
      </p:sp>
      <p:sp>
        <p:nvSpPr>
          <p:cNvPr id="330756" name="Text Box 4"/>
          <p:cNvSpPr txBox="1">
            <a:spLocks noChangeArrowheads="1"/>
          </p:cNvSpPr>
          <p:nvPr/>
        </p:nvSpPr>
        <p:spPr bwMode="auto">
          <a:xfrm>
            <a:off x="5681663" y="1773238"/>
            <a:ext cx="6397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en-US" altLang="zh-CN" sz="2800">
                <a:solidFill>
                  <a:srgbClr val="FF0000"/>
                </a:solidFill>
                <a:ea typeface="宋体" pitchFamily="2" charset="-122"/>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0756"/>
                                        </p:tgtEl>
                                        <p:attrNameLst>
                                          <p:attrName>style.visibility</p:attrName>
                                        </p:attrNameLst>
                                      </p:cBhvr>
                                      <p:to>
                                        <p:strVal val="visible"/>
                                      </p:to>
                                    </p:set>
                                    <p:anim calcmode="lin" valueType="num">
                                      <p:cBhvr additive="base">
                                        <p:cTn id="7" dur="500" fill="hold"/>
                                        <p:tgtEl>
                                          <p:spTgt spid="330756"/>
                                        </p:tgtEl>
                                        <p:attrNameLst>
                                          <p:attrName>ppt_x</p:attrName>
                                        </p:attrNameLst>
                                      </p:cBhvr>
                                      <p:tavLst>
                                        <p:tav tm="0">
                                          <p:val>
                                            <p:strVal val="#ppt_x"/>
                                          </p:val>
                                        </p:tav>
                                        <p:tav tm="100000">
                                          <p:val>
                                            <p:strVal val="#ppt_x"/>
                                          </p:val>
                                        </p:tav>
                                      </p:tavLst>
                                    </p:anim>
                                    <p:anim calcmode="lin" valueType="num">
                                      <p:cBhvr additive="base">
                                        <p:cTn id="8" dur="500" fill="hold"/>
                                        <p:tgtEl>
                                          <p:spTgt spid="3307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560388" y="620713"/>
            <a:ext cx="8778875" cy="4525962"/>
          </a:xfrm>
        </p:spPr>
        <p:txBody>
          <a:bodyPr/>
          <a:lstStyle/>
          <a:p>
            <a:pPr marL="609600" indent="-609600" eaLnBrk="1" hangingPunct="1">
              <a:buFontTx/>
              <a:buNone/>
            </a:pPr>
            <a:r>
              <a:rPr lang="en-US" altLang="zh-CN" b="1" smtClean="0"/>
              <a:t>4</a:t>
            </a:r>
            <a:r>
              <a:rPr lang="zh-CN" altLang="en-US" b="1" smtClean="0"/>
              <a:t>、由磁感应强度的定义式</a:t>
            </a:r>
            <a:r>
              <a:rPr lang="en-US" altLang="zh-CN" b="1" i="1" smtClean="0"/>
              <a:t>B=F/IL</a:t>
            </a:r>
            <a:r>
              <a:rPr lang="zh-CN" altLang="en-US" b="1" smtClean="0"/>
              <a:t>可知</a:t>
            </a:r>
            <a:r>
              <a:rPr lang="en-US" altLang="zh-CN" b="1" smtClean="0"/>
              <a:t>,</a:t>
            </a:r>
            <a:r>
              <a:rPr lang="zh-CN" altLang="en-US" b="1" smtClean="0"/>
              <a:t>磁场某处的磁感应强度的大小                 </a:t>
            </a:r>
            <a:r>
              <a:rPr lang="en-US" altLang="zh-CN" b="1" smtClean="0"/>
              <a:t>(            )</a:t>
            </a:r>
          </a:p>
          <a:p>
            <a:pPr marL="609600" indent="-609600" eaLnBrk="1" hangingPunct="1">
              <a:buFont typeface="Wingdings" pitchFamily="2" charset="2"/>
              <a:buAutoNum type="alphaUcPeriod"/>
            </a:pPr>
            <a:r>
              <a:rPr lang="zh-CN" altLang="en-US" b="1" smtClean="0"/>
              <a:t>随通电导线中的电流</a:t>
            </a:r>
            <a:r>
              <a:rPr lang="en-US" altLang="zh-CN" b="1" smtClean="0"/>
              <a:t>I</a:t>
            </a:r>
            <a:r>
              <a:rPr lang="zh-CN" altLang="en-US" b="1" smtClean="0"/>
              <a:t>的减小而增大</a:t>
            </a:r>
          </a:p>
          <a:p>
            <a:pPr marL="609600" indent="-609600" eaLnBrk="1" hangingPunct="1">
              <a:buFont typeface="Wingdings" pitchFamily="2" charset="2"/>
              <a:buAutoNum type="alphaUcPeriod"/>
            </a:pPr>
            <a:r>
              <a:rPr lang="zh-CN" altLang="en-US" b="1" smtClean="0"/>
              <a:t>随通电导线长度</a:t>
            </a:r>
            <a:r>
              <a:rPr lang="en-US" altLang="zh-CN" b="1" smtClean="0"/>
              <a:t>L</a:t>
            </a:r>
            <a:r>
              <a:rPr lang="zh-CN" altLang="en-US" b="1" smtClean="0"/>
              <a:t>的减小而增大</a:t>
            </a:r>
          </a:p>
          <a:p>
            <a:pPr marL="609600" indent="-609600" eaLnBrk="1" hangingPunct="1">
              <a:buFont typeface="Wingdings" pitchFamily="2" charset="2"/>
              <a:buAutoNum type="alphaUcPeriod"/>
            </a:pPr>
            <a:r>
              <a:rPr lang="zh-CN" altLang="en-US" b="1" smtClean="0"/>
              <a:t>随通电导线受力</a:t>
            </a:r>
            <a:r>
              <a:rPr lang="en-US" altLang="zh-CN" b="1" smtClean="0"/>
              <a:t>F</a:t>
            </a:r>
            <a:r>
              <a:rPr lang="zh-CN" altLang="en-US" b="1" smtClean="0"/>
              <a:t>的增大而增大</a:t>
            </a:r>
          </a:p>
          <a:p>
            <a:pPr marL="609600" indent="-609600" eaLnBrk="1" hangingPunct="1">
              <a:buFont typeface="Wingdings" pitchFamily="2" charset="2"/>
              <a:buAutoNum type="alphaUcPeriod"/>
            </a:pPr>
            <a:r>
              <a:rPr lang="zh-CN" altLang="en-US" b="1" smtClean="0"/>
              <a:t>跟</a:t>
            </a:r>
            <a:r>
              <a:rPr lang="en-US" altLang="zh-CN" b="1" smtClean="0"/>
              <a:t>F,I,L</a:t>
            </a:r>
            <a:r>
              <a:rPr lang="zh-CN" altLang="en-US" b="1" smtClean="0"/>
              <a:t>的变化无关</a:t>
            </a:r>
          </a:p>
        </p:txBody>
      </p:sp>
      <p:sp>
        <p:nvSpPr>
          <p:cNvPr id="331780" name="Text Box 4"/>
          <p:cNvSpPr txBox="1">
            <a:spLocks noChangeArrowheads="1"/>
          </p:cNvSpPr>
          <p:nvPr/>
        </p:nvSpPr>
        <p:spPr bwMode="auto">
          <a:xfrm>
            <a:off x="7258050" y="1196975"/>
            <a:ext cx="3921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en-US" altLang="zh-CN" sz="3200" b="0">
                <a:solidFill>
                  <a:srgbClr val="FF0000"/>
                </a:solidFill>
                <a:ea typeface="宋体" pitchFamily="2" charset="-122"/>
              </a:rPr>
              <a: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1780"/>
                                        </p:tgtEl>
                                        <p:attrNameLst>
                                          <p:attrName>style.visibility</p:attrName>
                                        </p:attrNameLst>
                                      </p:cBhvr>
                                      <p:to>
                                        <p:strVal val="visible"/>
                                      </p:to>
                                    </p:set>
                                    <p:animEffect transition="in" filter="box(in)">
                                      <p:cBhvr>
                                        <p:cTn id="7" dur="500"/>
                                        <p:tgtEl>
                                          <p:spTgt spid="331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560388" y="692150"/>
            <a:ext cx="8850312" cy="5434013"/>
          </a:xfrm>
        </p:spPr>
        <p:txBody>
          <a:bodyPr/>
          <a:lstStyle/>
          <a:p>
            <a:pPr marL="533400" indent="-533400" eaLnBrk="1" hangingPunct="1">
              <a:lnSpc>
                <a:spcPct val="80000"/>
              </a:lnSpc>
              <a:buFontTx/>
              <a:buNone/>
            </a:pPr>
            <a:r>
              <a:rPr lang="en-US" altLang="zh-CN" b="1" smtClean="0"/>
              <a:t>5</a:t>
            </a:r>
            <a:r>
              <a:rPr lang="zh-CN" altLang="en-US" b="1" smtClean="0"/>
              <a:t>、下列关于磁感应强度的方向的说法中</a:t>
            </a:r>
            <a:r>
              <a:rPr lang="en-US" altLang="zh-CN" b="1" smtClean="0"/>
              <a:t>,</a:t>
            </a:r>
            <a:r>
              <a:rPr lang="zh-CN" altLang="en-US" b="1" smtClean="0"/>
              <a:t>正确的是 （　　　         ）</a:t>
            </a:r>
          </a:p>
          <a:p>
            <a:pPr marL="533400" indent="-533400" eaLnBrk="1" hangingPunct="1">
              <a:lnSpc>
                <a:spcPct val="80000"/>
              </a:lnSpc>
              <a:buFont typeface="Wingdings" pitchFamily="2" charset="2"/>
              <a:buAutoNum type="alphaUcPeriod"/>
            </a:pPr>
            <a:r>
              <a:rPr lang="zh-CN" altLang="en-US" b="1" smtClean="0"/>
              <a:t>某处磁感应强度的方向就是一小段通电导体放在该处时所受的磁场力的方向</a:t>
            </a:r>
          </a:p>
          <a:p>
            <a:pPr marL="533400" indent="-533400" eaLnBrk="1" hangingPunct="1">
              <a:lnSpc>
                <a:spcPct val="80000"/>
              </a:lnSpc>
              <a:buFont typeface="Wingdings" pitchFamily="2" charset="2"/>
              <a:buAutoNum type="alphaUcPeriod"/>
            </a:pPr>
            <a:r>
              <a:rPr lang="zh-CN" altLang="en-US" b="1" smtClean="0"/>
              <a:t>小磁针</a:t>
            </a:r>
            <a:r>
              <a:rPr lang="en-US" altLang="zh-CN" b="1" smtClean="0"/>
              <a:t>N</a:t>
            </a:r>
            <a:r>
              <a:rPr lang="zh-CN" altLang="en-US" b="1" smtClean="0"/>
              <a:t>极受磁力的方向就是该处的磁感应强度的方向</a:t>
            </a:r>
          </a:p>
          <a:p>
            <a:pPr marL="533400" indent="-533400" eaLnBrk="1" hangingPunct="1">
              <a:lnSpc>
                <a:spcPct val="80000"/>
              </a:lnSpc>
              <a:buFont typeface="Wingdings" pitchFamily="2" charset="2"/>
              <a:buAutoNum type="alphaUcPeriod"/>
            </a:pPr>
            <a:r>
              <a:rPr lang="zh-CN" altLang="en-US" b="1" smtClean="0"/>
              <a:t>垂直与磁场放置的通电导线的受力方向就是磁感应强度的方向</a:t>
            </a:r>
          </a:p>
          <a:p>
            <a:pPr marL="533400" indent="-533400" eaLnBrk="1" hangingPunct="1">
              <a:lnSpc>
                <a:spcPct val="80000"/>
              </a:lnSpc>
              <a:buFont typeface="Wingdings" pitchFamily="2" charset="2"/>
              <a:buAutoNum type="alphaUcPeriod"/>
            </a:pPr>
            <a:r>
              <a:rPr lang="zh-CN" altLang="en-US" b="1" smtClean="0"/>
              <a:t>磁场中某点的磁感应强度的方向就是该点的磁场方向</a:t>
            </a:r>
          </a:p>
          <a:p>
            <a:pPr marL="533400" indent="-533400" eaLnBrk="1" hangingPunct="1">
              <a:lnSpc>
                <a:spcPct val="80000"/>
              </a:lnSpc>
              <a:buFont typeface="Wingdings" pitchFamily="2" charset="2"/>
              <a:buAutoNum type="alphaUcPeriod"/>
            </a:pPr>
            <a:endParaRPr lang="zh-CN" altLang="en-US" b="1" smtClean="0"/>
          </a:p>
        </p:txBody>
      </p:sp>
      <p:sp>
        <p:nvSpPr>
          <p:cNvPr id="332804" name="Text Box 4"/>
          <p:cNvSpPr txBox="1">
            <a:spLocks noChangeArrowheads="1"/>
          </p:cNvSpPr>
          <p:nvPr/>
        </p:nvSpPr>
        <p:spPr bwMode="auto">
          <a:xfrm>
            <a:off x="2144713" y="1052513"/>
            <a:ext cx="1295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en-US" altLang="zh-CN" sz="3200" b="0">
                <a:solidFill>
                  <a:srgbClr val="FF0000"/>
                </a:solidFill>
                <a:ea typeface="宋体" pitchFamily="2" charset="-122"/>
              </a:rPr>
              <a:t>BD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32804"/>
                                        </p:tgtEl>
                                        <p:attrNameLst>
                                          <p:attrName>style.visibility</p:attrName>
                                        </p:attrNameLst>
                                      </p:cBhvr>
                                      <p:to>
                                        <p:strVal val="visible"/>
                                      </p:to>
                                    </p:set>
                                    <p:animEffect transition="in" filter="diamond(in)">
                                      <p:cBhvr>
                                        <p:cTn id="7" dur="2000"/>
                                        <p:tgtEl>
                                          <p:spTgt spid="332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6419" name="Rectangle 3"/>
          <p:cNvSpPr>
            <a:spLocks noGrp="1" noChangeArrowheads="1"/>
          </p:cNvSpPr>
          <p:nvPr>
            <p:ph type="body" idx="1"/>
          </p:nvPr>
        </p:nvSpPr>
        <p:spPr>
          <a:xfrm>
            <a:off x="560388" y="977900"/>
            <a:ext cx="5400675" cy="657225"/>
          </a:xfrm>
        </p:spPr>
        <p:txBody>
          <a:bodyPr/>
          <a:lstStyle/>
          <a:p>
            <a:pPr eaLnBrk="1" hangingPunct="1">
              <a:buFontTx/>
              <a:buNone/>
              <a:defRPr/>
            </a:pPr>
            <a:r>
              <a:rPr lang="zh-CN" altLang="en-US" b="1" smtClean="0">
                <a:solidFill>
                  <a:srgbClr val="FF0000"/>
                </a:solidFill>
                <a:effectLst>
                  <a:outerShdw blurRad="38100" dist="38100" dir="2700000" algn="tl">
                    <a:srgbClr val="C0C0C0"/>
                  </a:outerShdw>
                </a:effectLst>
              </a:rPr>
              <a:t>电场的基本特性是什么？</a:t>
            </a:r>
          </a:p>
        </p:txBody>
      </p:sp>
      <p:sp>
        <p:nvSpPr>
          <p:cNvPr id="316420" name="Text Box 4"/>
          <p:cNvSpPr txBox="1">
            <a:spLocks noChangeArrowheads="1"/>
          </p:cNvSpPr>
          <p:nvPr/>
        </p:nvSpPr>
        <p:spPr bwMode="auto">
          <a:xfrm>
            <a:off x="704850" y="1625600"/>
            <a:ext cx="8172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0" lang="zh-CN" altLang="en-US" sz="3200">
                <a:solidFill>
                  <a:schemeClr val="tx1"/>
                </a:solidFill>
                <a:effectLst>
                  <a:outerShdw blurRad="38100" dist="38100" dir="2700000" algn="tl">
                    <a:srgbClr val="C0C0C0"/>
                  </a:outerShdw>
                </a:effectLst>
                <a:ea typeface="宋体" pitchFamily="2" charset="-122"/>
              </a:rPr>
              <a:t>对放入其中的电荷有电场力的作用．</a:t>
            </a:r>
          </a:p>
        </p:txBody>
      </p:sp>
      <p:sp>
        <p:nvSpPr>
          <p:cNvPr id="316421" name="Rectangle 5"/>
          <p:cNvSpPr>
            <a:spLocks noRot="1" noChangeArrowheads="1"/>
          </p:cNvSpPr>
          <p:nvPr/>
        </p:nvSpPr>
        <p:spPr bwMode="auto">
          <a:xfrm>
            <a:off x="704850" y="3714750"/>
            <a:ext cx="511651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zh-CN" altLang="en-US" sz="3200">
                <a:solidFill>
                  <a:srgbClr val="FF0000"/>
                </a:solidFill>
                <a:ea typeface="MS PGothic" pitchFamily="34" charset="-128"/>
              </a:rPr>
              <a:t>磁场的基本特性是什么？</a:t>
            </a:r>
          </a:p>
          <a:p>
            <a:pPr marL="342900" indent="-342900">
              <a:spcBef>
                <a:spcPct val="20000"/>
              </a:spcBef>
            </a:pPr>
            <a:endParaRPr lang="zh-CN" altLang="en-US" sz="3200" b="0">
              <a:solidFill>
                <a:srgbClr val="FF0000"/>
              </a:solidFill>
              <a:ea typeface="MS PGothic" pitchFamily="34" charset="-128"/>
            </a:endParaRPr>
          </a:p>
        </p:txBody>
      </p:sp>
      <p:sp>
        <p:nvSpPr>
          <p:cNvPr id="316422" name="Text Box 6"/>
          <p:cNvSpPr txBox="1">
            <a:spLocks noChangeArrowheads="1"/>
          </p:cNvSpPr>
          <p:nvPr/>
        </p:nvSpPr>
        <p:spPr bwMode="auto">
          <a:xfrm>
            <a:off x="631825" y="4433888"/>
            <a:ext cx="90566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3200">
                <a:solidFill>
                  <a:schemeClr val="tx1"/>
                </a:solidFill>
                <a:ea typeface="宋体" pitchFamily="2" charset="-122"/>
              </a:rPr>
              <a:t>对放入其中的磁体或通电导体有磁力的作用．</a:t>
            </a:r>
          </a:p>
        </p:txBody>
      </p:sp>
      <p:sp>
        <p:nvSpPr>
          <p:cNvPr id="316426" name="Text Box 10"/>
          <p:cNvSpPr txBox="1">
            <a:spLocks noChangeArrowheads="1"/>
          </p:cNvSpPr>
          <p:nvPr/>
        </p:nvSpPr>
        <p:spPr bwMode="auto">
          <a:xfrm>
            <a:off x="704850" y="2346325"/>
            <a:ext cx="74993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lang="zh-CN" altLang="en-US" sz="3200">
                <a:solidFill>
                  <a:schemeClr val="tx1"/>
                </a:solidFill>
              </a:rPr>
              <a:t>电场的强弱用电场强度表示，正电荷受力</a:t>
            </a:r>
          </a:p>
          <a:p>
            <a:pPr eaLnBrk="1" hangingPunct="1"/>
            <a:r>
              <a:rPr lang="zh-CN" altLang="en-US" sz="3200">
                <a:solidFill>
                  <a:schemeClr val="tx1"/>
                </a:solidFill>
              </a:rPr>
              <a:t>的方向与电场的方向相同。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animEffect transition="in" filter="blinds(horizontal)">
                                      <p:cBhvr>
                                        <p:cTn id="7" dur="1000"/>
                                        <p:tgtEl>
                                          <p:spTgt spid="316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16420"/>
                                        </p:tgtEl>
                                        <p:attrNameLst>
                                          <p:attrName>style.visibility</p:attrName>
                                        </p:attrNameLst>
                                      </p:cBhvr>
                                      <p:to>
                                        <p:strVal val="visible"/>
                                      </p:to>
                                    </p:set>
                                    <p:anim calcmode="lin" valueType="num">
                                      <p:cBhvr additive="base">
                                        <p:cTn id="12" dur="500" fill="hold"/>
                                        <p:tgtEl>
                                          <p:spTgt spid="316420"/>
                                        </p:tgtEl>
                                        <p:attrNameLst>
                                          <p:attrName>ppt_x</p:attrName>
                                        </p:attrNameLst>
                                      </p:cBhvr>
                                      <p:tavLst>
                                        <p:tav tm="0">
                                          <p:val>
                                            <p:strVal val="0-#ppt_w/2"/>
                                          </p:val>
                                        </p:tav>
                                        <p:tav tm="100000">
                                          <p:val>
                                            <p:strVal val="#ppt_x"/>
                                          </p:val>
                                        </p:tav>
                                      </p:tavLst>
                                    </p:anim>
                                    <p:anim calcmode="lin" valueType="num">
                                      <p:cBhvr additive="base">
                                        <p:cTn id="13" dur="500" fill="hold"/>
                                        <p:tgtEl>
                                          <p:spTgt spid="31642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16426"/>
                                        </p:tgtEl>
                                        <p:attrNameLst>
                                          <p:attrName>style.visibility</p:attrName>
                                        </p:attrNameLst>
                                      </p:cBhvr>
                                      <p:to>
                                        <p:strVal val="visible"/>
                                      </p:to>
                                    </p:set>
                                    <p:anim calcmode="lin" valueType="num">
                                      <p:cBhvr additive="base">
                                        <p:cTn id="18" dur="500" fill="hold"/>
                                        <p:tgtEl>
                                          <p:spTgt spid="316426"/>
                                        </p:tgtEl>
                                        <p:attrNameLst>
                                          <p:attrName>ppt_x</p:attrName>
                                        </p:attrNameLst>
                                      </p:cBhvr>
                                      <p:tavLst>
                                        <p:tav tm="0">
                                          <p:val>
                                            <p:strVal val="1+#ppt_w/2"/>
                                          </p:val>
                                        </p:tav>
                                        <p:tav tm="100000">
                                          <p:val>
                                            <p:strVal val="#ppt_x"/>
                                          </p:val>
                                        </p:tav>
                                      </p:tavLst>
                                    </p:anim>
                                    <p:anim calcmode="lin" valueType="num">
                                      <p:cBhvr additive="base">
                                        <p:cTn id="19" dur="500" fill="hold"/>
                                        <p:tgtEl>
                                          <p:spTgt spid="316426"/>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16421"/>
                                        </p:tgtEl>
                                        <p:attrNameLst>
                                          <p:attrName>style.visibility</p:attrName>
                                        </p:attrNameLst>
                                      </p:cBhvr>
                                      <p:to>
                                        <p:strVal val="visible"/>
                                      </p:to>
                                    </p:set>
                                    <p:animEffect transition="in" filter="blinds(horizontal)">
                                      <p:cBhvr>
                                        <p:cTn id="24" dur="1000"/>
                                        <p:tgtEl>
                                          <p:spTgt spid="31642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6" fill="hold" grpId="0" nodeType="clickEffect">
                                  <p:stCondLst>
                                    <p:cond delay="0"/>
                                  </p:stCondLst>
                                  <p:childTnLst>
                                    <p:set>
                                      <p:cBhvr>
                                        <p:cTn id="28" dur="1" fill="hold">
                                          <p:stCondLst>
                                            <p:cond delay="0"/>
                                          </p:stCondLst>
                                        </p:cTn>
                                        <p:tgtEl>
                                          <p:spTgt spid="316422"/>
                                        </p:tgtEl>
                                        <p:attrNameLst>
                                          <p:attrName>style.visibility</p:attrName>
                                        </p:attrNameLst>
                                      </p:cBhvr>
                                      <p:to>
                                        <p:strVal val="visible"/>
                                      </p:to>
                                    </p:set>
                                    <p:anim calcmode="lin" valueType="num">
                                      <p:cBhvr additive="base">
                                        <p:cTn id="29" dur="500" fill="hold"/>
                                        <p:tgtEl>
                                          <p:spTgt spid="316422"/>
                                        </p:tgtEl>
                                        <p:attrNameLst>
                                          <p:attrName>ppt_x</p:attrName>
                                        </p:attrNameLst>
                                      </p:cBhvr>
                                      <p:tavLst>
                                        <p:tav tm="0">
                                          <p:val>
                                            <p:strVal val="1+#ppt_w/2"/>
                                          </p:val>
                                        </p:tav>
                                        <p:tav tm="100000">
                                          <p:val>
                                            <p:strVal val="#ppt_x"/>
                                          </p:val>
                                        </p:tav>
                                      </p:tavLst>
                                    </p:anim>
                                    <p:anim calcmode="lin" valueType="num">
                                      <p:cBhvr additive="base">
                                        <p:cTn id="30" dur="500" fill="hold"/>
                                        <p:tgtEl>
                                          <p:spTgt spid="3164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p:bldP spid="316420" grpId="0"/>
      <p:bldP spid="316421" grpId="0"/>
      <p:bldP spid="316422" grpId="0"/>
      <p:bldP spid="3164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88950" y="260350"/>
            <a:ext cx="7480300" cy="1143000"/>
          </a:xfrm>
        </p:spPr>
        <p:txBody>
          <a:bodyPr/>
          <a:lstStyle/>
          <a:p>
            <a:pPr eaLnBrk="1" hangingPunct="1"/>
            <a:r>
              <a:rPr lang="zh-CN" altLang="en-US" smtClean="0">
                <a:solidFill>
                  <a:srgbClr val="FF0000"/>
                </a:solidFill>
              </a:rPr>
              <a:t>如何描述磁场的强弱？</a:t>
            </a:r>
          </a:p>
        </p:txBody>
      </p:sp>
      <p:sp>
        <p:nvSpPr>
          <p:cNvPr id="5123" name="Rectangle 3"/>
          <p:cNvSpPr>
            <a:spLocks noGrp="1" noChangeArrowheads="1"/>
          </p:cNvSpPr>
          <p:nvPr>
            <p:ph type="body" idx="1"/>
          </p:nvPr>
        </p:nvSpPr>
        <p:spPr>
          <a:xfrm>
            <a:off x="273050" y="1600200"/>
            <a:ext cx="9359900" cy="1468438"/>
          </a:xfrm>
        </p:spPr>
        <p:txBody>
          <a:bodyPr/>
          <a:lstStyle/>
          <a:p>
            <a:pPr eaLnBrk="1" hangingPunct="1">
              <a:buFontTx/>
              <a:buNone/>
            </a:pPr>
            <a:r>
              <a:rPr lang="zh-CN" altLang="en-US" smtClean="0"/>
              <a:t>　</a:t>
            </a:r>
            <a:r>
              <a:rPr lang="zh-CN" altLang="en-US" b="1" smtClean="0">
                <a:solidFill>
                  <a:srgbClr val="FF0000"/>
                </a:solidFill>
              </a:rPr>
              <a:t>是否类似电场的研究方法，分析磁体或电流在磁场中所受的力，找出表示磁场强弱和方向的物理量？</a:t>
            </a:r>
          </a:p>
        </p:txBody>
      </p:sp>
      <p:sp>
        <p:nvSpPr>
          <p:cNvPr id="5124" name="Text Box 4"/>
          <p:cNvSpPr txBox="1">
            <a:spLocks noChangeArrowheads="1"/>
          </p:cNvSpPr>
          <p:nvPr/>
        </p:nvSpPr>
        <p:spPr bwMode="auto">
          <a:xfrm>
            <a:off x="631825" y="3357563"/>
            <a:ext cx="85693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spcBef>
                <a:spcPct val="0"/>
              </a:spcBef>
            </a:pPr>
            <a:r>
              <a:rPr kumimoji="0" lang="zh-CN" altLang="en-US" sz="3200">
                <a:solidFill>
                  <a:schemeClr val="tx1"/>
                </a:solidFill>
                <a:ea typeface="宋体" pitchFamily="2" charset="-122"/>
              </a:rPr>
              <a:t>物理上确实是用这种方法来描述磁场的强弱的</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415925" y="260350"/>
            <a:ext cx="7480300" cy="1143000"/>
          </a:xfrm>
        </p:spPr>
        <p:txBody>
          <a:bodyPr/>
          <a:lstStyle/>
          <a:p>
            <a:pPr eaLnBrk="1" hangingPunct="1"/>
            <a:r>
              <a:rPr lang="zh-CN" altLang="en-US" b="1" smtClean="0">
                <a:solidFill>
                  <a:srgbClr val="FF0000"/>
                </a:solidFill>
              </a:rPr>
              <a:t>一、磁感应强度方向</a:t>
            </a:r>
          </a:p>
        </p:txBody>
      </p:sp>
      <p:sp>
        <p:nvSpPr>
          <p:cNvPr id="6147" name="Text Box 4"/>
          <p:cNvSpPr txBox="1">
            <a:spLocks noChangeArrowheads="1"/>
          </p:cNvSpPr>
          <p:nvPr/>
        </p:nvSpPr>
        <p:spPr bwMode="auto">
          <a:xfrm>
            <a:off x="312738" y="1470025"/>
            <a:ext cx="26590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spcBef>
                <a:spcPct val="0"/>
              </a:spcBef>
            </a:pPr>
            <a:endParaRPr kumimoji="0" lang="zh-CN" altLang="en-US" sz="1800" b="0">
              <a:solidFill>
                <a:schemeClr val="tx1"/>
              </a:solidFill>
              <a:ea typeface="宋体" pitchFamily="2" charset="-122"/>
            </a:endParaRPr>
          </a:p>
        </p:txBody>
      </p:sp>
      <p:sp>
        <p:nvSpPr>
          <p:cNvPr id="318469" name="Text Box 5"/>
          <p:cNvSpPr txBox="1">
            <a:spLocks noChangeArrowheads="1"/>
          </p:cNvSpPr>
          <p:nvPr/>
        </p:nvSpPr>
        <p:spPr bwMode="auto">
          <a:xfrm>
            <a:off x="495300" y="1676400"/>
            <a:ext cx="8634413"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3200">
                <a:solidFill>
                  <a:schemeClr val="tx1"/>
                </a:solidFill>
                <a:ea typeface="宋体" pitchFamily="2" charset="-122"/>
              </a:rPr>
              <a:t>人们很容易想到，把一枚可以转动的小磁针作为检验用的磁体放在磁场中的某一点，观察它的受力情况，由此来描述磁场</a:t>
            </a:r>
          </a:p>
        </p:txBody>
      </p:sp>
      <p:sp>
        <p:nvSpPr>
          <p:cNvPr id="318470" name="Text Box 6"/>
          <p:cNvSpPr txBox="1">
            <a:spLocks noChangeArrowheads="1"/>
          </p:cNvSpPr>
          <p:nvPr/>
        </p:nvSpPr>
        <p:spPr bwMode="auto">
          <a:xfrm>
            <a:off x="560388" y="3284538"/>
            <a:ext cx="80645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3200">
                <a:solidFill>
                  <a:schemeClr val="tx1"/>
                </a:solidFill>
                <a:ea typeface="宋体" pitchFamily="2" charset="-122"/>
              </a:rPr>
              <a:t>物理学中规定：小磁针静止时</a:t>
            </a:r>
            <a:r>
              <a:rPr kumimoji="0" lang="en-US" altLang="zh-CN" sz="3200">
                <a:solidFill>
                  <a:schemeClr val="tx1"/>
                </a:solidFill>
                <a:ea typeface="宋体" pitchFamily="2" charset="-122"/>
              </a:rPr>
              <a:t>N</a:t>
            </a:r>
            <a:r>
              <a:rPr kumimoji="0" lang="zh-CN" altLang="en-US" sz="3200">
                <a:solidFill>
                  <a:schemeClr val="tx1"/>
                </a:solidFill>
                <a:ea typeface="宋体" pitchFamily="2" charset="-122"/>
              </a:rPr>
              <a:t>极所指的方向即为该点的磁感应强度的方向。</a:t>
            </a:r>
          </a:p>
        </p:txBody>
      </p:sp>
      <p:pic>
        <p:nvPicPr>
          <p:cNvPr id="31847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450" y="4365625"/>
            <a:ext cx="2784475"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8466"/>
                                        </p:tgtEl>
                                        <p:attrNameLst>
                                          <p:attrName>style.visibility</p:attrName>
                                        </p:attrNameLst>
                                      </p:cBhvr>
                                      <p:to>
                                        <p:strVal val="visible"/>
                                      </p:to>
                                    </p:set>
                                    <p:animEffect transition="in" filter="blinds(horizontal)">
                                      <p:cBhvr>
                                        <p:cTn id="7" dur="500"/>
                                        <p:tgtEl>
                                          <p:spTgt spid="3184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8469"/>
                                        </p:tgtEl>
                                        <p:attrNameLst>
                                          <p:attrName>style.visibility</p:attrName>
                                        </p:attrNameLst>
                                      </p:cBhvr>
                                      <p:to>
                                        <p:strVal val="visible"/>
                                      </p:to>
                                    </p:set>
                                    <p:animEffect transition="in" filter="blinds(horizontal)">
                                      <p:cBhvr>
                                        <p:cTn id="12" dur="500"/>
                                        <p:tgtEl>
                                          <p:spTgt spid="3184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8470"/>
                                        </p:tgtEl>
                                        <p:attrNameLst>
                                          <p:attrName>style.visibility</p:attrName>
                                        </p:attrNameLst>
                                      </p:cBhvr>
                                      <p:to>
                                        <p:strVal val="visible"/>
                                      </p:to>
                                    </p:set>
                                    <p:animEffect transition="in" filter="blinds(horizontal)">
                                      <p:cBhvr>
                                        <p:cTn id="17" dur="500"/>
                                        <p:tgtEl>
                                          <p:spTgt spid="3184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6" fill="hold" nodeType="clickEffect">
                                  <p:stCondLst>
                                    <p:cond delay="0"/>
                                  </p:stCondLst>
                                  <p:childTnLst>
                                    <p:set>
                                      <p:cBhvr>
                                        <p:cTn id="21" dur="1" fill="hold">
                                          <p:stCondLst>
                                            <p:cond delay="0"/>
                                          </p:stCondLst>
                                        </p:cTn>
                                        <p:tgtEl>
                                          <p:spTgt spid="318472"/>
                                        </p:tgtEl>
                                        <p:attrNameLst>
                                          <p:attrName>style.visibility</p:attrName>
                                        </p:attrNameLst>
                                      </p:cBhvr>
                                      <p:to>
                                        <p:strVal val="visible"/>
                                      </p:to>
                                    </p:set>
                                    <p:anim calcmode="lin" valueType="num">
                                      <p:cBhvr additive="base">
                                        <p:cTn id="22" dur="500" fill="hold"/>
                                        <p:tgtEl>
                                          <p:spTgt spid="318472"/>
                                        </p:tgtEl>
                                        <p:attrNameLst>
                                          <p:attrName>ppt_x</p:attrName>
                                        </p:attrNameLst>
                                      </p:cBhvr>
                                      <p:tavLst>
                                        <p:tav tm="0">
                                          <p:val>
                                            <p:strVal val="1+#ppt_w/2"/>
                                          </p:val>
                                        </p:tav>
                                        <p:tav tm="100000">
                                          <p:val>
                                            <p:strVal val="#ppt_x"/>
                                          </p:val>
                                        </p:tav>
                                      </p:tavLst>
                                    </p:anim>
                                    <p:anim calcmode="lin" valueType="num">
                                      <p:cBhvr additive="base">
                                        <p:cTn id="23" dur="500" fill="hold"/>
                                        <p:tgtEl>
                                          <p:spTgt spid="3184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6" grpId="0"/>
      <p:bldP spid="318469" grpId="0"/>
      <p:bldP spid="31847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00025" y="260350"/>
            <a:ext cx="7480300" cy="1143000"/>
          </a:xfrm>
        </p:spPr>
        <p:txBody>
          <a:bodyPr/>
          <a:lstStyle/>
          <a:p>
            <a:pPr eaLnBrk="1" hangingPunct="1"/>
            <a:r>
              <a:rPr lang="zh-CN" altLang="en-US" b="1" smtClean="0">
                <a:solidFill>
                  <a:srgbClr val="FF0000"/>
                </a:solidFill>
              </a:rPr>
              <a:t>二、磁感应强度的大小</a:t>
            </a:r>
          </a:p>
        </p:txBody>
      </p:sp>
      <p:sp>
        <p:nvSpPr>
          <p:cNvPr id="7171" name="Rectangle 3"/>
          <p:cNvSpPr>
            <a:spLocks noGrp="1" noChangeArrowheads="1"/>
          </p:cNvSpPr>
          <p:nvPr>
            <p:ph type="body" idx="1"/>
          </p:nvPr>
        </p:nvSpPr>
        <p:spPr>
          <a:xfrm>
            <a:off x="560388" y="1600200"/>
            <a:ext cx="8850312" cy="1317625"/>
          </a:xfrm>
        </p:spPr>
        <p:txBody>
          <a:bodyPr/>
          <a:lstStyle/>
          <a:p>
            <a:pPr eaLnBrk="1" hangingPunct="1">
              <a:buFontTx/>
              <a:buNone/>
            </a:pPr>
            <a:r>
              <a:rPr lang="zh-CN" altLang="en-US" b="1" smtClean="0">
                <a:solidFill>
                  <a:srgbClr val="000000"/>
                </a:solidFill>
              </a:rPr>
              <a:t>   </a:t>
            </a:r>
            <a:r>
              <a:rPr lang="zh-CN" altLang="en-US" b="1" smtClean="0">
                <a:solidFill>
                  <a:srgbClr val="FF0000"/>
                </a:solidFill>
              </a:rPr>
              <a:t>能否用测量</a:t>
            </a:r>
            <a:r>
              <a:rPr lang="en-US" altLang="zh-CN" b="1" smtClean="0">
                <a:solidFill>
                  <a:srgbClr val="FF0000"/>
                </a:solidFill>
              </a:rPr>
              <a:t>N</a:t>
            </a:r>
            <a:r>
              <a:rPr lang="zh-CN" altLang="en-US" b="1" smtClean="0">
                <a:solidFill>
                  <a:srgbClr val="FF0000"/>
                </a:solidFill>
              </a:rPr>
              <a:t>极受力的大小来确定磁感应强度的大小？</a:t>
            </a:r>
          </a:p>
        </p:txBody>
      </p:sp>
      <p:sp>
        <p:nvSpPr>
          <p:cNvPr id="7172" name="Text Box 4"/>
          <p:cNvSpPr txBox="1">
            <a:spLocks noChangeArrowheads="1"/>
          </p:cNvSpPr>
          <p:nvPr/>
        </p:nvSpPr>
        <p:spPr bwMode="auto">
          <a:xfrm>
            <a:off x="725488" y="2917825"/>
            <a:ext cx="83550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spcBef>
                <a:spcPct val="0"/>
              </a:spcBef>
            </a:pPr>
            <a:endParaRPr kumimoji="0" lang="zh-CN" altLang="en-US" sz="1800" b="0">
              <a:solidFill>
                <a:schemeClr val="tx1"/>
              </a:solidFill>
              <a:ea typeface="宋体" pitchFamily="2" charset="-122"/>
            </a:endParaRPr>
          </a:p>
        </p:txBody>
      </p:sp>
      <p:sp>
        <p:nvSpPr>
          <p:cNvPr id="319493" name="Text Box 5"/>
          <p:cNvSpPr txBox="1">
            <a:spLocks noChangeArrowheads="1"/>
          </p:cNvSpPr>
          <p:nvPr/>
        </p:nvSpPr>
        <p:spPr bwMode="auto">
          <a:xfrm>
            <a:off x="920750" y="2781300"/>
            <a:ext cx="84201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3200">
                <a:solidFill>
                  <a:schemeClr val="tx1"/>
                </a:solidFill>
                <a:ea typeface="宋体" pitchFamily="2" charset="-122"/>
              </a:rPr>
              <a:t>不能。因为</a:t>
            </a:r>
            <a:r>
              <a:rPr kumimoji="0" lang="en-US" altLang="zh-CN" sz="3200">
                <a:solidFill>
                  <a:schemeClr val="tx1"/>
                </a:solidFill>
                <a:ea typeface="宋体" pitchFamily="2" charset="-122"/>
              </a:rPr>
              <a:t>N</a:t>
            </a:r>
            <a:r>
              <a:rPr kumimoji="0" lang="zh-CN" altLang="en-US" sz="3200">
                <a:solidFill>
                  <a:schemeClr val="tx1"/>
                </a:solidFill>
                <a:ea typeface="宋体" pitchFamily="2" charset="-122"/>
              </a:rPr>
              <a:t>极不能单独存在。小磁针静止时是所受的合力为零，因而不能用测量</a:t>
            </a:r>
            <a:r>
              <a:rPr kumimoji="0" lang="en-US" altLang="zh-CN" sz="3200">
                <a:solidFill>
                  <a:schemeClr val="tx1"/>
                </a:solidFill>
                <a:ea typeface="宋体" pitchFamily="2" charset="-122"/>
              </a:rPr>
              <a:t>N</a:t>
            </a:r>
            <a:r>
              <a:rPr kumimoji="0" lang="zh-CN" altLang="en-US" sz="3200">
                <a:solidFill>
                  <a:schemeClr val="tx1"/>
                </a:solidFill>
                <a:ea typeface="宋体" pitchFamily="2" charset="-122"/>
              </a:rPr>
              <a:t>极受力的大小来确定磁感应强度的大</a:t>
            </a:r>
            <a:r>
              <a:rPr kumimoji="0" lang="zh-CN" altLang="en-US" sz="2400">
                <a:solidFill>
                  <a:schemeClr val="tx1"/>
                </a:solidFill>
                <a:ea typeface="宋体" pitchFamily="2" charset="-122"/>
              </a:rPr>
              <a:t>小</a:t>
            </a:r>
          </a:p>
        </p:txBody>
      </p:sp>
      <p:sp>
        <p:nvSpPr>
          <p:cNvPr id="319494" name="Text Box 6"/>
          <p:cNvSpPr txBox="1">
            <a:spLocks noChangeArrowheads="1"/>
          </p:cNvSpPr>
          <p:nvPr/>
        </p:nvSpPr>
        <p:spPr bwMode="auto">
          <a:xfrm>
            <a:off x="825500" y="4343400"/>
            <a:ext cx="32194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4000">
                <a:solidFill>
                  <a:srgbClr val="FF3300"/>
                </a:solidFill>
                <a:ea typeface="黑体" pitchFamily="2" charset="-122"/>
              </a:rPr>
              <a:t>怎么办呢？</a:t>
            </a:r>
          </a:p>
        </p:txBody>
      </p:sp>
      <p:sp>
        <p:nvSpPr>
          <p:cNvPr id="7175" name="Text Box 7"/>
          <p:cNvSpPr txBox="1">
            <a:spLocks noChangeArrowheads="1"/>
          </p:cNvSpPr>
          <p:nvPr/>
        </p:nvSpPr>
        <p:spPr bwMode="auto">
          <a:xfrm>
            <a:off x="1073150" y="5029200"/>
            <a:ext cx="6356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spcBef>
                <a:spcPct val="0"/>
              </a:spcBef>
            </a:pPr>
            <a:endParaRPr kumimoji="0" lang="zh-CN" altLang="en-US" sz="1800" b="0">
              <a:solidFill>
                <a:schemeClr val="tx1"/>
              </a:solidFill>
              <a:ea typeface="宋体" pitchFamily="2" charset="-122"/>
            </a:endParaRPr>
          </a:p>
        </p:txBody>
      </p:sp>
      <p:sp>
        <p:nvSpPr>
          <p:cNvPr id="319496" name="Text Box 8"/>
          <p:cNvSpPr txBox="1">
            <a:spLocks noChangeArrowheads="1"/>
          </p:cNvSpPr>
          <p:nvPr/>
        </p:nvSpPr>
        <p:spPr bwMode="auto">
          <a:xfrm>
            <a:off x="908050" y="5105400"/>
            <a:ext cx="8437563"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3200">
                <a:solidFill>
                  <a:schemeClr val="tx1"/>
                </a:solidFill>
                <a:ea typeface="宋体" pitchFamily="2" charset="-122"/>
              </a:rPr>
              <a:t>磁场不仅能对磁体有作用力，还对通电导体有作用力。能否用很小一段通电导体来检验磁场的强弱？</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19493"/>
                                        </p:tgtEl>
                                        <p:attrNameLst>
                                          <p:attrName>style.visibility</p:attrName>
                                        </p:attrNameLst>
                                      </p:cBhvr>
                                      <p:to>
                                        <p:strVal val="visible"/>
                                      </p:to>
                                    </p:set>
                                    <p:animEffect transition="in" filter="diamond(in)">
                                      <p:cBhvr>
                                        <p:cTn id="7" dur="2000"/>
                                        <p:tgtEl>
                                          <p:spTgt spid="3194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19494"/>
                                        </p:tgtEl>
                                        <p:attrNameLst>
                                          <p:attrName>style.visibility</p:attrName>
                                        </p:attrNameLst>
                                      </p:cBhvr>
                                      <p:to>
                                        <p:strVal val="visible"/>
                                      </p:to>
                                    </p:set>
                                    <p:animEffect transition="in" filter="checkerboard(across)">
                                      <p:cBhvr>
                                        <p:cTn id="12" dur="500"/>
                                        <p:tgtEl>
                                          <p:spTgt spid="3194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9496"/>
                                        </p:tgtEl>
                                        <p:attrNameLst>
                                          <p:attrName>style.visibility</p:attrName>
                                        </p:attrNameLst>
                                      </p:cBhvr>
                                      <p:to>
                                        <p:strVal val="visible"/>
                                      </p:to>
                                    </p:set>
                                    <p:animEffect transition="in" filter="blinds(horizontal)">
                                      <p:cBhvr>
                                        <p:cTn id="17" dur="500"/>
                                        <p:tgtEl>
                                          <p:spTgt spid="319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3" grpId="0"/>
      <p:bldP spid="319494" grpId="0"/>
      <p:bldP spid="3194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44488" y="260350"/>
            <a:ext cx="1366837" cy="1143000"/>
          </a:xfrm>
        </p:spPr>
        <p:txBody>
          <a:bodyPr/>
          <a:lstStyle/>
          <a:p>
            <a:pPr eaLnBrk="1" hangingPunct="1"/>
            <a:r>
              <a:rPr lang="zh-CN" altLang="en-US" b="1" smtClean="0">
                <a:solidFill>
                  <a:srgbClr val="FF0000"/>
                </a:solidFill>
              </a:rPr>
              <a:t>方法</a:t>
            </a:r>
          </a:p>
        </p:txBody>
      </p:sp>
      <p:sp>
        <p:nvSpPr>
          <p:cNvPr id="8195" name="Rectangle 3"/>
          <p:cNvSpPr>
            <a:spLocks noGrp="1" noChangeArrowheads="1"/>
          </p:cNvSpPr>
          <p:nvPr>
            <p:ph type="body" idx="1"/>
          </p:nvPr>
        </p:nvSpPr>
        <p:spPr>
          <a:xfrm>
            <a:off x="330200" y="1828800"/>
            <a:ext cx="9251950" cy="4194175"/>
          </a:xfrm>
        </p:spPr>
        <p:txBody>
          <a:bodyPr/>
          <a:lstStyle/>
          <a:p>
            <a:pPr eaLnBrk="1" hangingPunct="1">
              <a:buFontTx/>
              <a:buNone/>
            </a:pPr>
            <a:r>
              <a:rPr lang="zh-CN" altLang="en-US" b="1" smtClean="0">
                <a:ea typeface="黑体" pitchFamily="2" charset="-122"/>
              </a:rPr>
              <a:t>   控制变量法</a:t>
            </a:r>
          </a:p>
          <a:p>
            <a:pPr eaLnBrk="1" hangingPunct="1">
              <a:buFontTx/>
              <a:buNone/>
            </a:pPr>
            <a:r>
              <a:rPr lang="zh-CN" altLang="en-US" b="1" smtClean="0">
                <a:ea typeface="黑体" pitchFamily="2" charset="-122"/>
              </a:rPr>
              <a:t>   通电导体所受到的磁力跟磁场方向、通电电流、导体长度有何关系？我们如何来研究？</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948" name="Picture 4" descr="08811"/>
          <p:cNvPicPr>
            <a:picLocks noChangeAspect="1" noChangeArrowheads="1"/>
          </p:cNvPicPr>
          <p:nvPr>
            <p:ph type="body" idx="1"/>
          </p:nvPr>
        </p:nvPicPr>
        <p:blipFill>
          <a:blip r:embed="rId2">
            <a:lum contrast="66000"/>
            <a:extLst>
              <a:ext uri="{28A0092B-C50C-407E-A947-70E740481C1C}">
                <a14:useLocalDpi xmlns:a14="http://schemas.microsoft.com/office/drawing/2010/main" val="0"/>
              </a:ext>
            </a:extLst>
          </a:blip>
          <a:srcRect/>
          <a:stretch>
            <a:fillRect/>
          </a:stretch>
        </p:blipFill>
        <p:spPr>
          <a:xfrm>
            <a:off x="1065213" y="404813"/>
            <a:ext cx="7559675" cy="5688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nodeType="clickEffect">
                                  <p:stCondLst>
                                    <p:cond delay="0"/>
                                  </p:stCondLst>
                                  <p:childTnLst>
                                    <p:set>
                                      <p:cBhvr>
                                        <p:cTn id="6" dur="1" fill="hold">
                                          <p:stCondLst>
                                            <p:cond delay="0"/>
                                          </p:stCondLst>
                                        </p:cTn>
                                        <p:tgtEl>
                                          <p:spTgt spid="338948"/>
                                        </p:tgtEl>
                                        <p:attrNameLst>
                                          <p:attrName>style.visibility</p:attrName>
                                        </p:attrNameLst>
                                      </p:cBhvr>
                                      <p:to>
                                        <p:strVal val="visible"/>
                                      </p:to>
                                    </p:set>
                                    <p:anim calcmode="lin" valueType="num">
                                      <p:cBhvr additive="base">
                                        <p:cTn id="7" dur="500" fill="hold"/>
                                        <p:tgtEl>
                                          <p:spTgt spid="338948"/>
                                        </p:tgtEl>
                                        <p:attrNameLst>
                                          <p:attrName>ppt_x</p:attrName>
                                        </p:attrNameLst>
                                      </p:cBhvr>
                                      <p:tavLst>
                                        <p:tav tm="0">
                                          <p:val>
                                            <p:strVal val="0-#ppt_w/2"/>
                                          </p:val>
                                        </p:tav>
                                        <p:tav tm="100000">
                                          <p:val>
                                            <p:strVal val="#ppt_x"/>
                                          </p:val>
                                        </p:tav>
                                      </p:tavLst>
                                    </p:anim>
                                    <p:anim calcmode="lin" valueType="num">
                                      <p:cBhvr additive="base">
                                        <p:cTn id="8" dur="500" fill="hold"/>
                                        <p:tgtEl>
                                          <p:spTgt spid="3389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412750" y="1600200"/>
            <a:ext cx="899795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algn="just" eaLnBrk="1" hangingPunct="1"/>
            <a:r>
              <a:rPr lang="zh-CN" altLang="en-US" sz="3200">
                <a:solidFill>
                  <a:srgbClr val="FF0000"/>
                </a:solidFill>
                <a:latin typeface="宋体" pitchFamily="2" charset="-122"/>
                <a:ea typeface="宋体" pitchFamily="2" charset="-122"/>
              </a:rPr>
              <a:t>①试验：</a:t>
            </a:r>
            <a:r>
              <a:rPr lang="zh-CN" altLang="en-US" sz="3200">
                <a:solidFill>
                  <a:schemeClr val="tx1"/>
                </a:solidFill>
                <a:latin typeface="黑体" pitchFamily="2" charset="-122"/>
                <a:ea typeface="黑体" pitchFamily="2" charset="-122"/>
              </a:rPr>
              <a:t>精确实验表明，通电导线和磁场方向</a:t>
            </a:r>
            <a:r>
              <a:rPr lang="zh-CN" altLang="en-US" sz="3200" u="sng">
                <a:solidFill>
                  <a:schemeClr val="tx1"/>
                </a:solidFill>
                <a:latin typeface="华文琥珀" pitchFamily="2" charset="-122"/>
                <a:ea typeface="华文琥珀" pitchFamily="2" charset="-122"/>
              </a:rPr>
              <a:t>垂直</a:t>
            </a:r>
            <a:r>
              <a:rPr lang="zh-CN" altLang="en-US" sz="3200">
                <a:solidFill>
                  <a:schemeClr val="tx1"/>
                </a:solidFill>
                <a:latin typeface="黑体" pitchFamily="2" charset="-122"/>
                <a:ea typeface="黑体" pitchFamily="2" charset="-122"/>
              </a:rPr>
              <a:t>时，通电导线受力（磁场力）大小 </a:t>
            </a:r>
          </a:p>
          <a:p>
            <a:pPr algn="just" eaLnBrk="1" hangingPunct="1"/>
            <a:r>
              <a:rPr lang="zh-CN" altLang="en-US" sz="3200">
                <a:solidFill>
                  <a:srgbClr val="FF0000"/>
                </a:solidFill>
                <a:latin typeface="黑体" pitchFamily="2" charset="-122"/>
                <a:ea typeface="黑体" pitchFamily="2" charset="-122"/>
              </a:rPr>
              <a:t>写成等式为：</a:t>
            </a:r>
            <a:r>
              <a:rPr lang="en-US" altLang="zh-CN" sz="3200">
                <a:solidFill>
                  <a:schemeClr val="tx1"/>
                </a:solidFill>
                <a:latin typeface="黑体" pitchFamily="2" charset="-122"/>
                <a:ea typeface="黑体" pitchFamily="2" charset="-122"/>
              </a:rPr>
              <a:t>F = BIL   </a:t>
            </a:r>
            <a:r>
              <a:rPr lang="zh-CN" altLang="en-US" sz="3200">
                <a:solidFill>
                  <a:schemeClr val="tx1"/>
                </a:solidFill>
                <a:latin typeface="黑体" pitchFamily="2" charset="-122"/>
                <a:ea typeface="黑体" pitchFamily="2" charset="-122"/>
              </a:rPr>
              <a:t>式中</a:t>
            </a:r>
            <a:r>
              <a:rPr lang="en-US" altLang="zh-CN" sz="3200">
                <a:solidFill>
                  <a:schemeClr val="tx1"/>
                </a:solidFill>
                <a:latin typeface="黑体" pitchFamily="2" charset="-122"/>
                <a:ea typeface="黑体" pitchFamily="2" charset="-122"/>
              </a:rPr>
              <a:t>B</a:t>
            </a:r>
            <a:r>
              <a:rPr lang="zh-CN" altLang="en-US" sz="3200">
                <a:solidFill>
                  <a:schemeClr val="tx1"/>
                </a:solidFill>
                <a:latin typeface="黑体" pitchFamily="2" charset="-122"/>
                <a:ea typeface="黑体" pitchFamily="2" charset="-122"/>
              </a:rPr>
              <a:t>为比例系数。</a:t>
            </a:r>
          </a:p>
          <a:p>
            <a:pPr algn="just" eaLnBrk="1" hangingPunct="1"/>
            <a:r>
              <a:rPr lang="zh-CN" altLang="en-US" sz="3200">
                <a:solidFill>
                  <a:srgbClr val="FF0000"/>
                </a:solidFill>
                <a:latin typeface="黑体" pitchFamily="2" charset="-122"/>
                <a:ea typeface="黑体" pitchFamily="2" charset="-122"/>
              </a:rPr>
              <a:t>注意：</a:t>
            </a:r>
            <a:r>
              <a:rPr lang="zh-CN" altLang="en-US" sz="3200">
                <a:solidFill>
                  <a:schemeClr val="tx1"/>
                </a:solidFill>
                <a:latin typeface="黑体" pitchFamily="2" charset="-122"/>
                <a:ea typeface="黑体" pitchFamily="2" charset="-122"/>
              </a:rPr>
              <a:t>①</a:t>
            </a:r>
            <a:r>
              <a:rPr lang="en-US" altLang="zh-CN" sz="3200">
                <a:solidFill>
                  <a:schemeClr val="tx1"/>
                </a:solidFill>
                <a:latin typeface="黑体" pitchFamily="2" charset="-122"/>
                <a:ea typeface="黑体" pitchFamily="2" charset="-122"/>
              </a:rPr>
              <a:t>B</a:t>
            </a:r>
            <a:r>
              <a:rPr lang="zh-CN" altLang="en-US" sz="3200">
                <a:solidFill>
                  <a:schemeClr val="tx1"/>
                </a:solidFill>
                <a:latin typeface="黑体" pitchFamily="2" charset="-122"/>
                <a:ea typeface="黑体" pitchFamily="2" charset="-122"/>
              </a:rPr>
              <a:t>与导线的长度和电流的大小无关②在不同的磁场中</a:t>
            </a:r>
            <a:r>
              <a:rPr lang="en-US" altLang="zh-CN" sz="3200">
                <a:solidFill>
                  <a:schemeClr val="tx1"/>
                </a:solidFill>
                <a:latin typeface="黑体" pitchFamily="2" charset="-122"/>
                <a:ea typeface="黑体" pitchFamily="2" charset="-122"/>
              </a:rPr>
              <a:t>B</a:t>
            </a:r>
            <a:r>
              <a:rPr lang="zh-CN" altLang="en-US" sz="3200">
                <a:solidFill>
                  <a:schemeClr val="tx1"/>
                </a:solidFill>
                <a:latin typeface="黑体" pitchFamily="2" charset="-122"/>
                <a:ea typeface="黑体" pitchFamily="2" charset="-122"/>
              </a:rPr>
              <a:t>的值不同（即使同样的电流导线的受力也不样）</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30200" y="457200"/>
            <a:ext cx="94107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algn="just" eaLnBrk="1" hangingPunct="1"/>
            <a:r>
              <a:rPr lang="zh-CN" altLang="en-US" sz="3200">
                <a:solidFill>
                  <a:srgbClr val="FF3300"/>
                </a:solidFill>
                <a:latin typeface="黑体" pitchFamily="2" charset="-122"/>
                <a:ea typeface="黑体" pitchFamily="2" charset="-122"/>
              </a:rPr>
              <a:t> </a:t>
            </a:r>
            <a:r>
              <a:rPr lang="zh-CN" altLang="en-US">
                <a:solidFill>
                  <a:srgbClr val="FF0000"/>
                </a:solidFill>
                <a:latin typeface="黑体" pitchFamily="2" charset="-122"/>
                <a:ea typeface="黑体" pitchFamily="2" charset="-122"/>
              </a:rPr>
              <a:t>磁感应强度的大小</a:t>
            </a:r>
          </a:p>
          <a:p>
            <a:pPr algn="just" eaLnBrk="1" hangingPunct="1"/>
            <a:r>
              <a:rPr lang="zh-CN" altLang="en-US" sz="2800">
                <a:solidFill>
                  <a:srgbClr val="FF0000"/>
                </a:solidFill>
                <a:latin typeface="宋体" pitchFamily="2" charset="-122"/>
                <a:ea typeface="宋体" pitchFamily="2" charset="-122"/>
              </a:rPr>
              <a:t>（</a:t>
            </a:r>
            <a:r>
              <a:rPr lang="en-US" altLang="zh-CN" sz="2800">
                <a:solidFill>
                  <a:srgbClr val="FF0000"/>
                </a:solidFill>
                <a:latin typeface="宋体" pitchFamily="2" charset="-122"/>
                <a:ea typeface="宋体" pitchFamily="2" charset="-122"/>
              </a:rPr>
              <a:t>1</a:t>
            </a:r>
            <a:r>
              <a:rPr lang="zh-CN" altLang="en-US" sz="2800">
                <a:solidFill>
                  <a:srgbClr val="FF0000"/>
                </a:solidFill>
                <a:latin typeface="宋体" pitchFamily="2" charset="-122"/>
                <a:ea typeface="宋体" pitchFamily="2" charset="-122"/>
              </a:rPr>
              <a:t>）定义：</a:t>
            </a:r>
            <a:r>
              <a:rPr lang="zh-CN" altLang="en-US" sz="2800">
                <a:solidFill>
                  <a:srgbClr val="FF0000"/>
                </a:solidFill>
                <a:latin typeface="Times New Roman" pitchFamily="18" charset="0"/>
                <a:ea typeface="宋体" pitchFamily="2" charset="-122"/>
              </a:rPr>
              <a:t> </a:t>
            </a:r>
            <a:r>
              <a:rPr lang="zh-CN" altLang="en-US" sz="2800">
                <a:solidFill>
                  <a:schemeClr val="tx1"/>
                </a:solidFill>
                <a:latin typeface="Times New Roman" pitchFamily="18" charset="0"/>
                <a:ea typeface="宋体" pitchFamily="2" charset="-122"/>
              </a:rPr>
              <a:t>在磁场中</a:t>
            </a:r>
            <a:r>
              <a:rPr lang="zh-CN" altLang="en-US" sz="2800">
                <a:solidFill>
                  <a:schemeClr val="tx1"/>
                </a:solidFill>
                <a:latin typeface="Times New Roman" pitchFamily="18" charset="0"/>
                <a:ea typeface="华文琥珀" pitchFamily="2" charset="-122"/>
              </a:rPr>
              <a:t>垂直</a:t>
            </a:r>
            <a:r>
              <a:rPr lang="zh-CN" altLang="en-US" sz="2800">
                <a:solidFill>
                  <a:schemeClr val="tx1"/>
                </a:solidFill>
                <a:latin typeface="Times New Roman" pitchFamily="18" charset="0"/>
                <a:ea typeface="宋体" pitchFamily="2" charset="-122"/>
              </a:rPr>
              <a:t>于磁场方向的通电导线，所受的力（安培力）</a:t>
            </a:r>
            <a:r>
              <a:rPr lang="en-US" altLang="zh-CN" sz="2800" i="1">
                <a:solidFill>
                  <a:schemeClr val="tx1"/>
                </a:solidFill>
                <a:latin typeface="Times New Roman" pitchFamily="18" charset="0"/>
                <a:ea typeface="宋体" pitchFamily="2" charset="-122"/>
              </a:rPr>
              <a:t>F</a:t>
            </a:r>
            <a:r>
              <a:rPr lang="zh-CN" altLang="en-US" sz="2800">
                <a:solidFill>
                  <a:schemeClr val="tx1"/>
                </a:solidFill>
                <a:latin typeface="Times New Roman" pitchFamily="18" charset="0"/>
                <a:ea typeface="宋体" pitchFamily="2" charset="-122"/>
              </a:rPr>
              <a:t>跟电流</a:t>
            </a:r>
            <a:r>
              <a:rPr lang="en-US" altLang="zh-CN" sz="2800" i="1">
                <a:solidFill>
                  <a:schemeClr val="tx1"/>
                </a:solidFill>
                <a:latin typeface="Times New Roman" pitchFamily="18" charset="0"/>
                <a:ea typeface="宋体" pitchFamily="2" charset="-122"/>
              </a:rPr>
              <a:t>I</a:t>
            </a:r>
            <a:r>
              <a:rPr lang="zh-CN" altLang="en-US" sz="2800">
                <a:solidFill>
                  <a:schemeClr val="tx1"/>
                </a:solidFill>
                <a:latin typeface="Times New Roman" pitchFamily="18" charset="0"/>
                <a:ea typeface="宋体" pitchFamily="2" charset="-122"/>
              </a:rPr>
              <a:t>和导线长度</a:t>
            </a:r>
            <a:r>
              <a:rPr lang="en-US" altLang="zh-CN" sz="2800" i="1">
                <a:solidFill>
                  <a:schemeClr val="tx1"/>
                </a:solidFill>
                <a:latin typeface="Times New Roman" pitchFamily="18" charset="0"/>
                <a:ea typeface="宋体" pitchFamily="2" charset="-122"/>
              </a:rPr>
              <a:t>L</a:t>
            </a:r>
            <a:r>
              <a:rPr lang="zh-CN" altLang="en-US" sz="2800">
                <a:solidFill>
                  <a:schemeClr val="tx1"/>
                </a:solidFill>
                <a:latin typeface="Times New Roman" pitchFamily="18" charset="0"/>
                <a:ea typeface="宋体" pitchFamily="2" charset="-122"/>
              </a:rPr>
              <a:t>的乘积</a:t>
            </a:r>
            <a:r>
              <a:rPr lang="en-US" altLang="zh-CN" sz="2800" i="1">
                <a:solidFill>
                  <a:schemeClr val="tx1"/>
                </a:solidFill>
                <a:latin typeface="Times New Roman" pitchFamily="18" charset="0"/>
                <a:ea typeface="宋体" pitchFamily="2" charset="-122"/>
              </a:rPr>
              <a:t>IL</a:t>
            </a:r>
            <a:r>
              <a:rPr lang="zh-CN" altLang="en-US" sz="2800">
                <a:solidFill>
                  <a:schemeClr val="tx1"/>
                </a:solidFill>
                <a:latin typeface="Times New Roman" pitchFamily="18" charset="0"/>
                <a:ea typeface="宋体" pitchFamily="2" charset="-122"/>
              </a:rPr>
              <a:t>的比值叫磁感应强度。</a:t>
            </a:r>
            <a:r>
              <a:rPr lang="zh-CN" altLang="en-US" sz="2800">
                <a:solidFill>
                  <a:srgbClr val="FF0000"/>
                </a:solidFill>
                <a:latin typeface="Times New Roman" pitchFamily="18" charset="0"/>
                <a:ea typeface="宋体" pitchFamily="2" charset="-122"/>
              </a:rPr>
              <a:t>符号：</a:t>
            </a:r>
            <a:r>
              <a:rPr lang="en-US" altLang="zh-CN" sz="2800">
                <a:solidFill>
                  <a:schemeClr val="tx1"/>
                </a:solidFill>
                <a:latin typeface="Times New Roman" pitchFamily="18" charset="0"/>
                <a:ea typeface="宋体" pitchFamily="2" charset="-122"/>
              </a:rPr>
              <a:t>B</a:t>
            </a:r>
          </a:p>
          <a:p>
            <a:pPr algn="just" eaLnBrk="1" hangingPunct="1"/>
            <a:r>
              <a:rPr lang="zh-CN" altLang="en-US" sz="2800">
                <a:solidFill>
                  <a:srgbClr val="FF0000"/>
                </a:solidFill>
                <a:latin typeface="Times New Roman" pitchFamily="18" charset="0"/>
                <a:ea typeface="宋体" pitchFamily="2" charset="-122"/>
              </a:rPr>
              <a:t>说明：</a:t>
            </a:r>
            <a:r>
              <a:rPr lang="zh-CN" altLang="en-US" sz="2800">
                <a:solidFill>
                  <a:schemeClr val="tx1"/>
                </a:solidFill>
                <a:latin typeface="Times New Roman" pitchFamily="18" charset="0"/>
                <a:ea typeface="宋体" pitchFamily="2" charset="-122"/>
              </a:rPr>
              <a:t>如果导线很短很短，</a:t>
            </a:r>
            <a:r>
              <a:rPr lang="en-US" altLang="zh-CN" sz="2800" i="1">
                <a:solidFill>
                  <a:schemeClr val="tx1"/>
                </a:solidFill>
                <a:latin typeface="Times New Roman" pitchFamily="18" charset="0"/>
                <a:ea typeface="宋体" pitchFamily="2" charset="-122"/>
              </a:rPr>
              <a:t>B</a:t>
            </a:r>
            <a:r>
              <a:rPr lang="zh-CN" altLang="en-US" sz="2800">
                <a:solidFill>
                  <a:schemeClr val="tx1"/>
                </a:solidFill>
                <a:latin typeface="Times New Roman" pitchFamily="18" charset="0"/>
                <a:ea typeface="宋体" pitchFamily="2" charset="-122"/>
              </a:rPr>
              <a:t>就是导线所在处的磁感应强度。</a:t>
            </a:r>
          </a:p>
          <a:p>
            <a:pPr algn="just" eaLnBrk="1" hangingPunct="1"/>
            <a:r>
              <a:rPr lang="zh-CN" altLang="en-US" sz="2800">
                <a:solidFill>
                  <a:srgbClr val="FF0000"/>
                </a:solidFill>
                <a:latin typeface="宋体" pitchFamily="2" charset="-122"/>
                <a:ea typeface="宋体" pitchFamily="2" charset="-122"/>
              </a:rPr>
              <a:t>（</a:t>
            </a:r>
            <a:r>
              <a:rPr lang="en-US" altLang="zh-CN" sz="2800">
                <a:solidFill>
                  <a:srgbClr val="FF0000"/>
                </a:solidFill>
                <a:latin typeface="宋体" pitchFamily="2" charset="-122"/>
                <a:ea typeface="宋体" pitchFamily="2" charset="-122"/>
              </a:rPr>
              <a:t>2</a:t>
            </a:r>
            <a:r>
              <a:rPr lang="zh-CN" altLang="en-US" sz="2800">
                <a:solidFill>
                  <a:srgbClr val="FF0000"/>
                </a:solidFill>
                <a:latin typeface="宋体" pitchFamily="2" charset="-122"/>
                <a:ea typeface="宋体" pitchFamily="2" charset="-122"/>
              </a:rPr>
              <a:t>）定义式：</a:t>
            </a:r>
            <a:r>
              <a:rPr lang="zh-CN" altLang="en-US" sz="2800">
                <a:solidFill>
                  <a:srgbClr val="FF0000"/>
                </a:solidFill>
                <a:latin typeface="Times New Roman" pitchFamily="18" charset="0"/>
                <a:ea typeface="宋体" pitchFamily="2" charset="-122"/>
              </a:rPr>
              <a:t>       </a:t>
            </a:r>
          </a:p>
          <a:p>
            <a:pPr algn="just" eaLnBrk="1" hangingPunct="1"/>
            <a:r>
              <a:rPr lang="zh-CN" altLang="en-US" sz="2800">
                <a:solidFill>
                  <a:srgbClr val="FF0000"/>
                </a:solidFill>
                <a:latin typeface="宋体" pitchFamily="2" charset="-122"/>
                <a:ea typeface="宋体" pitchFamily="2" charset="-122"/>
              </a:rPr>
              <a:t>（</a:t>
            </a:r>
            <a:r>
              <a:rPr lang="en-US" altLang="zh-CN" sz="2800">
                <a:solidFill>
                  <a:srgbClr val="FF0000"/>
                </a:solidFill>
                <a:latin typeface="宋体" pitchFamily="2" charset="-122"/>
                <a:ea typeface="宋体" pitchFamily="2" charset="-122"/>
              </a:rPr>
              <a:t>3</a:t>
            </a:r>
            <a:r>
              <a:rPr lang="zh-CN" altLang="en-US" sz="2800">
                <a:solidFill>
                  <a:srgbClr val="FF0000"/>
                </a:solidFill>
                <a:latin typeface="宋体" pitchFamily="2" charset="-122"/>
                <a:ea typeface="宋体" pitchFamily="2" charset="-122"/>
              </a:rPr>
              <a:t>）单位</a:t>
            </a:r>
            <a:r>
              <a:rPr lang="zh-CN" altLang="en-US" sz="2800">
                <a:solidFill>
                  <a:srgbClr val="FF0000"/>
                </a:solidFill>
                <a:latin typeface="Times New Roman" pitchFamily="18" charset="0"/>
                <a:ea typeface="宋体" pitchFamily="2" charset="-122"/>
              </a:rPr>
              <a:t>：</a:t>
            </a:r>
            <a:r>
              <a:rPr lang="zh-CN" altLang="en-US" sz="2800">
                <a:solidFill>
                  <a:schemeClr val="tx1"/>
                </a:solidFill>
                <a:latin typeface="Times New Roman" pitchFamily="18" charset="0"/>
                <a:ea typeface="宋体" pitchFamily="2" charset="-122"/>
              </a:rPr>
              <a:t>在国际单位制中是特斯特，简称特，</a:t>
            </a:r>
          </a:p>
          <a:p>
            <a:pPr algn="just" eaLnBrk="1" hangingPunct="1"/>
            <a:r>
              <a:rPr lang="zh-CN" altLang="en-US" sz="2800">
                <a:solidFill>
                  <a:srgbClr val="FF0000"/>
                </a:solidFill>
                <a:latin typeface="Times New Roman" pitchFamily="18" charset="0"/>
                <a:ea typeface="宋体" pitchFamily="2" charset="-122"/>
              </a:rPr>
              <a:t>符号</a:t>
            </a:r>
            <a:r>
              <a:rPr lang="en-US" altLang="zh-CN" sz="2800">
                <a:solidFill>
                  <a:srgbClr val="FF0000"/>
                </a:solidFill>
                <a:latin typeface="Times New Roman" pitchFamily="18" charset="0"/>
                <a:ea typeface="宋体" pitchFamily="2" charset="-122"/>
              </a:rPr>
              <a:t>T.   1T=N/A·m</a:t>
            </a:r>
          </a:p>
          <a:p>
            <a:pPr eaLnBrk="1" hangingPunct="1"/>
            <a:r>
              <a:rPr lang="zh-CN" altLang="en-US" sz="2800">
                <a:solidFill>
                  <a:srgbClr val="FF0000"/>
                </a:solidFill>
                <a:latin typeface="宋体" pitchFamily="2" charset="-122"/>
                <a:ea typeface="宋体" pitchFamily="2" charset="-122"/>
              </a:rPr>
              <a:t>（</a:t>
            </a:r>
            <a:r>
              <a:rPr lang="en-US" altLang="zh-CN" sz="2800">
                <a:solidFill>
                  <a:srgbClr val="FF0000"/>
                </a:solidFill>
                <a:latin typeface="宋体" pitchFamily="2" charset="-122"/>
                <a:ea typeface="宋体" pitchFamily="2" charset="-122"/>
              </a:rPr>
              <a:t>4</a:t>
            </a:r>
            <a:r>
              <a:rPr lang="zh-CN" altLang="en-US" sz="2800">
                <a:solidFill>
                  <a:srgbClr val="FF0000"/>
                </a:solidFill>
                <a:latin typeface="宋体" pitchFamily="2" charset="-122"/>
                <a:ea typeface="宋体" pitchFamily="2" charset="-122"/>
              </a:rPr>
              <a:t>）物理意义：</a:t>
            </a:r>
            <a:r>
              <a:rPr lang="zh-CN" altLang="en-US" sz="2800">
                <a:solidFill>
                  <a:schemeClr val="tx1"/>
                </a:solidFill>
                <a:latin typeface="宋体" pitchFamily="2" charset="-122"/>
                <a:ea typeface="宋体" pitchFamily="2" charset="-122"/>
              </a:rPr>
              <a:t>磁感应强度</a:t>
            </a:r>
            <a:r>
              <a:rPr lang="en-US" altLang="zh-CN" sz="2800" i="1">
                <a:solidFill>
                  <a:schemeClr val="tx1"/>
                </a:solidFill>
                <a:latin typeface="Times New Roman" pitchFamily="18" charset="0"/>
                <a:ea typeface="宋体" pitchFamily="2" charset="-122"/>
              </a:rPr>
              <a:t>B</a:t>
            </a:r>
            <a:r>
              <a:rPr lang="zh-CN" altLang="en-US" sz="2800">
                <a:solidFill>
                  <a:schemeClr val="tx1"/>
                </a:solidFill>
                <a:latin typeface="宋体" pitchFamily="2" charset="-122"/>
                <a:ea typeface="宋体" pitchFamily="2" charset="-122"/>
              </a:rPr>
              <a:t>是表示磁场强弱的物理量</a:t>
            </a:r>
            <a:r>
              <a:rPr lang="zh-CN" altLang="en-US" sz="2800">
                <a:solidFill>
                  <a:schemeClr val="tx1"/>
                </a:solidFill>
                <a:latin typeface="Times New Roman" pitchFamily="18" charset="0"/>
                <a:ea typeface="宋体" pitchFamily="2" charset="-122"/>
              </a:rPr>
              <a:t> </a:t>
            </a:r>
          </a:p>
        </p:txBody>
      </p:sp>
      <p:sp>
        <p:nvSpPr>
          <p:cNvPr id="11267" name="Rectangle 3"/>
          <p:cNvSpPr>
            <a:spLocks noChangeArrowheads="1"/>
          </p:cNvSpPr>
          <p:nvPr/>
        </p:nvSpPr>
        <p:spPr bwMode="auto">
          <a:xfrm>
            <a:off x="4689475" y="3233738"/>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1268" name="Object 4"/>
          <p:cNvGraphicFramePr>
            <a:graphicFrameLocks noChangeAspect="1"/>
          </p:cNvGraphicFramePr>
          <p:nvPr/>
        </p:nvGraphicFramePr>
        <p:xfrm>
          <a:off x="2720975" y="3213100"/>
          <a:ext cx="1238250" cy="858838"/>
        </p:xfrm>
        <a:graphic>
          <a:graphicData uri="http://schemas.openxmlformats.org/presentationml/2006/ole">
            <mc:AlternateContent xmlns:mc="http://schemas.openxmlformats.org/markup-compatibility/2006">
              <mc:Choice xmlns:v="urn:schemas-microsoft-com:vml" Requires="v">
                <p:oleObj spid="_x0000_s11269" r:id="rId3" imgW="482391" imgH="393529" progId="Equation.DSMT4">
                  <p:embed/>
                </p:oleObj>
              </mc:Choice>
              <mc:Fallback>
                <p:oleObj r:id="rId3" imgW="482391" imgH="393529"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0975" y="3213100"/>
                        <a:ext cx="123825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东方纹理图案设计模板">
  <a:themeElements>
    <a:clrScheme name="东方纹理图案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东方纹理图案设计模板">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ja-JP" altLang="en-US" sz="3600" b="1" i="0" u="none" strike="noStrike" cap="none" normalizeH="0" baseline="0" smtClean="0">
            <a:ln>
              <a:noFill/>
            </a:ln>
            <a:solidFill>
              <a:schemeClr val="accent2"/>
            </a:solidFill>
            <a:effectLst/>
            <a:latin typeface="Arial" charset="0"/>
            <a:ea typeface="华文中宋"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ja-JP" altLang="en-US" sz="3600" b="1" i="0" u="none" strike="noStrike" cap="none" normalizeH="0" baseline="0" smtClean="0">
            <a:ln>
              <a:noFill/>
            </a:ln>
            <a:solidFill>
              <a:schemeClr val="accent2"/>
            </a:solidFill>
            <a:effectLst/>
            <a:latin typeface="Arial" charset="0"/>
            <a:ea typeface="华文中宋" pitchFamily="2" charset="-122"/>
          </a:defRPr>
        </a:defPPr>
      </a:lstStyle>
    </a:lnDef>
  </a:objectDefaults>
  <a:extraClrSchemeLst>
    <a:extraClrScheme>
      <a:clrScheme name="东方纹理图案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东方纹理图案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东方纹理图案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东方纹理图案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东方纹理图案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东方纹理图案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东方纹理图案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东方纹理图案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东方纹理图案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东方纹理图案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东方纹理图案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东方纹理图案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TotalTime>
  <Words>841</Words>
  <Application>Microsoft Office PowerPoint</Application>
  <PresentationFormat>A4 纸张(210x297 毫米)</PresentationFormat>
  <Paragraphs>65</Paragraphs>
  <Slides>18</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9" baseType="lpstr">
      <vt:lpstr>Arial</vt:lpstr>
      <vt:lpstr>华文中宋</vt:lpstr>
      <vt:lpstr>MS PGothic</vt:lpstr>
      <vt:lpstr>宋体</vt:lpstr>
      <vt:lpstr>华文楷体</vt:lpstr>
      <vt:lpstr>黑体</vt:lpstr>
      <vt:lpstr>华文琥珀</vt:lpstr>
      <vt:lpstr>Times New Roman</vt:lpstr>
      <vt:lpstr>Wingdings</vt:lpstr>
      <vt:lpstr>东方纹理图案设计模板</vt:lpstr>
      <vt:lpstr>MathType 5.0 Equation</vt:lpstr>
      <vt:lpstr>PowerPoint 演示文稿</vt:lpstr>
      <vt:lpstr>PowerPoint 演示文稿</vt:lpstr>
      <vt:lpstr>如何描述磁场的强弱？</vt:lpstr>
      <vt:lpstr>一、磁感应强度方向</vt:lpstr>
      <vt:lpstr>二、磁感应强度的大小</vt:lpstr>
      <vt:lpstr>方法</vt:lpstr>
      <vt:lpstr>PowerPoint 演示文稿</vt:lpstr>
      <vt:lpstr>PowerPoint 演示文稿</vt:lpstr>
      <vt:lpstr>PowerPoint 演示文稿</vt:lpstr>
      <vt:lpstr>PowerPoint 演示文稿</vt:lpstr>
      <vt:lpstr>PowerPoint 演示文稿</vt:lpstr>
      <vt:lpstr>PowerPoint 演示文稿</vt:lpstr>
      <vt:lpstr>当堂练习</vt:lpstr>
      <vt:lpstr>PowerPoint 演示文稿</vt:lpstr>
      <vt:lpstr>PowerPoint 演示文稿</vt:lpstr>
      <vt:lpstr>PowerPoint 演示文稿</vt:lpstr>
      <vt:lpstr>PowerPoint 演示文稿</vt:lpstr>
      <vt:lpstr>PowerPoint 演示文稿</vt:lpstr>
    </vt:vector>
  </TitlesOfParts>
  <Company>thtfpc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教考资源</dc:title>
  <dc:subject>www.zxjkw.com</dc:subject>
  <dc:creator>中学教考网</dc:creator>
  <cp:keywords>教学 考试 资源平台</cp:keywords>
  <cp:lastModifiedBy>Administrator</cp:lastModifiedBy>
  <cp:revision>13</cp:revision>
  <dcterms:created xsi:type="dcterms:W3CDTF">2008-06-12T02:21:45Z</dcterms:created>
  <dcterms:modified xsi:type="dcterms:W3CDTF">2015-05-05T08:24:35Z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TC011962412052</vt:lpwstr>
  </property>
</Properties>
</file>