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3" r:id="rId1"/>
  </p:sldMasterIdLst>
  <p:notesMasterIdLst>
    <p:notesMasterId r:id="rId21"/>
  </p:notesMasterIdLst>
  <p:sldIdLst>
    <p:sldId id="295" r:id="rId2"/>
    <p:sldId id="440" r:id="rId3"/>
    <p:sldId id="427" r:id="rId4"/>
    <p:sldId id="441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7" r:id="rId13"/>
    <p:sldId id="442" r:id="rId14"/>
    <p:sldId id="443" r:id="rId15"/>
    <p:sldId id="438" r:id="rId16"/>
    <p:sldId id="439" r:id="rId17"/>
    <p:sldId id="444" r:id="rId18"/>
    <p:sldId id="445" r:id="rId19"/>
    <p:sldId id="292" r:id="rId20"/>
  </p:sldIdLst>
  <p:sldSz cx="9906000" cy="6858000" type="A4"/>
  <p:notesSz cx="6858000" cy="9144000"/>
  <p:defaultTextStyle>
    <a:defPPr>
      <a:defRPr lang="ja-JP"/>
    </a:defPPr>
    <a:lvl1pPr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accent2"/>
        </a:solidFill>
        <a:latin typeface="Arial" charset="0"/>
        <a:ea typeface="华文中宋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0066"/>
    <a:srgbClr val="FF3300"/>
    <a:srgbClr val="6699FF"/>
    <a:srgbClr val="000066"/>
    <a:srgbClr val="00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1" autoAdjust="0"/>
    <p:restoredTop sz="94636" autoAdjust="0"/>
  </p:normalViewPr>
  <p:slideViewPr>
    <p:cSldViewPr>
      <p:cViewPr varScale="1">
        <p:scale>
          <a:sx n="99" d="100"/>
          <a:sy n="99" d="100"/>
        </p:scale>
        <p:origin x="-2052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B4693C29-1CFA-4663-8CA5-DE6B3BC7B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6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46E87AE4-AF70-4647-B629-E9C40024576E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2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fld id="{38A85B05-2212-4DF2-B419-C9B4C0986693}" type="slidenum">
              <a:rPr lang="zh-CN" altLang="en-US" sz="1200" b="0">
                <a:solidFill>
                  <a:schemeClr val="tx1"/>
                </a:solidFill>
                <a:ea typeface="MS PGothic" pitchFamily="34" charset="-128"/>
              </a:rPr>
              <a:pPr eaLnBrk="1" hangingPunct="1"/>
              <a:t>14</a:t>
            </a:fld>
            <a:endParaRPr lang="en-US" altLang="zh-CN" sz="1200" b="0">
              <a:solidFill>
                <a:schemeClr val="tx1"/>
              </a:solidFill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5225"/>
            <a:ext cx="2311400" cy="476250"/>
          </a:xfrm>
        </p:spPr>
        <p:txBody>
          <a:bodyPr/>
          <a:lstStyle>
            <a:lvl1pPr>
              <a:defRPr smtClean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D4351324-51C0-4307-99BD-4FD47902C1D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646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0A685-6976-4B2F-B598-B9D3B5AF20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203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40625" y="274638"/>
            <a:ext cx="18700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30400" y="274638"/>
            <a:ext cx="545782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7099-ED7C-4306-87A2-13DA3A53851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555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0AE96-83F1-4F0F-B909-83E56E512E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190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8FCF-4BFF-4F63-9657-4839A3C43E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59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93040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46750" y="1600200"/>
            <a:ext cx="3663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270DE-D5A8-40BC-AC55-04AFB4936D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261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E5ECC-D28E-4C34-AE76-9C97D77988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873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ABD6B-C1C9-4210-BE8E-FF85478D7C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315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35F84-537B-4058-8F6A-CE46912FB91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449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19B63-B584-4033-AE08-3562CD753D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32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2AE5C-A5AA-4B90-96D9-201F86ADA6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941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274638"/>
            <a:ext cx="74803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0400" y="1600200"/>
            <a:ext cx="74803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30400" y="624522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05300" y="6245225"/>
            <a:ext cx="3136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5388" y="6245225"/>
            <a:ext cx="186531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7A381B09-26BE-4DD5-BE04-541861F92A8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30913;&#24863;&#24212;&#24378;&#24230;/08.&#30913;&#29616;&#35937;&#30340;&#30005;&#26412;&#36136;.exe" TargetMode="External"/><Relationship Id="rId2" Type="http://schemas.openxmlformats.org/officeDocument/2006/relationships/hyperlink" Target="../&#30913;&#24863;&#24212;&#24378;&#24230;/03.&#30913;&#26497;&#38388;&#30456;&#20114;&#20316;&#29992;&#35268;&#24459;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F:\&#25105;&#30340;&#25991;&#26723;\&#25945;&#26696;\&#25945;&#26696;&#20840;&#38598;\&#25945;&#26696;\&#39640;&#20108;\&#36873;&#20462;\&#35797;&#21367;\g2wlbx01\tbg2wl09_1.gi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96950" y="501332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20000"/>
              </a:lnSpc>
            </a:pPr>
            <a:r>
              <a:rPr lang="zh-CN" altLang="en-US" sz="4800" b="0">
                <a:solidFill>
                  <a:srgbClr val="0033CC"/>
                </a:solidFill>
                <a:ea typeface="宋体" pitchFamily="2" charset="-122"/>
              </a:rPr>
              <a:t>第三章  磁场</a:t>
            </a:r>
            <a:r>
              <a:rPr lang="zh-CN" altLang="en-US" sz="4800">
                <a:solidFill>
                  <a:srgbClr val="0033CC"/>
                </a:solidFill>
                <a:ea typeface="宋体" pitchFamily="2" charset="-122"/>
              </a:rPr>
              <a:t/>
            </a:r>
            <a:br>
              <a:rPr lang="zh-CN" altLang="en-US" sz="4800">
                <a:solidFill>
                  <a:srgbClr val="0033CC"/>
                </a:solidFill>
                <a:ea typeface="宋体" pitchFamily="2" charset="-122"/>
              </a:rPr>
            </a:br>
            <a:r>
              <a:rPr lang="zh-CN" altLang="en-US" sz="4000">
                <a:solidFill>
                  <a:srgbClr val="0033CC"/>
                </a:solidFill>
                <a:ea typeface="宋体" pitchFamily="2" charset="-122"/>
              </a:rPr>
              <a:t>第三节  几种常见的磁场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23850" y="1700213"/>
            <a:ext cx="31686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0033CC"/>
                </a:solidFill>
              </a:rPr>
              <a:t>人教版选修</a:t>
            </a:r>
            <a:r>
              <a:rPr lang="en-US" altLang="zh-CN" sz="1800" b="0">
                <a:solidFill>
                  <a:srgbClr val="0033CC"/>
                </a:solidFill>
              </a:rPr>
              <a:t>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273050" y="-7938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环形电流周围磁场</a:t>
            </a:r>
          </a:p>
        </p:txBody>
      </p:sp>
      <p:pic>
        <p:nvPicPr>
          <p:cNvPr id="347139" name="Picture 3" descr="16-08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" t="7011" r="7967" b="8855"/>
          <a:stretch>
            <a:fillRect/>
          </a:stretch>
        </p:blipFill>
        <p:spPr bwMode="auto">
          <a:xfrm>
            <a:off x="660400" y="533400"/>
            <a:ext cx="59436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065213" y="3968750"/>
            <a:ext cx="7935912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安培定则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让右手弯曲的四指和环形电流的方向一致，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伸直的大拇指所指的方向就是环形导线中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心轴线上磁感线的方向。</a:t>
            </a:r>
          </a:p>
          <a:p>
            <a:pPr eaLnBrk="1" hangingPunct="1">
              <a:spcBef>
                <a:spcPct val="0"/>
              </a:spcBef>
            </a:pPr>
            <a:endParaRPr lang="zh-CN" altLang="en-US" sz="3200">
              <a:solidFill>
                <a:srgbClr val="0000FF"/>
              </a:solidFill>
              <a:latin typeface="Times New Roman" pitchFamily="18" charset="0"/>
              <a:ea typeface="方正姚体" pitchFamily="2" charset="-122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7264400" y="1371600"/>
            <a:ext cx="22971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环形电流的磁场可等效为小磁针或条形磁铁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utoUpdateAnimBg="0"/>
      <p:bldP spid="347140" grpId="0" autoUpdateAnimBg="0"/>
      <p:bldP spid="3471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28588" y="252413"/>
            <a:ext cx="3856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通电螺旋管周围磁场</a:t>
            </a:r>
          </a:p>
        </p:txBody>
      </p:sp>
      <p:pic>
        <p:nvPicPr>
          <p:cNvPr id="348163" name="Picture 3" descr="16-09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3" t="15463" r="5864" b="10852"/>
          <a:stretch>
            <a:fillRect/>
          </a:stretch>
        </p:blipFill>
        <p:spPr bwMode="auto">
          <a:xfrm>
            <a:off x="1485900" y="990600"/>
            <a:ext cx="33845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64" name="Picture 4" descr="16-06-1"/>
          <p:cNvPicPr>
            <a:picLocks noChangeAspect="1" noChangeArrowheads="1"/>
          </p:cNvPicPr>
          <p:nvPr/>
        </p:nvPicPr>
        <p:blipFill>
          <a:blip r:embed="rId3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2" t="13684" r="11258" b="8467"/>
          <a:stretch>
            <a:fillRect/>
          </a:stretch>
        </p:blipFill>
        <p:spPr bwMode="auto">
          <a:xfrm>
            <a:off x="6356350" y="990600"/>
            <a:ext cx="288925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5118100" y="1905000"/>
            <a:ext cx="11557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5365750" y="12954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等效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495300" y="3200400"/>
            <a:ext cx="91630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安培定则：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用右手握住螺旋管，让弯曲的四指所指的方向跟电流方向一致，大拇指所指的方向就是螺旋管内部磁感线的方向。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（大拇指指向螺旋管北极）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utoUpdateAnimBg="0"/>
      <p:bldP spid="348165" grpId="0" animBg="1"/>
      <p:bldP spid="348166" grpId="0" autoUpdateAnimBg="0"/>
      <p:bldP spid="3481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>
            <a:hlinkClick r:id="rId2"/>
          </p:cNvPr>
          <p:cNvSpPr txBox="1">
            <a:spLocks noChangeArrowheads="1"/>
          </p:cNvSpPr>
          <p:nvPr/>
        </p:nvSpPr>
        <p:spPr bwMode="auto">
          <a:xfrm>
            <a:off x="128588" y="260350"/>
            <a:ext cx="7019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三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安培分子环流假说</a:t>
            </a:r>
            <a:endParaRPr lang="zh-CN" altLang="en-US"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姚体" pitchFamily="2" charset="-122"/>
              <a:ea typeface="方正姚体" pitchFamily="2" charset="-122"/>
            </a:endParaRPr>
          </a:p>
        </p:txBody>
      </p:sp>
      <p:pic>
        <p:nvPicPr>
          <p:cNvPr id="351235" name="Picture 3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24892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4038600"/>
            <a:ext cx="24892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1237" name="Picture 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CC"/>
              </a:clrFrom>
              <a:clrTo>
                <a:srgbClr val="FFFF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762000"/>
            <a:ext cx="22447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742950" y="1143000"/>
            <a:ext cx="875030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1.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分子电流假说</a:t>
            </a:r>
          </a:p>
          <a:p>
            <a:pPr algn="just">
              <a:defRPr/>
            </a:pP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        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任何物质的分子中都存在环形电流</a:t>
            </a:r>
            <a:r>
              <a:rPr lang="en-US" altLang="zh-CN" sz="2800">
                <a:solidFill>
                  <a:schemeClr val="tx1"/>
                </a:solidFill>
                <a:latin typeface="Times New Roman"/>
                <a:ea typeface="方正姚体" pitchFamily="2" charset="-122"/>
              </a:rPr>
              <a:t>——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分子电流，分子电流使每个分子都成为一个微小的磁体。分子电流实际上是由核外电子绕核运动形成的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776288" y="3284538"/>
            <a:ext cx="7177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2.</a:t>
            </a:r>
            <a:r>
              <a:rPr lang="zh-CN" altLang="en-US" sz="28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安培分子环流假说对一些磁现象的解释：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1911350" y="5013325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未被磁化的铁棒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5421313" y="5013325"/>
            <a:ext cx="265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磁化后的铁棒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849313" y="5516563"/>
            <a:ext cx="89138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3.</a:t>
            </a:r>
            <a:r>
              <a:rPr lang="zh-CN" altLang="en-US" sz="32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磁现象的电本质：</a:t>
            </a:r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方正姚体" pitchFamily="2" charset="-122"/>
              </a:rPr>
              <a:t>磁铁和电流的磁场本质上都是运动电荷产生的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utoUpdateAnimBg="0"/>
      <p:bldP spid="351239" grpId="0" autoUpdateAnimBg="0"/>
      <p:bldP spid="351240" grpId="0" autoUpdateAnimBg="0"/>
      <p:bldP spid="351241" grpId="0" autoUpdateAnimBg="0"/>
      <p:bldP spid="35124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330200" y="304800"/>
            <a:ext cx="899795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例：根据安培假说的物理思想：磁场来源于运动电荷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如果用这种思想解释地球磁场的形成，根据地球上空并无相对地球定向移动的电荷的事实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那么由此推断，地球上总体应该是：（   ）</a:t>
            </a:r>
          </a:p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带负电                                    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带正电</a:t>
            </a:r>
          </a:p>
          <a:p>
            <a:pPr eaLnBrk="1" hangingPunct="1"/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C.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不带电                                    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D.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不能确定</a:t>
            </a:r>
          </a:p>
          <a:p>
            <a:pPr eaLnBrk="1" hangingPunct="1"/>
            <a:endParaRPr lang="zh-CN" altLang="en-US" sz="3200">
              <a:solidFill>
                <a:schemeClr val="tx1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8048625" y="2492375"/>
            <a:ext cx="57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 Box 2"/>
          <p:cNvSpPr txBox="1">
            <a:spLocks noChangeArrowheads="1"/>
          </p:cNvSpPr>
          <p:nvPr/>
        </p:nvSpPr>
        <p:spPr bwMode="auto">
          <a:xfrm>
            <a:off x="428625" y="0"/>
            <a:ext cx="90487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四、匀强磁场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、磁场强弱、方向处处相同的磁场        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、匀强磁场的磁感线：是一组相互平行、方向相同、疏密均匀的直线</a:t>
            </a:r>
          </a:p>
        </p:txBody>
      </p:sp>
      <p:pic>
        <p:nvPicPr>
          <p:cNvPr id="358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2781300"/>
            <a:ext cx="28860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52738"/>
            <a:ext cx="30035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741363" y="5013325"/>
            <a:ext cx="88550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2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3</a:t>
            </a:r>
            <a:r>
              <a:rPr kumimoji="0" lang="zh-CN" altLang="en-US" sz="3200">
                <a:solidFill>
                  <a:srgbClr val="000000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、产生方法：距离很近的两个异名磁极之间的磁场，通电螺线管内部的磁场（除边缘部分外）都可认为是匀强磁场。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44488" y="333375"/>
            <a:ext cx="495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五、磁通量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04850" y="1196975"/>
            <a:ext cx="88328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、定义：磁感应强度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与垂直磁场方向的面积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的乘积         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Φ=BS     (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条件：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B⊥S)        </a:t>
            </a:r>
            <a:b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单位：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Wb          1W</a:t>
            </a:r>
            <a:r>
              <a:rPr lang="en-US" altLang="zh-CN" sz="2800" baseline="-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=1T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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m</a:t>
            </a:r>
            <a:r>
              <a:rPr lang="en-US" altLang="zh-CN" sz="2800" baseline="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=1V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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s=1kg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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m</a:t>
            </a:r>
            <a:r>
              <a:rPr lang="en-US" altLang="zh-CN" sz="2800" baseline="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/(A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  <a:sym typeface="Wingdings" pitchFamily="2" charset="2"/>
              </a:rPr>
              <a:t>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en-US" altLang="zh-CN" sz="2800" baseline="300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)  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42950" y="27432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、物理意义：穿过某一面积的磁感线条数 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77850" y="3352800"/>
            <a:ext cx="84201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、磁通密度：垂直穿过单位面积的磁感线条数  </a:t>
            </a:r>
          </a:p>
          <a:p>
            <a:pPr eaLnBrk="1" hangingPunct="1"/>
            <a:r>
              <a:rPr lang="zh-CN" altLang="en-US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            </a:t>
            </a: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B= Φ/S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908050" y="4876800"/>
            <a:ext cx="2146300" cy="1295400"/>
            <a:chOff x="528" y="3264"/>
            <a:chExt cx="1248" cy="816"/>
          </a:xfrm>
        </p:grpSpPr>
        <p:sp>
          <p:nvSpPr>
            <p:cNvPr id="17427" name="Line 7"/>
            <p:cNvSpPr>
              <a:spLocks noChangeShapeType="1"/>
            </p:cNvSpPr>
            <p:nvPr/>
          </p:nvSpPr>
          <p:spPr bwMode="auto">
            <a:xfrm>
              <a:off x="528" y="3600"/>
              <a:ext cx="124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8"/>
            <p:cNvSpPr>
              <a:spLocks noChangeShapeType="1"/>
            </p:cNvSpPr>
            <p:nvPr/>
          </p:nvSpPr>
          <p:spPr bwMode="auto">
            <a:xfrm>
              <a:off x="672" y="326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9"/>
            <p:cNvSpPr>
              <a:spLocks noChangeShapeType="1"/>
            </p:cNvSpPr>
            <p:nvPr/>
          </p:nvSpPr>
          <p:spPr bwMode="auto">
            <a:xfrm>
              <a:off x="1008" y="326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0"/>
            <p:cNvSpPr>
              <a:spLocks noChangeShapeType="1"/>
            </p:cNvSpPr>
            <p:nvPr/>
          </p:nvSpPr>
          <p:spPr bwMode="auto">
            <a:xfrm>
              <a:off x="1344" y="326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1"/>
            <p:cNvSpPr>
              <a:spLocks noChangeShapeType="1"/>
            </p:cNvSpPr>
            <p:nvPr/>
          </p:nvSpPr>
          <p:spPr bwMode="auto">
            <a:xfrm>
              <a:off x="1632" y="3264"/>
              <a:ext cx="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7512050" y="4772025"/>
            <a:ext cx="197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Φ=BScosθ</a:t>
            </a:r>
          </a:p>
        </p:txBody>
      </p:sp>
      <p:grpSp>
        <p:nvGrpSpPr>
          <p:cNvPr id="352269" name="Group 13"/>
          <p:cNvGrpSpPr>
            <a:grpSpLocks/>
          </p:cNvGrpSpPr>
          <p:nvPr/>
        </p:nvGrpSpPr>
        <p:grpSpPr bwMode="auto">
          <a:xfrm>
            <a:off x="4787900" y="4343400"/>
            <a:ext cx="2724150" cy="1905000"/>
            <a:chOff x="2784" y="2736"/>
            <a:chExt cx="1584" cy="1200"/>
          </a:xfrm>
        </p:grpSpPr>
        <p:grpSp>
          <p:nvGrpSpPr>
            <p:cNvPr id="17417" name="Group 14"/>
            <p:cNvGrpSpPr>
              <a:grpSpLocks/>
            </p:cNvGrpSpPr>
            <p:nvPr/>
          </p:nvGrpSpPr>
          <p:grpSpPr bwMode="auto">
            <a:xfrm>
              <a:off x="2784" y="2736"/>
              <a:ext cx="1584" cy="1200"/>
              <a:chOff x="2880" y="2976"/>
              <a:chExt cx="1584" cy="1200"/>
            </a:xfrm>
          </p:grpSpPr>
          <p:sp>
            <p:nvSpPr>
              <p:cNvPr id="17419" name="Line 15"/>
              <p:cNvSpPr>
                <a:spLocks noChangeShapeType="1"/>
              </p:cNvSpPr>
              <p:nvPr/>
            </p:nvSpPr>
            <p:spPr bwMode="auto">
              <a:xfrm>
                <a:off x="2880" y="3936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0" name="Line 16"/>
              <p:cNvSpPr>
                <a:spLocks noChangeShapeType="1"/>
              </p:cNvSpPr>
              <p:nvPr/>
            </p:nvSpPr>
            <p:spPr bwMode="auto">
              <a:xfrm flipV="1">
                <a:off x="2880" y="3022"/>
                <a:ext cx="1584" cy="914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Line 17"/>
              <p:cNvSpPr>
                <a:spLocks noChangeShapeType="1"/>
              </p:cNvSpPr>
              <p:nvPr/>
            </p:nvSpPr>
            <p:spPr bwMode="auto">
              <a:xfrm>
                <a:off x="4464" y="302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Line 18"/>
              <p:cNvSpPr>
                <a:spLocks noChangeShapeType="1"/>
              </p:cNvSpPr>
              <p:nvPr/>
            </p:nvSpPr>
            <p:spPr bwMode="auto">
              <a:xfrm>
                <a:off x="3360" y="302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3" name="Line 19"/>
              <p:cNvSpPr>
                <a:spLocks noChangeShapeType="1"/>
              </p:cNvSpPr>
              <p:nvPr/>
            </p:nvSpPr>
            <p:spPr bwMode="auto">
              <a:xfrm>
                <a:off x="3696" y="302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Line 20"/>
              <p:cNvSpPr>
                <a:spLocks noChangeShapeType="1"/>
              </p:cNvSpPr>
              <p:nvPr/>
            </p:nvSpPr>
            <p:spPr bwMode="auto">
              <a:xfrm>
                <a:off x="4032" y="302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Line 21"/>
              <p:cNvSpPr>
                <a:spLocks noChangeShapeType="1"/>
              </p:cNvSpPr>
              <p:nvPr/>
            </p:nvSpPr>
            <p:spPr bwMode="auto">
              <a:xfrm>
                <a:off x="4320" y="297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6" name="Line 22"/>
              <p:cNvSpPr>
                <a:spLocks noChangeShapeType="1"/>
              </p:cNvSpPr>
              <p:nvPr/>
            </p:nvSpPr>
            <p:spPr bwMode="auto">
              <a:xfrm>
                <a:off x="3072" y="3024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8" name="Rectangle 23"/>
            <p:cNvSpPr>
              <a:spLocks noChangeArrowheads="1"/>
            </p:cNvSpPr>
            <p:nvPr/>
          </p:nvSpPr>
          <p:spPr bwMode="auto">
            <a:xfrm>
              <a:off x="2928" y="345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θ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44488" y="180975"/>
            <a:ext cx="181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课堂练习</a:t>
            </a:r>
          </a:p>
        </p:txBody>
      </p:sp>
      <p:grpSp>
        <p:nvGrpSpPr>
          <p:cNvPr id="18435" name="xjhzhh3"/>
          <p:cNvGrpSpPr>
            <a:grpSpLocks/>
          </p:cNvGrpSpPr>
          <p:nvPr/>
        </p:nvGrpSpPr>
        <p:grpSpPr bwMode="auto">
          <a:xfrm rot="5400000">
            <a:off x="3805238" y="5580062"/>
            <a:ext cx="1023938" cy="379413"/>
            <a:chOff x="6303" y="2044"/>
            <a:chExt cx="2880" cy="2811"/>
          </a:xfrm>
        </p:grpSpPr>
        <p:sp>
          <p:nvSpPr>
            <p:cNvPr id="18469" name="Arc 4"/>
            <p:cNvSpPr>
              <a:spLocks/>
            </p:cNvSpPr>
            <p:nvPr/>
          </p:nvSpPr>
          <p:spPr bwMode="auto">
            <a:xfrm>
              <a:off x="6303" y="3410"/>
              <a:ext cx="2880" cy="1445"/>
            </a:xfrm>
            <a:custGeom>
              <a:avLst/>
              <a:gdLst>
                <a:gd name="T0" fmla="*/ 2880 w 43199"/>
                <a:gd name="T1" fmla="*/ 19 h 21675"/>
                <a:gd name="T2" fmla="*/ 0 w 43199"/>
                <a:gd name="T3" fmla="*/ 0 h 21675"/>
                <a:gd name="T4" fmla="*/ 1440 w 43199"/>
                <a:gd name="T5" fmla="*/ 5 h 21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75" fill="none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</a:path>
                <a:path w="43199" h="21675" stroke="0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  <a:lnTo>
                    <a:pt x="21600" y="75"/>
                  </a:lnTo>
                  <a:lnTo>
                    <a:pt x="43198" y="2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Arc 5"/>
            <p:cNvSpPr>
              <a:spLocks/>
            </p:cNvSpPr>
            <p:nvPr/>
          </p:nvSpPr>
          <p:spPr bwMode="auto">
            <a:xfrm flipH="1" flipV="1">
              <a:off x="6303" y="2044"/>
              <a:ext cx="2880" cy="1445"/>
            </a:xfrm>
            <a:custGeom>
              <a:avLst/>
              <a:gdLst>
                <a:gd name="T0" fmla="*/ 2880 w 43199"/>
                <a:gd name="T1" fmla="*/ 19 h 21675"/>
                <a:gd name="T2" fmla="*/ 0 w 43199"/>
                <a:gd name="T3" fmla="*/ 0 h 21675"/>
                <a:gd name="T4" fmla="*/ 1440 w 43199"/>
                <a:gd name="T5" fmla="*/ 5 h 21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75" fill="none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</a:path>
                <a:path w="43199" h="21675" stroke="0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  <a:lnTo>
                    <a:pt x="21600" y="75"/>
                  </a:lnTo>
                  <a:lnTo>
                    <a:pt x="43198" y="284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36" name="xjhzhh3"/>
          <p:cNvGrpSpPr>
            <a:grpSpLocks/>
          </p:cNvGrpSpPr>
          <p:nvPr/>
        </p:nvGrpSpPr>
        <p:grpSpPr bwMode="auto">
          <a:xfrm rot="5400000">
            <a:off x="2484438" y="5580062"/>
            <a:ext cx="1023938" cy="379413"/>
            <a:chOff x="6303" y="2044"/>
            <a:chExt cx="2880" cy="2811"/>
          </a:xfrm>
        </p:grpSpPr>
        <p:sp>
          <p:nvSpPr>
            <p:cNvPr id="18467" name="Arc 7"/>
            <p:cNvSpPr>
              <a:spLocks/>
            </p:cNvSpPr>
            <p:nvPr/>
          </p:nvSpPr>
          <p:spPr bwMode="auto">
            <a:xfrm>
              <a:off x="6303" y="3410"/>
              <a:ext cx="2880" cy="1445"/>
            </a:xfrm>
            <a:custGeom>
              <a:avLst/>
              <a:gdLst>
                <a:gd name="T0" fmla="*/ 2880 w 43199"/>
                <a:gd name="T1" fmla="*/ 19 h 21675"/>
                <a:gd name="T2" fmla="*/ 0 w 43199"/>
                <a:gd name="T3" fmla="*/ 0 h 21675"/>
                <a:gd name="T4" fmla="*/ 1440 w 43199"/>
                <a:gd name="T5" fmla="*/ 5 h 21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75" fill="none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</a:path>
                <a:path w="43199" h="21675" stroke="0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  <a:lnTo>
                    <a:pt x="21600" y="75"/>
                  </a:lnTo>
                  <a:lnTo>
                    <a:pt x="43198" y="284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Arc 8"/>
            <p:cNvSpPr>
              <a:spLocks/>
            </p:cNvSpPr>
            <p:nvPr/>
          </p:nvSpPr>
          <p:spPr bwMode="auto">
            <a:xfrm flipH="1" flipV="1">
              <a:off x="6303" y="2044"/>
              <a:ext cx="2880" cy="1445"/>
            </a:xfrm>
            <a:custGeom>
              <a:avLst/>
              <a:gdLst>
                <a:gd name="T0" fmla="*/ 2880 w 43199"/>
                <a:gd name="T1" fmla="*/ 19 h 21675"/>
                <a:gd name="T2" fmla="*/ 0 w 43199"/>
                <a:gd name="T3" fmla="*/ 0 h 21675"/>
                <a:gd name="T4" fmla="*/ 1440 w 43199"/>
                <a:gd name="T5" fmla="*/ 5 h 21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99" h="21675" fill="none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</a:path>
                <a:path w="43199" h="21675" stroke="0" extrusionOk="0">
                  <a:moveTo>
                    <a:pt x="43198" y="284"/>
                  </a:moveTo>
                  <a:cubicBezTo>
                    <a:pt x="43083" y="12131"/>
                    <a:pt x="33447" y="21674"/>
                    <a:pt x="21600" y="21675"/>
                  </a:cubicBezTo>
                  <a:cubicBezTo>
                    <a:pt x="9670" y="21675"/>
                    <a:pt x="0" y="12004"/>
                    <a:pt x="0" y="75"/>
                  </a:cubicBezTo>
                  <a:cubicBezTo>
                    <a:pt x="-1" y="50"/>
                    <a:pt x="0" y="25"/>
                    <a:pt x="0" y="0"/>
                  </a:cubicBezTo>
                  <a:lnTo>
                    <a:pt x="21600" y="75"/>
                  </a:lnTo>
                  <a:lnTo>
                    <a:pt x="43198" y="284"/>
                  </a:lnTo>
                  <a:close/>
                </a:path>
              </a:pathLst>
            </a:cu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Line 9"/>
          <p:cNvSpPr>
            <a:spLocks noChangeShapeType="1"/>
          </p:cNvSpPr>
          <p:nvPr/>
        </p:nvSpPr>
        <p:spPr bwMode="auto">
          <a:xfrm>
            <a:off x="2641600" y="5334000"/>
            <a:ext cx="2228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10"/>
          <p:cNvSpPr>
            <a:spLocks noChangeShapeType="1"/>
          </p:cNvSpPr>
          <p:nvPr/>
        </p:nvSpPr>
        <p:spPr bwMode="auto">
          <a:xfrm>
            <a:off x="2806700" y="57912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1"/>
          <p:cNvSpPr>
            <a:spLocks noChangeShapeType="1"/>
          </p:cNvSpPr>
          <p:nvPr/>
        </p:nvSpPr>
        <p:spPr bwMode="auto">
          <a:xfrm>
            <a:off x="4127500" y="56388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2889250" y="6172200"/>
            <a:ext cx="189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A               B</a:t>
            </a:r>
          </a:p>
        </p:txBody>
      </p:sp>
      <p:sp>
        <p:nvSpPr>
          <p:cNvPr id="18441" name="Oval 13"/>
          <p:cNvSpPr>
            <a:spLocks noChangeArrowheads="1"/>
          </p:cNvSpPr>
          <p:nvPr/>
        </p:nvSpPr>
        <p:spPr bwMode="auto">
          <a:xfrm>
            <a:off x="1898650" y="1981200"/>
            <a:ext cx="156845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Rectangle 14"/>
          <p:cNvSpPr>
            <a:spLocks noChangeArrowheads="1"/>
          </p:cNvSpPr>
          <p:nvPr/>
        </p:nvSpPr>
        <p:spPr bwMode="auto">
          <a:xfrm>
            <a:off x="5778500" y="2057400"/>
            <a:ext cx="21463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Freeform 15"/>
          <p:cNvSpPr>
            <a:spLocks/>
          </p:cNvSpPr>
          <p:nvPr/>
        </p:nvSpPr>
        <p:spPr bwMode="auto">
          <a:xfrm>
            <a:off x="6438900" y="1905000"/>
            <a:ext cx="330200" cy="685800"/>
          </a:xfrm>
          <a:custGeom>
            <a:avLst/>
            <a:gdLst>
              <a:gd name="T0" fmla="*/ 0 w 192"/>
              <a:gd name="T1" fmla="*/ 533400 h 432"/>
              <a:gd name="T2" fmla="*/ 82550 w 192"/>
              <a:gd name="T3" fmla="*/ 609600 h 432"/>
              <a:gd name="T4" fmla="*/ 247650 w 192"/>
              <a:gd name="T5" fmla="*/ 76200 h 432"/>
              <a:gd name="T6" fmla="*/ 330200 w 192"/>
              <a:gd name="T7" fmla="*/ 152400 h 4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432">
                <a:moveTo>
                  <a:pt x="0" y="336"/>
                </a:moveTo>
                <a:cubicBezTo>
                  <a:pt x="12" y="384"/>
                  <a:pt x="24" y="432"/>
                  <a:pt x="48" y="384"/>
                </a:cubicBezTo>
                <a:cubicBezTo>
                  <a:pt x="72" y="336"/>
                  <a:pt x="120" y="96"/>
                  <a:pt x="144" y="48"/>
                </a:cubicBezTo>
                <a:cubicBezTo>
                  <a:pt x="168" y="0"/>
                  <a:pt x="180" y="48"/>
                  <a:pt x="192" y="9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Freeform 16"/>
          <p:cNvSpPr>
            <a:spLocks/>
          </p:cNvSpPr>
          <p:nvPr/>
        </p:nvSpPr>
        <p:spPr bwMode="auto">
          <a:xfrm>
            <a:off x="6769100" y="1917700"/>
            <a:ext cx="412750" cy="609600"/>
          </a:xfrm>
          <a:custGeom>
            <a:avLst/>
            <a:gdLst>
              <a:gd name="T0" fmla="*/ 0 w 240"/>
              <a:gd name="T1" fmla="*/ 520700 h 384"/>
              <a:gd name="T2" fmla="*/ 82550 w 240"/>
              <a:gd name="T3" fmla="*/ 596900 h 384"/>
              <a:gd name="T4" fmla="*/ 165100 w 240"/>
              <a:gd name="T5" fmla="*/ 520700 h 384"/>
              <a:gd name="T6" fmla="*/ 330200 w 240"/>
              <a:gd name="T7" fmla="*/ 63500 h 384"/>
              <a:gd name="T8" fmla="*/ 412750 w 240"/>
              <a:gd name="T9" fmla="*/ 1397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384">
                <a:moveTo>
                  <a:pt x="0" y="328"/>
                </a:moveTo>
                <a:cubicBezTo>
                  <a:pt x="16" y="352"/>
                  <a:pt x="32" y="376"/>
                  <a:pt x="48" y="376"/>
                </a:cubicBezTo>
                <a:cubicBezTo>
                  <a:pt x="64" y="376"/>
                  <a:pt x="72" y="384"/>
                  <a:pt x="96" y="328"/>
                </a:cubicBezTo>
                <a:cubicBezTo>
                  <a:pt x="120" y="272"/>
                  <a:pt x="168" y="80"/>
                  <a:pt x="192" y="40"/>
                </a:cubicBezTo>
                <a:cubicBezTo>
                  <a:pt x="216" y="0"/>
                  <a:pt x="228" y="44"/>
                  <a:pt x="240" y="8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Freeform 17"/>
          <p:cNvSpPr>
            <a:spLocks/>
          </p:cNvSpPr>
          <p:nvPr/>
        </p:nvSpPr>
        <p:spPr bwMode="auto">
          <a:xfrm>
            <a:off x="7181850" y="1841500"/>
            <a:ext cx="412750" cy="698500"/>
          </a:xfrm>
          <a:custGeom>
            <a:avLst/>
            <a:gdLst>
              <a:gd name="T0" fmla="*/ 0 w 240"/>
              <a:gd name="T1" fmla="*/ 596900 h 440"/>
              <a:gd name="T2" fmla="*/ 82550 w 240"/>
              <a:gd name="T3" fmla="*/ 673100 h 440"/>
              <a:gd name="T4" fmla="*/ 165100 w 240"/>
              <a:gd name="T5" fmla="*/ 596900 h 440"/>
              <a:gd name="T6" fmla="*/ 330200 w 240"/>
              <a:gd name="T7" fmla="*/ 63500 h 440"/>
              <a:gd name="T8" fmla="*/ 412750 w 240"/>
              <a:gd name="T9" fmla="*/ 21590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440">
                <a:moveTo>
                  <a:pt x="0" y="376"/>
                </a:moveTo>
                <a:cubicBezTo>
                  <a:pt x="16" y="400"/>
                  <a:pt x="32" y="424"/>
                  <a:pt x="48" y="424"/>
                </a:cubicBezTo>
                <a:cubicBezTo>
                  <a:pt x="64" y="424"/>
                  <a:pt x="72" y="440"/>
                  <a:pt x="96" y="376"/>
                </a:cubicBezTo>
                <a:cubicBezTo>
                  <a:pt x="120" y="312"/>
                  <a:pt x="168" y="80"/>
                  <a:pt x="192" y="40"/>
                </a:cubicBezTo>
                <a:cubicBezTo>
                  <a:pt x="216" y="0"/>
                  <a:pt x="232" y="120"/>
                  <a:pt x="240" y="13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Freeform 18"/>
          <p:cNvSpPr>
            <a:spLocks/>
          </p:cNvSpPr>
          <p:nvPr/>
        </p:nvSpPr>
        <p:spPr bwMode="auto">
          <a:xfrm>
            <a:off x="6176963" y="1828800"/>
            <a:ext cx="179387" cy="1524000"/>
          </a:xfrm>
          <a:custGeom>
            <a:avLst/>
            <a:gdLst>
              <a:gd name="T0" fmla="*/ 179387 w 104"/>
              <a:gd name="T1" fmla="*/ 228600 h 960"/>
              <a:gd name="T2" fmla="*/ 96593 w 104"/>
              <a:gd name="T3" fmla="*/ 152400 h 960"/>
              <a:gd name="T4" fmla="*/ 13799 w 104"/>
              <a:gd name="T5" fmla="*/ 228600 h 960"/>
              <a:gd name="T6" fmla="*/ 13799 w 104"/>
              <a:gd name="T7" fmla="*/ 15240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" h="960">
                <a:moveTo>
                  <a:pt x="104" y="144"/>
                </a:moveTo>
                <a:cubicBezTo>
                  <a:pt x="88" y="120"/>
                  <a:pt x="72" y="96"/>
                  <a:pt x="56" y="96"/>
                </a:cubicBezTo>
                <a:cubicBezTo>
                  <a:pt x="40" y="96"/>
                  <a:pt x="16" y="0"/>
                  <a:pt x="8" y="144"/>
                </a:cubicBezTo>
                <a:cubicBezTo>
                  <a:pt x="0" y="288"/>
                  <a:pt x="4" y="624"/>
                  <a:pt x="8" y="96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47" name="Group 19"/>
          <p:cNvGrpSpPr>
            <a:grpSpLocks/>
          </p:cNvGrpSpPr>
          <p:nvPr/>
        </p:nvGrpSpPr>
        <p:grpSpPr bwMode="auto">
          <a:xfrm>
            <a:off x="6191250" y="3200400"/>
            <a:ext cx="722313" cy="298450"/>
            <a:chOff x="7959" y="1290"/>
            <a:chExt cx="1050" cy="468"/>
          </a:xfrm>
        </p:grpSpPr>
        <p:sp>
          <p:nvSpPr>
            <p:cNvPr id="18460" name="Line 20"/>
            <p:cNvSpPr>
              <a:spLocks noChangeShapeType="1"/>
            </p:cNvSpPr>
            <p:nvPr/>
          </p:nvSpPr>
          <p:spPr bwMode="auto">
            <a:xfrm>
              <a:off x="8664" y="1290"/>
              <a:ext cx="0" cy="4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21"/>
            <p:cNvSpPr>
              <a:spLocks noChangeShapeType="1"/>
            </p:cNvSpPr>
            <p:nvPr/>
          </p:nvSpPr>
          <p:spPr bwMode="auto">
            <a:xfrm>
              <a:off x="7959" y="1512"/>
              <a:ext cx="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22"/>
            <p:cNvSpPr>
              <a:spLocks noChangeShapeType="1"/>
            </p:cNvSpPr>
            <p:nvPr/>
          </p:nvSpPr>
          <p:spPr bwMode="auto">
            <a:xfrm>
              <a:off x="8769" y="1350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23"/>
            <p:cNvSpPr>
              <a:spLocks noChangeShapeType="1"/>
            </p:cNvSpPr>
            <p:nvPr/>
          </p:nvSpPr>
          <p:spPr bwMode="auto">
            <a:xfrm>
              <a:off x="8259" y="1290"/>
              <a:ext cx="0" cy="46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24"/>
            <p:cNvSpPr>
              <a:spLocks noChangeShapeType="1"/>
            </p:cNvSpPr>
            <p:nvPr/>
          </p:nvSpPr>
          <p:spPr bwMode="auto">
            <a:xfrm>
              <a:off x="8364" y="1350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25"/>
            <p:cNvSpPr>
              <a:spLocks noChangeShapeType="1"/>
            </p:cNvSpPr>
            <p:nvPr/>
          </p:nvSpPr>
          <p:spPr bwMode="auto">
            <a:xfrm>
              <a:off x="8379" y="1521"/>
              <a:ext cx="3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26"/>
            <p:cNvSpPr>
              <a:spLocks noChangeShapeType="1"/>
            </p:cNvSpPr>
            <p:nvPr/>
          </p:nvSpPr>
          <p:spPr bwMode="auto">
            <a:xfrm>
              <a:off x="8799" y="1521"/>
              <a:ext cx="21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48" name="Group 27"/>
          <p:cNvGrpSpPr>
            <a:grpSpLocks/>
          </p:cNvGrpSpPr>
          <p:nvPr/>
        </p:nvGrpSpPr>
        <p:grpSpPr bwMode="auto">
          <a:xfrm>
            <a:off x="6851650" y="3200400"/>
            <a:ext cx="722313" cy="171450"/>
            <a:chOff x="1029" y="1863"/>
            <a:chExt cx="1050" cy="270"/>
          </a:xfrm>
        </p:grpSpPr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1029" y="2070"/>
              <a:ext cx="3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29"/>
            <p:cNvSpPr>
              <a:spLocks noChangeShapeType="1"/>
            </p:cNvSpPr>
            <p:nvPr/>
          </p:nvSpPr>
          <p:spPr bwMode="auto">
            <a:xfrm>
              <a:off x="1764" y="2070"/>
              <a:ext cx="31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Oval 30"/>
            <p:cNvSpPr>
              <a:spLocks noChangeAspect="1" noChangeArrowheads="1"/>
            </p:cNvSpPr>
            <p:nvPr/>
          </p:nvSpPr>
          <p:spPr bwMode="auto">
            <a:xfrm>
              <a:off x="1344" y="2019"/>
              <a:ext cx="113" cy="11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Oval 31"/>
            <p:cNvSpPr>
              <a:spLocks noChangeAspect="1" noChangeArrowheads="1"/>
            </p:cNvSpPr>
            <p:nvPr/>
          </p:nvSpPr>
          <p:spPr bwMode="auto">
            <a:xfrm>
              <a:off x="1674" y="2010"/>
              <a:ext cx="113" cy="11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32"/>
            <p:cNvSpPr>
              <a:spLocks noChangeShapeType="1"/>
            </p:cNvSpPr>
            <p:nvPr/>
          </p:nvSpPr>
          <p:spPr bwMode="auto">
            <a:xfrm flipV="1">
              <a:off x="1413" y="1863"/>
              <a:ext cx="246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9" name="Line 33"/>
          <p:cNvSpPr>
            <a:spLocks noChangeShapeType="1"/>
          </p:cNvSpPr>
          <p:nvPr/>
        </p:nvSpPr>
        <p:spPr bwMode="auto">
          <a:xfrm>
            <a:off x="7594600" y="2438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Text Box 34"/>
          <p:cNvSpPr txBox="1">
            <a:spLocks noChangeArrowheads="1"/>
          </p:cNvSpPr>
          <p:nvPr/>
        </p:nvSpPr>
        <p:spPr bwMode="auto">
          <a:xfrm>
            <a:off x="6604000" y="1420813"/>
            <a:ext cx="2587625" cy="1320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2000" b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                     B        </a:t>
            </a:r>
          </a:p>
          <a:p>
            <a:pPr eaLnBrk="1" hangingPunct="1">
              <a:spcBef>
                <a:spcPct val="0"/>
              </a:spcBef>
            </a:pPr>
            <a:endParaRPr lang="zh-CN" altLang="en-US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51" name="Text Box 35"/>
          <p:cNvSpPr txBox="1">
            <a:spLocks noChangeArrowheads="1"/>
          </p:cNvSpPr>
          <p:nvPr/>
        </p:nvSpPr>
        <p:spPr bwMode="auto">
          <a:xfrm>
            <a:off x="1484313" y="650875"/>
            <a:ext cx="75977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、将小磁针分别放入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C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处时，问：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小磁针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极的指向？</a:t>
            </a:r>
          </a:p>
        </p:txBody>
      </p:sp>
      <p:sp>
        <p:nvSpPr>
          <p:cNvPr id="18452" name="Text Box 36"/>
          <p:cNvSpPr txBox="1">
            <a:spLocks noChangeArrowheads="1"/>
          </p:cNvSpPr>
          <p:nvPr/>
        </p:nvSpPr>
        <p:spPr bwMode="auto">
          <a:xfrm>
            <a:off x="2146300" y="2362200"/>
            <a:ext cx="208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。</a:t>
            </a:r>
            <a:r>
              <a:rPr lang="en-US" altLang="zh-CN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 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4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     </a:t>
            </a:r>
          </a:p>
        </p:txBody>
      </p:sp>
      <p:sp>
        <p:nvSpPr>
          <p:cNvPr id="18453" name="Text Box 37"/>
          <p:cNvSpPr txBox="1">
            <a:spLocks noChangeArrowheads="1"/>
          </p:cNvSpPr>
          <p:nvPr/>
        </p:nvSpPr>
        <p:spPr bwMode="auto">
          <a:xfrm>
            <a:off x="1568450" y="3375025"/>
            <a:ext cx="73310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、在光滑的水平杆上有两个通有同方向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  的金属圆环，问：两环将怎样运动？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 （靠近或远离）</a:t>
            </a:r>
          </a:p>
        </p:txBody>
      </p:sp>
      <p:sp>
        <p:nvSpPr>
          <p:cNvPr id="18454" name="Line 38"/>
          <p:cNvSpPr>
            <a:spLocks noChangeShapeType="1"/>
          </p:cNvSpPr>
          <p:nvPr/>
        </p:nvSpPr>
        <p:spPr bwMode="auto">
          <a:xfrm>
            <a:off x="2559050" y="1981200"/>
            <a:ext cx="2476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3" y="873125"/>
            <a:ext cx="9253537" cy="4194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、面积 </a:t>
            </a:r>
            <a:r>
              <a:rPr lang="en-US" altLang="zh-CN" sz="4000" b="1" i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＝</a:t>
            </a: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0.5m</a:t>
            </a:r>
            <a:r>
              <a:rPr lang="en-US" altLang="zh-CN" sz="4000" b="1" baseline="30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的闭合金属圆线圈处于磁感应强度 </a:t>
            </a:r>
            <a:r>
              <a:rPr lang="en-US" altLang="zh-CN" sz="4000" b="1" i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B</a:t>
            </a: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=0.4T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的匀强磁场中，当磁场与环面垂直时，穿过环面的磁通量是</a:t>
            </a: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________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；当金属圆环转过</a:t>
            </a: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90°</a:t>
            </a:r>
            <a:r>
              <a:rPr lang="zh-CN" altLang="en-US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，环面与磁场平行时，穿过环面的磁通量是</a:t>
            </a:r>
            <a:r>
              <a:rPr lang="en-US" altLang="zh-CN" sz="40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_______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592263" y="2708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0.2Wb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1411288" y="4005263"/>
            <a:ext cx="661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200">
                <a:solidFill>
                  <a:srgbClr val="FF3300"/>
                </a:solidFill>
                <a:ea typeface="华文新魏" pitchFamily="2" charset="-122"/>
                <a:cs typeface="宋体" pitchFamily="2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  <p:bldP spid="3604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908050"/>
            <a:ext cx="9251950" cy="4914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4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、如图所示，套在条形磁铁外的三个线圈，其面积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＞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= S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，且 </a:t>
            </a:r>
            <a:r>
              <a:rPr lang="zh-CN" altLang="en-US" sz="3600" b="1" smtClean="0">
                <a:solidFill>
                  <a:schemeClr val="tx2"/>
                </a:solidFill>
                <a:ea typeface="方正姚体" pitchFamily="2" charset="-122"/>
              </a:rPr>
              <a:t>“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en-US" altLang="zh-CN" sz="3600" b="1" smtClean="0">
                <a:solidFill>
                  <a:schemeClr val="tx2"/>
                </a:solidFill>
                <a:ea typeface="方正姚体" pitchFamily="2" charset="-122"/>
              </a:rPr>
              <a:t>”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线圈在磁铁的正中间。设各线圈中的磁通量依次为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则它们的大小关系是（       ）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A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&gt;φ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&gt;φ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  B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&gt;φ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=φ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  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c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&lt;φ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&lt;φ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      D</a:t>
            </a:r>
            <a:r>
              <a:rPr lang="zh-CN" altLang="en-US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、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&lt;φ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2</a:t>
            </a:r>
            <a:r>
              <a:rPr lang="en-US" altLang="zh-CN" sz="3600" b="1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=φ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</a:rPr>
              <a:t>3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550" y="4868863"/>
            <a:ext cx="362585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6392863" y="2633663"/>
            <a:ext cx="4524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en-US" altLang="zh-CN" sz="3200">
                <a:solidFill>
                  <a:srgbClr val="FF3300"/>
                </a:solidFill>
                <a:ea typeface="华文新魏" pitchFamily="2" charset="-122"/>
                <a:cs typeface="宋体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549275"/>
            <a:ext cx="1951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chemeClr val="tx2"/>
                </a:solidFill>
                <a:ea typeface="方正姚体" pitchFamily="2" charset="-122"/>
                <a:cs typeface="宋体" pitchFamily="2" charset="-122"/>
              </a:rPr>
              <a:t>复习：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974725" y="1089025"/>
            <a:ext cx="818991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1</a:t>
            </a:r>
            <a:r>
              <a:rPr kumimoji="0"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、 为描述磁场的强弱和方向，我们引入了什么物理量？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992188" y="2636838"/>
            <a:ext cx="3665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磁感应强度    </a:t>
            </a:r>
            <a:r>
              <a:rPr kumimoji="0" lang="en-US" altLang="zh-CN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B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1092200" y="3357563"/>
            <a:ext cx="8151813" cy="206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en-US" altLang="zh-CN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2</a:t>
            </a:r>
            <a:r>
              <a:rPr kumimoji="0"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、电场线可以形象的描述电场强度</a:t>
            </a:r>
            <a:r>
              <a:rPr kumimoji="0" lang="en-US" altLang="zh-CN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E</a:t>
            </a:r>
            <a:r>
              <a:rPr kumimoji="0" lang="zh-CN" altLang="en-US">
                <a:solidFill>
                  <a:schemeClr val="tx2"/>
                </a:solidFill>
                <a:latin typeface="方正姚体" pitchFamily="2" charset="-122"/>
                <a:ea typeface="方正姚体" pitchFamily="2" charset="-122"/>
                <a:cs typeface="宋体" pitchFamily="2" charset="-122"/>
              </a:rPr>
              <a:t>的大小和方向，那么我们怎样形象地描述磁感应强度的大小和方向呢？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/>
      <p:bldP spid="354308" grpId="0"/>
      <p:bldP spid="3543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/>
          <p:cNvSpPr txBox="1">
            <a:spLocks noChangeArrowheads="1"/>
          </p:cNvSpPr>
          <p:nvPr/>
        </p:nvSpPr>
        <p:spPr bwMode="auto">
          <a:xfrm>
            <a:off x="577850" y="762000"/>
            <a:ext cx="88328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一、磁感线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  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、磁感线：在磁场中画出一系列有方向 的闭合曲线（从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极出来到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极进去），且使曲线上每一点的切线方向表示该点的磁场方向。也就是在该点放上小磁针，静止时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极的指向或</a:t>
            </a:r>
            <a:r>
              <a:rPr lang="en-US" altLang="zh-CN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320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极的受力方向。</a:t>
            </a:r>
          </a:p>
        </p:txBody>
      </p:sp>
      <p:grpSp>
        <p:nvGrpSpPr>
          <p:cNvPr id="340995" name="Group 3"/>
          <p:cNvGrpSpPr>
            <a:grpSpLocks/>
          </p:cNvGrpSpPr>
          <p:nvPr/>
        </p:nvGrpSpPr>
        <p:grpSpPr bwMode="auto">
          <a:xfrm>
            <a:off x="2559050" y="4191000"/>
            <a:ext cx="4445000" cy="825500"/>
            <a:chOff x="1020" y="2976"/>
            <a:chExt cx="2585" cy="520"/>
          </a:xfrm>
        </p:grpSpPr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3016" y="3131"/>
              <a:ext cx="46" cy="45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25" name="Group 5"/>
            <p:cNvGrpSpPr>
              <a:grpSpLocks/>
            </p:cNvGrpSpPr>
            <p:nvPr/>
          </p:nvGrpSpPr>
          <p:grpSpPr bwMode="auto">
            <a:xfrm>
              <a:off x="1020" y="2976"/>
              <a:ext cx="2585" cy="520"/>
              <a:chOff x="930" y="3185"/>
              <a:chExt cx="2585" cy="520"/>
            </a:xfrm>
          </p:grpSpPr>
          <p:sp>
            <p:nvSpPr>
              <p:cNvPr id="5126" name="Oval 6"/>
              <p:cNvSpPr>
                <a:spLocks noChangeArrowheads="1"/>
              </p:cNvSpPr>
              <p:nvPr/>
            </p:nvSpPr>
            <p:spPr bwMode="auto">
              <a:xfrm>
                <a:off x="1111" y="3439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3399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7" name="Oval 7"/>
              <p:cNvSpPr>
                <a:spLocks noChangeArrowheads="1"/>
              </p:cNvSpPr>
              <p:nvPr/>
            </p:nvSpPr>
            <p:spPr bwMode="auto">
              <a:xfrm>
                <a:off x="2109" y="3185"/>
                <a:ext cx="46" cy="45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128" name="Group 8"/>
              <p:cNvGrpSpPr>
                <a:grpSpLocks/>
              </p:cNvGrpSpPr>
              <p:nvPr/>
            </p:nvGrpSpPr>
            <p:grpSpPr bwMode="auto">
              <a:xfrm>
                <a:off x="930" y="3203"/>
                <a:ext cx="2585" cy="502"/>
                <a:chOff x="930" y="3186"/>
                <a:chExt cx="2585" cy="502"/>
              </a:xfrm>
            </p:grpSpPr>
            <p:sp>
              <p:nvSpPr>
                <p:cNvPr id="5129" name="Freeform 9"/>
                <p:cNvSpPr>
                  <a:spLocks/>
                </p:cNvSpPr>
                <p:nvPr/>
              </p:nvSpPr>
              <p:spPr bwMode="auto">
                <a:xfrm>
                  <a:off x="930" y="3188"/>
                  <a:ext cx="2540" cy="469"/>
                </a:xfrm>
                <a:custGeom>
                  <a:avLst/>
                  <a:gdLst>
                    <a:gd name="T0" fmla="*/ 0 w 2540"/>
                    <a:gd name="T1" fmla="*/ 469 h 469"/>
                    <a:gd name="T2" fmla="*/ 362 w 2540"/>
                    <a:gd name="T3" fmla="*/ 197 h 469"/>
                    <a:gd name="T4" fmla="*/ 1315 w 2540"/>
                    <a:gd name="T5" fmla="*/ 15 h 469"/>
                    <a:gd name="T6" fmla="*/ 2358 w 2540"/>
                    <a:gd name="T7" fmla="*/ 287 h 469"/>
                    <a:gd name="T8" fmla="*/ 2404 w 2540"/>
                    <a:gd name="T9" fmla="*/ 333 h 4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40" h="469">
                      <a:moveTo>
                        <a:pt x="0" y="469"/>
                      </a:moveTo>
                      <a:cubicBezTo>
                        <a:pt x="71" y="371"/>
                        <a:pt x="143" y="273"/>
                        <a:pt x="362" y="197"/>
                      </a:cubicBezTo>
                      <a:cubicBezTo>
                        <a:pt x="581" y="121"/>
                        <a:pt x="982" y="0"/>
                        <a:pt x="1315" y="15"/>
                      </a:cubicBezTo>
                      <a:cubicBezTo>
                        <a:pt x="1648" y="30"/>
                        <a:pt x="2176" y="234"/>
                        <a:pt x="2358" y="287"/>
                      </a:cubicBezTo>
                      <a:cubicBezTo>
                        <a:pt x="2540" y="340"/>
                        <a:pt x="2472" y="336"/>
                        <a:pt x="2404" y="333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11" y="3249"/>
                  <a:ext cx="363" cy="226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auto">
                <a:xfrm>
                  <a:off x="2065" y="3194"/>
                  <a:ext cx="589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auto">
                <a:xfrm>
                  <a:off x="2925" y="3339"/>
                  <a:ext cx="590" cy="18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3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056" y="3457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eaLnBrk="1" hangingPunct="1"/>
                  <a:r>
                    <a:rPr kumimoji="0" lang="en-US" altLang="zh-CN" sz="1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  <p:sp>
              <p:nvSpPr>
                <p:cNvPr id="51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991" y="3186"/>
                  <a:ext cx="31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eaLnBrk="1" hangingPunct="1"/>
                  <a:r>
                    <a:rPr kumimoji="0" lang="en-US" altLang="zh-CN" sz="1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  <p:sp>
              <p:nvSpPr>
                <p:cNvPr id="51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753" y="3322"/>
                  <a:ext cx="36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600" b="1">
                      <a:solidFill>
                        <a:schemeClr val="accent2"/>
                      </a:solidFill>
                      <a:latin typeface="Arial" charset="0"/>
                      <a:ea typeface="华文中宋" pitchFamily="2" charset="-122"/>
                    </a:defRPr>
                  </a:lvl9pPr>
                </a:lstStyle>
                <a:p>
                  <a:pPr eaLnBrk="1" hangingPunct="1"/>
                  <a:r>
                    <a:rPr kumimoji="0" lang="en-US" altLang="zh-CN" sz="1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358" name="Picture 6" descr="09111"/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5888"/>
            <a:ext cx="5745163" cy="6192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5745163" y="1700213"/>
            <a:ext cx="396081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方正姚体" pitchFamily="2" charset="-122"/>
              </a:rPr>
              <a:t>在两极附近，磁场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ea typeface="方正姚体" pitchFamily="2" charset="-122"/>
              </a:rPr>
              <a:t>较强，磁感线较密。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47650" y="914400"/>
            <a:ext cx="94932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①磁感线是不存在、不相交的闭合曲线。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②磁感线某点的切线方向表示该点的磁场方向。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③磁感线的疏密表示磁场的强弱。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④匀强磁场的磁感应强度的大小、方向都一样，磁感线是一组相互平行、方向相同、疏密均匀的直线，存在于两异名磁极间和通电螺线管的内部</a:t>
            </a:r>
          </a:p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⑤磁感线都是闭合曲线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.</a:t>
            </a: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在磁体外，磁感线都是由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极出发，进入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极，在磁体内部磁感线由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S</a:t>
            </a: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极指向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N</a:t>
            </a:r>
            <a:r>
              <a:rPr lang="zh-CN" altLang="en-US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极</a:t>
            </a:r>
            <a:r>
              <a:rPr lang="en-US" altLang="zh-CN" sz="280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0025" y="396875"/>
            <a:ext cx="385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二、几种常见磁场</a:t>
            </a:r>
          </a:p>
        </p:txBody>
      </p:sp>
      <p:pic>
        <p:nvPicPr>
          <p:cNvPr id="8195" name="Picture 3" descr="16-06-1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0" t="13701" r="11243" b="8504"/>
          <a:stretch>
            <a:fillRect/>
          </a:stretch>
        </p:blipFill>
        <p:spPr bwMode="auto">
          <a:xfrm>
            <a:off x="1136650" y="4581525"/>
            <a:ext cx="2447925" cy="19081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16-06-2"/>
          <p:cNvPicPr>
            <a:picLocks noChangeAspect="1" noChangeArrowheads="1"/>
          </p:cNvPicPr>
          <p:nvPr/>
        </p:nvPicPr>
        <p:blipFill>
          <a:blip r:embed="rId3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2335" r="13960" b="7486"/>
          <a:stretch>
            <a:fillRect/>
          </a:stretch>
        </p:blipFill>
        <p:spPr bwMode="auto">
          <a:xfrm>
            <a:off x="5745163" y="4213225"/>
            <a:ext cx="28082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3045" name="Group 5"/>
          <p:cNvGrpSpPr>
            <a:grpSpLocks/>
          </p:cNvGrpSpPr>
          <p:nvPr/>
        </p:nvGrpSpPr>
        <p:grpSpPr bwMode="auto">
          <a:xfrm>
            <a:off x="200025" y="1196975"/>
            <a:ext cx="4041775" cy="3124200"/>
            <a:chOff x="1483" y="817"/>
            <a:chExt cx="2350" cy="1968"/>
          </a:xfrm>
        </p:grpSpPr>
        <p:grpSp>
          <p:nvGrpSpPr>
            <p:cNvPr id="8199" name="Group 6"/>
            <p:cNvGrpSpPr>
              <a:grpSpLocks/>
            </p:cNvGrpSpPr>
            <p:nvPr/>
          </p:nvGrpSpPr>
          <p:grpSpPr bwMode="auto">
            <a:xfrm>
              <a:off x="1877" y="1921"/>
              <a:ext cx="1632" cy="384"/>
              <a:chOff x="7380" y="5280"/>
              <a:chExt cx="3060" cy="540"/>
            </a:xfrm>
          </p:grpSpPr>
          <p:sp>
            <p:nvSpPr>
              <p:cNvPr id="8219" name="AutoShape 7"/>
              <p:cNvSpPr>
                <a:spLocks noChangeArrowheads="1"/>
              </p:cNvSpPr>
              <p:nvPr/>
            </p:nvSpPr>
            <p:spPr bwMode="auto">
              <a:xfrm>
                <a:off x="7380" y="5281"/>
                <a:ext cx="1653" cy="539"/>
              </a:xfrm>
              <a:prstGeom prst="cube">
                <a:avLst>
                  <a:gd name="adj" fmla="val 30083"/>
                </a:avLst>
              </a:prstGeom>
              <a:solidFill>
                <a:srgbClr val="808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20" name="AutoShape 8"/>
              <p:cNvSpPr>
                <a:spLocks noChangeArrowheads="1"/>
              </p:cNvSpPr>
              <p:nvPr/>
            </p:nvSpPr>
            <p:spPr bwMode="auto">
              <a:xfrm>
                <a:off x="8787" y="5280"/>
                <a:ext cx="1653" cy="539"/>
              </a:xfrm>
              <a:prstGeom prst="cube">
                <a:avLst>
                  <a:gd name="adj" fmla="val 30083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0" name="Group 9"/>
            <p:cNvGrpSpPr>
              <a:grpSpLocks/>
            </p:cNvGrpSpPr>
            <p:nvPr/>
          </p:nvGrpSpPr>
          <p:grpSpPr bwMode="auto">
            <a:xfrm rot="-5209328">
              <a:off x="1673" y="1549"/>
              <a:ext cx="400" cy="88"/>
              <a:chOff x="9659" y="3464"/>
              <a:chExt cx="1002" cy="220"/>
            </a:xfrm>
          </p:grpSpPr>
          <p:sp>
            <p:nvSpPr>
              <p:cNvPr id="8217" name="AutoShape 10"/>
              <p:cNvSpPr>
                <a:spLocks noChangeArrowheads="1"/>
              </p:cNvSpPr>
              <p:nvPr/>
            </p:nvSpPr>
            <p:spPr bwMode="auto">
              <a:xfrm rot="16200000" flipH="1">
                <a:off x="9800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AutoShape 11"/>
              <p:cNvSpPr>
                <a:spLocks noChangeArrowheads="1"/>
              </p:cNvSpPr>
              <p:nvPr/>
            </p:nvSpPr>
            <p:spPr bwMode="auto">
              <a:xfrm rot="-5400000" flipH="1" flipV="1">
                <a:off x="10301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1" name="Group 12"/>
            <p:cNvGrpSpPr>
              <a:grpSpLocks/>
            </p:cNvGrpSpPr>
            <p:nvPr/>
          </p:nvGrpSpPr>
          <p:grpSpPr bwMode="auto">
            <a:xfrm>
              <a:off x="2501" y="817"/>
              <a:ext cx="400" cy="88"/>
              <a:chOff x="9659" y="3464"/>
              <a:chExt cx="1002" cy="220"/>
            </a:xfrm>
          </p:grpSpPr>
          <p:sp>
            <p:nvSpPr>
              <p:cNvPr id="8215" name="AutoShape 13"/>
              <p:cNvSpPr>
                <a:spLocks noChangeArrowheads="1"/>
              </p:cNvSpPr>
              <p:nvPr/>
            </p:nvSpPr>
            <p:spPr bwMode="auto">
              <a:xfrm rot="16200000" flipH="1">
                <a:off x="9800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6" name="AutoShape 14"/>
              <p:cNvSpPr>
                <a:spLocks noChangeArrowheads="1"/>
              </p:cNvSpPr>
              <p:nvPr/>
            </p:nvSpPr>
            <p:spPr bwMode="auto">
              <a:xfrm rot="-5400000" flipH="1" flipV="1">
                <a:off x="10301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2" name="Group 15"/>
            <p:cNvGrpSpPr>
              <a:grpSpLocks/>
            </p:cNvGrpSpPr>
            <p:nvPr/>
          </p:nvGrpSpPr>
          <p:grpSpPr bwMode="auto">
            <a:xfrm rot="-2744279">
              <a:off x="1877" y="1105"/>
              <a:ext cx="400" cy="88"/>
              <a:chOff x="9659" y="3464"/>
              <a:chExt cx="1002" cy="220"/>
            </a:xfrm>
          </p:grpSpPr>
          <p:sp>
            <p:nvSpPr>
              <p:cNvPr id="8213" name="AutoShape 16"/>
              <p:cNvSpPr>
                <a:spLocks noChangeArrowheads="1"/>
              </p:cNvSpPr>
              <p:nvPr/>
            </p:nvSpPr>
            <p:spPr bwMode="auto">
              <a:xfrm rot="16200000" flipH="1">
                <a:off x="9800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4" name="AutoShape 17"/>
              <p:cNvSpPr>
                <a:spLocks noChangeArrowheads="1"/>
              </p:cNvSpPr>
              <p:nvPr/>
            </p:nvSpPr>
            <p:spPr bwMode="auto">
              <a:xfrm rot="-5400000" flipH="1" flipV="1">
                <a:off x="10301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3" name="Group 18"/>
            <p:cNvGrpSpPr>
              <a:grpSpLocks/>
            </p:cNvGrpSpPr>
            <p:nvPr/>
          </p:nvGrpSpPr>
          <p:grpSpPr bwMode="auto">
            <a:xfrm rot="2278017">
              <a:off x="3125" y="1057"/>
              <a:ext cx="400" cy="88"/>
              <a:chOff x="9659" y="3464"/>
              <a:chExt cx="1002" cy="220"/>
            </a:xfrm>
          </p:grpSpPr>
          <p:sp>
            <p:nvSpPr>
              <p:cNvPr id="8211" name="AutoShape 19"/>
              <p:cNvSpPr>
                <a:spLocks noChangeArrowheads="1"/>
              </p:cNvSpPr>
              <p:nvPr/>
            </p:nvSpPr>
            <p:spPr bwMode="auto">
              <a:xfrm rot="16200000" flipH="1">
                <a:off x="9800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AutoShape 20"/>
              <p:cNvSpPr>
                <a:spLocks noChangeArrowheads="1"/>
              </p:cNvSpPr>
              <p:nvPr/>
            </p:nvSpPr>
            <p:spPr bwMode="auto">
              <a:xfrm rot="-5400000" flipH="1" flipV="1">
                <a:off x="10301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04" name="Group 21"/>
            <p:cNvGrpSpPr>
              <a:grpSpLocks/>
            </p:cNvGrpSpPr>
            <p:nvPr/>
          </p:nvGrpSpPr>
          <p:grpSpPr bwMode="auto">
            <a:xfrm rot="5261956">
              <a:off x="3401" y="1549"/>
              <a:ext cx="400" cy="88"/>
              <a:chOff x="9659" y="3464"/>
              <a:chExt cx="1002" cy="220"/>
            </a:xfrm>
          </p:grpSpPr>
          <p:sp>
            <p:nvSpPr>
              <p:cNvPr id="8209" name="AutoShape 22"/>
              <p:cNvSpPr>
                <a:spLocks noChangeArrowheads="1"/>
              </p:cNvSpPr>
              <p:nvPr/>
            </p:nvSpPr>
            <p:spPr bwMode="auto">
              <a:xfrm rot="16200000" flipH="1">
                <a:off x="9800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0" name="AutoShape 23"/>
              <p:cNvSpPr>
                <a:spLocks noChangeArrowheads="1"/>
              </p:cNvSpPr>
              <p:nvPr/>
            </p:nvSpPr>
            <p:spPr bwMode="auto">
              <a:xfrm rot="-5400000" flipH="1" flipV="1">
                <a:off x="10301" y="3323"/>
                <a:ext cx="220" cy="501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05" name="Arc 24"/>
            <p:cNvSpPr>
              <a:spLocks/>
            </p:cNvSpPr>
            <p:nvPr/>
          </p:nvSpPr>
          <p:spPr bwMode="auto">
            <a:xfrm rot="844902">
              <a:off x="1920" y="912"/>
              <a:ext cx="1728" cy="1200"/>
            </a:xfrm>
            <a:custGeom>
              <a:avLst/>
              <a:gdLst>
                <a:gd name="T0" fmla="*/ 123 w 43200"/>
                <a:gd name="T1" fmla="*/ 1200 h 32713"/>
                <a:gd name="T2" fmla="*/ 1728 w 43200"/>
                <a:gd name="T3" fmla="*/ 792 h 32713"/>
                <a:gd name="T4" fmla="*/ 864 w 43200"/>
                <a:gd name="T5" fmla="*/ 792 h 327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713" fill="none" extrusionOk="0">
                  <a:moveTo>
                    <a:pt x="3078" y="32712"/>
                  </a:moveTo>
                  <a:cubicBezTo>
                    <a:pt x="1063" y="29356"/>
                    <a:pt x="0" y="255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32713" stroke="0" extrusionOk="0">
                  <a:moveTo>
                    <a:pt x="3078" y="32712"/>
                  </a:moveTo>
                  <a:cubicBezTo>
                    <a:pt x="1063" y="29356"/>
                    <a:pt x="0" y="2551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3078" y="32712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Text Box 25"/>
            <p:cNvSpPr txBox="1">
              <a:spLocks noChangeArrowheads="1"/>
            </p:cNvSpPr>
            <p:nvPr/>
          </p:nvSpPr>
          <p:spPr bwMode="auto">
            <a:xfrm>
              <a:off x="1483" y="2125"/>
              <a:ext cx="2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</a:p>
          </p:txBody>
        </p:sp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>
              <a:off x="3595" y="2125"/>
              <a:ext cx="2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600" b="1">
                  <a:solidFill>
                    <a:schemeClr val="accent2"/>
                  </a:solidFill>
                  <a:latin typeface="Arial" charset="0"/>
                  <a:ea typeface="华文中宋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8208" name="Rectangle 27"/>
            <p:cNvSpPr>
              <a:spLocks noChangeArrowheads="1"/>
            </p:cNvSpPr>
            <p:nvPr/>
          </p:nvSpPr>
          <p:spPr bwMode="auto">
            <a:xfrm>
              <a:off x="1829" y="2497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32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rPr>
                <a:t>条形磁铁</a:t>
              </a:r>
            </a:p>
          </p:txBody>
        </p:sp>
      </p:grpSp>
      <p:pic>
        <p:nvPicPr>
          <p:cNvPr id="343068" name="Picture 28" descr="w4-16-1-3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2" r="-142" b="24017"/>
          <a:stretch>
            <a:fillRect/>
          </a:stretch>
        </p:blipFill>
        <p:spPr bwMode="auto">
          <a:xfrm>
            <a:off x="5024438" y="404813"/>
            <a:ext cx="41275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:\我的文档\教案\教案全集\教案\高二\选修\试卷\g2wlbx01\tbg2wl09_1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9200"/>
            <a:ext cx="87503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415925" y="325438"/>
            <a:ext cx="3448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>
                <a:solidFill>
                  <a:schemeClr val="tx1"/>
                </a:solidFill>
                <a:latin typeface="Times New Roman" pitchFamily="18" charset="0"/>
                <a:ea typeface="方正姚体" pitchFamily="2" charset="-122"/>
              </a:rPr>
              <a:t>直线电流周围磁场</a:t>
            </a:r>
          </a:p>
        </p:txBody>
      </p:sp>
      <p:pic>
        <p:nvPicPr>
          <p:cNvPr id="345091" name="Picture 3" descr="16-07"/>
          <p:cNvPicPr>
            <a:picLocks noChangeAspect="1" noChangeArrowheads="1"/>
          </p:cNvPicPr>
          <p:nvPr/>
        </p:nvPicPr>
        <p:blipFill>
          <a:blip r:embed="rId2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5084" r="8440" b="7542"/>
          <a:stretch>
            <a:fillRect/>
          </a:stretch>
        </p:blipFill>
        <p:spPr bwMode="auto">
          <a:xfrm>
            <a:off x="660400" y="1143000"/>
            <a:ext cx="454025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4457700" y="4114800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（右手螺旋定则）</a:t>
            </a: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1485900" y="4038600"/>
            <a:ext cx="81724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0000"/>
                </a:solidFill>
                <a:latin typeface="Times New Roman" pitchFamily="18" charset="0"/>
                <a:ea typeface="方正姚体" pitchFamily="2" charset="-122"/>
              </a:rPr>
              <a:t>安培定则：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方正姚体" pitchFamily="2" charset="-122"/>
              </a:rPr>
              <a:t>用右手握住导线，让伸直的大拇指所指的方向跟电流的方向一致，弯曲的四指所指的方向就是磁感线的环绕方向。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5695950" y="1676400"/>
            <a:ext cx="37973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磁感线为以导线上的各点为圆心的同心圆，且在跟导线垂直的平面上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 autoUpdateAnimBg="0"/>
      <p:bldP spid="345092" grpId="0" autoUpdateAnimBg="0"/>
      <p:bldP spid="345093" grpId="0" autoUpdateAnimBg="0"/>
      <p:bldP spid="3450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114" name="Group 2"/>
          <p:cNvGrpSpPr>
            <a:grpSpLocks/>
          </p:cNvGrpSpPr>
          <p:nvPr/>
        </p:nvGrpSpPr>
        <p:grpSpPr bwMode="auto">
          <a:xfrm>
            <a:off x="344488" y="1357313"/>
            <a:ext cx="2174875" cy="3152775"/>
            <a:chOff x="340" y="944"/>
            <a:chExt cx="1265" cy="1851"/>
          </a:xfrm>
        </p:grpSpPr>
        <p:graphicFrame>
          <p:nvGraphicFramePr>
            <p:cNvPr id="11269" name="Object 3"/>
            <p:cNvGraphicFramePr>
              <a:graphicFrameLocks noChangeAspect="1"/>
            </p:cNvGraphicFramePr>
            <p:nvPr/>
          </p:nvGraphicFramePr>
          <p:xfrm>
            <a:off x="340" y="1389"/>
            <a:ext cx="1265" cy="1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Flash 文档" r:id="rId3" imgW="1256760" imgH="1397520" progId="Flash.Movie">
                    <p:embed/>
                  </p:oleObj>
                </mc:Choice>
                <mc:Fallback>
                  <p:oleObj name="Flash 文档" r:id="rId3" imgW="1256760" imgH="1397520" progId="Flash.Movi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389"/>
                          <a:ext cx="1265" cy="1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0" name="Rectangle 4"/>
            <p:cNvSpPr>
              <a:spLocks noChangeArrowheads="1"/>
            </p:cNvSpPr>
            <p:nvPr/>
          </p:nvSpPr>
          <p:spPr bwMode="auto">
            <a:xfrm>
              <a:off x="385" y="944"/>
              <a:ext cx="86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zh-CN" altLang="en-US" sz="2400">
                  <a:solidFill>
                    <a:schemeClr val="tx1"/>
                  </a:solidFill>
                  <a:ea typeface="方正姚体" pitchFamily="2" charset="-122"/>
                </a:rPr>
                <a:t>直线电流</a:t>
              </a:r>
              <a:r>
                <a:rPr kumimoji="0" lang="zh-CN" altLang="en-US" sz="2400">
                  <a:solidFill>
                    <a:schemeClr val="tx1"/>
                  </a:solidFill>
                  <a:ea typeface="宋体" pitchFamily="2" charset="-122"/>
                </a:rPr>
                <a:t> </a:t>
              </a:r>
            </a:p>
          </p:txBody>
        </p:sp>
      </p:grpSp>
      <p:pic>
        <p:nvPicPr>
          <p:cNvPr id="3461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2133600"/>
            <a:ext cx="7056437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344488" y="692150"/>
            <a:ext cx="9361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600" b="1">
                <a:solidFill>
                  <a:schemeClr val="accent2"/>
                </a:solidFill>
                <a:latin typeface="Arial" charset="0"/>
                <a:ea typeface="华文中宋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3300"/>
                </a:solidFill>
                <a:latin typeface="Times New Roman" pitchFamily="18" charset="0"/>
                <a:ea typeface="方正姚体" pitchFamily="2" charset="-122"/>
              </a:rPr>
              <a:t>直线电流的磁场的立体、顶视、底视、正视图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东方纹理图案设计模板">
  <a:themeElements>
    <a:clrScheme name="东方纹理图案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东方纹理图案设计模板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36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华文中宋" pitchFamily="2" charset="-122"/>
          </a:defRPr>
        </a:defPPr>
      </a:lstStyle>
    </a:lnDef>
  </a:objectDefaults>
  <a:extraClrSchemeLst>
    <a:extraClrScheme>
      <a:clrScheme name="东方纹理图案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东方纹理图案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东方纹理图案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912</Words>
  <Application>Microsoft Office PowerPoint</Application>
  <PresentationFormat>A4 纸张(210x297 毫米)</PresentationFormat>
  <Paragraphs>83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华文中宋</vt:lpstr>
      <vt:lpstr>MS PGothic</vt:lpstr>
      <vt:lpstr>宋体</vt:lpstr>
      <vt:lpstr>方正姚体</vt:lpstr>
      <vt:lpstr>Times New Roman</vt:lpstr>
      <vt:lpstr>Wingdings</vt:lpstr>
      <vt:lpstr>华文新魏</vt:lpstr>
      <vt:lpstr>东方纹理图案设计模板</vt:lpstr>
      <vt:lpstr>Flash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thtfpc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教考资源</dc:title>
  <dc:subject>www.zxjkw.com</dc:subject>
  <dc:creator>中学教考网</dc:creator>
  <cp:keywords>教学 考试 资源平台</cp:keywords>
  <cp:lastModifiedBy>Administrator</cp:lastModifiedBy>
  <cp:revision>13</cp:revision>
  <dcterms:created xsi:type="dcterms:W3CDTF">2008-06-12T02:21:45Z</dcterms:created>
  <dcterms:modified xsi:type="dcterms:W3CDTF">2015-05-05T08:24:51Z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TC011962412052</vt:lpwstr>
  </property>
</Properties>
</file>