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21"/>
  </p:notesMasterIdLst>
  <p:sldIdLst>
    <p:sldId id="295" r:id="rId2"/>
    <p:sldId id="454" r:id="rId3"/>
    <p:sldId id="455" r:id="rId4"/>
    <p:sldId id="456" r:id="rId5"/>
    <p:sldId id="467" r:id="rId6"/>
    <p:sldId id="447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6" r:id="rId15"/>
    <p:sldId id="464" r:id="rId16"/>
    <p:sldId id="465" r:id="rId17"/>
    <p:sldId id="450" r:id="rId18"/>
    <p:sldId id="468" r:id="rId19"/>
    <p:sldId id="292" r:id="rId20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FF0066"/>
    <a:srgbClr val="FF3300"/>
    <a:srgbClr val="6699FF"/>
    <a:srgbClr val="000066"/>
    <a:srgbClr val="00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1" autoAdjust="0"/>
    <p:restoredTop sz="94636" autoAdjust="0"/>
  </p:normalViewPr>
  <p:slideViewPr>
    <p:cSldViewPr>
      <p:cViewPr varScale="1">
        <p:scale>
          <a:sx n="104" d="100"/>
          <a:sy n="104" d="100"/>
        </p:scale>
        <p:origin x="-1890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C1D34CEC-296F-404C-934F-7FA0465E51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484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8A48C880-8091-4842-8F5F-5190C07EAFFD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2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30CD4D32-BF3A-4E76-BA0E-37E1115249E6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15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024A37FE-9EA0-4459-8339-A39035BE1780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16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85704A48-9BCB-4509-B64E-37DECF28333A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3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A21C4C0E-717A-4422-929D-EFEA6B97B3A8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7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FCBE0077-3651-4061-924A-12BE15EC37B4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8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4ECF502B-F18B-41F3-8AC8-9B5E3A27CC40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9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8E3B2890-D569-4396-B294-40E1ADE39440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11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2BFACCF6-62FB-4EDA-8524-AD08DA1F909B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12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28C1CF7C-A2AE-45A7-B0B9-0E70D3D34CE9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13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7164BB83-98BD-4F9E-9EA8-AE83C0D5DB8E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14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>
            <a:lvl1pPr algn="ctr">
              <a:defRPr>
                <a:solidFill>
                  <a:srgbClr val="000066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66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/>
          <a:lstStyle>
            <a:lvl1pPr>
              <a:defRPr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BE95B7AC-47AC-463A-817D-1B630D12355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534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2ABBB-88C8-4935-B61D-D2BF5A9C739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358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40625" y="274638"/>
            <a:ext cx="18700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30400" y="274638"/>
            <a:ext cx="545782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0D274-826D-4BFA-866F-50904061EA7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035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CEB2E-B77C-4CB8-933D-59ACBF420F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225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632FF-B55F-4B41-A5C9-A8443BCC7C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16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30400" y="1600200"/>
            <a:ext cx="3663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46750" y="1600200"/>
            <a:ext cx="3663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7BBF5-04E8-419C-9E6A-715B951E3C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8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B3F20-F6D4-4135-86CE-D808A9DEB3B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859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018C3-F056-47B7-BE7F-284BDBC35D1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506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26C4B-A8B5-4404-B058-ADC7E0002F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7546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3A0C1-AB42-4F61-9ACF-D7DBA024BF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60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75D4A-28C7-4389-BA9B-8BA74DCF7A8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6423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0400" y="274638"/>
            <a:ext cx="748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0400" y="1600200"/>
            <a:ext cx="7480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304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530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5388" y="6245225"/>
            <a:ext cx="1865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E568F17E-7CE8-4F71-A5D7-234F0A334FC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◆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Arial" pitchFamily="34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Arial" pitchFamily="34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Arial" pitchFamily="34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Arial" pitchFamily="34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WINDOWS\TEMP\Rar$DI01.743\&#36890;&#30005;&#23548;&#20307;&#22312;&#30913;&#22330;&#20013;&#21463;&#21147;&#36816;&#21160;.av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68313" y="5013325"/>
            <a:ext cx="82073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zh-CN" altLang="en-US" sz="4000">
                <a:solidFill>
                  <a:srgbClr val="003399"/>
                </a:solidFill>
              </a:rPr>
              <a:t>第三章  磁场</a:t>
            </a:r>
          </a:p>
          <a:p>
            <a:pPr algn="ctr" eaLnBrk="1" hangingPunct="1">
              <a:lnSpc>
                <a:spcPct val="80000"/>
              </a:lnSpc>
            </a:pPr>
            <a:r>
              <a:rPr lang="zh-CN" altLang="en-US" sz="4000">
                <a:solidFill>
                  <a:srgbClr val="003399"/>
                </a:solidFill>
              </a:rPr>
              <a:t>第四节  通电导线在磁场中受到的力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2592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3399"/>
                </a:solidFill>
              </a:rPr>
              <a:t>人教版选修</a:t>
            </a:r>
            <a:r>
              <a:rPr lang="en-US" altLang="zh-CN" sz="1800">
                <a:solidFill>
                  <a:srgbClr val="003399"/>
                </a:solidFill>
              </a:rPr>
              <a:t>3-1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200025" y="115888"/>
            <a:ext cx="403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安培力的大小</a:t>
            </a:r>
          </a:p>
        </p:txBody>
      </p:sp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344488" y="765175"/>
            <a:ext cx="360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垂直时：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F=ILB</a:t>
            </a:r>
            <a:endParaRPr kumimoji="0" lang="zh-CN" altLang="en-US">
              <a:solidFill>
                <a:schemeClr val="tx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89126" name="Text Box 6"/>
          <p:cNvSpPr txBox="1">
            <a:spLocks noChangeArrowheads="1"/>
          </p:cNvSpPr>
          <p:nvPr/>
        </p:nvSpPr>
        <p:spPr bwMode="auto">
          <a:xfrm>
            <a:off x="3694113" y="765175"/>
            <a:ext cx="6211887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夹角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θ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为时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:F=ILBsin θ</a:t>
            </a:r>
          </a:p>
          <a:p>
            <a:pPr eaLnBrk="1" hangingPunct="1"/>
            <a:endParaRPr kumimoji="0" lang="en-US" altLang="zh-CN">
              <a:solidFill>
                <a:schemeClr val="tx1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389127" name="Text Box 7"/>
          <p:cNvSpPr txBox="1">
            <a:spLocks noChangeArrowheads="1"/>
          </p:cNvSpPr>
          <p:nvPr/>
        </p:nvSpPr>
        <p:spPr bwMode="auto">
          <a:xfrm>
            <a:off x="344488" y="1412875"/>
            <a:ext cx="302418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平行时：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F=0</a:t>
            </a:r>
          </a:p>
          <a:p>
            <a:pPr eaLnBrk="1" hangingPunct="1"/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389128" name="Picture 8" descr="未标1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2133600"/>
            <a:ext cx="97774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4" grpId="0"/>
      <p:bldP spid="389125" grpId="0"/>
      <p:bldP spid="389126" grpId="0"/>
      <p:bldP spid="3891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062663" y="2909888"/>
            <a:ext cx="3482975" cy="3032125"/>
            <a:chOff x="1065" y="1897"/>
            <a:chExt cx="2025" cy="1910"/>
          </a:xfrm>
        </p:grpSpPr>
        <p:grpSp>
          <p:nvGrpSpPr>
            <p:cNvPr id="13327" name="Group 3"/>
            <p:cNvGrpSpPr>
              <a:grpSpLocks/>
            </p:cNvGrpSpPr>
            <p:nvPr/>
          </p:nvGrpSpPr>
          <p:grpSpPr bwMode="auto">
            <a:xfrm>
              <a:off x="1065" y="1897"/>
              <a:ext cx="1816" cy="1623"/>
              <a:chOff x="1065" y="1897"/>
              <a:chExt cx="1816" cy="1623"/>
            </a:xfrm>
          </p:grpSpPr>
          <p:sp>
            <p:nvSpPr>
              <p:cNvPr id="13329" name="Line 4"/>
              <p:cNvSpPr>
                <a:spLocks noChangeShapeType="1"/>
              </p:cNvSpPr>
              <p:nvPr/>
            </p:nvSpPr>
            <p:spPr bwMode="auto">
              <a:xfrm>
                <a:off x="2404" y="1914"/>
                <a:ext cx="0" cy="1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0" name="Line 5"/>
              <p:cNvSpPr>
                <a:spLocks noChangeShapeType="1"/>
              </p:cNvSpPr>
              <p:nvPr/>
            </p:nvSpPr>
            <p:spPr bwMode="auto">
              <a:xfrm>
                <a:off x="1941" y="1898"/>
                <a:ext cx="0" cy="1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1" name="Line 6"/>
              <p:cNvSpPr>
                <a:spLocks noChangeShapeType="1"/>
              </p:cNvSpPr>
              <p:nvPr/>
            </p:nvSpPr>
            <p:spPr bwMode="auto">
              <a:xfrm>
                <a:off x="1505" y="1902"/>
                <a:ext cx="0" cy="161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2" name="Line 7"/>
              <p:cNvSpPr>
                <a:spLocks noChangeShapeType="1"/>
              </p:cNvSpPr>
              <p:nvPr/>
            </p:nvSpPr>
            <p:spPr bwMode="auto">
              <a:xfrm>
                <a:off x="2881" y="1897"/>
                <a:ext cx="0" cy="1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3" name="Line 8"/>
              <p:cNvSpPr>
                <a:spLocks noChangeShapeType="1"/>
              </p:cNvSpPr>
              <p:nvPr/>
            </p:nvSpPr>
            <p:spPr bwMode="auto">
              <a:xfrm>
                <a:off x="1065" y="1898"/>
                <a:ext cx="0" cy="1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8" name="Text Box 9"/>
            <p:cNvSpPr txBox="1">
              <a:spLocks noChangeArrowheads="1"/>
            </p:cNvSpPr>
            <p:nvPr/>
          </p:nvSpPr>
          <p:spPr bwMode="auto">
            <a:xfrm>
              <a:off x="2368" y="3519"/>
              <a:ext cx="7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400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B</a:t>
              </a:r>
            </a:p>
          </p:txBody>
        </p:sp>
      </p:grpSp>
      <p:grpSp>
        <p:nvGrpSpPr>
          <p:cNvPr id="13315" name="Group 10"/>
          <p:cNvGrpSpPr>
            <a:grpSpLocks/>
          </p:cNvGrpSpPr>
          <p:nvPr/>
        </p:nvGrpSpPr>
        <p:grpSpPr bwMode="auto">
          <a:xfrm>
            <a:off x="5975350" y="3179763"/>
            <a:ext cx="3289300" cy="2024062"/>
            <a:chOff x="1435" y="2405"/>
            <a:chExt cx="1913" cy="1275"/>
          </a:xfrm>
        </p:grpSpPr>
        <p:grpSp>
          <p:nvGrpSpPr>
            <p:cNvPr id="13318" name="Group 11"/>
            <p:cNvGrpSpPr>
              <a:grpSpLocks/>
            </p:cNvGrpSpPr>
            <p:nvPr/>
          </p:nvGrpSpPr>
          <p:grpSpPr bwMode="auto">
            <a:xfrm>
              <a:off x="1435" y="2405"/>
              <a:ext cx="1913" cy="1238"/>
              <a:chOff x="1032" y="2322"/>
              <a:chExt cx="1913" cy="1238"/>
            </a:xfrm>
          </p:grpSpPr>
          <p:grpSp>
            <p:nvGrpSpPr>
              <p:cNvPr id="13321" name="Group 12"/>
              <p:cNvGrpSpPr>
                <a:grpSpLocks/>
              </p:cNvGrpSpPr>
              <p:nvPr/>
            </p:nvGrpSpPr>
            <p:grpSpPr bwMode="auto">
              <a:xfrm>
                <a:off x="1032" y="2322"/>
                <a:ext cx="1913" cy="1238"/>
                <a:chOff x="1663" y="2204"/>
                <a:chExt cx="1913" cy="1238"/>
              </a:xfrm>
            </p:grpSpPr>
            <p:sp>
              <p:nvSpPr>
                <p:cNvPr id="13323" name="AutoShape 13"/>
                <p:cNvSpPr>
                  <a:spLocks noChangeArrowheads="1"/>
                </p:cNvSpPr>
                <p:nvPr/>
              </p:nvSpPr>
              <p:spPr bwMode="auto">
                <a:xfrm>
                  <a:off x="1819" y="2450"/>
                  <a:ext cx="1600" cy="686"/>
                </a:xfrm>
                <a:prstGeom prst="rtTriangle">
                  <a:avLst/>
                </a:prstGeom>
                <a:noFill/>
                <a:ln w="38100" algn="ctr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28" y="3136"/>
                  <a:ext cx="34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C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sz="2400">
                      <a:solidFill>
                        <a:srgbClr val="FF0000"/>
                      </a:solidFill>
                      <a:latin typeface="Times New Roman" pitchFamily="18" charset="0"/>
                      <a:ea typeface="华文行楷" pitchFamily="2" charset="-122"/>
                    </a:rPr>
                    <a:t>A</a:t>
                  </a:r>
                </a:p>
              </p:txBody>
            </p:sp>
            <p:sp>
              <p:nvSpPr>
                <p:cNvPr id="1332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756" y="2204"/>
                  <a:ext cx="30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C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sz="2400">
                      <a:solidFill>
                        <a:srgbClr val="FF0000"/>
                      </a:solidFill>
                      <a:latin typeface="Times New Roman" pitchFamily="18" charset="0"/>
                      <a:ea typeface="华文行楷" pitchFamily="2" charset="-122"/>
                    </a:rPr>
                    <a:t>C</a:t>
                  </a:r>
                </a:p>
              </p:txBody>
            </p:sp>
            <p:sp>
              <p:nvSpPr>
                <p:cNvPr id="1332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63" y="3154"/>
                  <a:ext cx="42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CC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sz="2400">
                      <a:solidFill>
                        <a:srgbClr val="FF0000"/>
                      </a:solidFill>
                      <a:latin typeface="Times New Roman" pitchFamily="18" charset="0"/>
                      <a:ea typeface="华文行楷" pitchFamily="2" charset="-122"/>
                    </a:rPr>
                    <a:t>B</a:t>
                  </a:r>
                </a:p>
              </p:txBody>
            </p:sp>
          </p:grpSp>
          <p:sp>
            <p:nvSpPr>
              <p:cNvPr id="13322" name="Arc 17"/>
              <p:cNvSpPr>
                <a:spLocks/>
              </p:cNvSpPr>
              <p:nvPr/>
            </p:nvSpPr>
            <p:spPr bwMode="auto">
              <a:xfrm flipH="1">
                <a:off x="2339" y="3109"/>
                <a:ext cx="56" cy="146"/>
              </a:xfrm>
              <a:custGeom>
                <a:avLst/>
                <a:gdLst>
                  <a:gd name="T0" fmla="*/ 0 w 21600"/>
                  <a:gd name="T1" fmla="*/ 0 h 21600"/>
                  <a:gd name="T2" fmla="*/ 56 w 21600"/>
                  <a:gd name="T3" fmla="*/ 146 h 21600"/>
                  <a:gd name="T4" fmla="*/ 0 w 21600"/>
                  <a:gd name="T5" fmla="*/ 14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19" name="Line 18"/>
            <p:cNvSpPr>
              <a:spLocks noChangeShapeType="1"/>
            </p:cNvSpPr>
            <p:nvPr/>
          </p:nvSpPr>
          <p:spPr bwMode="auto">
            <a:xfrm>
              <a:off x="1993" y="3337"/>
              <a:ext cx="44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Text Box 19"/>
            <p:cNvSpPr txBox="1">
              <a:spLocks noChangeArrowheads="1"/>
            </p:cNvSpPr>
            <p:nvPr/>
          </p:nvSpPr>
          <p:spPr bwMode="auto">
            <a:xfrm>
              <a:off x="2176" y="3392"/>
              <a:ext cx="4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400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</a:p>
          </p:txBody>
        </p:sp>
      </p:grpSp>
      <p:sp>
        <p:nvSpPr>
          <p:cNvPr id="13316" name="Text Box 20"/>
          <p:cNvSpPr txBox="1">
            <a:spLocks noChangeArrowheads="1"/>
          </p:cNvSpPr>
          <p:nvPr/>
        </p:nvSpPr>
        <p:spPr bwMode="auto">
          <a:xfrm>
            <a:off x="0" y="0"/>
            <a:ext cx="9906000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例题</a:t>
            </a:r>
            <a:r>
              <a:rPr kumimoji="0" lang="en-US" altLang="zh-CN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4</a:t>
            </a:r>
            <a:r>
              <a:rPr kumimoji="0" lang="zh-CN" altLang="en-US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：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如图所示，直角三角形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ABC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组成的导线框内通有电流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＝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1A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，并处在方向竖直向下的匀强磁场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＝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2T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中，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AC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＝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40cm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，                 ，求三角形框架各边所受的安培力。</a:t>
            </a:r>
          </a:p>
        </p:txBody>
      </p:sp>
      <p:graphicFrame>
        <p:nvGraphicFramePr>
          <p:cNvPr id="13317" name="Object 21"/>
          <p:cNvGraphicFramePr>
            <a:graphicFrameLocks noChangeAspect="1"/>
          </p:cNvGraphicFramePr>
          <p:nvPr/>
        </p:nvGraphicFramePr>
        <p:xfrm>
          <a:off x="5308600" y="1412875"/>
          <a:ext cx="20923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4" imgW="590490" imgH="190590" progId="Equation.DSMT4">
                  <p:embed/>
                </p:oleObj>
              </mc:Choice>
              <mc:Fallback>
                <p:oleObj name="Equation" r:id="rId4" imgW="590490" imgH="19059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1412875"/>
                        <a:ext cx="20923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/>
          <p:cNvSpPr txBox="1">
            <a:spLocks noChangeArrowheads="1"/>
          </p:cNvSpPr>
          <p:nvPr/>
        </p:nvSpPr>
        <p:spPr bwMode="auto">
          <a:xfrm>
            <a:off x="193675" y="0"/>
            <a:ext cx="9712325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例题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5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：长度为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20cm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的通电直导线放在匀强磁场中，电流的强度为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1A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，受到磁场作用力的大小为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2N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，则磁感应强度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：  （      ）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428625" y="2924175"/>
            <a:ext cx="8736013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A</a:t>
            </a:r>
            <a:r>
              <a:rPr kumimoji="0"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kumimoji="0"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＝</a:t>
            </a:r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10T                 B</a:t>
            </a:r>
            <a:r>
              <a:rPr kumimoji="0"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≥10T</a:t>
            </a: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C</a:t>
            </a:r>
            <a:r>
              <a:rPr kumimoji="0"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、</a:t>
            </a:r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B≤10T                 D</a:t>
            </a:r>
            <a:r>
              <a:rPr kumimoji="0"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、不能确定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5961063" y="1628775"/>
            <a:ext cx="53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algn="ctr" eaLnBrk="1" hangingPunct="1"/>
            <a:r>
              <a:rPr kumimoji="0" lang="en-US" altLang="zh-CN" sz="32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/>
      <p:bldP spid="392195" grpId="0"/>
      <p:bldP spid="3921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242" name="Picture 2" descr="059电流表的构造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906000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271463" y="-92075"/>
            <a:ext cx="4260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sz="4000">
                <a:solidFill>
                  <a:srgbClr val="0000FF"/>
                </a:solidFill>
                <a:latin typeface="Times New Roman" pitchFamily="18" charset="0"/>
                <a:ea typeface="方正姚体" pitchFamily="2" charset="-122"/>
              </a:rPr>
              <a:t>二、磁电式电流表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未标题-1;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32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未标题-1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3573463"/>
            <a:ext cx="4044950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未标题-1 拷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0"/>
            <a:ext cx="387985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290" name="Picture 2" descr="059电流表的构造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193675" y="735013"/>
            <a:ext cx="9244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0000"/>
                </a:solidFill>
                <a:latin typeface="Times New Roman" pitchFamily="18" charset="0"/>
                <a:ea typeface="方正姚体" pitchFamily="2" charset="-122"/>
              </a:rPr>
              <a:t>三、磁电式电流表的特点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819150" y="1592263"/>
            <a:ext cx="8228013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kumimoji="0"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、表盘的刻度均匀，</a:t>
            </a:r>
            <a:r>
              <a:rPr kumimoji="0" lang="el-GR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θ</a:t>
            </a:r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∝I</a:t>
            </a:r>
            <a:r>
              <a:rPr kumimoji="0"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kumimoji="0"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、灵敏度高，但过载能力差。</a:t>
            </a:r>
          </a:p>
          <a:p>
            <a:pPr eaLnBrk="1" hangingPunct="1">
              <a:lnSpc>
                <a:spcPct val="125000"/>
              </a:lnSpc>
            </a:pPr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kumimoji="0"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、满偏电流</a:t>
            </a:r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Ig</a:t>
            </a:r>
            <a:r>
              <a:rPr kumimoji="0"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，内阻</a:t>
            </a:r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Rg</a:t>
            </a:r>
            <a:r>
              <a:rPr kumimoji="0"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反映了电流表的最主要特性。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88950" y="260350"/>
            <a:ext cx="720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3300"/>
                </a:solidFill>
                <a:ea typeface="方正姚体" pitchFamily="2" charset="-122"/>
              </a:rPr>
              <a:t>判断下图中通电导线受力的方向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1816100" y="2514600"/>
            <a:ext cx="3714750" cy="990600"/>
          </a:xfrm>
          <a:prstGeom prst="cube">
            <a:avLst>
              <a:gd name="adj" fmla="val 74681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bg1"/>
                </a:solidFill>
                <a:ea typeface="宋体" pitchFamily="2" charset="-122"/>
              </a:rPr>
              <a:t>S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1403350" y="4267200"/>
            <a:ext cx="3714750" cy="990600"/>
          </a:xfrm>
          <a:prstGeom prst="cube">
            <a:avLst>
              <a:gd name="adj" fmla="val 74681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bg1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1898650" y="3962400"/>
            <a:ext cx="165100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3302000" y="3505200"/>
            <a:ext cx="74295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1" name="Line 7"/>
          <p:cNvSpPr>
            <a:spLocks noChangeShapeType="1"/>
          </p:cNvSpPr>
          <p:nvPr/>
        </p:nvSpPr>
        <p:spPr bwMode="auto">
          <a:xfrm flipV="1">
            <a:off x="2559050" y="3429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2" name="Line 8"/>
          <p:cNvSpPr>
            <a:spLocks noChangeShapeType="1"/>
          </p:cNvSpPr>
          <p:nvPr/>
        </p:nvSpPr>
        <p:spPr bwMode="auto">
          <a:xfrm flipV="1">
            <a:off x="3054350" y="3429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3" name="Line 9"/>
          <p:cNvSpPr>
            <a:spLocks noChangeShapeType="1"/>
          </p:cNvSpPr>
          <p:nvPr/>
        </p:nvSpPr>
        <p:spPr bwMode="auto">
          <a:xfrm flipV="1">
            <a:off x="3632200" y="3429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4" name="Line 10"/>
          <p:cNvSpPr>
            <a:spLocks noChangeShapeType="1"/>
          </p:cNvSpPr>
          <p:nvPr/>
        </p:nvSpPr>
        <p:spPr bwMode="auto">
          <a:xfrm flipV="1">
            <a:off x="4210050" y="3429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5" name="Line 11"/>
          <p:cNvSpPr>
            <a:spLocks noChangeShapeType="1"/>
          </p:cNvSpPr>
          <p:nvPr/>
        </p:nvSpPr>
        <p:spPr bwMode="auto">
          <a:xfrm flipV="1">
            <a:off x="2311400" y="3733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6" name="Line 12"/>
          <p:cNvSpPr>
            <a:spLocks noChangeShapeType="1"/>
          </p:cNvSpPr>
          <p:nvPr/>
        </p:nvSpPr>
        <p:spPr bwMode="auto">
          <a:xfrm flipV="1">
            <a:off x="2806700" y="3733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7" name="Line 13"/>
          <p:cNvSpPr>
            <a:spLocks noChangeShapeType="1"/>
          </p:cNvSpPr>
          <p:nvPr/>
        </p:nvSpPr>
        <p:spPr bwMode="auto">
          <a:xfrm flipV="1">
            <a:off x="3219450" y="3733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8" name="Line 14"/>
          <p:cNvSpPr>
            <a:spLocks noChangeShapeType="1"/>
          </p:cNvSpPr>
          <p:nvPr/>
        </p:nvSpPr>
        <p:spPr bwMode="auto">
          <a:xfrm flipV="1">
            <a:off x="3962400" y="3733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9" name="Line 15"/>
          <p:cNvSpPr>
            <a:spLocks noChangeShapeType="1"/>
          </p:cNvSpPr>
          <p:nvPr/>
        </p:nvSpPr>
        <p:spPr bwMode="auto">
          <a:xfrm flipH="1">
            <a:off x="2393950" y="3886200"/>
            <a:ext cx="123825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80" name="Text Box 16"/>
          <p:cNvSpPr txBox="1">
            <a:spLocks noChangeArrowheads="1"/>
          </p:cNvSpPr>
          <p:nvPr/>
        </p:nvSpPr>
        <p:spPr bwMode="auto">
          <a:xfrm>
            <a:off x="1816100" y="3657600"/>
            <a:ext cx="41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en-US" altLang="zh-CN" sz="2800">
                <a:solidFill>
                  <a:srgbClr val="0066FF"/>
                </a:solidFill>
                <a:ea typeface="宋体" pitchFamily="2" charset="-122"/>
              </a:rPr>
              <a:t>F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V="1">
            <a:off x="4953000" y="2209800"/>
            <a:ext cx="309563" cy="3190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9682" name="Group 18"/>
          <p:cNvGrpSpPr>
            <a:grpSpLocks/>
          </p:cNvGrpSpPr>
          <p:nvPr/>
        </p:nvGrpSpPr>
        <p:grpSpPr bwMode="auto">
          <a:xfrm>
            <a:off x="6356350" y="2071688"/>
            <a:ext cx="2228850" cy="2652712"/>
            <a:chOff x="3696" y="1305"/>
            <a:chExt cx="1296" cy="1671"/>
          </a:xfrm>
        </p:grpSpPr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 flipV="1">
              <a:off x="4080" y="172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flipV="1">
              <a:off x="4416" y="172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 flipV="1">
              <a:off x="4704" y="172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 flipV="1">
              <a:off x="4992" y="1728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4464" y="1305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B</a:t>
              </a:r>
            </a:p>
          </p:txBody>
        </p:sp>
        <p:grpSp>
          <p:nvGrpSpPr>
            <p:cNvPr id="19480" name="Group 24"/>
            <p:cNvGrpSpPr>
              <a:grpSpLocks/>
            </p:cNvGrpSpPr>
            <p:nvPr/>
          </p:nvGrpSpPr>
          <p:grpSpPr bwMode="auto">
            <a:xfrm>
              <a:off x="4446" y="2208"/>
              <a:ext cx="240" cy="240"/>
              <a:chOff x="3648" y="3312"/>
              <a:chExt cx="240" cy="240"/>
            </a:xfrm>
          </p:grpSpPr>
          <p:sp>
            <p:nvSpPr>
              <p:cNvPr id="19483" name="Oval 25"/>
              <p:cNvSpPr>
                <a:spLocks noChangeArrowheads="1"/>
              </p:cNvSpPr>
              <p:nvPr/>
            </p:nvSpPr>
            <p:spPr bwMode="auto">
              <a:xfrm>
                <a:off x="3648" y="3312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4" name="Oval 26"/>
              <p:cNvSpPr>
                <a:spLocks noChangeArrowheads="1"/>
              </p:cNvSpPr>
              <p:nvPr/>
            </p:nvSpPr>
            <p:spPr bwMode="auto">
              <a:xfrm>
                <a:off x="3744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81" name="Line 27"/>
            <p:cNvSpPr>
              <a:spLocks noChangeShapeType="1"/>
            </p:cNvSpPr>
            <p:nvPr/>
          </p:nvSpPr>
          <p:spPr bwMode="auto">
            <a:xfrm flipH="1">
              <a:off x="3936" y="23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Text Box 28"/>
            <p:cNvSpPr txBox="1">
              <a:spLocks noChangeArrowheads="1"/>
            </p:cNvSpPr>
            <p:nvPr/>
          </p:nvSpPr>
          <p:spPr bwMode="auto">
            <a:xfrm>
              <a:off x="3696" y="21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F</a:t>
              </a:r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6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3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1" grpId="0" animBg="1"/>
      <p:bldP spid="369672" grpId="0" animBg="1"/>
      <p:bldP spid="369673" grpId="0" animBg="1"/>
      <p:bldP spid="369674" grpId="0" animBg="1"/>
      <p:bldP spid="369675" grpId="0" animBg="1"/>
      <p:bldP spid="369676" grpId="0" animBg="1"/>
      <p:bldP spid="369677" grpId="0" animBg="1"/>
      <p:bldP spid="369678" grpId="0" animBg="1"/>
      <p:bldP spid="369679" grpId="0" animBg="1"/>
      <p:bldP spid="3696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9060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GB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例题：</a:t>
            </a:r>
            <a:r>
              <a:rPr lang="zh-CN" altLang="en-GB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在倾角为30°的光滑斜面上垂直纸面放置一根长为</a:t>
            </a:r>
            <a:r>
              <a:rPr lang="en-GB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L、</a:t>
            </a:r>
            <a:r>
              <a:rPr lang="zh-CN" altLang="en-GB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质量为</a:t>
            </a:r>
            <a:r>
              <a:rPr lang="en-GB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m</a:t>
            </a:r>
            <a:r>
              <a:rPr lang="zh-CN" altLang="en-GB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的直导体棒，导体棒处于静止状态。</a:t>
            </a:r>
            <a:endParaRPr lang="en-US" altLang="zh-CN">
              <a:solidFill>
                <a:schemeClr val="tx1"/>
              </a:solidFill>
              <a:latin typeface="方正姚体" pitchFamily="2" charset="-122"/>
              <a:ea typeface="方正姚体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GB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（1）若磁场方向竖直向下，则磁感应强度为多少？</a:t>
            </a:r>
            <a:endParaRPr lang="zh-CN" altLang="en-US">
              <a:solidFill>
                <a:schemeClr val="tx1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GB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（2）欲使导体棒处于静止状态，所加磁场的磁感应强度最小为多少？方向如何？</a:t>
            </a:r>
            <a:r>
              <a:rPr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4221163"/>
            <a:ext cx="4446588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949325"/>
            <a:ext cx="8915400" cy="78898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  <a:ea typeface="方正姚体" pitchFamily="2" charset="-122"/>
              </a:rPr>
              <a:t>一、安培力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747838"/>
            <a:ext cx="8915400" cy="9159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 smtClean="0">
                <a:ea typeface="方正姚体" pitchFamily="2" charset="-122"/>
              </a:rPr>
              <a:t>通电导线在磁场中受的力称为安培力</a:t>
            </a:r>
          </a:p>
        </p:txBody>
      </p:sp>
      <p:sp>
        <p:nvSpPr>
          <p:cNvPr id="376839" name="Text Box 7"/>
          <p:cNvSpPr txBox="1">
            <a:spLocks noChangeArrowheads="1"/>
          </p:cNvSpPr>
          <p:nvPr/>
        </p:nvSpPr>
        <p:spPr bwMode="auto">
          <a:xfrm>
            <a:off x="704850" y="2606675"/>
            <a:ext cx="8466138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方正姚体" pitchFamily="2" charset="-122"/>
              </a:rPr>
              <a:t>本节主要讨论：</a:t>
            </a:r>
            <a:r>
              <a:rPr kumimoji="0" lang="zh-CN" altLang="en-US">
                <a:solidFill>
                  <a:schemeClr val="tx1"/>
                </a:solidFill>
                <a:ea typeface="方正姚体" pitchFamily="2" charset="-122"/>
              </a:rPr>
              <a:t>安培力的方向、安培力的大小和磁电式电流表原理</a:t>
            </a:r>
          </a:p>
          <a:p>
            <a:pPr eaLnBrk="1" hangingPunct="1"/>
            <a:endParaRPr kumimoji="0" lang="zh-CN" altLang="en-US">
              <a:solidFill>
                <a:srgbClr val="FF0000"/>
              </a:solidFill>
              <a:ea typeface="方正姚体" pitchFamily="2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circle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  <p:bldP spid="3768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未标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1025"/>
            <a:ext cx="36750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784225"/>
            <a:ext cx="3136900" cy="487363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FF0000"/>
                </a:solidFill>
                <a:ea typeface="方正姚体" pitchFamily="2" charset="-122"/>
              </a:rPr>
              <a:t>安培力方向</a:t>
            </a:r>
          </a:p>
        </p:txBody>
      </p:sp>
      <p:sp>
        <p:nvSpPr>
          <p:cNvPr id="5124" name="Text Box 4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247650" y="1698625"/>
            <a:ext cx="2228850" cy="636588"/>
          </a:xfrm>
          <a:prstGeom prst="rect">
            <a:avLst/>
          </a:prstGeom>
          <a:solidFill>
            <a:srgbClr val="CCFFCC">
              <a:alpha val="61176"/>
            </a:srgbClr>
          </a:solidFill>
          <a:ln w="57150" cmpd="thickThin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 sz="32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演示实验</a:t>
            </a:r>
            <a:r>
              <a:rPr kumimoji="0" lang="en-US" altLang="zh-CN" sz="32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: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8502650" y="1393825"/>
            <a:ext cx="1320800" cy="533400"/>
          </a:xfrm>
          <a:prstGeom prst="rect">
            <a:avLst/>
          </a:prstGeom>
          <a:solidFill>
            <a:srgbClr val="CCFFCC">
              <a:alpha val="92155"/>
            </a:srgbClr>
          </a:solidFill>
          <a:ln w="76200" cmpd="tri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 sz="2400">
                <a:solidFill>
                  <a:schemeClr val="tx1"/>
                </a:solidFill>
                <a:ea typeface="方正姚体" pitchFamily="2" charset="-122"/>
              </a:rPr>
              <a:t>改变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8502650" y="2198688"/>
            <a:ext cx="1320800" cy="533400"/>
          </a:xfrm>
          <a:prstGeom prst="rect">
            <a:avLst/>
          </a:prstGeom>
          <a:solidFill>
            <a:srgbClr val="CCFFCC">
              <a:alpha val="92155"/>
            </a:srgbClr>
          </a:solidFill>
          <a:ln w="76200" cmpd="tri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 sz="2400">
                <a:solidFill>
                  <a:schemeClr val="tx1"/>
                </a:solidFill>
                <a:ea typeface="方正姚体" pitchFamily="2" charset="-122"/>
              </a:rPr>
              <a:t>改变</a:t>
            </a:r>
          </a:p>
        </p:txBody>
      </p:sp>
      <p:sp>
        <p:nvSpPr>
          <p:cNvPr id="378887" name="Text Box 7"/>
          <p:cNvSpPr txBox="1">
            <a:spLocks noChangeArrowheads="1"/>
          </p:cNvSpPr>
          <p:nvPr/>
        </p:nvSpPr>
        <p:spPr bwMode="auto">
          <a:xfrm>
            <a:off x="8502650" y="2905125"/>
            <a:ext cx="1320800" cy="533400"/>
          </a:xfrm>
          <a:prstGeom prst="rect">
            <a:avLst/>
          </a:prstGeom>
          <a:solidFill>
            <a:srgbClr val="CCFFCC">
              <a:alpha val="92155"/>
            </a:srgbClr>
          </a:solidFill>
          <a:ln w="76200" cmpd="tri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 sz="2400">
                <a:solidFill>
                  <a:schemeClr val="tx1"/>
                </a:solidFill>
                <a:ea typeface="方正姚体" pitchFamily="2" charset="-122"/>
              </a:rPr>
              <a:t>不变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375150" y="1393825"/>
            <a:ext cx="2806700" cy="533400"/>
          </a:xfrm>
          <a:prstGeom prst="rect">
            <a:avLst/>
          </a:prstGeom>
          <a:solidFill>
            <a:srgbClr val="CCFFCC">
              <a:alpha val="92155"/>
            </a:srgbClr>
          </a:solidFill>
          <a:ln w="76200" cmpd="tri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 sz="2400">
                <a:solidFill>
                  <a:schemeClr val="tx1"/>
                </a:solidFill>
                <a:ea typeface="方正姚体" pitchFamily="2" charset="-122"/>
              </a:rPr>
              <a:t>交换磁极位置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75150" y="2155825"/>
            <a:ext cx="2724150" cy="533400"/>
          </a:xfrm>
          <a:prstGeom prst="rect">
            <a:avLst/>
          </a:prstGeom>
          <a:solidFill>
            <a:srgbClr val="CCFFCC">
              <a:alpha val="92155"/>
            </a:srgbClr>
          </a:solidFill>
          <a:ln w="76200" cmpd="tri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 sz="2400">
                <a:solidFill>
                  <a:schemeClr val="tx1"/>
                </a:solidFill>
                <a:ea typeface="方正姚体" pitchFamily="2" charset="-122"/>
              </a:rPr>
              <a:t>改变电流方向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6810375" y="1393825"/>
            <a:ext cx="1743075" cy="533400"/>
          </a:xfrm>
          <a:prstGeom prst="rect">
            <a:avLst/>
          </a:prstGeom>
          <a:solidFill>
            <a:srgbClr val="CCFFCC">
              <a:alpha val="92155"/>
            </a:srgbClr>
          </a:solidFill>
          <a:ln w="76200" cmpd="tri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  <a:ea typeface="方正姚体" pitchFamily="2" charset="-122"/>
              </a:rPr>
              <a:t>受力方向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6769100" y="2155825"/>
            <a:ext cx="1651000" cy="533400"/>
          </a:xfrm>
          <a:prstGeom prst="rect">
            <a:avLst/>
          </a:prstGeom>
          <a:solidFill>
            <a:srgbClr val="CCFFCC">
              <a:alpha val="92155"/>
            </a:srgbClr>
          </a:solidFill>
          <a:ln w="76200" cmpd="tri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  <a:ea typeface="方正姚体" pitchFamily="2" charset="-122"/>
              </a:rPr>
              <a:t>受力方向</a:t>
            </a:r>
          </a:p>
        </p:txBody>
      </p:sp>
      <p:grpSp>
        <p:nvGrpSpPr>
          <p:cNvPr id="378892" name="Group 12"/>
          <p:cNvGrpSpPr>
            <a:grpSpLocks/>
          </p:cNvGrpSpPr>
          <p:nvPr/>
        </p:nvGrpSpPr>
        <p:grpSpPr bwMode="auto">
          <a:xfrm>
            <a:off x="4375150" y="2857500"/>
            <a:ext cx="4044950" cy="898525"/>
            <a:chOff x="2544" y="1306"/>
            <a:chExt cx="2352" cy="566"/>
          </a:xfrm>
        </p:grpSpPr>
        <p:sp>
          <p:nvSpPr>
            <p:cNvPr id="5134" name="Text Box 13"/>
            <p:cNvSpPr txBox="1">
              <a:spLocks noChangeArrowheads="1"/>
            </p:cNvSpPr>
            <p:nvPr/>
          </p:nvSpPr>
          <p:spPr bwMode="auto">
            <a:xfrm>
              <a:off x="2544" y="1306"/>
              <a:ext cx="1392" cy="566"/>
            </a:xfrm>
            <a:prstGeom prst="rect">
              <a:avLst/>
            </a:prstGeom>
            <a:solidFill>
              <a:srgbClr val="CCFFCC">
                <a:alpha val="92155"/>
              </a:srgbClr>
            </a:solidFill>
            <a:ln w="76200" cmpd="tri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eaLnBrk="1" hangingPunct="1"/>
              <a:r>
                <a:rPr kumimoji="0" lang="zh-CN" altLang="en-US" sz="2400">
                  <a:solidFill>
                    <a:schemeClr val="tx1"/>
                  </a:solidFill>
                  <a:ea typeface="方正姚体" pitchFamily="2" charset="-122"/>
                </a:rPr>
                <a:t>同时改变电流和磁场方向</a:t>
              </a:r>
            </a:p>
          </p:txBody>
        </p:sp>
        <p:sp>
          <p:nvSpPr>
            <p:cNvPr id="5135" name="Rectangle 14"/>
            <p:cNvSpPr>
              <a:spLocks noChangeArrowheads="1"/>
            </p:cNvSpPr>
            <p:nvPr/>
          </p:nvSpPr>
          <p:spPr bwMode="auto">
            <a:xfrm>
              <a:off x="3960" y="1306"/>
              <a:ext cx="936" cy="336"/>
            </a:xfrm>
            <a:prstGeom prst="rect">
              <a:avLst/>
            </a:prstGeom>
            <a:solidFill>
              <a:srgbClr val="CCFFCC">
                <a:alpha val="92155"/>
              </a:srgbClr>
            </a:solidFill>
            <a:ln w="76200" cmpd="tri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zh-CN" altLang="en-US" sz="2400">
                  <a:solidFill>
                    <a:schemeClr val="tx1"/>
                  </a:solidFill>
                  <a:ea typeface="方正姚体" pitchFamily="2" charset="-122"/>
                </a:rPr>
                <a:t>受力方向</a:t>
              </a:r>
            </a:p>
          </p:txBody>
        </p:sp>
      </p:grpSp>
      <p:sp>
        <p:nvSpPr>
          <p:cNvPr id="378895" name="Text Box 15"/>
          <p:cNvSpPr txBox="1">
            <a:spLocks noChangeArrowheads="1"/>
          </p:cNvSpPr>
          <p:nvPr/>
        </p:nvSpPr>
        <p:spPr bwMode="auto">
          <a:xfrm>
            <a:off x="3302000" y="4213225"/>
            <a:ext cx="6604000" cy="1376363"/>
          </a:xfrm>
          <a:prstGeom prst="rect">
            <a:avLst/>
          </a:prstGeom>
          <a:solidFill>
            <a:srgbClr val="CCFFFF">
              <a:alpha val="18039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通电导线在磁场中所受安培力</a:t>
            </a:r>
            <a:r>
              <a:rPr kumimoji="0"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F</a:t>
            </a:r>
            <a:r>
              <a:rPr kumimoji="0"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的方向，与电流</a:t>
            </a:r>
            <a:r>
              <a:rPr kumimoji="0"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kumimoji="0"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、磁感应强度</a:t>
            </a:r>
            <a:r>
              <a:rPr kumimoji="0"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kumimoji="0"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的方向都有关，且</a:t>
            </a:r>
            <a:r>
              <a:rPr kumimoji="0"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F</a:t>
            </a:r>
            <a:r>
              <a:rPr kumimoji="0"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与</a:t>
            </a:r>
            <a:r>
              <a:rPr kumimoji="0"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kumimoji="0"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kumimoji="0"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kumimoji="0"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都垂直</a:t>
            </a:r>
            <a:r>
              <a:rPr kumimoji="0"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8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8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788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8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7" grpId="0" build="allAtOnce" animBg="1"/>
      <p:bldP spid="3788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90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endParaRPr kumimoji="0"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0"/>
            <a:ext cx="9906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2202C4"/>
                </a:solidFill>
                <a:latin typeface="方正姚体" pitchFamily="2" charset="-122"/>
                <a:ea typeface="方正姚体" pitchFamily="2" charset="-122"/>
              </a:rPr>
              <a:t>左手定则：伸开左手，使拇指与其余四个手指垂直，并且都与手掌在同一个平面内。让磁感线垂直从掌心进入，并使四指指向电流的方向，这时拇指所指的方向就是通电导线在磁场中所受安培力的方向。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2060575"/>
            <a:ext cx="3900488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252413" y="-9525"/>
            <a:ext cx="73644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方正姚体" pitchFamily="2" charset="-122"/>
              </a:rPr>
              <a:t>平行通电直导线之间的相互作用</a:t>
            </a:r>
          </a:p>
        </p:txBody>
      </p:sp>
      <p:pic>
        <p:nvPicPr>
          <p:cNvPr id="402437" name="Picture 5" descr="未标-1 拷贝"/>
          <p:cNvPicPr>
            <a:picLocks noChangeAspect="1" noChangeArrowheads="1"/>
          </p:cNvPicPr>
          <p:nvPr/>
        </p:nvPicPr>
        <p:blipFill>
          <a:blip r:embed="rId2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549275"/>
            <a:ext cx="2852737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560388" y="1052513"/>
            <a:ext cx="59055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 b="0">
                <a:solidFill>
                  <a:schemeClr val="tx1"/>
                </a:solidFill>
                <a:ea typeface="方正姚体" pitchFamily="2" charset="-122"/>
              </a:rPr>
              <a:t>两条平行的通电直导线之间会通过磁场发生相互作用。</a:t>
            </a:r>
          </a:p>
          <a:p>
            <a:pPr eaLnBrk="1" hangingPunct="1"/>
            <a:endParaRPr lang="zh-CN" altLang="en-US">
              <a:ea typeface="方正姚体" pitchFamily="2" charset="-122"/>
            </a:endParaRPr>
          </a:p>
        </p:txBody>
      </p:sp>
      <p:sp>
        <p:nvSpPr>
          <p:cNvPr id="402439" name="Text Box 7"/>
          <p:cNvSpPr txBox="1">
            <a:spLocks noChangeArrowheads="1"/>
          </p:cNvSpPr>
          <p:nvPr/>
        </p:nvSpPr>
        <p:spPr bwMode="auto">
          <a:xfrm>
            <a:off x="684213" y="3087688"/>
            <a:ext cx="4989512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 b="0">
                <a:solidFill>
                  <a:schemeClr val="tx1"/>
                </a:solidFill>
                <a:ea typeface="方正姚体" pitchFamily="2" charset="-122"/>
              </a:rPr>
              <a:t>电流方向相同时，相吸</a:t>
            </a:r>
          </a:p>
          <a:p>
            <a:pPr eaLnBrk="1" hangingPunct="1"/>
            <a:r>
              <a:rPr kumimoji="0" lang="zh-CN" altLang="en-US" b="0">
                <a:solidFill>
                  <a:schemeClr val="tx1"/>
                </a:solidFill>
                <a:ea typeface="方正姚体" pitchFamily="2" charset="-122"/>
              </a:rPr>
              <a:t>电流方向相反时，相斥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/>
      <p:bldP spid="402438" grpId="0"/>
      <p:bldP spid="4024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3"/>
          <p:cNvSpPr>
            <a:spLocks noChangeArrowheads="1"/>
          </p:cNvSpPr>
          <p:nvPr/>
        </p:nvSpPr>
        <p:spPr bwMode="auto">
          <a:xfrm>
            <a:off x="1320800" y="1981200"/>
            <a:ext cx="1816100" cy="3124200"/>
          </a:xfrm>
          <a:prstGeom prst="cube">
            <a:avLst>
              <a:gd name="adj" fmla="val 768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en-US" altLang="zh-CN" sz="4000">
                <a:solidFill>
                  <a:schemeClr val="bg1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8195" name="AutoShape 4"/>
          <p:cNvSpPr>
            <a:spLocks noChangeArrowheads="1"/>
          </p:cNvSpPr>
          <p:nvPr/>
        </p:nvSpPr>
        <p:spPr bwMode="auto">
          <a:xfrm>
            <a:off x="3467100" y="1981200"/>
            <a:ext cx="1816100" cy="3124200"/>
          </a:xfrm>
          <a:prstGeom prst="cube">
            <a:avLst>
              <a:gd name="adj" fmla="val 768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en-US" altLang="zh-CN" sz="4000">
                <a:solidFill>
                  <a:schemeClr val="bg1"/>
                </a:solidFill>
                <a:ea typeface="宋体" pitchFamily="2" charset="-122"/>
              </a:rPr>
              <a:t>S</a:t>
            </a:r>
          </a:p>
        </p:txBody>
      </p:sp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1073150" y="2508250"/>
            <a:ext cx="2797175" cy="2520950"/>
            <a:chOff x="822" y="1044"/>
            <a:chExt cx="2045" cy="2080"/>
          </a:xfrm>
        </p:grpSpPr>
        <p:sp>
          <p:nvSpPr>
            <p:cNvPr id="8218" name="Line 6"/>
            <p:cNvSpPr>
              <a:spLocks noChangeShapeType="1"/>
            </p:cNvSpPr>
            <p:nvPr/>
          </p:nvSpPr>
          <p:spPr bwMode="auto">
            <a:xfrm rot="274215" flipV="1">
              <a:off x="822" y="2256"/>
              <a:ext cx="811" cy="868"/>
            </a:xfrm>
            <a:prstGeom prst="line">
              <a:avLst/>
            </a:prstGeom>
            <a:noFill/>
            <a:ln w="76200">
              <a:solidFill>
                <a:srgbClr val="33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7"/>
            <p:cNvSpPr>
              <a:spLocks noChangeShapeType="1"/>
            </p:cNvSpPr>
            <p:nvPr/>
          </p:nvSpPr>
          <p:spPr bwMode="auto">
            <a:xfrm rot="274215" flipV="1">
              <a:off x="1667" y="1044"/>
              <a:ext cx="1200" cy="1344"/>
            </a:xfrm>
            <a:prstGeom prst="line">
              <a:avLst/>
            </a:prstGeom>
            <a:noFill/>
            <a:ln w="76200">
              <a:solidFill>
                <a:srgbClr val="33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4552" name="Line 8"/>
          <p:cNvSpPr>
            <a:spLocks noChangeShapeType="1"/>
          </p:cNvSpPr>
          <p:nvPr/>
        </p:nvSpPr>
        <p:spPr bwMode="auto">
          <a:xfrm>
            <a:off x="2559050" y="2971800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4553" name="Line 9"/>
          <p:cNvSpPr>
            <a:spLocks noChangeShapeType="1"/>
          </p:cNvSpPr>
          <p:nvPr/>
        </p:nvSpPr>
        <p:spPr bwMode="auto">
          <a:xfrm>
            <a:off x="2228850" y="3200400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4554" name="Line 10"/>
          <p:cNvSpPr>
            <a:spLocks noChangeShapeType="1"/>
          </p:cNvSpPr>
          <p:nvPr/>
        </p:nvSpPr>
        <p:spPr bwMode="auto">
          <a:xfrm>
            <a:off x="1898650" y="3505200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4555" name="Line 11"/>
          <p:cNvSpPr>
            <a:spLocks noChangeShapeType="1"/>
          </p:cNvSpPr>
          <p:nvPr/>
        </p:nvSpPr>
        <p:spPr bwMode="auto">
          <a:xfrm>
            <a:off x="2971800" y="3429000"/>
            <a:ext cx="908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4556" name="Line 12"/>
          <p:cNvSpPr>
            <a:spLocks noChangeShapeType="1"/>
          </p:cNvSpPr>
          <p:nvPr/>
        </p:nvSpPr>
        <p:spPr bwMode="auto">
          <a:xfrm>
            <a:off x="255905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4557" name="Line 13"/>
          <p:cNvSpPr>
            <a:spLocks noChangeShapeType="1"/>
          </p:cNvSpPr>
          <p:nvPr/>
        </p:nvSpPr>
        <p:spPr bwMode="auto">
          <a:xfrm>
            <a:off x="2228850" y="4038600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>
            <a:off x="2889250" y="3505200"/>
            <a:ext cx="0" cy="14478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4559" name="Text Box 15"/>
          <p:cNvSpPr txBox="1">
            <a:spLocks noChangeArrowheads="1"/>
          </p:cNvSpPr>
          <p:nvPr/>
        </p:nvSpPr>
        <p:spPr bwMode="auto">
          <a:xfrm>
            <a:off x="2641600" y="4876800"/>
            <a:ext cx="57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FF00FF"/>
                </a:solidFill>
                <a:ea typeface="宋体" pitchFamily="2" charset="-122"/>
              </a:rPr>
              <a:t>F</a:t>
            </a:r>
          </a:p>
        </p:txBody>
      </p:sp>
      <p:grpSp>
        <p:nvGrpSpPr>
          <p:cNvPr id="364560" name="Group 16"/>
          <p:cNvGrpSpPr>
            <a:grpSpLocks/>
          </p:cNvGrpSpPr>
          <p:nvPr/>
        </p:nvGrpSpPr>
        <p:grpSpPr bwMode="auto">
          <a:xfrm>
            <a:off x="6604000" y="2667000"/>
            <a:ext cx="2889250" cy="2332038"/>
            <a:chOff x="3840" y="1920"/>
            <a:chExt cx="1680" cy="1469"/>
          </a:xfrm>
        </p:grpSpPr>
        <p:sp>
          <p:nvSpPr>
            <p:cNvPr id="8207" name="Line 17"/>
            <p:cNvSpPr>
              <a:spLocks noChangeShapeType="1"/>
            </p:cNvSpPr>
            <p:nvPr/>
          </p:nvSpPr>
          <p:spPr bwMode="auto">
            <a:xfrm>
              <a:off x="3840" y="1920"/>
              <a:ext cx="13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8"/>
            <p:cNvSpPr>
              <a:spLocks noChangeShapeType="1"/>
            </p:cNvSpPr>
            <p:nvPr/>
          </p:nvSpPr>
          <p:spPr bwMode="auto">
            <a:xfrm>
              <a:off x="3840" y="2160"/>
              <a:ext cx="13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9"/>
            <p:cNvSpPr>
              <a:spLocks noChangeShapeType="1"/>
            </p:cNvSpPr>
            <p:nvPr/>
          </p:nvSpPr>
          <p:spPr bwMode="auto">
            <a:xfrm>
              <a:off x="3840" y="2448"/>
              <a:ext cx="13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20"/>
            <p:cNvSpPr>
              <a:spLocks noChangeShapeType="1"/>
            </p:cNvSpPr>
            <p:nvPr/>
          </p:nvSpPr>
          <p:spPr bwMode="auto">
            <a:xfrm>
              <a:off x="3840" y="2736"/>
              <a:ext cx="13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11" name="Group 21"/>
            <p:cNvGrpSpPr>
              <a:grpSpLocks/>
            </p:cNvGrpSpPr>
            <p:nvPr/>
          </p:nvGrpSpPr>
          <p:grpSpPr bwMode="auto">
            <a:xfrm>
              <a:off x="4368" y="2160"/>
              <a:ext cx="240" cy="240"/>
              <a:chOff x="2880" y="3648"/>
              <a:chExt cx="240" cy="240"/>
            </a:xfrm>
          </p:grpSpPr>
          <p:sp>
            <p:nvSpPr>
              <p:cNvPr id="8215" name="Oval 22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6" name="Line 23"/>
              <p:cNvSpPr>
                <a:spLocks noChangeShapeType="1"/>
              </p:cNvSpPr>
              <p:nvPr/>
            </p:nvSpPr>
            <p:spPr bwMode="auto">
              <a:xfrm flipH="1">
                <a:off x="2928" y="3696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7" name="Line 24"/>
              <p:cNvSpPr>
                <a:spLocks noChangeShapeType="1"/>
              </p:cNvSpPr>
              <p:nvPr/>
            </p:nvSpPr>
            <p:spPr bwMode="auto">
              <a:xfrm>
                <a:off x="2928" y="3696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12" name="Line 25"/>
            <p:cNvSpPr>
              <a:spLocks noChangeShapeType="1"/>
            </p:cNvSpPr>
            <p:nvPr/>
          </p:nvSpPr>
          <p:spPr bwMode="auto">
            <a:xfrm>
              <a:off x="4494" y="2400"/>
              <a:ext cx="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Text Box 26"/>
            <p:cNvSpPr txBox="1">
              <a:spLocks noChangeArrowheads="1"/>
            </p:cNvSpPr>
            <p:nvPr/>
          </p:nvSpPr>
          <p:spPr bwMode="auto">
            <a:xfrm>
              <a:off x="4320" y="3024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>
                  <a:solidFill>
                    <a:schemeClr val="tx1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8214" name="Text Box 27"/>
            <p:cNvSpPr txBox="1">
              <a:spLocks noChangeArrowheads="1"/>
            </p:cNvSpPr>
            <p:nvPr/>
          </p:nvSpPr>
          <p:spPr bwMode="auto">
            <a:xfrm>
              <a:off x="5184" y="2160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>
                  <a:solidFill>
                    <a:schemeClr val="tx1"/>
                  </a:solidFill>
                  <a:ea typeface="宋体" pitchFamily="2" charset="-122"/>
                </a:rPr>
                <a:t>B</a:t>
              </a:r>
            </a:p>
          </p:txBody>
        </p:sp>
      </p:grpSp>
      <p:sp>
        <p:nvSpPr>
          <p:cNvPr id="8206" name="Text Box 28"/>
          <p:cNvSpPr txBox="1">
            <a:spLocks noChangeArrowheads="1"/>
          </p:cNvSpPr>
          <p:nvPr/>
        </p:nvSpPr>
        <p:spPr bwMode="auto">
          <a:xfrm>
            <a:off x="344488" y="404813"/>
            <a:ext cx="6913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3300"/>
                </a:solidFill>
                <a:ea typeface="方正姚体" pitchFamily="2" charset="-122"/>
              </a:rPr>
              <a:t>判断下图中通电导线受力的方向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2" grpId="0" animBg="1"/>
      <p:bldP spid="364553" grpId="0" animBg="1"/>
      <p:bldP spid="364554" grpId="0" animBg="1"/>
      <p:bldP spid="364555" grpId="0" animBg="1"/>
      <p:bldP spid="364556" grpId="0" animBg="1"/>
      <p:bldP spid="364557" grpId="0" animBg="1"/>
      <p:bldP spid="364558" grpId="0" animBg="1"/>
      <p:bldP spid="3645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1557338"/>
            <a:ext cx="8043862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271463" y="692150"/>
            <a:ext cx="834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例题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1: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画出图中第三者的方向。</a:t>
            </a:r>
          </a:p>
        </p:txBody>
      </p:sp>
      <p:pic>
        <p:nvPicPr>
          <p:cNvPr id="38195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221163"/>
            <a:ext cx="80438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1957" name="Group 5"/>
          <p:cNvGrpSpPr>
            <a:grpSpLocks/>
          </p:cNvGrpSpPr>
          <p:nvPr/>
        </p:nvGrpSpPr>
        <p:grpSpPr bwMode="auto">
          <a:xfrm>
            <a:off x="3783013" y="5157788"/>
            <a:ext cx="792162" cy="369887"/>
            <a:chOff x="975" y="3106"/>
            <a:chExt cx="460" cy="233"/>
          </a:xfrm>
        </p:grpSpPr>
        <p:sp>
          <p:nvSpPr>
            <p:cNvPr id="9228" name="Line 6"/>
            <p:cNvSpPr>
              <a:spLocks noChangeShapeType="1"/>
            </p:cNvSpPr>
            <p:nvPr/>
          </p:nvSpPr>
          <p:spPr bwMode="auto">
            <a:xfrm>
              <a:off x="975" y="3113"/>
              <a:ext cx="45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229" name="Object 7"/>
            <p:cNvGraphicFramePr>
              <a:graphicFrameLocks noChangeAspect="1"/>
            </p:cNvGraphicFramePr>
            <p:nvPr/>
          </p:nvGraphicFramePr>
          <p:xfrm>
            <a:off x="1202" y="3106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name="Equation" r:id="rId5" imgW="164885" imgH="164885" progId="Equation.DSMT4">
                    <p:embed/>
                  </p:oleObj>
                </mc:Choice>
                <mc:Fallback>
                  <p:oleObj name="Equation" r:id="rId5" imgW="164885" imgH="16488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106"/>
                          <a:ext cx="23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1960" name="Group 8"/>
          <p:cNvGrpSpPr>
            <a:grpSpLocks/>
          </p:cNvGrpSpPr>
          <p:nvPr/>
        </p:nvGrpSpPr>
        <p:grpSpPr bwMode="auto">
          <a:xfrm>
            <a:off x="428625" y="5013325"/>
            <a:ext cx="1101725" cy="369888"/>
            <a:chOff x="198" y="3022"/>
            <a:chExt cx="641" cy="233"/>
          </a:xfrm>
        </p:grpSpPr>
        <p:sp>
          <p:nvSpPr>
            <p:cNvPr id="9226" name="Line 9"/>
            <p:cNvSpPr>
              <a:spLocks noChangeShapeType="1"/>
            </p:cNvSpPr>
            <p:nvPr/>
          </p:nvSpPr>
          <p:spPr bwMode="auto">
            <a:xfrm flipH="1">
              <a:off x="431" y="3113"/>
              <a:ext cx="4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227" name="Object 10"/>
            <p:cNvGraphicFramePr>
              <a:graphicFrameLocks noChangeAspect="1"/>
            </p:cNvGraphicFramePr>
            <p:nvPr/>
          </p:nvGraphicFramePr>
          <p:xfrm>
            <a:off x="198" y="3022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Equation" r:id="rId7" imgW="164885" imgH="164885" progId="Equation.DSMT4">
                    <p:embed/>
                  </p:oleObj>
                </mc:Choice>
                <mc:Fallback>
                  <p:oleObj name="Equation" r:id="rId7" imgW="164885" imgH="16488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" y="3022"/>
                          <a:ext cx="23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1963" name="Group 11"/>
          <p:cNvGrpSpPr>
            <a:grpSpLocks/>
          </p:cNvGrpSpPr>
          <p:nvPr/>
        </p:nvGrpSpPr>
        <p:grpSpPr bwMode="auto">
          <a:xfrm>
            <a:off x="5888038" y="5229225"/>
            <a:ext cx="557212" cy="657225"/>
            <a:chOff x="3379" y="3113"/>
            <a:chExt cx="324" cy="414"/>
          </a:xfrm>
        </p:grpSpPr>
        <p:sp>
          <p:nvSpPr>
            <p:cNvPr id="9224" name="Line 12"/>
            <p:cNvSpPr>
              <a:spLocks noChangeShapeType="1"/>
            </p:cNvSpPr>
            <p:nvPr/>
          </p:nvSpPr>
          <p:spPr bwMode="auto">
            <a:xfrm>
              <a:off x="3379" y="3113"/>
              <a:ext cx="136" cy="1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225" name="Object 13"/>
            <p:cNvGraphicFramePr>
              <a:graphicFrameLocks noChangeAspect="1"/>
            </p:cNvGraphicFramePr>
            <p:nvPr/>
          </p:nvGraphicFramePr>
          <p:xfrm>
            <a:off x="3470" y="3294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Equation" r:id="rId9" imgW="164885" imgH="164885" progId="Equation.DSMT4">
                    <p:embed/>
                  </p:oleObj>
                </mc:Choice>
                <mc:Fallback>
                  <p:oleObj name="Equation" r:id="rId9" imgW="164885" imgH="164885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294"/>
                          <a:ext cx="23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401763"/>
            <a:ext cx="7345363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400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3429000"/>
            <a:ext cx="678815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0" y="47307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例题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2: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画出图中通电导线棒所受安培力的方向。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2"/>
          <p:cNvSpPr txBox="1">
            <a:spLocks noChangeArrowheads="1"/>
          </p:cNvSpPr>
          <p:nvPr/>
        </p:nvSpPr>
        <p:spPr bwMode="auto">
          <a:xfrm>
            <a:off x="0" y="0"/>
            <a:ext cx="99060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32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例题</a:t>
            </a:r>
            <a:r>
              <a:rPr kumimoji="0" lang="en-US" altLang="zh-CN" sz="32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kumimoji="0" lang="zh-CN" altLang="en-US" sz="32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：</a:t>
            </a:r>
            <a:r>
              <a:rPr kumimoji="0" lang="zh-CN" altLang="en-US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如图所示，在匀强磁场中用两根柔软的细线将金属棒</a:t>
            </a:r>
            <a:r>
              <a:rPr kumimoji="0" lang="en-US" altLang="zh-CN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ab</a:t>
            </a:r>
            <a:r>
              <a:rPr kumimoji="0" lang="zh-CN" altLang="en-US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悬挂在水平位置上，金属棒中通入由</a:t>
            </a:r>
            <a:r>
              <a:rPr kumimoji="0" lang="en-US" altLang="zh-CN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a</a:t>
            </a:r>
            <a:r>
              <a:rPr kumimoji="0" lang="zh-CN" altLang="en-US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到</a:t>
            </a:r>
            <a:r>
              <a:rPr kumimoji="0" lang="en-US" altLang="zh-CN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kumimoji="0" lang="zh-CN" altLang="en-US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的稳定电流</a:t>
            </a:r>
            <a:r>
              <a:rPr kumimoji="0" lang="en-US" altLang="zh-CN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kumimoji="0" lang="zh-CN" altLang="en-US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，这时两根细线被拉紧，现要想使两根细线对金属棒拉力变为零，可采用哪些方法：</a:t>
            </a:r>
            <a:r>
              <a:rPr kumimoji="0" lang="zh-CN" altLang="en-US" sz="3200">
                <a:solidFill>
                  <a:srgbClr val="FFFF00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(              )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0" y="2492375"/>
            <a:ext cx="6105525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A</a:t>
            </a:r>
            <a:r>
              <a:rPr kumimoji="0" lang="zh-CN" altLang="en-US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、适当增大电流</a:t>
            </a:r>
            <a:r>
              <a:rPr kumimoji="0" lang="en-US" altLang="zh-CN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I         </a:t>
            </a:r>
          </a:p>
          <a:p>
            <a:pPr eaLnBrk="1" hangingPunct="1"/>
            <a:r>
              <a:rPr kumimoji="0" lang="en-US" altLang="zh-CN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kumimoji="0" lang="zh-CN" altLang="en-US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、将电流反向并适当改变大小</a:t>
            </a:r>
          </a:p>
          <a:p>
            <a:pPr eaLnBrk="1" hangingPunct="1"/>
            <a:r>
              <a:rPr kumimoji="0" lang="en-US" altLang="zh-CN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C</a:t>
            </a:r>
            <a:r>
              <a:rPr kumimoji="0" lang="zh-CN" altLang="en-US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、适当增大磁场</a:t>
            </a:r>
          </a:p>
          <a:p>
            <a:pPr eaLnBrk="1" hangingPunct="1"/>
            <a:r>
              <a:rPr kumimoji="0" lang="en-US" altLang="zh-CN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D</a:t>
            </a:r>
            <a:r>
              <a:rPr kumimoji="0" lang="zh-CN" altLang="en-US" sz="3200">
                <a:solidFill>
                  <a:srgbClr val="0000CC"/>
                </a:solidFill>
                <a:latin typeface="方正姚体" pitchFamily="2" charset="-122"/>
                <a:ea typeface="方正姚体" pitchFamily="2" charset="-122"/>
              </a:rPr>
              <a:t>、将磁场反向并适当改变大小</a:t>
            </a:r>
          </a:p>
        </p:txBody>
      </p:sp>
      <p:pic>
        <p:nvPicPr>
          <p:cNvPr id="386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708275"/>
            <a:ext cx="3470275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7977188" y="1804988"/>
            <a:ext cx="695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AC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  <p:bldP spid="386051" grpId="0"/>
    </p:bldLst>
  </p:timing>
</p:sld>
</file>

<file path=ppt/theme/theme1.xml><?xml version="1.0" encoding="utf-8"?>
<a:theme xmlns:a="http://schemas.openxmlformats.org/drawingml/2006/main" name="东方纹理图案设计模板">
  <a:themeElements>
    <a:clrScheme name="东方纹理图案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东方纹理图案设计模板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ea typeface="华文中宋" pitchFamily="2" charset="-122"/>
          </a:defRPr>
        </a:defPPr>
      </a:lstStyle>
    </a:lnDef>
  </a:objectDefaults>
  <a:extraClrSchemeLst>
    <a:extraClrScheme>
      <a:clrScheme name="东方纹理图案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624</Words>
  <Application>Microsoft Office PowerPoint</Application>
  <PresentationFormat>A4 纸张(210x297 毫米)</PresentationFormat>
  <Paragraphs>76</Paragraphs>
  <Slides>19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华文中宋</vt:lpstr>
      <vt:lpstr>MS PGothic</vt:lpstr>
      <vt:lpstr>宋体</vt:lpstr>
      <vt:lpstr>方正姚体</vt:lpstr>
      <vt:lpstr>Times New Roman</vt:lpstr>
      <vt:lpstr>华文行楷</vt:lpstr>
      <vt:lpstr>东方纹理图案设计模板</vt:lpstr>
      <vt:lpstr>MathType 5.0 Equation</vt:lpstr>
      <vt:lpstr>PowerPoint 演示文稿</vt:lpstr>
      <vt:lpstr>一、安培力</vt:lpstr>
      <vt:lpstr>安培力方向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thtfpc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教考资源</dc:title>
  <dc:subject>www.zxjkw.com</dc:subject>
  <dc:creator>中学教考网</dc:creator>
  <cp:keywords>教学 考试 资源平台</cp:keywords>
  <cp:lastModifiedBy>Administrator</cp:lastModifiedBy>
  <cp:revision>17</cp:revision>
  <dcterms:created xsi:type="dcterms:W3CDTF">2008-06-12T02:21:45Z</dcterms:created>
  <dcterms:modified xsi:type="dcterms:W3CDTF">2015-05-05T08:25:03Z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TC011962412052</vt:lpwstr>
  </property>
</Properties>
</file>