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5" r:id="rId8"/>
    <p:sldId id="263" r:id="rId9"/>
    <p:sldId id="266" r:id="rId10"/>
    <p:sldId id="264" r:id="rId11"/>
    <p:sldId id="26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ma_mater" TargetMode="External"/><Relationship Id="rId2" Type="http://schemas.openxmlformats.org/officeDocument/2006/relationships/hyperlink" Target="https://en.wikipedia.org/wiki/Urban_plan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entenarian" TargetMode="External"/><Relationship Id="rId5" Type="http://schemas.openxmlformats.org/officeDocument/2006/relationships/hyperlink" Target="https://en.wikipedia.org/wiki/Pei_Partnership_Architects" TargetMode="External"/><Relationship Id="rId4" Type="http://schemas.openxmlformats.org/officeDocument/2006/relationships/hyperlink" Target="https://en.wikipedia.org/wiki/Harvard_Graduate_School_of_Desig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ul.sohu.com/20170426/n490826075.s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8848.com.cn/tingli/meiwen/mingrenstory/245215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oughtco.com/presidential-library-buildings-178464" TargetMode="External"/><Relationship Id="rId13" Type="http://schemas.openxmlformats.org/officeDocument/2006/relationships/hyperlink" Target="http://www.pcf-p.com/a/p/9022/s.html" TargetMode="External"/><Relationship Id="rId3" Type="http://schemas.openxmlformats.org/officeDocument/2006/relationships/hyperlink" Target="http://www.pcf-p.com/a/p/6146/s.html" TargetMode="External"/><Relationship Id="rId7" Type="http://schemas.openxmlformats.org/officeDocument/2006/relationships/hyperlink" Target="https://www.thoughtco.com/picture-dictionary-of-museum-architecture-4065243" TargetMode="External"/><Relationship Id="rId12" Type="http://schemas.openxmlformats.org/officeDocument/2006/relationships/hyperlink" Target="http://www.pcf-p.com/a/p/8827/s.html" TargetMode="External"/><Relationship Id="rId2" Type="http://schemas.openxmlformats.org/officeDocument/2006/relationships/hyperlink" Target="http://www.pcf-p.com/a/p/5204/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oughtco.com/architecture-in-dallas-texas-178460" TargetMode="External"/><Relationship Id="rId11" Type="http://schemas.openxmlformats.org/officeDocument/2006/relationships/hyperlink" Target="http://www.pcf-p.com/a/p/8103/s.html" TargetMode="External"/><Relationship Id="rId5" Type="http://schemas.openxmlformats.org/officeDocument/2006/relationships/hyperlink" Target="http://www.pcf-p.com/a/p/7021/s.html" TargetMode="External"/><Relationship Id="rId10" Type="http://schemas.openxmlformats.org/officeDocument/2006/relationships/hyperlink" Target="https://www.thoughtco.com/skyscrapers-of-china-shadow-ancient-architecture-178371" TargetMode="External"/><Relationship Id="rId4" Type="http://schemas.openxmlformats.org/officeDocument/2006/relationships/hyperlink" Target="http://www.pcf-p.com/a/p/6223/s.html" TargetMode="External"/><Relationship Id="rId9" Type="http://schemas.openxmlformats.org/officeDocument/2006/relationships/hyperlink" Target="http://www.pcf-p.com/a/p/7905/s.html" TargetMode="External"/><Relationship Id="rId14" Type="http://schemas.openxmlformats.org/officeDocument/2006/relationships/hyperlink" Target="http://www.mia.org.qa/en/about/the-museum-build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9797"/>
            <a:ext cx="12192000" cy="4041648"/>
          </a:xfrm>
        </p:spPr>
        <p:txBody>
          <a:bodyPr>
            <a:normAutofit/>
          </a:bodyPr>
          <a:lstStyle/>
          <a:p>
            <a:r>
              <a:rPr lang="en-US" altLang="zh-CN" sz="8800" dirty="0" smtClean="0"/>
              <a:t>Legacy that will live on 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60143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99" y="-64742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About I.M. Pei’s personal life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607" y="1350818"/>
            <a:ext cx="10459073" cy="4351337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Pei's wife of over seventy years, Eileen Loo, predeceased him in June 2014</a:t>
            </a:r>
            <a:r>
              <a:rPr lang="en-US" altLang="zh-CN" sz="2800" dirty="0" smtClean="0"/>
              <a:t>.</a:t>
            </a:r>
            <a:endParaRPr lang="en-US" altLang="zh-CN" sz="2800" baseline="30000" dirty="0"/>
          </a:p>
          <a:p>
            <a:r>
              <a:rPr lang="en-US" altLang="zh-CN" sz="2800" dirty="0"/>
              <a:t> They had three </a:t>
            </a:r>
            <a:r>
              <a:rPr lang="en-US" altLang="zh-CN" sz="2800" dirty="0" smtClean="0"/>
              <a:t>sons and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daughter. </a:t>
            </a:r>
          </a:p>
          <a:p>
            <a:r>
              <a:rPr lang="en-US" altLang="zh-CN" sz="2800" dirty="0" err="1" smtClean="0"/>
              <a:t>T'ing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Chung was an </a:t>
            </a:r>
            <a:r>
              <a:rPr lang="en-US" altLang="zh-CN" sz="2800" dirty="0" smtClean="0">
                <a:hlinkClick r:id="rId2" tooltip="Urban planning"/>
              </a:rPr>
              <a:t>urban planner</a:t>
            </a:r>
            <a:r>
              <a:rPr lang="en-US" altLang="zh-CN" sz="2800" dirty="0"/>
              <a:t> and alumnus of his father's </a:t>
            </a:r>
            <a:r>
              <a:rPr lang="en-US" altLang="zh-CN" sz="2800" i="1" dirty="0" smtClean="0">
                <a:hlinkClick r:id="rId3" tooltip="Alma mater"/>
              </a:rPr>
              <a:t>alma mater</a:t>
            </a:r>
            <a:r>
              <a:rPr lang="en-US" altLang="zh-CN" sz="2800" dirty="0"/>
              <a:t> MIT and Harvard. </a:t>
            </a:r>
            <a:endParaRPr lang="en-US" altLang="zh-CN" sz="2800" dirty="0" smtClean="0"/>
          </a:p>
          <a:p>
            <a:r>
              <a:rPr lang="en-US" altLang="zh-CN" sz="2800" dirty="0" err="1" smtClean="0"/>
              <a:t>Chieng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Chung and Li Chung, who are both </a:t>
            </a:r>
            <a:r>
              <a:rPr lang="en-US" altLang="zh-CN" sz="2800" dirty="0">
                <a:hlinkClick r:id="rId4" tooltip="Harvard Graduate School of Design"/>
              </a:rPr>
              <a:t>Harvard Graduate School of Design</a:t>
            </a:r>
            <a:r>
              <a:rPr lang="en-US" altLang="zh-CN" sz="2800" dirty="0"/>
              <a:t> alumni, founded and run </a:t>
            </a:r>
            <a:r>
              <a:rPr lang="en-US" altLang="zh-CN" sz="2800" dirty="0">
                <a:hlinkClick r:id="rId5" tooltip="Pei Partnership Architects"/>
              </a:rPr>
              <a:t>Pei Partnership Architects</a:t>
            </a:r>
            <a:r>
              <a:rPr lang="en-US" altLang="zh-CN" sz="2800" dirty="0"/>
              <a:t>. Liane is a </a:t>
            </a:r>
            <a:r>
              <a:rPr lang="en-US" altLang="zh-CN" sz="2800" dirty="0" smtClean="0"/>
              <a:t>lawyer. He </a:t>
            </a:r>
            <a:r>
              <a:rPr lang="en-US" altLang="zh-CN" sz="2800" dirty="0"/>
              <a:t>celebrated his </a:t>
            </a:r>
            <a:r>
              <a:rPr lang="en-US" altLang="zh-CN" sz="2800" dirty="0">
                <a:hlinkClick r:id="rId6" tooltip="Centenarian"/>
              </a:rPr>
              <a:t>100th birthday</a:t>
            </a:r>
            <a:r>
              <a:rPr lang="en-US" altLang="zh-CN" sz="2800" dirty="0"/>
              <a:t> on April 26, 2017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12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http://cul.sohu.com/20170426/n490826075.shtml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597727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 100 pictures to cover Pei’s life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767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http://www.en8848.com.cn/tingli/meiwen/mingrenstory/245215.html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431473"/>
            <a:ext cx="9410423" cy="4351337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Listen to the tape and fill out the blanks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5612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07820" y="-93520"/>
            <a:ext cx="11658601" cy="7086602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1. Among these largest </a:t>
            </a:r>
            <a:r>
              <a:rPr lang="en-US" altLang="zh-CN" sz="2800" b="1" dirty="0" smtClean="0"/>
              <a:t>________ articles </a:t>
            </a:r>
            <a:r>
              <a:rPr lang="en-US" altLang="zh-CN" sz="2800" b="1" dirty="0"/>
              <a:t>in the world, many originated from the same architect </a:t>
            </a:r>
            <a:r>
              <a:rPr lang="en-US" altLang="zh-CN" sz="2800" b="1" dirty="0" err="1"/>
              <a:t>Ieoh</a:t>
            </a:r>
            <a:r>
              <a:rPr lang="en-US" altLang="zh-CN" sz="2800" b="1" dirty="0"/>
              <a:t> Ming Pei</a:t>
            </a:r>
            <a:r>
              <a:rPr lang="en-US" altLang="zh-CN" sz="2800" b="1" dirty="0" smtClean="0"/>
              <a:t>.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2. He came to the United States in </a:t>
            </a:r>
            <a:r>
              <a:rPr lang="en-US" altLang="zh-CN" sz="2800" b="1" dirty="0" smtClean="0"/>
              <a:t>_____ to </a:t>
            </a:r>
            <a:r>
              <a:rPr lang="en-US" altLang="zh-CN" sz="2800" b="1" dirty="0"/>
              <a:t>study architecture at the Massachusetts Institute of Technology (B. Arch. 1940) and the </a:t>
            </a:r>
            <a:r>
              <a:rPr lang="en-US" altLang="zh-CN" sz="2800" b="1" dirty="0" smtClean="0"/>
              <a:t>__________  Graduate </a:t>
            </a:r>
            <a:r>
              <a:rPr lang="en-US" altLang="zh-CN" sz="2800" b="1" dirty="0"/>
              <a:t>School of Design (M. Arch. 1946</a:t>
            </a:r>
            <a:r>
              <a:rPr lang="en-US" altLang="zh-CN" sz="2800" b="1" dirty="0" smtClean="0"/>
              <a:t>).</a:t>
            </a:r>
          </a:p>
          <a:p>
            <a:endParaRPr lang="en-US" altLang="zh-CN" sz="2800" b="1" dirty="0"/>
          </a:p>
          <a:p>
            <a:r>
              <a:rPr lang="en-US" altLang="zh-CN" sz="2800" b="1" dirty="0" smtClean="0"/>
              <a:t>3</a:t>
            </a:r>
            <a:r>
              <a:rPr lang="en-US" altLang="zh-CN" sz="2800" b="1" dirty="0"/>
              <a:t>. </a:t>
            </a:r>
            <a:r>
              <a:rPr lang="en-US" altLang="zh-CN" sz="2800" b="1" dirty="0"/>
              <a:t>During World War II, he served </a:t>
            </a:r>
            <a:r>
              <a:rPr lang="en-US" altLang="zh-CN" sz="2800" b="1" dirty="0" smtClean="0"/>
              <a:t>on </a:t>
            </a:r>
            <a:r>
              <a:rPr lang="en-US" altLang="zh-CN" sz="2800" b="1" dirty="0"/>
              <a:t>the National Defense Research Commission at Princeton, and from </a:t>
            </a:r>
            <a:r>
              <a:rPr lang="en-US" altLang="zh-CN" sz="2800" b="1" dirty="0" smtClean="0"/>
              <a:t>___ </a:t>
            </a:r>
            <a:r>
              <a:rPr lang="en-US" altLang="zh-CN" sz="2800" b="1" dirty="0"/>
              <a:t>to </a:t>
            </a:r>
            <a:r>
              <a:rPr lang="en-US" altLang="zh-CN" sz="2800" b="1" dirty="0" smtClean="0"/>
              <a:t>___, </a:t>
            </a:r>
            <a:r>
              <a:rPr lang="en-US" altLang="zh-CN" sz="2800" b="1" dirty="0"/>
              <a:t>taught at Harvard. 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800" b="1" dirty="0" smtClean="0"/>
              <a:t>4</a:t>
            </a:r>
            <a:r>
              <a:rPr lang="en-US" altLang="zh-CN" sz="2400" b="1" dirty="0"/>
              <a:t>. </a:t>
            </a:r>
            <a:r>
              <a:rPr lang="en-US" altLang="zh-CN" sz="2800" b="1" dirty="0"/>
              <a:t>He is a Fellow of the American Institute of Architects, a member </a:t>
            </a:r>
            <a:r>
              <a:rPr lang="en-US" altLang="zh-CN" sz="2800" b="1" dirty="0" smtClean="0"/>
              <a:t>of </a:t>
            </a:r>
            <a:r>
              <a:rPr lang="en-US" altLang="zh-CN" sz="2800" b="1" dirty="0"/>
              <a:t>the Royal Institute of British Architects, and an </a:t>
            </a:r>
            <a:r>
              <a:rPr lang="en-US" altLang="zh-CN" sz="2800" b="1" dirty="0" smtClean="0"/>
              <a:t>_____  _____of </a:t>
            </a:r>
            <a:r>
              <a:rPr lang="en-US" altLang="zh-CN" sz="2800" b="1" dirty="0"/>
              <a:t>the American Academy of Arts and Letters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357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8946" y="0"/>
            <a:ext cx="11820282" cy="1325562"/>
          </a:xfrm>
        </p:spPr>
        <p:txBody>
          <a:bodyPr/>
          <a:lstStyle/>
          <a:p>
            <a:r>
              <a:rPr lang="en-US" altLang="zh-CN" dirty="0" smtClean="0"/>
              <a:t>The JFK Presidential Library in Boston, US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1" y="1571923"/>
            <a:ext cx="8203252" cy="4807199"/>
          </a:xfrm>
        </p:spPr>
      </p:pic>
    </p:spTree>
    <p:extLst>
      <p:ext uri="{BB962C8B-B14F-4D97-AF65-F5344CB8AC3E}">
        <p14:creationId xmlns:p14="http://schemas.microsoft.com/office/powerpoint/2010/main" val="426861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182" y="0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The Louvre Pyramid in Paris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8" y="1691322"/>
            <a:ext cx="9991869" cy="4896514"/>
          </a:xfrm>
        </p:spPr>
      </p:pic>
    </p:spTree>
    <p:extLst>
      <p:ext uri="{BB962C8B-B14F-4D97-AF65-F5344CB8AC3E}">
        <p14:creationId xmlns:p14="http://schemas.microsoft.com/office/powerpoint/2010/main" val="78677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01" r="-170"/>
          <a:stretch/>
        </p:blipFill>
        <p:spPr>
          <a:xfrm>
            <a:off x="0" y="1194953"/>
            <a:ext cx="11359519" cy="4509655"/>
          </a:xfrm>
        </p:spPr>
      </p:pic>
    </p:spTree>
    <p:extLst>
      <p:ext uri="{BB962C8B-B14F-4D97-AF65-F5344CB8AC3E}">
        <p14:creationId xmlns:p14="http://schemas.microsoft.com/office/powerpoint/2010/main" val="129474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09" y="-174567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The Bank of China Tower in HK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29" y="1150994"/>
            <a:ext cx="4500979" cy="5704991"/>
          </a:xfrm>
        </p:spPr>
      </p:pic>
    </p:spTree>
    <p:extLst>
      <p:ext uri="{BB962C8B-B14F-4D97-AF65-F5344CB8AC3E}">
        <p14:creationId xmlns:p14="http://schemas.microsoft.com/office/powerpoint/2010/main" val="80624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4741"/>
            <a:ext cx="10954512" cy="1325562"/>
          </a:xfrm>
        </p:spPr>
        <p:txBody>
          <a:bodyPr/>
          <a:lstStyle/>
          <a:p>
            <a:r>
              <a:rPr lang="en-US" altLang="zh-CN" dirty="0" smtClean="0"/>
              <a:t>the museum of Islamic Art in Doha, Qatar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60" y="1618586"/>
            <a:ext cx="7952191" cy="5166678"/>
          </a:xfrm>
        </p:spPr>
      </p:pic>
    </p:spTree>
    <p:extLst>
      <p:ext uri="{BB962C8B-B14F-4D97-AF65-F5344CB8AC3E}">
        <p14:creationId xmlns:p14="http://schemas.microsoft.com/office/powerpoint/2010/main" val="130147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760"/>
            <a:ext cx="10954512" cy="1325562"/>
          </a:xfrm>
        </p:spPr>
        <p:txBody>
          <a:bodyPr>
            <a:normAutofit/>
          </a:bodyPr>
          <a:lstStyle/>
          <a:p>
            <a:r>
              <a:rPr lang="en-US" altLang="zh-CN" b="1" dirty="0"/>
              <a:t>I.M. Pei, Architect of Glass Geometries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223655"/>
            <a:ext cx="10583764" cy="4351337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"I believe that architecture is a pragmatic art. To become art it must be built on a foundation of necessity." </a:t>
            </a:r>
            <a:endParaRPr lang="en-US" altLang="zh-CN" sz="3200" i="1" dirty="0" smtClean="0"/>
          </a:p>
          <a:p>
            <a:r>
              <a:rPr lang="en-US" altLang="zh-CN" sz="3200" i="1" dirty="0"/>
              <a:t> </a:t>
            </a:r>
            <a:r>
              <a:rPr lang="en-US" altLang="zh-CN" sz="3200" i="1" dirty="0" smtClean="0"/>
              <a:t>          — </a:t>
            </a:r>
            <a:r>
              <a:rPr lang="en-US" altLang="zh-CN" sz="3200" i="1" dirty="0"/>
              <a:t>I.M. Pei, from his acceptance speech for the 1983 Pritzker Architecture Award.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6700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780" y="7995"/>
            <a:ext cx="11092919" cy="1325562"/>
          </a:xfrm>
        </p:spPr>
        <p:txBody>
          <a:bodyPr/>
          <a:lstStyle/>
          <a:p>
            <a:r>
              <a:rPr lang="en-US" altLang="zh-CN" dirty="0" smtClean="0"/>
              <a:t>“A living legend ”  </a:t>
            </a:r>
            <a:r>
              <a:rPr lang="en-US" altLang="zh-CN" dirty="0" err="1" smtClean="0"/>
              <a:t>Ieoh</a:t>
            </a:r>
            <a:r>
              <a:rPr lang="en-US" altLang="zh-CN" dirty="0" smtClean="0"/>
              <a:t> Ming Pei---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The architectural Digest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40" y="1331544"/>
            <a:ext cx="5654977" cy="5526456"/>
          </a:xfrm>
        </p:spPr>
      </p:pic>
    </p:spTree>
    <p:extLst>
      <p:ext uri="{BB962C8B-B14F-4D97-AF65-F5344CB8AC3E}">
        <p14:creationId xmlns:p14="http://schemas.microsoft.com/office/powerpoint/2010/main" val="27163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262" y="83127"/>
            <a:ext cx="11009792" cy="4974793"/>
          </a:xfrm>
        </p:spPr>
        <p:txBody>
          <a:bodyPr numCol="2">
            <a:noAutofit/>
          </a:bodyPr>
          <a:lstStyle/>
          <a:p>
            <a:r>
              <a:rPr lang="en-US" altLang="zh-CN" b="1" cap="all" dirty="0"/>
              <a:t>IMPORTANT BUILDINGS:</a:t>
            </a:r>
          </a:p>
          <a:p>
            <a:r>
              <a:rPr lang="en-US" altLang="zh-CN" dirty="0"/>
              <a:t>1956: </a:t>
            </a:r>
            <a:r>
              <a:rPr lang="en-US" altLang="zh-CN" dirty="0">
                <a:hlinkClick r:id="rId2"/>
              </a:rPr>
              <a:t>Mile High Center</a:t>
            </a:r>
            <a:r>
              <a:rPr lang="en-US" altLang="zh-CN" dirty="0"/>
              <a:t>, Denver, Colorado</a:t>
            </a:r>
          </a:p>
          <a:p>
            <a:r>
              <a:rPr lang="en-US" altLang="zh-CN" dirty="0"/>
              <a:t>1967: </a:t>
            </a:r>
            <a:r>
              <a:rPr lang="en-US" altLang="zh-CN" dirty="0">
                <a:hlinkClick r:id="rId3"/>
              </a:rPr>
              <a:t>National Center for Atmospheric Research</a:t>
            </a:r>
            <a:r>
              <a:rPr lang="en-US" altLang="zh-CN" dirty="0"/>
              <a:t>, Boulder, Colorado</a:t>
            </a:r>
          </a:p>
          <a:p>
            <a:r>
              <a:rPr lang="en-US" altLang="zh-CN" dirty="0"/>
              <a:t>1968: Everson Museum of Art, Syracuse, New York</a:t>
            </a:r>
          </a:p>
          <a:p>
            <a:r>
              <a:rPr lang="en-US" altLang="zh-CN" dirty="0"/>
              <a:t>1970: </a:t>
            </a:r>
            <a:r>
              <a:rPr lang="en-US" altLang="zh-CN" dirty="0">
                <a:hlinkClick r:id="rId4"/>
              </a:rPr>
              <a:t>Terminal 6</a:t>
            </a:r>
            <a:r>
              <a:rPr lang="en-US" altLang="zh-CN" dirty="0"/>
              <a:t>, JFK International Airport, New York City (demolished in 2011)</a:t>
            </a:r>
          </a:p>
          <a:p>
            <a:r>
              <a:rPr lang="en-US" altLang="zh-CN" dirty="0"/>
              <a:t>1973: The Herbert F. Johnson Museum of Art at Cornell University, Ithaca, NY</a:t>
            </a:r>
          </a:p>
          <a:p>
            <a:r>
              <a:rPr lang="en-US" altLang="zh-CN" dirty="0"/>
              <a:t>1976: </a:t>
            </a:r>
            <a:r>
              <a:rPr lang="en-US" altLang="zh-CN" dirty="0">
                <a:hlinkClick r:id="rId5"/>
              </a:rPr>
              <a:t>Oversea-Chinese Banking Corporation Centre</a:t>
            </a:r>
            <a:r>
              <a:rPr lang="en-US" altLang="zh-CN" dirty="0"/>
              <a:t>, Singapore</a:t>
            </a:r>
          </a:p>
          <a:p>
            <a:r>
              <a:rPr lang="en-US" altLang="zh-CN" dirty="0"/>
              <a:t>1977: </a:t>
            </a:r>
            <a:r>
              <a:rPr lang="en-US" altLang="zh-CN" dirty="0">
                <a:hlinkClick r:id="rId6"/>
              </a:rPr>
              <a:t>Dallas City Hall</a:t>
            </a:r>
            <a:r>
              <a:rPr lang="en-US" altLang="zh-CN" dirty="0"/>
              <a:t>, Texas</a:t>
            </a:r>
          </a:p>
          <a:p>
            <a:r>
              <a:rPr lang="en-US" altLang="zh-CN" dirty="0"/>
              <a:t>1978: </a:t>
            </a:r>
            <a:r>
              <a:rPr lang="en-US" altLang="zh-CN" dirty="0">
                <a:hlinkClick r:id="rId7"/>
              </a:rPr>
              <a:t>National Gallery of Art, East Building</a:t>
            </a:r>
            <a:r>
              <a:rPr lang="en-US" altLang="zh-CN" dirty="0"/>
              <a:t>, Washington, DC</a:t>
            </a:r>
          </a:p>
          <a:p>
            <a:r>
              <a:rPr lang="en-US" altLang="zh-CN" dirty="0"/>
              <a:t>1979: </a:t>
            </a:r>
            <a:r>
              <a:rPr lang="en-US" altLang="zh-CN" dirty="0">
                <a:hlinkClick r:id="rId8"/>
              </a:rPr>
              <a:t>John Fitzgerald Kennedy Library</a:t>
            </a:r>
            <a:r>
              <a:rPr lang="en-US" altLang="zh-CN" dirty="0"/>
              <a:t>, Boston, Massachusetts (extension in 1991)</a:t>
            </a:r>
          </a:p>
          <a:p>
            <a:r>
              <a:rPr lang="en-US" altLang="zh-CN" dirty="0"/>
              <a:t>1981: Museum of Fine Arts, West Wing and Renovation, Boston, Massachusetts</a:t>
            </a:r>
          </a:p>
          <a:p>
            <a:r>
              <a:rPr lang="en-US" altLang="zh-CN" dirty="0"/>
              <a:t>1982: </a:t>
            </a:r>
            <a:r>
              <a:rPr lang="en-US" altLang="zh-CN" dirty="0">
                <a:hlinkClick r:id="rId9"/>
              </a:rPr>
              <a:t>Fragrant Hill Hotel</a:t>
            </a:r>
            <a:r>
              <a:rPr lang="en-US" altLang="zh-CN" dirty="0"/>
              <a:t>, Beijing, China</a:t>
            </a:r>
          </a:p>
          <a:p>
            <a:r>
              <a:rPr lang="en-US" altLang="zh-CN" dirty="0"/>
              <a:t>1986: Raffles City, Singapore</a:t>
            </a:r>
          </a:p>
          <a:p>
            <a:r>
              <a:rPr lang="en-US" altLang="zh-CN" dirty="0"/>
              <a:t>1989: </a:t>
            </a:r>
            <a:r>
              <a:rPr lang="en-US" altLang="zh-CN" dirty="0">
                <a:hlinkClick r:id="rId10"/>
              </a:rPr>
              <a:t>Bank of China Tower</a:t>
            </a:r>
            <a:r>
              <a:rPr lang="en-US" altLang="zh-CN" dirty="0"/>
              <a:t>, Hong Kong</a:t>
            </a:r>
          </a:p>
          <a:p>
            <a:r>
              <a:rPr lang="en-US" altLang="zh-CN" dirty="0"/>
              <a:t>1989: </a:t>
            </a:r>
            <a:r>
              <a:rPr lang="en-US" altLang="zh-CN" dirty="0">
                <a:hlinkClick r:id="rId11"/>
              </a:rPr>
              <a:t>Morton H. Meyerson Symphony Center</a:t>
            </a:r>
            <a:r>
              <a:rPr lang="en-US" altLang="zh-CN" dirty="0"/>
              <a:t>, Dallas, Texas</a:t>
            </a:r>
          </a:p>
          <a:p>
            <a:r>
              <a:rPr lang="en-US" altLang="zh-CN" dirty="0"/>
              <a:t>1989: Phase I </a:t>
            </a:r>
            <a:r>
              <a:rPr lang="en-US" altLang="zh-CN" dirty="0">
                <a:hlinkClick r:id="rId7"/>
              </a:rPr>
              <a:t>Louvre Pyramid</a:t>
            </a:r>
            <a:r>
              <a:rPr lang="en-US" altLang="zh-CN" dirty="0"/>
              <a:t> (Phase II in 1993)</a:t>
            </a:r>
          </a:p>
          <a:p>
            <a:r>
              <a:rPr lang="en-US" altLang="zh-CN" dirty="0"/>
              <a:t>1993: </a:t>
            </a:r>
            <a:r>
              <a:rPr lang="en-US" altLang="zh-CN" dirty="0">
                <a:hlinkClick r:id="rId12"/>
              </a:rPr>
              <a:t>Four Seasons Hotel</a:t>
            </a:r>
            <a:r>
              <a:rPr lang="en-US" altLang="zh-CN" dirty="0"/>
              <a:t>, New York City</a:t>
            </a:r>
          </a:p>
          <a:p>
            <a:r>
              <a:rPr lang="en-US" altLang="zh-CN" dirty="0"/>
              <a:t>1995" Rock and Roll Hall of Fame and Museum, Cleveland, Ohio</a:t>
            </a:r>
          </a:p>
          <a:p>
            <a:r>
              <a:rPr lang="en-US" altLang="zh-CN" dirty="0"/>
              <a:t>1997: Miho Museum, in Shiga, Japan</a:t>
            </a:r>
          </a:p>
          <a:p>
            <a:r>
              <a:rPr lang="en-US" altLang="zh-CN" dirty="0"/>
              <a:t>2006: </a:t>
            </a:r>
            <a:r>
              <a:rPr lang="en-US" altLang="zh-CN" dirty="0" err="1">
                <a:hlinkClick r:id="rId13"/>
              </a:rPr>
              <a:t>Musée</a:t>
            </a:r>
            <a:r>
              <a:rPr lang="en-US" altLang="zh-CN" dirty="0">
                <a:hlinkClick r:id="rId13"/>
              </a:rPr>
              <a:t> </a:t>
            </a:r>
            <a:r>
              <a:rPr lang="en-US" altLang="zh-CN" dirty="0" err="1">
                <a:hlinkClick r:id="rId13"/>
              </a:rPr>
              <a:t>d'Art</a:t>
            </a:r>
            <a:r>
              <a:rPr lang="en-US" altLang="zh-CN" dirty="0">
                <a:hlinkClick r:id="rId13"/>
              </a:rPr>
              <a:t> </a:t>
            </a:r>
            <a:r>
              <a:rPr lang="en-US" altLang="zh-CN" dirty="0" err="1">
                <a:hlinkClick r:id="rId13"/>
              </a:rPr>
              <a:t>Moderne</a:t>
            </a:r>
            <a:r>
              <a:rPr lang="en-US" altLang="zh-CN" dirty="0"/>
              <a:t>, </a:t>
            </a:r>
            <a:r>
              <a:rPr lang="en-US" altLang="zh-CN" dirty="0" err="1"/>
              <a:t>Kirchberg</a:t>
            </a:r>
            <a:r>
              <a:rPr lang="en-US" altLang="zh-CN" dirty="0"/>
              <a:t>, Luxembourg</a:t>
            </a:r>
          </a:p>
          <a:p>
            <a:r>
              <a:rPr lang="en-US" altLang="zh-CN" dirty="0"/>
              <a:t>2006: </a:t>
            </a:r>
            <a:r>
              <a:rPr lang="en-US" altLang="zh-CN" dirty="0">
                <a:hlinkClick r:id="rId7"/>
              </a:rPr>
              <a:t>Suzhou Museum</a:t>
            </a:r>
            <a:r>
              <a:rPr lang="en-US" altLang="zh-CN" dirty="0"/>
              <a:t>, Suzhou, China</a:t>
            </a:r>
          </a:p>
          <a:p>
            <a:r>
              <a:rPr lang="en-US" altLang="zh-CN" dirty="0"/>
              <a:t>2008: </a:t>
            </a:r>
            <a:r>
              <a:rPr lang="en-US" altLang="zh-CN" dirty="0">
                <a:hlinkClick r:id="rId14"/>
              </a:rPr>
              <a:t>Museum of Islamic Art</a:t>
            </a:r>
            <a:r>
              <a:rPr lang="en-US" altLang="zh-CN" dirty="0"/>
              <a:t>, Doha, Qatar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6121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32</TotalTime>
  <Words>263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Century Schoolbook</vt:lpstr>
      <vt:lpstr>宋体</vt:lpstr>
      <vt:lpstr>Arial</vt:lpstr>
      <vt:lpstr>Wingdings 2</vt:lpstr>
      <vt:lpstr>View</vt:lpstr>
      <vt:lpstr>Legacy that will live on </vt:lpstr>
      <vt:lpstr>The JFK Presidential Library in Boston, US </vt:lpstr>
      <vt:lpstr>The Louvre Pyramid in Paris </vt:lpstr>
      <vt:lpstr>PowerPoint 演示文稿</vt:lpstr>
      <vt:lpstr>The Bank of China Tower in HK</vt:lpstr>
      <vt:lpstr>the museum of Islamic Art in Doha, Qatar</vt:lpstr>
      <vt:lpstr>I.M. Pei, Architect of Glass Geometries </vt:lpstr>
      <vt:lpstr>“A living legend ”  Ieoh Ming Pei---                               The architectural Digest </vt:lpstr>
      <vt:lpstr>PowerPoint 演示文稿</vt:lpstr>
      <vt:lpstr>About I.M. Pei’s personal life </vt:lpstr>
      <vt:lpstr>http://cul.sohu.com/20170426/n490826075.shtml</vt:lpstr>
      <vt:lpstr>http://www.en8848.com.cn/tingli/meiwen/mingrenstory/245215.html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 that will live on</dc:title>
  <dc:creator>USER</dc:creator>
  <cp:lastModifiedBy>USER</cp:lastModifiedBy>
  <cp:revision>4</cp:revision>
  <dcterms:created xsi:type="dcterms:W3CDTF">2017-05-16T02:03:20Z</dcterms:created>
  <dcterms:modified xsi:type="dcterms:W3CDTF">2017-05-16T02:35:46Z</dcterms:modified>
</cp:coreProperties>
</file>