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22"/>
  </p:notesMasterIdLst>
  <p:handoutMasterIdLst>
    <p:handoutMasterId r:id="rId123"/>
  </p:handoutMasterIdLst>
  <p:sldIdLst>
    <p:sldId id="307" r:id="rId2"/>
    <p:sldId id="533" r:id="rId3"/>
    <p:sldId id="910" r:id="rId4"/>
    <p:sldId id="836" r:id="rId5"/>
    <p:sldId id="309" r:id="rId6"/>
    <p:sldId id="731" r:id="rId7"/>
    <p:sldId id="733" r:id="rId8"/>
    <p:sldId id="734" r:id="rId9"/>
    <p:sldId id="607" r:id="rId10"/>
    <p:sldId id="748" r:id="rId11"/>
    <p:sldId id="738" r:id="rId12"/>
    <p:sldId id="857" r:id="rId13"/>
    <p:sldId id="858" r:id="rId14"/>
    <p:sldId id="911" r:id="rId15"/>
    <p:sldId id="315" r:id="rId16"/>
    <p:sldId id="469" r:id="rId17"/>
    <p:sldId id="752" r:id="rId18"/>
    <p:sldId id="756" r:id="rId19"/>
    <p:sldId id="757" r:id="rId20"/>
    <p:sldId id="758" r:id="rId21"/>
    <p:sldId id="859" r:id="rId22"/>
    <p:sldId id="904" r:id="rId23"/>
    <p:sldId id="905" r:id="rId24"/>
    <p:sldId id="906" r:id="rId25"/>
    <p:sldId id="908" r:id="rId26"/>
    <p:sldId id="909" r:id="rId27"/>
    <p:sldId id="862" r:id="rId28"/>
    <p:sldId id="866" r:id="rId29"/>
    <p:sldId id="867" r:id="rId30"/>
    <p:sldId id="841" r:id="rId31"/>
    <p:sldId id="912" r:id="rId32"/>
    <p:sldId id="467" r:id="rId33"/>
    <p:sldId id="539" r:id="rId34"/>
    <p:sldId id="767" r:id="rId35"/>
    <p:sldId id="868" r:id="rId36"/>
    <p:sldId id="869" r:id="rId37"/>
    <p:sldId id="870" r:id="rId38"/>
    <p:sldId id="871" r:id="rId39"/>
    <p:sldId id="872" r:id="rId40"/>
    <p:sldId id="873" r:id="rId41"/>
    <p:sldId id="472" r:id="rId42"/>
    <p:sldId id="779" r:id="rId43"/>
    <p:sldId id="874" r:id="rId44"/>
    <p:sldId id="875" r:id="rId45"/>
    <p:sldId id="876" r:id="rId46"/>
    <p:sldId id="477" r:id="rId47"/>
    <p:sldId id="478" r:id="rId48"/>
    <p:sldId id="784" r:id="rId49"/>
    <p:sldId id="785" r:id="rId50"/>
    <p:sldId id="877" r:id="rId51"/>
    <p:sldId id="635" r:id="rId52"/>
    <p:sldId id="636" r:id="rId53"/>
    <p:sldId id="843" r:id="rId54"/>
    <p:sldId id="844" r:id="rId55"/>
    <p:sldId id="845" r:id="rId56"/>
    <p:sldId id="878" r:id="rId57"/>
    <p:sldId id="879" r:id="rId58"/>
    <p:sldId id="880" r:id="rId59"/>
    <p:sldId id="913" r:id="rId60"/>
    <p:sldId id="882" r:id="rId61"/>
    <p:sldId id="883" r:id="rId62"/>
    <p:sldId id="885" r:id="rId63"/>
    <p:sldId id="886" r:id="rId64"/>
    <p:sldId id="887" r:id="rId65"/>
    <p:sldId id="888" r:id="rId66"/>
    <p:sldId id="657" r:id="rId67"/>
    <p:sldId id="914" r:id="rId68"/>
    <p:sldId id="915" r:id="rId69"/>
    <p:sldId id="916" r:id="rId70"/>
    <p:sldId id="816" r:id="rId71"/>
    <p:sldId id="917" r:id="rId72"/>
    <p:sldId id="817" r:id="rId73"/>
    <p:sldId id="818" r:id="rId74"/>
    <p:sldId id="819" r:id="rId75"/>
    <p:sldId id="820" r:id="rId76"/>
    <p:sldId id="921" r:id="rId77"/>
    <p:sldId id="821" r:id="rId78"/>
    <p:sldId id="918" r:id="rId79"/>
    <p:sldId id="919" r:id="rId80"/>
    <p:sldId id="823" r:id="rId81"/>
    <p:sldId id="889" r:id="rId82"/>
    <p:sldId id="920" r:id="rId83"/>
    <p:sldId id="824" r:id="rId84"/>
    <p:sldId id="825" r:id="rId85"/>
    <p:sldId id="826" r:id="rId86"/>
    <p:sldId id="923" r:id="rId87"/>
    <p:sldId id="922" r:id="rId88"/>
    <p:sldId id="890" r:id="rId89"/>
    <p:sldId id="690" r:id="rId90"/>
    <p:sldId id="827" r:id="rId91"/>
    <p:sldId id="695" r:id="rId92"/>
    <p:sldId id="697" r:id="rId93"/>
    <p:sldId id="700" r:id="rId94"/>
    <p:sldId id="702" r:id="rId95"/>
    <p:sldId id="703" r:id="rId96"/>
    <p:sldId id="704" r:id="rId97"/>
    <p:sldId id="891" r:id="rId98"/>
    <p:sldId id="706" r:id="rId99"/>
    <p:sldId id="892" r:id="rId100"/>
    <p:sldId id="893" r:id="rId101"/>
    <p:sldId id="830" r:id="rId102"/>
    <p:sldId id="709" r:id="rId103"/>
    <p:sldId id="894" r:id="rId104"/>
    <p:sldId id="710" r:id="rId105"/>
    <p:sldId id="711" r:id="rId106"/>
    <p:sldId id="712" r:id="rId107"/>
    <p:sldId id="895" r:id="rId108"/>
    <p:sldId id="896" r:id="rId109"/>
    <p:sldId id="897" r:id="rId110"/>
    <p:sldId id="898" r:id="rId111"/>
    <p:sldId id="714" r:id="rId112"/>
    <p:sldId id="831" r:id="rId113"/>
    <p:sldId id="899" r:id="rId114"/>
    <p:sldId id="900" r:id="rId115"/>
    <p:sldId id="717" r:id="rId116"/>
    <p:sldId id="718" r:id="rId117"/>
    <p:sldId id="901" r:id="rId118"/>
    <p:sldId id="902" r:id="rId119"/>
    <p:sldId id="903" r:id="rId120"/>
    <p:sldId id="441" r:id="rId121"/>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p:scale>
          <a:sx n="100" d="100"/>
          <a:sy n="100" d="100"/>
        </p:scale>
        <p:origin x="-1038" y="-396"/>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2" r:id="rId4"/>
    <p:sldLayoutId id="2147483813" r:id="rId5"/>
    <p:sldLayoutId id="2147483817" r:id="rId6"/>
    <p:sldLayoutId id="2147483815" r:id="rId7"/>
    <p:sldLayoutId id="2147483816" r:id="rId8"/>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101.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4.xml"/><Relationship Id="rId3" Type="http://schemas.openxmlformats.org/officeDocument/2006/relationships/slide" Target="slide87.xml"/><Relationship Id="rId7" Type="http://schemas.openxmlformats.org/officeDocument/2006/relationships/slide" Target="slide92.xml"/><Relationship Id="rId12" Type="http://schemas.openxmlformats.org/officeDocument/2006/relationships/slide" Target="slide101.xml"/><Relationship Id="rId17" Type="http://schemas.openxmlformats.org/officeDocument/2006/relationships/slide" Target="slide102.xml"/><Relationship Id="rId2" Type="http://schemas.openxmlformats.org/officeDocument/2006/relationships/image" Target="../media/image44.png"/><Relationship Id="rId16"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8.xml"/><Relationship Id="rId5" Type="http://schemas.openxmlformats.org/officeDocument/2006/relationships/slide" Target="slide90.xml"/><Relationship Id="rId15" Type="http://schemas.openxmlformats.org/officeDocument/2006/relationships/slide" Target="slide111.xml"/><Relationship Id="rId10" Type="http://schemas.openxmlformats.org/officeDocument/2006/relationships/slide" Target="slide96.xml"/><Relationship Id="rId4" Type="http://schemas.openxmlformats.org/officeDocument/2006/relationships/slide" Target="slide89.xml"/><Relationship Id="rId9" Type="http://schemas.openxmlformats.org/officeDocument/2006/relationships/slide" Target="slide94.xml"/><Relationship Id="rId14" Type="http://schemas.openxmlformats.org/officeDocument/2006/relationships/slide" Target="slide106.xml"/></Relationships>
</file>

<file path=ppt/slides/_rels/slide102.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4.xml"/><Relationship Id="rId3" Type="http://schemas.openxmlformats.org/officeDocument/2006/relationships/slide" Target="slide87.xml"/><Relationship Id="rId7" Type="http://schemas.openxmlformats.org/officeDocument/2006/relationships/slide" Target="slide92.xml"/><Relationship Id="rId12" Type="http://schemas.openxmlformats.org/officeDocument/2006/relationships/slide" Target="slide101.xml"/><Relationship Id="rId2" Type="http://schemas.openxmlformats.org/officeDocument/2006/relationships/image" Target="../media/image45.png"/><Relationship Id="rId16"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8.xml"/><Relationship Id="rId5" Type="http://schemas.openxmlformats.org/officeDocument/2006/relationships/slide" Target="slide90.xml"/><Relationship Id="rId15" Type="http://schemas.openxmlformats.org/officeDocument/2006/relationships/slide" Target="slide111.xml"/><Relationship Id="rId10" Type="http://schemas.openxmlformats.org/officeDocument/2006/relationships/slide" Target="slide96.xml"/><Relationship Id="rId4" Type="http://schemas.openxmlformats.org/officeDocument/2006/relationships/slide" Target="slide89.xml"/><Relationship Id="rId9" Type="http://schemas.openxmlformats.org/officeDocument/2006/relationships/slide" Target="slide94.xml"/><Relationship Id="rId14" Type="http://schemas.openxmlformats.org/officeDocument/2006/relationships/slide" Target="slide106.xml"/></Relationships>
</file>

<file path=ppt/slides/_rels/slide103.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104.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4.xml"/><Relationship Id="rId3" Type="http://schemas.openxmlformats.org/officeDocument/2006/relationships/slide" Target="slide87.xml"/><Relationship Id="rId7" Type="http://schemas.openxmlformats.org/officeDocument/2006/relationships/slide" Target="slide92.xml"/><Relationship Id="rId12" Type="http://schemas.openxmlformats.org/officeDocument/2006/relationships/slide" Target="slide101.xml"/><Relationship Id="rId2" Type="http://schemas.openxmlformats.org/officeDocument/2006/relationships/image" Target="../media/image46.png"/><Relationship Id="rId16"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8.xml"/><Relationship Id="rId5" Type="http://schemas.openxmlformats.org/officeDocument/2006/relationships/slide" Target="slide90.xml"/><Relationship Id="rId15" Type="http://schemas.openxmlformats.org/officeDocument/2006/relationships/slide" Target="slide111.xml"/><Relationship Id="rId10" Type="http://schemas.openxmlformats.org/officeDocument/2006/relationships/slide" Target="slide96.xml"/><Relationship Id="rId4" Type="http://schemas.openxmlformats.org/officeDocument/2006/relationships/slide" Target="slide89.xml"/><Relationship Id="rId9" Type="http://schemas.openxmlformats.org/officeDocument/2006/relationships/slide" Target="slide94.xml"/><Relationship Id="rId14" Type="http://schemas.openxmlformats.org/officeDocument/2006/relationships/slide" Target="slide106.xml"/></Relationships>
</file>

<file path=ppt/slides/_rels/slide105.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4.xml"/><Relationship Id="rId3" Type="http://schemas.openxmlformats.org/officeDocument/2006/relationships/slide" Target="slide87.xml"/><Relationship Id="rId7" Type="http://schemas.openxmlformats.org/officeDocument/2006/relationships/slide" Target="slide92.xml"/><Relationship Id="rId12" Type="http://schemas.openxmlformats.org/officeDocument/2006/relationships/slide" Target="slide101.xml"/><Relationship Id="rId2" Type="http://schemas.openxmlformats.org/officeDocument/2006/relationships/image" Target="../media/image47.png"/><Relationship Id="rId16"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8.xml"/><Relationship Id="rId5" Type="http://schemas.openxmlformats.org/officeDocument/2006/relationships/slide" Target="slide90.xml"/><Relationship Id="rId15" Type="http://schemas.openxmlformats.org/officeDocument/2006/relationships/slide" Target="slide111.xml"/><Relationship Id="rId10" Type="http://schemas.openxmlformats.org/officeDocument/2006/relationships/slide" Target="slide96.xml"/><Relationship Id="rId4" Type="http://schemas.openxmlformats.org/officeDocument/2006/relationships/slide" Target="slide89.xml"/><Relationship Id="rId9" Type="http://schemas.openxmlformats.org/officeDocument/2006/relationships/slide" Target="slide94.xml"/><Relationship Id="rId14" Type="http://schemas.openxmlformats.org/officeDocument/2006/relationships/slide" Target="slide106.xml"/></Relationships>
</file>

<file path=ppt/slides/_rels/slide106.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107.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108.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6" Type="http://schemas.openxmlformats.org/officeDocument/2006/relationships/slide" Target="slide109.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109.xml.rels><?xml version="1.0" encoding="UTF-8" standalone="yes"?>
<Relationships xmlns="http://schemas.openxmlformats.org/package/2006/relationships"><Relationship Id="rId8" Type="http://schemas.openxmlformats.org/officeDocument/2006/relationships/slide" Target="slide89.xml"/><Relationship Id="rId13" Type="http://schemas.openxmlformats.org/officeDocument/2006/relationships/slide" Target="slide94.xml"/><Relationship Id="rId18" Type="http://schemas.openxmlformats.org/officeDocument/2006/relationships/slide" Target="slide106.xml"/><Relationship Id="rId3" Type="http://schemas.openxmlformats.org/officeDocument/2006/relationships/oleObject" Target="../embeddings/oleObject9.bin"/><Relationship Id="rId7" Type="http://schemas.openxmlformats.org/officeDocument/2006/relationships/slide" Target="slide87.xml"/><Relationship Id="rId12" Type="http://schemas.openxmlformats.org/officeDocument/2006/relationships/slide" Target="slide93.xml"/><Relationship Id="rId17" Type="http://schemas.openxmlformats.org/officeDocument/2006/relationships/slide" Target="slide104.xml"/><Relationship Id="rId2" Type="http://schemas.openxmlformats.org/officeDocument/2006/relationships/slideLayout" Target="../slideLayouts/slideLayout1.xml"/><Relationship Id="rId16" Type="http://schemas.openxmlformats.org/officeDocument/2006/relationships/slide" Target="slide101.xml"/><Relationship Id="rId20" Type="http://schemas.openxmlformats.org/officeDocument/2006/relationships/slide" Target="slide115.xml"/><Relationship Id="rId1" Type="http://schemas.openxmlformats.org/officeDocument/2006/relationships/vmlDrawing" Target="../drawings/vmlDrawing7.vml"/><Relationship Id="rId6" Type="http://schemas.openxmlformats.org/officeDocument/2006/relationships/image" Target="../media/image49.png"/><Relationship Id="rId11" Type="http://schemas.openxmlformats.org/officeDocument/2006/relationships/slide" Target="slide92.xml"/><Relationship Id="rId5" Type="http://schemas.openxmlformats.org/officeDocument/2006/relationships/image" Target="../media/image48.emf"/><Relationship Id="rId15" Type="http://schemas.openxmlformats.org/officeDocument/2006/relationships/slide" Target="slide98.xml"/><Relationship Id="rId10" Type="http://schemas.openxmlformats.org/officeDocument/2006/relationships/slide" Target="slide91.xml"/><Relationship Id="rId19" Type="http://schemas.openxmlformats.org/officeDocument/2006/relationships/slide" Target="slide111.xml"/><Relationship Id="rId4" Type="http://schemas.openxmlformats.org/officeDocument/2006/relationships/package" Target="../embeddings/Microsoft_Word___9.docx"/><Relationship Id="rId9" Type="http://schemas.openxmlformats.org/officeDocument/2006/relationships/slide" Target="slide90.xml"/><Relationship Id="rId14" Type="http://schemas.openxmlformats.org/officeDocument/2006/relationships/slide" Target="slide9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4.xml"/><Relationship Id="rId3" Type="http://schemas.openxmlformats.org/officeDocument/2006/relationships/slide" Target="slide87.xml"/><Relationship Id="rId7" Type="http://schemas.openxmlformats.org/officeDocument/2006/relationships/slide" Target="slide92.xml"/><Relationship Id="rId12" Type="http://schemas.openxmlformats.org/officeDocument/2006/relationships/slide" Target="slide101.xml"/><Relationship Id="rId2" Type="http://schemas.openxmlformats.org/officeDocument/2006/relationships/image" Target="../media/image50.png"/><Relationship Id="rId16"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8.xml"/><Relationship Id="rId5" Type="http://schemas.openxmlformats.org/officeDocument/2006/relationships/slide" Target="slide90.xml"/><Relationship Id="rId15" Type="http://schemas.openxmlformats.org/officeDocument/2006/relationships/slide" Target="slide111.xml"/><Relationship Id="rId10" Type="http://schemas.openxmlformats.org/officeDocument/2006/relationships/slide" Target="slide96.xml"/><Relationship Id="rId4" Type="http://schemas.openxmlformats.org/officeDocument/2006/relationships/slide" Target="slide89.xml"/><Relationship Id="rId9" Type="http://schemas.openxmlformats.org/officeDocument/2006/relationships/slide" Target="slide94.xml"/><Relationship Id="rId14" Type="http://schemas.openxmlformats.org/officeDocument/2006/relationships/slide" Target="slide106.xml"/></Relationships>
</file>

<file path=ppt/slides/_rels/slide111.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112.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113.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4.xml"/><Relationship Id="rId3" Type="http://schemas.openxmlformats.org/officeDocument/2006/relationships/slide" Target="slide87.xml"/><Relationship Id="rId7" Type="http://schemas.openxmlformats.org/officeDocument/2006/relationships/slide" Target="slide92.xml"/><Relationship Id="rId12" Type="http://schemas.openxmlformats.org/officeDocument/2006/relationships/slide" Target="slide101.xml"/><Relationship Id="rId2" Type="http://schemas.openxmlformats.org/officeDocument/2006/relationships/image" Target="../media/image51.png"/><Relationship Id="rId16"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8.xml"/><Relationship Id="rId5" Type="http://schemas.openxmlformats.org/officeDocument/2006/relationships/slide" Target="slide90.xml"/><Relationship Id="rId15" Type="http://schemas.openxmlformats.org/officeDocument/2006/relationships/slide" Target="slide111.xml"/><Relationship Id="rId10" Type="http://schemas.openxmlformats.org/officeDocument/2006/relationships/slide" Target="slide96.xml"/><Relationship Id="rId4" Type="http://schemas.openxmlformats.org/officeDocument/2006/relationships/slide" Target="slide89.xml"/><Relationship Id="rId9" Type="http://schemas.openxmlformats.org/officeDocument/2006/relationships/slide" Target="slide94.xml"/><Relationship Id="rId14" Type="http://schemas.openxmlformats.org/officeDocument/2006/relationships/slide" Target="slide106.xml"/></Relationships>
</file>

<file path=ppt/slides/_rels/slide114.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115.xml.rels><?xml version="1.0" encoding="UTF-8" standalone="yes"?>
<Relationships xmlns="http://schemas.openxmlformats.org/package/2006/relationships"><Relationship Id="rId8" Type="http://schemas.openxmlformats.org/officeDocument/2006/relationships/slide" Target="slide93.xml"/><Relationship Id="rId13" Type="http://schemas.openxmlformats.org/officeDocument/2006/relationships/slide" Target="slide104.xml"/><Relationship Id="rId3" Type="http://schemas.openxmlformats.org/officeDocument/2006/relationships/slide" Target="slide87.xml"/><Relationship Id="rId7" Type="http://schemas.openxmlformats.org/officeDocument/2006/relationships/slide" Target="slide92.xml"/><Relationship Id="rId12" Type="http://schemas.openxmlformats.org/officeDocument/2006/relationships/slide" Target="slide101.xml"/><Relationship Id="rId2" Type="http://schemas.openxmlformats.org/officeDocument/2006/relationships/image" Target="../media/image52.png"/><Relationship Id="rId16" Type="http://schemas.openxmlformats.org/officeDocument/2006/relationships/slide" Target="slide115.xml"/><Relationship Id="rId1" Type="http://schemas.openxmlformats.org/officeDocument/2006/relationships/slideLayout" Target="../slideLayouts/slideLayout1.xml"/><Relationship Id="rId6" Type="http://schemas.openxmlformats.org/officeDocument/2006/relationships/slide" Target="slide91.xml"/><Relationship Id="rId11" Type="http://schemas.openxmlformats.org/officeDocument/2006/relationships/slide" Target="slide98.xml"/><Relationship Id="rId5" Type="http://schemas.openxmlformats.org/officeDocument/2006/relationships/slide" Target="slide90.xml"/><Relationship Id="rId15" Type="http://schemas.openxmlformats.org/officeDocument/2006/relationships/slide" Target="slide111.xml"/><Relationship Id="rId10" Type="http://schemas.openxmlformats.org/officeDocument/2006/relationships/slide" Target="slide96.xml"/><Relationship Id="rId4" Type="http://schemas.openxmlformats.org/officeDocument/2006/relationships/slide" Target="slide89.xml"/><Relationship Id="rId9" Type="http://schemas.openxmlformats.org/officeDocument/2006/relationships/slide" Target="slide94.xml"/><Relationship Id="rId14" Type="http://schemas.openxmlformats.org/officeDocument/2006/relationships/slide" Target="slide106.xml"/></Relationships>
</file>

<file path=ppt/slides/_rels/slide116.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117.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17" Type="http://schemas.openxmlformats.org/officeDocument/2006/relationships/slide" Target="slide2.xml"/><Relationship Id="rId2" Type="http://schemas.openxmlformats.org/officeDocument/2006/relationships/slide" Target="slide87.xml"/><Relationship Id="rId16" Type="http://schemas.openxmlformats.org/officeDocument/2006/relationships/slide" Target="slide118.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118.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119.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5.xml"/><Relationship Id="rId1" Type="http://schemas.openxmlformats.org/officeDocument/2006/relationships/slideLayout" Target="../slideLayouts/slideLayout5.xml"/><Relationship Id="rId5" Type="http://schemas.openxmlformats.org/officeDocument/2006/relationships/slide" Target="slide22.xml"/><Relationship Id="rId4" Type="http://schemas.openxmlformats.org/officeDocument/2006/relationships/slide" Target="slide20.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86.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slide" Target="slide66.xml"/><Relationship Id="rId5" Type="http://schemas.openxmlformats.org/officeDocument/2006/relationships/slide" Target="slide30.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19.png"/><Relationship Id="rId3" Type="http://schemas.openxmlformats.org/officeDocument/2006/relationships/oleObject" Target="../embeddings/oleObject1.bin"/><Relationship Id="rId7" Type="http://schemas.openxmlformats.org/officeDocument/2006/relationships/package" Target="../embeddings/Microsoft_Word___2.docx"/><Relationship Id="rId12" Type="http://schemas.openxmlformats.org/officeDocument/2006/relationships/image" Target="../media/image18.png"/><Relationship Id="rId17" Type="http://schemas.openxmlformats.org/officeDocument/2006/relationships/slide" Target="slide22.xml"/><Relationship Id="rId2" Type="http://schemas.openxmlformats.org/officeDocument/2006/relationships/slideLayout" Target="../slideLayouts/slideLayout5.xml"/><Relationship Id="rId16" Type="http://schemas.openxmlformats.org/officeDocument/2006/relationships/slide" Target="slide20.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7.emf"/><Relationship Id="rId5" Type="http://schemas.openxmlformats.org/officeDocument/2006/relationships/image" Target="../media/image15.emf"/><Relationship Id="rId15" Type="http://schemas.openxmlformats.org/officeDocument/2006/relationships/slide" Target="slide16.xml"/><Relationship Id="rId10" Type="http://schemas.openxmlformats.org/officeDocument/2006/relationships/package" Target="../embeddings/Microsoft_Word___3.docx"/><Relationship Id="rId4" Type="http://schemas.openxmlformats.org/officeDocument/2006/relationships/package" Target="../embeddings/Microsoft_Word___1.docx"/><Relationship Id="rId9" Type="http://schemas.openxmlformats.org/officeDocument/2006/relationships/oleObject" Target="../embeddings/oleObject3.bin"/><Relationship Id="rId14" Type="http://schemas.openxmlformats.org/officeDocument/2006/relationships/slide" Target="slide15.xml"/></Relationships>
</file>

<file path=ppt/slides/_rels/slide21.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21.png"/><Relationship Id="rId7" Type="http://schemas.openxmlformats.org/officeDocument/2006/relationships/slide" Target="slide15.xml"/><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slide" Target="slide22.xml"/><Relationship Id="rId4" Type="http://schemas.openxmlformats.org/officeDocument/2006/relationships/image" Target="../media/image22.png"/><Relationship Id="rId9" Type="http://schemas.openxmlformats.org/officeDocument/2006/relationships/slide" Target="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slide" Target="slide22.xml"/><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slide" Target="slide20.xml"/><Relationship Id="rId5" Type="http://schemas.openxmlformats.org/officeDocument/2006/relationships/slide" Target="slide16.xml"/><Relationship Id="rId4" Type="http://schemas.openxmlformats.org/officeDocument/2006/relationships/slide" Target="slide15.xml"/></Relationships>
</file>

<file path=ppt/slides/_rels/slide2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5.xml"/><Relationship Id="rId1" Type="http://schemas.openxmlformats.org/officeDocument/2006/relationships/slideLayout" Target="../slideLayouts/slideLayout5.xml"/><Relationship Id="rId5" Type="http://schemas.openxmlformats.org/officeDocument/2006/relationships/slide" Target="slide22.xml"/><Relationship Id="rId4" Type="http://schemas.openxmlformats.org/officeDocument/2006/relationships/slide" Target="slide20.xml"/></Relationships>
</file>

<file path=ppt/slides/_rels/slide2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5.xml"/><Relationship Id="rId1" Type="http://schemas.openxmlformats.org/officeDocument/2006/relationships/slideLayout" Target="../slideLayouts/slideLayout5.xml"/><Relationship Id="rId5" Type="http://schemas.openxmlformats.org/officeDocument/2006/relationships/slide" Target="slide22.xml"/><Relationship Id="rId4" Type="http://schemas.openxmlformats.org/officeDocument/2006/relationships/slide" Target="slide20.xml"/></Relationships>
</file>

<file path=ppt/slides/_rels/slide2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5.xml"/><Relationship Id="rId1" Type="http://schemas.openxmlformats.org/officeDocument/2006/relationships/slideLayout" Target="../slideLayouts/slideLayout5.xml"/><Relationship Id="rId5" Type="http://schemas.openxmlformats.org/officeDocument/2006/relationships/slide" Target="slide22.xml"/><Relationship Id="rId4" Type="http://schemas.openxmlformats.org/officeDocument/2006/relationships/slide" Target="slide20.xml"/></Relationships>
</file>

<file path=ppt/slides/_rels/slide26.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15.xml"/><Relationship Id="rId1" Type="http://schemas.openxmlformats.org/officeDocument/2006/relationships/slideLayout" Target="../slideLayouts/slideLayout5.xml"/><Relationship Id="rId5" Type="http://schemas.openxmlformats.org/officeDocument/2006/relationships/slide" Target="slide22.xml"/><Relationship Id="rId4" Type="http://schemas.openxmlformats.org/officeDocument/2006/relationships/slide" Target="slide20.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27.emf"/><Relationship Id="rId4" Type="http://schemas.openxmlformats.org/officeDocument/2006/relationships/package" Target="../embeddings/Microsoft_Word___4.docx"/></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slide" Target="slide2.xml"/><Relationship Id="rId5" Type="http://schemas.openxmlformats.org/officeDocument/2006/relationships/image" Target="../media/image28.emf"/><Relationship Id="rId4" Type="http://schemas.openxmlformats.org/officeDocument/2006/relationships/package" Target="../embeddings/Microsoft_Word___5.docx"/></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package" Target="../embeddings/Microsoft_Word___6.docx"/></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47.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48.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49.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51.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52.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53.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54.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55.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56.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slide" Target="slide46.xml"/><Relationship Id="rId7" Type="http://schemas.openxmlformats.org/officeDocument/2006/relationships/slide" Target="slide50.xml"/><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slide" Target="slide49.xml"/><Relationship Id="rId5" Type="http://schemas.openxmlformats.org/officeDocument/2006/relationships/slide" Target="slide48.xml"/><Relationship Id="rId4" Type="http://schemas.openxmlformats.org/officeDocument/2006/relationships/slide" Target="slide47.xml"/><Relationship Id="rId9" Type="http://schemas.openxmlformats.org/officeDocument/2006/relationships/slide" Target="slide56.xml"/></Relationships>
</file>

<file path=ppt/slides/_rels/slide57.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58.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59.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oleObject" Target="../embeddings/oleObject7.bin"/><Relationship Id="rId7" Type="http://schemas.openxmlformats.org/officeDocument/2006/relationships/slide" Target="slide47.xml"/><Relationship Id="rId12" Type="http://schemas.openxmlformats.org/officeDocument/2006/relationships/slide" Target="slide56.xml"/><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slide" Target="slide46.xml"/><Relationship Id="rId11" Type="http://schemas.openxmlformats.org/officeDocument/2006/relationships/slide" Target="slide51.xml"/><Relationship Id="rId5" Type="http://schemas.openxmlformats.org/officeDocument/2006/relationships/image" Target="../media/image35.emf"/><Relationship Id="rId10" Type="http://schemas.openxmlformats.org/officeDocument/2006/relationships/slide" Target="slide50.xml"/><Relationship Id="rId4" Type="http://schemas.openxmlformats.org/officeDocument/2006/relationships/package" Target="../embeddings/Microsoft_Word___7.docx"/><Relationship Id="rId9" Type="http://schemas.openxmlformats.org/officeDocument/2006/relationships/slide" Target="slide49.xml"/></Relationships>
</file>

<file path=ppt/slides/_rels/slide61.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62.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47.xml"/><Relationship Id="rId7"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5.xml"/><Relationship Id="rId6" Type="http://schemas.openxmlformats.org/officeDocument/2006/relationships/slide" Target="slide50.xml"/><Relationship Id="rId5" Type="http://schemas.openxmlformats.org/officeDocument/2006/relationships/slide" Target="slide49.xml"/><Relationship Id="rId4" Type="http://schemas.openxmlformats.org/officeDocument/2006/relationships/slide" Target="slide4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68.xml"/><Relationship Id="rId7" Type="http://schemas.openxmlformats.org/officeDocument/2006/relationships/slide" Target="slide72.xml"/><Relationship Id="rId2"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71.xml"/><Relationship Id="rId11" Type="http://schemas.openxmlformats.org/officeDocument/2006/relationships/slide" Target="slide76.xml"/><Relationship Id="rId5" Type="http://schemas.openxmlformats.org/officeDocument/2006/relationships/slide" Target="slide70.xml"/><Relationship Id="rId10" Type="http://schemas.openxmlformats.org/officeDocument/2006/relationships/slide" Target="slide75.xml"/><Relationship Id="rId4" Type="http://schemas.openxmlformats.org/officeDocument/2006/relationships/slide" Target="slide69.xml"/><Relationship Id="rId9" Type="http://schemas.openxmlformats.org/officeDocument/2006/relationships/slide" Target="slide74.xml"/></Relationships>
</file>

<file path=ppt/slides/_rels/slide68.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68.xml"/><Relationship Id="rId7" Type="http://schemas.openxmlformats.org/officeDocument/2006/relationships/slide" Target="slide72.xml"/><Relationship Id="rId2"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71.xml"/><Relationship Id="rId11" Type="http://schemas.openxmlformats.org/officeDocument/2006/relationships/slide" Target="slide76.xml"/><Relationship Id="rId5" Type="http://schemas.openxmlformats.org/officeDocument/2006/relationships/slide" Target="slide70.xml"/><Relationship Id="rId10" Type="http://schemas.openxmlformats.org/officeDocument/2006/relationships/slide" Target="slide75.xml"/><Relationship Id="rId4" Type="http://schemas.openxmlformats.org/officeDocument/2006/relationships/slide" Target="slide69.xml"/><Relationship Id="rId9" Type="http://schemas.openxmlformats.org/officeDocument/2006/relationships/slide" Target="slide74.xml"/></Relationships>
</file>

<file path=ppt/slides/_rels/slide69.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68.xml"/><Relationship Id="rId7" Type="http://schemas.openxmlformats.org/officeDocument/2006/relationships/slide" Target="slide72.xml"/><Relationship Id="rId2"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71.xml"/><Relationship Id="rId11" Type="http://schemas.openxmlformats.org/officeDocument/2006/relationships/slide" Target="slide76.xml"/><Relationship Id="rId5" Type="http://schemas.openxmlformats.org/officeDocument/2006/relationships/slide" Target="slide70.xml"/><Relationship Id="rId10" Type="http://schemas.openxmlformats.org/officeDocument/2006/relationships/slide" Target="slide75.xml"/><Relationship Id="rId4" Type="http://schemas.openxmlformats.org/officeDocument/2006/relationships/slide" Target="slide69.xml"/><Relationship Id="rId9" Type="http://schemas.openxmlformats.org/officeDocument/2006/relationships/slide" Target="slide7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68.xml"/><Relationship Id="rId7" Type="http://schemas.openxmlformats.org/officeDocument/2006/relationships/slide" Target="slide72.xml"/><Relationship Id="rId2"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71.xml"/><Relationship Id="rId11" Type="http://schemas.openxmlformats.org/officeDocument/2006/relationships/slide" Target="slide76.xml"/><Relationship Id="rId5" Type="http://schemas.openxmlformats.org/officeDocument/2006/relationships/slide" Target="slide70.xml"/><Relationship Id="rId10" Type="http://schemas.openxmlformats.org/officeDocument/2006/relationships/slide" Target="slide75.xml"/><Relationship Id="rId4" Type="http://schemas.openxmlformats.org/officeDocument/2006/relationships/slide" Target="slide69.xml"/><Relationship Id="rId9" Type="http://schemas.openxmlformats.org/officeDocument/2006/relationships/slide" Target="slide74.xml"/></Relationships>
</file>

<file path=ppt/slides/_rels/slide71.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68.xml"/><Relationship Id="rId7" Type="http://schemas.openxmlformats.org/officeDocument/2006/relationships/slide" Target="slide72.xml"/><Relationship Id="rId2"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71.xml"/><Relationship Id="rId11" Type="http://schemas.openxmlformats.org/officeDocument/2006/relationships/slide" Target="slide76.xml"/><Relationship Id="rId5" Type="http://schemas.openxmlformats.org/officeDocument/2006/relationships/slide" Target="slide70.xml"/><Relationship Id="rId10" Type="http://schemas.openxmlformats.org/officeDocument/2006/relationships/slide" Target="slide75.xml"/><Relationship Id="rId4" Type="http://schemas.openxmlformats.org/officeDocument/2006/relationships/slide" Target="slide69.xml"/><Relationship Id="rId9" Type="http://schemas.openxmlformats.org/officeDocument/2006/relationships/slide" Target="slide74.xml"/></Relationships>
</file>

<file path=ppt/slides/_rels/slide72.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68.xml"/><Relationship Id="rId7" Type="http://schemas.openxmlformats.org/officeDocument/2006/relationships/slide" Target="slide72.xml"/><Relationship Id="rId2"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71.xml"/><Relationship Id="rId11" Type="http://schemas.openxmlformats.org/officeDocument/2006/relationships/slide" Target="slide76.xml"/><Relationship Id="rId5" Type="http://schemas.openxmlformats.org/officeDocument/2006/relationships/slide" Target="slide70.xml"/><Relationship Id="rId10" Type="http://schemas.openxmlformats.org/officeDocument/2006/relationships/slide" Target="slide75.xml"/><Relationship Id="rId4" Type="http://schemas.openxmlformats.org/officeDocument/2006/relationships/slide" Target="slide69.xml"/><Relationship Id="rId9" Type="http://schemas.openxmlformats.org/officeDocument/2006/relationships/slide" Target="slide74.xml"/></Relationships>
</file>

<file path=ppt/slides/_rels/slide73.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68.xml"/><Relationship Id="rId7" Type="http://schemas.openxmlformats.org/officeDocument/2006/relationships/slide" Target="slide72.xml"/><Relationship Id="rId2"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71.xml"/><Relationship Id="rId11" Type="http://schemas.openxmlformats.org/officeDocument/2006/relationships/slide" Target="slide76.xml"/><Relationship Id="rId5" Type="http://schemas.openxmlformats.org/officeDocument/2006/relationships/slide" Target="slide70.xml"/><Relationship Id="rId10" Type="http://schemas.openxmlformats.org/officeDocument/2006/relationships/slide" Target="slide75.xml"/><Relationship Id="rId4" Type="http://schemas.openxmlformats.org/officeDocument/2006/relationships/slide" Target="slide69.xml"/><Relationship Id="rId9" Type="http://schemas.openxmlformats.org/officeDocument/2006/relationships/slide" Target="slide74.xml"/></Relationships>
</file>

<file path=ppt/slides/_rels/slide74.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68.xml"/><Relationship Id="rId7" Type="http://schemas.openxmlformats.org/officeDocument/2006/relationships/slide" Target="slide72.xml"/><Relationship Id="rId2"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71.xml"/><Relationship Id="rId11" Type="http://schemas.openxmlformats.org/officeDocument/2006/relationships/slide" Target="slide76.xml"/><Relationship Id="rId5" Type="http://schemas.openxmlformats.org/officeDocument/2006/relationships/slide" Target="slide70.xml"/><Relationship Id="rId10" Type="http://schemas.openxmlformats.org/officeDocument/2006/relationships/slide" Target="slide75.xml"/><Relationship Id="rId4" Type="http://schemas.openxmlformats.org/officeDocument/2006/relationships/slide" Target="slide69.xml"/><Relationship Id="rId9" Type="http://schemas.openxmlformats.org/officeDocument/2006/relationships/slide" Target="slide74.xml"/></Relationships>
</file>

<file path=ppt/slides/_rels/slide75.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68.xml"/><Relationship Id="rId7" Type="http://schemas.openxmlformats.org/officeDocument/2006/relationships/slide" Target="slide72.xml"/><Relationship Id="rId2"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71.xml"/><Relationship Id="rId11" Type="http://schemas.openxmlformats.org/officeDocument/2006/relationships/slide" Target="slide76.xml"/><Relationship Id="rId5" Type="http://schemas.openxmlformats.org/officeDocument/2006/relationships/slide" Target="slide70.xml"/><Relationship Id="rId10" Type="http://schemas.openxmlformats.org/officeDocument/2006/relationships/slide" Target="slide75.xml"/><Relationship Id="rId4" Type="http://schemas.openxmlformats.org/officeDocument/2006/relationships/slide" Target="slide69.xml"/><Relationship Id="rId9" Type="http://schemas.openxmlformats.org/officeDocument/2006/relationships/slide" Target="slide74.xml"/></Relationships>
</file>

<file path=ppt/slides/_rels/slide76.xml.rels><?xml version="1.0" encoding="UTF-8" standalone="yes"?>
<Relationships xmlns="http://schemas.openxmlformats.org/package/2006/relationships"><Relationship Id="rId8" Type="http://schemas.openxmlformats.org/officeDocument/2006/relationships/slide" Target="slide73.xml"/><Relationship Id="rId3" Type="http://schemas.openxmlformats.org/officeDocument/2006/relationships/slide" Target="slide68.xml"/><Relationship Id="rId7" Type="http://schemas.openxmlformats.org/officeDocument/2006/relationships/slide" Target="slide72.xml"/><Relationship Id="rId2" Type="http://schemas.openxmlformats.org/officeDocument/2006/relationships/slide" Target="slide67.xml"/><Relationship Id="rId1" Type="http://schemas.openxmlformats.org/officeDocument/2006/relationships/slideLayout" Target="../slideLayouts/slideLayout1.xml"/><Relationship Id="rId6" Type="http://schemas.openxmlformats.org/officeDocument/2006/relationships/slide" Target="slide71.xml"/><Relationship Id="rId11" Type="http://schemas.openxmlformats.org/officeDocument/2006/relationships/slide" Target="slide76.xml"/><Relationship Id="rId5" Type="http://schemas.openxmlformats.org/officeDocument/2006/relationships/slide" Target="slide70.xml"/><Relationship Id="rId10" Type="http://schemas.openxmlformats.org/officeDocument/2006/relationships/slide" Target="slide75.xml"/><Relationship Id="rId4" Type="http://schemas.openxmlformats.org/officeDocument/2006/relationships/slide" Target="slide69.xml"/><Relationship Id="rId9" Type="http://schemas.openxmlformats.org/officeDocument/2006/relationships/slide" Target="slide74.xml"/></Relationships>
</file>

<file path=ppt/slides/_rels/slide77.xml.rels><?xml version="1.0" encoding="UTF-8" standalone="yes"?>
<Relationships xmlns="http://schemas.openxmlformats.org/package/2006/relationships"><Relationship Id="rId8" Type="http://schemas.openxmlformats.org/officeDocument/2006/relationships/slide" Target="slide83.xml"/><Relationship Id="rId3" Type="http://schemas.openxmlformats.org/officeDocument/2006/relationships/slide" Target="slide78.xml"/><Relationship Id="rId7" Type="http://schemas.openxmlformats.org/officeDocument/2006/relationships/slide" Target="slide8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1.xml"/><Relationship Id="rId5" Type="http://schemas.openxmlformats.org/officeDocument/2006/relationships/slide" Target="slide80.xml"/><Relationship Id="rId4" Type="http://schemas.openxmlformats.org/officeDocument/2006/relationships/slide" Target="slide79.xml"/><Relationship Id="rId9" Type="http://schemas.openxmlformats.org/officeDocument/2006/relationships/slide" Target="slide84.xml"/></Relationships>
</file>

<file path=ppt/slides/_rels/slide78.xml.rels><?xml version="1.0" encoding="UTF-8" standalone="yes"?>
<Relationships xmlns="http://schemas.openxmlformats.org/package/2006/relationships"><Relationship Id="rId8" Type="http://schemas.openxmlformats.org/officeDocument/2006/relationships/slide" Target="slide83.xml"/><Relationship Id="rId3" Type="http://schemas.openxmlformats.org/officeDocument/2006/relationships/slide" Target="slide78.xml"/><Relationship Id="rId7" Type="http://schemas.openxmlformats.org/officeDocument/2006/relationships/slide" Target="slide8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1.xml"/><Relationship Id="rId5" Type="http://schemas.openxmlformats.org/officeDocument/2006/relationships/slide" Target="slide80.xml"/><Relationship Id="rId4" Type="http://schemas.openxmlformats.org/officeDocument/2006/relationships/slide" Target="slide79.xml"/><Relationship Id="rId9" Type="http://schemas.openxmlformats.org/officeDocument/2006/relationships/slide" Target="slide84.xml"/></Relationships>
</file>

<file path=ppt/slides/_rels/slide79.xml.rels><?xml version="1.0" encoding="UTF-8" standalone="yes"?>
<Relationships xmlns="http://schemas.openxmlformats.org/package/2006/relationships"><Relationship Id="rId8" Type="http://schemas.openxmlformats.org/officeDocument/2006/relationships/slide" Target="slide83.xml"/><Relationship Id="rId3" Type="http://schemas.openxmlformats.org/officeDocument/2006/relationships/slide" Target="slide78.xml"/><Relationship Id="rId7" Type="http://schemas.openxmlformats.org/officeDocument/2006/relationships/slide" Target="slide8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1.xml"/><Relationship Id="rId5" Type="http://schemas.openxmlformats.org/officeDocument/2006/relationships/slide" Target="slide80.xml"/><Relationship Id="rId4" Type="http://schemas.openxmlformats.org/officeDocument/2006/relationships/slide" Target="slide79.xml"/><Relationship Id="rId9" Type="http://schemas.openxmlformats.org/officeDocument/2006/relationships/slide" Target="slide8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8" Type="http://schemas.openxmlformats.org/officeDocument/2006/relationships/slide" Target="slide83.xml"/><Relationship Id="rId3" Type="http://schemas.openxmlformats.org/officeDocument/2006/relationships/slide" Target="slide78.xml"/><Relationship Id="rId7" Type="http://schemas.openxmlformats.org/officeDocument/2006/relationships/slide" Target="slide8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1.xml"/><Relationship Id="rId5" Type="http://schemas.openxmlformats.org/officeDocument/2006/relationships/slide" Target="slide80.xml"/><Relationship Id="rId4" Type="http://schemas.openxmlformats.org/officeDocument/2006/relationships/slide" Target="slide79.xml"/><Relationship Id="rId9" Type="http://schemas.openxmlformats.org/officeDocument/2006/relationships/slide" Target="slide84.xml"/></Relationships>
</file>

<file path=ppt/slides/_rels/slide81.xml.rels><?xml version="1.0" encoding="UTF-8" standalone="yes"?>
<Relationships xmlns="http://schemas.openxmlformats.org/package/2006/relationships"><Relationship Id="rId8" Type="http://schemas.openxmlformats.org/officeDocument/2006/relationships/slide" Target="slide83.xml"/><Relationship Id="rId3" Type="http://schemas.openxmlformats.org/officeDocument/2006/relationships/slide" Target="slide78.xml"/><Relationship Id="rId7" Type="http://schemas.openxmlformats.org/officeDocument/2006/relationships/slide" Target="slide8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1.xml"/><Relationship Id="rId5" Type="http://schemas.openxmlformats.org/officeDocument/2006/relationships/slide" Target="slide80.xml"/><Relationship Id="rId4" Type="http://schemas.openxmlformats.org/officeDocument/2006/relationships/slide" Target="slide79.xml"/><Relationship Id="rId9" Type="http://schemas.openxmlformats.org/officeDocument/2006/relationships/slide" Target="slide84.xml"/></Relationships>
</file>

<file path=ppt/slides/_rels/slide82.xml.rels><?xml version="1.0" encoding="UTF-8" standalone="yes"?>
<Relationships xmlns="http://schemas.openxmlformats.org/package/2006/relationships"><Relationship Id="rId8" Type="http://schemas.openxmlformats.org/officeDocument/2006/relationships/slide" Target="slide83.xml"/><Relationship Id="rId3" Type="http://schemas.openxmlformats.org/officeDocument/2006/relationships/slide" Target="slide78.xml"/><Relationship Id="rId7" Type="http://schemas.openxmlformats.org/officeDocument/2006/relationships/slide" Target="slide82.xml"/><Relationship Id="rId2" Type="http://schemas.openxmlformats.org/officeDocument/2006/relationships/slide" Target="slide77.xml"/><Relationship Id="rId1" Type="http://schemas.openxmlformats.org/officeDocument/2006/relationships/slideLayout" Target="../slideLayouts/slideLayout1.xml"/><Relationship Id="rId6" Type="http://schemas.openxmlformats.org/officeDocument/2006/relationships/slide" Target="slide81.xml"/><Relationship Id="rId5" Type="http://schemas.openxmlformats.org/officeDocument/2006/relationships/slide" Target="slide80.xml"/><Relationship Id="rId4" Type="http://schemas.openxmlformats.org/officeDocument/2006/relationships/slide" Target="slide79.xml"/><Relationship Id="rId9" Type="http://schemas.openxmlformats.org/officeDocument/2006/relationships/slide" Target="slide84.xml"/></Relationships>
</file>

<file path=ppt/slides/_rels/slide83.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image" Target="../media/image37.png"/><Relationship Id="rId7" Type="http://schemas.openxmlformats.org/officeDocument/2006/relationships/slide" Target="slide80.xml"/><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slide" Target="slide79.xml"/><Relationship Id="rId11" Type="http://schemas.openxmlformats.org/officeDocument/2006/relationships/slide" Target="slide84.xml"/><Relationship Id="rId5" Type="http://schemas.openxmlformats.org/officeDocument/2006/relationships/slide" Target="slide78.xml"/><Relationship Id="rId10" Type="http://schemas.openxmlformats.org/officeDocument/2006/relationships/slide" Target="slide83.xml"/><Relationship Id="rId4" Type="http://schemas.openxmlformats.org/officeDocument/2006/relationships/slide" Target="slide77.xml"/><Relationship Id="rId9" Type="http://schemas.openxmlformats.org/officeDocument/2006/relationships/slide" Target="slide82.xml"/></Relationships>
</file>

<file path=ppt/slides/_rels/slide84.xml.rels><?xml version="1.0" encoding="UTF-8" standalone="yes"?>
<Relationships xmlns="http://schemas.openxmlformats.org/package/2006/relationships"><Relationship Id="rId8" Type="http://schemas.openxmlformats.org/officeDocument/2006/relationships/slide" Target="slide78.xml"/><Relationship Id="rId13" Type="http://schemas.openxmlformats.org/officeDocument/2006/relationships/slide" Target="slide83.xml"/><Relationship Id="rId3" Type="http://schemas.openxmlformats.org/officeDocument/2006/relationships/oleObject" Target="../embeddings/oleObject8.bin"/><Relationship Id="rId7" Type="http://schemas.openxmlformats.org/officeDocument/2006/relationships/slide" Target="slide77.xml"/><Relationship Id="rId12" Type="http://schemas.openxmlformats.org/officeDocument/2006/relationships/slide" Target="slide82.xml"/><Relationship Id="rId2" Type="http://schemas.openxmlformats.org/officeDocument/2006/relationships/slideLayout" Target="../slideLayouts/slideLayout1.xml"/><Relationship Id="rId16" Type="http://schemas.openxmlformats.org/officeDocument/2006/relationships/slide" Target="slide2.xml"/><Relationship Id="rId1" Type="http://schemas.openxmlformats.org/officeDocument/2006/relationships/vmlDrawing" Target="../drawings/vmlDrawing6.vml"/><Relationship Id="rId6" Type="http://schemas.openxmlformats.org/officeDocument/2006/relationships/image" Target="../media/image39.png"/><Relationship Id="rId11" Type="http://schemas.openxmlformats.org/officeDocument/2006/relationships/slide" Target="slide81.xml"/><Relationship Id="rId5" Type="http://schemas.openxmlformats.org/officeDocument/2006/relationships/image" Target="../media/image38.emf"/><Relationship Id="rId15" Type="http://schemas.openxmlformats.org/officeDocument/2006/relationships/slide" Target="slide85.xml"/><Relationship Id="rId10" Type="http://schemas.openxmlformats.org/officeDocument/2006/relationships/slide" Target="slide80.xml"/><Relationship Id="rId4" Type="http://schemas.openxmlformats.org/officeDocument/2006/relationships/package" Target="../embeddings/Microsoft_Word___8.docx"/><Relationship Id="rId9" Type="http://schemas.openxmlformats.org/officeDocument/2006/relationships/slide" Target="slide79.xml"/><Relationship Id="rId14" Type="http://schemas.openxmlformats.org/officeDocument/2006/relationships/slide" Target="slide84.xml"/></Relationships>
</file>

<file path=ppt/slides/_rels/slide85.xml.rels><?xml version="1.0" encoding="UTF-8" standalone="yes"?>
<Relationships xmlns="http://schemas.openxmlformats.org/package/2006/relationships"><Relationship Id="rId8" Type="http://schemas.openxmlformats.org/officeDocument/2006/relationships/slide" Target="slide82.xml"/><Relationship Id="rId3" Type="http://schemas.openxmlformats.org/officeDocument/2006/relationships/slide" Target="slide77.xml"/><Relationship Id="rId7" Type="http://schemas.openxmlformats.org/officeDocument/2006/relationships/slide" Target="slide81.xml"/><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slide" Target="slide80.xml"/><Relationship Id="rId11" Type="http://schemas.openxmlformats.org/officeDocument/2006/relationships/slide" Target="slide2.xml"/><Relationship Id="rId5" Type="http://schemas.openxmlformats.org/officeDocument/2006/relationships/slide" Target="slide79.xml"/><Relationship Id="rId10" Type="http://schemas.openxmlformats.org/officeDocument/2006/relationships/slide" Target="slide84.xml"/><Relationship Id="rId4" Type="http://schemas.openxmlformats.org/officeDocument/2006/relationships/slide" Target="slide78.xml"/><Relationship Id="rId9" Type="http://schemas.openxmlformats.org/officeDocument/2006/relationships/slide" Target="slide8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6" Type="http://schemas.openxmlformats.org/officeDocument/2006/relationships/slide" Target="slide88.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88.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89.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91.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92.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93.xml.rels><?xml version="1.0" encoding="UTF-8" standalone="yes"?>
<Relationships xmlns="http://schemas.openxmlformats.org/package/2006/relationships"><Relationship Id="rId8" Type="http://schemas.openxmlformats.org/officeDocument/2006/relationships/slide" Target="slide91.xml"/><Relationship Id="rId13" Type="http://schemas.openxmlformats.org/officeDocument/2006/relationships/slide" Target="slide98.xml"/><Relationship Id="rId18" Type="http://schemas.openxmlformats.org/officeDocument/2006/relationships/slide" Target="slide115.xml"/><Relationship Id="rId3" Type="http://schemas.openxmlformats.org/officeDocument/2006/relationships/image" Target="../media/image42.png"/><Relationship Id="rId7" Type="http://schemas.openxmlformats.org/officeDocument/2006/relationships/slide" Target="slide90.xml"/><Relationship Id="rId12" Type="http://schemas.openxmlformats.org/officeDocument/2006/relationships/slide" Target="slide96.xml"/><Relationship Id="rId17" Type="http://schemas.openxmlformats.org/officeDocument/2006/relationships/slide" Target="slide111.xml"/><Relationship Id="rId2" Type="http://schemas.openxmlformats.org/officeDocument/2006/relationships/image" Target="../media/image41.png"/><Relationship Id="rId16" Type="http://schemas.openxmlformats.org/officeDocument/2006/relationships/slide" Target="slide106.xml"/><Relationship Id="rId1" Type="http://schemas.openxmlformats.org/officeDocument/2006/relationships/slideLayout" Target="../slideLayouts/slideLayout1.xml"/><Relationship Id="rId6" Type="http://schemas.openxmlformats.org/officeDocument/2006/relationships/slide" Target="slide89.xml"/><Relationship Id="rId11" Type="http://schemas.openxmlformats.org/officeDocument/2006/relationships/slide" Target="slide94.xml"/><Relationship Id="rId5" Type="http://schemas.openxmlformats.org/officeDocument/2006/relationships/slide" Target="slide87.xml"/><Relationship Id="rId15" Type="http://schemas.openxmlformats.org/officeDocument/2006/relationships/slide" Target="slide104.xml"/><Relationship Id="rId10" Type="http://schemas.openxmlformats.org/officeDocument/2006/relationships/slide" Target="slide93.xml"/><Relationship Id="rId4" Type="http://schemas.openxmlformats.org/officeDocument/2006/relationships/image" Target="../media/image43.png"/><Relationship Id="rId9" Type="http://schemas.openxmlformats.org/officeDocument/2006/relationships/slide" Target="slide92.xml"/><Relationship Id="rId14" Type="http://schemas.openxmlformats.org/officeDocument/2006/relationships/slide" Target="slide101.xml"/></Relationships>
</file>

<file path=ppt/slides/_rels/slide94.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6" Type="http://schemas.openxmlformats.org/officeDocument/2006/relationships/slide" Target="slide95.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95.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96.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6" Type="http://schemas.openxmlformats.org/officeDocument/2006/relationships/slide" Target="slide9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97.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98.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6" Type="http://schemas.openxmlformats.org/officeDocument/2006/relationships/slide" Target="slide99.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_rels/slide99.xml.rels><?xml version="1.0" encoding="UTF-8" standalone="yes"?>
<Relationships xmlns="http://schemas.openxmlformats.org/package/2006/relationships"><Relationship Id="rId8" Type="http://schemas.openxmlformats.org/officeDocument/2006/relationships/slide" Target="slide94.xml"/><Relationship Id="rId13" Type="http://schemas.openxmlformats.org/officeDocument/2006/relationships/slide" Target="slide106.xml"/><Relationship Id="rId3" Type="http://schemas.openxmlformats.org/officeDocument/2006/relationships/slide" Target="slide89.xml"/><Relationship Id="rId7" Type="http://schemas.openxmlformats.org/officeDocument/2006/relationships/slide" Target="slide93.xml"/><Relationship Id="rId12" Type="http://schemas.openxmlformats.org/officeDocument/2006/relationships/slide" Target="slide104.xml"/><Relationship Id="rId2" Type="http://schemas.openxmlformats.org/officeDocument/2006/relationships/slide" Target="slide87.xml"/><Relationship Id="rId1" Type="http://schemas.openxmlformats.org/officeDocument/2006/relationships/slideLayout" Target="../slideLayouts/slideLayout1.xml"/><Relationship Id="rId6" Type="http://schemas.openxmlformats.org/officeDocument/2006/relationships/slide" Target="slide92.xml"/><Relationship Id="rId11" Type="http://schemas.openxmlformats.org/officeDocument/2006/relationships/slide" Target="slide101.xml"/><Relationship Id="rId5" Type="http://schemas.openxmlformats.org/officeDocument/2006/relationships/slide" Target="slide91.xml"/><Relationship Id="rId15" Type="http://schemas.openxmlformats.org/officeDocument/2006/relationships/slide" Target="slide115.xml"/><Relationship Id="rId10" Type="http://schemas.openxmlformats.org/officeDocument/2006/relationships/slide" Target="slide98.xml"/><Relationship Id="rId4" Type="http://schemas.openxmlformats.org/officeDocument/2006/relationships/slide" Target="slide90.xml"/><Relationship Id="rId9" Type="http://schemas.openxmlformats.org/officeDocument/2006/relationships/slide" Target="slide96.xml"/><Relationship Id="rId14" Type="http://schemas.openxmlformats.org/officeDocument/2006/relationships/slide" Target="slide1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ers\Administrator\Desktop\一轮幻灯片用人教\07.jpg"/>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6931" t="33580" r="6933" b="218"/>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36444" y="4501203"/>
            <a:ext cx="4698722" cy="584775"/>
          </a:xfrm>
          <a:prstGeom prst="rect">
            <a:avLst/>
          </a:prstGeom>
        </p:spPr>
        <p:txBody>
          <a:bodyPr wrap="none">
            <a:spAutoFit/>
          </a:bodyPr>
          <a:lstStyle/>
          <a:p>
            <a:pPr algn="just"/>
            <a:r>
              <a:rPr lang="zh-CN" altLang="zh-CN" sz="3200" b="1" dirty="0" smtClean="0">
                <a:solidFill>
                  <a:schemeClr val="bg1"/>
                </a:solidFill>
                <a:latin typeface="Times New Roman" pitchFamily="18" charset="0"/>
                <a:ea typeface="微软雅黑"/>
                <a:cs typeface="Times New Roman" pitchFamily="18" charset="0"/>
              </a:rPr>
              <a:t>第</a:t>
            </a:r>
            <a:r>
              <a:rPr lang="en-US" altLang="zh-CN" sz="3200" b="1" dirty="0" smtClean="0">
                <a:solidFill>
                  <a:schemeClr val="bg1"/>
                </a:solidFill>
                <a:latin typeface="Times New Roman" pitchFamily="18" charset="0"/>
                <a:ea typeface="微软雅黑"/>
                <a:cs typeface="Times New Roman" pitchFamily="18" charset="0"/>
              </a:rPr>
              <a:t>39</a:t>
            </a:r>
            <a:r>
              <a:rPr lang="zh-CN" altLang="zh-CN" sz="3200" b="1" dirty="0" smtClean="0">
                <a:solidFill>
                  <a:schemeClr val="bg1"/>
                </a:solidFill>
                <a:latin typeface="Times New Roman" pitchFamily="18" charset="0"/>
                <a:ea typeface="微软雅黑"/>
                <a:cs typeface="Times New Roman" pitchFamily="18" charset="0"/>
              </a:rPr>
              <a:t>讲</a:t>
            </a:r>
            <a:r>
              <a:rPr lang="zh-CN" altLang="zh-CN" sz="3200" b="1" dirty="0">
                <a:solidFill>
                  <a:schemeClr val="bg1"/>
                </a:solidFill>
                <a:latin typeface="Times New Roman" pitchFamily="18" charset="0"/>
                <a:ea typeface="微软雅黑"/>
                <a:cs typeface="Times New Roman" pitchFamily="18" charset="0"/>
              </a:rPr>
              <a:t>　</a:t>
            </a:r>
            <a:r>
              <a:rPr lang="zh-CN" altLang="en-US" sz="3200" b="1" dirty="0" smtClean="0">
                <a:solidFill>
                  <a:schemeClr val="bg1"/>
                </a:solidFill>
                <a:latin typeface="Times New Roman" pitchFamily="18" charset="0"/>
                <a:ea typeface="微软雅黑"/>
                <a:cs typeface="Times New Roman" pitchFamily="18" charset="0"/>
              </a:rPr>
              <a:t>原子结构与性质</a:t>
            </a:r>
            <a:endParaRPr lang="zh-CN" altLang="en-US" sz="3200" b="1" dirty="0">
              <a:solidFill>
                <a:schemeClr val="bg1"/>
              </a:solidFill>
              <a:latin typeface="Times New Roman" pitchFamily="18" charset="0"/>
              <a:ea typeface="微软雅黑"/>
              <a:cs typeface="Times New Roman" pitchFamily="18" charset="0"/>
            </a:endParaRPr>
          </a:p>
        </p:txBody>
      </p:sp>
      <p:grpSp>
        <p:nvGrpSpPr>
          <p:cNvPr id="16" name="组合 15"/>
          <p:cNvGrpSpPr/>
          <p:nvPr/>
        </p:nvGrpSpPr>
        <p:grpSpPr>
          <a:xfrm>
            <a:off x="-25474" y="4082529"/>
            <a:ext cx="936104" cy="1507504"/>
            <a:chOff x="1636272" y="4786031"/>
            <a:chExt cx="839787" cy="1212851"/>
          </a:xfrm>
        </p:grpSpPr>
        <p:sp>
          <p:nvSpPr>
            <p:cNvPr id="17" name="矩形 16"/>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任意多边形 17"/>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0243" y="1989634"/>
            <a:ext cx="11275398" cy="262659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特别提醒　</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任一能层的能级总是从</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能级开始，而且能级数等于该能层序数；</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以</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排序的各能级可容纳的最多电子数依次为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的二倍；</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构造原理中存在着能级交错现象；</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我们一定要记住前四周期的能级排布</a:t>
            </a:r>
            <a:r>
              <a:rPr lang="en-US" altLang="zh-CN" sz="2800" kern="100" dirty="0">
                <a:latin typeface="Times New Roman"/>
                <a:ea typeface="华文细黑"/>
                <a:cs typeface="Courier New"/>
              </a:rPr>
              <a:t>(1s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2p</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3p</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4p)</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133165519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18"/>
          <p:cNvSpPr/>
          <p:nvPr/>
        </p:nvSpPr>
        <p:spPr>
          <a:xfrm>
            <a:off x="478582" y="1053530"/>
            <a:ext cx="11163760" cy="2708410"/>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项，</a:t>
            </a:r>
            <a:r>
              <a:rPr lang="en-US" altLang="zh-CN" sz="2800" kern="100" dirty="0">
                <a:solidFill>
                  <a:prstClr val="black"/>
                </a:solidFill>
                <a:latin typeface="宋体"/>
                <a:ea typeface="华文细黑"/>
                <a:cs typeface="Times New Roman"/>
              </a:rPr>
              <a:t>①</a:t>
            </a:r>
            <a:r>
              <a:rPr lang="en-US" altLang="zh-CN" sz="2800" kern="100" dirty="0">
                <a:solidFill>
                  <a:prstClr val="black"/>
                </a:solidFill>
                <a:latin typeface="Times New Roman"/>
                <a:ea typeface="华文细黑"/>
                <a:cs typeface="Courier New"/>
              </a:rPr>
              <a:t>Si</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②</a:t>
            </a:r>
            <a:r>
              <a:rPr lang="en-US" altLang="zh-CN" sz="2800" kern="100" dirty="0">
                <a:solidFill>
                  <a:prstClr val="black"/>
                </a:solidFill>
                <a:latin typeface="Times New Roman"/>
                <a:ea typeface="华文细黑"/>
                <a:cs typeface="Courier New"/>
              </a:rPr>
              <a:t>N</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③</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④</a:t>
            </a:r>
            <a:r>
              <a:rPr lang="en-US" altLang="zh-CN" sz="2800" kern="100" dirty="0">
                <a:solidFill>
                  <a:prstClr val="black"/>
                </a:solidFill>
                <a:latin typeface="Times New Roman"/>
                <a:ea typeface="华文细黑"/>
                <a:cs typeface="Courier New"/>
              </a:rPr>
              <a:t>S</a:t>
            </a:r>
            <a:r>
              <a:rPr lang="zh-CN" altLang="zh-CN" sz="2800" kern="100" dirty="0">
                <a:solidFill>
                  <a:prstClr val="black"/>
                </a:solidFill>
                <a:latin typeface="Times New Roman"/>
                <a:ea typeface="华文细黑"/>
                <a:cs typeface="Times New Roman"/>
              </a:rPr>
              <a:t>，原子半径看电子层数，电子层数越多半径越大，电子层数相等，看原子序数，原子序数越大，半径反而越小，故</a:t>
            </a:r>
            <a:r>
              <a:rPr lang="en-US" altLang="zh-CN" sz="2800" kern="100" dirty="0">
                <a:solidFill>
                  <a:prstClr val="black"/>
                </a:solidFill>
                <a:latin typeface="Times New Roman"/>
                <a:ea typeface="华文细黑"/>
                <a:cs typeface="Courier New"/>
              </a:rPr>
              <a:t>Si</a:t>
            </a:r>
            <a:r>
              <a:rPr lang="zh-CN" altLang="zh-CN" sz="2800" kern="100" dirty="0">
                <a:solidFill>
                  <a:prstClr val="black"/>
                </a:solidFill>
                <a:latin typeface="Times New Roman"/>
                <a:ea typeface="华文细黑"/>
                <a:cs typeface="Times New Roman"/>
              </a:rPr>
              <a:t>的半径最大，说法正确。</a:t>
            </a:r>
            <a:endParaRPr lang="zh-CN" altLang="zh-CN" sz="1050" kern="100" dirty="0">
              <a:solidFill>
                <a:prstClr val="black"/>
              </a:solidFill>
              <a:latin typeface="宋体"/>
              <a:cs typeface="Courier New"/>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zh-CN" sz="2800" b="1" kern="100" dirty="0">
              <a:solidFill>
                <a:schemeClr val="accent6">
                  <a:lumMod val="75000"/>
                </a:schemeClr>
              </a:solidFill>
              <a:latin typeface="Times New Roman"/>
              <a:ea typeface="华文细黑"/>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4056958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750"/>
                                        <p:tgtEl>
                                          <p:spTgt spid="19">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animEffect transition="in" filter="blinds(horizontal)">
                                      <p:cBhvr>
                                        <p:cTn id="11" dur="75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94408" y="837506"/>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下列说法或有关化学用语的表达正确的是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在基态多电子原子中，</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轨道电子能量一定高于</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轨道电子能量</a:t>
            </a:r>
            <a:endParaRPr lang="zh-CN" altLang="zh-CN" sz="1050" kern="100" dirty="0">
              <a:effectLst/>
              <a:latin typeface="宋体"/>
              <a:cs typeface="Courier New"/>
            </a:endParaRPr>
          </a:p>
        </p:txBody>
      </p:sp>
      <p:sp>
        <p:nvSpPr>
          <p:cNvPr id="19" name="矩形 18"/>
          <p:cNvSpPr/>
          <p:nvPr/>
        </p:nvSpPr>
        <p:spPr>
          <a:xfrm>
            <a:off x="294408" y="2526170"/>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基态</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原子的外围电子排布图为</a:t>
            </a:r>
            <a:endParaRPr lang="zh-CN" altLang="zh-CN" sz="1050" kern="100" dirty="0">
              <a:effectLst/>
              <a:latin typeface="宋体"/>
              <a:cs typeface="Courier New"/>
            </a:endParaRPr>
          </a:p>
        </p:txBody>
      </p:sp>
      <p:sp>
        <p:nvSpPr>
          <p:cNvPr id="23" name="矩形 22"/>
          <p:cNvSpPr/>
          <p:nvPr/>
        </p:nvSpPr>
        <p:spPr>
          <a:xfrm>
            <a:off x="294408" y="3429794"/>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因氧元素电负性比氮元素大，故氧原子第一电离能比氮原子第一</a:t>
            </a:r>
            <a:r>
              <a:rPr lang="zh-CN" altLang="zh-CN" sz="2800" kern="100" dirty="0" smtClean="0">
                <a:latin typeface="Times New Roman"/>
                <a:ea typeface="华文细黑"/>
                <a:cs typeface="Times New Roman"/>
              </a:rPr>
              <a:t>电离</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能</a:t>
            </a:r>
            <a:r>
              <a:rPr lang="zh-CN" altLang="zh-CN" sz="2800" kern="100" dirty="0">
                <a:latin typeface="Times New Roman"/>
                <a:ea typeface="华文细黑"/>
                <a:cs typeface="Times New Roman"/>
              </a:rPr>
              <a:t>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根据原子核外电子排布的特点，</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在周期表中属于</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区元素</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pic>
        <p:nvPicPr>
          <p:cNvPr id="3194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0124" y="2467537"/>
            <a:ext cx="4017490" cy="730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6" name="矩形 6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7" name="圆角矩形 66">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18"/>
          <p:cNvSpPr/>
          <p:nvPr/>
        </p:nvSpPr>
        <p:spPr>
          <a:xfrm>
            <a:off x="395686" y="981522"/>
            <a:ext cx="11388152"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项，电子的能量由所处的能层与能级共同决定，同一能级中的</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轨道电子的能量一定比</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轨道电子能量高，但外层</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轨道电子能量则比内层</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轨道电子能量高，</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项错误；</a:t>
            </a:r>
            <a:endParaRPr lang="zh-CN" altLang="zh-CN" sz="1050" kern="100" dirty="0">
              <a:effectLst/>
              <a:latin typeface="宋体"/>
              <a:cs typeface="Courier New"/>
            </a:endParaRPr>
          </a:p>
        </p:txBody>
      </p:sp>
      <p:sp>
        <p:nvSpPr>
          <p:cNvPr id="21" name="矩形 20"/>
          <p:cNvSpPr/>
          <p:nvPr/>
        </p:nvSpPr>
        <p:spPr>
          <a:xfrm>
            <a:off x="395686" y="2961783"/>
            <a:ext cx="11388152" cy="16311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项，基态铁原子外围电子排布式为</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，根据洪特规则，外围电子</a:t>
            </a:r>
            <a:r>
              <a:rPr lang="zh-CN" altLang="zh-CN" sz="2800" kern="100" dirty="0" smtClean="0">
                <a:latin typeface="Times New Roman"/>
                <a:ea typeface="华文细黑"/>
                <a:cs typeface="Times New Roman"/>
              </a:rPr>
              <a:t>排</a:t>
            </a:r>
            <a:endParaRPr lang="en-US" altLang="zh-CN" sz="2800" kern="100" dirty="0" smtClean="0">
              <a:latin typeface="Times New Roman"/>
              <a:ea typeface="华文细黑"/>
              <a:cs typeface="Times New Roman"/>
            </a:endParaRPr>
          </a:p>
          <a:p>
            <a:pPr algn="just">
              <a:spcAft>
                <a:spcPts val="0"/>
              </a:spcAft>
            </a:pPr>
            <a:endParaRPr lang="en-US" altLang="zh-CN" sz="2800" kern="100" dirty="0">
              <a:latin typeface="Times New Roman"/>
              <a:ea typeface="华文细黑"/>
              <a:cs typeface="Times New Roman"/>
            </a:endParaRPr>
          </a:p>
          <a:p>
            <a:pPr algn="just">
              <a:spcAft>
                <a:spcPts val="0"/>
              </a:spcAft>
            </a:pPr>
            <a:r>
              <a:rPr lang="zh-CN" altLang="zh-CN" sz="2800" kern="100" dirty="0" smtClean="0">
                <a:latin typeface="Times New Roman"/>
                <a:ea typeface="华文细黑"/>
                <a:cs typeface="Times New Roman"/>
              </a:rPr>
              <a:t>布</a:t>
            </a:r>
            <a:r>
              <a:rPr lang="zh-CN" altLang="zh-CN" sz="2800" kern="100" dirty="0">
                <a:latin typeface="Times New Roman"/>
                <a:ea typeface="华文细黑"/>
                <a:cs typeface="Times New Roman"/>
              </a:rPr>
              <a:t>图为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项正确；</a:t>
            </a:r>
            <a:endParaRPr lang="zh-CN" altLang="zh-CN" sz="1050" kern="100" dirty="0">
              <a:effectLst/>
              <a:latin typeface="宋体"/>
              <a:cs typeface="Courier New"/>
            </a:endParaRPr>
          </a:p>
        </p:txBody>
      </p:sp>
      <p:pic>
        <p:nvPicPr>
          <p:cNvPr id="68888" name="Picture 28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4456" y="3895837"/>
            <a:ext cx="3586874" cy="75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395686" y="4868982"/>
            <a:ext cx="1138815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原子的</a:t>
            </a:r>
            <a:r>
              <a:rPr lang="en-US" altLang="zh-CN" sz="2800" kern="100" dirty="0">
                <a:latin typeface="Times New Roman"/>
                <a:ea typeface="华文细黑"/>
                <a:cs typeface="Courier New"/>
              </a:rPr>
              <a:t>2p</a:t>
            </a:r>
            <a:r>
              <a:rPr lang="zh-CN" altLang="zh-CN" sz="2800" kern="100" dirty="0">
                <a:latin typeface="Times New Roman"/>
                <a:ea typeface="华文细黑"/>
                <a:cs typeface="Times New Roman"/>
              </a:rPr>
              <a:t>轨道处于半满，较稳定，第一电离能大于氧原子，</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linds(horizontal)">
                                      <p:cBhvr>
                                        <p:cTn id="11" dur="500"/>
                                        <p:tgtEl>
                                          <p:spTgt spid="21"/>
                                        </p:tgtEl>
                                      </p:cBhvr>
                                    </p:animEffect>
                                  </p:childTnLst>
                                </p:cTn>
                              </p:par>
                              <p:par>
                                <p:cTn id="12" presetID="3" presetClass="entr" presetSubtype="10" fill="hold" nodeType="withEffect">
                                  <p:stCondLst>
                                    <p:cond delay="0"/>
                                  </p:stCondLst>
                                  <p:childTnLst>
                                    <p:set>
                                      <p:cBhvr>
                                        <p:cTn id="13" dur="1" fill="hold">
                                          <p:stCondLst>
                                            <p:cond delay="0"/>
                                          </p:stCondLst>
                                        </p:cTn>
                                        <p:tgtEl>
                                          <p:spTgt spid="68888"/>
                                        </p:tgtEl>
                                        <p:attrNameLst>
                                          <p:attrName>style.visibility</p:attrName>
                                        </p:attrNameLst>
                                      </p:cBhvr>
                                      <p:to>
                                        <p:strVal val="visible"/>
                                      </p:to>
                                    </p:set>
                                    <p:animEffect transition="in" filter="blinds(horizontal)">
                                      <p:cBhvr>
                                        <p:cTn id="14" dur="500"/>
                                        <p:tgtEl>
                                          <p:spTgt spid="68888"/>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18"/>
          <p:cNvSpPr/>
          <p:nvPr/>
        </p:nvSpPr>
        <p:spPr>
          <a:xfrm>
            <a:off x="548070" y="1053530"/>
            <a:ext cx="11163760" cy="1980261"/>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项，</a:t>
            </a:r>
            <a:r>
              <a:rPr lang="en-US" altLang="zh-CN" sz="2800" kern="100" dirty="0">
                <a:solidFill>
                  <a:prstClr val="black"/>
                </a:solidFill>
                <a:latin typeface="Times New Roman"/>
                <a:ea typeface="华文细黑"/>
                <a:cs typeface="Courier New"/>
              </a:rPr>
              <a:t>Cu</a:t>
            </a:r>
            <a:r>
              <a:rPr lang="zh-CN" altLang="zh-CN" sz="2800" kern="100" dirty="0">
                <a:solidFill>
                  <a:prstClr val="black"/>
                </a:solidFill>
                <a:latin typeface="Times New Roman"/>
                <a:ea typeface="华文细黑"/>
                <a:cs typeface="Times New Roman"/>
              </a:rPr>
              <a:t>的外围电子排布式为</a:t>
            </a:r>
            <a:r>
              <a:rPr lang="en-US" altLang="zh-CN" sz="2800" kern="100" dirty="0">
                <a:solidFill>
                  <a:prstClr val="black"/>
                </a:solidFill>
                <a:latin typeface="Times New Roman"/>
                <a:ea typeface="华文细黑"/>
                <a:cs typeface="Courier New"/>
              </a:rPr>
              <a:t>3d</a:t>
            </a:r>
            <a:r>
              <a:rPr lang="en-US" altLang="zh-CN" sz="2800" kern="100" baseline="30000" dirty="0">
                <a:solidFill>
                  <a:prstClr val="black"/>
                </a:solidFill>
                <a:latin typeface="Times New Roman"/>
                <a:ea typeface="华文细黑"/>
                <a:cs typeface="Courier New"/>
              </a:rPr>
              <a:t>10</a:t>
            </a:r>
            <a:r>
              <a:rPr lang="en-US" altLang="zh-CN" sz="2800" kern="100" dirty="0">
                <a:solidFill>
                  <a:prstClr val="black"/>
                </a:solidFill>
                <a:latin typeface="Times New Roman"/>
                <a:ea typeface="华文细黑"/>
                <a:cs typeface="Courier New"/>
              </a:rPr>
              <a:t>4s</a:t>
            </a:r>
            <a:r>
              <a:rPr lang="en-US" altLang="zh-CN" sz="2800" kern="100" baseline="30000" dirty="0">
                <a:solidFill>
                  <a:prstClr val="black"/>
                </a:solidFill>
                <a:latin typeface="Times New Roman"/>
                <a:ea typeface="华文细黑"/>
                <a:cs typeface="Courier New"/>
              </a:rPr>
              <a:t>1</a:t>
            </a:r>
            <a:r>
              <a:rPr lang="zh-CN" altLang="zh-CN" sz="2800" kern="100" dirty="0">
                <a:solidFill>
                  <a:prstClr val="black"/>
                </a:solidFill>
                <a:latin typeface="Times New Roman"/>
                <a:ea typeface="华文细黑"/>
                <a:cs typeface="Times New Roman"/>
              </a:rPr>
              <a:t>，位于元素周期表的</a:t>
            </a:r>
            <a:r>
              <a:rPr lang="en-US" altLang="zh-CN" sz="2800" kern="100" dirty="0">
                <a:solidFill>
                  <a:prstClr val="black"/>
                </a:solidFill>
                <a:latin typeface="Times New Roman"/>
                <a:ea typeface="华文细黑"/>
                <a:cs typeface="Courier New"/>
              </a:rPr>
              <a:t>ds</a:t>
            </a:r>
            <a:r>
              <a:rPr lang="zh-CN" altLang="zh-CN" sz="2800" kern="100" dirty="0">
                <a:solidFill>
                  <a:prstClr val="black"/>
                </a:solidFill>
                <a:latin typeface="Times New Roman"/>
                <a:ea typeface="华文细黑"/>
                <a:cs typeface="Times New Roman"/>
              </a:rPr>
              <a:t>区，</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项错误，选</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a:p>
            <a:pPr lvl="0" algn="just">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B</a:t>
            </a:r>
            <a:endParaRPr lang="zh-CN" altLang="zh-CN" sz="2800" b="1" kern="100" dirty="0">
              <a:solidFill>
                <a:schemeClr val="accent6">
                  <a:lumMod val="75000"/>
                </a:schemeClr>
              </a:solidFill>
              <a:latin typeface="Times New Roman"/>
              <a:ea typeface="华文细黑"/>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81882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animEffect transition="in" filter="blinds(horizontal)">
                                      <p:cBhvr>
                                        <p:cTn id="11"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79957" y="837506"/>
            <a:ext cx="11617054"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第一电离能</a:t>
            </a:r>
            <a:r>
              <a:rPr lang="en-US" altLang="zh-CN" sz="2800" i="1" kern="100" dirty="0">
                <a:latin typeface="Times New Roman"/>
                <a:ea typeface="华文细黑"/>
                <a:cs typeface="Courier New"/>
              </a:rPr>
              <a:t>I</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是指气态原子</a:t>
            </a:r>
            <a:r>
              <a:rPr lang="en-US" altLang="zh-CN" sz="2800" kern="100" dirty="0">
                <a:latin typeface="Times New Roman"/>
                <a:ea typeface="华文细黑"/>
                <a:cs typeface="Courier New"/>
              </a:rPr>
              <a:t>X(g)</a:t>
            </a:r>
            <a:r>
              <a:rPr lang="zh-CN" altLang="zh-CN" sz="2800" kern="100" dirty="0">
                <a:latin typeface="Times New Roman"/>
                <a:ea typeface="华文细黑"/>
                <a:cs typeface="Times New Roman"/>
              </a:rPr>
              <a:t>失去一个电子成为气态阳离子</a:t>
            </a:r>
            <a:r>
              <a:rPr lang="en-US" altLang="zh-CN" sz="2800" kern="100" dirty="0">
                <a:latin typeface="Times New Roman"/>
                <a:ea typeface="华文细黑"/>
                <a:cs typeface="Courier New"/>
              </a:rPr>
              <a:t>X</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所需的能量。下图是部分元素原子的第一电离能</a:t>
            </a:r>
            <a:r>
              <a:rPr lang="en-US" altLang="zh-CN" sz="2800" i="1" kern="100" dirty="0">
                <a:latin typeface="Times New Roman"/>
                <a:ea typeface="华文细黑"/>
                <a:cs typeface="Courier New"/>
              </a:rPr>
              <a:t>I</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随原子序数变化的曲线图</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pic>
        <p:nvPicPr>
          <p:cNvPr id="242700" name="Picture 12" descr="HX5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68153" y="2263762"/>
            <a:ext cx="5430199" cy="3994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5"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6"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7"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8"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9"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0"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1"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2"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3"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4"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5"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23678" y="693490"/>
            <a:ext cx="11388152" cy="2303427"/>
          </a:xfrm>
          <a:prstGeom prst="rect">
            <a:avLst/>
          </a:prstGeom>
        </p:spPr>
        <p:txBody>
          <a:bodyPr wrap="square" lIns="121898" tIns="60948" rIns="121898" bIns="60948">
            <a:spAutoFit/>
          </a:bodyPr>
          <a:lstStyle/>
          <a:p>
            <a:pPr algn="just">
              <a:lnSpc>
                <a:spcPct val="130000"/>
              </a:lnSpc>
              <a:spcAft>
                <a:spcPts val="0"/>
              </a:spcAft>
            </a:pPr>
            <a:r>
              <a:rPr lang="zh-CN" altLang="zh-CN" sz="2800" kern="100" dirty="0">
                <a:latin typeface="Times New Roman"/>
                <a:ea typeface="华文细黑"/>
                <a:cs typeface="Times New Roman"/>
              </a:rPr>
              <a:t>请回答以下问题：</a:t>
            </a:r>
            <a:endParaRPr lang="zh-CN" altLang="zh-CN" sz="105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从上图分析可知，同一主族元素原子的第一电离能</a:t>
            </a:r>
            <a:r>
              <a:rPr lang="en-US" altLang="zh-CN" sz="2800" i="1" kern="100" dirty="0">
                <a:latin typeface="Times New Roman"/>
                <a:ea typeface="华文细黑"/>
                <a:cs typeface="Courier New"/>
              </a:rPr>
              <a:t>I</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变化规律是</a:t>
            </a:r>
            <a:r>
              <a:rPr lang="en-US" altLang="zh-CN" sz="2800" kern="100" dirty="0" smtClean="0">
                <a:latin typeface="Times New Roman"/>
                <a:ea typeface="华文细黑"/>
                <a:cs typeface="Courier New"/>
              </a:rPr>
              <a:t>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上图中</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号元素在周期表中的位置是</a:t>
            </a:r>
            <a:r>
              <a:rPr lang="en-US" altLang="zh-CN" sz="2800" kern="100" dirty="0" smtClean="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398046" y="1855143"/>
            <a:ext cx="3057247"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从上到下依次减小</a:t>
            </a:r>
            <a:endParaRPr lang="zh-CN" altLang="en-US" sz="2800" dirty="0"/>
          </a:p>
        </p:txBody>
      </p:sp>
      <p:sp>
        <p:nvSpPr>
          <p:cNvPr id="21" name="矩形 20"/>
          <p:cNvSpPr/>
          <p:nvPr/>
        </p:nvSpPr>
        <p:spPr>
          <a:xfrm>
            <a:off x="6349330" y="2421682"/>
            <a:ext cx="2598788"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第三周期</a:t>
            </a:r>
            <a:r>
              <a:rPr lang="en-US" altLang="zh-CN" sz="2800" kern="100" dirty="0" err="1">
                <a:solidFill>
                  <a:srgbClr val="E36C0A"/>
                </a:solidFill>
                <a:latin typeface="宋体"/>
                <a:ea typeface="华文细黑"/>
                <a:cs typeface="Times New Roman"/>
              </a:rPr>
              <a:t>Ⅴ</a:t>
            </a:r>
            <a:r>
              <a:rPr lang="en-US" altLang="zh-CN" sz="2800" kern="100" dirty="0" err="1">
                <a:solidFill>
                  <a:srgbClr val="E36C0A"/>
                </a:solidFill>
                <a:latin typeface="Times New Roman"/>
                <a:ea typeface="华文细黑"/>
              </a:rPr>
              <a:t>A</a:t>
            </a:r>
            <a:r>
              <a:rPr lang="zh-CN" altLang="zh-CN" sz="2800" kern="100" dirty="0">
                <a:solidFill>
                  <a:srgbClr val="E36C0A"/>
                </a:solidFill>
                <a:latin typeface="Times New Roman"/>
                <a:ea typeface="华文细黑"/>
                <a:cs typeface="Times New Roman"/>
              </a:rPr>
              <a:t>族</a:t>
            </a:r>
            <a:endParaRPr lang="zh-CN" altLang="en-US" sz="2800" dirty="0"/>
          </a:p>
        </p:txBody>
      </p:sp>
      <p:sp>
        <p:nvSpPr>
          <p:cNvPr id="22" name="矩形 21"/>
          <p:cNvSpPr/>
          <p:nvPr/>
        </p:nvSpPr>
        <p:spPr>
          <a:xfrm>
            <a:off x="323678" y="2997746"/>
            <a:ext cx="11388152" cy="1788735"/>
          </a:xfrm>
          <a:prstGeom prst="rect">
            <a:avLst/>
          </a:prstGeom>
        </p:spPr>
        <p:txBody>
          <a:bodyPr wrap="square" lIns="121898" tIns="60948" rIns="121898" bIns="60948">
            <a:spAutoFit/>
          </a:bodyPr>
          <a:lstStyle/>
          <a:p>
            <a:pPr algn="just">
              <a:lnSpc>
                <a:spcPct val="13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认真分析上图中同周期元素第一电离能的变化规律，将</a:t>
            </a:r>
            <a:r>
              <a:rPr lang="en-US" altLang="zh-CN" sz="2800" kern="100" dirty="0" err="1">
                <a:latin typeface="Times New Roman"/>
                <a:ea typeface="华文细黑"/>
                <a:cs typeface="Courier New"/>
              </a:rPr>
              <a:t>NaAr</a:t>
            </a:r>
            <a:r>
              <a:rPr lang="zh-CN" altLang="zh-CN" sz="2800" kern="100" dirty="0">
                <a:latin typeface="Times New Roman"/>
                <a:ea typeface="华文细黑"/>
                <a:cs typeface="Times New Roman"/>
              </a:rPr>
              <a:t>之间六种元素用短线连接起来，构成完整的图像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endParaRPr lang="zh-CN" altLang="zh-CN" sz="2800" kern="100" dirty="0">
              <a:effectLst/>
              <a:latin typeface="宋体"/>
              <a:cs typeface="Courier New"/>
            </a:endParaRPr>
          </a:p>
        </p:txBody>
      </p:sp>
      <p:pic>
        <p:nvPicPr>
          <p:cNvPr id="243724" name="Picture 12" descr="HX587"/>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7855" y="4202832"/>
            <a:ext cx="3297994" cy="242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6" name="矩形 6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8" name="圆角矩形 6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471404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animEffect transition="in" filter="blinds(horizontal)">
                                      <p:cBhvr>
                                        <p:cTn id="17" dur="500"/>
                                        <p:tgtEl>
                                          <p:spTgt spid="22">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43724"/>
                                        </p:tgtEl>
                                        <p:attrNameLst>
                                          <p:attrName>style.visibility</p:attrName>
                                        </p:attrNameLst>
                                      </p:cBhvr>
                                      <p:to>
                                        <p:strVal val="visible"/>
                                      </p:to>
                                    </p:set>
                                    <p:animEffect transition="in" filter="blinds(horizontal)">
                                      <p:cBhvr>
                                        <p:cTn id="20" dur="500"/>
                                        <p:tgtEl>
                                          <p:spTgt spid="2437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22">
                                            <p:txEl>
                                              <p:pRg st="1" end="1"/>
                                            </p:txEl>
                                          </p:spTgt>
                                        </p:tgtEl>
                                      </p:cBhvr>
                                    </p:animEffect>
                                    <p:set>
                                      <p:cBhvr>
                                        <p:cTn id="31" dur="1" fill="hold">
                                          <p:stCondLst>
                                            <p:cond delay="499"/>
                                          </p:stCondLst>
                                        </p:cTn>
                                        <p:tgtEl>
                                          <p:spTgt spid="22">
                                            <p:txEl>
                                              <p:pRg st="1" end="1"/>
                                            </p:txEl>
                                          </p:spTgt>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43724"/>
                                        </p:tgtEl>
                                      </p:cBhvr>
                                    </p:animEffect>
                                    <p:set>
                                      <p:cBhvr>
                                        <p:cTn id="34" dur="1" fill="hold">
                                          <p:stCondLst>
                                            <p:cond delay="499"/>
                                          </p:stCondLst>
                                        </p:cTn>
                                        <p:tgtEl>
                                          <p:spTgt spid="243724"/>
                                        </p:tgtEl>
                                        <p:attrNameLst>
                                          <p:attrName>style.visibility</p:attrName>
                                        </p:attrNameLst>
                                      </p:cBhvr>
                                      <p:to>
                                        <p:strVal val="hidden"/>
                                      </p:to>
                                    </p:set>
                                  </p:childTnLst>
                                </p:cTn>
                              </p:par>
                            </p:childTnLst>
                          </p:cTn>
                        </p:par>
                      </p:childTnLst>
                    </p:cTn>
                  </p:par>
                </p:childTnLst>
              </p:cTn>
              <p:nextCondLst>
                <p:cond evt="onClick" delay="0">
                  <p:tgtEl>
                    <p:spTgt spid="68"/>
                  </p:tgtEl>
                </p:cond>
              </p:nextCondLst>
            </p:seq>
          </p:childTnLst>
        </p:cTn>
      </p:par>
    </p:tnLst>
    <p:bldLst>
      <p:bldP spid="3" grpId="0"/>
      <p:bldP spid="3" grpId="1"/>
      <p:bldP spid="21" grpId="0"/>
      <p:bldP spid="21" grpId="1"/>
      <p:bldP spid="22" grpId="0" build="allAtOnce"/>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77297" y="765498"/>
            <a:ext cx="11850557"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现有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20</a:t>
            </a:r>
            <a:r>
              <a:rPr lang="zh-CN" altLang="zh-CN" sz="2800" kern="100" dirty="0">
                <a:latin typeface="Times New Roman"/>
                <a:ea typeface="华文细黑"/>
                <a:cs typeface="Times New Roman"/>
              </a:rPr>
              <a:t>号元素</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所对应的物质的性质或微粒结构如下表</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3250229783"/>
              </p:ext>
            </p:extLst>
          </p:nvPr>
        </p:nvGraphicFramePr>
        <p:xfrm>
          <a:off x="1054646" y="1557586"/>
          <a:ext cx="9217024" cy="4665473"/>
        </p:xfrm>
        <a:graphic>
          <a:graphicData uri="http://schemas.openxmlformats.org/drawingml/2006/table">
            <a:tbl>
              <a:tblPr/>
              <a:tblGrid>
                <a:gridCol w="1243740"/>
                <a:gridCol w="7973284"/>
              </a:tblGrid>
              <a:tr h="680555">
                <a:tc>
                  <a:txBody>
                    <a:bodyPr/>
                    <a:lstStyle/>
                    <a:p>
                      <a:pPr algn="ctr">
                        <a:lnSpc>
                          <a:spcPct val="150000"/>
                        </a:lnSpc>
                        <a:spcAft>
                          <a:spcPts val="0"/>
                        </a:spcAft>
                      </a:pPr>
                      <a:r>
                        <a:rPr lang="zh-CN" sz="2800" kern="100" baseline="0">
                          <a:effectLst/>
                          <a:latin typeface="Times New Roman"/>
                          <a:ea typeface="华文细黑"/>
                          <a:cs typeface="Times New Roman"/>
                        </a:rPr>
                        <a:t>元素</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物质性质或微粒结构</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8871">
                <a:tc>
                  <a:txBody>
                    <a:bodyPr/>
                    <a:lstStyle/>
                    <a:p>
                      <a:pPr algn="ctr">
                        <a:lnSpc>
                          <a:spcPct val="150000"/>
                        </a:lnSpc>
                        <a:spcAft>
                          <a:spcPts val="0"/>
                        </a:spcAft>
                      </a:pPr>
                      <a:r>
                        <a:rPr lang="en-US" sz="2800" kern="100" baseline="0">
                          <a:effectLst/>
                          <a:latin typeface="Times New Roman"/>
                          <a:ea typeface="华文细黑"/>
                          <a:cs typeface="Courier New"/>
                        </a:rPr>
                        <a:t>A</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M</a:t>
                      </a:r>
                      <a:r>
                        <a:rPr lang="zh-CN" sz="2800" kern="100" baseline="0">
                          <a:effectLst/>
                          <a:latin typeface="Times New Roman"/>
                          <a:ea typeface="华文细黑"/>
                          <a:cs typeface="Times New Roman"/>
                        </a:rPr>
                        <a:t>层上有</a:t>
                      </a:r>
                      <a:r>
                        <a:rPr lang="en-US" sz="2800" kern="100" baseline="0">
                          <a:effectLst/>
                          <a:latin typeface="Times New Roman"/>
                          <a:ea typeface="华文细黑"/>
                          <a:cs typeface="Courier New"/>
                        </a:rPr>
                        <a:t>2</a:t>
                      </a:r>
                      <a:r>
                        <a:rPr lang="zh-CN" sz="2800" kern="100" baseline="0">
                          <a:effectLst/>
                          <a:latin typeface="Times New Roman"/>
                          <a:ea typeface="华文细黑"/>
                          <a:cs typeface="Times New Roman"/>
                        </a:rPr>
                        <a:t>对成对电子</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15669">
                <a:tc>
                  <a:txBody>
                    <a:bodyPr/>
                    <a:lstStyle/>
                    <a:p>
                      <a:pPr algn="ctr">
                        <a:lnSpc>
                          <a:spcPct val="150000"/>
                        </a:lnSpc>
                        <a:spcAft>
                          <a:spcPts val="0"/>
                        </a:spcAft>
                      </a:pPr>
                      <a:r>
                        <a:rPr lang="en-US" sz="2800" kern="100" baseline="0">
                          <a:effectLst/>
                          <a:latin typeface="Times New Roman"/>
                          <a:ea typeface="华文细黑"/>
                          <a:cs typeface="Courier New"/>
                        </a:rPr>
                        <a:t>B</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baseline="0" dirty="0">
                          <a:effectLst/>
                          <a:latin typeface="Times New Roman"/>
                          <a:ea typeface="华文细黑"/>
                          <a:cs typeface="Courier New"/>
                        </a:rPr>
                        <a:t>B</a:t>
                      </a:r>
                      <a:r>
                        <a:rPr lang="zh-CN" sz="2800" kern="100" baseline="0" dirty="0">
                          <a:effectLst/>
                          <a:latin typeface="Times New Roman"/>
                          <a:ea typeface="华文细黑"/>
                          <a:cs typeface="Times New Roman"/>
                        </a:rPr>
                        <a:t>的离子与</a:t>
                      </a:r>
                      <a:r>
                        <a:rPr lang="en-US" sz="2800" kern="100" baseline="0" dirty="0">
                          <a:effectLst/>
                          <a:latin typeface="Times New Roman"/>
                          <a:ea typeface="华文细黑"/>
                          <a:cs typeface="Courier New"/>
                        </a:rPr>
                        <a:t>D</a:t>
                      </a:r>
                      <a:r>
                        <a:rPr lang="zh-CN" sz="2800" kern="100" baseline="0" dirty="0">
                          <a:effectLst/>
                          <a:latin typeface="Times New Roman"/>
                          <a:ea typeface="华文细黑"/>
                          <a:cs typeface="Times New Roman"/>
                        </a:rPr>
                        <a:t>的离子具有相同电子层结构，且可以相互组合形成干燥剂</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89089">
                <a:tc>
                  <a:txBody>
                    <a:bodyPr/>
                    <a:lstStyle/>
                    <a:p>
                      <a:pPr algn="ctr">
                        <a:lnSpc>
                          <a:spcPct val="150000"/>
                        </a:lnSpc>
                        <a:spcAft>
                          <a:spcPts val="0"/>
                        </a:spcAft>
                      </a:pPr>
                      <a:r>
                        <a:rPr lang="en-US" sz="2800" kern="100" baseline="0">
                          <a:effectLst/>
                          <a:latin typeface="Times New Roman"/>
                          <a:ea typeface="华文细黑"/>
                          <a:cs typeface="Courier New"/>
                        </a:rPr>
                        <a:t>C</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常温下单质为双原子分子，其氢化物水溶液呈碱性</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8871">
                <a:tc>
                  <a:txBody>
                    <a:bodyPr/>
                    <a:lstStyle/>
                    <a:p>
                      <a:pPr algn="ctr">
                        <a:lnSpc>
                          <a:spcPct val="150000"/>
                        </a:lnSpc>
                        <a:spcAft>
                          <a:spcPts val="0"/>
                        </a:spcAft>
                      </a:pPr>
                      <a:r>
                        <a:rPr lang="en-US" sz="2800" kern="100" baseline="0">
                          <a:effectLst/>
                          <a:latin typeface="Times New Roman"/>
                          <a:ea typeface="华文细黑"/>
                          <a:cs typeface="Courier New"/>
                        </a:rPr>
                        <a:t>D</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元素最高正价是＋</a:t>
                      </a:r>
                      <a:r>
                        <a:rPr lang="en-US" sz="2800" kern="100" baseline="0" dirty="0">
                          <a:effectLst/>
                          <a:latin typeface="Times New Roman"/>
                          <a:ea typeface="华文细黑"/>
                          <a:cs typeface="Courier New"/>
                        </a:rPr>
                        <a:t>7</a:t>
                      </a:r>
                      <a:r>
                        <a:rPr lang="zh-CN" sz="2800" kern="100" baseline="0" dirty="0">
                          <a:effectLst/>
                          <a:latin typeface="Times New Roman"/>
                          <a:ea typeface="华文细黑"/>
                          <a:cs typeface="Times New Roman"/>
                        </a:rPr>
                        <a:t>价</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5"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6"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7"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8"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9"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0"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1"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2"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3"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4"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5"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6"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7"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36432" y="1701602"/>
            <a:ext cx="11275398"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的原子最外层共有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种不同运动状态的电子，有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种能量不同的电子。</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的离子与</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的离子相互组合形成的干燥剂的化学式是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与氢元素形成带一个单位正电荷的离子，写出该微粒的电子式</a:t>
            </a:r>
            <a:r>
              <a:rPr lang="en-US" altLang="zh-CN" sz="2800" kern="100" dirty="0">
                <a:latin typeface="Times New Roman"/>
                <a:ea typeface="华文细黑"/>
                <a:cs typeface="Courier New"/>
              </a:rPr>
              <a:t>______________ (</a:t>
            </a:r>
            <a:r>
              <a:rPr lang="zh-CN" altLang="zh-CN" sz="2800" kern="100" dirty="0">
                <a:latin typeface="Times New Roman"/>
                <a:ea typeface="华文细黑"/>
                <a:cs typeface="Times New Roman"/>
              </a:rPr>
              <a:t>用元素符号表示</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3332113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34566" y="909514"/>
            <a:ext cx="11388152" cy="5211915"/>
          </a:xfrm>
          <a:prstGeom prst="rect">
            <a:avLst/>
          </a:prstGeom>
        </p:spPr>
        <p:txBody>
          <a:bodyPr wrap="square" lIns="121898" tIns="60948" rIns="121898" bIns="60948">
            <a:spAutoFit/>
          </a:bodyPr>
          <a:lstStyle/>
          <a:p>
            <a:pPr lvl="0" algn="just">
              <a:lnSpc>
                <a:spcPct val="150000"/>
              </a:lnSpc>
            </a:pP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元素</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与元素</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相比，非金属性较强的是</a:t>
            </a:r>
            <a:r>
              <a:rPr lang="en-US" altLang="zh-CN" sz="2800" kern="100" dirty="0">
                <a:solidFill>
                  <a:prstClr val="black"/>
                </a:solidFill>
                <a:latin typeface="Times New Roman"/>
                <a:ea typeface="华文细黑"/>
                <a:cs typeface="Courier New"/>
              </a:rPr>
              <a:t>________(</a:t>
            </a:r>
            <a:r>
              <a:rPr lang="zh-CN" altLang="zh-CN" sz="2800" kern="100" dirty="0">
                <a:solidFill>
                  <a:prstClr val="black"/>
                </a:solidFill>
                <a:latin typeface="Times New Roman"/>
                <a:ea typeface="华文细黑"/>
                <a:cs typeface="Times New Roman"/>
              </a:rPr>
              <a:t>用元素符号表示</a:t>
            </a:r>
            <a:r>
              <a:rPr lang="en-US" altLang="zh-CN" sz="2800" kern="100" dirty="0">
                <a:solidFill>
                  <a:prstClr val="black"/>
                </a:solidFill>
                <a:latin typeface="Times New Roman"/>
                <a:ea typeface="华文细黑"/>
                <a:cs typeface="Courier New"/>
              </a:rPr>
              <a:t>)</a:t>
            </a:r>
            <a:r>
              <a:rPr lang="zh-CN" altLang="zh-CN" sz="2800" kern="100" dirty="0">
                <a:solidFill>
                  <a:prstClr val="black"/>
                </a:solidFill>
                <a:latin typeface="Times New Roman"/>
                <a:ea typeface="华文细黑"/>
                <a:cs typeface="Times New Roman"/>
              </a:rPr>
              <a:t>，下列表述中能证明这一事实的是</a:t>
            </a:r>
            <a:r>
              <a:rPr lang="en-US" altLang="zh-CN" sz="2800" kern="100" dirty="0">
                <a:solidFill>
                  <a:prstClr val="black"/>
                </a:solidFill>
                <a:latin typeface="Times New Roman"/>
                <a:ea typeface="华文细黑"/>
                <a:cs typeface="Courier New"/>
              </a:rPr>
              <a:t>________</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常温下</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的单质和</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的单质状态不同</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B.A</a:t>
            </a:r>
            <a:r>
              <a:rPr lang="zh-CN" altLang="zh-CN" sz="2800" kern="100" dirty="0">
                <a:solidFill>
                  <a:prstClr val="black"/>
                </a:solidFill>
                <a:latin typeface="Times New Roman"/>
                <a:ea typeface="华文细黑"/>
                <a:cs typeface="Times New Roman"/>
              </a:rPr>
              <a:t>的氢化物比</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的氢化物稳定</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一定条件下</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能从</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的氢化物水溶液中置换出</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单质</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D.HD</a:t>
            </a:r>
            <a:r>
              <a:rPr lang="zh-CN" altLang="zh-CN" sz="2800" kern="100" dirty="0">
                <a:solidFill>
                  <a:prstClr val="black"/>
                </a:solidFill>
                <a:latin typeface="Times New Roman"/>
                <a:ea typeface="华文细黑"/>
                <a:cs typeface="Times New Roman"/>
              </a:rPr>
              <a:t>的酸性比</a:t>
            </a:r>
            <a:r>
              <a:rPr lang="en-US" altLang="zh-CN" sz="2800" kern="100" dirty="0">
                <a:solidFill>
                  <a:prstClr val="black"/>
                </a:solidFill>
                <a:latin typeface="Times New Roman"/>
                <a:ea typeface="华文细黑"/>
                <a:cs typeface="Courier New"/>
              </a:rPr>
              <a:t>HA</a:t>
            </a:r>
            <a:r>
              <a:rPr lang="zh-CN" altLang="zh-CN" sz="2800" kern="100" dirty="0">
                <a:solidFill>
                  <a:prstClr val="black"/>
                </a:solidFill>
                <a:latin typeface="Times New Roman"/>
                <a:ea typeface="华文细黑"/>
                <a:cs typeface="Times New Roman"/>
              </a:rPr>
              <a:t>酸性强</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(4)C</a:t>
            </a:r>
            <a:r>
              <a:rPr lang="zh-CN" altLang="zh-CN" sz="2800" kern="100" dirty="0">
                <a:solidFill>
                  <a:prstClr val="black"/>
                </a:solidFill>
                <a:latin typeface="Times New Roman"/>
                <a:ea typeface="华文细黑"/>
                <a:cs typeface="Times New Roman"/>
              </a:rPr>
              <a:t>的氢化物固态时属于</a:t>
            </a:r>
            <a:r>
              <a:rPr lang="en-US" altLang="zh-CN" sz="2800" kern="100" dirty="0">
                <a:solidFill>
                  <a:prstClr val="black"/>
                </a:solidFill>
                <a:latin typeface="Times New Roman"/>
                <a:ea typeface="华文细黑"/>
                <a:cs typeface="Courier New"/>
              </a:rPr>
              <a:t>________</a:t>
            </a:r>
            <a:r>
              <a:rPr lang="zh-CN" altLang="zh-CN" sz="2800" kern="100" dirty="0">
                <a:solidFill>
                  <a:prstClr val="black"/>
                </a:solidFill>
                <a:latin typeface="Times New Roman"/>
                <a:ea typeface="华文细黑"/>
                <a:cs typeface="Times New Roman"/>
              </a:rPr>
              <a:t>晶体，该氢化物与</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的最高价氧化物对应的水化物反应的化学方程式是</a:t>
            </a:r>
            <a:r>
              <a:rPr lang="en-US" altLang="zh-CN" sz="2800" kern="100" dirty="0">
                <a:solidFill>
                  <a:prstClr val="black"/>
                </a:solidFill>
                <a:latin typeface="Times New Roman"/>
                <a:ea typeface="华文细黑"/>
                <a:cs typeface="Courier New"/>
              </a:rPr>
              <a:t>________________________________</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7" name="矩形 4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8" name="圆角矩形 47">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1320335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矩形 21"/>
          <p:cNvSpPr/>
          <p:nvPr/>
        </p:nvSpPr>
        <p:spPr>
          <a:xfrm>
            <a:off x="294408" y="837506"/>
            <a:ext cx="11388152"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根据物质性质和微粒结构，</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为</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a:t>
            </a: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(1)S</a:t>
            </a:r>
            <a:r>
              <a:rPr lang="zh-CN" altLang="zh-CN" sz="2800" kern="100" dirty="0">
                <a:latin typeface="Times New Roman"/>
                <a:ea typeface="华文细黑"/>
                <a:cs typeface="Times New Roman"/>
              </a:rPr>
              <a:t>的最外层有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个电子，其运动状态各不相同，</a:t>
            </a:r>
            <a:r>
              <a:rPr lang="en-US" altLang="zh-CN" sz="2800" kern="100" dirty="0">
                <a:latin typeface="Times New Roman"/>
                <a:ea typeface="华文细黑"/>
                <a:cs typeface="Courier New"/>
              </a:rPr>
              <a:t>3s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3p</a:t>
            </a:r>
            <a:r>
              <a:rPr lang="zh-CN" altLang="zh-CN" sz="2800" kern="100" dirty="0">
                <a:latin typeface="Times New Roman"/>
                <a:ea typeface="华文细黑"/>
                <a:cs typeface="Times New Roman"/>
              </a:rPr>
              <a:t>轨道上电子能量不相同，所以应有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种能量不同的电子。</a:t>
            </a:r>
            <a:r>
              <a:rPr lang="en-US" altLang="zh-CN" sz="2800" kern="100" dirty="0">
                <a:latin typeface="Times New Roman"/>
                <a:ea typeface="华文细黑"/>
                <a:cs typeface="Courier New"/>
              </a:rPr>
              <a:t>CaCl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是一种中性干燥剂。</a:t>
            </a:r>
            <a:endParaRPr lang="zh-CN" altLang="zh-CN" sz="1050" kern="100" dirty="0">
              <a:effectLst/>
              <a:latin typeface="宋体"/>
              <a:cs typeface="Courier New"/>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1150289906"/>
              </p:ext>
            </p:extLst>
          </p:nvPr>
        </p:nvGraphicFramePr>
        <p:xfrm>
          <a:off x="476250" y="3214253"/>
          <a:ext cx="11144250" cy="1504950"/>
        </p:xfrm>
        <a:graphic>
          <a:graphicData uri="http://schemas.openxmlformats.org/presentationml/2006/ole">
            <mc:AlternateContent xmlns:mc="http://schemas.openxmlformats.org/markup-compatibility/2006">
              <mc:Choice xmlns:v="urn:schemas-microsoft-com:vml" Requires="v">
                <p:oleObj spid="_x0000_s317462" name="文档" r:id="rId4" imgW="11139720" imgH="1508760" progId="Word.Document.12">
                  <p:embed/>
                </p:oleObj>
              </mc:Choice>
              <mc:Fallback>
                <p:oleObj name="文档" r:id="rId4" imgW="11139720" imgH="1508760" progId="Word.Document.12">
                  <p:embed/>
                  <p:pic>
                    <p:nvPicPr>
                      <p:cNvPr id="0" name=""/>
                      <p:cNvPicPr/>
                      <p:nvPr/>
                    </p:nvPicPr>
                    <p:blipFill>
                      <a:blip r:embed="rId5"/>
                      <a:stretch>
                        <a:fillRect/>
                      </a:stretch>
                    </p:blipFill>
                    <p:spPr>
                      <a:xfrm>
                        <a:off x="476250" y="3214253"/>
                        <a:ext cx="11144250" cy="1504950"/>
                      </a:xfrm>
                      <a:prstGeom prst="rect">
                        <a:avLst/>
                      </a:prstGeom>
                    </p:spPr>
                  </p:pic>
                </p:oleObj>
              </mc:Fallback>
            </mc:AlternateContent>
          </a:graphicData>
        </a:graphic>
      </p:graphicFrame>
      <p:pic>
        <p:nvPicPr>
          <p:cNvPr id="20" name="图片 19"/>
          <p:cNvPicPr/>
          <p:nvPr/>
        </p:nvPicPr>
        <p:blipFill>
          <a:blip r:embed="rId6">
            <a:extLst>
              <a:ext uri="{28A0092B-C50C-407E-A947-70E740481C1C}">
                <a14:useLocalDpi xmlns:a14="http://schemas.microsoft.com/office/drawing/2010/main" val="0"/>
              </a:ext>
            </a:extLst>
          </a:blip>
          <a:srcRect/>
          <a:stretch>
            <a:fillRect/>
          </a:stretch>
        </p:blipFill>
        <p:spPr bwMode="auto">
          <a:xfrm>
            <a:off x="5735166" y="2781722"/>
            <a:ext cx="1750340" cy="1333590"/>
          </a:xfrm>
          <a:prstGeom prst="rect">
            <a:avLst/>
          </a:prstGeom>
          <a:noFill/>
          <a:ln>
            <a:noFill/>
          </a:ln>
        </p:spPr>
      </p:pic>
      <p:sp>
        <p:nvSpPr>
          <p:cNvPr id="21" name="矩形 20"/>
          <p:cNvSpPr/>
          <p:nvPr/>
        </p:nvSpPr>
        <p:spPr>
          <a:xfrm>
            <a:off x="395686" y="4293890"/>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(3)S</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相比较，</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的非金属性强，可以根据氢化物的稳定性，最高价氧化物对应水化物的酸性以及</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进行判断。</a:t>
            </a:r>
            <a:endParaRPr lang="zh-CN" altLang="zh-CN" sz="1050" kern="100" dirty="0">
              <a:effectLst/>
              <a:latin typeface="宋体"/>
              <a:cs typeface="Courier New"/>
            </a:endParaRPr>
          </a:p>
        </p:txBody>
      </p:sp>
      <p:sp>
        <p:nvSpPr>
          <p:cNvPr id="24" name="矩形 23"/>
          <p:cNvSpPr/>
          <p:nvPr/>
        </p:nvSpPr>
        <p:spPr>
          <a:xfrm>
            <a:off x="395686" y="5766530"/>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为分子晶体，</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9" name="Rectangle 21">
            <a:hlinkClick r:id="rId7"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0" name="Rectangle 21">
            <a:hlinkClick r:id="rId8"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1" name="Rectangle 21">
            <a:hlinkClick r:id="rId9"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2" name="Rectangle 21">
            <a:hlinkClick r:id="rId10"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3" name="Rectangle 21">
            <a:hlinkClick r:id="rId11"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4" name="Rectangle 21">
            <a:hlinkClick r:id="rId12"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5" name="Rectangle 21">
            <a:hlinkClick r:id="rId13"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6" name="Rectangle 21">
            <a:hlinkClick r:id="rId14"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7" name="Rectangle 21">
            <a:hlinkClick r:id="rId15"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8" name="Rectangle 21">
            <a:hlinkClick r:id="rId16"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4" name="Rectangle 21">
            <a:hlinkClick r:id="rId17"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5" name="Rectangle 21">
            <a:hlinkClick r:id="rId18"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6" name="Rectangle 21">
            <a:hlinkClick r:id="rId19"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7" name="Rectangle 21">
            <a:hlinkClick r:id="rId20"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669720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blinds(horizontal)">
                                      <p:cBhvr>
                                        <p:cTn id="7" dur="750"/>
                                        <p:tgtEl>
                                          <p:spTgt spid="2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animEffect transition="in" filter="blinds(horizontal)">
                                      <p:cBhvr>
                                        <p:cTn id="11" dur="750"/>
                                        <p:tgtEl>
                                          <p:spTgt spid="2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750"/>
                                        <p:tgtEl>
                                          <p:spTgt spid="23"/>
                                        </p:tgtEl>
                                      </p:cBhvr>
                                    </p:animEffect>
                                  </p:childTnLst>
                                </p:cTn>
                              </p:par>
                              <p:par>
                                <p:cTn id="16" presetID="3" presetClass="entr" presetSubtype="1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750"/>
                                        <p:tgtEl>
                                          <p:spTgt spid="20"/>
                                        </p:tgtEl>
                                      </p:cBhvr>
                                    </p:animEffect>
                                  </p:childTnLst>
                                </p:cTn>
                              </p:par>
                            </p:childTnLst>
                          </p:cTn>
                        </p:par>
                        <p:par>
                          <p:cTn id="19" fill="hold">
                            <p:stCondLst>
                              <p:cond delay="2250"/>
                            </p:stCondLst>
                            <p:childTnLst>
                              <p:par>
                                <p:cTn id="20" presetID="3" presetClass="entr" presetSubtype="1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750"/>
                                        <p:tgtEl>
                                          <p:spTgt spid="21"/>
                                        </p:tgtEl>
                                      </p:cBhvr>
                                    </p:animEffect>
                                  </p:childTnLst>
                                </p:cTn>
                              </p:par>
                            </p:childTnLst>
                          </p:cTn>
                        </p:par>
                        <p:par>
                          <p:cTn id="23" fill="hold">
                            <p:stCondLst>
                              <p:cond delay="3000"/>
                            </p:stCondLst>
                            <p:childTnLst>
                              <p:par>
                                <p:cTn id="24" presetID="3" presetClass="entr" presetSubtype="10" fill="hold" grpId="0"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linds(horizontal)">
                                      <p:cBhvr>
                                        <p:cTn id="2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4408" y="26144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写出下列原子的电子排布式与简化电子排布式</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672230829"/>
              </p:ext>
            </p:extLst>
          </p:nvPr>
        </p:nvGraphicFramePr>
        <p:xfrm>
          <a:off x="1054646" y="1053529"/>
          <a:ext cx="9865096" cy="5438824"/>
        </p:xfrm>
        <a:graphic>
          <a:graphicData uri="http://schemas.openxmlformats.org/drawingml/2006/table">
            <a:tbl>
              <a:tblPr/>
              <a:tblGrid>
                <a:gridCol w="1503534"/>
                <a:gridCol w="4814625"/>
                <a:gridCol w="3546937"/>
              </a:tblGrid>
              <a:tr h="879646">
                <a:tc>
                  <a:txBody>
                    <a:bodyPr/>
                    <a:lstStyle/>
                    <a:p>
                      <a:pPr algn="ctr">
                        <a:lnSpc>
                          <a:spcPct val="150000"/>
                        </a:lnSpc>
                        <a:spcAft>
                          <a:spcPts val="0"/>
                        </a:spcAft>
                      </a:pPr>
                      <a:r>
                        <a:rPr lang="zh-CN" sz="2800" kern="100" dirty="0" smtClean="0">
                          <a:effectLst/>
                          <a:latin typeface="Times New Roman"/>
                          <a:ea typeface="华文细黑"/>
                          <a:cs typeface="Times New Roman"/>
                        </a:rPr>
                        <a:t>原子</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电子排布式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简化电子排布式</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7339">
                <a:tc>
                  <a:txBody>
                    <a:bodyPr/>
                    <a:lstStyle/>
                    <a:p>
                      <a:pPr algn="ctr">
                        <a:lnSpc>
                          <a:spcPct val="150000"/>
                        </a:lnSpc>
                        <a:spcAft>
                          <a:spcPts val="0"/>
                        </a:spcAft>
                      </a:pPr>
                      <a:r>
                        <a:rPr lang="en-US" sz="2800" kern="100">
                          <a:effectLst/>
                          <a:latin typeface="Times New Roman"/>
                          <a:ea typeface="华文细黑"/>
                          <a:cs typeface="Courier New"/>
                        </a:rPr>
                        <a:t>N</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IPAPANNEW"/>
                          <a:ea typeface="华文细黑"/>
                          <a:cs typeface="Times New Roman"/>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7339">
                <a:tc>
                  <a:txBody>
                    <a:bodyPr/>
                    <a:lstStyle/>
                    <a:p>
                      <a:pPr algn="ctr">
                        <a:lnSpc>
                          <a:spcPct val="150000"/>
                        </a:lnSpc>
                        <a:spcAft>
                          <a:spcPts val="0"/>
                        </a:spcAft>
                      </a:pPr>
                      <a:r>
                        <a:rPr lang="en-US" sz="2800" kern="100">
                          <a:effectLst/>
                          <a:latin typeface="Times New Roman"/>
                          <a:ea typeface="华文细黑"/>
                          <a:cs typeface="Courier New"/>
                        </a:rPr>
                        <a:t>Cl</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IPAPANNEW"/>
                          <a:ea typeface="华文细黑"/>
                          <a:cs typeface="Times New Roman"/>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7339">
                <a:tc>
                  <a:txBody>
                    <a:bodyPr/>
                    <a:lstStyle/>
                    <a:p>
                      <a:pPr algn="ctr">
                        <a:lnSpc>
                          <a:spcPct val="150000"/>
                        </a:lnSpc>
                        <a:spcAft>
                          <a:spcPts val="0"/>
                        </a:spcAft>
                      </a:pPr>
                      <a:r>
                        <a:rPr lang="en-US" sz="2800" kern="100">
                          <a:effectLst/>
                          <a:latin typeface="Times New Roman"/>
                          <a:ea typeface="华文细黑"/>
                          <a:cs typeface="Courier New"/>
                        </a:rPr>
                        <a:t>Ca</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IPAPANNEW"/>
                          <a:ea typeface="华文细黑"/>
                          <a:cs typeface="Times New Roman"/>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9646">
                <a:tc>
                  <a:txBody>
                    <a:bodyPr/>
                    <a:lstStyle/>
                    <a:p>
                      <a:pPr algn="ctr">
                        <a:lnSpc>
                          <a:spcPct val="150000"/>
                        </a:lnSpc>
                        <a:spcAft>
                          <a:spcPts val="0"/>
                        </a:spcAft>
                      </a:pPr>
                      <a:r>
                        <a:rPr lang="en-US" sz="2800" kern="100">
                          <a:effectLst/>
                          <a:latin typeface="Times New Roman"/>
                          <a:ea typeface="华文细黑"/>
                          <a:cs typeface="Courier New"/>
                        </a:rPr>
                        <a:t>Fe</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IPAPANNEW"/>
                          <a:ea typeface="华文细黑"/>
                          <a:cs typeface="Times New Roman"/>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9646">
                <a:tc>
                  <a:txBody>
                    <a:bodyPr/>
                    <a:lstStyle/>
                    <a:p>
                      <a:pPr algn="ctr">
                        <a:lnSpc>
                          <a:spcPct val="150000"/>
                        </a:lnSpc>
                        <a:spcAft>
                          <a:spcPts val="0"/>
                        </a:spcAft>
                      </a:pPr>
                      <a:r>
                        <a:rPr lang="en-US" sz="2800" kern="100">
                          <a:effectLst/>
                          <a:latin typeface="Times New Roman"/>
                          <a:ea typeface="华文细黑"/>
                          <a:cs typeface="Courier New"/>
                        </a:rPr>
                        <a:t>Cu</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IPAPANNEW"/>
                          <a:ea typeface="华文细黑"/>
                          <a:cs typeface="Times New Roman"/>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9646">
                <a:tc>
                  <a:txBody>
                    <a:bodyPr/>
                    <a:lstStyle/>
                    <a:p>
                      <a:pPr algn="ctr">
                        <a:lnSpc>
                          <a:spcPct val="150000"/>
                        </a:lnSpc>
                        <a:spcAft>
                          <a:spcPts val="0"/>
                        </a:spcAft>
                      </a:pPr>
                      <a:r>
                        <a:rPr lang="en-US" sz="2800" kern="100">
                          <a:effectLst/>
                          <a:latin typeface="Times New Roman"/>
                          <a:ea typeface="华文细黑"/>
                          <a:cs typeface="Courier New"/>
                        </a:rPr>
                        <a:t>As</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IPAPANNEW"/>
                          <a:ea typeface="华文细黑"/>
                          <a:cs typeface="Times New Roman"/>
                        </a:rPr>
                        <a:t>		</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242048" y="1946201"/>
            <a:ext cx="1542410"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1s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2p</a:t>
            </a:r>
            <a:r>
              <a:rPr lang="en-US" altLang="zh-CN" sz="2800" kern="100" baseline="30000" dirty="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9" name="矩形 8"/>
          <p:cNvSpPr/>
          <p:nvPr/>
        </p:nvSpPr>
        <p:spPr>
          <a:xfrm>
            <a:off x="3768767" y="2618656"/>
            <a:ext cx="2460930"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1s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3s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3p</a:t>
            </a:r>
            <a:r>
              <a:rPr lang="en-US" altLang="zh-CN" sz="2800" kern="100" baseline="30000" dirty="0">
                <a:solidFill>
                  <a:schemeClr val="accent6">
                    <a:lumMod val="75000"/>
                  </a:schemeClr>
                </a:solidFill>
                <a:latin typeface="Times New Roman"/>
                <a:ea typeface="华文细黑"/>
                <a:cs typeface="Courier New"/>
              </a:rPr>
              <a:t>5</a:t>
            </a:r>
            <a:endParaRPr lang="zh-CN" altLang="en-US" dirty="0">
              <a:solidFill>
                <a:schemeClr val="accent6">
                  <a:lumMod val="75000"/>
                </a:schemeClr>
              </a:solidFill>
            </a:endParaRPr>
          </a:p>
        </p:txBody>
      </p:sp>
      <p:sp>
        <p:nvSpPr>
          <p:cNvPr id="11" name="矩形 10"/>
          <p:cNvSpPr/>
          <p:nvPr/>
        </p:nvSpPr>
        <p:spPr>
          <a:xfrm>
            <a:off x="3661009" y="3242345"/>
            <a:ext cx="2900153"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1s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3s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3p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4s</a:t>
            </a:r>
            <a:r>
              <a:rPr lang="en-US" altLang="zh-CN" sz="2800" kern="100" baseline="30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13" name="矩形 12"/>
          <p:cNvSpPr/>
          <p:nvPr/>
        </p:nvSpPr>
        <p:spPr>
          <a:xfrm>
            <a:off x="3421359" y="3986808"/>
            <a:ext cx="3379451"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1s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3s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3p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3d</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4s</a:t>
            </a:r>
            <a:r>
              <a:rPr lang="en-US" altLang="zh-CN" sz="2800" kern="100" baseline="30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15" name="矩形 14"/>
          <p:cNvSpPr/>
          <p:nvPr/>
        </p:nvSpPr>
        <p:spPr>
          <a:xfrm>
            <a:off x="3296419" y="4879479"/>
            <a:ext cx="3499676"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1s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3s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3p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3d</a:t>
            </a:r>
            <a:r>
              <a:rPr lang="en-US" altLang="zh-CN" sz="2800" kern="100" baseline="30000" dirty="0">
                <a:solidFill>
                  <a:schemeClr val="accent6">
                    <a:lumMod val="75000"/>
                  </a:schemeClr>
                </a:solidFill>
                <a:latin typeface="Times New Roman"/>
                <a:ea typeface="华文细黑"/>
                <a:cs typeface="Courier New"/>
              </a:rPr>
              <a:t>10</a:t>
            </a:r>
            <a:r>
              <a:rPr lang="en-US" altLang="zh-CN" sz="2800" kern="100" dirty="0">
                <a:solidFill>
                  <a:schemeClr val="accent6">
                    <a:lumMod val="75000"/>
                  </a:schemeClr>
                </a:solidFill>
                <a:latin typeface="Times New Roman"/>
                <a:ea typeface="华文细黑"/>
                <a:cs typeface="Courier New"/>
              </a:rPr>
              <a:t>4s</a:t>
            </a:r>
            <a:r>
              <a:rPr lang="en-US" altLang="zh-CN" sz="2800" kern="100" baseline="30000" dirty="0">
                <a:solidFill>
                  <a:schemeClr val="accent6">
                    <a:lumMod val="75000"/>
                  </a:schemeClr>
                </a:solidFill>
                <a:latin typeface="Times New Roman"/>
                <a:ea typeface="华文细黑"/>
                <a:cs typeface="Courier New"/>
              </a:rPr>
              <a:t>1</a:t>
            </a:r>
            <a:endParaRPr lang="zh-CN" altLang="en-US" dirty="0">
              <a:solidFill>
                <a:schemeClr val="accent6">
                  <a:lumMod val="75000"/>
                </a:schemeClr>
              </a:solidFill>
            </a:endParaRPr>
          </a:p>
        </p:txBody>
      </p:sp>
      <p:sp>
        <p:nvSpPr>
          <p:cNvPr id="17" name="矩形 16"/>
          <p:cNvSpPr/>
          <p:nvPr/>
        </p:nvSpPr>
        <p:spPr>
          <a:xfrm>
            <a:off x="3070870" y="5734050"/>
            <a:ext cx="397897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1s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3s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3p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3d</a:t>
            </a:r>
            <a:r>
              <a:rPr lang="en-US" altLang="zh-CN" sz="2800" kern="100" baseline="30000" dirty="0">
                <a:solidFill>
                  <a:schemeClr val="accent6">
                    <a:lumMod val="75000"/>
                  </a:schemeClr>
                </a:solidFill>
                <a:latin typeface="Times New Roman"/>
                <a:ea typeface="华文细黑"/>
                <a:cs typeface="Courier New"/>
              </a:rPr>
              <a:t>10</a:t>
            </a:r>
            <a:r>
              <a:rPr lang="en-US" altLang="zh-CN" sz="2800" kern="100" dirty="0">
                <a:solidFill>
                  <a:schemeClr val="accent6">
                    <a:lumMod val="75000"/>
                  </a:schemeClr>
                </a:solidFill>
                <a:latin typeface="Times New Roman"/>
                <a:ea typeface="华文细黑"/>
                <a:cs typeface="Courier New"/>
              </a:rPr>
              <a:t>4s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4p</a:t>
            </a:r>
            <a:r>
              <a:rPr lang="en-US" altLang="zh-CN" sz="2800" kern="100" baseline="30000" dirty="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19" name="矩形 18"/>
          <p:cNvSpPr/>
          <p:nvPr/>
        </p:nvSpPr>
        <p:spPr>
          <a:xfrm>
            <a:off x="8317929" y="1979995"/>
            <a:ext cx="1763624" cy="523220"/>
          </a:xfrm>
          <a:prstGeom prst="rect">
            <a:avLst/>
          </a:prstGeom>
        </p:spPr>
        <p:txBody>
          <a:bodyPr wrap="none">
            <a:spAutoFit/>
          </a:bodyPr>
          <a:lstStyle/>
          <a:p>
            <a:r>
              <a:rPr lang="en-US" altLang="zh-CN" sz="2800" kern="100" dirty="0">
                <a:solidFill>
                  <a:schemeClr val="accent6">
                    <a:lumMod val="75000"/>
                  </a:schemeClr>
                </a:solidFill>
                <a:latin typeface="IPAPANNEW"/>
                <a:ea typeface="华文细黑"/>
                <a:cs typeface="Times New Roman"/>
              </a:rPr>
              <a:t>[He]</a:t>
            </a:r>
            <a:r>
              <a:rPr lang="en-US" altLang="zh-CN" sz="2800" kern="100" dirty="0">
                <a:solidFill>
                  <a:schemeClr val="accent6">
                    <a:lumMod val="75000"/>
                  </a:schemeClr>
                </a:solidFill>
                <a:latin typeface="Times New Roman"/>
                <a:ea typeface="华文细黑"/>
                <a:cs typeface="Courier New"/>
              </a:rPr>
              <a:t>2s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2p</a:t>
            </a:r>
            <a:r>
              <a:rPr lang="en-US" altLang="zh-CN" sz="2800" kern="100" baseline="30000" dirty="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21" name="矩形 20"/>
          <p:cNvSpPr/>
          <p:nvPr/>
        </p:nvSpPr>
        <p:spPr>
          <a:xfrm>
            <a:off x="8346504" y="2620685"/>
            <a:ext cx="1763624" cy="523220"/>
          </a:xfrm>
          <a:prstGeom prst="rect">
            <a:avLst/>
          </a:prstGeom>
        </p:spPr>
        <p:txBody>
          <a:bodyPr wrap="none">
            <a:spAutoFit/>
          </a:bodyPr>
          <a:lstStyle/>
          <a:p>
            <a:r>
              <a:rPr lang="en-US" altLang="zh-CN" sz="2800" kern="100" dirty="0">
                <a:solidFill>
                  <a:schemeClr val="accent6">
                    <a:lumMod val="75000"/>
                  </a:schemeClr>
                </a:solidFill>
                <a:latin typeface="IPAPANNEW"/>
                <a:ea typeface="华文细黑"/>
                <a:cs typeface="Times New Roman"/>
              </a:rPr>
              <a:t>[Ne]</a:t>
            </a:r>
            <a:r>
              <a:rPr lang="en-US" altLang="zh-CN" sz="2800" kern="100" dirty="0">
                <a:solidFill>
                  <a:schemeClr val="accent6">
                    <a:lumMod val="75000"/>
                  </a:schemeClr>
                </a:solidFill>
                <a:latin typeface="Times New Roman"/>
                <a:ea typeface="华文细黑"/>
                <a:cs typeface="Courier New"/>
              </a:rPr>
              <a:t>3s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3p</a:t>
            </a:r>
            <a:r>
              <a:rPr lang="en-US" altLang="zh-CN" sz="2800" kern="100" baseline="30000" dirty="0">
                <a:solidFill>
                  <a:schemeClr val="accent6">
                    <a:lumMod val="75000"/>
                  </a:schemeClr>
                </a:solidFill>
                <a:latin typeface="Times New Roman"/>
                <a:ea typeface="华文细黑"/>
                <a:cs typeface="Courier New"/>
              </a:rPr>
              <a:t>5</a:t>
            </a:r>
            <a:endParaRPr lang="zh-CN" altLang="en-US" dirty="0">
              <a:solidFill>
                <a:schemeClr val="accent6">
                  <a:lumMod val="75000"/>
                </a:schemeClr>
              </a:solidFill>
            </a:endParaRPr>
          </a:p>
        </p:txBody>
      </p:sp>
      <p:sp>
        <p:nvSpPr>
          <p:cNvPr id="23" name="矩形 22"/>
          <p:cNvSpPr/>
          <p:nvPr/>
        </p:nvSpPr>
        <p:spPr>
          <a:xfrm>
            <a:off x="8480995" y="3247564"/>
            <a:ext cx="1245854" cy="523220"/>
          </a:xfrm>
          <a:prstGeom prst="rect">
            <a:avLst/>
          </a:prstGeom>
        </p:spPr>
        <p:txBody>
          <a:bodyPr wrap="none">
            <a:spAutoFit/>
          </a:bodyPr>
          <a:lstStyle/>
          <a:p>
            <a:r>
              <a:rPr lang="en-US" altLang="zh-CN" sz="2800" kern="100" dirty="0">
                <a:solidFill>
                  <a:schemeClr val="accent6">
                    <a:lumMod val="75000"/>
                  </a:schemeClr>
                </a:solidFill>
                <a:latin typeface="IPAPANNEW"/>
                <a:ea typeface="华文细黑"/>
                <a:cs typeface="Times New Roman"/>
              </a:rPr>
              <a:t>[</a:t>
            </a:r>
            <a:r>
              <a:rPr lang="en-US" altLang="zh-CN" sz="2800" kern="100" dirty="0" err="1">
                <a:solidFill>
                  <a:schemeClr val="accent6">
                    <a:lumMod val="75000"/>
                  </a:schemeClr>
                </a:solidFill>
                <a:latin typeface="IPAPANNEW"/>
                <a:ea typeface="华文细黑"/>
                <a:cs typeface="Times New Roman"/>
              </a:rPr>
              <a:t>Ar</a:t>
            </a:r>
            <a:r>
              <a:rPr lang="en-US" altLang="zh-CN" sz="2800" kern="100" dirty="0">
                <a:solidFill>
                  <a:schemeClr val="accent6">
                    <a:lumMod val="75000"/>
                  </a:schemeClr>
                </a:solidFill>
                <a:latin typeface="IPAPANNEW"/>
                <a:ea typeface="华文细黑"/>
                <a:cs typeface="Times New Roman"/>
              </a:rPr>
              <a:t>]</a:t>
            </a:r>
            <a:r>
              <a:rPr lang="en-US" altLang="zh-CN" sz="2800" kern="100" dirty="0">
                <a:solidFill>
                  <a:schemeClr val="accent6">
                    <a:lumMod val="75000"/>
                  </a:schemeClr>
                </a:solidFill>
                <a:latin typeface="Times New Roman"/>
                <a:ea typeface="华文细黑"/>
                <a:cs typeface="Courier New"/>
              </a:rPr>
              <a:t>4s</a:t>
            </a:r>
            <a:r>
              <a:rPr lang="en-US" altLang="zh-CN" sz="2800" kern="100" baseline="30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25" name="矩形 24"/>
          <p:cNvSpPr/>
          <p:nvPr/>
        </p:nvSpPr>
        <p:spPr>
          <a:xfrm>
            <a:off x="8346876" y="4001423"/>
            <a:ext cx="1725152" cy="523220"/>
          </a:xfrm>
          <a:prstGeom prst="rect">
            <a:avLst/>
          </a:prstGeom>
        </p:spPr>
        <p:txBody>
          <a:bodyPr wrap="none">
            <a:spAutoFit/>
          </a:bodyPr>
          <a:lstStyle/>
          <a:p>
            <a:r>
              <a:rPr lang="en-US" altLang="zh-CN" sz="2800" kern="100" dirty="0">
                <a:solidFill>
                  <a:schemeClr val="accent6">
                    <a:lumMod val="75000"/>
                  </a:schemeClr>
                </a:solidFill>
                <a:latin typeface="IPAPANNEW"/>
                <a:ea typeface="华文细黑"/>
                <a:cs typeface="Times New Roman"/>
              </a:rPr>
              <a:t>[</a:t>
            </a:r>
            <a:r>
              <a:rPr lang="en-US" altLang="zh-CN" sz="2800" kern="100" dirty="0" err="1">
                <a:solidFill>
                  <a:schemeClr val="accent6">
                    <a:lumMod val="75000"/>
                  </a:schemeClr>
                </a:solidFill>
                <a:latin typeface="IPAPANNEW"/>
                <a:ea typeface="华文细黑"/>
                <a:cs typeface="Times New Roman"/>
              </a:rPr>
              <a:t>Ar</a:t>
            </a:r>
            <a:r>
              <a:rPr lang="en-US" altLang="zh-CN" sz="2800" kern="100" dirty="0">
                <a:solidFill>
                  <a:schemeClr val="accent6">
                    <a:lumMod val="75000"/>
                  </a:schemeClr>
                </a:solidFill>
                <a:latin typeface="IPAPANNEW"/>
                <a:ea typeface="华文细黑"/>
                <a:cs typeface="Times New Roman"/>
              </a:rPr>
              <a:t>]</a:t>
            </a:r>
            <a:r>
              <a:rPr lang="en-US" altLang="zh-CN" sz="2800" kern="100" dirty="0">
                <a:solidFill>
                  <a:schemeClr val="accent6">
                    <a:lumMod val="75000"/>
                  </a:schemeClr>
                </a:solidFill>
                <a:latin typeface="Times New Roman"/>
                <a:ea typeface="华文细黑"/>
                <a:cs typeface="Courier New"/>
              </a:rPr>
              <a:t>3d</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4s</a:t>
            </a:r>
            <a:r>
              <a:rPr lang="en-US" altLang="zh-CN" sz="2800" kern="100" baseline="30000" dirty="0">
                <a:solidFill>
                  <a:schemeClr val="accent6">
                    <a:lumMod val="75000"/>
                  </a:schemeClr>
                </a:solidFill>
                <a:latin typeface="Times New Roman"/>
                <a:ea typeface="华文细黑"/>
                <a:cs typeface="Courier New"/>
              </a:rPr>
              <a:t>2</a:t>
            </a:r>
            <a:endParaRPr lang="zh-CN" altLang="en-US" dirty="0">
              <a:solidFill>
                <a:schemeClr val="accent6">
                  <a:lumMod val="75000"/>
                </a:schemeClr>
              </a:solidFill>
            </a:endParaRPr>
          </a:p>
        </p:txBody>
      </p:sp>
      <p:sp>
        <p:nvSpPr>
          <p:cNvPr id="27" name="矩形 26"/>
          <p:cNvSpPr/>
          <p:nvPr/>
        </p:nvSpPr>
        <p:spPr>
          <a:xfrm>
            <a:off x="8267527" y="4879479"/>
            <a:ext cx="1845377" cy="523220"/>
          </a:xfrm>
          <a:prstGeom prst="rect">
            <a:avLst/>
          </a:prstGeom>
        </p:spPr>
        <p:txBody>
          <a:bodyPr wrap="none">
            <a:spAutoFit/>
          </a:bodyPr>
          <a:lstStyle/>
          <a:p>
            <a:r>
              <a:rPr lang="en-US" altLang="zh-CN" sz="2800" kern="100" dirty="0">
                <a:solidFill>
                  <a:schemeClr val="accent6">
                    <a:lumMod val="75000"/>
                  </a:schemeClr>
                </a:solidFill>
                <a:latin typeface="IPAPANNEW"/>
                <a:ea typeface="华文细黑"/>
                <a:cs typeface="Times New Roman"/>
              </a:rPr>
              <a:t>[</a:t>
            </a:r>
            <a:r>
              <a:rPr lang="en-US" altLang="zh-CN" sz="2800" kern="100" dirty="0" err="1">
                <a:solidFill>
                  <a:schemeClr val="accent6">
                    <a:lumMod val="75000"/>
                  </a:schemeClr>
                </a:solidFill>
                <a:latin typeface="IPAPANNEW"/>
                <a:ea typeface="华文细黑"/>
                <a:cs typeface="Times New Roman"/>
              </a:rPr>
              <a:t>Ar</a:t>
            </a:r>
            <a:r>
              <a:rPr lang="en-US" altLang="zh-CN" sz="2800" kern="100" dirty="0">
                <a:solidFill>
                  <a:schemeClr val="accent6">
                    <a:lumMod val="75000"/>
                  </a:schemeClr>
                </a:solidFill>
                <a:latin typeface="IPAPANNEW"/>
                <a:ea typeface="华文细黑"/>
                <a:cs typeface="Times New Roman"/>
              </a:rPr>
              <a:t>]</a:t>
            </a:r>
            <a:r>
              <a:rPr lang="en-US" altLang="zh-CN" sz="2800" kern="100" dirty="0">
                <a:solidFill>
                  <a:schemeClr val="accent6">
                    <a:lumMod val="75000"/>
                  </a:schemeClr>
                </a:solidFill>
                <a:latin typeface="Times New Roman"/>
                <a:ea typeface="华文细黑"/>
                <a:cs typeface="Courier New"/>
              </a:rPr>
              <a:t>3d</a:t>
            </a:r>
            <a:r>
              <a:rPr lang="en-US" altLang="zh-CN" sz="2800" kern="100" baseline="30000" dirty="0">
                <a:solidFill>
                  <a:schemeClr val="accent6">
                    <a:lumMod val="75000"/>
                  </a:schemeClr>
                </a:solidFill>
                <a:latin typeface="Times New Roman"/>
                <a:ea typeface="华文细黑"/>
                <a:cs typeface="Courier New"/>
              </a:rPr>
              <a:t>10</a:t>
            </a:r>
            <a:r>
              <a:rPr lang="en-US" altLang="zh-CN" sz="2800" kern="100" dirty="0">
                <a:solidFill>
                  <a:schemeClr val="accent6">
                    <a:lumMod val="75000"/>
                  </a:schemeClr>
                </a:solidFill>
                <a:latin typeface="Times New Roman"/>
                <a:ea typeface="华文细黑"/>
                <a:cs typeface="Courier New"/>
              </a:rPr>
              <a:t>4s</a:t>
            </a:r>
            <a:r>
              <a:rPr lang="en-US" altLang="zh-CN" sz="2800" kern="100" baseline="30000" dirty="0">
                <a:solidFill>
                  <a:schemeClr val="accent6">
                    <a:lumMod val="75000"/>
                  </a:schemeClr>
                </a:solidFill>
                <a:latin typeface="Times New Roman"/>
                <a:ea typeface="华文细黑"/>
                <a:cs typeface="Courier New"/>
              </a:rPr>
              <a:t>1</a:t>
            </a:r>
            <a:endParaRPr lang="zh-CN" altLang="en-US" dirty="0">
              <a:solidFill>
                <a:schemeClr val="accent6">
                  <a:lumMod val="75000"/>
                </a:schemeClr>
              </a:solidFill>
            </a:endParaRPr>
          </a:p>
        </p:txBody>
      </p:sp>
      <p:sp>
        <p:nvSpPr>
          <p:cNvPr id="29" name="矩形 28"/>
          <p:cNvSpPr/>
          <p:nvPr/>
        </p:nvSpPr>
        <p:spPr>
          <a:xfrm>
            <a:off x="8047114" y="5753100"/>
            <a:ext cx="2324675" cy="523220"/>
          </a:xfrm>
          <a:prstGeom prst="rect">
            <a:avLst/>
          </a:prstGeom>
        </p:spPr>
        <p:txBody>
          <a:bodyPr wrap="none">
            <a:spAutoFit/>
          </a:bodyPr>
          <a:lstStyle/>
          <a:p>
            <a:r>
              <a:rPr lang="en-US" altLang="zh-CN" sz="2800" kern="100" dirty="0">
                <a:solidFill>
                  <a:schemeClr val="accent6">
                    <a:lumMod val="75000"/>
                  </a:schemeClr>
                </a:solidFill>
                <a:latin typeface="IPAPANNEW"/>
                <a:ea typeface="华文细黑"/>
                <a:cs typeface="Times New Roman"/>
              </a:rPr>
              <a:t>[</a:t>
            </a:r>
            <a:r>
              <a:rPr lang="en-US" altLang="zh-CN" sz="2800" kern="100" dirty="0" err="1">
                <a:solidFill>
                  <a:schemeClr val="accent6">
                    <a:lumMod val="75000"/>
                  </a:schemeClr>
                </a:solidFill>
                <a:latin typeface="IPAPANNEW"/>
                <a:ea typeface="华文细黑"/>
                <a:cs typeface="Times New Roman"/>
              </a:rPr>
              <a:t>Ar</a:t>
            </a:r>
            <a:r>
              <a:rPr lang="en-US" altLang="zh-CN" sz="2800" kern="100" dirty="0">
                <a:solidFill>
                  <a:schemeClr val="accent6">
                    <a:lumMod val="75000"/>
                  </a:schemeClr>
                </a:solidFill>
                <a:latin typeface="IPAPANNEW"/>
                <a:ea typeface="华文细黑"/>
                <a:cs typeface="Times New Roman"/>
              </a:rPr>
              <a:t>]</a:t>
            </a:r>
            <a:r>
              <a:rPr lang="en-US" altLang="zh-CN" sz="2800" kern="100" dirty="0">
                <a:solidFill>
                  <a:schemeClr val="accent6">
                    <a:lumMod val="75000"/>
                  </a:schemeClr>
                </a:solidFill>
                <a:latin typeface="Times New Roman"/>
                <a:ea typeface="华文细黑"/>
                <a:cs typeface="Courier New"/>
              </a:rPr>
              <a:t>3d</a:t>
            </a:r>
            <a:r>
              <a:rPr lang="en-US" altLang="zh-CN" sz="2800" kern="100" baseline="30000" dirty="0">
                <a:solidFill>
                  <a:schemeClr val="accent6">
                    <a:lumMod val="75000"/>
                  </a:schemeClr>
                </a:solidFill>
                <a:latin typeface="Times New Roman"/>
                <a:ea typeface="华文细黑"/>
                <a:cs typeface="Courier New"/>
              </a:rPr>
              <a:t>10</a:t>
            </a:r>
            <a:r>
              <a:rPr lang="en-US" altLang="zh-CN" sz="2800" kern="100" dirty="0">
                <a:solidFill>
                  <a:schemeClr val="accent6">
                    <a:lumMod val="75000"/>
                  </a:schemeClr>
                </a:solidFill>
                <a:latin typeface="Times New Roman"/>
                <a:ea typeface="华文细黑"/>
                <a:cs typeface="Courier New"/>
              </a:rPr>
              <a:t>4s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4p</a:t>
            </a:r>
            <a:r>
              <a:rPr lang="en-US" altLang="zh-CN" sz="2800" kern="100" baseline="30000" dirty="0">
                <a:solidFill>
                  <a:schemeClr val="accent6">
                    <a:lumMod val="75000"/>
                  </a:schemeClr>
                </a:solidFill>
                <a:latin typeface="Times New Roman"/>
                <a:ea typeface="华文细黑"/>
                <a:cs typeface="Courier New"/>
              </a:rPr>
              <a:t>3</a:t>
            </a:r>
            <a:endParaRPr lang="zh-CN" altLang="en-US" dirty="0">
              <a:solidFill>
                <a:schemeClr val="accent6">
                  <a:lumMod val="75000"/>
                </a:schemeClr>
              </a:solidFill>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1922889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linds(horizontal)">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linds(horizontal)">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5"/>
                                        </p:tgtEl>
                                      </p:cBhvr>
                                    </p:animEffect>
                                    <p:set>
                                      <p:cBhvr>
                                        <p:cTn id="55" dur="1" fill="hold">
                                          <p:stCondLst>
                                            <p:cond delay="499"/>
                                          </p:stCondLst>
                                        </p:cTn>
                                        <p:tgtEl>
                                          <p:spTgt spid="5"/>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9"/>
                                        </p:tgtEl>
                                      </p:cBhvr>
                                    </p:animEffect>
                                    <p:set>
                                      <p:cBhvr>
                                        <p:cTn id="58" dur="1" fill="hold">
                                          <p:stCondLst>
                                            <p:cond delay="499"/>
                                          </p:stCondLst>
                                        </p:cTn>
                                        <p:tgtEl>
                                          <p:spTgt spid="19"/>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9"/>
                                        </p:tgtEl>
                                      </p:cBhvr>
                                    </p:animEffect>
                                    <p:set>
                                      <p:cBhvr>
                                        <p:cTn id="61" dur="1" fill="hold">
                                          <p:stCondLst>
                                            <p:cond delay="499"/>
                                          </p:stCondLst>
                                        </p:cTn>
                                        <p:tgtEl>
                                          <p:spTgt spid="9"/>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21"/>
                                        </p:tgtEl>
                                      </p:cBhvr>
                                    </p:animEffect>
                                    <p:set>
                                      <p:cBhvr>
                                        <p:cTn id="64" dur="1" fill="hold">
                                          <p:stCondLst>
                                            <p:cond delay="499"/>
                                          </p:stCondLst>
                                        </p:cTn>
                                        <p:tgtEl>
                                          <p:spTgt spid="21"/>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1"/>
                                        </p:tgtEl>
                                      </p:cBhvr>
                                    </p:animEffect>
                                    <p:set>
                                      <p:cBhvr>
                                        <p:cTn id="67" dur="1" fill="hold">
                                          <p:stCondLst>
                                            <p:cond delay="499"/>
                                          </p:stCondLst>
                                        </p:cTn>
                                        <p:tgtEl>
                                          <p:spTgt spid="11"/>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3"/>
                                        </p:tgtEl>
                                      </p:cBhvr>
                                    </p:animEffect>
                                    <p:set>
                                      <p:cBhvr>
                                        <p:cTn id="70" dur="1" fill="hold">
                                          <p:stCondLst>
                                            <p:cond delay="499"/>
                                          </p:stCondLst>
                                        </p:cTn>
                                        <p:tgtEl>
                                          <p:spTgt spid="23"/>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3"/>
                                        </p:tgtEl>
                                      </p:cBhvr>
                                    </p:animEffect>
                                    <p:set>
                                      <p:cBhvr>
                                        <p:cTn id="73" dur="1" fill="hold">
                                          <p:stCondLst>
                                            <p:cond delay="499"/>
                                          </p:stCondLst>
                                        </p:cTn>
                                        <p:tgtEl>
                                          <p:spTgt spid="13"/>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5"/>
                                        </p:tgtEl>
                                      </p:cBhvr>
                                    </p:animEffect>
                                    <p:set>
                                      <p:cBhvr>
                                        <p:cTn id="76" dur="1" fill="hold">
                                          <p:stCondLst>
                                            <p:cond delay="499"/>
                                          </p:stCondLst>
                                        </p:cTn>
                                        <p:tgtEl>
                                          <p:spTgt spid="25"/>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27"/>
                                        </p:tgtEl>
                                      </p:cBhvr>
                                    </p:animEffect>
                                    <p:set>
                                      <p:cBhvr>
                                        <p:cTn id="82" dur="1" fill="hold">
                                          <p:stCondLst>
                                            <p:cond delay="499"/>
                                          </p:stCondLst>
                                        </p:cTn>
                                        <p:tgtEl>
                                          <p:spTgt spid="27"/>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17"/>
                                        </p:tgtEl>
                                      </p:cBhvr>
                                    </p:animEffect>
                                    <p:set>
                                      <p:cBhvr>
                                        <p:cTn id="85" dur="1" fill="hold">
                                          <p:stCondLst>
                                            <p:cond delay="499"/>
                                          </p:stCondLst>
                                        </p:cTn>
                                        <p:tgtEl>
                                          <p:spTgt spid="17"/>
                                        </p:tgtEl>
                                        <p:attrNameLst>
                                          <p:attrName>style.visibility</p:attrName>
                                        </p:attrNameLst>
                                      </p:cBhvr>
                                      <p:to>
                                        <p:strVal val="hidden"/>
                                      </p:to>
                                    </p:set>
                                  </p:childTnLst>
                                </p:cTn>
                              </p:par>
                              <p:par>
                                <p:cTn id="86" presetID="10" presetClass="exit" presetSubtype="0" fill="hold" grpId="1" nodeType="withEffect">
                                  <p:stCondLst>
                                    <p:cond delay="0"/>
                                  </p:stCondLst>
                                  <p:childTnLst>
                                    <p:animEffect transition="out" filter="fade">
                                      <p:cBhvr>
                                        <p:cTn id="87" dur="500"/>
                                        <p:tgtEl>
                                          <p:spTgt spid="29"/>
                                        </p:tgtEl>
                                      </p:cBhvr>
                                    </p:animEffect>
                                    <p:set>
                                      <p:cBhvr>
                                        <p:cTn id="88"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5" grpId="0"/>
      <p:bldP spid="5" grpId="1"/>
      <p:bldP spid="9" grpId="0"/>
      <p:bldP spid="9" grpId="1"/>
      <p:bldP spid="11" grpId="0"/>
      <p:bldP spid="11" grpId="1"/>
      <p:bldP spid="13" grpId="0"/>
      <p:bldP spid="13" grpId="1"/>
      <p:bldP spid="15" grpId="0"/>
      <p:bldP spid="15" grpId="1"/>
      <p:bldP spid="17" grpId="0"/>
      <p:bldP spid="17" grpId="1"/>
      <p:bldP spid="19" grpId="0"/>
      <p:bldP spid="19" grpId="1"/>
      <p:bldP spid="21" grpId="0"/>
      <p:bldP spid="21" grpId="1"/>
      <p:bldP spid="23" grpId="0"/>
      <p:bldP spid="23" grpId="1"/>
      <p:bldP spid="25" grpId="0"/>
      <p:bldP spid="25" grpId="1"/>
      <p:bldP spid="27" grpId="0"/>
      <p:bldP spid="27" grpId="1"/>
      <p:bldP spid="29" grpId="0"/>
      <p:bldP spid="29" grpId="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矩形 21"/>
          <p:cNvSpPr/>
          <p:nvPr/>
        </p:nvSpPr>
        <p:spPr>
          <a:xfrm>
            <a:off x="334566" y="1701602"/>
            <a:ext cx="11388152" cy="68683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(1)6</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CaCl</a:t>
            </a:r>
            <a:r>
              <a:rPr lang="en-US" altLang="zh-CN" sz="2800" kern="100" baseline="-25000" dirty="0">
                <a:solidFill>
                  <a:srgbClr val="E36C0A"/>
                </a:solidFill>
                <a:latin typeface="Times New Roman"/>
                <a:ea typeface="华文细黑"/>
                <a:cs typeface="Courier New"/>
              </a:rPr>
              <a:t>2</a:t>
            </a:r>
            <a:endParaRPr lang="zh-CN" altLang="zh-CN" sz="1050" kern="100" dirty="0">
              <a:effectLst/>
              <a:latin typeface="宋体"/>
              <a:cs typeface="Courier New"/>
            </a:endParaRPr>
          </a:p>
        </p:txBody>
      </p:sp>
      <p:sp>
        <p:nvSpPr>
          <p:cNvPr id="19" name="矩形 18"/>
          <p:cNvSpPr/>
          <p:nvPr/>
        </p:nvSpPr>
        <p:spPr>
          <a:xfrm>
            <a:off x="395686" y="2886980"/>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E36C0A"/>
                </a:solidFill>
                <a:latin typeface="Times New Roman"/>
                <a:ea typeface="华文细黑"/>
                <a:cs typeface="Courier New"/>
              </a:rPr>
              <a:t>(2)</a:t>
            </a:r>
            <a:endParaRPr lang="zh-CN" altLang="zh-CN" sz="1050" kern="100" dirty="0">
              <a:effectLst/>
              <a:latin typeface="宋体"/>
              <a:cs typeface="Courier New"/>
            </a:endParaRPr>
          </a:p>
        </p:txBody>
      </p:sp>
      <p:pic>
        <p:nvPicPr>
          <p:cNvPr id="316418"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9845" y="2656940"/>
            <a:ext cx="1709780" cy="1309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95686" y="4400119"/>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solidFill>
                  <a:srgbClr val="E36C0A"/>
                </a:solidFill>
                <a:latin typeface="Times New Roman"/>
                <a:ea typeface="华文细黑"/>
                <a:cs typeface="Courier New"/>
              </a:rPr>
              <a:t>(3)</a:t>
            </a:r>
            <a:r>
              <a:rPr lang="en-US" altLang="zh-CN" sz="2800" kern="100" dirty="0" err="1">
                <a:solidFill>
                  <a:srgbClr val="E36C0A"/>
                </a:solidFill>
                <a:latin typeface="Times New Roman"/>
                <a:ea typeface="华文细黑"/>
                <a:cs typeface="Courier New"/>
              </a:rPr>
              <a:t>Cl</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C</a:t>
            </a:r>
            <a:endParaRPr lang="zh-CN" altLang="zh-CN" sz="1050" kern="100" dirty="0">
              <a:latin typeface="宋体"/>
              <a:cs typeface="Courier New"/>
            </a:endParaRPr>
          </a:p>
          <a:p>
            <a:pPr algn="just">
              <a:lnSpc>
                <a:spcPct val="150000"/>
              </a:lnSpc>
              <a:spcAft>
                <a:spcPts val="0"/>
              </a:spcAft>
            </a:pPr>
            <a:r>
              <a:rPr lang="en-US" altLang="zh-CN" sz="2800" kern="1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分子　</a:t>
            </a:r>
            <a:r>
              <a:rPr lang="en-US" altLang="zh-CN" sz="2800" kern="100" dirty="0">
                <a:solidFill>
                  <a:srgbClr val="E36C0A"/>
                </a:solidFill>
                <a:latin typeface="Times New Roman"/>
                <a:ea typeface="华文细黑"/>
                <a:cs typeface="Courier New"/>
              </a:rPr>
              <a:t>2NH</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4</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=(NH</a:t>
            </a:r>
            <a:r>
              <a:rPr lang="en-US" altLang="zh-CN" sz="2800" kern="100" baseline="-25000" dirty="0">
                <a:solidFill>
                  <a:srgbClr val="E36C0A"/>
                </a:solidFill>
                <a:latin typeface="Times New Roman"/>
                <a:ea typeface="华文细黑"/>
                <a:cs typeface="Courier New"/>
              </a:rPr>
              <a:t>4</a:t>
            </a:r>
            <a:r>
              <a:rPr lang="en-US" altLang="zh-CN" sz="2800" kern="100" dirty="0">
                <a:solidFill>
                  <a:srgbClr val="E36C0A"/>
                </a:solidFill>
                <a:latin typeface="Times New Roman"/>
                <a:ea typeface="华文细黑"/>
                <a:cs typeface="Courier New"/>
              </a:rPr>
              <a:t>)</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4</a:t>
            </a:r>
            <a:endParaRPr lang="zh-CN" altLang="zh-CN" sz="1050" kern="100" dirty="0">
              <a:effectLst/>
              <a:latin typeface="宋体"/>
              <a:cs typeface="Courier New"/>
            </a:endParaRPr>
          </a:p>
        </p:txBody>
      </p:sp>
      <p:sp>
        <p:nvSpPr>
          <p:cNvPr id="3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5"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6"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7"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8"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1265641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750"/>
                                        <p:tgtEl>
                                          <p:spTgt spid="22"/>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linds(horizontal)">
                                      <p:cBhvr>
                                        <p:cTn id="11" dur="750"/>
                                        <p:tgtEl>
                                          <p:spTgt spid="19"/>
                                        </p:tgtEl>
                                      </p:cBhvr>
                                    </p:animEffect>
                                  </p:childTnLst>
                                </p:cTn>
                              </p:par>
                              <p:par>
                                <p:cTn id="12" presetID="3" presetClass="entr" presetSubtype="10" fill="hold" nodeType="withEffect">
                                  <p:stCondLst>
                                    <p:cond delay="0"/>
                                  </p:stCondLst>
                                  <p:childTnLst>
                                    <p:set>
                                      <p:cBhvr>
                                        <p:cTn id="13" dur="1" fill="hold">
                                          <p:stCondLst>
                                            <p:cond delay="0"/>
                                          </p:stCondLst>
                                        </p:cTn>
                                        <p:tgtEl>
                                          <p:spTgt spid="316418"/>
                                        </p:tgtEl>
                                        <p:attrNameLst>
                                          <p:attrName>style.visibility</p:attrName>
                                        </p:attrNameLst>
                                      </p:cBhvr>
                                      <p:to>
                                        <p:strVal val="visible"/>
                                      </p:to>
                                    </p:set>
                                    <p:animEffect transition="in" filter="blinds(horizontal)">
                                      <p:cBhvr>
                                        <p:cTn id="14" dur="750"/>
                                        <p:tgtEl>
                                          <p:spTgt spid="316418"/>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blinds(horizontal)">
                                      <p:cBhvr>
                                        <p:cTn id="18" dur="750"/>
                                        <p:tgtEl>
                                          <p:spTgt spid="21">
                                            <p:txEl>
                                              <p:pRg st="0" end="0"/>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animEffect transition="in" filter="blinds(horizontal)">
                                      <p:cBhvr>
                                        <p:cTn id="22" dur="75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94408" y="1269554"/>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不同元素的原子在分子内吸引电子的能力大小可用一定数值</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来表示，</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越大，其原子吸引电子的能力越强。下面是某些短周期元素的</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值：</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644465608"/>
              </p:ext>
            </p:extLst>
          </p:nvPr>
        </p:nvGraphicFramePr>
        <p:xfrm>
          <a:off x="579865" y="2836249"/>
          <a:ext cx="10987949" cy="2753785"/>
        </p:xfrm>
        <a:graphic>
          <a:graphicData uri="http://schemas.openxmlformats.org/drawingml/2006/table">
            <a:tbl>
              <a:tblPr/>
              <a:tblGrid>
                <a:gridCol w="902909"/>
                <a:gridCol w="840420"/>
                <a:gridCol w="840420"/>
                <a:gridCol w="840420"/>
                <a:gridCol w="840420"/>
                <a:gridCol w="840420"/>
                <a:gridCol w="840420"/>
                <a:gridCol w="840420"/>
                <a:gridCol w="840420"/>
                <a:gridCol w="840420"/>
                <a:gridCol w="840420"/>
                <a:gridCol w="840420"/>
                <a:gridCol w="840420"/>
              </a:tblGrid>
              <a:tr h="1530172">
                <a:tc>
                  <a:txBody>
                    <a:bodyPr/>
                    <a:lstStyle/>
                    <a:p>
                      <a:pPr algn="ctr">
                        <a:lnSpc>
                          <a:spcPct val="150000"/>
                        </a:lnSpc>
                        <a:spcAft>
                          <a:spcPts val="0"/>
                        </a:spcAft>
                      </a:pPr>
                      <a:r>
                        <a:rPr lang="zh-CN" sz="2800" kern="100" baseline="0" dirty="0">
                          <a:effectLst/>
                          <a:latin typeface="Times New Roman"/>
                          <a:ea typeface="华文细黑"/>
                          <a:cs typeface="Times New Roman"/>
                        </a:rPr>
                        <a:t>元素符号</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Li</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Be</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dirty="0">
                          <a:effectLst/>
                          <a:latin typeface="Times New Roman"/>
                          <a:ea typeface="华文细黑"/>
                          <a:cs typeface="Courier New"/>
                        </a:rPr>
                        <a:t>B</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C</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O</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F</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dirty="0">
                          <a:effectLst/>
                          <a:latin typeface="Times New Roman"/>
                          <a:ea typeface="华文细黑"/>
                          <a:cs typeface="Courier New"/>
                        </a:rPr>
                        <a:t>Na</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Al</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Si</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P</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S</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Cl</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23613">
                <a:tc>
                  <a:txBody>
                    <a:bodyPr/>
                    <a:lstStyle/>
                    <a:p>
                      <a:pPr algn="ctr">
                        <a:lnSpc>
                          <a:spcPct val="150000"/>
                        </a:lnSpc>
                        <a:spcAft>
                          <a:spcPts val="0"/>
                        </a:spcAft>
                      </a:pPr>
                      <a:r>
                        <a:rPr lang="en-US" sz="2800" i="1" kern="100" baseline="0">
                          <a:effectLst/>
                          <a:latin typeface="Times New Roman"/>
                          <a:ea typeface="华文细黑"/>
                          <a:cs typeface="Courier New"/>
                        </a:rPr>
                        <a:t>x</a:t>
                      </a:r>
                      <a:r>
                        <a:rPr lang="zh-CN" sz="2800" kern="100" baseline="0">
                          <a:effectLst/>
                          <a:latin typeface="Times New Roman"/>
                          <a:ea typeface="华文细黑"/>
                          <a:cs typeface="Times New Roman"/>
                        </a:rPr>
                        <a:t>值</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1.0</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1.5</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2.0</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2.5</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3.5</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4.0</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0.9</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1.5</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1.8</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2.1</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2.5</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dirty="0">
                          <a:effectLst/>
                          <a:latin typeface="Times New Roman"/>
                          <a:ea typeface="华文细黑"/>
                          <a:cs typeface="Courier New"/>
                        </a:rPr>
                        <a:t>3.0</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23678" y="1663502"/>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推测</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值与原子半径的关系是</a:t>
            </a:r>
            <a:r>
              <a:rPr lang="en-US" altLang="zh-CN" sz="2800" kern="100" dirty="0" smtClean="0">
                <a:latin typeface="Times New Roman"/>
                <a:ea typeface="华文细黑"/>
                <a:cs typeface="Courier New"/>
              </a:rPr>
              <a:t>___________________________________</a:t>
            </a:r>
          </a:p>
          <a:p>
            <a:pPr algn="just">
              <a:lnSpc>
                <a:spcPct val="150000"/>
              </a:lnSpc>
              <a:spcAft>
                <a:spcPts val="0"/>
              </a:spcAft>
            </a:pP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短周期元素的</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值变化特点，体现了元素性质的</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变化</a:t>
            </a:r>
            <a:r>
              <a:rPr lang="zh-CN" altLang="zh-CN" sz="2800" kern="100" dirty="0">
                <a:latin typeface="Times New Roman"/>
                <a:ea typeface="华文细黑"/>
                <a:cs typeface="Times New Roman"/>
              </a:rPr>
              <a:t>规律。</a:t>
            </a:r>
            <a:endParaRPr lang="zh-CN" altLang="zh-CN" sz="1050" kern="100" dirty="0">
              <a:effectLst/>
              <a:latin typeface="宋体"/>
              <a:cs typeface="Courier New"/>
            </a:endParaRPr>
          </a:p>
        </p:txBody>
      </p:sp>
      <p:sp>
        <p:nvSpPr>
          <p:cNvPr id="20" name="矩形 19"/>
          <p:cNvSpPr/>
          <p:nvPr/>
        </p:nvSpPr>
        <p:spPr>
          <a:xfrm>
            <a:off x="323678" y="3895750"/>
            <a:ext cx="11388152" cy="13331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值越大，其原子半径越小，电负性随着原子序数的递增，呈现周期性变化。</a:t>
            </a:r>
            <a:endParaRPr lang="zh-CN" altLang="zh-CN" sz="1050" kern="100" dirty="0">
              <a:effectLst/>
              <a:latin typeface="宋体"/>
              <a:cs typeface="Courier New"/>
            </a:endParaRPr>
          </a:p>
        </p:txBody>
      </p:sp>
      <p:sp>
        <p:nvSpPr>
          <p:cNvPr id="21" name="矩形 20"/>
          <p:cNvSpPr/>
          <p:nvPr/>
        </p:nvSpPr>
        <p:spPr>
          <a:xfrm>
            <a:off x="5260380" y="1629594"/>
            <a:ext cx="6385747" cy="769417"/>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solidFill>
                  <a:srgbClr val="E36C0A"/>
                </a:solidFill>
                <a:latin typeface="Times New Roman"/>
                <a:ea typeface="华文细黑"/>
                <a:cs typeface="Times New Roman"/>
              </a:rPr>
              <a:t>同周期</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同主族</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中，</a:t>
            </a:r>
            <a:r>
              <a:rPr lang="en-US" altLang="zh-CN" sz="2800" i="1" kern="100" dirty="0">
                <a:solidFill>
                  <a:srgbClr val="E36C0A"/>
                </a:solidFill>
                <a:latin typeface="Times New Roman"/>
                <a:ea typeface="华文细黑"/>
              </a:rPr>
              <a:t>x</a:t>
            </a:r>
            <a:r>
              <a:rPr lang="zh-CN" altLang="zh-CN" sz="2800" kern="100" dirty="0">
                <a:solidFill>
                  <a:srgbClr val="E36C0A"/>
                </a:solidFill>
                <a:latin typeface="Times New Roman"/>
                <a:ea typeface="华文细黑"/>
                <a:cs typeface="Times New Roman"/>
              </a:rPr>
              <a:t>值越大，其原子</a:t>
            </a:r>
            <a:r>
              <a:rPr lang="zh-CN" altLang="zh-CN" sz="2800" kern="100" dirty="0" smtClean="0">
                <a:solidFill>
                  <a:srgbClr val="E36C0A"/>
                </a:solidFill>
                <a:latin typeface="Times New Roman"/>
                <a:ea typeface="华文细黑"/>
                <a:cs typeface="Times New Roman"/>
              </a:rPr>
              <a:t>半</a:t>
            </a:r>
            <a:endParaRPr lang="zh-CN" altLang="zh-CN" sz="1050" kern="100" dirty="0">
              <a:effectLst/>
              <a:latin typeface="宋体"/>
              <a:cs typeface="Courier New"/>
            </a:endParaRPr>
          </a:p>
        </p:txBody>
      </p:sp>
      <p:sp>
        <p:nvSpPr>
          <p:cNvPr id="22" name="矩形 21"/>
          <p:cNvSpPr/>
          <p:nvPr/>
        </p:nvSpPr>
        <p:spPr>
          <a:xfrm>
            <a:off x="445369" y="2267787"/>
            <a:ext cx="1359768" cy="769417"/>
          </a:xfrm>
          <a:prstGeom prst="rect">
            <a:avLst/>
          </a:prstGeom>
        </p:spPr>
        <p:txBody>
          <a:bodyPr wrap="square" lIns="121898" tIns="60948" rIns="121898" bIns="60948">
            <a:spAutoFit/>
          </a:bodyPr>
          <a:lstStyle/>
          <a:p>
            <a:pPr lvl="0" algn="just">
              <a:lnSpc>
                <a:spcPct val="150000"/>
              </a:lnSpc>
            </a:pPr>
            <a:r>
              <a:rPr lang="zh-CN" altLang="zh-CN" sz="2800" kern="100" dirty="0">
                <a:solidFill>
                  <a:srgbClr val="E36C0A"/>
                </a:solidFill>
                <a:latin typeface="Times New Roman"/>
                <a:ea typeface="华文细黑"/>
                <a:cs typeface="Times New Roman"/>
              </a:rPr>
              <a:t>径越</a:t>
            </a:r>
            <a:r>
              <a:rPr lang="zh-CN" altLang="zh-CN" sz="2800" kern="100" dirty="0" smtClean="0">
                <a:solidFill>
                  <a:srgbClr val="E36C0A"/>
                </a:solidFill>
                <a:latin typeface="Times New Roman"/>
                <a:ea typeface="华文细黑"/>
                <a:cs typeface="Times New Roman"/>
              </a:rPr>
              <a:t>小</a:t>
            </a:r>
            <a:endParaRPr lang="zh-CN" altLang="zh-CN" sz="1050" kern="100" dirty="0">
              <a:effectLst/>
              <a:latin typeface="宋体"/>
              <a:cs typeface="Courier New"/>
            </a:endParaRPr>
          </a:p>
        </p:txBody>
      </p:sp>
      <p:sp>
        <p:nvSpPr>
          <p:cNvPr id="23" name="矩形 22"/>
          <p:cNvSpPr/>
          <p:nvPr/>
        </p:nvSpPr>
        <p:spPr>
          <a:xfrm>
            <a:off x="10305409" y="2277845"/>
            <a:ext cx="1359768" cy="686830"/>
          </a:xfrm>
          <a:prstGeom prst="rect">
            <a:avLst/>
          </a:prstGeom>
        </p:spPr>
        <p:txBody>
          <a:bodyPr wrap="square" lIns="121898" tIns="60948" rIns="121898" bIns="60948">
            <a:spAutoFit/>
          </a:bodyPr>
          <a:lstStyle/>
          <a:p>
            <a:pPr lvl="0" algn="just">
              <a:lnSpc>
                <a:spcPct val="150000"/>
              </a:lnSpc>
            </a:pPr>
            <a:r>
              <a:rPr lang="zh-CN" altLang="zh-CN" sz="2800" kern="100" dirty="0">
                <a:solidFill>
                  <a:srgbClr val="E36C0A"/>
                </a:solidFill>
                <a:latin typeface="Times New Roman"/>
                <a:ea typeface="华文细黑"/>
                <a:cs typeface="Times New Roman"/>
              </a:rPr>
              <a:t>周期性</a:t>
            </a:r>
            <a:endParaRPr lang="zh-CN" altLang="zh-CN" sz="1050" kern="100" dirty="0">
              <a:effectLst/>
              <a:latin typeface="宋体"/>
              <a:cs typeface="Courier New"/>
            </a:endParaRPr>
          </a:p>
        </p:txBody>
      </p:sp>
      <p:sp>
        <p:nvSpPr>
          <p:cNvPr id="3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6"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7" name="矩形 6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8" name="圆角矩形 67"/>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linds(horizont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2"/>
                                        </p:tgtEl>
                                      </p:cBhvr>
                                    </p:animEffect>
                                    <p:set>
                                      <p:cBhvr>
                                        <p:cTn id="29" dur="1" fill="hold">
                                          <p:stCondLst>
                                            <p:cond delay="499"/>
                                          </p:stCondLst>
                                        </p:cTn>
                                        <p:tgtEl>
                                          <p:spTgt spid="22"/>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68"/>
                  </p:tgtEl>
                </p:cond>
              </p:nextCondLst>
            </p:seq>
          </p:childTnLst>
        </p:cTn>
      </p:par>
    </p:tnLst>
    <p:bldLst>
      <p:bldP spid="20" grpId="0"/>
      <p:bldP spid="20" grpId="1"/>
      <p:bldP spid="21" grpId="0"/>
      <p:bldP spid="21" grpId="1"/>
      <p:bldP spid="22" grpId="0"/>
      <p:bldP spid="22" grpId="1"/>
      <p:bldP spid="23" grpId="0"/>
      <p:bldP spid="23" grpId="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62558" y="1773610"/>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分别指出下列两种化合物中氧元素的化合价：</a:t>
            </a:r>
            <a:r>
              <a:rPr lang="en-US" altLang="zh-CN" sz="2800" kern="100" dirty="0" err="1">
                <a:latin typeface="Times New Roman"/>
                <a:ea typeface="华文细黑"/>
                <a:cs typeface="Courier New"/>
              </a:rPr>
              <a:t>HClO</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HFO________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0" name="矩形 19"/>
          <p:cNvSpPr/>
          <p:nvPr/>
        </p:nvSpPr>
        <p:spPr>
          <a:xfrm>
            <a:off x="262558" y="3213770"/>
            <a:ext cx="11388152" cy="1415748"/>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根据电负性的数值，在</a:t>
            </a:r>
            <a:r>
              <a:rPr lang="en-US" altLang="zh-CN" sz="2800" kern="100" dirty="0" err="1">
                <a:latin typeface="Times New Roman"/>
                <a:ea typeface="华文细黑"/>
                <a:cs typeface="Courier New"/>
              </a:rPr>
              <a:t>HClO</a:t>
            </a:r>
            <a:r>
              <a:rPr lang="zh-CN" altLang="zh-CN" sz="2800" kern="100" dirty="0">
                <a:latin typeface="Times New Roman"/>
                <a:ea typeface="华文细黑"/>
                <a:cs typeface="Times New Roman"/>
              </a:rPr>
              <a:t>中氧为－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价，根据</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的共用电子对偏向</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，而</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的共用电子对又偏向</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价。</a:t>
            </a:r>
            <a:endParaRPr lang="zh-CN" altLang="zh-CN" sz="1050" kern="100" dirty="0">
              <a:effectLst/>
              <a:latin typeface="宋体"/>
              <a:cs typeface="Courier New"/>
            </a:endParaRPr>
          </a:p>
        </p:txBody>
      </p:sp>
      <p:pic>
        <p:nvPicPr>
          <p:cNvPr id="324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4665" y="3292525"/>
            <a:ext cx="1611219" cy="61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0095804" y="1918735"/>
            <a:ext cx="723275"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2</a:t>
            </a:r>
            <a:endParaRPr lang="zh-CN" altLang="en-US" sz="2800" dirty="0"/>
          </a:p>
        </p:txBody>
      </p:sp>
      <p:sp>
        <p:nvSpPr>
          <p:cNvPr id="23" name="矩形 22"/>
          <p:cNvSpPr/>
          <p:nvPr/>
        </p:nvSpPr>
        <p:spPr>
          <a:xfrm>
            <a:off x="1598860" y="2546534"/>
            <a:ext cx="364202" cy="523220"/>
          </a:xfrm>
          <a:prstGeom prst="rect">
            <a:avLst/>
          </a:prstGeom>
        </p:spPr>
        <p:txBody>
          <a:bodyPr wrap="none">
            <a:spAutoFit/>
          </a:bodyPr>
          <a:lstStyle/>
          <a:p>
            <a:r>
              <a:rPr lang="en-US" altLang="zh-CN" sz="2800" kern="100" dirty="0">
                <a:solidFill>
                  <a:srgbClr val="E36C0A"/>
                </a:solidFill>
                <a:latin typeface="Times New Roman"/>
                <a:ea typeface="华文细黑"/>
              </a:rPr>
              <a:t>0</a:t>
            </a:r>
            <a:endParaRPr lang="zh-CN" altLang="en-US" sz="2800" dirty="0"/>
          </a:p>
        </p:txBody>
      </p:sp>
      <p:sp>
        <p:nvSpPr>
          <p:cNvPr id="37"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8"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9"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0"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1"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2"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3"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4"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6" name="矩形 6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7" name="圆角矩形 6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881874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nodeType="withEffect">
                                  <p:stCondLst>
                                    <p:cond delay="0"/>
                                  </p:stCondLst>
                                  <p:childTnLst>
                                    <p:set>
                                      <p:cBhvr>
                                        <p:cTn id="9" dur="1" fill="hold">
                                          <p:stCondLst>
                                            <p:cond delay="0"/>
                                          </p:stCondLst>
                                        </p:cTn>
                                        <p:tgtEl>
                                          <p:spTgt spid="324610"/>
                                        </p:tgtEl>
                                        <p:attrNameLst>
                                          <p:attrName>style.visibility</p:attrName>
                                        </p:attrNameLst>
                                      </p:cBhvr>
                                      <p:to>
                                        <p:strVal val="visible"/>
                                      </p:to>
                                    </p:set>
                                    <p:animEffect transition="in" filter="blinds(horizontal)">
                                      <p:cBhvr>
                                        <p:cTn id="10" dur="500"/>
                                        <p:tgtEl>
                                          <p:spTgt spid="3246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linds(horizont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24610"/>
                                        </p:tgtEl>
                                      </p:cBhvr>
                                    </p:animEffect>
                                    <p:set>
                                      <p:cBhvr>
                                        <p:cTn id="26" dur="1" fill="hold">
                                          <p:stCondLst>
                                            <p:cond delay="499"/>
                                          </p:stCondLst>
                                        </p:cTn>
                                        <p:tgtEl>
                                          <p:spTgt spid="324610"/>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67"/>
                  </p:tgtEl>
                </p:cond>
              </p:nextCondLst>
            </p:seq>
          </p:childTnLst>
        </p:cTn>
      </p:par>
    </p:tnLst>
    <p:bldLst>
      <p:bldP spid="20" grpId="0"/>
      <p:bldP spid="20" grpId="1"/>
      <p:bldP spid="3" grpId="0"/>
      <p:bldP spid="3" grpId="1"/>
      <p:bldP spid="23" grpId="0"/>
      <p:bldP spid="23" grpId="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94408" y="837506"/>
            <a:ext cx="11388152" cy="206207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经验规律告诉我们：成键的两原子相应元素</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数值的差值为</a:t>
            </a:r>
            <a:r>
              <a:rPr lang="en-US" altLang="zh-CN" sz="2800" kern="100" dirty="0" err="1">
                <a:latin typeface="Times New Roman"/>
                <a:ea typeface="华文细黑"/>
                <a:cs typeface="Courier New"/>
              </a:rPr>
              <a:t>Δ</a:t>
            </a:r>
            <a:r>
              <a:rPr lang="en-US" altLang="zh-CN" sz="2800" i="1" kern="100" dirty="0" err="1">
                <a:latin typeface="Times New Roman"/>
                <a:ea typeface="华文细黑"/>
                <a:cs typeface="Courier New"/>
              </a:rPr>
              <a:t>x</a:t>
            </a:r>
            <a:r>
              <a:rPr lang="zh-CN" altLang="zh-CN" sz="2800" kern="100" dirty="0">
                <a:latin typeface="Times New Roman"/>
                <a:ea typeface="华文细黑"/>
                <a:cs typeface="Times New Roman"/>
              </a:rPr>
              <a:t>，当</a:t>
            </a:r>
            <a:r>
              <a:rPr lang="en-US" altLang="zh-CN" sz="2800" kern="100" dirty="0" err="1">
                <a:latin typeface="Times New Roman"/>
                <a:ea typeface="华文细黑"/>
                <a:cs typeface="Courier New"/>
              </a:rPr>
              <a:t>Δ</a:t>
            </a:r>
            <a:r>
              <a:rPr lang="en-US" altLang="zh-CN" sz="2800" i="1" kern="100" dirty="0" err="1">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时，一般为离子键，当</a:t>
            </a:r>
            <a:r>
              <a:rPr lang="en-US" altLang="zh-CN" sz="2800" kern="100" dirty="0" err="1">
                <a:latin typeface="Times New Roman"/>
                <a:ea typeface="华文细黑"/>
                <a:cs typeface="Courier New"/>
              </a:rPr>
              <a:t>Δ</a:t>
            </a:r>
            <a:r>
              <a:rPr lang="en-US" altLang="zh-CN" sz="2800" i="1" kern="100" dirty="0" err="1">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时，一般为共价键，试推断</a:t>
            </a:r>
            <a:r>
              <a:rPr lang="en-US" altLang="zh-CN" sz="2800" kern="100" dirty="0">
                <a:latin typeface="Times New Roman"/>
                <a:ea typeface="华文细黑"/>
                <a:cs typeface="Courier New"/>
              </a:rPr>
              <a:t>AlBr</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中化学键类型是</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20" name="矩形 19"/>
          <p:cNvSpPr/>
          <p:nvPr/>
        </p:nvSpPr>
        <p:spPr>
          <a:xfrm>
            <a:off x="294408" y="2934576"/>
            <a:ext cx="11388152" cy="13331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(Br)</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Cl</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x</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AlBr</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中化学键类型为共价键。</a:t>
            </a:r>
            <a:endParaRPr lang="zh-CN" altLang="zh-CN" sz="1050" kern="100" dirty="0">
              <a:effectLst/>
              <a:latin typeface="宋体"/>
              <a:cs typeface="Courier New"/>
            </a:endParaRPr>
          </a:p>
        </p:txBody>
      </p:sp>
      <p:sp>
        <p:nvSpPr>
          <p:cNvPr id="3" name="矩形 2"/>
          <p:cNvSpPr/>
          <p:nvPr/>
        </p:nvSpPr>
        <p:spPr>
          <a:xfrm>
            <a:off x="2529066" y="2224708"/>
            <a:ext cx="1261884"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共价键</a:t>
            </a:r>
            <a:endParaRPr lang="zh-CN" altLang="en-US" sz="2800" dirty="0"/>
          </a:p>
        </p:txBody>
      </p:sp>
      <p:sp>
        <p:nvSpPr>
          <p:cNvPr id="22" name="矩形 21"/>
          <p:cNvSpPr/>
          <p:nvPr/>
        </p:nvSpPr>
        <p:spPr>
          <a:xfrm>
            <a:off x="294408" y="4256873"/>
            <a:ext cx="1138815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预测元素周期表中，</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值最小的元素位于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周期</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放射性元素除外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3" name="矩形 22"/>
          <p:cNvSpPr/>
          <p:nvPr/>
        </p:nvSpPr>
        <p:spPr>
          <a:xfrm>
            <a:off x="294408" y="5623284"/>
            <a:ext cx="11388152" cy="68683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电负性最小的应为金属性最强的。</a:t>
            </a:r>
            <a:endParaRPr lang="zh-CN" altLang="zh-CN" sz="1050" kern="100" dirty="0">
              <a:effectLst/>
              <a:latin typeface="宋体"/>
              <a:cs typeface="Courier New"/>
            </a:endParaRPr>
          </a:p>
        </p:txBody>
      </p:sp>
      <p:sp>
        <p:nvSpPr>
          <p:cNvPr id="5" name="矩形 4"/>
          <p:cNvSpPr/>
          <p:nvPr/>
        </p:nvSpPr>
        <p:spPr>
          <a:xfrm>
            <a:off x="7431793" y="4365898"/>
            <a:ext cx="902811"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第六</a:t>
            </a:r>
            <a:endParaRPr lang="zh-CN" altLang="en-US" sz="2800" dirty="0"/>
          </a:p>
        </p:txBody>
      </p:sp>
      <p:sp>
        <p:nvSpPr>
          <p:cNvPr id="26" name="矩形 25"/>
          <p:cNvSpPr/>
          <p:nvPr/>
        </p:nvSpPr>
        <p:spPr>
          <a:xfrm>
            <a:off x="9561115" y="4365898"/>
            <a:ext cx="803425" cy="523220"/>
          </a:xfrm>
          <a:prstGeom prst="rect">
            <a:avLst/>
          </a:prstGeom>
        </p:spPr>
        <p:txBody>
          <a:bodyPr wrap="none">
            <a:spAutoFit/>
          </a:bodyPr>
          <a:lstStyle/>
          <a:p>
            <a:r>
              <a:rPr lang="en-US" altLang="zh-CN" sz="2800" kern="100" dirty="0" err="1">
                <a:solidFill>
                  <a:srgbClr val="E36C0A"/>
                </a:solidFill>
                <a:latin typeface="宋体"/>
                <a:ea typeface="华文细黑"/>
                <a:cs typeface="Times New Roman"/>
              </a:rPr>
              <a:t>Ⅰ</a:t>
            </a:r>
            <a:r>
              <a:rPr lang="en-US" altLang="zh-CN" sz="2800" kern="100" dirty="0" err="1">
                <a:solidFill>
                  <a:srgbClr val="E36C0A"/>
                </a:solidFill>
                <a:latin typeface="Times New Roman"/>
                <a:ea typeface="华文细黑"/>
              </a:rPr>
              <a:t>A</a:t>
            </a:r>
            <a:endParaRPr lang="zh-CN" altLang="en-US" sz="2800" dirty="0"/>
          </a:p>
        </p:txBody>
      </p:sp>
      <p:sp>
        <p:nvSpPr>
          <p:cNvPr id="39"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0"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1"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2"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3"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4"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0"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1"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2"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3"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4"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5"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6"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7"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8" name="矩形 6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9" name="圆角矩形 6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5162011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3"/>
                                        </p:tgtEl>
                                      </p:cBhvr>
                                    </p:animEffect>
                                    <p:set>
                                      <p:cBhvr>
                                        <p:cTn id="36" dur="1" fill="hold">
                                          <p:stCondLst>
                                            <p:cond delay="499"/>
                                          </p:stCondLst>
                                        </p:cTn>
                                        <p:tgtEl>
                                          <p:spTgt spid="23"/>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5"/>
                                        </p:tgtEl>
                                      </p:cBhvr>
                                    </p:animEffect>
                                    <p:set>
                                      <p:cBhvr>
                                        <p:cTn id="39" dur="1" fill="hold">
                                          <p:stCondLst>
                                            <p:cond delay="499"/>
                                          </p:stCondLst>
                                        </p:cTn>
                                        <p:tgtEl>
                                          <p:spTgt spid="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26"/>
                                        </p:tgtEl>
                                      </p:cBhvr>
                                    </p:animEffect>
                                    <p:set>
                                      <p:cBhvr>
                                        <p:cTn id="42"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69"/>
                  </p:tgtEl>
                </p:cond>
              </p:nextCondLst>
            </p:seq>
          </p:childTnLst>
        </p:cTn>
      </p:par>
    </p:tnLst>
    <p:bldLst>
      <p:bldP spid="20" grpId="0"/>
      <p:bldP spid="20" grpId="1"/>
      <p:bldP spid="3" grpId="0"/>
      <p:bldP spid="3" grpId="1"/>
      <p:bldP spid="23" grpId="0"/>
      <p:bldP spid="23" grpId="1"/>
      <p:bldP spid="5" grpId="0"/>
      <p:bldP spid="5" grpId="1"/>
      <p:bldP spid="26" grpId="0"/>
      <p:bldP spid="26"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94408" y="981522"/>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下表是元素周期表的一部分。表中所列的字母分别代表某一化学元素。</a:t>
            </a:r>
            <a:endParaRPr lang="zh-CN" altLang="zh-CN" sz="1050" kern="100" dirty="0">
              <a:effectLst/>
              <a:latin typeface="宋体"/>
              <a:cs typeface="Courier New"/>
            </a:endParaRPr>
          </a:p>
        </p:txBody>
      </p:sp>
      <p:pic>
        <p:nvPicPr>
          <p:cNvPr id="251916" name="Picture 12" descr="HX5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951" y="1917626"/>
            <a:ext cx="7975066" cy="2732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294408" y="4832167"/>
            <a:ext cx="11388152"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下列各组元素的单质可能都是电的良导体的是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填写编号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l</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endParaRPr lang="zh-CN" altLang="zh-CN" sz="1050" kern="100" dirty="0">
              <a:effectLst/>
              <a:latin typeface="宋体"/>
              <a:cs typeface="Courier New"/>
            </a:endParaRPr>
          </a:p>
        </p:txBody>
      </p:sp>
      <p:sp>
        <p:nvSpPr>
          <p:cNvPr id="36" name="Rectangle 21">
            <a:hlinkClick r:id="rId3"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7" name="Rectangle 21">
            <a:hlinkClick r:id="rId4"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8" name="Rectangle 21">
            <a:hlinkClick r:id="rId5"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9" name="Rectangle 21">
            <a:hlinkClick r:id="rId6"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0" name="Rectangle 21">
            <a:hlinkClick r:id="rId7"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1" name="Rectangle 21">
            <a:hlinkClick r:id="rId8"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2" name="Rectangle 21">
            <a:hlinkClick r:id="rId9"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3" name="Rectangle 21">
            <a:hlinkClick r:id="rId10"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4" name="Rectangle 21">
            <a:hlinkClick r:id="rId11"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5" name="Rectangle 21">
            <a:hlinkClick r:id="rId12"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6" name="Rectangle 21">
            <a:hlinkClick r:id="rId13"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2" name="Rectangle 21">
            <a:hlinkClick r:id="rId14"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3" name="Rectangle 21">
            <a:hlinkClick r:id="rId15"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4" name="Rectangle 21">
            <a:hlinkClick r:id="rId16"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94408" y="765498"/>
            <a:ext cx="11388152" cy="2465010"/>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如给核外电子足够的能量，这些电子便会摆脱原子核的束缚而离去。核外电子离开该原子或离子所需要的能量主要受两大因素的影响：</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原子核对核外电子的吸引力，</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形成稳定结构的倾向。下表是一些气态原子失去核外不同电子所需的能量</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541060341"/>
              </p:ext>
            </p:extLst>
          </p:nvPr>
        </p:nvGraphicFramePr>
        <p:xfrm>
          <a:off x="1846732" y="3223295"/>
          <a:ext cx="8842195" cy="3486492"/>
        </p:xfrm>
        <a:graphic>
          <a:graphicData uri="http://schemas.openxmlformats.org/drawingml/2006/table">
            <a:tbl>
              <a:tblPr/>
              <a:tblGrid>
                <a:gridCol w="3495665"/>
                <a:gridCol w="1843371"/>
                <a:gridCol w="1659788"/>
                <a:gridCol w="1843371"/>
              </a:tblGrid>
              <a:tr h="567299">
                <a:tc>
                  <a:txBody>
                    <a:bodyPr/>
                    <a:lstStyle/>
                    <a:p>
                      <a:pPr algn="ctr">
                        <a:lnSpc>
                          <a:spcPct val="140000"/>
                        </a:lnSpc>
                        <a:spcAft>
                          <a:spcPts val="0"/>
                        </a:spcAft>
                      </a:pPr>
                      <a:r>
                        <a:rPr lang="en-US" sz="2800" kern="100" baseline="0" dirty="0">
                          <a:effectLst/>
                          <a:latin typeface="Times New Roman"/>
                          <a:ea typeface="华文细黑"/>
                          <a:cs typeface="Courier New"/>
                        </a:rPr>
                        <a:t> </a:t>
                      </a: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40000"/>
                        </a:lnSpc>
                        <a:spcAft>
                          <a:spcPts val="0"/>
                        </a:spcAft>
                      </a:pPr>
                      <a:r>
                        <a:rPr lang="zh-CN" sz="2800" kern="100" baseline="0">
                          <a:effectLst/>
                          <a:latin typeface="Times New Roman"/>
                          <a:ea typeface="华文细黑"/>
                          <a:cs typeface="Times New Roman"/>
                        </a:rPr>
                        <a:t>锂</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X</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Y</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271">
                <a:tc>
                  <a:txBody>
                    <a:bodyPr/>
                    <a:lstStyle/>
                    <a:p>
                      <a:pPr algn="ctr">
                        <a:lnSpc>
                          <a:spcPct val="140000"/>
                        </a:lnSpc>
                        <a:spcAft>
                          <a:spcPts val="0"/>
                        </a:spcAft>
                      </a:pPr>
                      <a:r>
                        <a:rPr lang="zh-CN" sz="2800" kern="100" baseline="0">
                          <a:effectLst/>
                          <a:latin typeface="Times New Roman"/>
                          <a:ea typeface="华文细黑"/>
                          <a:cs typeface="Times New Roman"/>
                        </a:rPr>
                        <a:t>失去第一个电子</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519</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502</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580</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271">
                <a:tc>
                  <a:txBody>
                    <a:bodyPr/>
                    <a:lstStyle/>
                    <a:p>
                      <a:pPr algn="ctr">
                        <a:lnSpc>
                          <a:spcPct val="140000"/>
                        </a:lnSpc>
                        <a:spcAft>
                          <a:spcPts val="0"/>
                        </a:spcAft>
                      </a:pPr>
                      <a:r>
                        <a:rPr lang="zh-CN" sz="2800" kern="100" baseline="0">
                          <a:effectLst/>
                          <a:latin typeface="Times New Roman"/>
                          <a:ea typeface="华文细黑"/>
                          <a:cs typeface="Times New Roman"/>
                        </a:rPr>
                        <a:t>失去第二个电子</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dirty="0">
                          <a:effectLst/>
                          <a:latin typeface="Times New Roman"/>
                          <a:ea typeface="华文细黑"/>
                          <a:cs typeface="Courier New"/>
                        </a:rPr>
                        <a:t>7 296</a:t>
                      </a: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4 570</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1 820</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271">
                <a:tc>
                  <a:txBody>
                    <a:bodyPr/>
                    <a:lstStyle/>
                    <a:p>
                      <a:pPr algn="ctr">
                        <a:lnSpc>
                          <a:spcPct val="140000"/>
                        </a:lnSpc>
                        <a:spcAft>
                          <a:spcPts val="0"/>
                        </a:spcAft>
                      </a:pPr>
                      <a:r>
                        <a:rPr lang="zh-CN" sz="2800" kern="100" baseline="0">
                          <a:effectLst/>
                          <a:latin typeface="Times New Roman"/>
                          <a:ea typeface="华文细黑"/>
                          <a:cs typeface="Times New Roman"/>
                        </a:rPr>
                        <a:t>失去第三个电子</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11 799</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6 920</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2 750</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2271">
                <a:tc>
                  <a:txBody>
                    <a:bodyPr/>
                    <a:lstStyle/>
                    <a:p>
                      <a:pPr algn="ctr">
                        <a:lnSpc>
                          <a:spcPct val="140000"/>
                        </a:lnSpc>
                        <a:spcAft>
                          <a:spcPts val="0"/>
                        </a:spcAft>
                      </a:pPr>
                      <a:r>
                        <a:rPr lang="zh-CN" sz="2800" kern="100" baseline="0">
                          <a:effectLst/>
                          <a:latin typeface="Times New Roman"/>
                          <a:ea typeface="华文细黑"/>
                          <a:cs typeface="Times New Roman"/>
                        </a:rPr>
                        <a:t>失去第四个电子</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 </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a:effectLst/>
                          <a:latin typeface="Times New Roman"/>
                          <a:ea typeface="华文细黑"/>
                          <a:cs typeface="Courier New"/>
                        </a:rPr>
                        <a:t>9 550</a:t>
                      </a:r>
                      <a:endParaRPr lang="zh-CN" sz="2800" kern="100" baseline="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40000"/>
                        </a:lnSpc>
                        <a:spcAft>
                          <a:spcPts val="0"/>
                        </a:spcAft>
                      </a:pPr>
                      <a:r>
                        <a:rPr lang="en-US" sz="2800" kern="100" baseline="0" dirty="0">
                          <a:effectLst/>
                          <a:latin typeface="Times New Roman"/>
                          <a:ea typeface="华文细黑"/>
                          <a:cs typeface="Courier New"/>
                        </a:rPr>
                        <a:t>11 600</a:t>
                      </a:r>
                      <a:endParaRPr lang="zh-CN" sz="2800" kern="100" baseline="0" dirty="0">
                        <a:effectLst/>
                        <a:latin typeface="宋体"/>
                        <a:cs typeface="Courier New"/>
                      </a:endParaRPr>
                    </a:p>
                  </a:txBody>
                  <a:tcPr marL="28535" marR="2853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5"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6"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7"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8"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9"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0"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1"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2"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3"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4"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5"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6"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7"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23678" y="1197546"/>
            <a:ext cx="1138815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通过上述信息和表中的数据分析为什么锂原子失去核外第二个电子时所需的能量要远远大于失去第一个电子所需的能量</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表中</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可能为以上</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种元素中的</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填写字母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元素，则该元素属于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区。用元素符号表示</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j</a:t>
            </a:r>
            <a:r>
              <a:rPr lang="zh-CN" altLang="zh-CN" sz="2800" kern="100" dirty="0">
                <a:latin typeface="Times New Roman"/>
                <a:ea typeface="华文细黑"/>
                <a:cs typeface="Times New Roman"/>
              </a:rPr>
              <a:t>所能形成的化合物的化学式是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是周期表中</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族元素。</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以上</a:t>
            </a: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种元素中，</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填写字母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元素原子失去核外第一个电子需要的能量最多。</a:t>
            </a:r>
            <a:endParaRPr lang="zh-CN" altLang="zh-CN" sz="1050" kern="100" dirty="0">
              <a:effectLst/>
              <a:latin typeface="宋体"/>
              <a:cs typeface="Courier New"/>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7" name="矩形 4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8" name="圆角矩形 47">
            <a:hlinkClick r:id="rId16" action="ppaction://hlinksldjump"/>
          </p:cNvPr>
          <p:cNvSpPr/>
          <p:nvPr/>
        </p:nvSpPr>
        <p:spPr>
          <a:xfrm>
            <a:off x="9839622"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49" name="圆角矩形 48">
            <a:hlinkClick r:id="rId17"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78579207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矩形 23"/>
          <p:cNvSpPr/>
          <p:nvPr/>
        </p:nvSpPr>
        <p:spPr>
          <a:xfrm>
            <a:off x="323678" y="693490"/>
            <a:ext cx="11388152" cy="6083692"/>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根据位置可以判断</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为</a:t>
            </a:r>
            <a:r>
              <a:rPr lang="en-US" altLang="zh-CN" sz="2800" kern="100" dirty="0" err="1">
                <a:latin typeface="Times New Roman"/>
                <a:ea typeface="华文细黑"/>
                <a:cs typeface="Courier New"/>
              </a:rPr>
              <a:t>Sr</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Ti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为</a:t>
            </a:r>
            <a:r>
              <a:rPr lang="en-US" altLang="zh-CN" sz="2800" kern="100" dirty="0" err="1">
                <a:latin typeface="Times New Roman"/>
                <a:ea typeface="华文细黑"/>
                <a:cs typeface="Courier New"/>
              </a:rPr>
              <a:t>Ge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i</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j</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为</a:t>
            </a:r>
            <a:r>
              <a:rPr lang="en-US" altLang="zh-CN" sz="2800" kern="100" dirty="0" err="1">
                <a:latin typeface="Times New Roman"/>
                <a:ea typeface="华文细黑"/>
                <a:cs typeface="Courier New"/>
              </a:rPr>
              <a:t>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l</a:t>
            </a:r>
            <a:r>
              <a:rPr lang="zh-CN" altLang="zh-CN" sz="2800" kern="100" dirty="0">
                <a:latin typeface="Times New Roman"/>
                <a:ea typeface="华文细黑"/>
                <a:cs typeface="Times New Roman"/>
              </a:rPr>
              <a:t>为</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为</a:t>
            </a:r>
            <a:r>
              <a:rPr lang="en-US" altLang="zh-CN" sz="2800" kern="100" dirty="0" err="1">
                <a:latin typeface="Times New Roman"/>
                <a:ea typeface="华文细黑"/>
                <a:cs typeface="Courier New"/>
              </a:rPr>
              <a:t>Ar</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金属以及石墨为电的良导体，所以</a:t>
            </a:r>
            <a:r>
              <a:rPr lang="en-US" altLang="zh-CN" sz="2800" kern="100" dirty="0">
                <a:latin typeface="宋体"/>
                <a:ea typeface="华文细黑"/>
                <a:cs typeface="Times New Roman"/>
              </a:rPr>
              <a:t>①④</a:t>
            </a:r>
            <a:r>
              <a:rPr lang="zh-CN" altLang="zh-CN" sz="2800" kern="100" dirty="0">
                <a:latin typeface="Times New Roman"/>
                <a:ea typeface="华文细黑"/>
                <a:cs typeface="Times New Roman"/>
              </a:rPr>
              <a:t>都符合。</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(2)</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Li</a:t>
            </a:r>
            <a:r>
              <a:rPr lang="zh-CN" altLang="zh-CN" sz="2800" kern="100" dirty="0">
                <a:latin typeface="Times New Roman"/>
                <a:ea typeface="华文细黑"/>
                <a:cs typeface="Times New Roman"/>
              </a:rPr>
              <a:t>失去一个电子后，达到稳定结构，所以再失去一个电子所需能量远远大于失去第一个电子所需能量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表中所给数据即电离能，根据</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的逐级电离能数据，</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最外层应有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个电子，应为</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元素，即</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区，</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j(O)</a:t>
            </a:r>
            <a:r>
              <a:rPr lang="zh-CN" altLang="zh-CN" sz="2800" kern="100" dirty="0">
                <a:latin typeface="Times New Roman"/>
                <a:ea typeface="华文细黑"/>
                <a:cs typeface="Times New Roman"/>
              </a:rPr>
              <a:t>可形成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两种化合物</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根据</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的逐级电离能数据，</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最外层应有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个电子，对应的应为</a:t>
            </a:r>
            <a:r>
              <a:rPr lang="en-US" altLang="zh-CN" sz="2800" kern="100" dirty="0">
                <a:latin typeface="Times New Roman"/>
                <a:ea typeface="华文细黑"/>
                <a:cs typeface="Courier New"/>
              </a:rPr>
              <a:t>Al(f)</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稀有气体元素原子最稳定，失去第一个电子需要的能量最多。</a:t>
            </a:r>
            <a:endParaRPr lang="zh-CN" altLang="zh-CN" sz="2800" kern="100" dirty="0">
              <a:effectLst/>
              <a:latin typeface="宋体"/>
              <a:cs typeface="Courier New"/>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265156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linds(horizontal)">
                                      <p:cBhvr>
                                        <p:cTn id="7" dur="750"/>
                                        <p:tgtEl>
                                          <p:spTgt spid="2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animEffect transition="in" filter="blinds(horizontal)">
                                      <p:cBhvr>
                                        <p:cTn id="11" dur="750"/>
                                        <p:tgtEl>
                                          <p:spTgt spid="2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animEffect transition="in" filter="blinds(horizontal)">
                                      <p:cBhvr>
                                        <p:cTn id="15" dur="750"/>
                                        <p:tgtEl>
                                          <p:spTgt spid="2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animEffect transition="in" filter="blinds(horizontal)">
                                      <p:cBhvr>
                                        <p:cTn id="19" dur="750"/>
                                        <p:tgtEl>
                                          <p:spTgt spid="2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animEffect transition="in" filter="blinds(horizontal)">
                                      <p:cBhvr>
                                        <p:cTn id="23" dur="750"/>
                                        <p:tgtEl>
                                          <p:spTgt spid="24">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animEffect transition="in" filter="blinds(horizontal)">
                                      <p:cBhvr>
                                        <p:cTn id="27" dur="750"/>
                                        <p:tgtEl>
                                          <p:spTgt spid="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矩形 23"/>
          <p:cNvSpPr/>
          <p:nvPr/>
        </p:nvSpPr>
        <p:spPr>
          <a:xfrm>
            <a:off x="476062" y="1557586"/>
            <a:ext cx="11163760" cy="400107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rgbClr val="E36C0A"/>
                </a:solidFill>
                <a:latin typeface="Times New Roman"/>
                <a:ea typeface="华文细黑"/>
                <a:cs typeface="Courier New"/>
              </a:rPr>
              <a:t>(1)</a:t>
            </a:r>
            <a:r>
              <a:rPr lang="en-US" altLang="zh-CN" sz="2800" kern="100" dirty="0" smtClean="0">
                <a:solidFill>
                  <a:srgbClr val="E36C0A"/>
                </a:solidFill>
                <a:latin typeface="宋体"/>
                <a:ea typeface="华文细黑"/>
                <a:cs typeface="Times New Roman"/>
              </a:rPr>
              <a:t>①④</a:t>
            </a:r>
            <a:endParaRPr lang="en-US" altLang="zh-CN" sz="2800" kern="100" dirty="0" smtClean="0">
              <a:solidFill>
                <a:srgbClr val="E36C0A"/>
              </a:solidFill>
              <a:latin typeface="Times New Roman"/>
              <a:ea typeface="华文细黑"/>
              <a:cs typeface="Times New Roman"/>
            </a:endParaRPr>
          </a:p>
          <a:p>
            <a:pPr algn="just">
              <a:lnSpc>
                <a:spcPct val="150000"/>
              </a:lnSpc>
              <a:spcAft>
                <a:spcPts val="0"/>
              </a:spcAft>
            </a:pPr>
            <a:r>
              <a:rPr lang="en-US" altLang="zh-CN" sz="2800" kern="100" dirty="0" smtClean="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2)</a:t>
            </a:r>
            <a:r>
              <a:rPr lang="en-US" altLang="zh-CN" sz="2800" kern="100" dirty="0">
                <a:solidFill>
                  <a:srgbClr val="E36C0A"/>
                </a:solidFill>
                <a:latin typeface="宋体"/>
                <a:ea typeface="华文细黑"/>
                <a:cs typeface="Times New Roman"/>
              </a:rPr>
              <a:t>①</a:t>
            </a:r>
            <a:r>
              <a:rPr lang="zh-CN" altLang="zh-CN" sz="2800" kern="100" dirty="0">
                <a:solidFill>
                  <a:srgbClr val="E36C0A"/>
                </a:solidFill>
                <a:latin typeface="Times New Roman"/>
                <a:ea typeface="华文细黑"/>
                <a:cs typeface="Times New Roman"/>
              </a:rPr>
              <a:t>锂原子失去核外第一个电子后即达到稳定结构，所以锂原子失去核外第二个电子时所需的能量要远远大于失去第一个电子所需的能量</a:t>
            </a:r>
            <a:endParaRPr lang="zh-CN" altLang="zh-CN" sz="1050" kern="100" dirty="0">
              <a:latin typeface="宋体"/>
              <a:cs typeface="Courier New"/>
            </a:endParaRPr>
          </a:p>
          <a:p>
            <a:pPr algn="just">
              <a:lnSpc>
                <a:spcPct val="150000"/>
              </a:lnSpc>
              <a:spcAft>
                <a:spcPts val="0"/>
              </a:spcAft>
            </a:pPr>
            <a:r>
              <a:rPr lang="en-US" altLang="zh-CN" sz="2800" kern="100" dirty="0">
                <a:solidFill>
                  <a:srgbClr val="E36C0A"/>
                </a:solidFill>
                <a:latin typeface="宋体"/>
                <a:ea typeface="华文细黑"/>
                <a:cs typeface="Times New Roman"/>
              </a:rPr>
              <a:t>②</a:t>
            </a:r>
            <a:r>
              <a:rPr lang="en-US" altLang="zh-CN" sz="2800" kern="100" dirty="0">
                <a:solidFill>
                  <a:srgbClr val="E36C0A"/>
                </a:solidFill>
                <a:latin typeface="Times New Roman"/>
                <a:ea typeface="华文细黑"/>
                <a:cs typeface="Courier New"/>
              </a:rPr>
              <a:t>a</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s</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zh-CN" altLang="zh-CN" sz="2800" kern="100" dirty="0">
                <a:solidFill>
                  <a:srgbClr val="E36C0A"/>
                </a:solidFill>
                <a:latin typeface="Times New Roman"/>
                <a:ea typeface="华文细黑"/>
                <a:cs typeface="Times New Roman"/>
              </a:rPr>
              <a:t>和</a:t>
            </a:r>
            <a:r>
              <a:rPr lang="en-US" altLang="zh-CN" sz="2800" kern="100" dirty="0" smtClean="0">
                <a:solidFill>
                  <a:srgbClr val="E36C0A"/>
                </a:solidFill>
                <a:latin typeface="Times New Roman"/>
                <a:ea typeface="华文细黑"/>
                <a:cs typeface="Courier New"/>
              </a:rPr>
              <a:t>Na</a:t>
            </a:r>
            <a:r>
              <a:rPr lang="en-US" altLang="zh-CN" sz="2800" kern="100" baseline="-25000" dirty="0" smtClean="0">
                <a:solidFill>
                  <a:srgbClr val="E36C0A"/>
                </a:solidFill>
                <a:latin typeface="Times New Roman"/>
                <a:ea typeface="华文细黑"/>
                <a:cs typeface="Courier New"/>
              </a:rPr>
              <a:t>2</a:t>
            </a:r>
            <a:r>
              <a:rPr lang="en-US" altLang="zh-CN" sz="2800" kern="100" dirty="0" smtClean="0">
                <a:solidFill>
                  <a:srgbClr val="E36C0A"/>
                </a:solidFill>
                <a:latin typeface="Times New Roman"/>
                <a:ea typeface="华文细黑"/>
                <a:cs typeface="Courier New"/>
              </a:rPr>
              <a:t>O</a:t>
            </a:r>
            <a:r>
              <a:rPr lang="en-US" altLang="zh-CN" sz="2800" kern="100" baseline="-25000" dirty="0" smtClean="0">
                <a:solidFill>
                  <a:srgbClr val="E36C0A"/>
                </a:solidFill>
                <a:latin typeface="Times New Roman"/>
                <a:ea typeface="华文细黑"/>
                <a:cs typeface="Courier New"/>
              </a:rPr>
              <a:t>2</a:t>
            </a:r>
            <a:endParaRPr lang="en-US" altLang="zh-CN" sz="2800" kern="100" dirty="0" smtClean="0">
              <a:solidFill>
                <a:srgbClr val="E36C0A"/>
              </a:solidFill>
              <a:latin typeface="Times New Roman"/>
              <a:ea typeface="华文细黑"/>
              <a:cs typeface="Times New Roman"/>
            </a:endParaRPr>
          </a:p>
          <a:p>
            <a:pPr algn="just">
              <a:lnSpc>
                <a:spcPct val="150000"/>
              </a:lnSpc>
              <a:spcAft>
                <a:spcPts val="0"/>
              </a:spcAft>
            </a:pPr>
            <a:r>
              <a:rPr lang="en-US" altLang="zh-CN" sz="2800" kern="100" dirty="0" smtClean="0">
                <a:solidFill>
                  <a:srgbClr val="E36C0A"/>
                </a:solidFill>
                <a:latin typeface="宋体"/>
                <a:ea typeface="华文细黑"/>
                <a:cs typeface="Times New Roman"/>
              </a:rPr>
              <a:t>③</a:t>
            </a:r>
            <a:r>
              <a:rPr lang="en-US" altLang="zh-CN" sz="2800" kern="100" dirty="0" err="1" smtClean="0">
                <a:solidFill>
                  <a:srgbClr val="E36C0A"/>
                </a:solidFill>
                <a:latin typeface="宋体"/>
                <a:ea typeface="华文细黑"/>
                <a:cs typeface="Times New Roman"/>
              </a:rPr>
              <a:t>Ⅲ</a:t>
            </a:r>
            <a:r>
              <a:rPr lang="en-US" altLang="zh-CN" sz="2800" kern="100" dirty="0" err="1" smtClean="0">
                <a:solidFill>
                  <a:srgbClr val="E36C0A"/>
                </a:solidFill>
                <a:latin typeface="Times New Roman"/>
                <a:ea typeface="华文细黑"/>
                <a:cs typeface="Courier New"/>
              </a:rPr>
              <a:t>A</a:t>
            </a:r>
            <a:endParaRPr lang="en-US" altLang="zh-CN" sz="2800" kern="100" dirty="0" smtClean="0">
              <a:solidFill>
                <a:srgbClr val="E36C0A"/>
              </a:solidFill>
              <a:latin typeface="Times New Roman"/>
              <a:ea typeface="华文细黑"/>
              <a:cs typeface="Times New Roman"/>
            </a:endParaRPr>
          </a:p>
          <a:p>
            <a:pPr algn="just">
              <a:lnSpc>
                <a:spcPct val="150000"/>
              </a:lnSpc>
              <a:spcAft>
                <a:spcPts val="0"/>
              </a:spcAft>
            </a:pPr>
            <a:r>
              <a:rPr lang="en-US" altLang="zh-CN" sz="2800" kern="100" dirty="0" smtClean="0">
                <a:solidFill>
                  <a:srgbClr val="E36C0A"/>
                </a:solidFill>
                <a:latin typeface="宋体"/>
                <a:ea typeface="华文细黑"/>
                <a:cs typeface="Times New Roman"/>
              </a:rPr>
              <a:t>④</a:t>
            </a:r>
            <a:r>
              <a:rPr lang="en-US" altLang="zh-CN" sz="2800" kern="100" dirty="0">
                <a:solidFill>
                  <a:srgbClr val="E36C0A"/>
                </a:solidFill>
                <a:latin typeface="Times New Roman"/>
                <a:ea typeface="华文细黑"/>
                <a:cs typeface="Courier New"/>
              </a:rPr>
              <a:t>m</a:t>
            </a:r>
            <a:endParaRPr lang="zh-CN" altLang="zh-CN" sz="1050" kern="100" dirty="0">
              <a:effectLst/>
              <a:latin typeface="宋体"/>
              <a:cs typeface="Courier New"/>
            </a:endParaRPr>
          </a:p>
        </p:txBody>
      </p:sp>
      <p:sp>
        <p:nvSpPr>
          <p:cNvPr id="35"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6"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7"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8"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9"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0"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1"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2"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3"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4"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5"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6"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7"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8"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9" name="矩形 4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6" name="圆角矩形 65">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791252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linds(horizontal)">
                                      <p:cBhvr>
                                        <p:cTn id="7" dur="500"/>
                                        <p:tgtEl>
                                          <p:spTgt spid="24">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animEffect transition="in" filter="blinds(horizontal)">
                                      <p:cBhvr>
                                        <p:cTn id="11" dur="500"/>
                                        <p:tgtEl>
                                          <p:spTgt spid="24">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animEffect transition="in" filter="blinds(horizontal)">
                                      <p:cBhvr>
                                        <p:cTn id="15" dur="500"/>
                                        <p:tgtEl>
                                          <p:spTgt spid="24">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animEffect transition="in" filter="blinds(horizontal)">
                                      <p:cBhvr>
                                        <p:cTn id="19" dur="500"/>
                                        <p:tgtEl>
                                          <p:spTgt spid="24">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animEffect transition="in" filter="blinds(horizontal)">
                                      <p:cBhvr>
                                        <p:cTn id="23" dur="5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0590" y="1310740"/>
            <a:ext cx="11053228" cy="3919254"/>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特别提醒　</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当出现</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轨道时，虽然电子按</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1)d</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n</a:t>
            </a:r>
            <a:r>
              <a:rPr lang="en-US" altLang="zh-CN" sz="2800" kern="100" dirty="0" err="1">
                <a:latin typeface="Times New Roman"/>
                <a:ea typeface="华文细黑"/>
                <a:cs typeface="Courier New"/>
              </a:rPr>
              <a:t>p</a:t>
            </a:r>
            <a:r>
              <a:rPr lang="zh-CN" altLang="zh-CN" sz="2800" kern="100" dirty="0">
                <a:latin typeface="Times New Roman"/>
                <a:ea typeface="华文细黑"/>
                <a:cs typeface="Times New Roman"/>
              </a:rPr>
              <a:t>顺序填序，但在书写电子排布式时，仍把</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1)d</a:t>
            </a:r>
            <a:r>
              <a:rPr lang="zh-CN" altLang="zh-CN" sz="2800" kern="100" dirty="0">
                <a:latin typeface="Times New Roman"/>
                <a:ea typeface="华文细黑"/>
                <a:cs typeface="Times New Roman"/>
              </a:rPr>
              <a:t>放在</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前，如</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6</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在书写简化的电子排布式时，并不是所有的都是</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X</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＋价电子排布式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代表上一周期稀有气体元素符号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376596788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17"/>
          <p:cNvSpPr>
            <a:spLocks noChangeArrowheads="1"/>
          </p:cNvSpPr>
          <p:nvPr/>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25" name="矩形 24"/>
          <p:cNvSpPr/>
          <p:nvPr/>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26" name="标题 1"/>
          <p:cNvSpPr txBox="1">
            <a:spLocks/>
          </p:cNvSpPr>
          <p:nvPr/>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27" name="标题 1">
            <a:hlinkClick r:id="rId2"/>
          </p:cNvPr>
          <p:cNvSpPr txBox="1">
            <a:spLocks/>
          </p:cNvSpPr>
          <p:nvPr/>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467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435">
                                          <p:stCondLst>
                                            <p:cond delay="0"/>
                                          </p:stCondLst>
                                        </p:cTn>
                                        <p:tgtEl>
                                          <p:spTgt spid="26"/>
                                        </p:tgtEl>
                                      </p:cBhvr>
                                    </p:animEffect>
                                    <p:anim calcmode="lin" valueType="num">
                                      <p:cBhvr>
                                        <p:cTn id="8" dur="1367"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26"/>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26"/>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26"/>
                                        </p:tgtEl>
                                        <p:attrNameLst>
                                          <p:attrName>ppt_y</p:attrName>
                                        </p:attrNameLst>
                                      </p:cBhvr>
                                      <p:tavLst>
                                        <p:tav tm="0" fmla="#ppt_y-sin(pi*$)/81">
                                          <p:val>
                                            <p:fltVal val="0"/>
                                          </p:val>
                                        </p:tav>
                                        <p:tav tm="100000">
                                          <p:val>
                                            <p:fltVal val="1"/>
                                          </p:val>
                                        </p:tav>
                                      </p:tavLst>
                                    </p:anim>
                                    <p:animScale>
                                      <p:cBhvr>
                                        <p:cTn id="13" dur="20">
                                          <p:stCondLst>
                                            <p:cond delay="487"/>
                                          </p:stCondLst>
                                        </p:cTn>
                                        <p:tgtEl>
                                          <p:spTgt spid="26"/>
                                        </p:tgtEl>
                                      </p:cBhvr>
                                      <p:to x="100000" y="60000"/>
                                    </p:animScale>
                                    <p:animScale>
                                      <p:cBhvr>
                                        <p:cTn id="14" dur="124" decel="50000">
                                          <p:stCondLst>
                                            <p:cond delay="507"/>
                                          </p:stCondLst>
                                        </p:cTn>
                                        <p:tgtEl>
                                          <p:spTgt spid="26"/>
                                        </p:tgtEl>
                                      </p:cBhvr>
                                      <p:to x="100000" y="100000"/>
                                    </p:animScale>
                                    <p:animScale>
                                      <p:cBhvr>
                                        <p:cTn id="15" dur="20">
                                          <p:stCondLst>
                                            <p:cond delay="984"/>
                                          </p:stCondLst>
                                        </p:cTn>
                                        <p:tgtEl>
                                          <p:spTgt spid="26"/>
                                        </p:tgtEl>
                                      </p:cBhvr>
                                      <p:to x="100000" y="80000"/>
                                    </p:animScale>
                                    <p:animScale>
                                      <p:cBhvr>
                                        <p:cTn id="16" dur="124" decel="50000">
                                          <p:stCondLst>
                                            <p:cond delay="1004"/>
                                          </p:stCondLst>
                                        </p:cTn>
                                        <p:tgtEl>
                                          <p:spTgt spid="26"/>
                                        </p:tgtEl>
                                      </p:cBhvr>
                                      <p:to x="100000" y="100000"/>
                                    </p:animScale>
                                    <p:animScale>
                                      <p:cBhvr>
                                        <p:cTn id="17" dur="20">
                                          <p:stCondLst>
                                            <p:cond delay="1231"/>
                                          </p:stCondLst>
                                        </p:cTn>
                                        <p:tgtEl>
                                          <p:spTgt spid="26"/>
                                        </p:tgtEl>
                                      </p:cBhvr>
                                      <p:to x="100000" y="90000"/>
                                    </p:animScale>
                                    <p:animScale>
                                      <p:cBhvr>
                                        <p:cTn id="18" dur="124" decel="50000">
                                          <p:stCondLst>
                                            <p:cond delay="1251"/>
                                          </p:stCondLst>
                                        </p:cTn>
                                        <p:tgtEl>
                                          <p:spTgt spid="26"/>
                                        </p:tgtEl>
                                      </p:cBhvr>
                                      <p:to x="100000" y="100000"/>
                                    </p:animScale>
                                    <p:animScale>
                                      <p:cBhvr>
                                        <p:cTn id="19" dur="20">
                                          <p:stCondLst>
                                            <p:cond delay="1356"/>
                                          </p:stCondLst>
                                        </p:cTn>
                                        <p:tgtEl>
                                          <p:spTgt spid="26"/>
                                        </p:tgtEl>
                                      </p:cBhvr>
                                      <p:to x="100000" y="95000"/>
                                    </p:animScale>
                                    <p:animScale>
                                      <p:cBhvr>
                                        <p:cTn id="20" dur="124" decel="50000">
                                          <p:stCondLst>
                                            <p:cond delay="1376"/>
                                          </p:stCondLst>
                                        </p:cTn>
                                        <p:tgtEl>
                                          <p:spTgt spid="2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435">
                                          <p:stCondLst>
                                            <p:cond delay="0"/>
                                          </p:stCondLst>
                                        </p:cTn>
                                        <p:tgtEl>
                                          <p:spTgt spid="27"/>
                                        </p:tgtEl>
                                      </p:cBhvr>
                                    </p:animEffect>
                                    <p:anim calcmode="lin" valueType="num">
                                      <p:cBhvr>
                                        <p:cTn id="24" dur="1367"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27"/>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27"/>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27"/>
                                        </p:tgtEl>
                                        <p:attrNameLst>
                                          <p:attrName>ppt_y</p:attrName>
                                        </p:attrNameLst>
                                      </p:cBhvr>
                                      <p:tavLst>
                                        <p:tav tm="0" fmla="#ppt_y-sin(pi*$)/81">
                                          <p:val>
                                            <p:fltVal val="0"/>
                                          </p:val>
                                        </p:tav>
                                        <p:tav tm="100000">
                                          <p:val>
                                            <p:fltVal val="1"/>
                                          </p:val>
                                        </p:tav>
                                      </p:tavLst>
                                    </p:anim>
                                    <p:animScale>
                                      <p:cBhvr>
                                        <p:cTn id="29" dur="20">
                                          <p:stCondLst>
                                            <p:cond delay="487"/>
                                          </p:stCondLst>
                                        </p:cTn>
                                        <p:tgtEl>
                                          <p:spTgt spid="27"/>
                                        </p:tgtEl>
                                      </p:cBhvr>
                                      <p:to x="100000" y="60000"/>
                                    </p:animScale>
                                    <p:animScale>
                                      <p:cBhvr>
                                        <p:cTn id="30" dur="124" decel="50000">
                                          <p:stCondLst>
                                            <p:cond delay="507"/>
                                          </p:stCondLst>
                                        </p:cTn>
                                        <p:tgtEl>
                                          <p:spTgt spid="27"/>
                                        </p:tgtEl>
                                      </p:cBhvr>
                                      <p:to x="100000" y="100000"/>
                                    </p:animScale>
                                    <p:animScale>
                                      <p:cBhvr>
                                        <p:cTn id="31" dur="20">
                                          <p:stCondLst>
                                            <p:cond delay="984"/>
                                          </p:stCondLst>
                                        </p:cTn>
                                        <p:tgtEl>
                                          <p:spTgt spid="27"/>
                                        </p:tgtEl>
                                      </p:cBhvr>
                                      <p:to x="100000" y="80000"/>
                                    </p:animScale>
                                    <p:animScale>
                                      <p:cBhvr>
                                        <p:cTn id="32" dur="124" decel="50000">
                                          <p:stCondLst>
                                            <p:cond delay="1004"/>
                                          </p:stCondLst>
                                        </p:cTn>
                                        <p:tgtEl>
                                          <p:spTgt spid="27"/>
                                        </p:tgtEl>
                                      </p:cBhvr>
                                      <p:to x="100000" y="100000"/>
                                    </p:animScale>
                                    <p:animScale>
                                      <p:cBhvr>
                                        <p:cTn id="33" dur="20">
                                          <p:stCondLst>
                                            <p:cond delay="1231"/>
                                          </p:stCondLst>
                                        </p:cTn>
                                        <p:tgtEl>
                                          <p:spTgt spid="27"/>
                                        </p:tgtEl>
                                      </p:cBhvr>
                                      <p:to x="100000" y="90000"/>
                                    </p:animScale>
                                    <p:animScale>
                                      <p:cBhvr>
                                        <p:cTn id="34" dur="124" decel="50000">
                                          <p:stCondLst>
                                            <p:cond delay="1251"/>
                                          </p:stCondLst>
                                        </p:cTn>
                                        <p:tgtEl>
                                          <p:spTgt spid="27"/>
                                        </p:tgtEl>
                                      </p:cBhvr>
                                      <p:to x="100000" y="100000"/>
                                    </p:animScale>
                                    <p:animScale>
                                      <p:cBhvr>
                                        <p:cTn id="35" dur="20">
                                          <p:stCondLst>
                                            <p:cond delay="1356"/>
                                          </p:stCondLst>
                                        </p:cTn>
                                        <p:tgtEl>
                                          <p:spTgt spid="27"/>
                                        </p:tgtEl>
                                      </p:cBhvr>
                                      <p:to x="100000" y="95000"/>
                                    </p:animScale>
                                    <p:animScale>
                                      <p:cBhvr>
                                        <p:cTn id="36" dur="124" decel="50000">
                                          <p:stCondLst>
                                            <p:cond delay="1376"/>
                                          </p:stCondLst>
                                        </p:cTn>
                                        <p:tgtEl>
                                          <p:spTgt spid="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6432" y="1168465"/>
            <a:ext cx="11275398"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请用核外电子排布的相关规则解释</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较</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更稳定的原因。</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baseline="-25000" dirty="0">
                <a:solidFill>
                  <a:schemeClr val="accent6">
                    <a:lumMod val="75000"/>
                  </a:schemeClr>
                </a:solidFill>
                <a:latin typeface="Times New Roman"/>
                <a:ea typeface="华文细黑"/>
                <a:cs typeface="Courier New"/>
              </a:rPr>
              <a:t>26</a:t>
            </a:r>
            <a:r>
              <a:rPr lang="en-US" altLang="zh-CN" sz="2800" kern="100" dirty="0">
                <a:solidFill>
                  <a:schemeClr val="accent6">
                    <a:lumMod val="75000"/>
                  </a:schemeClr>
                </a:solidFill>
                <a:latin typeface="Times New Roman"/>
                <a:ea typeface="华文细黑"/>
                <a:cs typeface="Courier New"/>
              </a:rPr>
              <a:t>Fe</a:t>
            </a:r>
            <a:r>
              <a:rPr lang="zh-CN" altLang="zh-CN" sz="2800" kern="100" dirty="0">
                <a:solidFill>
                  <a:schemeClr val="accent6">
                    <a:lumMod val="75000"/>
                  </a:schemeClr>
                </a:solidFill>
                <a:latin typeface="Times New Roman"/>
                <a:ea typeface="华文细黑"/>
                <a:cs typeface="Times New Roman"/>
              </a:rPr>
              <a:t>价层电子的电子排布式为</a:t>
            </a:r>
            <a:r>
              <a:rPr lang="en-US" altLang="zh-CN" sz="2800" kern="100" dirty="0">
                <a:solidFill>
                  <a:schemeClr val="accent6">
                    <a:lumMod val="75000"/>
                  </a:schemeClr>
                </a:solidFill>
                <a:latin typeface="Times New Roman"/>
                <a:ea typeface="华文细黑"/>
                <a:cs typeface="Courier New"/>
              </a:rPr>
              <a:t>3d</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4s</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Fe</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价层电子的电子排布式为</a:t>
            </a:r>
            <a:r>
              <a:rPr lang="en-US" altLang="zh-CN" sz="2800" kern="100" dirty="0">
                <a:solidFill>
                  <a:schemeClr val="accent6">
                    <a:lumMod val="75000"/>
                  </a:schemeClr>
                </a:solidFill>
                <a:latin typeface="Times New Roman"/>
                <a:ea typeface="华文细黑"/>
                <a:cs typeface="Courier New"/>
              </a:rPr>
              <a:t>3d</a:t>
            </a:r>
            <a:r>
              <a:rPr lang="en-US" altLang="zh-CN" sz="2800" kern="100" baseline="30000" dirty="0">
                <a:solidFill>
                  <a:schemeClr val="accent6">
                    <a:lumMod val="75000"/>
                  </a:schemeClr>
                </a:solidFill>
                <a:latin typeface="Times New Roman"/>
                <a:ea typeface="华文细黑"/>
                <a:cs typeface="Courier New"/>
              </a:rPr>
              <a:t>5</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Fe</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价层电子的电子排布式为</a:t>
            </a:r>
            <a:r>
              <a:rPr lang="en-US" altLang="zh-CN" sz="2800" kern="100" dirty="0">
                <a:solidFill>
                  <a:schemeClr val="accent6">
                    <a:lumMod val="75000"/>
                  </a:schemeClr>
                </a:solidFill>
                <a:latin typeface="Times New Roman"/>
                <a:ea typeface="华文细黑"/>
                <a:cs typeface="Courier New"/>
              </a:rPr>
              <a:t>3d</a:t>
            </a:r>
            <a:r>
              <a:rPr lang="en-US" altLang="zh-CN" sz="2800" kern="100" baseline="30000" dirty="0">
                <a:solidFill>
                  <a:schemeClr val="accent6">
                    <a:lumMod val="75000"/>
                  </a:schemeClr>
                </a:solidFill>
                <a:latin typeface="Times New Roman"/>
                <a:ea typeface="华文细黑"/>
                <a:cs typeface="Courier New"/>
              </a:rPr>
              <a:t>6</a:t>
            </a:r>
            <a:r>
              <a:rPr lang="zh-CN" altLang="zh-CN" sz="2800" kern="100" dirty="0">
                <a:solidFill>
                  <a:schemeClr val="accent6">
                    <a:lumMod val="75000"/>
                  </a:schemeClr>
                </a:solidFill>
                <a:latin typeface="Times New Roman"/>
                <a:ea typeface="华文细黑"/>
                <a:cs typeface="Times New Roman"/>
              </a:rPr>
              <a:t>。根据</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能量相同的轨道处于全空、全满和半满时能量最低</a:t>
            </a:r>
            <a:r>
              <a:rPr lang="en-US" altLang="zh-CN" sz="2800" kern="100" dirty="0">
                <a:solidFill>
                  <a:schemeClr val="accent6">
                    <a:lumMod val="75000"/>
                  </a:schemeClr>
                </a:solidFill>
                <a:latin typeface="宋体"/>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的原则，</a:t>
            </a:r>
            <a:r>
              <a:rPr lang="en-US" altLang="zh-CN" sz="2800" kern="100" dirty="0">
                <a:solidFill>
                  <a:schemeClr val="accent6">
                    <a:lumMod val="75000"/>
                  </a:schemeClr>
                </a:solidFill>
                <a:latin typeface="Times New Roman"/>
                <a:ea typeface="华文细黑"/>
                <a:cs typeface="Courier New"/>
              </a:rPr>
              <a:t>3d</a:t>
            </a:r>
            <a:r>
              <a:rPr lang="en-US" altLang="zh-CN" sz="2800" kern="100" baseline="30000" dirty="0">
                <a:solidFill>
                  <a:schemeClr val="accent6">
                    <a:lumMod val="75000"/>
                  </a:schemeClr>
                </a:solidFill>
                <a:latin typeface="Times New Roman"/>
                <a:ea typeface="华文细黑"/>
                <a:cs typeface="Courier New"/>
              </a:rPr>
              <a:t>5</a:t>
            </a:r>
            <a:r>
              <a:rPr lang="zh-CN" altLang="zh-CN" sz="2800" kern="100" dirty="0">
                <a:solidFill>
                  <a:schemeClr val="accent6">
                    <a:lumMod val="75000"/>
                  </a:schemeClr>
                </a:solidFill>
                <a:latin typeface="Times New Roman"/>
                <a:ea typeface="华文细黑"/>
                <a:cs typeface="Times New Roman"/>
              </a:rPr>
              <a:t>处于半满状态，结构更为稳定，所以</a:t>
            </a:r>
            <a:r>
              <a:rPr lang="en-US" altLang="zh-CN" sz="2800" kern="100" dirty="0">
                <a:solidFill>
                  <a:schemeClr val="accent6">
                    <a:lumMod val="75000"/>
                  </a:schemeClr>
                </a:solidFill>
                <a:latin typeface="Times New Roman"/>
                <a:ea typeface="华文细黑"/>
                <a:cs typeface="Courier New"/>
              </a:rPr>
              <a:t>Fe</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较</a:t>
            </a:r>
            <a:r>
              <a:rPr lang="en-US" altLang="zh-CN" sz="2800" kern="100" dirty="0">
                <a:solidFill>
                  <a:schemeClr val="accent6">
                    <a:lumMod val="75000"/>
                  </a:schemeClr>
                </a:solidFill>
                <a:latin typeface="Times New Roman"/>
                <a:ea typeface="华文细黑"/>
                <a:cs typeface="Courier New"/>
              </a:rPr>
              <a:t>Fe</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baseline="30000" dirty="0">
                <a:solidFill>
                  <a:schemeClr val="accent6">
                    <a:lumMod val="75000"/>
                  </a:schemeClr>
                </a:solidFill>
                <a:latin typeface="Times New Roman"/>
                <a:ea typeface="华文细黑"/>
                <a:cs typeface="Times New Roman"/>
              </a:rPr>
              <a:t>＋</a:t>
            </a:r>
            <a:r>
              <a:rPr lang="zh-CN" altLang="zh-CN" sz="2800" kern="100" dirty="0">
                <a:solidFill>
                  <a:schemeClr val="accent6">
                    <a:lumMod val="75000"/>
                  </a:schemeClr>
                </a:solidFill>
                <a:latin typeface="Times New Roman"/>
                <a:ea typeface="华文细黑"/>
                <a:cs typeface="Times New Roman"/>
              </a:rPr>
              <a:t>更为稳定</a:t>
            </a:r>
            <a:r>
              <a:rPr lang="zh-CN" altLang="zh-CN" sz="2800" kern="100" dirty="0" smtClean="0">
                <a:solidFill>
                  <a:schemeClr val="accent6">
                    <a:lumMod val="75000"/>
                  </a:schemeClr>
                </a:solidFill>
                <a:latin typeface="Times New Roman"/>
                <a:ea typeface="华文细黑"/>
                <a:cs typeface="Times New Roman"/>
              </a:rPr>
              <a:t>。</a:t>
            </a:r>
            <a:endParaRPr lang="zh-CN" altLang="zh-CN" sz="1050" kern="100" dirty="0">
              <a:solidFill>
                <a:schemeClr val="accent6">
                  <a:lumMod val="75000"/>
                </a:schemeClr>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9590701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xEl>
                                              <p:pRg st="1" end="1"/>
                                            </p:txEl>
                                          </p:spTgt>
                                        </p:tgtEl>
                                      </p:cBhvr>
                                    </p:animEffect>
                                    <p:set>
                                      <p:cBhvr>
                                        <p:cTn id="12" dur="1" fill="hold">
                                          <p:stCondLst>
                                            <p:cond delay="499"/>
                                          </p:stCondLst>
                                        </p:cTn>
                                        <p:tgtEl>
                                          <p:spTgt spid="7">
                                            <p:txEl>
                                              <p:pRg st="1" end="1"/>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6432" y="1231767"/>
            <a:ext cx="11275398" cy="1333931"/>
          </a:xfrm>
          <a:prstGeom prst="rect">
            <a:avLst/>
          </a:prstGeom>
        </p:spPr>
        <p:txBody>
          <a:bodyPr wrap="square" lIns="121898" tIns="60948" rIns="121898" bIns="60948">
            <a:spAutoFit/>
          </a:bodyPr>
          <a:lstStyle/>
          <a:p>
            <a:pPr lvl="0" algn="just">
              <a:lnSpc>
                <a:spcPct val="150000"/>
              </a:lnSpc>
            </a:pPr>
            <a:r>
              <a:rPr lang="zh-CN" altLang="zh-CN" sz="2800" b="1" kern="100" dirty="0">
                <a:solidFill>
                  <a:srgbClr val="0000FF"/>
                </a:solidFill>
                <a:latin typeface="Times New Roman"/>
                <a:cs typeface="Times New Roman"/>
              </a:rPr>
              <a:t>特别提醒　</a:t>
            </a:r>
            <a:r>
              <a:rPr lang="zh-CN" altLang="zh-CN" sz="2800" kern="100" dirty="0">
                <a:solidFill>
                  <a:prstClr val="black"/>
                </a:solidFill>
                <a:latin typeface="Times New Roman"/>
                <a:ea typeface="华文细黑"/>
                <a:cs typeface="Times New Roman"/>
              </a:rPr>
              <a:t>由于能级交错，</a:t>
            </a:r>
            <a:r>
              <a:rPr lang="en-US" altLang="zh-CN" sz="2800" kern="100" dirty="0">
                <a:solidFill>
                  <a:prstClr val="black"/>
                </a:solidFill>
                <a:latin typeface="Times New Roman"/>
                <a:ea typeface="华文细黑"/>
                <a:cs typeface="Courier New"/>
              </a:rPr>
              <a:t>3d</a:t>
            </a:r>
            <a:r>
              <a:rPr lang="zh-CN" altLang="zh-CN" sz="2800" kern="100" dirty="0">
                <a:solidFill>
                  <a:prstClr val="black"/>
                </a:solidFill>
                <a:latin typeface="Times New Roman"/>
                <a:ea typeface="华文细黑"/>
                <a:cs typeface="Times New Roman"/>
              </a:rPr>
              <a:t>轨道的能量比</a:t>
            </a:r>
            <a:r>
              <a:rPr lang="en-US" altLang="zh-CN" sz="2800" kern="100" dirty="0">
                <a:solidFill>
                  <a:prstClr val="black"/>
                </a:solidFill>
                <a:latin typeface="Times New Roman"/>
                <a:ea typeface="华文细黑"/>
                <a:cs typeface="Courier New"/>
              </a:rPr>
              <a:t>4s</a:t>
            </a:r>
            <a:r>
              <a:rPr lang="zh-CN" altLang="zh-CN" sz="2800" kern="100" dirty="0">
                <a:solidFill>
                  <a:prstClr val="black"/>
                </a:solidFill>
                <a:latin typeface="Times New Roman"/>
                <a:ea typeface="华文细黑"/>
                <a:cs typeface="Times New Roman"/>
              </a:rPr>
              <a:t>轨道的能量高，排电子时先排</a:t>
            </a:r>
            <a:r>
              <a:rPr lang="en-US" altLang="zh-CN" sz="2800" kern="100" dirty="0">
                <a:solidFill>
                  <a:prstClr val="black"/>
                </a:solidFill>
                <a:latin typeface="Times New Roman"/>
                <a:ea typeface="华文细黑"/>
                <a:cs typeface="Courier New"/>
              </a:rPr>
              <a:t>4s</a:t>
            </a:r>
            <a:r>
              <a:rPr lang="zh-CN" altLang="zh-CN" sz="2800" kern="100" dirty="0">
                <a:solidFill>
                  <a:prstClr val="black"/>
                </a:solidFill>
                <a:latin typeface="Times New Roman"/>
                <a:ea typeface="华文细黑"/>
                <a:cs typeface="Times New Roman"/>
              </a:rPr>
              <a:t>轨道再排</a:t>
            </a:r>
            <a:r>
              <a:rPr lang="en-US" altLang="zh-CN" sz="2800" kern="100" dirty="0">
                <a:solidFill>
                  <a:prstClr val="black"/>
                </a:solidFill>
                <a:latin typeface="Times New Roman"/>
                <a:ea typeface="华文细黑"/>
                <a:cs typeface="Courier New"/>
              </a:rPr>
              <a:t>3d</a:t>
            </a:r>
            <a:r>
              <a:rPr lang="zh-CN" altLang="zh-CN" sz="2800" kern="100" dirty="0">
                <a:solidFill>
                  <a:prstClr val="black"/>
                </a:solidFill>
                <a:latin typeface="Times New Roman"/>
                <a:ea typeface="华文细黑"/>
                <a:cs typeface="Times New Roman"/>
              </a:rPr>
              <a:t>轨道，而失电子时，却先失</a:t>
            </a:r>
            <a:r>
              <a:rPr lang="en-US" altLang="zh-CN" sz="2800" kern="100" dirty="0">
                <a:solidFill>
                  <a:prstClr val="black"/>
                </a:solidFill>
                <a:latin typeface="Times New Roman"/>
                <a:ea typeface="华文细黑"/>
                <a:cs typeface="Courier New"/>
              </a:rPr>
              <a:t>4s</a:t>
            </a:r>
            <a:r>
              <a:rPr lang="zh-CN" altLang="zh-CN" sz="2800" kern="100" dirty="0">
                <a:solidFill>
                  <a:prstClr val="black"/>
                </a:solidFill>
                <a:latin typeface="Times New Roman"/>
                <a:ea typeface="华文细黑"/>
                <a:cs typeface="Times New Roman"/>
              </a:rPr>
              <a:t>轨道上的电子。</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728073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8792" y="644153"/>
            <a:ext cx="11617054" cy="769417"/>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b="1" dirty="0">
                <a:solidFill>
                  <a:srgbClr val="0000FF"/>
                </a:solidFill>
                <a:latin typeface="黑体" pitchFamily="2" charset="-122"/>
                <a:ea typeface="黑体" pitchFamily="2" charset="-122"/>
              </a:rPr>
              <a:t>题组一　</a:t>
            </a:r>
            <a:r>
              <a:rPr lang="zh-CN" altLang="zh-CN" sz="2800" b="1" dirty="0" smtClean="0">
                <a:solidFill>
                  <a:srgbClr val="0000FF"/>
                </a:solidFill>
                <a:latin typeface="黑体" pitchFamily="2" charset="-122"/>
                <a:ea typeface="黑体" pitchFamily="2" charset="-122"/>
              </a:rPr>
              <a:t>根据</a:t>
            </a:r>
            <a:r>
              <a:rPr lang="zh-CN" altLang="zh-CN" sz="2800" b="1" dirty="0">
                <a:solidFill>
                  <a:srgbClr val="0000FF"/>
                </a:solidFill>
                <a:latin typeface="黑体" pitchFamily="2" charset="-122"/>
                <a:ea typeface="黑体" pitchFamily="2" charset="-122"/>
              </a:rPr>
              <a:t>核外电子排布，正确理解电子能量状态</a:t>
            </a:r>
            <a:endParaRPr lang="en-US" altLang="zh-CN" sz="2800" b="1" dirty="0">
              <a:solidFill>
                <a:srgbClr val="0000FF"/>
              </a:solidFill>
              <a:latin typeface="黑体" pitchFamily="2" charset="-122"/>
              <a:ea typeface="黑体" pitchFamily="2" charset="-122"/>
            </a:endParaRPr>
          </a:p>
        </p:txBody>
      </p:sp>
      <p:sp>
        <p:nvSpPr>
          <p:cNvPr id="5" name="矩形 4"/>
          <p:cNvSpPr/>
          <p:nvPr/>
        </p:nvSpPr>
        <p:spPr>
          <a:xfrm>
            <a:off x="272083" y="1252697"/>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下列电子排布图所表示的元素原子中，其能量处于最低状态的</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164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49" y="2012305"/>
            <a:ext cx="4281969" cy="369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72083" y="5684713"/>
            <a:ext cx="6327179" cy="76941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不符合能量最低原理</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6207278" y="5716236"/>
            <a:ext cx="3416320" cy="656077"/>
          </a:xfrm>
          <a:prstGeom prst="rect">
            <a:avLst/>
          </a:prstGeom>
        </p:spPr>
        <p:txBody>
          <a:bodyPr wrap="none">
            <a:spAutoFit/>
          </a:bodyPr>
          <a:lstStyle/>
          <a:p>
            <a:pPr lvl="0" algn="just">
              <a:lnSpc>
                <a:spcPct val="1500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不符合洪特规则。</a:t>
            </a:r>
            <a:endParaRPr lang="zh-CN" altLang="zh-CN" sz="2800" kern="100" dirty="0">
              <a:solidFill>
                <a:prstClr val="black"/>
              </a:solidFill>
              <a:latin typeface="宋体"/>
              <a:cs typeface="Courier New"/>
            </a:endParaRPr>
          </a:p>
        </p:txBody>
      </p:sp>
      <p:sp>
        <p:nvSpPr>
          <p:cNvPr id="9" name="矩形 8"/>
          <p:cNvSpPr/>
          <p:nvPr/>
        </p:nvSpPr>
        <p:spPr>
          <a:xfrm>
            <a:off x="10631864" y="1358613"/>
            <a:ext cx="902811"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③⑤</a:t>
            </a:r>
            <a:endParaRPr lang="zh-CN" altLang="en-US" sz="2800" dirty="0">
              <a:solidFill>
                <a:schemeClr val="accent6">
                  <a:lumMod val="75000"/>
                </a:schemeClr>
              </a:solidFill>
            </a:endParaRPr>
          </a:p>
        </p:txBody>
      </p:sp>
      <p:sp>
        <p:nvSpPr>
          <p:cNvPr id="10" name="矩形 9"/>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3" name="组合 12"/>
          <p:cNvGrpSpPr/>
          <p:nvPr/>
        </p:nvGrpSpPr>
        <p:grpSpPr>
          <a:xfrm>
            <a:off x="1" y="-2"/>
            <a:ext cx="1836949" cy="634848"/>
            <a:chOff x="0" y="-2"/>
            <a:chExt cx="1377891" cy="634701"/>
          </a:xfrm>
          <a:solidFill>
            <a:srgbClr val="FFC000"/>
          </a:solidFill>
        </p:grpSpPr>
        <p:sp>
          <p:nvSpPr>
            <p:cNvPr id="14" name="矩形 1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5" name="直角三角形 1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6" name="矩形 15"/>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17"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8" name="Rectangle 21">
            <a:hlinkClick r:id="rId3" action="ppaction://hlinksldjump"/>
          </p:cNvPr>
          <p:cNvSpPr>
            <a:spLocks noChangeArrowheads="1"/>
          </p:cNvSpPr>
          <p:nvPr/>
        </p:nvSpPr>
        <p:spPr bwMode="auto">
          <a:xfrm>
            <a:off x="10127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Rectangle 21">
            <a:hlinkClick r:id="rId4" action="ppaction://hlinksldjump"/>
          </p:cNvPr>
          <p:cNvSpPr>
            <a:spLocks noChangeArrowheads="1"/>
          </p:cNvSpPr>
          <p:nvPr/>
        </p:nvSpPr>
        <p:spPr bwMode="auto">
          <a:xfrm>
            <a:off x="10629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5" action="ppaction://hlinksldjump"/>
          </p:cNvPr>
          <p:cNvSpPr>
            <a:spLocks noChangeArrowheads="1"/>
          </p:cNvSpPr>
          <p:nvPr/>
        </p:nvSpPr>
        <p:spPr bwMode="auto">
          <a:xfrm>
            <a:off x="11107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6" action="ppaction://hlinksldjump"/>
          </p:cNvPr>
          <p:cNvSpPr>
            <a:spLocks noChangeArrowheads="1"/>
          </p:cNvSpPr>
          <p:nvPr/>
        </p:nvSpPr>
        <p:spPr bwMode="auto">
          <a:xfrm>
            <a:off x="1156176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8" grpId="0"/>
      <p:bldP spid="8" grpId="1"/>
      <p:bldP spid="3" grpId="0"/>
      <p:bldP spid="3" grpId="1"/>
      <p:bldP spid="9" grpId="0"/>
      <p:bldP spid="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686" y="693490"/>
            <a:ext cx="11388152" cy="4565585"/>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气态电中性基态原子的原子核外电子排布发生如下变化，吸收能量最多的是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A.1s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1</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B.1s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2</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C.1s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4</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3</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D.1s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10</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4p</a:t>
            </a:r>
            <a:r>
              <a:rPr lang="en-US" altLang="zh-CN" sz="2800" kern="100" baseline="30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1s</a:t>
            </a:r>
            <a:r>
              <a:rPr lang="en-US" altLang="zh-CN" sz="2800" kern="100" baseline="30000" dirty="0" smtClean="0">
                <a:latin typeface="Times New Roman"/>
                <a:ea typeface="华文细黑"/>
                <a:cs typeface="Courier New"/>
              </a:rPr>
              <a:t>2</a:t>
            </a:r>
            <a:r>
              <a:rPr lang="en-US" altLang="zh-CN" sz="2800" kern="100" dirty="0" smtClean="0">
                <a:latin typeface="Times New Roman"/>
                <a:ea typeface="华文细黑"/>
                <a:cs typeface="Courier New"/>
              </a:rPr>
              <a:t>2s</a:t>
            </a:r>
            <a:r>
              <a:rPr lang="en-US" altLang="zh-CN" sz="2800" kern="100" baseline="30000" dirty="0" smtClean="0">
                <a:latin typeface="Times New Roman"/>
                <a:ea typeface="华文细黑"/>
                <a:cs typeface="Courier New"/>
              </a:rPr>
              <a:t>2</a:t>
            </a:r>
            <a:r>
              <a:rPr lang="en-US" altLang="zh-CN" sz="2800" kern="100" dirty="0" smtClean="0">
                <a:latin typeface="Times New Roman"/>
                <a:ea typeface="华文细黑"/>
                <a:cs typeface="Courier New"/>
              </a:rPr>
              <a:t>2p</a:t>
            </a:r>
            <a:r>
              <a:rPr lang="en-US" altLang="zh-CN" sz="2800" kern="100" baseline="30000" dirty="0" smtClean="0">
                <a:latin typeface="Times New Roman"/>
                <a:ea typeface="华文细黑"/>
                <a:cs typeface="Courier New"/>
              </a:rPr>
              <a:t>6</a:t>
            </a:r>
            <a:r>
              <a:rPr lang="en-US" altLang="zh-CN" sz="2800" kern="100" dirty="0" smtClean="0">
                <a:latin typeface="Times New Roman"/>
                <a:ea typeface="华文细黑"/>
                <a:cs typeface="Courier New"/>
              </a:rPr>
              <a:t>3s</a:t>
            </a:r>
            <a:r>
              <a:rPr lang="en-US" altLang="zh-CN" sz="2800" kern="100" baseline="30000" dirty="0" smtClean="0">
                <a:latin typeface="Times New Roman"/>
                <a:ea typeface="华文细黑"/>
                <a:cs typeface="Courier New"/>
              </a:rPr>
              <a:t>2</a:t>
            </a:r>
            <a:r>
              <a:rPr lang="en-US" altLang="zh-CN" sz="2800" kern="100" dirty="0" smtClean="0">
                <a:latin typeface="Times New Roman"/>
                <a:ea typeface="华文细黑"/>
                <a:cs typeface="Courier New"/>
              </a:rPr>
              <a:t>3p</a:t>
            </a:r>
            <a:r>
              <a:rPr lang="en-US" altLang="zh-CN" sz="2800" kern="100" baseline="30000" dirty="0" smtClean="0">
                <a:latin typeface="Times New Roman"/>
                <a:ea typeface="华文细黑"/>
                <a:cs typeface="Courier New"/>
              </a:rPr>
              <a:t>6</a:t>
            </a:r>
            <a:r>
              <a:rPr lang="en-US" altLang="zh-CN" sz="2800" kern="100" dirty="0" smtClean="0">
                <a:latin typeface="Times New Roman"/>
                <a:ea typeface="华文细黑"/>
                <a:cs typeface="Courier New"/>
              </a:rPr>
              <a:t>3d</a:t>
            </a:r>
            <a:r>
              <a:rPr lang="en-US" altLang="zh-CN" sz="2800" kern="100" baseline="30000" dirty="0" smtClean="0">
                <a:latin typeface="Times New Roman"/>
                <a:ea typeface="华文细黑"/>
                <a:cs typeface="Courier New"/>
              </a:rPr>
              <a:t>10</a:t>
            </a:r>
            <a:r>
              <a:rPr lang="en-US" altLang="zh-CN" sz="2800" kern="100" dirty="0" smtClean="0">
                <a:latin typeface="Times New Roman"/>
                <a:ea typeface="华文细黑"/>
                <a:cs typeface="Courier New"/>
              </a:rPr>
              <a:t>4s</a:t>
            </a:r>
            <a:r>
              <a:rPr lang="en-US" altLang="zh-CN" sz="2800" kern="100" baseline="30000" dirty="0" smtClean="0">
                <a:latin typeface="Times New Roman"/>
                <a:ea typeface="华文细黑"/>
                <a:cs typeface="Courier New"/>
              </a:rPr>
              <a:t>2</a:t>
            </a:r>
            <a:r>
              <a:rPr lang="en-US" altLang="zh-CN" sz="2800" kern="100" dirty="0" smtClean="0">
                <a:latin typeface="Times New Roman"/>
                <a:ea typeface="华文细黑"/>
                <a:cs typeface="Courier New"/>
              </a:rPr>
              <a:t>4p</a:t>
            </a:r>
            <a:r>
              <a:rPr lang="en-US" altLang="zh-CN" sz="2800" kern="100" baseline="30000" dirty="0" smtClean="0">
                <a:latin typeface="Times New Roman"/>
                <a:ea typeface="华文细黑"/>
                <a:cs typeface="Courier New"/>
              </a:rPr>
              <a:t>1</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处于半充满状态，结构稳定，失去一个电子吸收的能量多</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4" name="矩形 3"/>
          <p:cNvSpPr/>
          <p:nvPr/>
        </p:nvSpPr>
        <p:spPr>
          <a:xfrm>
            <a:off x="1855963" y="1514153"/>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dirty="0">
              <a:solidFill>
                <a:schemeClr val="accent6">
                  <a:lumMod val="75000"/>
                </a:schemeClr>
              </a:solidFill>
            </a:endParaRPr>
          </a:p>
        </p:txBody>
      </p:sp>
      <p:sp>
        <p:nvSpPr>
          <p:cNvPr id="5" name="Rectangle 21">
            <a:hlinkClick r:id="rId2" action="ppaction://hlinksldjump"/>
          </p:cNvPr>
          <p:cNvSpPr>
            <a:spLocks noChangeArrowheads="1"/>
          </p:cNvSpPr>
          <p:nvPr/>
        </p:nvSpPr>
        <p:spPr bwMode="auto">
          <a:xfrm>
            <a:off x="10127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629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1107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56176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376692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 grpId="0"/>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597" y="837506"/>
            <a:ext cx="11296938" cy="701089"/>
          </a:xfrm>
          <a:prstGeom prst="rect">
            <a:avLst/>
          </a:prstGeom>
        </p:spPr>
        <p:txBody>
          <a:bodyPr>
            <a:spAutoFit/>
          </a:bodyPr>
          <a:lstStyle/>
          <a:p>
            <a:pPr algn="ctr">
              <a:lnSpc>
                <a:spcPts val="5500"/>
              </a:lnSpc>
              <a:tabLst>
                <a:tab pos="1890395" algn="l"/>
              </a:tabLst>
            </a:pPr>
            <a:r>
              <a:rPr lang="en-US" altLang="zh-CN" sz="2800" kern="100" dirty="0">
                <a:solidFill>
                  <a:srgbClr val="0000FF"/>
                </a:solidFill>
                <a:latin typeface="黑体"/>
                <a:ea typeface="黑体" pitchFamily="49" charset="-122"/>
                <a:cs typeface="Times New Roman"/>
              </a:rPr>
              <a:t>“</a:t>
            </a:r>
            <a:r>
              <a:rPr lang="zh-CN" altLang="zh-CN" sz="2800" kern="100" dirty="0">
                <a:solidFill>
                  <a:srgbClr val="0000FF"/>
                </a:solidFill>
                <a:latin typeface="黑体"/>
                <a:ea typeface="黑体" pitchFamily="49" charset="-122"/>
                <a:cs typeface="Times New Roman"/>
              </a:rPr>
              <a:t>两原理，一规则</a:t>
            </a:r>
            <a:r>
              <a:rPr lang="en-US" altLang="zh-CN" sz="2800" kern="100" dirty="0">
                <a:solidFill>
                  <a:srgbClr val="0000FF"/>
                </a:solidFill>
                <a:latin typeface="黑体"/>
                <a:ea typeface="黑体" pitchFamily="49" charset="-122"/>
                <a:cs typeface="Times New Roman"/>
              </a:rPr>
              <a:t>”</a:t>
            </a:r>
            <a:r>
              <a:rPr lang="zh-CN" altLang="zh-CN" sz="2800" kern="100" dirty="0">
                <a:solidFill>
                  <a:srgbClr val="0000FF"/>
                </a:solidFill>
                <a:latin typeface="黑体"/>
                <a:ea typeface="黑体" pitchFamily="49" charset="-122"/>
                <a:cs typeface="Times New Roman"/>
              </a:rPr>
              <a:t>的正确理解</a:t>
            </a:r>
          </a:p>
        </p:txBody>
      </p:sp>
      <p:sp>
        <p:nvSpPr>
          <p:cNvPr id="5" name="矩形 4"/>
          <p:cNvSpPr/>
          <p:nvPr/>
        </p:nvSpPr>
        <p:spPr>
          <a:xfrm>
            <a:off x="294408" y="1629594"/>
            <a:ext cx="1138815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原子核外电子排布符合能量最低原理、洪特规则、泡利原理，若违背其一，则电子能量不处于最低状态。</a:t>
            </a:r>
            <a:endParaRPr lang="zh-CN" altLang="zh-CN" sz="1050" kern="100" dirty="0">
              <a:effectLst/>
              <a:latin typeface="宋体"/>
              <a:cs typeface="Courier New"/>
            </a:endParaRPr>
          </a:p>
        </p:txBody>
      </p:sp>
      <p:sp>
        <p:nvSpPr>
          <p:cNvPr id="6" name="矩形 5"/>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1826141"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p>
        </p:txBody>
      </p:sp>
      <p:sp>
        <p:nvSpPr>
          <p:cNvPr id="11" name="矩形 10"/>
          <p:cNvSpPr/>
          <p:nvPr/>
        </p:nvSpPr>
        <p:spPr>
          <a:xfrm>
            <a:off x="2195886" y="3103004"/>
            <a:ext cx="11388152" cy="68683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在写基态原子的电子排布图时，常出现以下错误：</a:t>
            </a:r>
            <a:endParaRPr lang="zh-CN" altLang="zh-CN" sz="1050" kern="100" dirty="0">
              <a:effectLst/>
              <a:latin typeface="宋体"/>
              <a:cs typeface="Courier New"/>
            </a:endParaRPr>
          </a:p>
        </p:txBody>
      </p:sp>
      <p:sp>
        <p:nvSpPr>
          <p:cNvPr id="12" name="矩形 11"/>
          <p:cNvSpPr/>
          <p:nvPr/>
        </p:nvSpPr>
        <p:spPr>
          <a:xfrm>
            <a:off x="406574" y="4077866"/>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违反能量最低原理</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688" y="4184494"/>
            <a:ext cx="2740123" cy="64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406574" y="5047220"/>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违反泡利原理</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883" y="5085096"/>
            <a:ext cx="648954" cy="64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262558" y="3141762"/>
            <a:ext cx="1824244" cy="686830"/>
          </a:xfrm>
          <a:prstGeom prst="rect">
            <a:avLst/>
          </a:prstGeom>
        </p:spPr>
        <p:txBody>
          <a:bodyPr wrap="square" lIns="121898" tIns="60948" rIns="121898" bIns="60948">
            <a:spAutoFit/>
          </a:bodyPr>
          <a:lstStyle/>
          <a:p>
            <a:pPr algn="just">
              <a:lnSpc>
                <a:spcPct val="150000"/>
              </a:lnSpc>
              <a:spcAft>
                <a:spcPts val="0"/>
              </a:spcAft>
            </a:pPr>
            <a:r>
              <a:rPr lang="zh-CN" altLang="en-US" sz="2800" b="1" kern="100" dirty="0" smtClean="0">
                <a:latin typeface="Times New Roman"/>
                <a:ea typeface="华文细黑"/>
                <a:cs typeface="Times New Roman"/>
              </a:rPr>
              <a:t>易误警示</a:t>
            </a:r>
            <a:endParaRPr lang="zh-CN" altLang="zh-CN" sz="1050" b="1" kern="100" dirty="0">
              <a:effectLst/>
              <a:latin typeface="宋体"/>
              <a:cs typeface="Courier New"/>
            </a:endParaRPr>
          </a:p>
        </p:txBody>
      </p:sp>
    </p:spTree>
    <p:extLst>
      <p:ext uri="{BB962C8B-B14F-4D97-AF65-F5344CB8AC3E}">
        <p14:creationId xmlns:p14="http://schemas.microsoft.com/office/powerpoint/2010/main" val="3415309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06574" y="1130484"/>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违反洪特规则</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1761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392" y="1084293"/>
            <a:ext cx="2623749" cy="67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06574" y="2210604"/>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违反洪特规则</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17613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807" y="2243681"/>
            <a:ext cx="2615073" cy="682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1774726" y="571526"/>
            <a:ext cx="1826141" cy="584775"/>
          </a:xfrm>
          <a:prstGeom prst="rect">
            <a:avLst/>
          </a:prstGeom>
        </p:spPr>
        <p:txBody>
          <a:bodyPr wrap="none">
            <a:spAutoFit/>
          </a:bodyPr>
          <a:lstStyle/>
          <a:p>
            <a:pPr>
              <a:defRPr/>
            </a:pPr>
            <a:r>
              <a:rPr lang="zh-CN" altLang="zh-CN" sz="3200" b="1" dirty="0">
                <a:solidFill>
                  <a:schemeClr val="bg1"/>
                </a:solidFill>
                <a:latin typeface="+mj-ea"/>
                <a:ea typeface="+mj-ea"/>
              </a:rPr>
              <a:t>易误警示</a:t>
            </a:r>
            <a:endParaRPr lang="zh-CN" altLang="en-US" sz="3200" b="1" dirty="0">
              <a:solidFill>
                <a:schemeClr val="bg1"/>
              </a:solidFill>
              <a:latin typeface="+mj-ea"/>
              <a:ea typeface="+mj-ea"/>
            </a:endParaRPr>
          </a:p>
        </p:txBody>
      </p:sp>
      <p:sp>
        <p:nvSpPr>
          <p:cNvPr id="21" name="矩形 20"/>
          <p:cNvSpPr/>
          <p:nvPr/>
        </p:nvSpPr>
        <p:spPr>
          <a:xfrm>
            <a:off x="405036" y="3069754"/>
            <a:ext cx="11053228" cy="270841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半充满、全充满状态的原子结构稳定</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如</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s</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p</a:t>
            </a:r>
            <a:r>
              <a:rPr lang="en-US" altLang="zh-CN" sz="2800" kern="100" baseline="30000" dirty="0">
                <a:latin typeface="Times New Roman"/>
                <a:ea typeface="华文细黑"/>
                <a:cs typeface="Courier New"/>
              </a:rPr>
              <a:t>6</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Cr</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5</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Mn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5</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10</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Zn</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3d</a:t>
            </a:r>
            <a:r>
              <a:rPr lang="en-US" altLang="zh-CN" sz="2800" kern="100" baseline="30000" dirty="0" smtClean="0">
                <a:latin typeface="Times New Roman"/>
                <a:ea typeface="华文细黑"/>
                <a:cs typeface="Courier New"/>
              </a:rPr>
              <a:t>10</a:t>
            </a:r>
            <a:r>
              <a:rPr lang="en-US" altLang="zh-CN" sz="2800" kern="100" dirty="0" smtClean="0">
                <a:latin typeface="Times New Roman"/>
                <a:ea typeface="华文细黑"/>
                <a:cs typeface="Courier New"/>
              </a:rPr>
              <a:t>4s</a:t>
            </a:r>
            <a:r>
              <a:rPr lang="en-US" altLang="zh-CN" sz="2800" kern="100" baseline="30000" dirty="0" smtClean="0">
                <a:latin typeface="Times New Roman"/>
                <a:ea typeface="华文细黑"/>
                <a:cs typeface="Courier New"/>
              </a:rPr>
              <a:t>2</a:t>
            </a:r>
            <a:endParaRPr lang="zh-CN" altLang="zh-CN" sz="1050" kern="100" dirty="0">
              <a:latin typeface="宋体"/>
              <a:cs typeface="Courier New"/>
            </a:endParaRPr>
          </a:p>
        </p:txBody>
      </p:sp>
    </p:spTree>
    <p:extLst>
      <p:ext uri="{BB962C8B-B14F-4D97-AF65-F5344CB8AC3E}">
        <p14:creationId xmlns:p14="http://schemas.microsoft.com/office/powerpoint/2010/main" val="2493801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4586" y="1269554"/>
            <a:ext cx="11053228" cy="1333931"/>
          </a:xfrm>
          <a:prstGeom prst="rect">
            <a:avLst/>
          </a:prstGeom>
        </p:spPr>
        <p:txBody>
          <a:bodyPr wrap="square" lIns="121898" tIns="60948" rIns="121898" bIns="60948">
            <a:spAutoFit/>
          </a:bodyPr>
          <a:lstStyle/>
          <a:p>
            <a:pPr>
              <a:lnSpc>
                <a:spcPct val="150000"/>
              </a:lnSpc>
            </a:pPr>
            <a:r>
              <a:rPr lang="en-US" altLang="zh-CN" sz="2800" kern="100" dirty="0" smtClean="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当出现</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轨道时，虽然电子按</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1)d</a:t>
            </a:r>
            <a:r>
              <a:rPr lang="zh-CN" altLang="zh-CN" sz="2800" kern="100" dirty="0">
                <a:latin typeface="Times New Roman"/>
                <a:ea typeface="华文细黑"/>
                <a:cs typeface="Times New Roman"/>
              </a:rPr>
              <a:t>、</a:t>
            </a:r>
            <a:r>
              <a:rPr lang="en-US" altLang="zh-CN" sz="2800" i="1" kern="100" dirty="0" err="1">
                <a:latin typeface="Times New Roman"/>
                <a:ea typeface="华文细黑"/>
                <a:cs typeface="Courier New"/>
              </a:rPr>
              <a:t>n</a:t>
            </a:r>
            <a:r>
              <a:rPr lang="en-US" altLang="zh-CN" sz="2800" kern="100" dirty="0" err="1">
                <a:latin typeface="Times New Roman"/>
                <a:ea typeface="华文细黑"/>
                <a:cs typeface="Courier New"/>
              </a:rPr>
              <a:t>p</a:t>
            </a:r>
            <a:r>
              <a:rPr lang="zh-CN" altLang="zh-CN" sz="2800" kern="100" dirty="0">
                <a:latin typeface="Times New Roman"/>
                <a:ea typeface="华文细黑"/>
                <a:cs typeface="Times New Roman"/>
              </a:rPr>
              <a:t>的顺序填充，但在书写时，仍把</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1)d</a:t>
            </a:r>
            <a:r>
              <a:rPr lang="zh-CN" altLang="zh-CN" sz="2800" kern="100" dirty="0">
                <a:latin typeface="Times New Roman"/>
                <a:ea typeface="华文细黑"/>
                <a:cs typeface="Times New Roman"/>
              </a:rPr>
              <a:t>放在</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前。</a:t>
            </a:r>
            <a:endParaRPr lang="zh-CN" altLang="zh-CN" sz="1050" kern="100" dirty="0">
              <a:effectLst/>
              <a:latin typeface="宋体"/>
              <a:cs typeface="Courier New"/>
            </a:endParaRPr>
          </a:p>
        </p:txBody>
      </p:sp>
    </p:spTree>
    <p:extLst>
      <p:ext uri="{BB962C8B-B14F-4D97-AF65-F5344CB8AC3E}">
        <p14:creationId xmlns:p14="http://schemas.microsoft.com/office/powerpoint/2010/main" val="2885972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50"/>
          <p:cNvSpPr txBox="1">
            <a:spLocks noChangeArrowheads="1"/>
          </p:cNvSpPr>
          <p:nvPr/>
        </p:nvSpPr>
        <p:spPr bwMode="auto">
          <a:xfrm>
            <a:off x="570908" y="1917626"/>
            <a:ext cx="11140922" cy="3123908"/>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ct val="150000"/>
              </a:lnSpc>
              <a:spcAft>
                <a:spcPts val="0"/>
              </a:spcAft>
            </a:pPr>
            <a:r>
              <a:rPr lang="en-US" altLang="zh-CN" sz="2600" b="0" kern="100" dirty="0">
                <a:latin typeface="Times New Roman"/>
                <a:ea typeface="华文细黑" pitchFamily="2" charset="-122"/>
                <a:cs typeface="Courier New"/>
              </a:rPr>
              <a:t>1.</a:t>
            </a:r>
            <a:r>
              <a:rPr lang="zh-CN" altLang="zh-CN" sz="2600" b="0" kern="100" dirty="0">
                <a:latin typeface="Times New Roman"/>
                <a:ea typeface="华文细黑" pitchFamily="2" charset="-122"/>
                <a:cs typeface="Times New Roman"/>
              </a:rPr>
              <a:t>了解原子核外电子的排布原理及能级分布，能用电子排布式表示常见元素</a:t>
            </a:r>
            <a:r>
              <a:rPr lang="en-US" altLang="zh-CN" sz="2600" b="0" kern="100" dirty="0">
                <a:latin typeface="Times New Roman"/>
                <a:ea typeface="华文细黑" pitchFamily="2" charset="-122"/>
                <a:cs typeface="Courier New"/>
              </a:rPr>
              <a:t>(1</a:t>
            </a:r>
            <a:r>
              <a:rPr lang="zh-CN" altLang="zh-CN" sz="2600" b="0" kern="100" dirty="0">
                <a:latin typeface="Times New Roman"/>
                <a:ea typeface="华文细黑" pitchFamily="2" charset="-122"/>
                <a:cs typeface="Times New Roman"/>
              </a:rPr>
              <a:t>～</a:t>
            </a:r>
            <a:r>
              <a:rPr lang="en-US" altLang="zh-CN" sz="2600" b="0" kern="100" dirty="0">
                <a:latin typeface="Times New Roman"/>
                <a:ea typeface="华文细黑" pitchFamily="2" charset="-122"/>
                <a:cs typeface="Courier New"/>
              </a:rPr>
              <a:t>36</a:t>
            </a:r>
            <a:r>
              <a:rPr lang="zh-CN" altLang="zh-CN" sz="2600" b="0" kern="100" dirty="0">
                <a:latin typeface="Times New Roman"/>
                <a:ea typeface="华文细黑" pitchFamily="2" charset="-122"/>
                <a:cs typeface="Times New Roman"/>
              </a:rPr>
              <a:t>号</a:t>
            </a:r>
            <a:r>
              <a:rPr lang="en-US" altLang="zh-CN" sz="2600" b="0" kern="100" dirty="0">
                <a:latin typeface="Times New Roman"/>
                <a:ea typeface="华文细黑" pitchFamily="2" charset="-122"/>
                <a:cs typeface="Courier New"/>
              </a:rPr>
              <a:t>)</a:t>
            </a:r>
            <a:r>
              <a:rPr lang="zh-CN" altLang="zh-CN" sz="2600" b="0" kern="100" dirty="0">
                <a:latin typeface="Times New Roman"/>
                <a:ea typeface="华文细黑" pitchFamily="2" charset="-122"/>
                <a:cs typeface="Times New Roman"/>
              </a:rPr>
              <a:t>原子核外电子、价电子的排布。了解原子核外电子的运动状态。</a:t>
            </a:r>
            <a:endParaRPr lang="zh-CN" altLang="zh-CN" sz="2600" b="0" kern="100" dirty="0">
              <a:latin typeface="华文细黑" pitchFamily="2" charset="-122"/>
              <a:ea typeface="华文细黑" pitchFamily="2" charset="-122"/>
              <a:cs typeface="Courier New"/>
            </a:endParaRPr>
          </a:p>
          <a:p>
            <a:pPr algn="just">
              <a:lnSpc>
                <a:spcPct val="150000"/>
              </a:lnSpc>
              <a:spcAft>
                <a:spcPts val="0"/>
              </a:spcAft>
            </a:pPr>
            <a:r>
              <a:rPr lang="en-US" altLang="zh-CN" sz="2600" b="0" kern="100" dirty="0">
                <a:latin typeface="Times New Roman"/>
                <a:ea typeface="华文细黑" pitchFamily="2" charset="-122"/>
                <a:cs typeface="Courier New"/>
              </a:rPr>
              <a:t>2.</a:t>
            </a:r>
            <a:r>
              <a:rPr lang="zh-CN" altLang="zh-CN" sz="2600" b="0" kern="100" dirty="0">
                <a:latin typeface="Times New Roman"/>
                <a:ea typeface="华文细黑" pitchFamily="2" charset="-122"/>
                <a:cs typeface="Times New Roman"/>
              </a:rPr>
              <a:t>了解元素电离能的含义，并能用以说明元素的某些性质。</a:t>
            </a:r>
            <a:endParaRPr lang="zh-CN" altLang="zh-CN" sz="2600" b="0" kern="100" dirty="0">
              <a:latin typeface="华文细黑" pitchFamily="2" charset="-122"/>
              <a:ea typeface="华文细黑" pitchFamily="2" charset="-122"/>
              <a:cs typeface="Courier New"/>
            </a:endParaRPr>
          </a:p>
          <a:p>
            <a:pPr algn="just">
              <a:lnSpc>
                <a:spcPct val="150000"/>
              </a:lnSpc>
              <a:spcAft>
                <a:spcPts val="0"/>
              </a:spcAft>
            </a:pPr>
            <a:r>
              <a:rPr lang="en-US" altLang="zh-CN" sz="2600" b="0" kern="100" dirty="0">
                <a:latin typeface="Times New Roman"/>
                <a:ea typeface="华文细黑" pitchFamily="2" charset="-122"/>
                <a:cs typeface="Courier New"/>
              </a:rPr>
              <a:t>3.</a:t>
            </a:r>
            <a:r>
              <a:rPr lang="zh-CN" altLang="zh-CN" sz="2600" b="0" kern="100" dirty="0">
                <a:latin typeface="Times New Roman"/>
                <a:ea typeface="华文细黑" pitchFamily="2" charset="-122"/>
                <a:cs typeface="Times New Roman"/>
              </a:rPr>
              <a:t>了解原子核外电子在一定条件下会发生跃迁，了解其简单应用。</a:t>
            </a:r>
            <a:endParaRPr lang="zh-CN" altLang="zh-CN" sz="2600" b="0" kern="100" dirty="0">
              <a:latin typeface="华文细黑" pitchFamily="2" charset="-122"/>
              <a:ea typeface="华文细黑" pitchFamily="2" charset="-122"/>
              <a:cs typeface="Courier New"/>
            </a:endParaRPr>
          </a:p>
          <a:p>
            <a:pPr algn="just">
              <a:lnSpc>
                <a:spcPct val="150000"/>
              </a:lnSpc>
              <a:spcAft>
                <a:spcPts val="0"/>
              </a:spcAft>
            </a:pPr>
            <a:r>
              <a:rPr lang="en-US" altLang="zh-CN" sz="2600" b="0" kern="100" dirty="0">
                <a:latin typeface="Times New Roman"/>
                <a:ea typeface="华文细黑" pitchFamily="2" charset="-122"/>
                <a:cs typeface="Courier New"/>
              </a:rPr>
              <a:t>4.</a:t>
            </a:r>
            <a:r>
              <a:rPr lang="zh-CN" altLang="zh-CN" sz="2600" b="0" kern="100" dirty="0">
                <a:latin typeface="Times New Roman"/>
                <a:ea typeface="华文细黑" pitchFamily="2" charset="-122"/>
                <a:cs typeface="Times New Roman"/>
              </a:rPr>
              <a:t>了解电负性的概念，知道元素的性质与电负性的关系。</a:t>
            </a:r>
            <a:endParaRPr lang="zh-CN" altLang="zh-CN" sz="2600" b="0" kern="100" dirty="0">
              <a:effectLst/>
              <a:latin typeface="华文细黑" pitchFamily="2" charset="-122"/>
              <a:ea typeface="华文细黑" pitchFamily="2" charset="-122"/>
              <a:cs typeface="Courier New"/>
            </a:endParaRPr>
          </a:p>
        </p:txBody>
      </p:sp>
      <p:grpSp>
        <p:nvGrpSpPr>
          <p:cNvPr id="4" name="组合 3"/>
          <p:cNvGrpSpPr/>
          <p:nvPr/>
        </p:nvGrpSpPr>
        <p:grpSpPr>
          <a:xfrm>
            <a:off x="10036562" y="-26592"/>
            <a:ext cx="1891292" cy="880109"/>
            <a:chOff x="11613" y="920823"/>
            <a:chExt cx="1443037" cy="733424"/>
          </a:xfrm>
        </p:grpSpPr>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6" name="TextBox 5"/>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
        <p:nvSpPr>
          <p:cNvPr id="8" name="矩形 7">
            <a:hlinkClick r:id="rId4"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9" name="矩形 8">
            <a:hlinkClick r:id="rId5"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11" name="矩形 10">
            <a:hlinkClick r:id="rId6" action="ppaction://hlinksldjump"/>
          </p:cNvPr>
          <p:cNvSpPr/>
          <p:nvPr/>
        </p:nvSpPr>
        <p:spPr>
          <a:xfrm>
            <a:off x="3574926"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2" name="矩形 11">
            <a:hlinkClick r:id="rId7" action="ppaction://hlinksldjump"/>
          </p:cNvPr>
          <p:cNvSpPr/>
          <p:nvPr/>
        </p:nvSpPr>
        <p:spPr>
          <a:xfrm>
            <a:off x="7006607"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5255" y="64468"/>
            <a:ext cx="9432359" cy="769417"/>
          </a:xfrm>
          <a:prstGeom prst="rect">
            <a:avLst/>
          </a:prstGeom>
        </p:spPr>
        <p:txBody>
          <a:bodyPr wrap="square" lIns="121898" tIns="60948" rIns="121898" bIns="60948">
            <a:spAutoFit/>
          </a:bodyPr>
          <a:lstStyle/>
          <a:p>
            <a:pPr algn="just">
              <a:lnSpc>
                <a:spcPct val="150000"/>
              </a:lnSpc>
              <a:tabLst>
                <a:tab pos="1890395" algn="l"/>
              </a:tabLst>
            </a:pPr>
            <a:r>
              <a:rPr lang="zh-CN" altLang="zh-CN" sz="2800" b="1" kern="100" dirty="0">
                <a:solidFill>
                  <a:srgbClr val="0000FF"/>
                </a:solidFill>
                <a:latin typeface="Times New Roman"/>
                <a:cs typeface="Times New Roman"/>
              </a:rPr>
              <a:t>题</a:t>
            </a:r>
            <a:r>
              <a:rPr lang="zh-CN" altLang="zh-CN" sz="2800" b="1" kern="100" dirty="0" smtClean="0">
                <a:solidFill>
                  <a:srgbClr val="0000FF"/>
                </a:solidFill>
                <a:latin typeface="Times New Roman"/>
                <a:cs typeface="Times New Roman"/>
              </a:rPr>
              <a:t>组</a:t>
            </a:r>
            <a:r>
              <a:rPr lang="zh-CN" altLang="en-US" sz="2800" b="1" kern="100" dirty="0" smtClean="0">
                <a:solidFill>
                  <a:srgbClr val="0000FF"/>
                </a:solidFill>
                <a:latin typeface="Times New Roman"/>
                <a:cs typeface="Times New Roman"/>
              </a:rPr>
              <a:t>二</a:t>
            </a:r>
            <a:r>
              <a:rPr lang="zh-CN" altLang="zh-CN" sz="2800" b="1" kern="100" dirty="0">
                <a:solidFill>
                  <a:srgbClr val="0000FF"/>
                </a:solidFill>
                <a:latin typeface="Times New Roman"/>
                <a:cs typeface="Times New Roman"/>
              </a:rPr>
              <a:t>　</a:t>
            </a:r>
            <a:r>
              <a:rPr lang="zh-CN" altLang="zh-CN" sz="2800" b="1" kern="100" dirty="0" smtClean="0">
                <a:solidFill>
                  <a:srgbClr val="0000FF"/>
                </a:solidFill>
                <a:latin typeface="Times New Roman"/>
                <a:cs typeface="Times New Roman"/>
              </a:rPr>
              <a:t>正确</a:t>
            </a:r>
            <a:r>
              <a:rPr lang="zh-CN" altLang="zh-CN" sz="2800" b="1" kern="100" dirty="0">
                <a:solidFill>
                  <a:srgbClr val="0000FF"/>
                </a:solidFill>
                <a:latin typeface="Times New Roman"/>
                <a:cs typeface="Times New Roman"/>
              </a:rPr>
              <a:t>使用表示原子、离子、分子组成的化学用语</a:t>
            </a:r>
          </a:p>
        </p:txBody>
      </p:sp>
      <p:sp>
        <p:nvSpPr>
          <p:cNvPr id="5" name="矩形 4"/>
          <p:cNvSpPr/>
          <p:nvPr/>
        </p:nvSpPr>
        <p:spPr>
          <a:xfrm>
            <a:off x="342728" y="699505"/>
            <a:ext cx="11388152" cy="594006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按要求填空：</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质量数为</a:t>
            </a:r>
            <a:r>
              <a:rPr lang="en-US" altLang="zh-CN" sz="2800" kern="100" dirty="0">
                <a:latin typeface="Times New Roman"/>
                <a:ea typeface="华文细黑"/>
                <a:cs typeface="Courier New"/>
              </a:rPr>
              <a:t>37</a:t>
            </a:r>
            <a:r>
              <a:rPr lang="zh-CN" altLang="zh-CN" sz="2800" kern="100" dirty="0">
                <a:latin typeface="Times New Roman"/>
                <a:ea typeface="华文细黑"/>
                <a:cs typeface="Times New Roman"/>
              </a:rPr>
              <a:t>的氯原子符号为</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endParaRPr lang="en-US" altLang="zh-CN" sz="2800" kern="100" dirty="0" smtClean="0">
              <a:latin typeface="Times New Roman"/>
              <a:ea typeface="华文细黑"/>
              <a:cs typeface="Courier New"/>
            </a:endParaRPr>
          </a:p>
          <a:p>
            <a:pPr>
              <a:lnSpc>
                <a:spcPct val="150000"/>
              </a:lnSpc>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的结构示意图</a:t>
            </a:r>
            <a:r>
              <a:rPr lang="en-US" altLang="zh-CN" sz="2800" kern="100" dirty="0">
                <a:latin typeface="Times New Roman"/>
                <a:ea typeface="华文细黑"/>
                <a:cs typeface="Courier New"/>
              </a:rPr>
              <a:t>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endParaRPr lang="en-US" altLang="zh-CN" sz="2800" kern="100" dirty="0" smtClean="0">
              <a:latin typeface="Times New Roman"/>
              <a:ea typeface="华文细黑"/>
              <a:cs typeface="Courier New"/>
            </a:endParaRPr>
          </a:p>
          <a:p>
            <a:pPr>
              <a:lnSpc>
                <a:spcPct val="150000"/>
              </a:lnSpc>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氮原子的电子式</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的电子式</a:t>
            </a:r>
            <a:endParaRPr lang="en-US" altLang="zh-CN" sz="2800" kern="100" dirty="0" smtClean="0">
              <a:latin typeface="Times New Roman"/>
              <a:ea typeface="华文细黑"/>
              <a:cs typeface="Times New Roman"/>
            </a:endParaRPr>
          </a:p>
          <a:p>
            <a:pPr>
              <a:lnSpc>
                <a:spcPct val="150000"/>
              </a:lnSpc>
            </a:pPr>
            <a:endParaRPr lang="en-US" altLang="zh-CN" sz="2800" kern="100" dirty="0">
              <a:latin typeface="Times New Roman"/>
              <a:ea typeface="华文细黑"/>
              <a:cs typeface="Times New Roman"/>
            </a:endParaRPr>
          </a:p>
          <a:p>
            <a:pPr>
              <a:lnSpc>
                <a:spcPct val="150000"/>
              </a:lnSpc>
            </a:pPr>
            <a:endParaRPr lang="en-US" altLang="zh-CN" sz="2800" kern="100" dirty="0" smtClean="0">
              <a:latin typeface="Times New Roman"/>
              <a:ea typeface="华文细黑"/>
              <a:cs typeface="Times New Roman"/>
            </a:endParaRPr>
          </a:p>
          <a:p>
            <a:pPr>
              <a:lnSpc>
                <a:spcPct val="150000"/>
              </a:lnSpc>
            </a:pPr>
            <a:r>
              <a:rPr lang="en-US" altLang="zh-CN" sz="2800" kern="100" dirty="0" smtClean="0">
                <a:latin typeface="Times New Roman"/>
                <a:ea typeface="华文细黑"/>
                <a:cs typeface="Courier New"/>
              </a:rPr>
              <a:t>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321238637"/>
              </p:ext>
            </p:extLst>
          </p:nvPr>
        </p:nvGraphicFramePr>
        <p:xfrm>
          <a:off x="8868072" y="4106441"/>
          <a:ext cx="971550" cy="895350"/>
        </p:xfrm>
        <a:graphic>
          <a:graphicData uri="http://schemas.openxmlformats.org/presentationml/2006/ole">
            <mc:AlternateContent xmlns:mc="http://schemas.openxmlformats.org/markup-compatibility/2006">
              <mc:Choice xmlns:v="urn:schemas-microsoft-com:vml" Requires="v">
                <p:oleObj spid="_x0000_s93423" name="文档" r:id="rId4" imgW="972433" imgH="895352" progId="Word.Document.12">
                  <p:embed/>
                </p:oleObj>
              </mc:Choice>
              <mc:Fallback>
                <p:oleObj name="文档" r:id="rId4" imgW="972433" imgH="895352" progId="Word.Document.12">
                  <p:embed/>
                  <p:pic>
                    <p:nvPicPr>
                      <p:cNvPr id="0" name=""/>
                      <p:cNvPicPr/>
                      <p:nvPr/>
                    </p:nvPicPr>
                    <p:blipFill>
                      <a:blip r:embed="rId5"/>
                      <a:stretch>
                        <a:fillRect/>
                      </a:stretch>
                    </p:blipFill>
                    <p:spPr>
                      <a:xfrm>
                        <a:off x="8868072" y="4106441"/>
                        <a:ext cx="971550" cy="895350"/>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013069528"/>
              </p:ext>
            </p:extLst>
          </p:nvPr>
        </p:nvGraphicFramePr>
        <p:xfrm>
          <a:off x="512763" y="812441"/>
          <a:ext cx="3957637" cy="149225"/>
        </p:xfrm>
        <a:graphic>
          <a:graphicData uri="http://schemas.openxmlformats.org/presentationml/2006/ole">
            <mc:AlternateContent xmlns:mc="http://schemas.openxmlformats.org/markup-compatibility/2006">
              <mc:Choice xmlns:v="urn:schemas-microsoft-com:vml" Requires="v">
                <p:oleObj spid="_x0000_s93424" name="文档" r:id="rId7" imgW="3957718" imgH="148500" progId="Word.Document.12">
                  <p:embed/>
                </p:oleObj>
              </mc:Choice>
              <mc:Fallback>
                <p:oleObj name="文档" r:id="rId7" imgW="3957718" imgH="148500" progId="Word.Document.12">
                  <p:embed/>
                  <p:pic>
                    <p:nvPicPr>
                      <p:cNvPr id="0" name=""/>
                      <p:cNvPicPr/>
                      <p:nvPr/>
                    </p:nvPicPr>
                    <p:blipFill>
                      <a:blip r:embed="rId8"/>
                      <a:stretch>
                        <a:fillRect/>
                      </a:stretch>
                    </p:blipFill>
                    <p:spPr>
                      <a:xfrm>
                        <a:off x="512763" y="812441"/>
                        <a:ext cx="3957637" cy="1492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342088082"/>
              </p:ext>
            </p:extLst>
          </p:nvPr>
        </p:nvGraphicFramePr>
        <p:xfrm>
          <a:off x="5334347" y="1460015"/>
          <a:ext cx="914400" cy="781050"/>
        </p:xfrm>
        <a:graphic>
          <a:graphicData uri="http://schemas.openxmlformats.org/presentationml/2006/ole">
            <mc:AlternateContent xmlns:mc="http://schemas.openxmlformats.org/markup-compatibility/2006">
              <mc:Choice xmlns:v="urn:schemas-microsoft-com:vml" Requires="v">
                <p:oleObj spid="_x0000_s93425" name="文档" r:id="rId10" imgW="921309" imgH="780868" progId="Word.Document.12">
                  <p:embed/>
                </p:oleObj>
              </mc:Choice>
              <mc:Fallback>
                <p:oleObj name="文档" r:id="rId10" imgW="921309" imgH="780868" progId="Word.Document.12">
                  <p:embed/>
                  <p:pic>
                    <p:nvPicPr>
                      <p:cNvPr id="0" name=""/>
                      <p:cNvPicPr/>
                      <p:nvPr/>
                    </p:nvPicPr>
                    <p:blipFill>
                      <a:blip r:embed="rId11"/>
                      <a:stretch>
                        <a:fillRect/>
                      </a:stretch>
                    </p:blipFill>
                    <p:spPr>
                      <a:xfrm>
                        <a:off x="5334347" y="1460015"/>
                        <a:ext cx="914400" cy="781050"/>
                      </a:xfrm>
                      <a:prstGeom prst="rect">
                        <a:avLst/>
                      </a:prstGeom>
                    </p:spPr>
                  </p:pic>
                </p:oleObj>
              </mc:Fallback>
            </mc:AlternateContent>
          </a:graphicData>
        </a:graphic>
      </p:graphicFrame>
      <p:pic>
        <p:nvPicPr>
          <p:cNvPr id="93346" name="Picture 162" descr="792"/>
          <p:cNvPicPr>
            <a:picLocks noChangeAspect="1" noChangeArrowheads="1"/>
          </p:cNvPicPr>
          <p:nvPr/>
        </p:nvPicPr>
        <p:blipFill>
          <a:blip r:embed="rId1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21809" y="1997358"/>
            <a:ext cx="1010246" cy="1176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347" name="Picture 163"/>
          <p:cNvPicPr>
            <a:picLocks noChangeAspect="1" noChangeArrowheads="1"/>
          </p:cNvPicPr>
          <p:nvPr/>
        </p:nvPicPr>
        <p:blipFill rotWithShape="1">
          <a:blip r:embed="rId13">
            <a:duotone>
              <a:schemeClr val="accent6">
                <a:shade val="45000"/>
                <a:satMod val="135000"/>
              </a:schemeClr>
              <a:prstClr val="white"/>
            </a:duotone>
            <a:extLst>
              <a:ext uri="{28A0092B-C50C-407E-A947-70E740481C1C}">
                <a14:useLocalDpi xmlns:a14="http://schemas.microsoft.com/office/drawing/2010/main" val="0"/>
              </a:ext>
            </a:extLst>
          </a:blip>
          <a:srcRect l="8529" t="18802" r="76882" b="23894"/>
          <a:stretch/>
        </p:blipFill>
        <p:spPr bwMode="auto">
          <a:xfrm>
            <a:off x="3646934" y="3635113"/>
            <a:ext cx="7905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3"/>
          <p:cNvPicPr>
            <a:picLocks noChangeAspect="1" noChangeArrowheads="1"/>
          </p:cNvPicPr>
          <p:nvPr/>
        </p:nvPicPr>
        <p:blipFill rotWithShape="1">
          <a:blip r:embed="rId13">
            <a:duotone>
              <a:schemeClr val="accent6">
                <a:shade val="45000"/>
                <a:satMod val="135000"/>
              </a:schemeClr>
              <a:prstClr val="white"/>
            </a:duotone>
            <a:extLst>
              <a:ext uri="{28A0092B-C50C-407E-A947-70E740481C1C}">
                <a14:useLocalDpi xmlns:a14="http://schemas.microsoft.com/office/drawing/2010/main" val="0"/>
              </a:ext>
            </a:extLst>
          </a:blip>
          <a:srcRect l="29159" t="32681" r="41486" b="34638"/>
          <a:stretch/>
        </p:blipFill>
        <p:spPr bwMode="auto">
          <a:xfrm>
            <a:off x="6959302" y="3991184"/>
            <a:ext cx="1590675" cy="47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3"/>
          <p:cNvPicPr>
            <a:picLocks noChangeAspect="1" noChangeArrowheads="1"/>
          </p:cNvPicPr>
          <p:nvPr/>
        </p:nvPicPr>
        <p:blipFill rotWithShape="1">
          <a:blip r:embed="rId13">
            <a:duotone>
              <a:schemeClr val="accent6">
                <a:shade val="45000"/>
                <a:satMod val="135000"/>
              </a:schemeClr>
              <a:prstClr val="white"/>
            </a:duotone>
            <a:extLst>
              <a:ext uri="{28A0092B-C50C-407E-A947-70E740481C1C}">
                <a14:useLocalDpi xmlns:a14="http://schemas.microsoft.com/office/drawing/2010/main" val="0"/>
              </a:ext>
            </a:extLst>
          </a:blip>
          <a:srcRect l="63949"/>
          <a:stretch/>
        </p:blipFill>
        <p:spPr bwMode="auto">
          <a:xfrm>
            <a:off x="478582" y="4817884"/>
            <a:ext cx="1953517" cy="144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14" action="ppaction://hlinksldjump"/>
          </p:cNvPr>
          <p:cNvSpPr>
            <a:spLocks noChangeArrowheads="1"/>
          </p:cNvSpPr>
          <p:nvPr/>
        </p:nvSpPr>
        <p:spPr bwMode="auto">
          <a:xfrm>
            <a:off x="10127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15" action="ppaction://hlinksldjump"/>
          </p:cNvPr>
          <p:cNvSpPr>
            <a:spLocks noChangeArrowheads="1"/>
          </p:cNvSpPr>
          <p:nvPr/>
        </p:nvSpPr>
        <p:spPr bwMode="auto">
          <a:xfrm>
            <a:off x="10629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16" action="ppaction://hlinksldjump"/>
          </p:cNvPr>
          <p:cNvSpPr>
            <a:spLocks noChangeArrowheads="1"/>
          </p:cNvSpPr>
          <p:nvPr/>
        </p:nvSpPr>
        <p:spPr bwMode="auto">
          <a:xfrm>
            <a:off x="11107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17" action="ppaction://hlinksldjump"/>
          </p:cNvPr>
          <p:cNvSpPr>
            <a:spLocks noChangeArrowheads="1"/>
          </p:cNvSpPr>
          <p:nvPr/>
        </p:nvSpPr>
        <p:spPr bwMode="auto">
          <a:xfrm>
            <a:off x="1156176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6495623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346"/>
                                        </p:tgtEl>
                                        <p:attrNameLst>
                                          <p:attrName>style.visibility</p:attrName>
                                        </p:attrNameLst>
                                      </p:cBhvr>
                                      <p:to>
                                        <p:strVal val="visible"/>
                                      </p:to>
                                    </p:set>
                                    <p:animEffect transition="in" filter="blinds(horizontal)">
                                      <p:cBhvr>
                                        <p:cTn id="12" dur="500"/>
                                        <p:tgtEl>
                                          <p:spTgt spid="933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3347"/>
                                        </p:tgtEl>
                                        <p:attrNameLst>
                                          <p:attrName>style.visibility</p:attrName>
                                        </p:attrNameLst>
                                      </p:cBhvr>
                                      <p:to>
                                        <p:strVal val="visible"/>
                                      </p:to>
                                    </p:set>
                                    <p:animEffect transition="in" filter="blinds(horizontal)">
                                      <p:cBhvr>
                                        <p:cTn id="17" dur="500"/>
                                        <p:tgtEl>
                                          <p:spTgt spid="93347"/>
                                        </p:tgtEl>
                                      </p:cBhvr>
                                    </p:animEffect>
                                  </p:childTnLst>
                                </p:cTn>
                              </p:par>
                              <p:par>
                                <p:cTn id="18" presetID="3" presetClass="entr" presetSubtype="1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93346"/>
                                        </p:tgtEl>
                                      </p:cBhvr>
                                    </p:animEffect>
                                    <p:set>
                                      <p:cBhvr>
                                        <p:cTn id="31" dur="1" fill="hold">
                                          <p:stCondLst>
                                            <p:cond delay="499"/>
                                          </p:stCondLst>
                                        </p:cTn>
                                        <p:tgtEl>
                                          <p:spTgt spid="93346"/>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93347"/>
                                        </p:tgtEl>
                                      </p:cBhvr>
                                    </p:animEffect>
                                    <p:set>
                                      <p:cBhvr>
                                        <p:cTn id="34" dur="1" fill="hold">
                                          <p:stCondLst>
                                            <p:cond delay="499"/>
                                          </p:stCondLst>
                                        </p:cTn>
                                        <p:tgtEl>
                                          <p:spTgt spid="93347"/>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4408" y="534616"/>
            <a:ext cx="11388152" cy="1631192"/>
          </a:xfrm>
          <a:prstGeom prst="rect">
            <a:avLst/>
          </a:prstGeom>
        </p:spPr>
        <p:txBody>
          <a:bodyPr wrap="square" lIns="121898" tIns="60948" rIns="121898" bIns="60948">
            <a:spAutoFit/>
          </a:bodyPr>
          <a:lstStyle/>
          <a:p>
            <a:pPr lvl="0">
              <a:lnSpc>
                <a:spcPct val="150000"/>
              </a:lnSpc>
            </a:pP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磷原子的核外电子排布式</a:t>
            </a:r>
            <a:r>
              <a:rPr lang="en-US" altLang="zh-CN" sz="2800" kern="100" dirty="0" smtClean="0">
                <a:solidFill>
                  <a:prstClr val="black"/>
                </a:solidFill>
                <a:latin typeface="Times New Roman"/>
                <a:ea typeface="华文细黑"/>
                <a:cs typeface="Courier New"/>
              </a:rPr>
              <a:t>______________</a:t>
            </a:r>
            <a:r>
              <a:rPr lang="zh-CN" altLang="zh-CN" sz="2800" kern="100" dirty="0" smtClean="0">
                <a:solidFill>
                  <a:prstClr val="black"/>
                </a:solidFill>
                <a:latin typeface="Times New Roman"/>
                <a:ea typeface="华文细黑"/>
                <a:cs typeface="Times New Roman"/>
              </a:rPr>
              <a:t>，价电子</a:t>
            </a:r>
            <a:r>
              <a:rPr lang="zh-CN" altLang="zh-CN" sz="2800" kern="100" dirty="0">
                <a:solidFill>
                  <a:prstClr val="black"/>
                </a:solidFill>
                <a:latin typeface="Times New Roman"/>
                <a:ea typeface="华文细黑"/>
                <a:cs typeface="Times New Roman"/>
              </a:rPr>
              <a:t>排布</a:t>
            </a:r>
            <a:r>
              <a:rPr lang="zh-CN" altLang="zh-CN" sz="2800" kern="100" dirty="0" smtClean="0">
                <a:solidFill>
                  <a:prstClr val="black"/>
                </a:solidFill>
                <a:latin typeface="Times New Roman"/>
                <a:ea typeface="华文细黑"/>
                <a:cs typeface="Times New Roman"/>
              </a:rPr>
              <a:t>式</a:t>
            </a:r>
            <a:r>
              <a:rPr lang="en-US" altLang="zh-CN" sz="2800" kern="100" dirty="0" smtClean="0">
                <a:solidFill>
                  <a:prstClr val="black"/>
                </a:solidFill>
                <a:latin typeface="Times New Roman"/>
                <a:ea typeface="华文细黑"/>
                <a:cs typeface="Courier New"/>
              </a:rPr>
              <a:t>__________</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endParaRPr lang="en-US" altLang="zh-CN" sz="2800" kern="100" dirty="0" smtClean="0">
              <a:solidFill>
                <a:prstClr val="black"/>
              </a:solidFill>
              <a:latin typeface="Times New Roman"/>
              <a:ea typeface="华文细黑"/>
              <a:cs typeface="Times New Roman"/>
            </a:endParaRPr>
          </a:p>
          <a:p>
            <a:pPr lvl="0"/>
            <a:r>
              <a:rPr lang="zh-CN" altLang="zh-CN" sz="2800" kern="100" dirty="0" smtClean="0">
                <a:solidFill>
                  <a:prstClr val="black"/>
                </a:solidFill>
                <a:latin typeface="Times New Roman"/>
                <a:ea typeface="华文细黑"/>
                <a:cs typeface="Times New Roman"/>
              </a:rPr>
              <a:t>价电子</a:t>
            </a:r>
            <a:r>
              <a:rPr lang="zh-CN" altLang="zh-CN" sz="2800" kern="100" dirty="0">
                <a:solidFill>
                  <a:prstClr val="black"/>
                </a:solidFill>
                <a:latin typeface="Times New Roman"/>
                <a:ea typeface="华文细黑"/>
                <a:cs typeface="Times New Roman"/>
              </a:rPr>
              <a:t>排布图</a:t>
            </a:r>
            <a:r>
              <a:rPr lang="en-US" altLang="zh-CN" sz="2800" kern="100" dirty="0" smtClean="0">
                <a:solidFill>
                  <a:prstClr val="black"/>
                </a:solidFill>
                <a:latin typeface="Times New Roman"/>
                <a:ea typeface="华文细黑"/>
                <a:cs typeface="Courier New"/>
              </a:rPr>
              <a:t>_________________</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3" name="矩形 2"/>
          <p:cNvSpPr/>
          <p:nvPr/>
        </p:nvSpPr>
        <p:spPr>
          <a:xfrm>
            <a:off x="4727054" y="637104"/>
            <a:ext cx="2460930" cy="523220"/>
          </a:xfrm>
          <a:prstGeom prst="rect">
            <a:avLst/>
          </a:prstGeom>
        </p:spPr>
        <p:txBody>
          <a:bodyPr wrap="none">
            <a:spAutoFit/>
          </a:bodyPr>
          <a:lstStyle/>
          <a:p>
            <a:r>
              <a:rPr lang="en-US" altLang="zh-CN" sz="2800" kern="100" dirty="0">
                <a:solidFill>
                  <a:srgbClr val="E36C0A"/>
                </a:solidFill>
                <a:latin typeface="Times New Roman"/>
                <a:ea typeface="华文细黑"/>
              </a:rPr>
              <a:t>1s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3p</a:t>
            </a:r>
            <a:r>
              <a:rPr lang="en-US" altLang="zh-CN" sz="2800" kern="100" baseline="30000" dirty="0">
                <a:solidFill>
                  <a:srgbClr val="E36C0A"/>
                </a:solidFill>
                <a:latin typeface="Times New Roman"/>
                <a:ea typeface="华文细黑"/>
              </a:rPr>
              <a:t>3</a:t>
            </a:r>
            <a:endParaRPr lang="zh-CN" altLang="en-US" sz="2800" dirty="0"/>
          </a:p>
        </p:txBody>
      </p:sp>
      <p:sp>
        <p:nvSpPr>
          <p:cNvPr id="7" name="矩形 6"/>
          <p:cNvSpPr/>
          <p:nvPr/>
        </p:nvSpPr>
        <p:spPr>
          <a:xfrm>
            <a:off x="9960571" y="615822"/>
            <a:ext cx="1103187" cy="523220"/>
          </a:xfrm>
          <a:prstGeom prst="rect">
            <a:avLst/>
          </a:prstGeom>
        </p:spPr>
        <p:txBody>
          <a:bodyPr wrap="none">
            <a:spAutoFit/>
          </a:bodyPr>
          <a:lstStyle/>
          <a:p>
            <a:r>
              <a:rPr lang="en-US" altLang="zh-CN" sz="2800" kern="100" dirty="0">
                <a:solidFill>
                  <a:srgbClr val="E36C0A"/>
                </a:solidFill>
                <a:latin typeface="Times New Roman"/>
                <a:ea typeface="华文细黑"/>
              </a:rPr>
              <a:t>3s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3p</a:t>
            </a:r>
            <a:r>
              <a:rPr lang="en-US" altLang="zh-CN" sz="2800" kern="100" baseline="30000" dirty="0">
                <a:solidFill>
                  <a:srgbClr val="E36C0A"/>
                </a:solidFill>
                <a:latin typeface="Times New Roman"/>
                <a:ea typeface="华文细黑"/>
              </a:rPr>
              <a:t>3</a:t>
            </a:r>
            <a:endParaRPr lang="zh-CN" altLang="en-US" sz="2800" dirty="0"/>
          </a:p>
        </p:txBody>
      </p:sp>
      <p:pic>
        <p:nvPicPr>
          <p:cNvPr id="261123" name="Picture 3"/>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69724" y="1235646"/>
            <a:ext cx="2433394" cy="78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294408" y="2099742"/>
            <a:ext cx="11388152" cy="68683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按要求用三种化学用语表示基态铁原子和三价铁离子。</a:t>
            </a:r>
            <a:endParaRPr lang="zh-CN" altLang="zh-CN" sz="2800" kern="100" dirty="0">
              <a:effectLst/>
              <a:latin typeface="宋体"/>
              <a:cs typeface="Courier New"/>
            </a:endParaRPr>
          </a:p>
        </p:txBody>
      </p:sp>
      <p:graphicFrame>
        <p:nvGraphicFramePr>
          <p:cNvPr id="10" name="表格 9"/>
          <p:cNvGraphicFramePr>
            <a:graphicFrameLocks noGrp="1"/>
          </p:cNvGraphicFramePr>
          <p:nvPr>
            <p:extLst>
              <p:ext uri="{D42A27DB-BD31-4B8C-83A1-F6EECF244321}">
                <p14:modId xmlns:p14="http://schemas.microsoft.com/office/powerpoint/2010/main" val="3139562882"/>
              </p:ext>
            </p:extLst>
          </p:nvPr>
        </p:nvGraphicFramePr>
        <p:xfrm>
          <a:off x="982638" y="2829347"/>
          <a:ext cx="10051850" cy="3681933"/>
        </p:xfrm>
        <a:graphic>
          <a:graphicData uri="http://schemas.openxmlformats.org/drawingml/2006/table">
            <a:tbl>
              <a:tblPr/>
              <a:tblGrid>
                <a:gridCol w="3960440"/>
                <a:gridCol w="3240360"/>
                <a:gridCol w="2851050"/>
              </a:tblGrid>
              <a:tr h="657597">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en-US" sz="2800" kern="100" dirty="0">
                          <a:effectLst/>
                          <a:latin typeface="Times New Roman"/>
                          <a:ea typeface="华文细黑"/>
                          <a:cs typeface="Courier New"/>
                        </a:rPr>
                        <a:t>Fe</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Fe</a:t>
                      </a:r>
                      <a:r>
                        <a:rPr lang="en-US" sz="2800" kern="100" baseline="30000" dirty="0">
                          <a:effectLst/>
                          <a:latin typeface="Times New Roman"/>
                          <a:ea typeface="华文细黑"/>
                          <a:cs typeface="Courier New"/>
                        </a:rPr>
                        <a:t>3</a:t>
                      </a:r>
                      <a:r>
                        <a:rPr lang="zh-CN" sz="2800" kern="100" baseline="30000" dirty="0">
                          <a:effectLst/>
                          <a:latin typeface="Times New Roman"/>
                          <a:ea typeface="华文细黑"/>
                          <a:cs typeface="Times New Roman"/>
                        </a:rPr>
                        <a:t>＋</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6144">
                <a:tc>
                  <a:txBody>
                    <a:bodyPr/>
                    <a:lstStyle/>
                    <a:p>
                      <a:pPr algn="ctr">
                        <a:lnSpc>
                          <a:spcPct val="150000"/>
                        </a:lnSpc>
                        <a:spcAft>
                          <a:spcPts val="0"/>
                        </a:spcAft>
                      </a:pPr>
                      <a:r>
                        <a:rPr lang="zh-CN" sz="2800" kern="100" dirty="0">
                          <a:effectLst/>
                          <a:latin typeface="Times New Roman"/>
                          <a:ea typeface="华文细黑"/>
                          <a:cs typeface="Times New Roman"/>
                        </a:rPr>
                        <a:t>原子</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或离子</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结构示意图</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lnSpc>
                          <a:spcPct val="150000"/>
                        </a:lnSpc>
                        <a:spcAft>
                          <a:spcPts val="0"/>
                        </a:spcAft>
                      </a:pPr>
                      <a:r>
                        <a:rPr lang="zh-CN" sz="2800" kern="100">
                          <a:effectLst/>
                          <a:latin typeface="Times New Roman"/>
                          <a:ea typeface="华文细黑"/>
                          <a:cs typeface="Times New Roman"/>
                        </a:rPr>
                        <a:t>电子排布式</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8112">
                <a:tc>
                  <a:txBody>
                    <a:bodyPr/>
                    <a:lstStyle/>
                    <a:p>
                      <a:pPr algn="ctr">
                        <a:lnSpc>
                          <a:spcPct val="150000"/>
                        </a:lnSpc>
                        <a:spcAft>
                          <a:spcPts val="0"/>
                        </a:spcAft>
                      </a:pPr>
                      <a:r>
                        <a:rPr lang="zh-CN" sz="2800" kern="100">
                          <a:effectLst/>
                          <a:latin typeface="Times New Roman"/>
                          <a:ea typeface="华文细黑"/>
                          <a:cs typeface="Times New Roman"/>
                        </a:rPr>
                        <a:t>电子排布图</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261124" name="Picture 4" descr="793"/>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1717" y="3525044"/>
            <a:ext cx="1236098" cy="123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1125" name="Picture 5" descr="794"/>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00035" y="3526153"/>
            <a:ext cx="1072279" cy="116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807190" y="4927104"/>
            <a:ext cx="1725152" cy="523220"/>
          </a:xfrm>
          <a:prstGeom prst="rect">
            <a:avLst/>
          </a:prstGeom>
        </p:spPr>
        <p:txBody>
          <a:bodyPr wrap="none">
            <a:spAutoFit/>
          </a:bodyPr>
          <a:lstStyle/>
          <a:p>
            <a:r>
              <a:rPr lang="en-US" altLang="zh-CN" sz="2800" kern="100" dirty="0">
                <a:solidFill>
                  <a:srgbClr val="E36C0A"/>
                </a:solidFill>
                <a:latin typeface="IPAPANNEW"/>
                <a:ea typeface="华文细黑"/>
                <a:cs typeface="Times New Roman"/>
              </a:rPr>
              <a:t>[</a:t>
            </a:r>
            <a:r>
              <a:rPr lang="en-US" altLang="zh-CN" sz="2800" kern="100" dirty="0" err="1">
                <a:solidFill>
                  <a:srgbClr val="E36C0A"/>
                </a:solidFill>
                <a:latin typeface="IPAPANNEW"/>
                <a:ea typeface="华文细黑"/>
                <a:cs typeface="Times New Roman"/>
              </a:rPr>
              <a:t>Ar</a:t>
            </a:r>
            <a:r>
              <a:rPr lang="en-US" altLang="zh-CN" sz="2800" kern="100" dirty="0">
                <a:solidFill>
                  <a:srgbClr val="E36C0A"/>
                </a:solidFill>
                <a:latin typeface="IPAPANNEW"/>
                <a:ea typeface="华文细黑"/>
                <a:cs typeface="Times New Roman"/>
              </a:rPr>
              <a:t>]</a:t>
            </a:r>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4s</a:t>
            </a:r>
            <a:r>
              <a:rPr lang="en-US" altLang="zh-CN" sz="2800" kern="100" baseline="30000" dirty="0">
                <a:solidFill>
                  <a:srgbClr val="E36C0A"/>
                </a:solidFill>
                <a:latin typeface="Times New Roman"/>
                <a:ea typeface="华文细黑"/>
              </a:rPr>
              <a:t>2</a:t>
            </a:r>
            <a:endParaRPr lang="zh-CN" altLang="en-US" sz="2800" dirty="0"/>
          </a:p>
        </p:txBody>
      </p:sp>
      <p:sp>
        <p:nvSpPr>
          <p:cNvPr id="13" name="矩形 12"/>
          <p:cNvSpPr/>
          <p:nvPr/>
        </p:nvSpPr>
        <p:spPr>
          <a:xfrm>
            <a:off x="8993209" y="4962972"/>
            <a:ext cx="1285929" cy="523220"/>
          </a:xfrm>
          <a:prstGeom prst="rect">
            <a:avLst/>
          </a:prstGeom>
        </p:spPr>
        <p:txBody>
          <a:bodyPr wrap="none">
            <a:spAutoFit/>
          </a:bodyPr>
          <a:lstStyle/>
          <a:p>
            <a:r>
              <a:rPr lang="en-US" altLang="zh-CN" sz="2800" kern="100" dirty="0">
                <a:solidFill>
                  <a:srgbClr val="E36C0A"/>
                </a:solidFill>
                <a:latin typeface="IPAPANNEW"/>
                <a:ea typeface="华文细黑"/>
                <a:cs typeface="Times New Roman"/>
              </a:rPr>
              <a:t>[</a:t>
            </a:r>
            <a:r>
              <a:rPr lang="en-US" altLang="zh-CN" sz="2800" kern="100" dirty="0" err="1">
                <a:solidFill>
                  <a:srgbClr val="E36C0A"/>
                </a:solidFill>
                <a:latin typeface="IPAPANNEW"/>
                <a:ea typeface="华文细黑"/>
                <a:cs typeface="Times New Roman"/>
              </a:rPr>
              <a:t>Ar</a:t>
            </a:r>
            <a:r>
              <a:rPr lang="en-US" altLang="zh-CN" sz="2800" kern="100" dirty="0">
                <a:solidFill>
                  <a:srgbClr val="E36C0A"/>
                </a:solidFill>
                <a:latin typeface="IPAPANNEW"/>
                <a:ea typeface="华文细黑"/>
                <a:cs typeface="Times New Roman"/>
              </a:rPr>
              <a:t>]</a:t>
            </a:r>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5</a:t>
            </a:r>
            <a:endParaRPr lang="zh-CN" altLang="en-US" sz="2800" dirty="0"/>
          </a:p>
        </p:txBody>
      </p:sp>
      <p:pic>
        <p:nvPicPr>
          <p:cNvPr id="261126" name="Picture 6"/>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3960" y="5565651"/>
            <a:ext cx="2847832" cy="870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1127" name="Picture 7"/>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98663" y="5585631"/>
            <a:ext cx="2177063" cy="8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1">
            <a:hlinkClick r:id="rId7" action="ppaction://hlinksldjump"/>
          </p:cNvPr>
          <p:cNvSpPr>
            <a:spLocks noChangeArrowheads="1"/>
          </p:cNvSpPr>
          <p:nvPr/>
        </p:nvSpPr>
        <p:spPr bwMode="auto">
          <a:xfrm>
            <a:off x="10127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8" action="ppaction://hlinksldjump"/>
          </p:cNvPr>
          <p:cNvSpPr>
            <a:spLocks noChangeArrowheads="1"/>
          </p:cNvSpPr>
          <p:nvPr/>
        </p:nvSpPr>
        <p:spPr bwMode="auto">
          <a:xfrm>
            <a:off x="10629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9" action="ppaction://hlinksldjump"/>
          </p:cNvPr>
          <p:cNvSpPr>
            <a:spLocks noChangeArrowheads="1"/>
          </p:cNvSpPr>
          <p:nvPr/>
        </p:nvSpPr>
        <p:spPr bwMode="auto">
          <a:xfrm>
            <a:off x="11107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10" action="ppaction://hlinksldjump"/>
          </p:cNvPr>
          <p:cNvSpPr>
            <a:spLocks noChangeArrowheads="1"/>
          </p:cNvSpPr>
          <p:nvPr/>
        </p:nvSpPr>
        <p:spPr bwMode="auto">
          <a:xfrm>
            <a:off x="1156176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6697733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261123"/>
                                        </p:tgtEl>
                                        <p:attrNameLst>
                                          <p:attrName>style.visibility</p:attrName>
                                        </p:attrNameLst>
                                      </p:cBhvr>
                                      <p:to>
                                        <p:strVal val="visible"/>
                                      </p:to>
                                    </p:set>
                                    <p:animEffect transition="in" filter="blinds(horizontal)">
                                      <p:cBhvr>
                                        <p:cTn id="13" dur="500"/>
                                        <p:tgtEl>
                                          <p:spTgt spid="2611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61124"/>
                                        </p:tgtEl>
                                        <p:attrNameLst>
                                          <p:attrName>style.visibility</p:attrName>
                                        </p:attrNameLst>
                                      </p:cBhvr>
                                      <p:to>
                                        <p:strVal val="visible"/>
                                      </p:to>
                                    </p:set>
                                    <p:animEffect transition="in" filter="blinds(horizontal)">
                                      <p:cBhvr>
                                        <p:cTn id="18" dur="500"/>
                                        <p:tgtEl>
                                          <p:spTgt spid="261124"/>
                                        </p:tgtEl>
                                      </p:cBhvr>
                                    </p:animEffect>
                                  </p:childTnLst>
                                </p:cTn>
                              </p:par>
                              <p:par>
                                <p:cTn id="19" presetID="3" presetClass="entr" presetSubtype="10" fill="hold" nodeType="withEffect">
                                  <p:stCondLst>
                                    <p:cond delay="0"/>
                                  </p:stCondLst>
                                  <p:childTnLst>
                                    <p:set>
                                      <p:cBhvr>
                                        <p:cTn id="20" dur="1" fill="hold">
                                          <p:stCondLst>
                                            <p:cond delay="0"/>
                                          </p:stCondLst>
                                        </p:cTn>
                                        <p:tgtEl>
                                          <p:spTgt spid="261125"/>
                                        </p:tgtEl>
                                        <p:attrNameLst>
                                          <p:attrName>style.visibility</p:attrName>
                                        </p:attrNameLst>
                                      </p:cBhvr>
                                      <p:to>
                                        <p:strVal val="visible"/>
                                      </p:to>
                                    </p:set>
                                    <p:animEffect transition="in" filter="blinds(horizontal)">
                                      <p:cBhvr>
                                        <p:cTn id="21" dur="500"/>
                                        <p:tgtEl>
                                          <p:spTgt spid="26112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61126"/>
                                        </p:tgtEl>
                                        <p:attrNameLst>
                                          <p:attrName>style.visibility</p:attrName>
                                        </p:attrNameLst>
                                      </p:cBhvr>
                                      <p:to>
                                        <p:strVal val="visible"/>
                                      </p:to>
                                    </p:set>
                                    <p:animEffect transition="in" filter="blinds(horizontal)">
                                      <p:cBhvr>
                                        <p:cTn id="34" dur="500"/>
                                        <p:tgtEl>
                                          <p:spTgt spid="261126"/>
                                        </p:tgtEl>
                                      </p:cBhvr>
                                    </p:animEffect>
                                  </p:childTnLst>
                                </p:cTn>
                              </p:par>
                              <p:par>
                                <p:cTn id="35" presetID="3" presetClass="entr" presetSubtype="10" fill="hold" nodeType="withEffect">
                                  <p:stCondLst>
                                    <p:cond delay="0"/>
                                  </p:stCondLst>
                                  <p:childTnLst>
                                    <p:set>
                                      <p:cBhvr>
                                        <p:cTn id="36" dur="1" fill="hold">
                                          <p:stCondLst>
                                            <p:cond delay="0"/>
                                          </p:stCondLst>
                                        </p:cTn>
                                        <p:tgtEl>
                                          <p:spTgt spid="261127"/>
                                        </p:tgtEl>
                                        <p:attrNameLst>
                                          <p:attrName>style.visibility</p:attrName>
                                        </p:attrNameLst>
                                      </p:cBhvr>
                                      <p:to>
                                        <p:strVal val="visible"/>
                                      </p:to>
                                    </p:set>
                                    <p:animEffect transition="in" filter="blinds(horizontal)">
                                      <p:cBhvr>
                                        <p:cTn id="37" dur="500"/>
                                        <p:tgtEl>
                                          <p:spTgt spid="2611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7"/>
                                        </p:tgtEl>
                                      </p:cBhvr>
                                    </p:animEffect>
                                    <p:set>
                                      <p:cBhvr>
                                        <p:cTn id="45" dur="1" fill="hold">
                                          <p:stCondLst>
                                            <p:cond delay="499"/>
                                          </p:stCondLst>
                                        </p:cTn>
                                        <p:tgtEl>
                                          <p:spTgt spid="7"/>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61123"/>
                                        </p:tgtEl>
                                      </p:cBhvr>
                                    </p:animEffect>
                                    <p:set>
                                      <p:cBhvr>
                                        <p:cTn id="48" dur="1" fill="hold">
                                          <p:stCondLst>
                                            <p:cond delay="499"/>
                                          </p:stCondLst>
                                        </p:cTn>
                                        <p:tgtEl>
                                          <p:spTgt spid="261123"/>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61124"/>
                                        </p:tgtEl>
                                      </p:cBhvr>
                                    </p:animEffect>
                                    <p:set>
                                      <p:cBhvr>
                                        <p:cTn id="51" dur="1" fill="hold">
                                          <p:stCondLst>
                                            <p:cond delay="499"/>
                                          </p:stCondLst>
                                        </p:cTn>
                                        <p:tgtEl>
                                          <p:spTgt spid="26112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261125"/>
                                        </p:tgtEl>
                                      </p:cBhvr>
                                    </p:animEffect>
                                    <p:set>
                                      <p:cBhvr>
                                        <p:cTn id="54" dur="1" fill="hold">
                                          <p:stCondLst>
                                            <p:cond delay="499"/>
                                          </p:stCondLst>
                                        </p:cTn>
                                        <p:tgtEl>
                                          <p:spTgt spid="261125"/>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61126"/>
                                        </p:tgtEl>
                                      </p:cBhvr>
                                    </p:animEffect>
                                    <p:set>
                                      <p:cBhvr>
                                        <p:cTn id="63" dur="1" fill="hold">
                                          <p:stCondLst>
                                            <p:cond delay="499"/>
                                          </p:stCondLst>
                                        </p:cTn>
                                        <p:tgtEl>
                                          <p:spTgt spid="26112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61127"/>
                                        </p:tgtEl>
                                      </p:cBhvr>
                                    </p:animEffect>
                                    <p:set>
                                      <p:cBhvr>
                                        <p:cTn id="66" dur="1" fill="hold">
                                          <p:stCondLst>
                                            <p:cond delay="499"/>
                                          </p:stCondLst>
                                        </p:cTn>
                                        <p:tgtEl>
                                          <p:spTgt spid="261127"/>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3" grpId="0"/>
      <p:bldP spid="3" grpId="1"/>
      <p:bldP spid="7" grpId="0"/>
      <p:bldP spid="7" grpId="1"/>
      <p:bldP spid="11" grpId="0"/>
      <p:bldP spid="11" grpId="1"/>
      <p:bldP spid="13" grpId="0"/>
      <p:bldP spid="1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6432" y="549474"/>
            <a:ext cx="11275398" cy="198026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代表</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种元素。请填空：</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a:t>
            </a:r>
            <a:r>
              <a:rPr lang="zh-CN" altLang="zh-CN" sz="2800" kern="100" dirty="0">
                <a:latin typeface="Times New Roman"/>
                <a:ea typeface="华文细黑"/>
                <a:cs typeface="Times New Roman"/>
              </a:rPr>
              <a:t>元素基态原子的最外层有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个未成对电子，次外层有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个电子，其元素符号为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4" name="矩形 13"/>
          <p:cNvSpPr/>
          <p:nvPr/>
        </p:nvSpPr>
        <p:spPr>
          <a:xfrm>
            <a:off x="436432" y="2493690"/>
            <a:ext cx="11275398" cy="3053119"/>
          </a:xfrm>
          <a:prstGeom prst="rect">
            <a:avLst/>
          </a:prstGeom>
        </p:spPr>
        <p:txBody>
          <a:bodyPr wrap="square" lIns="121898" tIns="60948" rIns="121898" bIns="60948">
            <a:spAutoFit/>
          </a:bodyPr>
          <a:lstStyle/>
          <a:p>
            <a:pPr>
              <a:lnSpc>
                <a:spcPct val="17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元素基态原子次外层有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个电子，故次外层为</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元素有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个电子层，由题意可写出其电子排布图为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该元素核外有</a:t>
            </a: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个电子，为碳元素，其元素符号为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，另外氧原子同样也符合要求，其电子排布图为</a:t>
            </a:r>
            <a:r>
              <a:rPr lang="en-US" altLang="zh-CN" sz="2800" kern="100" dirty="0">
                <a:latin typeface="宋体"/>
                <a:ea typeface="华文细黑"/>
                <a:cs typeface="Courier New"/>
              </a:rPr>
              <a:t> </a:t>
            </a:r>
            <a:endParaRPr lang="zh-CN" altLang="zh-CN" sz="1050" kern="100" dirty="0">
              <a:effectLst/>
              <a:latin typeface="宋体"/>
              <a:cs typeface="Courier New"/>
            </a:endParaRPr>
          </a:p>
        </p:txBody>
      </p:sp>
      <p:pic>
        <p:nvPicPr>
          <p:cNvPr id="318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827" y="3350690"/>
            <a:ext cx="3545791" cy="72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4792" y="4830807"/>
            <a:ext cx="3536135" cy="74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316629" y="1917626"/>
            <a:ext cx="1042273" cy="523220"/>
          </a:xfrm>
          <a:prstGeom prst="rect">
            <a:avLst/>
          </a:prstGeom>
        </p:spPr>
        <p:txBody>
          <a:bodyPr wrap="none">
            <a:spAutoFit/>
          </a:bodyPr>
          <a:lstStyle/>
          <a:p>
            <a:r>
              <a:rPr lang="en-US" altLang="zh-CN" sz="2800" kern="100" dirty="0">
                <a:solidFill>
                  <a:srgbClr val="E36C0A"/>
                </a:solidFill>
                <a:latin typeface="Times New Roman"/>
                <a:ea typeface="华文细黑"/>
              </a:rPr>
              <a:t>C</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Times New Roman"/>
                <a:ea typeface="华文细黑"/>
              </a:rPr>
              <a:t>O</a:t>
            </a:r>
            <a:endParaRPr lang="zh-CN" altLang="en-US" sz="2800" dirty="0"/>
          </a:p>
        </p:txBody>
      </p:sp>
      <p:sp>
        <p:nvSpPr>
          <p:cNvPr id="7" name="Rectangle 21">
            <a:hlinkClick r:id="rId4" action="ppaction://hlinksldjump"/>
          </p:cNvPr>
          <p:cNvSpPr>
            <a:spLocks noChangeArrowheads="1"/>
          </p:cNvSpPr>
          <p:nvPr/>
        </p:nvSpPr>
        <p:spPr bwMode="auto">
          <a:xfrm>
            <a:off x="10127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5" action="ppaction://hlinksldjump"/>
          </p:cNvPr>
          <p:cNvSpPr>
            <a:spLocks noChangeArrowheads="1"/>
          </p:cNvSpPr>
          <p:nvPr/>
        </p:nvSpPr>
        <p:spPr bwMode="auto">
          <a:xfrm>
            <a:off x="10629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6" action="ppaction://hlinksldjump"/>
          </p:cNvPr>
          <p:cNvSpPr>
            <a:spLocks noChangeArrowheads="1"/>
          </p:cNvSpPr>
          <p:nvPr/>
        </p:nvSpPr>
        <p:spPr bwMode="auto">
          <a:xfrm>
            <a:off x="11107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7" action="ppaction://hlinksldjump"/>
          </p:cNvPr>
          <p:cNvSpPr>
            <a:spLocks noChangeArrowheads="1"/>
          </p:cNvSpPr>
          <p:nvPr/>
        </p:nvSpPr>
        <p:spPr bwMode="auto">
          <a:xfrm>
            <a:off x="1156176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421005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318466"/>
                                        </p:tgtEl>
                                        <p:attrNameLst>
                                          <p:attrName>style.visibility</p:attrName>
                                        </p:attrNameLst>
                                      </p:cBhvr>
                                      <p:to>
                                        <p:strVal val="visible"/>
                                      </p:to>
                                    </p:set>
                                    <p:animEffect transition="in" filter="blinds(horizontal)">
                                      <p:cBhvr>
                                        <p:cTn id="10" dur="500"/>
                                        <p:tgtEl>
                                          <p:spTgt spid="318466"/>
                                        </p:tgtEl>
                                      </p:cBhvr>
                                    </p:animEffect>
                                  </p:childTnLst>
                                </p:cTn>
                              </p:par>
                              <p:par>
                                <p:cTn id="11" presetID="3" presetClass="entr" presetSubtype="10" fill="hold" nodeType="withEffect">
                                  <p:stCondLst>
                                    <p:cond delay="0"/>
                                  </p:stCondLst>
                                  <p:childTnLst>
                                    <p:set>
                                      <p:cBhvr>
                                        <p:cTn id="12" dur="1" fill="hold">
                                          <p:stCondLst>
                                            <p:cond delay="0"/>
                                          </p:stCondLst>
                                        </p:cTn>
                                        <p:tgtEl>
                                          <p:spTgt spid="318467"/>
                                        </p:tgtEl>
                                        <p:attrNameLst>
                                          <p:attrName>style.visibility</p:attrName>
                                        </p:attrNameLst>
                                      </p:cBhvr>
                                      <p:to>
                                        <p:strVal val="visible"/>
                                      </p:to>
                                    </p:set>
                                    <p:animEffect transition="in" filter="blinds(horizontal)">
                                      <p:cBhvr>
                                        <p:cTn id="13" dur="500"/>
                                        <p:tgtEl>
                                          <p:spTgt spid="31846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18466"/>
                                        </p:tgtEl>
                                      </p:cBhvr>
                                    </p:animEffect>
                                    <p:set>
                                      <p:cBhvr>
                                        <p:cTn id="26" dur="1" fill="hold">
                                          <p:stCondLst>
                                            <p:cond delay="499"/>
                                          </p:stCondLst>
                                        </p:cTn>
                                        <p:tgtEl>
                                          <p:spTgt spid="318466"/>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18467"/>
                                        </p:tgtEl>
                                      </p:cBhvr>
                                    </p:animEffect>
                                    <p:set>
                                      <p:cBhvr>
                                        <p:cTn id="29" dur="1" fill="hold">
                                          <p:stCondLst>
                                            <p:cond delay="499"/>
                                          </p:stCondLst>
                                        </p:cTn>
                                        <p:tgtEl>
                                          <p:spTgt spid="318467"/>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14" grpId="0"/>
      <p:bldP spid="14" grpId="1"/>
      <p:bldP spid="4" grpId="0"/>
      <p:bldP spid="4"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6432" y="477466"/>
            <a:ext cx="11275398"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(2)B</a:t>
            </a:r>
            <a:r>
              <a:rPr lang="zh-CN" altLang="zh-CN" sz="2800" kern="100" dirty="0">
                <a:latin typeface="Times New Roman"/>
                <a:ea typeface="华文细黑"/>
                <a:cs typeface="Times New Roman"/>
              </a:rPr>
              <a:t>元素的负一价离子和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元素的正一价离子的电子层结构都与氩相同，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的元素符号为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的元素符号为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36432" y="1917626"/>
            <a:ext cx="11275398" cy="133393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B</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的电子层结构都与</a:t>
            </a:r>
            <a:r>
              <a:rPr lang="en-US" altLang="zh-CN" sz="2800" kern="100" dirty="0" err="1">
                <a:latin typeface="Times New Roman"/>
                <a:ea typeface="华文细黑"/>
                <a:cs typeface="Courier New"/>
              </a:rPr>
              <a:t>Ar</a:t>
            </a:r>
            <a:r>
              <a:rPr lang="zh-CN" altLang="zh-CN" sz="2800" kern="100" dirty="0">
                <a:latin typeface="Times New Roman"/>
                <a:ea typeface="华文细黑"/>
                <a:cs typeface="Times New Roman"/>
              </a:rPr>
              <a:t>相同，即核外都有</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个电子，则</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号元素</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号元素</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3358902" y="1269554"/>
            <a:ext cx="522900" cy="523220"/>
          </a:xfrm>
          <a:prstGeom prst="rect">
            <a:avLst/>
          </a:prstGeom>
        </p:spPr>
        <p:txBody>
          <a:bodyPr wrap="none">
            <a:spAutoFit/>
          </a:bodyPr>
          <a:lstStyle/>
          <a:p>
            <a:r>
              <a:rPr lang="en-US" altLang="zh-CN" sz="2800" kern="100" dirty="0" err="1">
                <a:solidFill>
                  <a:srgbClr val="E36C0A"/>
                </a:solidFill>
                <a:latin typeface="Times New Roman"/>
                <a:ea typeface="华文细黑"/>
              </a:rPr>
              <a:t>Cl</a:t>
            </a:r>
            <a:endParaRPr lang="zh-CN" altLang="en-US" sz="2800" dirty="0"/>
          </a:p>
        </p:txBody>
      </p:sp>
      <p:sp>
        <p:nvSpPr>
          <p:cNvPr id="6" name="矩形 5"/>
          <p:cNvSpPr/>
          <p:nvPr/>
        </p:nvSpPr>
        <p:spPr>
          <a:xfrm>
            <a:off x="7595070" y="1269554"/>
            <a:ext cx="444352" cy="523220"/>
          </a:xfrm>
          <a:prstGeom prst="rect">
            <a:avLst/>
          </a:prstGeom>
        </p:spPr>
        <p:txBody>
          <a:bodyPr wrap="none">
            <a:spAutoFit/>
          </a:bodyPr>
          <a:lstStyle/>
          <a:p>
            <a:r>
              <a:rPr lang="en-US" altLang="zh-CN" sz="2800" kern="100" dirty="0">
                <a:solidFill>
                  <a:srgbClr val="E36C0A"/>
                </a:solidFill>
                <a:latin typeface="Times New Roman"/>
                <a:ea typeface="华文细黑"/>
              </a:rPr>
              <a:t>K</a:t>
            </a:r>
            <a:endParaRPr lang="zh-CN" altLang="en-US" sz="2800" dirty="0"/>
          </a:p>
        </p:txBody>
      </p:sp>
      <p:sp>
        <p:nvSpPr>
          <p:cNvPr id="7" name="Rectangle 21">
            <a:hlinkClick r:id="rId2" action="ppaction://hlinksldjump"/>
          </p:cNvPr>
          <p:cNvSpPr>
            <a:spLocks noChangeArrowheads="1"/>
          </p:cNvSpPr>
          <p:nvPr/>
        </p:nvSpPr>
        <p:spPr bwMode="auto">
          <a:xfrm>
            <a:off x="10127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629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107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56176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4193059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
                                        </p:tgtEl>
                                      </p:cBhvr>
                                    </p:animEffect>
                                    <p:set>
                                      <p:cBhvr>
                                        <p:cTn id="26"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P spid="4" grpId="0"/>
      <p:bldP spid="4" grpId="1"/>
      <p:bldP spid="6" grpId="0"/>
      <p:bldP spid="6"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6432" y="582724"/>
            <a:ext cx="11275398" cy="1415748"/>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(3)D</a:t>
            </a:r>
            <a:r>
              <a:rPr lang="zh-CN" altLang="zh-CN" sz="2800" kern="100" dirty="0">
                <a:latin typeface="Times New Roman"/>
                <a:ea typeface="华文细黑"/>
                <a:cs typeface="Times New Roman"/>
              </a:rPr>
              <a:t>元素的正三价离子的</a:t>
            </a:r>
            <a:r>
              <a:rPr lang="en-US" altLang="zh-CN" sz="2800" kern="100" dirty="0">
                <a:latin typeface="Times New Roman"/>
                <a:ea typeface="华文细黑"/>
                <a:cs typeface="Courier New"/>
              </a:rPr>
              <a:t>3d</a:t>
            </a:r>
            <a:r>
              <a:rPr lang="zh-CN" altLang="zh-CN" sz="2800" kern="100" dirty="0">
                <a:latin typeface="Times New Roman"/>
                <a:ea typeface="华文细黑"/>
                <a:cs typeface="Times New Roman"/>
              </a:rPr>
              <a:t>能级为半充满，</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的元素符号为</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其基态原子的电子排布式为</a:t>
            </a:r>
            <a:r>
              <a:rPr lang="en-US" altLang="zh-CN" sz="2800" kern="100" dirty="0">
                <a:latin typeface="Times New Roman"/>
                <a:ea typeface="华文细黑"/>
                <a:cs typeface="Courier New"/>
              </a:rPr>
              <a:t>____________________________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36432" y="2061642"/>
            <a:ext cx="11275398" cy="133393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元素原子失去</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4s</a:t>
            </a:r>
            <a:r>
              <a:rPr lang="zh-CN" altLang="zh-CN" sz="2800" kern="100" dirty="0">
                <a:latin typeface="Times New Roman"/>
                <a:ea typeface="华文细黑"/>
                <a:cs typeface="Times New Roman"/>
              </a:rPr>
              <a:t>电子和</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a:t>
            </a:r>
            <a:r>
              <a:rPr lang="en-US" altLang="zh-CN" sz="2800" kern="100" dirty="0">
                <a:latin typeface="Times New Roman"/>
                <a:ea typeface="华文细黑"/>
                <a:cs typeface="Courier New"/>
              </a:rPr>
              <a:t>3d</a:t>
            </a:r>
            <a:r>
              <a:rPr lang="zh-CN" altLang="zh-CN" sz="2800" kern="100" dirty="0">
                <a:latin typeface="Times New Roman"/>
                <a:ea typeface="华文细黑"/>
                <a:cs typeface="Times New Roman"/>
              </a:rPr>
              <a:t>电子后变成＋</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价离子，其原子的核外电子排布式为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，即为</a:t>
            </a:r>
            <a:r>
              <a:rPr lang="en-US" altLang="zh-CN" sz="2800" kern="100" dirty="0">
                <a:latin typeface="Times New Roman"/>
                <a:ea typeface="华文细黑"/>
                <a:cs typeface="Courier New"/>
              </a:rPr>
              <a:t>26</a:t>
            </a:r>
            <a:r>
              <a:rPr lang="zh-CN" altLang="zh-CN" sz="2800" kern="100" dirty="0">
                <a:latin typeface="Times New Roman"/>
                <a:ea typeface="华文细黑"/>
                <a:cs typeface="Times New Roman"/>
              </a:rPr>
              <a:t>号元素铁。</a:t>
            </a:r>
            <a:endParaRPr lang="zh-CN" altLang="zh-CN" sz="1050" kern="100" dirty="0">
              <a:effectLst/>
              <a:latin typeface="宋体"/>
              <a:cs typeface="Courier New"/>
            </a:endParaRPr>
          </a:p>
        </p:txBody>
      </p:sp>
      <p:sp>
        <p:nvSpPr>
          <p:cNvPr id="4" name="矩形 3"/>
          <p:cNvSpPr/>
          <p:nvPr/>
        </p:nvSpPr>
        <p:spPr>
          <a:xfrm>
            <a:off x="9727931" y="743287"/>
            <a:ext cx="543739" cy="523220"/>
          </a:xfrm>
          <a:prstGeom prst="rect">
            <a:avLst/>
          </a:prstGeom>
        </p:spPr>
        <p:txBody>
          <a:bodyPr wrap="none">
            <a:spAutoFit/>
          </a:bodyPr>
          <a:lstStyle/>
          <a:p>
            <a:r>
              <a:rPr lang="en-US" altLang="zh-CN" sz="2800" kern="100" dirty="0">
                <a:solidFill>
                  <a:srgbClr val="E36C0A"/>
                </a:solidFill>
                <a:latin typeface="Times New Roman"/>
                <a:ea typeface="华文细黑"/>
              </a:rPr>
              <a:t>Fe</a:t>
            </a:r>
            <a:endParaRPr lang="zh-CN" altLang="en-US" sz="2800" dirty="0"/>
          </a:p>
        </p:txBody>
      </p:sp>
      <p:sp>
        <p:nvSpPr>
          <p:cNvPr id="6" name="矩形 5"/>
          <p:cNvSpPr/>
          <p:nvPr/>
        </p:nvSpPr>
        <p:spPr>
          <a:xfrm>
            <a:off x="3997449" y="1365831"/>
            <a:ext cx="5279009" cy="523220"/>
          </a:xfrm>
          <a:prstGeom prst="rect">
            <a:avLst/>
          </a:prstGeom>
        </p:spPr>
        <p:txBody>
          <a:bodyPr wrap="none">
            <a:spAutoFit/>
          </a:bodyPr>
          <a:lstStyle/>
          <a:p>
            <a:r>
              <a:rPr lang="en-US" altLang="zh-CN" sz="2800" kern="100" dirty="0">
                <a:solidFill>
                  <a:srgbClr val="E36C0A"/>
                </a:solidFill>
                <a:latin typeface="Times New Roman"/>
                <a:ea typeface="华文细黑"/>
              </a:rPr>
              <a:t>1s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3p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4s</a:t>
            </a:r>
            <a:r>
              <a:rPr lang="en-US" altLang="zh-CN" sz="2800" kern="100" baseline="30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IPAPANNEW"/>
                <a:ea typeface="华文细黑"/>
                <a:cs typeface="Times New Roman"/>
              </a:rPr>
              <a:t>[</a:t>
            </a:r>
            <a:r>
              <a:rPr lang="en-US" altLang="zh-CN" sz="2800" kern="100" dirty="0" err="1">
                <a:solidFill>
                  <a:srgbClr val="E36C0A"/>
                </a:solidFill>
                <a:latin typeface="IPAPANNEW"/>
                <a:ea typeface="华文细黑"/>
                <a:cs typeface="Times New Roman"/>
              </a:rPr>
              <a:t>Ar</a:t>
            </a:r>
            <a:r>
              <a:rPr lang="en-US" altLang="zh-CN" sz="2800" kern="100" dirty="0">
                <a:solidFill>
                  <a:srgbClr val="E36C0A"/>
                </a:solidFill>
                <a:latin typeface="IPAPANNEW"/>
                <a:ea typeface="华文细黑"/>
                <a:cs typeface="Times New Roman"/>
              </a:rPr>
              <a:t>]</a:t>
            </a:r>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4s</a:t>
            </a:r>
            <a:r>
              <a:rPr lang="en-US" altLang="zh-CN" sz="2800" kern="100" baseline="30000" dirty="0">
                <a:solidFill>
                  <a:srgbClr val="E36C0A"/>
                </a:solidFill>
                <a:latin typeface="Times New Roman"/>
                <a:ea typeface="华文细黑"/>
              </a:rPr>
              <a:t>2</a:t>
            </a:r>
            <a:endParaRPr lang="zh-CN" altLang="en-US" sz="2800" dirty="0"/>
          </a:p>
        </p:txBody>
      </p:sp>
      <p:sp>
        <p:nvSpPr>
          <p:cNvPr id="7" name="Rectangle 21">
            <a:hlinkClick r:id="rId2" action="ppaction://hlinksldjump"/>
          </p:cNvPr>
          <p:cNvSpPr>
            <a:spLocks noChangeArrowheads="1"/>
          </p:cNvSpPr>
          <p:nvPr/>
        </p:nvSpPr>
        <p:spPr bwMode="auto">
          <a:xfrm>
            <a:off x="10127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629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107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56176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6542713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P spid="4" grpId="0"/>
      <p:bldP spid="4" grpId="1"/>
      <p:bldP spid="6" grpId="0"/>
      <p:bldP spid="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6432" y="582724"/>
            <a:ext cx="11275398" cy="2062079"/>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(4)E</a:t>
            </a:r>
            <a:r>
              <a:rPr lang="zh-CN" altLang="zh-CN" sz="2800" kern="100" dirty="0">
                <a:latin typeface="Times New Roman"/>
                <a:ea typeface="华文细黑"/>
                <a:cs typeface="Times New Roman"/>
              </a:rPr>
              <a:t>元素基态原子的</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层全充满，</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层没有成对电子，只有一个未成对电子，</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的元素符号为</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，其基态原子的电子排布式为</a:t>
            </a:r>
            <a:r>
              <a:rPr lang="en-US" altLang="zh-CN" sz="2800" kern="100" dirty="0" smtClean="0">
                <a:latin typeface="Times New Roman"/>
                <a:ea typeface="华文细黑"/>
                <a:cs typeface="Courier New"/>
              </a:rPr>
              <a:t>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36432" y="2599919"/>
            <a:ext cx="11275398" cy="133393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根据题意要求，首先写出电子排布式：</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10</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，该元素为</a:t>
            </a:r>
            <a:r>
              <a:rPr lang="en-US" altLang="zh-CN" sz="2800" kern="100" dirty="0">
                <a:latin typeface="Times New Roman"/>
                <a:ea typeface="华文细黑"/>
                <a:cs typeface="Courier New"/>
              </a:rPr>
              <a:t>29</a:t>
            </a:r>
            <a:r>
              <a:rPr lang="zh-CN" altLang="zh-CN" sz="2800" kern="100" dirty="0">
                <a:latin typeface="Times New Roman"/>
                <a:ea typeface="华文细黑"/>
                <a:cs typeface="Times New Roman"/>
              </a:rPr>
              <a:t>号元素</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4439022" y="1341562"/>
            <a:ext cx="603050" cy="523220"/>
          </a:xfrm>
          <a:prstGeom prst="rect">
            <a:avLst/>
          </a:prstGeom>
        </p:spPr>
        <p:txBody>
          <a:bodyPr wrap="none">
            <a:spAutoFit/>
          </a:bodyPr>
          <a:lstStyle/>
          <a:p>
            <a:r>
              <a:rPr lang="en-US" altLang="zh-CN" sz="2800" kern="100" dirty="0">
                <a:solidFill>
                  <a:srgbClr val="E36C0A"/>
                </a:solidFill>
                <a:latin typeface="Times New Roman"/>
                <a:ea typeface="华文细黑"/>
              </a:rPr>
              <a:t>Cu</a:t>
            </a:r>
            <a:endParaRPr lang="zh-CN" altLang="en-US" sz="2800" dirty="0"/>
          </a:p>
        </p:txBody>
      </p:sp>
      <p:sp>
        <p:nvSpPr>
          <p:cNvPr id="6" name="矩形 5"/>
          <p:cNvSpPr/>
          <p:nvPr/>
        </p:nvSpPr>
        <p:spPr>
          <a:xfrm>
            <a:off x="469057" y="1989634"/>
            <a:ext cx="5519460" cy="523220"/>
          </a:xfrm>
          <a:prstGeom prst="rect">
            <a:avLst/>
          </a:prstGeom>
        </p:spPr>
        <p:txBody>
          <a:bodyPr wrap="none">
            <a:spAutoFit/>
          </a:bodyPr>
          <a:lstStyle/>
          <a:p>
            <a:r>
              <a:rPr lang="en-US" altLang="zh-CN" sz="2800" kern="100" dirty="0">
                <a:solidFill>
                  <a:srgbClr val="E36C0A"/>
                </a:solidFill>
                <a:latin typeface="Times New Roman"/>
                <a:ea typeface="华文细黑"/>
              </a:rPr>
              <a:t>1s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3p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10</a:t>
            </a:r>
            <a:r>
              <a:rPr lang="en-US" altLang="zh-CN" sz="2800" kern="100" dirty="0">
                <a:solidFill>
                  <a:srgbClr val="E36C0A"/>
                </a:solidFill>
                <a:latin typeface="Times New Roman"/>
                <a:ea typeface="华文细黑"/>
              </a:rPr>
              <a:t>4s</a:t>
            </a:r>
            <a:r>
              <a:rPr lang="en-US" altLang="zh-CN" sz="2800" kern="100" baseline="30000" dirty="0">
                <a:solidFill>
                  <a:srgbClr val="E36C0A"/>
                </a:solidFill>
                <a:latin typeface="Times New Roman"/>
                <a:ea typeface="华文细黑"/>
              </a:rPr>
              <a:t>1</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IPAPANNEW"/>
                <a:ea typeface="华文细黑"/>
                <a:cs typeface="Times New Roman"/>
              </a:rPr>
              <a:t>[</a:t>
            </a:r>
            <a:r>
              <a:rPr lang="en-US" altLang="zh-CN" sz="2800" kern="100" dirty="0" err="1">
                <a:solidFill>
                  <a:srgbClr val="E36C0A"/>
                </a:solidFill>
                <a:latin typeface="IPAPANNEW"/>
                <a:ea typeface="华文细黑"/>
                <a:cs typeface="Times New Roman"/>
              </a:rPr>
              <a:t>Ar</a:t>
            </a:r>
            <a:r>
              <a:rPr lang="en-US" altLang="zh-CN" sz="2800" kern="100" dirty="0">
                <a:solidFill>
                  <a:srgbClr val="E36C0A"/>
                </a:solidFill>
                <a:latin typeface="IPAPANNEW"/>
                <a:ea typeface="华文细黑"/>
                <a:cs typeface="Times New Roman"/>
              </a:rPr>
              <a:t>]</a:t>
            </a:r>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10</a:t>
            </a:r>
            <a:r>
              <a:rPr lang="en-US" altLang="zh-CN" sz="2800" kern="100" dirty="0">
                <a:solidFill>
                  <a:srgbClr val="E36C0A"/>
                </a:solidFill>
                <a:latin typeface="Times New Roman"/>
                <a:ea typeface="华文细黑"/>
              </a:rPr>
              <a:t>4s</a:t>
            </a:r>
            <a:r>
              <a:rPr lang="en-US" altLang="zh-CN" sz="2800" kern="100" baseline="30000" dirty="0">
                <a:solidFill>
                  <a:srgbClr val="E36C0A"/>
                </a:solidFill>
                <a:latin typeface="Times New Roman"/>
                <a:ea typeface="华文细黑"/>
              </a:rPr>
              <a:t>1</a:t>
            </a:r>
            <a:endParaRPr lang="zh-CN" altLang="en-US" sz="2800" dirty="0"/>
          </a:p>
        </p:txBody>
      </p:sp>
      <p:sp>
        <p:nvSpPr>
          <p:cNvPr id="7" name="Rectangle 21">
            <a:hlinkClick r:id="rId2" action="ppaction://hlinksldjump"/>
          </p:cNvPr>
          <p:cNvSpPr>
            <a:spLocks noChangeArrowheads="1"/>
          </p:cNvSpPr>
          <p:nvPr/>
        </p:nvSpPr>
        <p:spPr bwMode="auto">
          <a:xfrm>
            <a:off x="10127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629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107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56176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6424964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P spid="4" grpId="0"/>
      <p:bldP spid="4" grpId="1"/>
      <p:bldP spid="6" grpId="0"/>
      <p:bldP spid="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6432" y="582724"/>
            <a:ext cx="11275398"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(5)F</a:t>
            </a:r>
            <a:r>
              <a:rPr lang="zh-CN" altLang="zh-CN" sz="2800" kern="100" dirty="0">
                <a:latin typeface="Times New Roman"/>
                <a:ea typeface="华文细黑"/>
                <a:cs typeface="Times New Roman"/>
              </a:rPr>
              <a:t>元素的原子最外层电子排布式为</a:t>
            </a:r>
            <a:r>
              <a:rPr lang="en-US" altLang="zh-CN" sz="2800" i="1" kern="100" dirty="0" err="1">
                <a:latin typeface="Times New Roman"/>
                <a:ea typeface="华文细黑"/>
                <a:cs typeface="Courier New"/>
              </a:rPr>
              <a:t>n</a:t>
            </a:r>
            <a:r>
              <a:rPr lang="en-US" altLang="zh-CN" sz="2800" kern="100" dirty="0" err="1">
                <a:latin typeface="Times New Roman"/>
                <a:ea typeface="华文细黑"/>
                <a:cs typeface="Courier New"/>
              </a:rPr>
              <a:t>s</a:t>
            </a:r>
            <a:r>
              <a:rPr lang="en-US" altLang="zh-CN" sz="2800" i="1" kern="100" baseline="30000" dirty="0" err="1">
                <a:latin typeface="Times New Roman"/>
                <a:ea typeface="华文细黑"/>
                <a:cs typeface="Courier New"/>
              </a:rPr>
              <a:t>n</a:t>
            </a:r>
            <a:r>
              <a:rPr lang="en-US" altLang="zh-CN" sz="2800" i="1" kern="100" dirty="0" err="1">
                <a:latin typeface="Times New Roman"/>
                <a:ea typeface="华文细黑"/>
                <a:cs typeface="Courier New"/>
              </a:rPr>
              <a:t>n</a:t>
            </a:r>
            <a:r>
              <a:rPr lang="en-US" altLang="zh-CN" sz="2800" kern="100" dirty="0" err="1">
                <a:latin typeface="Times New Roman"/>
                <a:ea typeface="华文细黑"/>
                <a:cs typeface="Courier New"/>
              </a:rPr>
              <a:t>p</a:t>
            </a:r>
            <a:r>
              <a:rPr lang="en-US" altLang="zh-CN" sz="2800" i="1" kern="100" baseline="30000" dirty="0" err="1">
                <a:latin typeface="Times New Roman"/>
                <a:ea typeface="华文细黑"/>
                <a:cs typeface="Courier New"/>
              </a:rPr>
              <a:t>n</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；原子中能量最高的是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电子。</a:t>
            </a:r>
            <a:endParaRPr lang="zh-CN" altLang="zh-CN" sz="1050" kern="100" dirty="0">
              <a:effectLst/>
              <a:latin typeface="宋体"/>
              <a:cs typeface="Courier New"/>
            </a:endParaRPr>
          </a:p>
        </p:txBody>
      </p:sp>
      <p:sp>
        <p:nvSpPr>
          <p:cNvPr id="3" name="矩形 2"/>
          <p:cNvSpPr/>
          <p:nvPr/>
        </p:nvSpPr>
        <p:spPr>
          <a:xfrm>
            <a:off x="436432" y="1989634"/>
            <a:ext cx="11275398" cy="2625823"/>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能级只有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个原子轨道，故最多只能容纳</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个电子，即</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，所以元素</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的原子最外层电子排布式为</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，由此可知</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元素；根据核外电子排布的能量最低原理，可知氮原子的核外电子中的</a:t>
            </a:r>
            <a:r>
              <a:rPr lang="en-US" altLang="zh-CN" sz="2800" kern="100" dirty="0">
                <a:latin typeface="Times New Roman"/>
                <a:ea typeface="华文细黑"/>
                <a:cs typeface="Courier New"/>
              </a:rPr>
              <a:t>2p</a:t>
            </a:r>
            <a:r>
              <a:rPr lang="zh-CN" altLang="zh-CN" sz="2800" kern="100" dirty="0">
                <a:latin typeface="Times New Roman"/>
                <a:ea typeface="华文细黑"/>
                <a:cs typeface="Times New Roman"/>
              </a:rPr>
              <a:t>能级能量最高。</a:t>
            </a:r>
            <a:endParaRPr lang="zh-CN" altLang="zh-CN" sz="1050" kern="100" dirty="0">
              <a:effectLst/>
              <a:latin typeface="宋体"/>
              <a:cs typeface="Courier New"/>
            </a:endParaRPr>
          </a:p>
        </p:txBody>
      </p:sp>
      <p:sp>
        <p:nvSpPr>
          <p:cNvPr id="4" name="矩形 3"/>
          <p:cNvSpPr/>
          <p:nvPr/>
        </p:nvSpPr>
        <p:spPr>
          <a:xfrm>
            <a:off x="9119542" y="693490"/>
            <a:ext cx="364202" cy="523220"/>
          </a:xfrm>
          <a:prstGeom prst="rect">
            <a:avLst/>
          </a:prstGeom>
        </p:spPr>
        <p:txBody>
          <a:bodyPr wrap="none">
            <a:spAutoFit/>
          </a:bodyPr>
          <a:lstStyle/>
          <a:p>
            <a:r>
              <a:rPr lang="en-US" altLang="zh-CN" sz="2800" kern="100" dirty="0">
                <a:solidFill>
                  <a:srgbClr val="E36C0A"/>
                </a:solidFill>
                <a:latin typeface="Times New Roman"/>
                <a:ea typeface="华文细黑"/>
              </a:rPr>
              <a:t>2</a:t>
            </a:r>
            <a:endParaRPr lang="zh-CN" altLang="en-US" sz="2800" dirty="0"/>
          </a:p>
        </p:txBody>
      </p:sp>
      <p:sp>
        <p:nvSpPr>
          <p:cNvPr id="6" name="矩形 5"/>
          <p:cNvSpPr/>
          <p:nvPr/>
        </p:nvSpPr>
        <p:spPr>
          <a:xfrm>
            <a:off x="3142878" y="1269554"/>
            <a:ext cx="543739" cy="523220"/>
          </a:xfrm>
          <a:prstGeom prst="rect">
            <a:avLst/>
          </a:prstGeom>
        </p:spPr>
        <p:txBody>
          <a:bodyPr wrap="none">
            <a:spAutoFit/>
          </a:bodyPr>
          <a:lstStyle/>
          <a:p>
            <a:r>
              <a:rPr lang="en-US" altLang="zh-CN" sz="2800" kern="100" dirty="0">
                <a:solidFill>
                  <a:srgbClr val="E36C0A"/>
                </a:solidFill>
                <a:latin typeface="Times New Roman"/>
                <a:ea typeface="华文细黑"/>
              </a:rPr>
              <a:t>2p</a:t>
            </a:r>
            <a:endParaRPr lang="zh-CN" altLang="en-US" sz="2800" dirty="0"/>
          </a:p>
        </p:txBody>
      </p:sp>
      <p:sp>
        <p:nvSpPr>
          <p:cNvPr id="7" name="Rectangle 21">
            <a:hlinkClick r:id="rId2" action="ppaction://hlinksldjump"/>
          </p:cNvPr>
          <p:cNvSpPr>
            <a:spLocks noChangeArrowheads="1"/>
          </p:cNvSpPr>
          <p:nvPr/>
        </p:nvSpPr>
        <p:spPr bwMode="auto">
          <a:xfrm>
            <a:off x="1012765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62983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110786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56176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5209667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P spid="4" grpId="0"/>
      <p:bldP spid="4" grpId="1"/>
      <p:bldP spid="6" grpId="0"/>
      <p:bldP spid="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06574" y="693490"/>
            <a:ext cx="11388152" cy="2062079"/>
          </a:xfrm>
          <a:prstGeom prst="rect">
            <a:avLst/>
          </a:prstGeom>
        </p:spPr>
        <p:txBody>
          <a:bodyPr wrap="square" lIns="121898" tIns="60948" rIns="121898" bIns="60948">
            <a:spAutoFit/>
          </a:bodyPr>
          <a:lstStyle/>
          <a:p>
            <a:pPr algn="ctr">
              <a:lnSpc>
                <a:spcPct val="150000"/>
              </a:lnSpc>
              <a:spcAft>
                <a:spcPts val="0"/>
              </a:spcAft>
              <a:tabLst>
                <a:tab pos="1890395" algn="l"/>
              </a:tabLst>
            </a:pPr>
            <a:r>
              <a:rPr lang="zh-CN" altLang="zh-CN" sz="2800" b="1" kern="100" dirty="0">
                <a:solidFill>
                  <a:srgbClr val="0000FF"/>
                </a:solidFill>
                <a:latin typeface="Times New Roman"/>
                <a:ea typeface="华文细黑"/>
                <a:cs typeface="Times New Roman"/>
              </a:rPr>
              <a:t>化学用语的规范使用及意义</a:t>
            </a:r>
            <a:endParaRPr lang="zh-CN" altLang="zh-CN" sz="1050" kern="100" dirty="0">
              <a:solidFill>
                <a:srgbClr val="0000FF"/>
              </a:solidFill>
              <a:latin typeface="宋体"/>
              <a:cs typeface="Courier New"/>
            </a:endParaRPr>
          </a:p>
          <a:p>
            <a:pPr>
              <a:lnSpc>
                <a:spcPct val="150000"/>
              </a:lnSpc>
            </a:pPr>
            <a:r>
              <a:rPr lang="zh-CN" altLang="zh-CN" sz="2800" kern="100" dirty="0">
                <a:latin typeface="Times New Roman"/>
                <a:ea typeface="华文细黑"/>
                <a:cs typeface="Times New Roman"/>
              </a:rPr>
              <a:t>为了书写和学术交流的方便，采用国际统一的符号来表示各个元素。</a:t>
            </a:r>
            <a:endParaRPr lang="zh-CN" altLang="zh-CN" sz="1050" kern="100" dirty="0">
              <a:latin typeface="宋体"/>
              <a:cs typeface="Courier New"/>
            </a:endParaRPr>
          </a:p>
          <a:p>
            <a:pPr>
              <a:lnSpc>
                <a:spcPct val="150000"/>
              </a:lnSpc>
            </a:pPr>
            <a:r>
              <a:rPr lang="zh-CN" altLang="zh-CN" sz="2800" kern="100" dirty="0" smtClean="0">
                <a:latin typeface="Times New Roman"/>
                <a:ea typeface="华文细黑"/>
                <a:cs typeface="Times New Roman"/>
              </a:rPr>
              <a:t>元素符号</a:t>
            </a:r>
            <a:endParaRPr lang="zh-CN" altLang="zh-CN" sz="2800" kern="100" dirty="0">
              <a:effectLst/>
              <a:latin typeface="宋体"/>
              <a:cs typeface="Courier New"/>
            </a:endParaRPr>
          </a:p>
        </p:txBody>
      </p:sp>
      <p:sp>
        <p:nvSpPr>
          <p:cNvPr id="8" name="矩形 7"/>
          <p:cNvSpPr/>
          <p:nvPr/>
        </p:nvSpPr>
        <p:spPr>
          <a:xfrm>
            <a:off x="406574" y="2565698"/>
            <a:ext cx="11388152" cy="1333931"/>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　</a:t>
            </a:r>
            <a:r>
              <a:rPr lang="zh-CN" altLang="zh-CN" sz="2800" kern="100" dirty="0">
                <a:latin typeface="仿宋_GB2312"/>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原子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核素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符号</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55855027"/>
              </p:ext>
            </p:extLst>
          </p:nvPr>
        </p:nvGraphicFramePr>
        <p:xfrm>
          <a:off x="3494756" y="3404701"/>
          <a:ext cx="7991475" cy="1133475"/>
        </p:xfrm>
        <a:graphic>
          <a:graphicData uri="http://schemas.openxmlformats.org/presentationml/2006/ole">
            <mc:AlternateContent xmlns:mc="http://schemas.openxmlformats.org/markup-compatibility/2006">
              <mc:Choice xmlns:v="urn:schemas-microsoft-com:vml" Requires="v">
                <p:oleObj spid="_x0000_s263198" name="文档" r:id="rId4" imgW="7992287" imgH="1133250" progId="Word.Document.12">
                  <p:embed/>
                </p:oleObj>
              </mc:Choice>
              <mc:Fallback>
                <p:oleObj name="文档" r:id="rId4" imgW="7992287" imgH="1133250" progId="Word.Document.12">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756" y="3404701"/>
                        <a:ext cx="79914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矩形 8"/>
          <p:cNvSpPr/>
          <p:nvPr/>
        </p:nvSpPr>
        <p:spPr>
          <a:xfrm>
            <a:off x="406574" y="3861842"/>
            <a:ext cx="11388152" cy="2625823"/>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　</a:t>
            </a:r>
            <a:r>
              <a:rPr lang="zh-CN" altLang="zh-CN" sz="2800" kern="100" dirty="0">
                <a:latin typeface="仿宋_GB2312"/>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原子结构示意图</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　</a:t>
            </a:r>
            <a:r>
              <a:rPr lang="zh-CN" altLang="zh-CN" sz="2800" kern="100" dirty="0">
                <a:latin typeface="仿宋_GB2312"/>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电子式</a:t>
            </a:r>
            <a:endParaRPr lang="zh-CN" altLang="zh-CN" sz="1050" kern="100" dirty="0">
              <a:effectLst/>
              <a:latin typeface="宋体"/>
              <a:cs typeface="Courier New"/>
            </a:endParaRPr>
          </a:p>
        </p:txBody>
      </p:sp>
      <p:sp>
        <p:nvSpPr>
          <p:cNvPr id="10" name="矩形 9"/>
          <p:cNvSpPr/>
          <p:nvPr/>
        </p:nvSpPr>
        <p:spPr>
          <a:xfrm>
            <a:off x="1875253" y="5814155"/>
            <a:ext cx="10412641" cy="687600"/>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在元素符号周围用</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表示原子的最外层电子</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价电子</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5" name="矩形 14"/>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6" name="组合 15"/>
          <p:cNvGrpSpPr/>
          <p:nvPr/>
        </p:nvGrpSpPr>
        <p:grpSpPr>
          <a:xfrm>
            <a:off x="1" y="-2"/>
            <a:ext cx="1836949" cy="634848"/>
            <a:chOff x="0" y="-2"/>
            <a:chExt cx="1377891" cy="634701"/>
          </a:xfrm>
          <a:solidFill>
            <a:srgbClr val="FFC000"/>
          </a:solidFill>
        </p:grpSpPr>
        <p:sp>
          <p:nvSpPr>
            <p:cNvPr id="17" name="矩形 1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8" name="直角三角形 1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12878" y="26547"/>
            <a:ext cx="1826141" cy="584775"/>
          </a:xfrm>
          <a:prstGeom prst="rect">
            <a:avLst/>
          </a:prstGeom>
        </p:spPr>
        <p:txBody>
          <a:bodyPr wrap="none">
            <a:spAutoFit/>
          </a:bodyPr>
          <a:lstStyle/>
          <a:p>
            <a:r>
              <a:rPr lang="zh-CN" altLang="en-US" sz="3200" b="1" dirty="0">
                <a:solidFill>
                  <a:srgbClr val="FFFFFF"/>
                </a:solidFill>
                <a:latin typeface="Times New Roman" pitchFamily="18" charset="0"/>
                <a:ea typeface="微软雅黑" pitchFamily="34" charset="-122"/>
              </a:rPr>
              <a:t>归纳总结</a:t>
            </a:r>
          </a:p>
        </p:txBody>
      </p:sp>
    </p:spTree>
    <p:extLst>
      <p:ext uri="{BB962C8B-B14F-4D97-AF65-F5344CB8AC3E}">
        <p14:creationId xmlns:p14="http://schemas.microsoft.com/office/powerpoint/2010/main" val="1622078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686" y="693490"/>
            <a:ext cx="11388152" cy="3272154"/>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　</a:t>
            </a:r>
            <a:r>
              <a:rPr lang="zh-CN" altLang="zh-CN" sz="2800" kern="100" dirty="0">
                <a:latin typeface="仿宋_GB2312"/>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电子排布式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根据构造原理表示：能级符号＋</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右上角</a:t>
            </a:r>
            <a:r>
              <a:rPr lang="en-US" altLang="zh-CN" sz="2800" kern="100" dirty="0">
                <a:latin typeface="Symbol"/>
                <a:ea typeface="华文细黑"/>
                <a:cs typeface="Times New Roman"/>
              </a:rPr>
              <a:t>)</a:t>
            </a:r>
            <a:r>
              <a:rPr lang="zh-CN" altLang="zh-CN" sz="2800" kern="100" dirty="0">
                <a:latin typeface="Times New Roman"/>
                <a:ea typeface="华文细黑"/>
                <a:cs typeface="Times New Roman"/>
              </a:rPr>
              <a:t>数字。</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　</a:t>
            </a:r>
            <a:r>
              <a:rPr lang="zh-CN" altLang="zh-CN" sz="2800" kern="100" dirty="0">
                <a:latin typeface="仿宋_GB2312"/>
                <a:ea typeface="华文细黑"/>
                <a:cs typeface="Times New Roman"/>
              </a:rPr>
              <a:t>↓</a:t>
            </a:r>
            <a:endParaRPr lang="zh-CN" altLang="zh-CN" sz="1050" kern="100" dirty="0">
              <a:latin typeface="宋体"/>
              <a:cs typeface="Courier New"/>
            </a:endParaRPr>
          </a:p>
          <a:p>
            <a:pPr marL="3200400" indent="-3200400">
              <a:lnSpc>
                <a:spcPct val="150000"/>
              </a:lnSpc>
            </a:pPr>
            <a:r>
              <a:rPr lang="zh-CN" altLang="zh-CN" sz="2800" kern="100" dirty="0">
                <a:latin typeface="Times New Roman"/>
                <a:ea typeface="华文细黑"/>
                <a:cs typeface="Times New Roman"/>
              </a:rPr>
              <a:t>电子排布图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用方框表示原子轨道，用箭头表示电子。用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数字</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marL="3200400" indent="-3200400">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能级</a:t>
            </a:r>
            <a:r>
              <a:rPr lang="zh-CN" altLang="zh-CN" sz="2800" kern="100" dirty="0">
                <a:latin typeface="Times New Roman"/>
                <a:ea typeface="华文细黑"/>
                <a:cs typeface="Times New Roman"/>
              </a:rPr>
              <a:t>符号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表示轨道名称。</a:t>
            </a:r>
            <a:endParaRPr lang="zh-CN" altLang="zh-CN" sz="1050" kern="100" dirty="0">
              <a:effectLst/>
              <a:latin typeface="宋体"/>
              <a:cs typeface="Courier New"/>
            </a:endParaRPr>
          </a:p>
        </p:txBody>
      </p:sp>
      <p:sp>
        <p:nvSpPr>
          <p:cNvPr id="7" name="矩形 6"/>
          <p:cNvSpPr/>
          <p:nvPr/>
        </p:nvSpPr>
        <p:spPr>
          <a:xfrm>
            <a:off x="395686" y="4074384"/>
            <a:ext cx="11388152" cy="1979492"/>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它们有各自不同的侧重点：</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结构示意图：能直观地反映核内的质子数和核外的电子层数及各层上的电子数。</a:t>
            </a:r>
            <a:endParaRPr lang="zh-CN" altLang="zh-CN" sz="1050" kern="100" dirty="0">
              <a:effectLst/>
              <a:latin typeface="宋体"/>
              <a:cs typeface="Courier New"/>
            </a:endParaRPr>
          </a:p>
        </p:txBody>
      </p:sp>
    </p:spTree>
    <p:extLst>
      <p:ext uri="{BB962C8B-B14F-4D97-AF65-F5344CB8AC3E}">
        <p14:creationId xmlns:p14="http://schemas.microsoft.com/office/powerpoint/2010/main" val="42449682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382885515"/>
              </p:ext>
            </p:extLst>
          </p:nvPr>
        </p:nvGraphicFramePr>
        <p:xfrm>
          <a:off x="476250" y="621482"/>
          <a:ext cx="11144250" cy="1895475"/>
        </p:xfrm>
        <a:graphic>
          <a:graphicData uri="http://schemas.openxmlformats.org/presentationml/2006/ole">
            <mc:AlternateContent xmlns:mc="http://schemas.openxmlformats.org/markup-compatibility/2006">
              <mc:Choice xmlns:v="urn:schemas-microsoft-com:vml" Requires="v">
                <p:oleObj spid="_x0000_s269338" name="文档" r:id="rId4" imgW="11139720" imgH="1898117" progId="Word.Document.12">
                  <p:embed/>
                </p:oleObj>
              </mc:Choice>
              <mc:Fallback>
                <p:oleObj name="文档" r:id="rId4" imgW="11139720" imgH="1898117" progId="Word.Document.12">
                  <p:embed/>
                  <p:pic>
                    <p:nvPicPr>
                      <p:cNvPr id="0" name=""/>
                      <p:cNvPicPr/>
                      <p:nvPr/>
                    </p:nvPicPr>
                    <p:blipFill>
                      <a:blip r:embed="rId5"/>
                      <a:stretch>
                        <a:fillRect/>
                      </a:stretch>
                    </p:blipFill>
                    <p:spPr>
                      <a:xfrm>
                        <a:off x="476250" y="621482"/>
                        <a:ext cx="11144250" cy="1895475"/>
                      </a:xfrm>
                      <a:prstGeom prst="rect">
                        <a:avLst/>
                      </a:prstGeom>
                    </p:spPr>
                  </p:pic>
                </p:oleObj>
              </mc:Fallback>
            </mc:AlternateContent>
          </a:graphicData>
        </a:graphic>
      </p:graphicFrame>
      <p:sp>
        <p:nvSpPr>
          <p:cNvPr id="4" name="矩形 3"/>
          <p:cNvSpPr/>
          <p:nvPr/>
        </p:nvSpPr>
        <p:spPr>
          <a:xfrm>
            <a:off x="334566" y="1898840"/>
            <a:ext cx="11388152" cy="4647402"/>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电子排布式：能直观地反映核外电子的能层、能级和各能级上的电子数，但不能表示原子核的情况，也不能表示各个电子的运动状态。</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电子排布图：能反映各轨道的能量的高低，各轨道上的电子分布情况及自旋方向。</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价电子排布式：如</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原子的电子排布式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Courier New"/>
              </a:rPr>
              <a:t>1s</a:t>
            </a:r>
            <a:r>
              <a:rPr lang="en-US" altLang="zh-CN" sz="2800" kern="100" baseline="30000" dirty="0" smtClean="0">
                <a:latin typeface="Times New Roman"/>
                <a:ea typeface="华文细黑"/>
                <a:cs typeface="Courier New"/>
              </a:rPr>
              <a:t>2</a:t>
            </a:r>
            <a:r>
              <a:rPr lang="en-US" altLang="zh-CN" sz="2800" kern="100" dirty="0" smtClean="0">
                <a:latin typeface="Times New Roman"/>
                <a:ea typeface="华文细黑"/>
                <a:cs typeface="Courier New"/>
              </a:rPr>
              <a:t>2s</a:t>
            </a:r>
            <a:r>
              <a:rPr lang="en-US" altLang="zh-CN" sz="2800" kern="100" baseline="30000" dirty="0" smtClean="0">
                <a:latin typeface="Times New Roman"/>
                <a:ea typeface="华文细黑"/>
                <a:cs typeface="Courier New"/>
              </a:rPr>
              <a:t>2</a:t>
            </a:r>
            <a:r>
              <a:rPr lang="en-US" altLang="zh-CN" sz="2800" kern="100" dirty="0" smtClean="0">
                <a:latin typeface="Times New Roman"/>
                <a:ea typeface="华文细黑"/>
                <a:cs typeface="Courier New"/>
              </a:rPr>
              <a:t>2p</a:t>
            </a:r>
            <a:r>
              <a:rPr lang="en-US" altLang="zh-CN" sz="2800" kern="100" baseline="30000" dirty="0" smtClean="0">
                <a:latin typeface="Times New Roman"/>
                <a:ea typeface="华文细黑"/>
                <a:cs typeface="Courier New"/>
              </a:rPr>
              <a:t>6</a:t>
            </a:r>
            <a:r>
              <a:rPr lang="en-US" altLang="zh-CN" sz="2800" kern="100" dirty="0" smtClean="0">
                <a:latin typeface="Times New Roman"/>
                <a:ea typeface="华文细黑"/>
                <a:cs typeface="Courier New"/>
              </a:rPr>
              <a:t>3s</a:t>
            </a:r>
            <a:r>
              <a:rPr lang="en-US" altLang="zh-CN" sz="2800" kern="100" baseline="30000" dirty="0" smtClean="0">
                <a:latin typeface="Times New Roman"/>
                <a:ea typeface="华文细黑"/>
                <a:cs typeface="Courier New"/>
              </a:rPr>
              <a:t>2</a:t>
            </a:r>
            <a:r>
              <a:rPr lang="en-US" altLang="zh-CN" sz="2800" kern="100" dirty="0" smtClean="0">
                <a:latin typeface="Times New Roman"/>
                <a:ea typeface="华文细黑"/>
                <a:cs typeface="Courier New"/>
              </a:rPr>
              <a:t>3p</a:t>
            </a:r>
            <a:r>
              <a:rPr lang="en-US" altLang="zh-CN" sz="2800" kern="100" baseline="30000" dirty="0" smtClean="0">
                <a:latin typeface="Times New Roman"/>
                <a:ea typeface="华文细黑"/>
                <a:cs typeface="Courier New"/>
              </a:rPr>
              <a:t>6</a:t>
            </a:r>
            <a:r>
              <a:rPr lang="en-US" altLang="zh-CN" sz="2800" kern="100" dirty="0" smtClean="0">
                <a:latin typeface="Times New Roman"/>
                <a:ea typeface="华文细黑"/>
                <a:cs typeface="Courier New"/>
              </a:rPr>
              <a:t>3d</a:t>
            </a:r>
            <a:r>
              <a:rPr lang="en-US" altLang="zh-CN" sz="2800" kern="100" baseline="30000" dirty="0" smtClean="0">
                <a:latin typeface="Times New Roman"/>
                <a:ea typeface="华文细黑"/>
                <a:cs typeface="Courier New"/>
              </a:rPr>
              <a:t>6</a:t>
            </a:r>
            <a:r>
              <a:rPr lang="en-US" altLang="zh-CN" sz="2800" kern="100" dirty="0" smtClean="0">
                <a:latin typeface="Times New Roman"/>
                <a:ea typeface="华文细黑"/>
                <a:cs typeface="Courier New"/>
              </a:rPr>
              <a:t>4s</a:t>
            </a:r>
            <a:r>
              <a:rPr lang="en-US" altLang="zh-CN" sz="2800" kern="100" baseline="30000" dirty="0" smtClean="0">
                <a:latin typeface="Times New Roman"/>
                <a:ea typeface="华文细黑"/>
                <a:cs typeface="Courier New"/>
              </a:rPr>
              <a:t>2</a:t>
            </a:r>
            <a:r>
              <a:rPr lang="zh-CN" altLang="zh-CN" sz="2800" kern="100" dirty="0">
                <a:latin typeface="Times New Roman"/>
                <a:ea typeface="华文细黑"/>
                <a:cs typeface="Times New Roman"/>
              </a:rPr>
              <a:t>，价电子排布式为</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。价电子排布式能反映基态原子的能层数和参与成键的电子数以及最外层电子数。</a:t>
            </a:r>
            <a:endParaRPr lang="zh-CN" altLang="zh-CN" sz="1050" kern="100" dirty="0">
              <a:effectLst/>
              <a:latin typeface="宋体"/>
              <a:cs typeface="Courier New"/>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圆角矩形 10">
            <a:hlinkClick r:id="rId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1370932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3" name="文本框 1"/>
          <p:cNvSpPr txBox="1"/>
          <p:nvPr/>
        </p:nvSpPr>
        <p:spPr>
          <a:xfrm>
            <a:off x="550590" y="2827393"/>
            <a:ext cx="11170043" cy="1106457"/>
          </a:xfrm>
          <a:prstGeom prst="rect">
            <a:avLst/>
          </a:prstGeom>
          <a:noFill/>
        </p:spPr>
        <p:txBody>
          <a:bodyPr wrap="square" rtlCol="0" anchor="ctr">
            <a:spAutoFit/>
          </a:bodyPr>
          <a:lstStyle/>
          <a:p>
            <a:pPr>
              <a:lnSpc>
                <a:spcPct val="120000"/>
              </a:lnSpc>
              <a:defRPr/>
            </a:pPr>
            <a:r>
              <a:rPr lang="zh-CN" altLang="zh-CN" sz="6000" b="1" dirty="0">
                <a:solidFill>
                  <a:schemeClr val="bg1"/>
                </a:solidFill>
                <a:latin typeface="+mj-ea"/>
                <a:ea typeface="+mj-ea"/>
              </a:rPr>
              <a:t>考点</a:t>
            </a:r>
            <a:r>
              <a:rPr lang="zh-CN" altLang="zh-CN" sz="6000" b="1" dirty="0" smtClean="0">
                <a:solidFill>
                  <a:schemeClr val="bg1"/>
                </a:solidFill>
                <a:latin typeface="+mj-ea"/>
                <a:ea typeface="+mj-ea"/>
              </a:rPr>
              <a:t>一</a:t>
            </a:r>
            <a:r>
              <a:rPr lang="en-US" altLang="zh-CN" sz="6000" b="1" dirty="0" smtClean="0">
                <a:solidFill>
                  <a:schemeClr val="bg1"/>
                </a:solidFill>
                <a:latin typeface="+mj-ea"/>
                <a:ea typeface="+mj-ea"/>
              </a:rPr>
              <a:t>    </a:t>
            </a:r>
            <a:r>
              <a:rPr lang="zh-CN" altLang="zh-CN" sz="6000" b="1" dirty="0" smtClean="0">
                <a:solidFill>
                  <a:schemeClr val="bg1"/>
                </a:solidFill>
                <a:latin typeface="+mj-ea"/>
                <a:ea typeface="+mj-ea"/>
              </a:rPr>
              <a:t>原子</a:t>
            </a:r>
            <a:r>
              <a:rPr lang="zh-CN" altLang="zh-CN" sz="6000" b="1" dirty="0">
                <a:solidFill>
                  <a:schemeClr val="bg1"/>
                </a:solidFill>
                <a:latin typeface="+mj-ea"/>
                <a:ea typeface="+mj-ea"/>
              </a:rPr>
              <a:t>核外电子排布原理</a:t>
            </a:r>
            <a:endParaRPr lang="zh-CN" altLang="en-US" sz="6000" b="1" dirty="0">
              <a:solidFill>
                <a:schemeClr val="bg1"/>
              </a:solidFill>
              <a:latin typeface="+mj-ea"/>
              <a:ea typeface="+mj-ea"/>
            </a:endParaRPr>
          </a:p>
        </p:txBody>
      </p:sp>
    </p:spTree>
    <p:extLst>
      <p:ext uri="{BB962C8B-B14F-4D97-AF65-F5344CB8AC3E}">
        <p14:creationId xmlns:p14="http://schemas.microsoft.com/office/powerpoint/2010/main" val="1501317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1" name="文本框 1"/>
          <p:cNvSpPr txBox="1"/>
          <p:nvPr/>
        </p:nvSpPr>
        <p:spPr>
          <a:xfrm>
            <a:off x="910630" y="2734558"/>
            <a:ext cx="11449272" cy="1140184"/>
          </a:xfrm>
          <a:prstGeom prst="rect">
            <a:avLst/>
          </a:prstGeom>
          <a:noFill/>
        </p:spPr>
        <p:txBody>
          <a:bodyPr wrap="square" rtlCol="0" anchor="ctr">
            <a:spAutoFit/>
          </a:bodyPr>
          <a:lstStyle/>
          <a:p>
            <a:pPr>
              <a:lnSpc>
                <a:spcPct val="120000"/>
              </a:lnSpc>
              <a:defRPr/>
            </a:pPr>
            <a:r>
              <a:rPr lang="zh-CN" altLang="zh-CN" sz="6200" b="1" dirty="0">
                <a:solidFill>
                  <a:schemeClr val="bg1"/>
                </a:solidFill>
                <a:latin typeface="+mj-ea"/>
                <a:ea typeface="+mj-ea"/>
              </a:rPr>
              <a:t>考点</a:t>
            </a:r>
            <a:r>
              <a:rPr lang="zh-CN" altLang="zh-CN" sz="6200" b="1" dirty="0" smtClean="0">
                <a:solidFill>
                  <a:schemeClr val="bg1"/>
                </a:solidFill>
                <a:latin typeface="+mj-ea"/>
                <a:ea typeface="+mj-ea"/>
              </a:rPr>
              <a:t>二</a:t>
            </a:r>
            <a:r>
              <a:rPr lang="en-US" altLang="zh-CN" sz="6200" b="1" dirty="0" smtClean="0">
                <a:solidFill>
                  <a:schemeClr val="bg1"/>
                </a:solidFill>
                <a:latin typeface="+mj-ea"/>
                <a:ea typeface="+mj-ea"/>
              </a:rPr>
              <a:t>   </a:t>
            </a:r>
            <a:r>
              <a:rPr lang="zh-CN" altLang="zh-CN" sz="6200" b="1" dirty="0" smtClean="0">
                <a:solidFill>
                  <a:schemeClr val="bg1"/>
                </a:solidFill>
                <a:latin typeface="+mj-ea"/>
                <a:ea typeface="+mj-ea"/>
              </a:rPr>
              <a:t>原子结构</a:t>
            </a:r>
            <a:r>
              <a:rPr lang="zh-CN" altLang="zh-CN" sz="6200" b="1" dirty="0">
                <a:solidFill>
                  <a:schemeClr val="bg1"/>
                </a:solidFill>
                <a:latin typeface="+mj-ea"/>
                <a:ea typeface="+mj-ea"/>
              </a:rPr>
              <a:t>与元素性质</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94408" y="837506"/>
            <a:ext cx="11388152"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原子结构与周期表的关系</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原子结构与周期表的关系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完成下列表格</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62417876"/>
              </p:ext>
            </p:extLst>
          </p:nvPr>
        </p:nvGraphicFramePr>
        <p:xfrm>
          <a:off x="622598" y="2368111"/>
          <a:ext cx="10729192" cy="3293931"/>
        </p:xfrm>
        <a:graphic>
          <a:graphicData uri="http://schemas.openxmlformats.org/drawingml/2006/table">
            <a:tbl>
              <a:tblPr/>
              <a:tblGrid>
                <a:gridCol w="848097"/>
                <a:gridCol w="910386"/>
                <a:gridCol w="1841917"/>
                <a:gridCol w="2376264"/>
                <a:gridCol w="2116306"/>
                <a:gridCol w="2636222"/>
              </a:tblGrid>
              <a:tr h="343422">
                <a:tc rowSpan="2">
                  <a:txBody>
                    <a:bodyPr/>
                    <a:lstStyle/>
                    <a:p>
                      <a:pPr algn="ctr">
                        <a:lnSpc>
                          <a:spcPct val="150000"/>
                        </a:lnSpc>
                        <a:spcAft>
                          <a:spcPts val="0"/>
                        </a:spcAft>
                      </a:pPr>
                      <a:r>
                        <a:rPr lang="zh-CN" sz="2800" kern="100" dirty="0">
                          <a:effectLst/>
                          <a:latin typeface="Times New Roman"/>
                          <a:ea typeface="华文细黑"/>
                          <a:cs typeface="Times New Roman"/>
                        </a:rPr>
                        <a:t>周期</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50000"/>
                        </a:lnSpc>
                        <a:spcAft>
                          <a:spcPts val="0"/>
                        </a:spcAft>
                      </a:pPr>
                      <a:r>
                        <a:rPr lang="zh-CN" sz="2800" kern="100" dirty="0">
                          <a:effectLst/>
                          <a:latin typeface="Times New Roman"/>
                          <a:ea typeface="华文细黑"/>
                          <a:cs typeface="Times New Roman"/>
                        </a:rPr>
                        <a:t>能层数</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800" kern="100">
                          <a:effectLst/>
                          <a:latin typeface="Times New Roman"/>
                          <a:ea typeface="华文细黑"/>
                          <a:cs typeface="Times New Roman"/>
                        </a:rPr>
                        <a:t>每周期第一个元素</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ct val="150000"/>
                        </a:lnSpc>
                        <a:spcAft>
                          <a:spcPts val="0"/>
                        </a:spcAft>
                      </a:pPr>
                      <a:r>
                        <a:rPr lang="zh-CN" sz="2800" kern="100">
                          <a:effectLst/>
                          <a:latin typeface="Times New Roman"/>
                          <a:ea typeface="华文细黑"/>
                          <a:cs typeface="Times New Roman"/>
                        </a:rPr>
                        <a:t>每周期最后一个元素</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373691">
                <a:tc vMerge="1">
                  <a:txBody>
                    <a:bodyPr/>
                    <a:lstStyle/>
                    <a:p>
                      <a:endParaRPr lang="zh-CN" altLang="en-US"/>
                    </a:p>
                  </a:txBody>
                  <a:tcPr/>
                </a:tc>
                <a:tc vMerge="1">
                  <a:txBody>
                    <a:bodyPr/>
                    <a:lstStyle/>
                    <a:p>
                      <a:endParaRPr lang="zh-CN" altLang="en-US"/>
                    </a:p>
                  </a:txBody>
                  <a:tcPr/>
                </a:tc>
                <a:tc>
                  <a:txBody>
                    <a:bodyPr/>
                    <a:lstStyle/>
                    <a:p>
                      <a:pPr algn="ctr">
                        <a:lnSpc>
                          <a:spcPct val="150000"/>
                        </a:lnSpc>
                        <a:spcAft>
                          <a:spcPts val="0"/>
                        </a:spcAft>
                      </a:pPr>
                      <a:r>
                        <a:rPr lang="zh-CN" sz="2800" kern="100" dirty="0">
                          <a:effectLst/>
                          <a:latin typeface="Times New Roman"/>
                          <a:ea typeface="华文细黑"/>
                          <a:cs typeface="Times New Roman"/>
                        </a:rPr>
                        <a:t>原子序数</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基态原子的简化电子排布式</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原子序数</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基态原子的电子排布式</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49">
                <a:tc>
                  <a:txBody>
                    <a:bodyPr/>
                    <a:lstStyle/>
                    <a:p>
                      <a:pPr algn="ctr">
                        <a:lnSpc>
                          <a:spcPct val="150000"/>
                        </a:lnSpc>
                        <a:spcAft>
                          <a:spcPts val="0"/>
                        </a:spcAft>
                      </a:pPr>
                      <a:r>
                        <a:rPr lang="zh-CN" sz="2800" kern="100">
                          <a:effectLst/>
                          <a:latin typeface="Times New Roman"/>
                          <a:ea typeface="华文细黑"/>
                          <a:cs typeface="Times New Roman"/>
                        </a:rPr>
                        <a:t>二</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IPAPANNEW"/>
                          <a:ea typeface="华文细黑"/>
                          <a:cs typeface="Times New Roman"/>
                        </a:rPr>
                        <a:t>[He]</a:t>
                      </a:r>
                      <a:r>
                        <a:rPr lang="en-US" sz="2800" kern="100">
                          <a:effectLst/>
                          <a:latin typeface="Times New Roman"/>
                          <a:ea typeface="华文细黑"/>
                          <a:cs typeface="Courier New"/>
                        </a:rPr>
                        <a:t>2s</a:t>
                      </a:r>
                      <a:r>
                        <a:rPr lang="en-US" sz="2800" kern="100" baseline="30000">
                          <a:effectLst/>
                          <a:latin typeface="Times New Roman"/>
                          <a:ea typeface="华文细黑"/>
                          <a:cs typeface="Courier New"/>
                        </a:rPr>
                        <a:t>1</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1s</a:t>
                      </a:r>
                      <a:r>
                        <a:rPr lang="en-US" sz="2800" kern="100" baseline="30000">
                          <a:effectLst/>
                          <a:latin typeface="Times New Roman"/>
                          <a:ea typeface="华文细黑"/>
                          <a:cs typeface="Courier New"/>
                        </a:rPr>
                        <a:t>2</a:t>
                      </a:r>
                      <a:r>
                        <a:rPr lang="en-US" sz="2800" kern="100">
                          <a:effectLst/>
                          <a:latin typeface="Times New Roman"/>
                          <a:ea typeface="华文细黑"/>
                          <a:cs typeface="Courier New"/>
                        </a:rPr>
                        <a:t>2s</a:t>
                      </a:r>
                      <a:r>
                        <a:rPr lang="en-US" sz="2800" kern="100" baseline="30000">
                          <a:effectLst/>
                          <a:latin typeface="Times New Roman"/>
                          <a:ea typeface="华文细黑"/>
                          <a:cs typeface="Courier New"/>
                        </a:rPr>
                        <a:t>2</a:t>
                      </a:r>
                      <a:r>
                        <a:rPr lang="en-US" sz="2800" kern="100">
                          <a:effectLst/>
                          <a:latin typeface="Times New Roman"/>
                          <a:ea typeface="华文细黑"/>
                          <a:cs typeface="Courier New"/>
                        </a:rPr>
                        <a:t>2p</a:t>
                      </a:r>
                      <a:r>
                        <a:rPr lang="en-US" sz="2800" kern="100" baseline="30000">
                          <a:effectLst/>
                          <a:latin typeface="Times New Roman"/>
                          <a:ea typeface="华文细黑"/>
                          <a:cs typeface="Courier New"/>
                        </a:rPr>
                        <a:t>6</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422">
                <a:tc>
                  <a:txBody>
                    <a:bodyPr/>
                    <a:lstStyle/>
                    <a:p>
                      <a:pPr algn="ctr">
                        <a:lnSpc>
                          <a:spcPct val="150000"/>
                        </a:lnSpc>
                        <a:spcAft>
                          <a:spcPts val="0"/>
                        </a:spcAft>
                      </a:pPr>
                      <a:r>
                        <a:rPr lang="zh-CN" sz="2800" kern="100">
                          <a:effectLst/>
                          <a:latin typeface="Times New Roman"/>
                          <a:ea typeface="华文细黑"/>
                          <a:cs typeface="Times New Roman"/>
                        </a:rPr>
                        <a:t>三</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11</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IPAPANNEW"/>
                          <a:ea typeface="华文细黑"/>
                          <a:cs typeface="Times New Roman"/>
                        </a:rPr>
                        <a:t>	</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781511" y="5095503"/>
            <a:ext cx="1284326" cy="523220"/>
          </a:xfrm>
          <a:prstGeom prst="rect">
            <a:avLst/>
          </a:prstGeom>
        </p:spPr>
        <p:txBody>
          <a:bodyPr wrap="none">
            <a:spAutoFit/>
          </a:bodyPr>
          <a:lstStyle/>
          <a:p>
            <a:r>
              <a:rPr lang="en-US" altLang="zh-CN" sz="2800" kern="100" dirty="0">
                <a:solidFill>
                  <a:srgbClr val="0000FF"/>
                </a:solidFill>
                <a:latin typeface="IPAPANNEW"/>
                <a:ea typeface="华文细黑"/>
                <a:cs typeface="Times New Roman"/>
              </a:rPr>
              <a:t>[Ne]</a:t>
            </a:r>
            <a:r>
              <a:rPr lang="en-US" altLang="zh-CN" sz="2800" kern="100" dirty="0">
                <a:solidFill>
                  <a:srgbClr val="0000FF"/>
                </a:solidFill>
                <a:latin typeface="Times New Roman"/>
                <a:ea typeface="华文细黑"/>
                <a:cs typeface="Courier New"/>
              </a:rPr>
              <a:t>3s</a:t>
            </a:r>
            <a:r>
              <a:rPr lang="en-US" altLang="zh-CN" sz="2800" kern="100" baseline="30000" dirty="0">
                <a:solidFill>
                  <a:srgbClr val="0000FF"/>
                </a:solidFill>
                <a:latin typeface="Times New Roman"/>
                <a:ea typeface="华文细黑"/>
                <a:cs typeface="Courier New"/>
              </a:rPr>
              <a:t>1</a:t>
            </a:r>
            <a:endParaRPr lang="zh-CN" altLang="en-US" dirty="0">
              <a:solidFill>
                <a:srgbClr val="0000FF"/>
              </a:solidFill>
            </a:endParaRPr>
          </a:p>
        </p:txBody>
      </p:sp>
      <p:sp>
        <p:nvSpPr>
          <p:cNvPr id="7" name="矩形 6"/>
          <p:cNvSpPr/>
          <p:nvPr/>
        </p:nvSpPr>
        <p:spPr>
          <a:xfrm>
            <a:off x="7410400" y="5095503"/>
            <a:ext cx="543739"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18</a:t>
            </a:r>
            <a:endParaRPr lang="zh-CN" altLang="en-US" sz="2800" dirty="0">
              <a:solidFill>
                <a:srgbClr val="0000FF"/>
              </a:solidFill>
            </a:endParaRPr>
          </a:p>
        </p:txBody>
      </p:sp>
      <p:sp>
        <p:nvSpPr>
          <p:cNvPr id="9" name="矩形 8"/>
          <p:cNvSpPr/>
          <p:nvPr/>
        </p:nvSpPr>
        <p:spPr>
          <a:xfrm>
            <a:off x="8828377" y="5095503"/>
            <a:ext cx="2460930"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1s</a:t>
            </a:r>
            <a:r>
              <a:rPr lang="en-US" altLang="zh-CN" sz="2800" kern="100" baseline="30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2s</a:t>
            </a:r>
            <a:r>
              <a:rPr lang="en-US" altLang="zh-CN" sz="2800" kern="100" baseline="30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2p</a:t>
            </a:r>
            <a:r>
              <a:rPr lang="en-US" altLang="zh-CN" sz="2800" kern="100" baseline="30000" dirty="0">
                <a:solidFill>
                  <a:srgbClr val="0000FF"/>
                </a:solidFill>
                <a:latin typeface="Times New Roman"/>
                <a:ea typeface="华文细黑"/>
                <a:cs typeface="Courier New"/>
              </a:rPr>
              <a:t>6</a:t>
            </a:r>
            <a:r>
              <a:rPr lang="en-US" altLang="zh-CN" sz="2800" kern="100" dirty="0">
                <a:solidFill>
                  <a:srgbClr val="0000FF"/>
                </a:solidFill>
                <a:latin typeface="Times New Roman"/>
                <a:ea typeface="华文细黑"/>
                <a:cs typeface="Courier New"/>
              </a:rPr>
              <a:t>3s</a:t>
            </a:r>
            <a:r>
              <a:rPr lang="en-US" altLang="zh-CN" sz="2800" kern="100" baseline="30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3p</a:t>
            </a:r>
            <a:r>
              <a:rPr lang="en-US" altLang="zh-CN" sz="2800" kern="100" baseline="30000" dirty="0">
                <a:solidFill>
                  <a:srgbClr val="0000FF"/>
                </a:solidFill>
                <a:latin typeface="Times New Roman"/>
                <a:ea typeface="华文细黑"/>
                <a:cs typeface="Courier New"/>
              </a:rPr>
              <a:t>6</a:t>
            </a:r>
            <a:endParaRPr lang="zh-CN" altLang="en-US" dirty="0">
              <a:solidFill>
                <a:srgbClr val="0000FF"/>
              </a:solidFill>
            </a:endParaRPr>
          </a:p>
        </p:txBody>
      </p:sp>
      <p:sp>
        <p:nvSpPr>
          <p:cNvPr id="10" name="矩形 9"/>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9"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9386806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5" grpId="0"/>
      <p:bldP spid="5" grpId="1"/>
      <p:bldP spid="7" grpId="0"/>
      <p:bldP spid="7" grpId="1"/>
      <p:bldP spid="9" grpId="0"/>
      <p:bldP spid="9"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96761268"/>
              </p:ext>
            </p:extLst>
          </p:nvPr>
        </p:nvGraphicFramePr>
        <p:xfrm>
          <a:off x="910630" y="1845618"/>
          <a:ext cx="10297144" cy="3200400"/>
        </p:xfrm>
        <a:graphic>
          <a:graphicData uri="http://schemas.openxmlformats.org/drawingml/2006/table">
            <a:tbl>
              <a:tblPr/>
              <a:tblGrid>
                <a:gridCol w="848097"/>
                <a:gridCol w="910386"/>
                <a:gridCol w="905813"/>
                <a:gridCol w="1656184"/>
                <a:gridCol w="1512168"/>
                <a:gridCol w="4464496"/>
              </a:tblGrid>
              <a:tr h="572371">
                <a:tc>
                  <a:txBody>
                    <a:bodyPr/>
                    <a:lstStyle/>
                    <a:p>
                      <a:pPr algn="ctr">
                        <a:lnSpc>
                          <a:spcPct val="150000"/>
                        </a:lnSpc>
                        <a:spcAft>
                          <a:spcPts val="0"/>
                        </a:spcAft>
                      </a:pPr>
                      <a:r>
                        <a:rPr lang="zh-CN" sz="2800" kern="100" dirty="0">
                          <a:effectLst/>
                          <a:latin typeface="Times New Roman"/>
                          <a:ea typeface="华文细黑"/>
                          <a:cs typeface="Times New Roman"/>
                        </a:rPr>
                        <a:t>四</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4</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19</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IPAPANNEW"/>
                          <a:ea typeface="华文细黑"/>
                          <a:cs typeface="Times New Roman"/>
                        </a:rPr>
                        <a:t>	</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dirty="0" smtClean="0">
                          <a:effectLst/>
                          <a:latin typeface="Times New Roman"/>
                          <a:ea typeface="华文细黑"/>
                          <a:cs typeface="Courier New"/>
                        </a:rPr>
                        <a:t>			</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6846">
                <a:tc>
                  <a:txBody>
                    <a:bodyPr/>
                    <a:lstStyle/>
                    <a:p>
                      <a:pPr algn="ctr">
                        <a:lnSpc>
                          <a:spcPct val="150000"/>
                        </a:lnSpc>
                        <a:spcAft>
                          <a:spcPts val="0"/>
                        </a:spcAft>
                      </a:pPr>
                      <a:r>
                        <a:rPr lang="zh-CN" sz="2800" kern="100">
                          <a:effectLst/>
                          <a:latin typeface="Times New Roman"/>
                          <a:ea typeface="华文细黑"/>
                          <a:cs typeface="Times New Roman"/>
                        </a:rPr>
                        <a:t>五</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5</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37</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IPAPANNEW"/>
                          <a:ea typeface="华文细黑"/>
                          <a:cs typeface="Times New Roman"/>
                        </a:rPr>
                        <a:t>[Kr]</a:t>
                      </a:r>
                      <a:r>
                        <a:rPr lang="en-US" sz="2800" kern="100">
                          <a:effectLst/>
                          <a:latin typeface="Times New Roman"/>
                          <a:ea typeface="华文细黑"/>
                          <a:cs typeface="Courier New"/>
                        </a:rPr>
                        <a:t>5s</a:t>
                      </a:r>
                      <a:r>
                        <a:rPr lang="en-US" sz="2800" kern="100" baseline="30000">
                          <a:effectLst/>
                          <a:latin typeface="Times New Roman"/>
                          <a:ea typeface="华文细黑"/>
                          <a:cs typeface="Courier New"/>
                        </a:rPr>
                        <a:t>1</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54</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1s</a:t>
                      </a:r>
                      <a:r>
                        <a:rPr lang="en-US" sz="2800" kern="100" baseline="30000" dirty="0">
                          <a:effectLst/>
                          <a:latin typeface="Times New Roman"/>
                          <a:ea typeface="华文细黑"/>
                          <a:cs typeface="Courier New"/>
                        </a:rPr>
                        <a:t>2</a:t>
                      </a:r>
                      <a:r>
                        <a:rPr lang="en-US" sz="2800" kern="100" dirty="0">
                          <a:effectLst/>
                          <a:latin typeface="Times New Roman"/>
                          <a:ea typeface="华文细黑"/>
                          <a:cs typeface="Courier New"/>
                        </a:rPr>
                        <a:t>2s</a:t>
                      </a:r>
                      <a:r>
                        <a:rPr lang="en-US" sz="2800" kern="100" baseline="30000" dirty="0">
                          <a:effectLst/>
                          <a:latin typeface="Times New Roman"/>
                          <a:ea typeface="华文细黑"/>
                          <a:cs typeface="Courier New"/>
                        </a:rPr>
                        <a:t>2</a:t>
                      </a:r>
                      <a:r>
                        <a:rPr lang="en-US" sz="2800" kern="100" dirty="0">
                          <a:effectLst/>
                          <a:latin typeface="Times New Roman"/>
                          <a:ea typeface="华文细黑"/>
                          <a:cs typeface="Courier New"/>
                        </a:rPr>
                        <a:t>2p</a:t>
                      </a:r>
                      <a:r>
                        <a:rPr lang="en-US" sz="2800" kern="100" baseline="30000" dirty="0">
                          <a:effectLst/>
                          <a:latin typeface="Times New Roman"/>
                          <a:ea typeface="华文细黑"/>
                          <a:cs typeface="Courier New"/>
                        </a:rPr>
                        <a:t>6</a:t>
                      </a:r>
                      <a:r>
                        <a:rPr lang="en-US" sz="2800" kern="100" dirty="0">
                          <a:effectLst/>
                          <a:latin typeface="Times New Roman"/>
                          <a:ea typeface="华文细黑"/>
                          <a:cs typeface="Courier New"/>
                        </a:rPr>
                        <a:t>3s</a:t>
                      </a:r>
                      <a:r>
                        <a:rPr lang="en-US" sz="2800" kern="100" baseline="30000" dirty="0">
                          <a:effectLst/>
                          <a:latin typeface="Times New Roman"/>
                          <a:ea typeface="华文细黑"/>
                          <a:cs typeface="Courier New"/>
                        </a:rPr>
                        <a:t>2</a:t>
                      </a:r>
                      <a:r>
                        <a:rPr lang="en-US" sz="2800" kern="100" dirty="0">
                          <a:effectLst/>
                          <a:latin typeface="Times New Roman"/>
                          <a:ea typeface="华文细黑"/>
                          <a:cs typeface="Courier New"/>
                        </a:rPr>
                        <a:t>3p</a:t>
                      </a:r>
                      <a:r>
                        <a:rPr lang="en-US" sz="2800" kern="100" baseline="30000" dirty="0">
                          <a:effectLst/>
                          <a:latin typeface="Times New Roman"/>
                          <a:ea typeface="华文细黑"/>
                          <a:cs typeface="Courier New"/>
                        </a:rPr>
                        <a:t>6</a:t>
                      </a:r>
                      <a:r>
                        <a:rPr lang="en-US" sz="2800" kern="100" dirty="0">
                          <a:effectLst/>
                          <a:latin typeface="Times New Roman"/>
                          <a:ea typeface="华文细黑"/>
                          <a:cs typeface="Courier New"/>
                        </a:rPr>
                        <a:t>3d</a:t>
                      </a:r>
                      <a:r>
                        <a:rPr lang="en-US" sz="2800" kern="100" baseline="30000" dirty="0">
                          <a:effectLst/>
                          <a:latin typeface="Times New Roman"/>
                          <a:ea typeface="华文细黑"/>
                          <a:cs typeface="Courier New"/>
                        </a:rPr>
                        <a:t>10</a:t>
                      </a:r>
                      <a:r>
                        <a:rPr lang="en-US" sz="2800" kern="100" dirty="0">
                          <a:effectLst/>
                          <a:latin typeface="Times New Roman"/>
                          <a:ea typeface="华文细黑"/>
                          <a:cs typeface="Courier New"/>
                        </a:rPr>
                        <a:t>4s</a:t>
                      </a:r>
                      <a:r>
                        <a:rPr lang="en-US" sz="2800" kern="100" baseline="30000" dirty="0">
                          <a:effectLst/>
                          <a:latin typeface="Times New Roman"/>
                          <a:ea typeface="华文细黑"/>
                          <a:cs typeface="Courier New"/>
                        </a:rPr>
                        <a:t>2</a:t>
                      </a:r>
                      <a:r>
                        <a:rPr lang="en-US" sz="2800" kern="100" dirty="0">
                          <a:effectLst/>
                          <a:latin typeface="Times New Roman"/>
                          <a:ea typeface="华文细黑"/>
                          <a:cs typeface="Courier New"/>
                        </a:rPr>
                        <a:t>4p</a:t>
                      </a:r>
                      <a:r>
                        <a:rPr lang="en-US" sz="2800" kern="100" baseline="30000" dirty="0">
                          <a:effectLst/>
                          <a:latin typeface="Times New Roman"/>
                          <a:ea typeface="华文细黑"/>
                          <a:cs typeface="Courier New"/>
                        </a:rPr>
                        <a:t>6</a:t>
                      </a:r>
                      <a:r>
                        <a:rPr lang="en-US" sz="2800" kern="100" dirty="0">
                          <a:effectLst/>
                          <a:latin typeface="Times New Roman"/>
                          <a:ea typeface="华文细黑"/>
                          <a:cs typeface="Courier New"/>
                        </a:rPr>
                        <a:t>4d</a:t>
                      </a:r>
                      <a:r>
                        <a:rPr lang="en-US" sz="2800" kern="100" baseline="30000" dirty="0">
                          <a:effectLst/>
                          <a:latin typeface="Times New Roman"/>
                          <a:ea typeface="华文细黑"/>
                          <a:cs typeface="Courier New"/>
                        </a:rPr>
                        <a:t>10</a:t>
                      </a:r>
                      <a:r>
                        <a:rPr lang="en-US" sz="2800" kern="100" dirty="0">
                          <a:effectLst/>
                          <a:latin typeface="Times New Roman"/>
                          <a:ea typeface="华文细黑"/>
                          <a:cs typeface="Courier New"/>
                        </a:rPr>
                        <a:t>5s</a:t>
                      </a:r>
                      <a:r>
                        <a:rPr lang="en-US" sz="2800" kern="100" baseline="30000" dirty="0">
                          <a:effectLst/>
                          <a:latin typeface="Times New Roman"/>
                          <a:ea typeface="华文细黑"/>
                          <a:cs typeface="Courier New"/>
                        </a:rPr>
                        <a:t>2</a:t>
                      </a:r>
                      <a:r>
                        <a:rPr lang="en-US" sz="2800" kern="100" dirty="0">
                          <a:effectLst/>
                          <a:latin typeface="Times New Roman"/>
                          <a:ea typeface="华文细黑"/>
                          <a:cs typeface="Courier New"/>
                        </a:rPr>
                        <a:t>5p</a:t>
                      </a:r>
                      <a:r>
                        <a:rPr lang="en-US" sz="2800" kern="100" baseline="30000" dirty="0">
                          <a:effectLst/>
                          <a:latin typeface="Times New Roman"/>
                          <a:ea typeface="华文细黑"/>
                          <a:cs typeface="Courier New"/>
                        </a:rPr>
                        <a:t>6</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5794">
                <a:tc>
                  <a:txBody>
                    <a:bodyPr/>
                    <a:lstStyle/>
                    <a:p>
                      <a:pPr algn="ctr">
                        <a:lnSpc>
                          <a:spcPct val="150000"/>
                        </a:lnSpc>
                        <a:spcAft>
                          <a:spcPts val="0"/>
                        </a:spcAft>
                      </a:pPr>
                      <a:r>
                        <a:rPr lang="zh-CN" sz="2800" kern="100">
                          <a:effectLst/>
                          <a:latin typeface="Times New Roman"/>
                          <a:ea typeface="华文细黑"/>
                          <a:cs typeface="Times New Roman"/>
                        </a:rPr>
                        <a:t>六</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6</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55</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IPAPANNEW"/>
                          <a:ea typeface="华文细黑"/>
                          <a:cs typeface="Times New Roman"/>
                        </a:rPr>
                        <a:t>[Xe]</a:t>
                      </a:r>
                      <a:r>
                        <a:rPr lang="en-US" sz="2800" kern="100">
                          <a:effectLst/>
                          <a:latin typeface="Times New Roman"/>
                          <a:ea typeface="华文细黑"/>
                          <a:cs typeface="Courier New"/>
                        </a:rPr>
                        <a:t>6s</a:t>
                      </a:r>
                      <a:r>
                        <a:rPr lang="en-US" sz="2800" kern="100" baseline="30000">
                          <a:effectLst/>
                          <a:latin typeface="Times New Roman"/>
                          <a:ea typeface="华文细黑"/>
                          <a:cs typeface="Courier New"/>
                        </a:rPr>
                        <a:t>1</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86</a:t>
                      </a:r>
                      <a:endParaRPr lang="zh-CN" sz="2800" kern="10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1s</a:t>
                      </a:r>
                      <a:r>
                        <a:rPr lang="en-US" sz="2800" kern="100" baseline="30000" dirty="0">
                          <a:effectLst/>
                          <a:latin typeface="Times New Roman"/>
                          <a:ea typeface="华文细黑"/>
                          <a:cs typeface="Courier New"/>
                        </a:rPr>
                        <a:t>2</a:t>
                      </a:r>
                      <a:r>
                        <a:rPr lang="en-US" sz="2800" kern="100" dirty="0">
                          <a:effectLst/>
                          <a:latin typeface="Times New Roman"/>
                          <a:ea typeface="华文细黑"/>
                          <a:cs typeface="Courier New"/>
                        </a:rPr>
                        <a:t>2s</a:t>
                      </a:r>
                      <a:r>
                        <a:rPr lang="en-US" sz="2800" kern="100" baseline="30000" dirty="0">
                          <a:effectLst/>
                          <a:latin typeface="Times New Roman"/>
                          <a:ea typeface="华文细黑"/>
                          <a:cs typeface="Courier New"/>
                        </a:rPr>
                        <a:t>2</a:t>
                      </a:r>
                      <a:r>
                        <a:rPr lang="en-US" sz="2800" kern="100" dirty="0">
                          <a:effectLst/>
                          <a:latin typeface="Times New Roman"/>
                          <a:ea typeface="华文细黑"/>
                          <a:cs typeface="Courier New"/>
                        </a:rPr>
                        <a:t>2p</a:t>
                      </a:r>
                      <a:r>
                        <a:rPr lang="en-US" sz="2800" kern="100" baseline="30000" dirty="0">
                          <a:effectLst/>
                          <a:latin typeface="Times New Roman"/>
                          <a:ea typeface="华文细黑"/>
                          <a:cs typeface="Courier New"/>
                        </a:rPr>
                        <a:t>6</a:t>
                      </a:r>
                      <a:r>
                        <a:rPr lang="en-US" sz="2800" kern="100" dirty="0">
                          <a:effectLst/>
                          <a:latin typeface="Times New Roman"/>
                          <a:ea typeface="华文细黑"/>
                          <a:cs typeface="Courier New"/>
                        </a:rPr>
                        <a:t>3s</a:t>
                      </a:r>
                      <a:r>
                        <a:rPr lang="en-US" sz="2800" kern="100" baseline="30000" dirty="0">
                          <a:effectLst/>
                          <a:latin typeface="Times New Roman"/>
                          <a:ea typeface="华文细黑"/>
                          <a:cs typeface="Courier New"/>
                        </a:rPr>
                        <a:t>2</a:t>
                      </a:r>
                      <a:r>
                        <a:rPr lang="en-US" sz="2800" kern="100" dirty="0">
                          <a:effectLst/>
                          <a:latin typeface="Times New Roman"/>
                          <a:ea typeface="华文细黑"/>
                          <a:cs typeface="Courier New"/>
                        </a:rPr>
                        <a:t>3p</a:t>
                      </a:r>
                      <a:r>
                        <a:rPr lang="en-US" sz="2800" kern="100" baseline="30000" dirty="0">
                          <a:effectLst/>
                          <a:latin typeface="Times New Roman"/>
                          <a:ea typeface="华文细黑"/>
                          <a:cs typeface="Courier New"/>
                        </a:rPr>
                        <a:t>6</a:t>
                      </a:r>
                      <a:r>
                        <a:rPr lang="en-US" sz="2800" kern="100" dirty="0">
                          <a:effectLst/>
                          <a:latin typeface="Times New Roman"/>
                          <a:ea typeface="华文细黑"/>
                          <a:cs typeface="Courier New"/>
                        </a:rPr>
                        <a:t>3d</a:t>
                      </a:r>
                      <a:r>
                        <a:rPr lang="en-US" sz="2800" kern="100" baseline="30000" dirty="0">
                          <a:effectLst/>
                          <a:latin typeface="Times New Roman"/>
                          <a:ea typeface="华文细黑"/>
                          <a:cs typeface="Courier New"/>
                        </a:rPr>
                        <a:t>10</a:t>
                      </a:r>
                      <a:r>
                        <a:rPr lang="en-US" sz="2800" kern="100" dirty="0">
                          <a:effectLst/>
                          <a:latin typeface="Times New Roman"/>
                          <a:ea typeface="华文细黑"/>
                          <a:cs typeface="Courier New"/>
                        </a:rPr>
                        <a:t>4s</a:t>
                      </a:r>
                      <a:r>
                        <a:rPr lang="en-US" sz="2800" kern="100" baseline="30000" dirty="0">
                          <a:effectLst/>
                          <a:latin typeface="Times New Roman"/>
                          <a:ea typeface="华文细黑"/>
                          <a:cs typeface="Courier New"/>
                        </a:rPr>
                        <a:t>2</a:t>
                      </a:r>
                      <a:r>
                        <a:rPr lang="en-US" sz="2800" kern="100" dirty="0">
                          <a:effectLst/>
                          <a:latin typeface="Times New Roman"/>
                          <a:ea typeface="华文细黑"/>
                          <a:cs typeface="Courier New"/>
                        </a:rPr>
                        <a:t>4p</a:t>
                      </a:r>
                      <a:r>
                        <a:rPr lang="en-US" sz="2800" kern="100" baseline="30000" dirty="0">
                          <a:effectLst/>
                          <a:latin typeface="Times New Roman"/>
                          <a:ea typeface="华文细黑"/>
                          <a:cs typeface="Courier New"/>
                        </a:rPr>
                        <a:t>6</a:t>
                      </a:r>
                      <a:r>
                        <a:rPr lang="en-US" sz="2800" kern="100" dirty="0">
                          <a:effectLst/>
                          <a:latin typeface="Times New Roman"/>
                          <a:ea typeface="华文细黑"/>
                          <a:cs typeface="Courier New"/>
                        </a:rPr>
                        <a:t>4d</a:t>
                      </a:r>
                      <a:r>
                        <a:rPr lang="en-US" sz="2800" kern="100" baseline="30000" dirty="0">
                          <a:effectLst/>
                          <a:latin typeface="Times New Roman"/>
                          <a:ea typeface="华文细黑"/>
                          <a:cs typeface="Courier New"/>
                        </a:rPr>
                        <a:t>10</a:t>
                      </a:r>
                      <a:r>
                        <a:rPr lang="en-US" sz="2800" kern="100" dirty="0">
                          <a:effectLst/>
                          <a:latin typeface="Times New Roman"/>
                          <a:ea typeface="华文细黑"/>
                          <a:cs typeface="Courier New"/>
                        </a:rPr>
                        <a:t>4f</a:t>
                      </a:r>
                      <a:r>
                        <a:rPr lang="en-US" sz="2800" kern="100" baseline="30000" dirty="0">
                          <a:effectLst/>
                          <a:latin typeface="Times New Roman"/>
                          <a:ea typeface="华文细黑"/>
                          <a:cs typeface="Courier New"/>
                        </a:rPr>
                        <a:t>14</a:t>
                      </a:r>
                      <a:r>
                        <a:rPr lang="en-US" sz="2800" kern="100" dirty="0">
                          <a:effectLst/>
                          <a:latin typeface="Times New Roman"/>
                          <a:ea typeface="华文细黑"/>
                          <a:cs typeface="Courier New"/>
                        </a:rPr>
                        <a:t>5s</a:t>
                      </a:r>
                      <a:r>
                        <a:rPr lang="en-US" sz="2800" kern="100" baseline="30000" dirty="0">
                          <a:effectLst/>
                          <a:latin typeface="Times New Roman"/>
                          <a:ea typeface="华文细黑"/>
                          <a:cs typeface="Courier New"/>
                        </a:rPr>
                        <a:t>2</a:t>
                      </a:r>
                      <a:r>
                        <a:rPr lang="en-US" sz="2800" kern="100" dirty="0">
                          <a:effectLst/>
                          <a:latin typeface="Times New Roman"/>
                          <a:ea typeface="华文细黑"/>
                          <a:cs typeface="Courier New"/>
                        </a:rPr>
                        <a:t>5p</a:t>
                      </a:r>
                      <a:r>
                        <a:rPr lang="en-US" sz="2800" kern="100" baseline="30000" dirty="0">
                          <a:effectLst/>
                          <a:latin typeface="Times New Roman"/>
                          <a:ea typeface="华文细黑"/>
                          <a:cs typeface="Courier New"/>
                        </a:rPr>
                        <a:t>6</a:t>
                      </a:r>
                      <a:r>
                        <a:rPr lang="en-US" sz="2800" kern="100" dirty="0">
                          <a:effectLst/>
                          <a:latin typeface="Times New Roman"/>
                          <a:ea typeface="华文细黑"/>
                          <a:cs typeface="Courier New"/>
                        </a:rPr>
                        <a:t>5d</a:t>
                      </a:r>
                      <a:r>
                        <a:rPr lang="en-US" sz="2800" kern="100" baseline="30000" dirty="0">
                          <a:effectLst/>
                          <a:latin typeface="Times New Roman"/>
                          <a:ea typeface="华文细黑"/>
                          <a:cs typeface="Courier New"/>
                        </a:rPr>
                        <a:t>10</a:t>
                      </a:r>
                      <a:r>
                        <a:rPr lang="en-US" sz="2800" kern="100" dirty="0">
                          <a:effectLst/>
                          <a:latin typeface="Times New Roman"/>
                          <a:ea typeface="华文细黑"/>
                          <a:cs typeface="Courier New"/>
                        </a:rPr>
                        <a:t>6s</a:t>
                      </a:r>
                      <a:r>
                        <a:rPr lang="en-US" sz="2800" kern="100" baseline="30000" dirty="0">
                          <a:effectLst/>
                          <a:latin typeface="Times New Roman"/>
                          <a:ea typeface="华文细黑"/>
                          <a:cs typeface="Courier New"/>
                        </a:rPr>
                        <a:t>2</a:t>
                      </a:r>
                      <a:r>
                        <a:rPr lang="en-US" sz="2800" kern="100" dirty="0">
                          <a:effectLst/>
                          <a:latin typeface="Times New Roman"/>
                          <a:ea typeface="华文细黑"/>
                          <a:cs typeface="Courier New"/>
                        </a:rPr>
                        <a:t>6p</a:t>
                      </a:r>
                      <a:r>
                        <a:rPr lang="en-US" sz="2800" kern="100" baseline="30000" dirty="0">
                          <a:effectLst/>
                          <a:latin typeface="Times New Roman"/>
                          <a:ea typeface="华文细黑"/>
                          <a:cs typeface="Courier New"/>
                        </a:rPr>
                        <a:t>6</a:t>
                      </a:r>
                      <a:endParaRPr lang="zh-CN" sz="2800" kern="100" dirty="0">
                        <a:effectLst/>
                        <a:latin typeface="宋体"/>
                        <a:cs typeface="Courier New"/>
                      </a:endParaRPr>
                    </a:p>
                  </a:txBody>
                  <a:tcPr marL="12438" marR="124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3737992" y="1927151"/>
            <a:ext cx="1245854" cy="523220"/>
          </a:xfrm>
          <a:prstGeom prst="rect">
            <a:avLst/>
          </a:prstGeom>
        </p:spPr>
        <p:txBody>
          <a:bodyPr wrap="none">
            <a:spAutoFit/>
          </a:bodyPr>
          <a:lstStyle/>
          <a:p>
            <a:r>
              <a:rPr lang="en-US" altLang="zh-CN" sz="2800" kern="100" dirty="0">
                <a:solidFill>
                  <a:srgbClr val="0000FF"/>
                </a:solidFill>
                <a:latin typeface="IPAPANNEW"/>
                <a:ea typeface="华文细黑"/>
                <a:cs typeface="Times New Roman"/>
              </a:rPr>
              <a:t>[</a:t>
            </a:r>
            <a:r>
              <a:rPr lang="en-US" altLang="zh-CN" sz="2800" kern="100" dirty="0" err="1">
                <a:solidFill>
                  <a:srgbClr val="0000FF"/>
                </a:solidFill>
                <a:latin typeface="IPAPANNEW"/>
                <a:ea typeface="华文细黑"/>
                <a:cs typeface="Times New Roman"/>
              </a:rPr>
              <a:t>Ar</a:t>
            </a:r>
            <a:r>
              <a:rPr lang="en-US" altLang="zh-CN" sz="2800" kern="100" dirty="0">
                <a:solidFill>
                  <a:srgbClr val="0000FF"/>
                </a:solidFill>
                <a:latin typeface="IPAPANNEW"/>
                <a:ea typeface="华文细黑"/>
                <a:cs typeface="Times New Roman"/>
              </a:rPr>
              <a:t>]</a:t>
            </a:r>
            <a:r>
              <a:rPr lang="en-US" altLang="zh-CN" sz="2800" kern="100" dirty="0">
                <a:solidFill>
                  <a:srgbClr val="0000FF"/>
                </a:solidFill>
                <a:latin typeface="Times New Roman"/>
                <a:ea typeface="华文细黑"/>
                <a:cs typeface="Courier New"/>
              </a:rPr>
              <a:t>4s</a:t>
            </a:r>
            <a:r>
              <a:rPr lang="en-US" altLang="zh-CN" sz="2800" kern="100" baseline="30000" dirty="0">
                <a:solidFill>
                  <a:srgbClr val="0000FF"/>
                </a:solidFill>
                <a:latin typeface="Times New Roman"/>
                <a:ea typeface="华文细黑"/>
                <a:cs typeface="Courier New"/>
              </a:rPr>
              <a:t>1</a:t>
            </a:r>
            <a:endParaRPr lang="zh-CN" altLang="en-US" dirty="0">
              <a:solidFill>
                <a:srgbClr val="0000FF"/>
              </a:solidFill>
            </a:endParaRPr>
          </a:p>
        </p:txBody>
      </p:sp>
      <p:sp>
        <p:nvSpPr>
          <p:cNvPr id="8" name="矩形 7"/>
          <p:cNvSpPr/>
          <p:nvPr/>
        </p:nvSpPr>
        <p:spPr>
          <a:xfrm>
            <a:off x="5735166" y="1980109"/>
            <a:ext cx="543739"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36</a:t>
            </a:r>
            <a:endParaRPr lang="zh-CN" altLang="en-US" dirty="0">
              <a:solidFill>
                <a:srgbClr val="0000FF"/>
              </a:solidFill>
            </a:endParaRPr>
          </a:p>
        </p:txBody>
      </p:sp>
      <p:sp>
        <p:nvSpPr>
          <p:cNvPr id="10" name="矩形 9"/>
          <p:cNvSpPr/>
          <p:nvPr/>
        </p:nvSpPr>
        <p:spPr>
          <a:xfrm>
            <a:off x="7050360" y="1907987"/>
            <a:ext cx="3978974"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1s</a:t>
            </a:r>
            <a:r>
              <a:rPr lang="en-US" altLang="zh-CN" sz="2800" kern="100" baseline="30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2s</a:t>
            </a:r>
            <a:r>
              <a:rPr lang="en-US" altLang="zh-CN" sz="2800" kern="100" baseline="30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2p</a:t>
            </a:r>
            <a:r>
              <a:rPr lang="en-US" altLang="zh-CN" sz="2800" kern="100" baseline="30000" dirty="0">
                <a:solidFill>
                  <a:srgbClr val="0000FF"/>
                </a:solidFill>
                <a:latin typeface="Times New Roman"/>
                <a:ea typeface="华文细黑"/>
                <a:cs typeface="Courier New"/>
              </a:rPr>
              <a:t>6</a:t>
            </a:r>
            <a:r>
              <a:rPr lang="en-US" altLang="zh-CN" sz="2800" kern="100" dirty="0">
                <a:solidFill>
                  <a:srgbClr val="0000FF"/>
                </a:solidFill>
                <a:latin typeface="Times New Roman"/>
                <a:ea typeface="华文细黑"/>
                <a:cs typeface="Courier New"/>
              </a:rPr>
              <a:t>3s</a:t>
            </a:r>
            <a:r>
              <a:rPr lang="en-US" altLang="zh-CN" sz="2800" kern="100" baseline="30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3p</a:t>
            </a:r>
            <a:r>
              <a:rPr lang="en-US" altLang="zh-CN" sz="2800" kern="100" baseline="30000" dirty="0">
                <a:solidFill>
                  <a:srgbClr val="0000FF"/>
                </a:solidFill>
                <a:latin typeface="Times New Roman"/>
                <a:ea typeface="华文细黑"/>
                <a:cs typeface="Courier New"/>
              </a:rPr>
              <a:t>6</a:t>
            </a:r>
            <a:r>
              <a:rPr lang="en-US" altLang="zh-CN" sz="2800" kern="100" dirty="0">
                <a:solidFill>
                  <a:srgbClr val="0000FF"/>
                </a:solidFill>
                <a:latin typeface="Times New Roman"/>
                <a:ea typeface="华文细黑"/>
                <a:cs typeface="Courier New"/>
              </a:rPr>
              <a:t>3d</a:t>
            </a:r>
            <a:r>
              <a:rPr lang="en-US" altLang="zh-CN" sz="2800" kern="100" baseline="30000" dirty="0">
                <a:solidFill>
                  <a:srgbClr val="0000FF"/>
                </a:solidFill>
                <a:latin typeface="Times New Roman"/>
                <a:ea typeface="华文细黑"/>
                <a:cs typeface="Courier New"/>
              </a:rPr>
              <a:t>10</a:t>
            </a:r>
            <a:r>
              <a:rPr lang="en-US" altLang="zh-CN" sz="2800" kern="100" dirty="0">
                <a:solidFill>
                  <a:srgbClr val="0000FF"/>
                </a:solidFill>
                <a:latin typeface="Times New Roman"/>
                <a:ea typeface="华文细黑"/>
                <a:cs typeface="Courier New"/>
              </a:rPr>
              <a:t>4s</a:t>
            </a:r>
            <a:r>
              <a:rPr lang="en-US" altLang="zh-CN" sz="2800" kern="100" baseline="30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4p</a:t>
            </a:r>
            <a:r>
              <a:rPr lang="en-US" altLang="zh-CN" sz="2800" kern="100" baseline="30000" dirty="0">
                <a:solidFill>
                  <a:srgbClr val="0000FF"/>
                </a:solidFill>
                <a:latin typeface="Times New Roman"/>
                <a:ea typeface="华文细黑"/>
                <a:cs typeface="Courier New"/>
              </a:rPr>
              <a:t>6</a:t>
            </a:r>
            <a:endParaRPr lang="zh-CN" altLang="en-US" dirty="0">
              <a:solidFill>
                <a:srgbClr val="0000FF"/>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p:bldP spid="4" grpId="1"/>
      <p:bldP spid="8" grpId="0"/>
      <p:bldP spid="8" grpId="1"/>
      <p:bldP spid="10" grpId="0"/>
      <p:bldP spid="10"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4408" y="656473"/>
            <a:ext cx="11388152" cy="133316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每族元素的价层电子排布特点</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主族</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576948881"/>
              </p:ext>
            </p:extLst>
          </p:nvPr>
        </p:nvGraphicFramePr>
        <p:xfrm>
          <a:off x="550588" y="2096633"/>
          <a:ext cx="11131971" cy="2016223"/>
        </p:xfrm>
        <a:graphic>
          <a:graphicData uri="http://schemas.openxmlformats.org/drawingml/2006/table">
            <a:tbl>
              <a:tblPr/>
              <a:tblGrid>
                <a:gridCol w="1643470"/>
                <a:gridCol w="1240579"/>
                <a:gridCol w="1240579"/>
                <a:gridCol w="1240579"/>
                <a:gridCol w="1240579"/>
                <a:gridCol w="1240579"/>
                <a:gridCol w="1240579"/>
                <a:gridCol w="1240579"/>
                <a:gridCol w="804448"/>
              </a:tblGrid>
              <a:tr h="936104">
                <a:tc>
                  <a:txBody>
                    <a:bodyPr/>
                    <a:lstStyle/>
                    <a:p>
                      <a:pPr algn="ctr">
                        <a:lnSpc>
                          <a:spcPct val="150000"/>
                        </a:lnSpc>
                        <a:spcAft>
                          <a:spcPts val="0"/>
                        </a:spcAft>
                      </a:pPr>
                      <a:r>
                        <a:rPr lang="zh-CN" sz="2800" kern="100" dirty="0">
                          <a:effectLst/>
                          <a:latin typeface="Times New Roman"/>
                          <a:ea typeface="华文细黑"/>
                          <a:cs typeface="Times New Roman"/>
                        </a:rPr>
                        <a:t>主族</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err="1">
                          <a:effectLst/>
                          <a:latin typeface="宋体"/>
                          <a:ea typeface="华文细黑"/>
                          <a:cs typeface="Times New Roman"/>
                        </a:rPr>
                        <a:t>Ⅰ</a:t>
                      </a:r>
                      <a:r>
                        <a:rPr lang="en-US" sz="2800" kern="100" dirty="0" err="1">
                          <a:effectLst/>
                          <a:latin typeface="Times New Roman"/>
                          <a:ea typeface="华文细黑"/>
                          <a:cs typeface="Courier New"/>
                        </a:rPr>
                        <a:t>A</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Ⅱ</a:t>
                      </a:r>
                      <a:r>
                        <a:rPr lang="en-US" sz="2800" kern="100">
                          <a:effectLst/>
                          <a:latin typeface="Times New Roman"/>
                          <a:ea typeface="华文细黑"/>
                          <a:cs typeface="Courier New"/>
                        </a:rPr>
                        <a:t>A</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Ⅲ</a:t>
                      </a:r>
                      <a:r>
                        <a:rPr lang="en-US" sz="2800" kern="100">
                          <a:effectLst/>
                          <a:latin typeface="Times New Roman"/>
                          <a:ea typeface="华文细黑"/>
                          <a:cs typeface="Courier New"/>
                        </a:rPr>
                        <a:t>A</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Ⅳ</a:t>
                      </a:r>
                      <a:r>
                        <a:rPr lang="en-US" sz="2800" kern="100">
                          <a:effectLst/>
                          <a:latin typeface="Times New Roman"/>
                          <a:ea typeface="华文细黑"/>
                          <a:cs typeface="Courier New"/>
                        </a:rPr>
                        <a:t>A</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Ⅴ</a:t>
                      </a:r>
                      <a:r>
                        <a:rPr lang="en-US" sz="2800" kern="100">
                          <a:effectLst/>
                          <a:latin typeface="Times New Roman"/>
                          <a:ea typeface="华文细黑"/>
                          <a:cs typeface="Courier New"/>
                        </a:rPr>
                        <a:t>A</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Ⅵ</a:t>
                      </a:r>
                      <a:r>
                        <a:rPr lang="en-US" sz="2800" kern="100">
                          <a:effectLst/>
                          <a:latin typeface="Times New Roman"/>
                          <a:ea typeface="华文细黑"/>
                          <a:cs typeface="Courier New"/>
                        </a:rPr>
                        <a:t>A</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Ⅶ</a:t>
                      </a:r>
                      <a:r>
                        <a:rPr lang="en-US" sz="2800" kern="100">
                          <a:effectLst/>
                          <a:latin typeface="Times New Roman"/>
                          <a:ea typeface="华文细黑"/>
                          <a:cs typeface="Courier New"/>
                        </a:rPr>
                        <a:t>A</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r>
              <a:tr h="1080119">
                <a:tc>
                  <a:txBody>
                    <a:bodyPr/>
                    <a:lstStyle/>
                    <a:p>
                      <a:pPr algn="ctr">
                        <a:lnSpc>
                          <a:spcPct val="150000"/>
                        </a:lnSpc>
                        <a:spcAft>
                          <a:spcPts val="0"/>
                        </a:spcAft>
                      </a:pPr>
                      <a:r>
                        <a:rPr lang="zh-CN" sz="2800" kern="100">
                          <a:effectLst/>
                          <a:latin typeface="Times New Roman"/>
                          <a:ea typeface="华文细黑"/>
                          <a:cs typeface="Times New Roman"/>
                        </a:rPr>
                        <a:t>排布特点</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u="sng" kern="100" dirty="0" smtClean="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u="sng" kern="100" dirty="0" smtClean="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u="sng" kern="100" dirty="0" smtClean="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u="sng" kern="100" dirty="0" smtClean="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u="sng" kern="100" dirty="0" smtClean="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u="sng" kern="100" dirty="0" smtClean="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u="sng" kern="100" dirty="0" smtClean="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r>
            </a:tbl>
          </a:graphicData>
        </a:graphic>
      </p:graphicFrame>
      <p:sp>
        <p:nvSpPr>
          <p:cNvPr id="6" name="矩形 5"/>
          <p:cNvSpPr/>
          <p:nvPr/>
        </p:nvSpPr>
        <p:spPr>
          <a:xfrm>
            <a:off x="294408" y="4328881"/>
            <a:ext cx="1138815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族：</a:t>
            </a:r>
            <a:r>
              <a:rPr lang="en-US" altLang="zh-CN" sz="2800" kern="100" dirty="0">
                <a:latin typeface="Times New Roman"/>
                <a:ea typeface="华文细黑"/>
                <a:cs typeface="Courier New"/>
              </a:rPr>
              <a:t>He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；其他</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s</a:t>
            </a:r>
            <a:r>
              <a:rPr lang="en-US" altLang="zh-CN" sz="2800" kern="100" baseline="300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p</a:t>
            </a:r>
            <a:r>
              <a:rPr lang="en-US" altLang="zh-CN" sz="2800" kern="100" baseline="30000" dirty="0">
                <a:latin typeface="Times New Roman"/>
                <a:ea typeface="华文细黑"/>
                <a:cs typeface="Courier New"/>
              </a:rPr>
              <a:t>6</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过渡元素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副族和第</a:t>
            </a:r>
            <a:r>
              <a:rPr lang="en-US" altLang="zh-CN" sz="2800" kern="100" dirty="0">
                <a:latin typeface="宋体"/>
                <a:ea typeface="华文细黑"/>
                <a:cs typeface="Times New Roman"/>
              </a:rPr>
              <a:t>Ⅷ</a:t>
            </a:r>
            <a:r>
              <a:rPr lang="zh-CN" altLang="zh-CN" sz="2800" kern="100" dirty="0">
                <a:latin typeface="Times New Roman"/>
                <a:ea typeface="华文细黑"/>
                <a:cs typeface="Times New Roman"/>
              </a:rPr>
              <a:t>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1)d</a:t>
            </a:r>
            <a:r>
              <a:rPr lang="en-US" altLang="zh-CN" sz="2800" kern="100" baseline="30000" dirty="0">
                <a:latin typeface="Times New Roman"/>
                <a:ea typeface="华文细黑"/>
                <a:cs typeface="Courier New"/>
              </a:rPr>
              <a:t>1</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10</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s</a:t>
            </a:r>
            <a:r>
              <a:rPr lang="en-US" altLang="zh-CN" sz="2800" kern="100" baseline="30000" dirty="0">
                <a:latin typeface="Times New Roman"/>
                <a:ea typeface="华文细黑"/>
                <a:cs typeface="Courier New"/>
              </a:rPr>
              <a:t>1</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2532906" y="3348147"/>
            <a:ext cx="623889" cy="523220"/>
          </a:xfrm>
          <a:prstGeom prst="rect">
            <a:avLst/>
          </a:prstGeom>
        </p:spPr>
        <p:txBody>
          <a:bodyPr wrap="none">
            <a:spAutoFit/>
          </a:bodyPr>
          <a:lstStyle/>
          <a:p>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s</a:t>
            </a:r>
            <a:r>
              <a:rPr lang="en-US" altLang="zh-CN" sz="2800" kern="100" baseline="30000" dirty="0">
                <a:solidFill>
                  <a:srgbClr val="0000FF"/>
                </a:solidFill>
                <a:latin typeface="Times New Roman"/>
                <a:ea typeface="华文细黑"/>
                <a:cs typeface="Courier New"/>
              </a:rPr>
              <a:t>1</a:t>
            </a:r>
            <a:endParaRPr lang="zh-CN" altLang="en-US" dirty="0">
              <a:solidFill>
                <a:srgbClr val="0000FF"/>
              </a:solidFill>
            </a:endParaRPr>
          </a:p>
        </p:txBody>
      </p:sp>
      <p:sp>
        <p:nvSpPr>
          <p:cNvPr id="8" name="矩形 7"/>
          <p:cNvSpPr/>
          <p:nvPr/>
        </p:nvSpPr>
        <p:spPr>
          <a:xfrm>
            <a:off x="3771900" y="3353237"/>
            <a:ext cx="623889" cy="523220"/>
          </a:xfrm>
          <a:prstGeom prst="rect">
            <a:avLst/>
          </a:prstGeom>
        </p:spPr>
        <p:txBody>
          <a:bodyPr wrap="none">
            <a:spAutoFit/>
          </a:bodyPr>
          <a:lstStyle/>
          <a:p>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s</a:t>
            </a:r>
            <a:r>
              <a:rPr lang="en-US" altLang="zh-CN" sz="2800" kern="100" baseline="30000" dirty="0">
                <a:solidFill>
                  <a:srgbClr val="0000FF"/>
                </a:solidFill>
                <a:latin typeface="Times New Roman"/>
                <a:ea typeface="华文细黑"/>
                <a:cs typeface="Courier New"/>
              </a:rPr>
              <a:t>2</a:t>
            </a:r>
            <a:endParaRPr lang="zh-CN" altLang="en-US" dirty="0">
              <a:solidFill>
                <a:srgbClr val="0000FF"/>
              </a:solidFill>
            </a:endParaRPr>
          </a:p>
        </p:txBody>
      </p:sp>
      <p:sp>
        <p:nvSpPr>
          <p:cNvPr id="10" name="矩形 9"/>
          <p:cNvSpPr/>
          <p:nvPr/>
        </p:nvSpPr>
        <p:spPr>
          <a:xfrm>
            <a:off x="4785520" y="3304828"/>
            <a:ext cx="1103187" cy="523220"/>
          </a:xfrm>
          <a:prstGeom prst="rect">
            <a:avLst/>
          </a:prstGeom>
        </p:spPr>
        <p:txBody>
          <a:bodyPr wrap="none">
            <a:spAutoFit/>
          </a:bodyPr>
          <a:lstStyle/>
          <a:p>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s</a:t>
            </a:r>
            <a:r>
              <a:rPr lang="en-US" altLang="zh-CN" sz="2800" kern="100" baseline="30000" dirty="0">
                <a:solidFill>
                  <a:srgbClr val="0000FF"/>
                </a:solidFill>
                <a:latin typeface="Times New Roman"/>
                <a:ea typeface="华文细黑"/>
                <a:cs typeface="Courier New"/>
              </a:rPr>
              <a:t>2</a:t>
            </a:r>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p</a:t>
            </a:r>
            <a:r>
              <a:rPr lang="en-US" altLang="zh-CN" sz="2800" kern="100" baseline="30000" dirty="0">
                <a:solidFill>
                  <a:srgbClr val="0000FF"/>
                </a:solidFill>
                <a:latin typeface="Times New Roman"/>
                <a:ea typeface="华文细黑"/>
                <a:cs typeface="Courier New"/>
              </a:rPr>
              <a:t>1</a:t>
            </a:r>
            <a:endParaRPr lang="zh-CN" altLang="en-US" dirty="0">
              <a:solidFill>
                <a:srgbClr val="0000FF"/>
              </a:solidFill>
            </a:endParaRPr>
          </a:p>
        </p:txBody>
      </p:sp>
      <p:sp>
        <p:nvSpPr>
          <p:cNvPr id="14" name="矩形 13"/>
          <p:cNvSpPr/>
          <p:nvPr/>
        </p:nvSpPr>
        <p:spPr>
          <a:xfrm>
            <a:off x="6042248" y="3319572"/>
            <a:ext cx="1103187" cy="523220"/>
          </a:xfrm>
          <a:prstGeom prst="rect">
            <a:avLst/>
          </a:prstGeom>
        </p:spPr>
        <p:txBody>
          <a:bodyPr wrap="none">
            <a:spAutoFit/>
          </a:bodyPr>
          <a:lstStyle/>
          <a:p>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s</a:t>
            </a:r>
            <a:r>
              <a:rPr lang="en-US" altLang="zh-CN" sz="2800" kern="100" baseline="30000" dirty="0">
                <a:solidFill>
                  <a:srgbClr val="0000FF"/>
                </a:solidFill>
                <a:latin typeface="Times New Roman"/>
                <a:ea typeface="华文细黑"/>
                <a:cs typeface="Courier New"/>
              </a:rPr>
              <a:t>2</a:t>
            </a:r>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p</a:t>
            </a:r>
            <a:r>
              <a:rPr lang="en-US" altLang="zh-CN" sz="2800" kern="100" baseline="30000" dirty="0">
                <a:solidFill>
                  <a:srgbClr val="0000FF"/>
                </a:solidFill>
                <a:latin typeface="Times New Roman"/>
                <a:ea typeface="华文细黑"/>
                <a:cs typeface="Courier New"/>
              </a:rPr>
              <a:t>2</a:t>
            </a:r>
            <a:endParaRPr lang="zh-CN" altLang="en-US" dirty="0">
              <a:solidFill>
                <a:srgbClr val="0000FF"/>
              </a:solidFill>
            </a:endParaRPr>
          </a:p>
        </p:txBody>
      </p:sp>
      <p:sp>
        <p:nvSpPr>
          <p:cNvPr id="16" name="矩形 15"/>
          <p:cNvSpPr/>
          <p:nvPr/>
        </p:nvSpPr>
        <p:spPr>
          <a:xfrm>
            <a:off x="7277225" y="3295303"/>
            <a:ext cx="1103187" cy="523220"/>
          </a:xfrm>
          <a:prstGeom prst="rect">
            <a:avLst/>
          </a:prstGeom>
        </p:spPr>
        <p:txBody>
          <a:bodyPr wrap="none">
            <a:spAutoFit/>
          </a:bodyPr>
          <a:lstStyle/>
          <a:p>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s</a:t>
            </a:r>
            <a:r>
              <a:rPr lang="en-US" altLang="zh-CN" sz="2800" kern="100" baseline="30000" dirty="0">
                <a:solidFill>
                  <a:srgbClr val="0000FF"/>
                </a:solidFill>
                <a:latin typeface="Times New Roman"/>
                <a:ea typeface="华文细黑"/>
                <a:cs typeface="Courier New"/>
              </a:rPr>
              <a:t>2</a:t>
            </a:r>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p</a:t>
            </a:r>
            <a:r>
              <a:rPr lang="en-US" altLang="zh-CN" sz="2800" kern="100" baseline="30000" dirty="0">
                <a:solidFill>
                  <a:srgbClr val="0000FF"/>
                </a:solidFill>
                <a:latin typeface="Times New Roman"/>
                <a:ea typeface="华文细黑"/>
                <a:cs typeface="Courier New"/>
              </a:rPr>
              <a:t>3</a:t>
            </a:r>
            <a:endParaRPr lang="zh-CN" altLang="en-US" dirty="0">
              <a:solidFill>
                <a:srgbClr val="0000FF"/>
              </a:solidFill>
            </a:endParaRPr>
          </a:p>
        </p:txBody>
      </p:sp>
      <p:sp>
        <p:nvSpPr>
          <p:cNvPr id="18" name="矩形 17"/>
          <p:cNvSpPr/>
          <p:nvPr/>
        </p:nvSpPr>
        <p:spPr>
          <a:xfrm>
            <a:off x="8490520" y="3329097"/>
            <a:ext cx="1103187" cy="523220"/>
          </a:xfrm>
          <a:prstGeom prst="rect">
            <a:avLst/>
          </a:prstGeom>
        </p:spPr>
        <p:txBody>
          <a:bodyPr wrap="none">
            <a:spAutoFit/>
          </a:bodyPr>
          <a:lstStyle/>
          <a:p>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s</a:t>
            </a:r>
            <a:r>
              <a:rPr lang="en-US" altLang="zh-CN" sz="2800" kern="100" baseline="30000" dirty="0">
                <a:solidFill>
                  <a:srgbClr val="0000FF"/>
                </a:solidFill>
                <a:latin typeface="Times New Roman"/>
                <a:ea typeface="华文细黑"/>
                <a:cs typeface="Courier New"/>
              </a:rPr>
              <a:t>2</a:t>
            </a:r>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p</a:t>
            </a:r>
            <a:r>
              <a:rPr lang="en-US" altLang="zh-CN" sz="2800" kern="100" baseline="30000" dirty="0">
                <a:solidFill>
                  <a:srgbClr val="0000FF"/>
                </a:solidFill>
                <a:latin typeface="Times New Roman"/>
                <a:ea typeface="华文细黑"/>
                <a:cs typeface="Courier New"/>
              </a:rPr>
              <a:t>4</a:t>
            </a:r>
            <a:endParaRPr lang="zh-CN" altLang="en-US" dirty="0">
              <a:solidFill>
                <a:srgbClr val="0000FF"/>
              </a:solidFill>
            </a:endParaRPr>
          </a:p>
        </p:txBody>
      </p:sp>
      <p:sp>
        <p:nvSpPr>
          <p:cNvPr id="20" name="矩形 19"/>
          <p:cNvSpPr/>
          <p:nvPr/>
        </p:nvSpPr>
        <p:spPr>
          <a:xfrm>
            <a:off x="9715972" y="3338622"/>
            <a:ext cx="1103187" cy="523220"/>
          </a:xfrm>
          <a:prstGeom prst="rect">
            <a:avLst/>
          </a:prstGeom>
        </p:spPr>
        <p:txBody>
          <a:bodyPr wrap="none">
            <a:spAutoFit/>
          </a:bodyPr>
          <a:lstStyle/>
          <a:p>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s</a:t>
            </a:r>
            <a:r>
              <a:rPr lang="en-US" altLang="zh-CN" sz="2800" kern="100" baseline="30000" dirty="0">
                <a:solidFill>
                  <a:srgbClr val="0000FF"/>
                </a:solidFill>
                <a:latin typeface="Times New Roman"/>
                <a:ea typeface="华文细黑"/>
                <a:cs typeface="Courier New"/>
              </a:rPr>
              <a:t>2</a:t>
            </a:r>
            <a:r>
              <a:rPr lang="en-US" altLang="zh-CN" sz="2800" i="1" kern="100" dirty="0">
                <a:solidFill>
                  <a:srgbClr val="0000FF"/>
                </a:solidFill>
                <a:latin typeface="Times New Roman"/>
                <a:ea typeface="华文细黑"/>
                <a:cs typeface="Courier New"/>
              </a:rPr>
              <a:t>n</a:t>
            </a:r>
            <a:r>
              <a:rPr lang="en-US" altLang="zh-CN" sz="2800" kern="100" dirty="0">
                <a:solidFill>
                  <a:srgbClr val="0000FF"/>
                </a:solidFill>
                <a:latin typeface="Times New Roman"/>
                <a:ea typeface="华文细黑"/>
                <a:cs typeface="Courier New"/>
              </a:rPr>
              <a:t>p</a:t>
            </a:r>
            <a:r>
              <a:rPr lang="en-US" altLang="zh-CN" sz="2800" kern="100" baseline="30000" dirty="0">
                <a:solidFill>
                  <a:srgbClr val="0000FF"/>
                </a:solidFill>
                <a:latin typeface="Times New Roman"/>
                <a:ea typeface="华文细黑"/>
                <a:cs typeface="Courier New"/>
              </a:rPr>
              <a:t>5</a:t>
            </a:r>
            <a:endParaRPr lang="zh-CN" altLang="en-US" dirty="0">
              <a:solidFill>
                <a:srgbClr val="0000FF"/>
              </a:solidFill>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8"/>
                                        </p:tgtEl>
                                      </p:cBhvr>
                                    </p:animEffect>
                                    <p:set>
                                      <p:cBhvr>
                                        <p:cTn id="45" dur="1" fill="hold">
                                          <p:stCondLst>
                                            <p:cond delay="499"/>
                                          </p:stCondLst>
                                        </p:cTn>
                                        <p:tgtEl>
                                          <p:spTgt spid="18"/>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5" grpId="0"/>
      <p:bldP spid="5" grpId="1"/>
      <p:bldP spid="8" grpId="0"/>
      <p:bldP spid="8" grpId="1"/>
      <p:bldP spid="10" grpId="0"/>
      <p:bldP spid="10" grpId="1"/>
      <p:bldP spid="14" grpId="0"/>
      <p:bldP spid="14" grpId="1"/>
      <p:bldP spid="16" grpId="0"/>
      <p:bldP spid="16" grpId="1"/>
      <p:bldP spid="18" grpId="0"/>
      <p:bldP spid="18" grpId="1"/>
      <p:bldP spid="20" grpId="0"/>
      <p:bldP spid="20"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4408" y="117426"/>
            <a:ext cx="11388152" cy="198026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元素周期表的分区</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根据核外电子排布</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分区</a:t>
            </a:r>
            <a:endParaRPr lang="zh-CN" altLang="zh-CN" sz="1050" kern="100" dirty="0">
              <a:effectLst/>
              <a:latin typeface="宋体"/>
              <a:cs typeface="Courier New"/>
            </a:endParaRPr>
          </a:p>
        </p:txBody>
      </p:sp>
      <p:pic>
        <p:nvPicPr>
          <p:cNvPr id="183307" name="Picture 11" descr="7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1525" y="2061642"/>
            <a:ext cx="6306146" cy="3767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290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4408" y="261442"/>
            <a:ext cx="11388152" cy="68683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各区元素化学性质及原子最外层电子排布特点</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1163600941"/>
              </p:ext>
            </p:extLst>
          </p:nvPr>
        </p:nvGraphicFramePr>
        <p:xfrm>
          <a:off x="550590" y="1053530"/>
          <a:ext cx="11305256" cy="5184576"/>
        </p:xfrm>
        <a:graphic>
          <a:graphicData uri="http://schemas.openxmlformats.org/drawingml/2006/table">
            <a:tbl>
              <a:tblPr/>
              <a:tblGrid>
                <a:gridCol w="936104"/>
                <a:gridCol w="3384376"/>
                <a:gridCol w="2633804"/>
                <a:gridCol w="4350972"/>
              </a:tblGrid>
              <a:tr h="864096">
                <a:tc>
                  <a:txBody>
                    <a:bodyPr/>
                    <a:lstStyle/>
                    <a:p>
                      <a:pPr algn="ctr">
                        <a:lnSpc>
                          <a:spcPct val="150000"/>
                        </a:lnSpc>
                        <a:spcAft>
                          <a:spcPts val="0"/>
                        </a:spcAft>
                      </a:pPr>
                      <a:r>
                        <a:rPr lang="zh-CN" sz="2800" kern="100" dirty="0">
                          <a:effectLst/>
                          <a:latin typeface="Times New Roman"/>
                          <a:ea typeface="华文细黑"/>
                          <a:cs typeface="Times New Roman"/>
                        </a:rPr>
                        <a:t>分区</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元素分布</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外围电子排布</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元素性质特点</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28192">
                <a:tc>
                  <a:txBody>
                    <a:bodyPr/>
                    <a:lstStyle/>
                    <a:p>
                      <a:pPr algn="ctr">
                        <a:lnSpc>
                          <a:spcPct val="150000"/>
                        </a:lnSpc>
                        <a:spcAft>
                          <a:spcPts val="0"/>
                        </a:spcAft>
                      </a:pPr>
                      <a:r>
                        <a:rPr lang="en-US" sz="2800" kern="100">
                          <a:effectLst/>
                          <a:latin typeface="Times New Roman"/>
                          <a:ea typeface="华文细黑"/>
                          <a:cs typeface="Courier New"/>
                        </a:rPr>
                        <a:t>s</a:t>
                      </a:r>
                      <a:r>
                        <a:rPr lang="zh-CN" sz="2800" kern="100">
                          <a:effectLst/>
                          <a:latin typeface="Times New Roman"/>
                          <a:ea typeface="华文细黑"/>
                          <a:cs typeface="Times New Roman"/>
                        </a:rPr>
                        <a:t>区</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err="1">
                          <a:effectLst/>
                          <a:latin typeface="宋体"/>
                          <a:ea typeface="华文细黑"/>
                          <a:cs typeface="Times New Roman"/>
                        </a:rPr>
                        <a:t>Ⅰ</a:t>
                      </a:r>
                      <a:r>
                        <a:rPr lang="en-US" sz="2800" kern="100" dirty="0" err="1">
                          <a:effectLst/>
                          <a:latin typeface="Times New Roman"/>
                          <a:ea typeface="华文细黑"/>
                          <a:cs typeface="Courier New"/>
                        </a:rPr>
                        <a:t>A</a:t>
                      </a:r>
                      <a:r>
                        <a:rPr lang="zh-CN" sz="2800" kern="100" dirty="0">
                          <a:effectLst/>
                          <a:latin typeface="Times New Roman"/>
                          <a:ea typeface="华文细黑"/>
                          <a:cs typeface="Times New Roman"/>
                        </a:rPr>
                        <a:t>、</a:t>
                      </a:r>
                      <a:r>
                        <a:rPr lang="en-US" sz="2800" kern="100" dirty="0" err="1">
                          <a:effectLst/>
                          <a:latin typeface="宋体"/>
                          <a:ea typeface="华文细黑"/>
                          <a:cs typeface="Times New Roman"/>
                        </a:rPr>
                        <a:t>Ⅱ</a:t>
                      </a:r>
                      <a:r>
                        <a:rPr lang="en-US" sz="2800" kern="100" dirty="0" err="1">
                          <a:effectLst/>
                          <a:latin typeface="Times New Roman"/>
                          <a:ea typeface="华文细黑"/>
                          <a:cs typeface="Courier New"/>
                        </a:rPr>
                        <a:t>A</a:t>
                      </a:r>
                      <a:r>
                        <a:rPr lang="zh-CN" sz="2800" kern="100" dirty="0">
                          <a:effectLst/>
                          <a:latin typeface="Times New Roman"/>
                          <a:ea typeface="华文细黑"/>
                          <a:cs typeface="Times New Roman"/>
                        </a:rPr>
                        <a:t>族</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kern="100">
                          <a:effectLst/>
                          <a:latin typeface="Times New Roman"/>
                          <a:ea typeface="华文细黑"/>
                          <a:cs typeface="Courier New"/>
                        </a:rPr>
                        <a:t>n</a:t>
                      </a:r>
                      <a:r>
                        <a:rPr lang="en-US" sz="2800" kern="100">
                          <a:effectLst/>
                          <a:latin typeface="Times New Roman"/>
                          <a:ea typeface="华文细黑"/>
                          <a:cs typeface="Courier New"/>
                        </a:rPr>
                        <a:t>s</a:t>
                      </a:r>
                      <a:r>
                        <a:rPr lang="en-US" sz="2800" kern="100" baseline="30000">
                          <a:effectLst/>
                          <a:latin typeface="Times New Roman"/>
                          <a:ea typeface="华文细黑"/>
                          <a:cs typeface="Courier New"/>
                        </a:rPr>
                        <a:t>1</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2</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除氢外都是活泼金属元素；通常是最外层电子参与反应</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52128">
                <a:tc>
                  <a:txBody>
                    <a:bodyPr/>
                    <a:lstStyle/>
                    <a:p>
                      <a:pPr algn="ctr">
                        <a:lnSpc>
                          <a:spcPct val="150000"/>
                        </a:lnSpc>
                        <a:spcAft>
                          <a:spcPts val="0"/>
                        </a:spcAft>
                      </a:pPr>
                      <a:r>
                        <a:rPr lang="en-US" sz="2800" kern="100">
                          <a:effectLst/>
                          <a:latin typeface="Times New Roman"/>
                          <a:ea typeface="华文细黑"/>
                          <a:cs typeface="Courier New"/>
                        </a:rPr>
                        <a:t>p</a:t>
                      </a:r>
                      <a:r>
                        <a:rPr lang="zh-CN" sz="2800" kern="100">
                          <a:effectLst/>
                          <a:latin typeface="Times New Roman"/>
                          <a:ea typeface="华文细黑"/>
                          <a:cs typeface="Times New Roman"/>
                        </a:rPr>
                        <a:t>区</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Ⅲ</a:t>
                      </a:r>
                      <a:r>
                        <a:rPr lang="en-US" sz="2800" kern="100">
                          <a:effectLst/>
                          <a:latin typeface="Times New Roman"/>
                          <a:ea typeface="华文细黑"/>
                          <a:cs typeface="Courier New"/>
                        </a:rPr>
                        <a:t>A</a:t>
                      </a:r>
                      <a:r>
                        <a:rPr lang="zh-CN" sz="2800" kern="100">
                          <a:effectLst/>
                          <a:latin typeface="Times New Roman"/>
                          <a:ea typeface="华文细黑"/>
                          <a:cs typeface="Times New Roman"/>
                        </a:rPr>
                        <a:t>族～</a:t>
                      </a:r>
                      <a:r>
                        <a:rPr lang="en-US" sz="2800" kern="100">
                          <a:effectLst/>
                          <a:latin typeface="宋体"/>
                          <a:ea typeface="华文细黑"/>
                          <a:cs typeface="Times New Roman"/>
                        </a:rPr>
                        <a:t>Ⅶ</a:t>
                      </a:r>
                      <a:r>
                        <a:rPr lang="en-US" sz="2800" kern="100">
                          <a:effectLst/>
                          <a:latin typeface="Times New Roman"/>
                          <a:ea typeface="华文细黑"/>
                          <a:cs typeface="Courier New"/>
                        </a:rPr>
                        <a:t>A</a:t>
                      </a:r>
                      <a:r>
                        <a:rPr lang="zh-CN" sz="2800" kern="100">
                          <a:effectLst/>
                          <a:latin typeface="Times New Roman"/>
                          <a:ea typeface="华文细黑"/>
                          <a:cs typeface="Times New Roman"/>
                        </a:rPr>
                        <a:t>族、</a:t>
                      </a:r>
                      <a:r>
                        <a:rPr lang="en-US" sz="2800" kern="100">
                          <a:effectLst/>
                          <a:latin typeface="Times New Roman"/>
                          <a:ea typeface="华文细黑"/>
                          <a:cs typeface="Courier New"/>
                        </a:rPr>
                        <a:t>0</a:t>
                      </a:r>
                      <a:r>
                        <a:rPr lang="zh-CN" sz="2800" kern="100">
                          <a:effectLst/>
                          <a:latin typeface="Times New Roman"/>
                          <a:ea typeface="华文细黑"/>
                          <a:cs typeface="Times New Roman"/>
                        </a:rPr>
                        <a:t>族</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kern="100" dirty="0">
                          <a:effectLst/>
                          <a:latin typeface="Times New Roman"/>
                          <a:ea typeface="华文细黑"/>
                          <a:cs typeface="Courier New"/>
                        </a:rPr>
                        <a:t>n</a:t>
                      </a:r>
                      <a:r>
                        <a:rPr lang="en-US" sz="2800" kern="100" dirty="0">
                          <a:effectLst/>
                          <a:latin typeface="Times New Roman"/>
                          <a:ea typeface="华文细黑"/>
                          <a:cs typeface="Courier New"/>
                        </a:rPr>
                        <a:t>s</a:t>
                      </a:r>
                      <a:r>
                        <a:rPr lang="en-US" sz="2800" kern="100" baseline="30000" dirty="0">
                          <a:effectLst/>
                          <a:latin typeface="Times New Roman"/>
                          <a:ea typeface="华文细黑"/>
                          <a:cs typeface="Courier New"/>
                        </a:rPr>
                        <a:t>2</a:t>
                      </a:r>
                      <a:r>
                        <a:rPr lang="en-US" sz="2800" i="1" kern="100" dirty="0">
                          <a:effectLst/>
                          <a:latin typeface="Times New Roman"/>
                          <a:ea typeface="华文细黑"/>
                          <a:cs typeface="Courier New"/>
                        </a:rPr>
                        <a:t>n</a:t>
                      </a:r>
                      <a:r>
                        <a:rPr lang="en-US" sz="2800" kern="100" dirty="0">
                          <a:effectLst/>
                          <a:latin typeface="Times New Roman"/>
                          <a:ea typeface="华文细黑"/>
                          <a:cs typeface="Courier New"/>
                        </a:rPr>
                        <a:t>p</a:t>
                      </a:r>
                      <a:r>
                        <a:rPr lang="en-US" sz="2800" kern="100" baseline="30000" dirty="0">
                          <a:effectLst/>
                          <a:latin typeface="Times New Roman"/>
                          <a:ea typeface="华文细黑"/>
                          <a:cs typeface="Courier New"/>
                        </a:rPr>
                        <a:t>1</a:t>
                      </a:r>
                      <a:r>
                        <a:rPr lang="zh-CN" sz="2800" kern="100" baseline="30000" dirty="0">
                          <a:effectLst/>
                          <a:latin typeface="Times New Roman"/>
                          <a:ea typeface="华文细黑"/>
                          <a:cs typeface="Times New Roman"/>
                        </a:rPr>
                        <a:t>～</a:t>
                      </a:r>
                      <a:r>
                        <a:rPr lang="en-US" sz="2800" kern="100" baseline="30000" dirty="0">
                          <a:effectLst/>
                          <a:latin typeface="Times New Roman"/>
                          <a:ea typeface="华文细黑"/>
                          <a:cs typeface="Courier New"/>
                        </a:rPr>
                        <a:t>6</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通常是最外层电子参与反应</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160">
                <a:tc>
                  <a:txBody>
                    <a:bodyPr/>
                    <a:lstStyle/>
                    <a:p>
                      <a:pPr algn="ctr">
                        <a:lnSpc>
                          <a:spcPct val="150000"/>
                        </a:lnSpc>
                        <a:spcAft>
                          <a:spcPts val="0"/>
                        </a:spcAft>
                      </a:pPr>
                      <a:r>
                        <a:rPr lang="en-US" sz="2800" kern="100">
                          <a:effectLst/>
                          <a:latin typeface="Times New Roman"/>
                          <a:ea typeface="华文细黑"/>
                          <a:cs typeface="Courier New"/>
                        </a:rPr>
                        <a:t>d</a:t>
                      </a:r>
                      <a:r>
                        <a:rPr lang="zh-CN" sz="2800" kern="100">
                          <a:effectLst/>
                          <a:latin typeface="Times New Roman"/>
                          <a:ea typeface="华文细黑"/>
                          <a:cs typeface="Times New Roman"/>
                        </a:rPr>
                        <a:t>区</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宋体"/>
                          <a:ea typeface="华文细黑"/>
                          <a:cs typeface="Times New Roman"/>
                        </a:rPr>
                        <a:t>Ⅲ</a:t>
                      </a:r>
                      <a:r>
                        <a:rPr lang="en-US" sz="2800" kern="100">
                          <a:effectLst/>
                          <a:latin typeface="Times New Roman"/>
                          <a:ea typeface="华文细黑"/>
                          <a:cs typeface="Courier New"/>
                        </a:rPr>
                        <a:t>B</a:t>
                      </a:r>
                      <a:r>
                        <a:rPr lang="zh-CN" sz="2800" kern="100">
                          <a:effectLst/>
                          <a:latin typeface="Times New Roman"/>
                          <a:ea typeface="华文细黑"/>
                          <a:cs typeface="Times New Roman"/>
                        </a:rPr>
                        <a:t>族～</a:t>
                      </a:r>
                      <a:r>
                        <a:rPr lang="en-US" sz="2800" kern="100">
                          <a:effectLst/>
                          <a:latin typeface="宋体"/>
                          <a:ea typeface="华文细黑"/>
                          <a:cs typeface="Times New Roman"/>
                        </a:rPr>
                        <a:t>Ⅶ</a:t>
                      </a:r>
                      <a:r>
                        <a:rPr lang="en-US" sz="2800" kern="100">
                          <a:effectLst/>
                          <a:latin typeface="Times New Roman"/>
                          <a:ea typeface="华文细黑"/>
                          <a:cs typeface="Courier New"/>
                        </a:rPr>
                        <a:t>B</a:t>
                      </a:r>
                      <a:r>
                        <a:rPr lang="zh-CN" sz="2800" kern="100">
                          <a:effectLst/>
                          <a:latin typeface="Times New Roman"/>
                          <a:ea typeface="华文细黑"/>
                          <a:cs typeface="Times New Roman"/>
                        </a:rPr>
                        <a:t>族、</a:t>
                      </a:r>
                      <a:r>
                        <a:rPr lang="en-US" sz="2800" kern="100">
                          <a:effectLst/>
                          <a:latin typeface="宋体"/>
                          <a:ea typeface="华文细黑"/>
                          <a:cs typeface="Times New Roman"/>
                        </a:rPr>
                        <a:t>Ⅷ</a:t>
                      </a:r>
                      <a:r>
                        <a:rPr lang="zh-CN" sz="2800" kern="100">
                          <a:effectLst/>
                          <a:latin typeface="Times New Roman"/>
                          <a:ea typeface="华文细黑"/>
                          <a:cs typeface="Times New Roman"/>
                        </a:rPr>
                        <a:t>族</a:t>
                      </a:r>
                      <a:r>
                        <a:rPr lang="en-US" sz="2800" kern="100">
                          <a:effectLst/>
                          <a:latin typeface="Times New Roman"/>
                          <a:ea typeface="华文细黑"/>
                          <a:cs typeface="Courier New"/>
                        </a:rPr>
                        <a:t>(</a:t>
                      </a:r>
                      <a:r>
                        <a:rPr lang="zh-CN" sz="2800" kern="100">
                          <a:effectLst/>
                          <a:latin typeface="Times New Roman"/>
                          <a:ea typeface="华文细黑"/>
                          <a:cs typeface="Times New Roman"/>
                        </a:rPr>
                        <a:t>除镧系、锕系外</a:t>
                      </a:r>
                      <a:r>
                        <a:rPr lang="en-US" sz="2800" kern="100">
                          <a:effectLst/>
                          <a:latin typeface="Times New Roman"/>
                          <a:ea typeface="华文细黑"/>
                          <a:cs typeface="Courier New"/>
                        </a:rPr>
                        <a:t>)</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t>
                      </a:r>
                      <a:r>
                        <a:rPr lang="en-US" sz="2800" i="1" kern="100">
                          <a:effectLst/>
                          <a:latin typeface="Times New Roman"/>
                          <a:ea typeface="华文细黑"/>
                          <a:cs typeface="Courier New"/>
                        </a:rPr>
                        <a:t>n</a:t>
                      </a:r>
                      <a:r>
                        <a:rPr lang="zh-CN" sz="2800" kern="100">
                          <a:effectLst/>
                          <a:latin typeface="Times New Roman"/>
                          <a:ea typeface="华文细黑"/>
                          <a:cs typeface="Times New Roman"/>
                        </a:rPr>
                        <a:t>－</a:t>
                      </a:r>
                      <a:r>
                        <a:rPr lang="en-US" sz="2800" kern="100">
                          <a:effectLst/>
                          <a:latin typeface="Times New Roman"/>
                          <a:ea typeface="华文细黑"/>
                          <a:cs typeface="Courier New"/>
                        </a:rPr>
                        <a:t>1)d</a:t>
                      </a:r>
                      <a:r>
                        <a:rPr lang="en-US" sz="2800" kern="100" baseline="30000">
                          <a:effectLst/>
                          <a:latin typeface="Times New Roman"/>
                          <a:ea typeface="华文细黑"/>
                          <a:cs typeface="Courier New"/>
                        </a:rPr>
                        <a:t>1</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10</a:t>
                      </a:r>
                      <a:r>
                        <a:rPr lang="en-US" sz="2800" i="1" kern="100">
                          <a:effectLst/>
                          <a:latin typeface="Times New Roman"/>
                          <a:ea typeface="华文细黑"/>
                          <a:cs typeface="Courier New"/>
                        </a:rPr>
                        <a:t>n</a:t>
                      </a:r>
                      <a:r>
                        <a:rPr lang="en-US" sz="2800" kern="100">
                          <a:effectLst/>
                          <a:latin typeface="Times New Roman"/>
                          <a:ea typeface="华文细黑"/>
                          <a:cs typeface="Courier New"/>
                        </a:rPr>
                        <a:t>s</a:t>
                      </a:r>
                      <a:r>
                        <a:rPr lang="en-US" sz="2800" kern="100" baseline="30000">
                          <a:effectLst/>
                          <a:latin typeface="Times New Roman"/>
                          <a:ea typeface="华文细黑"/>
                          <a:cs typeface="Courier New"/>
                        </a:rPr>
                        <a:t>1</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2</a:t>
                      </a:r>
                      <a:endParaRPr lang="zh-CN" sz="2800" kern="10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d</a:t>
                      </a:r>
                      <a:r>
                        <a:rPr lang="zh-CN" sz="2800" kern="100" dirty="0">
                          <a:effectLst/>
                          <a:latin typeface="Times New Roman"/>
                          <a:ea typeface="华文细黑"/>
                          <a:cs typeface="Times New Roman"/>
                        </a:rPr>
                        <a:t>轨道可以不同程度地参与化学键的形成</a:t>
                      </a:r>
                      <a:endParaRPr lang="zh-CN" sz="2800" kern="100" dirty="0">
                        <a:effectLst/>
                        <a:latin typeface="宋体"/>
                        <a:cs typeface="Courier New"/>
                      </a:endParaRPr>
                    </a:p>
                  </a:txBody>
                  <a:tcPr marL="26950" marR="269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155654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301765534"/>
              </p:ext>
            </p:extLst>
          </p:nvPr>
        </p:nvGraphicFramePr>
        <p:xfrm>
          <a:off x="838621" y="1701602"/>
          <a:ext cx="10585177" cy="3312368"/>
        </p:xfrm>
        <a:graphic>
          <a:graphicData uri="http://schemas.openxmlformats.org/drawingml/2006/table">
            <a:tbl>
              <a:tblPr/>
              <a:tblGrid>
                <a:gridCol w="1174521"/>
                <a:gridCol w="2641904"/>
                <a:gridCol w="2592288"/>
                <a:gridCol w="4176464"/>
              </a:tblGrid>
              <a:tr h="1368152">
                <a:tc>
                  <a:txBody>
                    <a:bodyPr/>
                    <a:lstStyle/>
                    <a:p>
                      <a:pPr algn="ctr">
                        <a:lnSpc>
                          <a:spcPct val="150000"/>
                        </a:lnSpc>
                        <a:spcAft>
                          <a:spcPts val="0"/>
                        </a:spcAft>
                      </a:pPr>
                      <a:r>
                        <a:rPr lang="en-US" sz="2800" kern="100">
                          <a:effectLst/>
                          <a:latin typeface="Times New Roman"/>
                          <a:ea typeface="华文细黑"/>
                          <a:cs typeface="Courier New"/>
                        </a:rPr>
                        <a:t>ds</a:t>
                      </a:r>
                      <a:r>
                        <a:rPr lang="zh-CN" sz="2800" kern="100">
                          <a:effectLst/>
                          <a:latin typeface="Times New Roman"/>
                          <a:ea typeface="华文细黑"/>
                          <a:cs typeface="Times New Roman"/>
                        </a:rPr>
                        <a:t>区</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err="1">
                          <a:effectLst/>
                          <a:latin typeface="宋体"/>
                          <a:ea typeface="华文细黑"/>
                          <a:cs typeface="Times New Roman"/>
                        </a:rPr>
                        <a:t>Ⅰ</a:t>
                      </a:r>
                      <a:r>
                        <a:rPr lang="en-US" sz="2800" kern="100" dirty="0" err="1">
                          <a:effectLst/>
                          <a:latin typeface="Times New Roman"/>
                          <a:ea typeface="华文细黑"/>
                          <a:cs typeface="Courier New"/>
                        </a:rPr>
                        <a:t>B</a:t>
                      </a:r>
                      <a:r>
                        <a:rPr lang="zh-CN" sz="2800" kern="100" dirty="0">
                          <a:effectLst/>
                          <a:latin typeface="Times New Roman"/>
                          <a:ea typeface="华文细黑"/>
                          <a:cs typeface="Times New Roman"/>
                        </a:rPr>
                        <a:t>族、</a:t>
                      </a:r>
                      <a:r>
                        <a:rPr lang="en-US" sz="2800" kern="100" dirty="0" err="1">
                          <a:effectLst/>
                          <a:latin typeface="宋体"/>
                          <a:ea typeface="华文细黑"/>
                          <a:cs typeface="Times New Roman"/>
                        </a:rPr>
                        <a:t>Ⅱ</a:t>
                      </a:r>
                      <a:r>
                        <a:rPr lang="en-US" sz="2800" kern="100" dirty="0" err="1">
                          <a:effectLst/>
                          <a:latin typeface="Times New Roman"/>
                          <a:ea typeface="华文细黑"/>
                          <a:cs typeface="Courier New"/>
                        </a:rPr>
                        <a:t>B</a:t>
                      </a:r>
                      <a:r>
                        <a:rPr lang="zh-CN" sz="2800" kern="100" dirty="0">
                          <a:effectLst/>
                          <a:latin typeface="Times New Roman"/>
                          <a:ea typeface="华文细黑"/>
                          <a:cs typeface="Times New Roman"/>
                        </a:rPr>
                        <a:t>族</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t>
                      </a:r>
                      <a:r>
                        <a:rPr lang="en-US" sz="2800" i="1" kern="100">
                          <a:effectLst/>
                          <a:latin typeface="Times New Roman"/>
                          <a:ea typeface="华文细黑"/>
                          <a:cs typeface="Courier New"/>
                        </a:rPr>
                        <a:t>n</a:t>
                      </a:r>
                      <a:r>
                        <a:rPr lang="zh-CN" sz="2800" kern="100">
                          <a:effectLst/>
                          <a:latin typeface="Times New Roman"/>
                          <a:ea typeface="华文细黑"/>
                          <a:cs typeface="Times New Roman"/>
                        </a:rPr>
                        <a:t>－</a:t>
                      </a:r>
                      <a:r>
                        <a:rPr lang="en-US" sz="2800" kern="100">
                          <a:effectLst/>
                          <a:latin typeface="Times New Roman"/>
                          <a:ea typeface="华文细黑"/>
                          <a:cs typeface="Courier New"/>
                        </a:rPr>
                        <a:t>1)d</a:t>
                      </a:r>
                      <a:r>
                        <a:rPr lang="en-US" sz="2800" kern="100" baseline="30000">
                          <a:effectLst/>
                          <a:latin typeface="Times New Roman"/>
                          <a:ea typeface="华文细黑"/>
                          <a:cs typeface="Courier New"/>
                        </a:rPr>
                        <a:t>10</a:t>
                      </a:r>
                      <a:r>
                        <a:rPr lang="en-US" sz="2800" i="1" kern="100">
                          <a:effectLst/>
                          <a:latin typeface="Times New Roman"/>
                          <a:ea typeface="华文细黑"/>
                          <a:cs typeface="Courier New"/>
                        </a:rPr>
                        <a:t>n</a:t>
                      </a:r>
                      <a:r>
                        <a:rPr lang="en-US" sz="2800" kern="100">
                          <a:effectLst/>
                          <a:latin typeface="Times New Roman"/>
                          <a:ea typeface="华文细黑"/>
                          <a:cs typeface="Courier New"/>
                        </a:rPr>
                        <a:t>s</a:t>
                      </a:r>
                      <a:r>
                        <a:rPr lang="en-US" sz="2800" kern="100" baseline="30000">
                          <a:effectLst/>
                          <a:latin typeface="Times New Roman"/>
                          <a:ea typeface="华文细黑"/>
                          <a:cs typeface="Courier New"/>
                        </a:rPr>
                        <a:t>1</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2</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金属元素</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4216">
                <a:tc>
                  <a:txBody>
                    <a:bodyPr/>
                    <a:lstStyle/>
                    <a:p>
                      <a:pPr algn="ctr">
                        <a:lnSpc>
                          <a:spcPct val="150000"/>
                        </a:lnSpc>
                        <a:spcAft>
                          <a:spcPts val="0"/>
                        </a:spcAft>
                      </a:pPr>
                      <a:r>
                        <a:rPr lang="en-US" sz="2800" kern="100">
                          <a:effectLst/>
                          <a:latin typeface="Times New Roman"/>
                          <a:ea typeface="华文细黑"/>
                          <a:cs typeface="Courier New"/>
                        </a:rPr>
                        <a:t>f</a:t>
                      </a:r>
                      <a:r>
                        <a:rPr lang="zh-CN" sz="2800" kern="100">
                          <a:effectLst/>
                          <a:latin typeface="Times New Roman"/>
                          <a:ea typeface="华文细黑"/>
                          <a:cs typeface="Times New Roman"/>
                        </a:rPr>
                        <a:t>区</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镧系、锕系</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t>
                      </a:r>
                      <a:r>
                        <a:rPr lang="en-US" sz="2800" i="1" kern="100">
                          <a:effectLst/>
                          <a:latin typeface="Times New Roman"/>
                          <a:ea typeface="华文细黑"/>
                          <a:cs typeface="Courier New"/>
                        </a:rPr>
                        <a:t>n</a:t>
                      </a:r>
                      <a:r>
                        <a:rPr lang="zh-CN" sz="2800" kern="100">
                          <a:effectLst/>
                          <a:latin typeface="Times New Roman"/>
                          <a:ea typeface="华文细黑"/>
                          <a:cs typeface="Times New Roman"/>
                        </a:rPr>
                        <a:t>－</a:t>
                      </a:r>
                      <a:r>
                        <a:rPr lang="en-US" sz="2800" kern="100">
                          <a:effectLst/>
                          <a:latin typeface="Times New Roman"/>
                          <a:ea typeface="华文细黑"/>
                          <a:cs typeface="Courier New"/>
                        </a:rPr>
                        <a:t>2)f</a:t>
                      </a:r>
                      <a:r>
                        <a:rPr lang="en-US" sz="2800" kern="100" baseline="30000">
                          <a:effectLst/>
                          <a:latin typeface="Times New Roman"/>
                          <a:ea typeface="华文细黑"/>
                          <a:cs typeface="Courier New"/>
                        </a:rPr>
                        <a:t>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14</a:t>
                      </a:r>
                      <a:endParaRPr lang="zh-CN" sz="2800" kern="100">
                        <a:effectLst/>
                        <a:latin typeface="宋体"/>
                        <a:cs typeface="Courier New"/>
                      </a:endParaRPr>
                    </a:p>
                    <a:p>
                      <a:pPr algn="ctr">
                        <a:lnSpc>
                          <a:spcPct val="150000"/>
                        </a:lnSpc>
                        <a:spcAft>
                          <a:spcPts val="0"/>
                        </a:spcAft>
                      </a:pPr>
                      <a:r>
                        <a:rPr lang="en-US" sz="2800" kern="100">
                          <a:effectLst/>
                          <a:latin typeface="Times New Roman"/>
                          <a:ea typeface="华文细黑"/>
                          <a:cs typeface="Courier New"/>
                        </a:rPr>
                        <a:t>(</a:t>
                      </a:r>
                      <a:r>
                        <a:rPr lang="en-US" sz="2800" i="1" kern="100">
                          <a:effectLst/>
                          <a:latin typeface="Times New Roman"/>
                          <a:ea typeface="华文细黑"/>
                          <a:cs typeface="Courier New"/>
                        </a:rPr>
                        <a:t>n</a:t>
                      </a:r>
                      <a:r>
                        <a:rPr lang="zh-CN" sz="2800" kern="100">
                          <a:effectLst/>
                          <a:latin typeface="Times New Roman"/>
                          <a:ea typeface="华文细黑"/>
                          <a:cs typeface="Times New Roman"/>
                        </a:rPr>
                        <a:t>－</a:t>
                      </a:r>
                      <a:r>
                        <a:rPr lang="en-US" sz="2800" kern="100">
                          <a:effectLst/>
                          <a:latin typeface="Times New Roman"/>
                          <a:ea typeface="华文细黑"/>
                          <a:cs typeface="Courier New"/>
                        </a:rPr>
                        <a:t>1)d</a:t>
                      </a:r>
                      <a:r>
                        <a:rPr lang="en-US" sz="2800" kern="100" baseline="30000">
                          <a:effectLst/>
                          <a:latin typeface="Times New Roman"/>
                          <a:ea typeface="华文细黑"/>
                          <a:cs typeface="Courier New"/>
                        </a:rPr>
                        <a:t>0</a:t>
                      </a:r>
                      <a:r>
                        <a:rPr lang="zh-CN" sz="2800" kern="100" baseline="30000">
                          <a:effectLst/>
                          <a:latin typeface="Times New Roman"/>
                          <a:ea typeface="华文细黑"/>
                          <a:cs typeface="Times New Roman"/>
                        </a:rPr>
                        <a:t>～</a:t>
                      </a:r>
                      <a:r>
                        <a:rPr lang="en-US" sz="2800" kern="100" baseline="30000">
                          <a:effectLst/>
                          <a:latin typeface="Times New Roman"/>
                          <a:ea typeface="华文细黑"/>
                          <a:cs typeface="Courier New"/>
                        </a:rPr>
                        <a:t>2</a:t>
                      </a:r>
                      <a:r>
                        <a:rPr lang="en-US" sz="2800" i="1" kern="100">
                          <a:effectLst/>
                          <a:latin typeface="Times New Roman"/>
                          <a:ea typeface="华文细黑"/>
                          <a:cs typeface="Courier New"/>
                        </a:rPr>
                        <a:t>n</a:t>
                      </a:r>
                      <a:r>
                        <a:rPr lang="en-US" sz="2800" kern="100">
                          <a:effectLst/>
                          <a:latin typeface="Times New Roman"/>
                          <a:ea typeface="华文细黑"/>
                          <a:cs typeface="Courier New"/>
                        </a:rPr>
                        <a:t>s</a:t>
                      </a:r>
                      <a:r>
                        <a:rPr lang="en-US" sz="2800" kern="100" baseline="30000">
                          <a:effectLst/>
                          <a:latin typeface="Times New Roman"/>
                          <a:ea typeface="华文细黑"/>
                          <a:cs typeface="Courier New"/>
                        </a:rPr>
                        <a:t>2</a:t>
                      </a:r>
                      <a:endParaRPr lang="zh-CN" sz="2800" kern="10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镧系元素化学性质相近，锕系元素化学性质相近</a:t>
                      </a:r>
                      <a:endParaRPr lang="zh-CN" sz="2800" kern="10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806620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4408" y="153618"/>
            <a:ext cx="11388152" cy="1860998"/>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根据元素金属性与非金属性可将元素周期表分为金属元素区和非金属元素区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如下图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，处于金属与非金属交界线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又称梯形线</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附近的非金属元素具有一定的金属性，又称为半金属或准金属，但不能叫两性非金属。</a:t>
            </a:r>
            <a:endParaRPr lang="zh-CN" altLang="zh-CN" sz="1050" kern="100" dirty="0">
              <a:effectLst/>
              <a:latin typeface="宋体"/>
              <a:cs typeface="Courier New"/>
            </a:endParaRPr>
          </a:p>
        </p:txBody>
      </p:sp>
      <p:pic>
        <p:nvPicPr>
          <p:cNvPr id="277506" name="Picture 2" descr="79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6488" y="1989634"/>
            <a:ext cx="6468574" cy="3139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94408" y="5024411"/>
            <a:ext cx="11388152" cy="1861767"/>
          </a:xfrm>
          <a:prstGeom prst="rect">
            <a:avLst/>
          </a:prstGeom>
        </p:spPr>
        <p:txBody>
          <a:bodyPr wrap="square" lIns="121898" tIns="60948" rIns="121898" bIns="60948">
            <a:spAutoFit/>
          </a:bodyPr>
          <a:lstStyle/>
          <a:p>
            <a:pPr algn="just">
              <a:lnSpc>
                <a:spcPct val="140000"/>
              </a:lnSpc>
              <a:spcAft>
                <a:spcPts val="0"/>
              </a:spcAft>
            </a:pPr>
            <a:r>
              <a:rPr lang="zh-CN" altLang="zh-CN" sz="2800" b="1" kern="100" dirty="0">
                <a:solidFill>
                  <a:srgbClr val="0000FF"/>
                </a:solidFill>
                <a:latin typeface="Times New Roman"/>
                <a:cs typeface="Times New Roman"/>
              </a:rPr>
              <a:t>注意：</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外围电子排布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价电子层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，对于主族元素，价电子层就是最外电子层，而对于过渡元素原子不仅仅是最外电子层，如</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的价电子层排布为</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Tree>
    <p:extLst>
      <p:ext uri="{BB962C8B-B14F-4D97-AF65-F5344CB8AC3E}">
        <p14:creationId xmlns:p14="http://schemas.microsoft.com/office/powerpoint/2010/main" val="487160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4408" y="319143"/>
            <a:ext cx="11388152" cy="3785627"/>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对角线规则</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在元素周期表中，某些主族元素</a:t>
            </a:r>
            <a:r>
              <a:rPr lang="zh-CN" altLang="zh-CN" sz="2800" kern="100" dirty="0" smtClean="0">
                <a:latin typeface="Times New Roman"/>
                <a:ea typeface="华文细黑"/>
                <a:cs typeface="Times New Roman"/>
              </a:rPr>
              <a:t>与</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主族元素的有些性质是</a:t>
            </a:r>
            <a:r>
              <a:rPr lang="zh-CN" altLang="zh-CN" sz="2800" kern="100" dirty="0" smtClean="0">
                <a:latin typeface="Times New Roman"/>
                <a:ea typeface="华文细黑"/>
                <a:cs typeface="Times New Roman"/>
              </a:rPr>
              <a:t>相似</a:t>
            </a:r>
            <a:endParaRPr lang="en-US" altLang="zh-CN" sz="2800" kern="100" dirty="0" smtClean="0">
              <a:latin typeface="Times New Roman"/>
              <a:ea typeface="华文细黑"/>
              <a:cs typeface="Times New Roman"/>
            </a:endParaRPr>
          </a:p>
          <a:p>
            <a:pPr algn="just">
              <a:lnSpc>
                <a:spcPct val="250000"/>
              </a:lnSpc>
              <a:spcAft>
                <a:spcPts val="0"/>
              </a:spcAft>
            </a:pP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a:t>
            </a: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元素周期律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原子半径</a:t>
            </a:r>
            <a:endParaRPr lang="zh-CN" altLang="zh-CN" sz="1050" kern="100" dirty="0">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672559164"/>
              </p:ext>
            </p:extLst>
          </p:nvPr>
        </p:nvGraphicFramePr>
        <p:xfrm>
          <a:off x="423564" y="4192513"/>
          <a:ext cx="11144250" cy="2333625"/>
        </p:xfrm>
        <a:graphic>
          <a:graphicData uri="http://schemas.openxmlformats.org/presentationml/2006/ole">
            <mc:AlternateContent xmlns:mc="http://schemas.openxmlformats.org/markup-compatibility/2006">
              <mc:Choice xmlns:v="urn:schemas-microsoft-com:vml" Requires="v">
                <p:oleObj spid="_x0000_s276505" name="文档" r:id="rId4" imgW="11139720" imgH="2340110" progId="Word.Document.12">
                  <p:embed/>
                </p:oleObj>
              </mc:Choice>
              <mc:Fallback>
                <p:oleObj name="文档" r:id="rId4" imgW="11139720" imgH="2340110" progId="Word.Document.12">
                  <p:embed/>
                  <p:pic>
                    <p:nvPicPr>
                      <p:cNvPr id="0" name=""/>
                      <p:cNvPicPr/>
                      <p:nvPr/>
                    </p:nvPicPr>
                    <p:blipFill>
                      <a:blip r:embed="rId5"/>
                      <a:stretch>
                        <a:fillRect/>
                      </a:stretch>
                    </p:blipFill>
                    <p:spPr>
                      <a:xfrm>
                        <a:off x="423564" y="4192513"/>
                        <a:ext cx="11144250" cy="2333625"/>
                      </a:xfrm>
                      <a:prstGeom prst="rect">
                        <a:avLst/>
                      </a:prstGeom>
                    </p:spPr>
                  </p:pic>
                </p:oleObj>
              </mc:Fallback>
            </mc:AlternateContent>
          </a:graphicData>
        </a:graphic>
      </p:graphicFrame>
      <p:sp>
        <p:nvSpPr>
          <p:cNvPr id="3" name="矩形 2"/>
          <p:cNvSpPr/>
          <p:nvPr/>
        </p:nvSpPr>
        <p:spPr>
          <a:xfrm>
            <a:off x="5735166" y="1062261"/>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右下方</a:t>
            </a:r>
            <a:endParaRPr lang="zh-CN" altLang="en-US" dirty="0">
              <a:solidFill>
                <a:srgbClr val="0000FF"/>
              </a:solidFill>
            </a:endParaRPr>
          </a:p>
        </p:txBody>
      </p:sp>
      <p:pic>
        <p:nvPicPr>
          <p:cNvPr id="276482" name="Picture 2" descr="79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5269" y="1850050"/>
            <a:ext cx="2065784" cy="93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516316" y="4186303"/>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越大</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4222998" y="5301208"/>
            <a:ext cx="902811" cy="523220"/>
          </a:xfrm>
          <a:prstGeom prst="rect">
            <a:avLst/>
          </a:prstGeom>
        </p:spPr>
        <p:txBody>
          <a:bodyPr wrap="none">
            <a:spAutoFit/>
          </a:bodyPr>
          <a:lstStyle/>
          <a:p>
            <a:r>
              <a:rPr lang="zh-CN" altLang="zh-CN" sz="2800" kern="100" dirty="0" smtClean="0">
                <a:solidFill>
                  <a:srgbClr val="0000FF"/>
                </a:solidFill>
                <a:latin typeface="Times New Roman"/>
                <a:ea typeface="华文细黑"/>
                <a:cs typeface="Times New Roman"/>
              </a:rPr>
              <a:t>越</a:t>
            </a:r>
            <a:r>
              <a:rPr lang="zh-CN" altLang="en-US" sz="2800" kern="100" dirty="0" smtClean="0">
                <a:solidFill>
                  <a:srgbClr val="0000FF"/>
                </a:solidFill>
                <a:latin typeface="Times New Roman"/>
                <a:ea typeface="华文细黑"/>
                <a:cs typeface="Times New Roman"/>
              </a:rPr>
              <a:t>小</a:t>
            </a:r>
            <a:endParaRPr lang="zh-CN" altLang="en-US" sz="2800" kern="100" dirty="0">
              <a:solidFill>
                <a:srgbClr val="0000FF"/>
              </a:solidFill>
              <a:latin typeface="Times New Roman"/>
              <a:ea typeface="华文细黑"/>
              <a:cs typeface="Times New Roman"/>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3804819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P spid="7" grpId="0"/>
      <p:bldP spid="7" grpId="1"/>
      <p:bldP spid="8" grpId="0"/>
      <p:bldP spid="8"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2508" y="-26590"/>
            <a:ext cx="11388152" cy="6758749"/>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变化规律</a:t>
            </a:r>
            <a:endParaRPr lang="zh-CN" altLang="zh-CN" sz="280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元素周期表中的同周期主族元素从左到右，原子半径</a:t>
            </a:r>
            <a:r>
              <a:rPr lang="zh-CN" altLang="zh-CN" sz="2800" kern="100" dirty="0" smtClean="0">
                <a:latin typeface="Times New Roman"/>
                <a:ea typeface="华文细黑"/>
                <a:cs typeface="Times New Roman"/>
              </a:rPr>
              <a:t>逐渐</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同主族元素从上到下，原子半径</a:t>
            </a:r>
            <a:r>
              <a:rPr lang="zh-CN" altLang="zh-CN" sz="2800" kern="100" dirty="0" smtClean="0">
                <a:latin typeface="Times New Roman"/>
                <a:ea typeface="华文细黑"/>
                <a:cs typeface="Times New Roman"/>
              </a:rPr>
              <a:t>逐渐</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电离能</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第一电离能：气态电中性基态原子失去一个电子转化为气态基态正离子所需要</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符号</a:t>
            </a:r>
            <a:r>
              <a:rPr lang="zh-CN" altLang="zh-CN" sz="2800" kern="100" dirty="0" smtClean="0">
                <a:latin typeface="Times New Roman"/>
                <a:ea typeface="华文细黑"/>
                <a:cs typeface="Times New Roman"/>
              </a:rPr>
              <a:t>：</a:t>
            </a:r>
            <a:r>
              <a:rPr lang="en-US" altLang="zh-CN" sz="2800" i="1"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单位</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4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规律</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同周期：第一种元素的第一</a:t>
            </a:r>
            <a:r>
              <a:rPr lang="zh-CN" altLang="zh-CN" sz="2800" kern="100" dirty="0" smtClean="0">
                <a:latin typeface="Times New Roman"/>
                <a:ea typeface="华文细黑"/>
                <a:cs typeface="Times New Roman"/>
              </a:rPr>
              <a:t>电离能</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最后一种元素的第一</a:t>
            </a:r>
            <a:r>
              <a:rPr lang="zh-CN" altLang="zh-CN" sz="2800" kern="100" dirty="0" smtClean="0">
                <a:latin typeface="Times New Roman"/>
                <a:ea typeface="华文细黑"/>
                <a:cs typeface="Times New Roman"/>
              </a:rPr>
              <a:t>电离能</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总体</a:t>
            </a:r>
            <a:r>
              <a:rPr lang="zh-CN" altLang="zh-CN" sz="2800" kern="100" dirty="0" smtClean="0">
                <a:latin typeface="Times New Roman"/>
                <a:ea typeface="华文细黑"/>
                <a:cs typeface="Times New Roman"/>
              </a:rPr>
              <a:t>呈现</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变化趋势。</a:t>
            </a:r>
            <a:endParaRPr lang="zh-CN" altLang="zh-CN" sz="2800" kern="100" dirty="0">
              <a:latin typeface="宋体"/>
              <a:cs typeface="Courier New"/>
            </a:endParaRPr>
          </a:p>
          <a:p>
            <a:pPr>
              <a:lnSpc>
                <a:spcPct val="14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同族元素：从上至下第一</a:t>
            </a:r>
            <a:r>
              <a:rPr lang="zh-CN" altLang="zh-CN" sz="2800" kern="100" dirty="0" smtClean="0">
                <a:latin typeface="Times New Roman"/>
                <a:ea typeface="华文细黑"/>
                <a:cs typeface="Times New Roman"/>
              </a:rPr>
              <a:t>电离能</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4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同种原子：逐级电离能</a:t>
            </a:r>
            <a:r>
              <a:rPr lang="zh-CN" altLang="zh-CN" sz="2800" kern="100" dirty="0" smtClean="0">
                <a:latin typeface="Times New Roman"/>
                <a:ea typeface="华文细黑"/>
                <a:cs typeface="Times New Roman"/>
              </a:rPr>
              <a:t>越来越</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即</a:t>
            </a:r>
            <a:r>
              <a:rPr lang="en-US" altLang="zh-CN" sz="2800" i="1" kern="100" dirty="0" smtClean="0">
                <a:latin typeface="Times New Roman"/>
                <a:ea typeface="华文细黑"/>
                <a:cs typeface="Courier New"/>
              </a:rPr>
              <a:t>I</a:t>
            </a:r>
            <a:r>
              <a:rPr lang="en-US" altLang="zh-CN" sz="2800" kern="100" baseline="-25000" dirty="0" smtClean="0">
                <a:latin typeface="Times New Roman"/>
                <a:ea typeface="华文细黑"/>
                <a:cs typeface="Courier New"/>
              </a:rPr>
              <a:t>1</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I</a:t>
            </a:r>
            <a:r>
              <a:rPr lang="en-US" altLang="zh-CN" sz="2800" kern="100" baseline="-25000" dirty="0" smtClean="0">
                <a:latin typeface="Times New Roman"/>
                <a:ea typeface="华文细黑"/>
                <a:cs typeface="Courier New"/>
              </a:rPr>
              <a:t>2</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I</a:t>
            </a:r>
            <a:r>
              <a:rPr lang="en-US" altLang="zh-CN" sz="2800" kern="100" baseline="-25000" dirty="0" smtClean="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2" name="矩形 1"/>
          <p:cNvSpPr/>
          <p:nvPr/>
        </p:nvSpPr>
        <p:spPr>
          <a:xfrm>
            <a:off x="9523015" y="655875"/>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减小</a:t>
            </a:r>
            <a:endParaRPr lang="zh-CN" altLang="en-US" sz="2800" kern="100" dirty="0">
              <a:solidFill>
                <a:srgbClr val="0000FF"/>
              </a:solidFill>
              <a:latin typeface="Times New Roman"/>
              <a:ea typeface="华文细黑"/>
              <a:cs typeface="Times New Roman"/>
            </a:endParaRPr>
          </a:p>
        </p:txBody>
      </p:sp>
      <p:sp>
        <p:nvSpPr>
          <p:cNvPr id="3" name="矩形 2"/>
          <p:cNvSpPr/>
          <p:nvPr/>
        </p:nvSpPr>
        <p:spPr>
          <a:xfrm>
            <a:off x="5575178" y="126051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增大</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2314009" y="3035587"/>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最低能量</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5663158" y="3032025"/>
            <a:ext cx="425116" cy="523220"/>
          </a:xfrm>
          <a:prstGeom prst="rect">
            <a:avLst/>
          </a:prstGeom>
        </p:spPr>
        <p:txBody>
          <a:bodyPr wrap="none">
            <a:spAutoFit/>
          </a:bodyPr>
          <a:lstStyle/>
          <a:p>
            <a:r>
              <a:rPr lang="en-US" altLang="zh-CN" sz="2800" i="1" kern="100" dirty="0">
                <a:solidFill>
                  <a:srgbClr val="0000FF"/>
                </a:solidFill>
                <a:latin typeface="Times New Roman"/>
                <a:ea typeface="华文细黑"/>
                <a:cs typeface="Courier New"/>
              </a:rPr>
              <a:t>I</a:t>
            </a:r>
            <a:r>
              <a:rPr lang="en-US" altLang="zh-CN" sz="2800" kern="100" baseline="-25000" dirty="0">
                <a:solidFill>
                  <a:srgbClr val="0000FF"/>
                </a:solidFill>
                <a:latin typeface="Times New Roman"/>
                <a:ea typeface="华文细黑"/>
                <a:cs typeface="Courier New"/>
              </a:rPr>
              <a:t>1</a:t>
            </a:r>
            <a:endParaRPr lang="zh-CN" altLang="en-US" dirty="0">
              <a:solidFill>
                <a:srgbClr val="0000FF"/>
              </a:solidFill>
            </a:endParaRPr>
          </a:p>
        </p:txBody>
      </p:sp>
      <p:sp>
        <p:nvSpPr>
          <p:cNvPr id="9" name="矩形 8"/>
          <p:cNvSpPr/>
          <p:nvPr/>
        </p:nvSpPr>
        <p:spPr>
          <a:xfrm>
            <a:off x="7722752" y="3032025"/>
            <a:ext cx="1540806" cy="523220"/>
          </a:xfrm>
          <a:prstGeom prst="rect">
            <a:avLst/>
          </a:prstGeom>
        </p:spPr>
        <p:txBody>
          <a:bodyPr wrap="none">
            <a:spAutoFit/>
          </a:bodyPr>
          <a:lstStyle/>
          <a:p>
            <a:r>
              <a:rPr lang="en-US" altLang="zh-CN" sz="2800" kern="100" dirty="0" err="1">
                <a:solidFill>
                  <a:srgbClr val="0000FF"/>
                </a:solidFill>
                <a:latin typeface="Times New Roman"/>
                <a:ea typeface="华文细黑"/>
                <a:cs typeface="Courier New"/>
              </a:rPr>
              <a:t>kJ·mol</a:t>
            </a:r>
            <a:r>
              <a:rPr lang="zh-CN" altLang="zh-CN" sz="2800" kern="100" baseline="30000" dirty="0">
                <a:solidFill>
                  <a:srgbClr val="0000FF"/>
                </a:solidFill>
                <a:latin typeface="Times New Roman"/>
                <a:ea typeface="华文细黑"/>
                <a:cs typeface="Times New Roman"/>
              </a:rPr>
              <a:t>－</a:t>
            </a:r>
            <a:r>
              <a:rPr lang="en-US" altLang="zh-CN" sz="2800" kern="100" baseline="30000" dirty="0">
                <a:solidFill>
                  <a:srgbClr val="0000FF"/>
                </a:solidFill>
                <a:latin typeface="Times New Roman"/>
                <a:ea typeface="华文细黑"/>
                <a:cs typeface="Courier New"/>
              </a:rPr>
              <a:t>1</a:t>
            </a:r>
            <a:endParaRPr lang="zh-CN" altLang="en-US" dirty="0">
              <a:solidFill>
                <a:srgbClr val="0000FF"/>
              </a:solidFill>
            </a:endParaRPr>
          </a:p>
        </p:txBody>
      </p:sp>
      <p:sp>
        <p:nvSpPr>
          <p:cNvPr id="10" name="矩形 9"/>
          <p:cNvSpPr/>
          <p:nvPr/>
        </p:nvSpPr>
        <p:spPr>
          <a:xfrm>
            <a:off x="6248747" y="4222367"/>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最小</a:t>
            </a:r>
            <a:endParaRPr lang="zh-CN" altLang="en-US" sz="2800" kern="100" dirty="0">
              <a:solidFill>
                <a:srgbClr val="0000FF"/>
              </a:solidFill>
              <a:latin typeface="Times New Roman"/>
              <a:ea typeface="华文细黑"/>
              <a:cs typeface="Times New Roman"/>
            </a:endParaRPr>
          </a:p>
        </p:txBody>
      </p:sp>
      <p:sp>
        <p:nvSpPr>
          <p:cNvPr id="13" name="矩形 12"/>
          <p:cNvSpPr/>
          <p:nvPr/>
        </p:nvSpPr>
        <p:spPr>
          <a:xfrm>
            <a:off x="890965" y="4851275"/>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最大</a:t>
            </a:r>
            <a:endParaRPr lang="zh-CN" altLang="en-US" sz="2800" kern="100" dirty="0">
              <a:solidFill>
                <a:srgbClr val="0000FF"/>
              </a:solidFill>
              <a:latin typeface="Times New Roman"/>
              <a:ea typeface="华文细黑"/>
              <a:cs typeface="Times New Roman"/>
            </a:endParaRPr>
          </a:p>
        </p:txBody>
      </p:sp>
      <p:sp>
        <p:nvSpPr>
          <p:cNvPr id="14" name="矩形 13"/>
          <p:cNvSpPr/>
          <p:nvPr/>
        </p:nvSpPr>
        <p:spPr>
          <a:xfrm>
            <a:off x="3594973" y="4845481"/>
            <a:ext cx="305724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从左至右逐渐增大</a:t>
            </a:r>
            <a:endParaRPr lang="zh-CN" altLang="en-US" sz="2800" kern="100" dirty="0">
              <a:solidFill>
                <a:srgbClr val="0000FF"/>
              </a:solidFill>
              <a:latin typeface="Times New Roman"/>
              <a:ea typeface="华文细黑"/>
              <a:cs typeface="Times New Roman"/>
            </a:endParaRPr>
          </a:p>
        </p:txBody>
      </p:sp>
      <p:sp>
        <p:nvSpPr>
          <p:cNvPr id="15" name="矩形 14"/>
          <p:cNvSpPr/>
          <p:nvPr/>
        </p:nvSpPr>
        <p:spPr>
          <a:xfrm>
            <a:off x="5788124" y="5412595"/>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逐渐减小</a:t>
            </a:r>
            <a:endParaRPr lang="zh-CN" altLang="en-US" sz="2800" kern="100" dirty="0">
              <a:solidFill>
                <a:srgbClr val="0000FF"/>
              </a:solidFill>
              <a:latin typeface="Times New Roman"/>
              <a:ea typeface="华文细黑"/>
              <a:cs typeface="Times New Roman"/>
            </a:endParaRPr>
          </a:p>
        </p:txBody>
      </p:sp>
      <p:sp>
        <p:nvSpPr>
          <p:cNvPr id="16" name="矩形 15"/>
          <p:cNvSpPr/>
          <p:nvPr/>
        </p:nvSpPr>
        <p:spPr>
          <a:xfrm>
            <a:off x="5341502" y="6032092"/>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大</a:t>
            </a:r>
            <a:endParaRPr lang="zh-CN" altLang="en-US" sz="2800" kern="100" dirty="0">
              <a:solidFill>
                <a:srgbClr val="0000FF"/>
              </a:solidFill>
              <a:latin typeface="Times New Roman"/>
              <a:ea typeface="华文细黑"/>
              <a:cs typeface="Times New Roman"/>
            </a:endParaRPr>
          </a:p>
        </p:txBody>
      </p:sp>
      <p:sp>
        <p:nvSpPr>
          <p:cNvPr id="18" name="矩形 17"/>
          <p:cNvSpPr/>
          <p:nvPr/>
        </p:nvSpPr>
        <p:spPr>
          <a:xfrm>
            <a:off x="6624435" y="6075525"/>
            <a:ext cx="386644"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&lt;</a:t>
            </a:r>
            <a:endParaRPr lang="zh-CN" altLang="en-US" dirty="0">
              <a:solidFill>
                <a:srgbClr val="0000FF"/>
              </a:solidFill>
            </a:endParaRPr>
          </a:p>
        </p:txBody>
      </p:sp>
      <p:sp>
        <p:nvSpPr>
          <p:cNvPr id="20" name="矩形 19"/>
          <p:cNvSpPr/>
          <p:nvPr/>
        </p:nvSpPr>
        <p:spPr>
          <a:xfrm>
            <a:off x="7215759" y="6061565"/>
            <a:ext cx="386644"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&lt;</a:t>
            </a:r>
            <a:endParaRPr lang="zh-CN" altLang="en-US" dirty="0">
              <a:solidFill>
                <a:srgbClr val="0000FF"/>
              </a:solidFill>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7948973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
                                        </p:tgtEl>
                                      </p:cBhvr>
                                    </p:animEffect>
                                    <p:set>
                                      <p:cBhvr>
                                        <p:cTn id="56" dur="1" fill="hold">
                                          <p:stCondLst>
                                            <p:cond delay="499"/>
                                          </p:stCondLst>
                                        </p:cTn>
                                        <p:tgtEl>
                                          <p:spTgt spid="3"/>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9"/>
                                        </p:tgtEl>
                                      </p:cBhvr>
                                    </p:animEffect>
                                    <p:set>
                                      <p:cBhvr>
                                        <p:cTn id="65" dur="1" fill="hold">
                                          <p:stCondLst>
                                            <p:cond delay="499"/>
                                          </p:stCondLst>
                                        </p:cTn>
                                        <p:tgtEl>
                                          <p:spTgt spid="9"/>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13"/>
                                        </p:tgtEl>
                                      </p:cBhvr>
                                    </p:animEffect>
                                    <p:set>
                                      <p:cBhvr>
                                        <p:cTn id="71" dur="1" fill="hold">
                                          <p:stCondLst>
                                            <p:cond delay="499"/>
                                          </p:stCondLst>
                                        </p:cTn>
                                        <p:tgtEl>
                                          <p:spTgt spid="13"/>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4"/>
                                        </p:tgtEl>
                                      </p:cBhvr>
                                    </p:animEffect>
                                    <p:set>
                                      <p:cBhvr>
                                        <p:cTn id="74" dur="1" fill="hold">
                                          <p:stCondLst>
                                            <p:cond delay="499"/>
                                          </p:stCondLst>
                                        </p:cTn>
                                        <p:tgtEl>
                                          <p:spTgt spid="14"/>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16"/>
                                        </p:tgtEl>
                                      </p:cBhvr>
                                    </p:animEffect>
                                    <p:set>
                                      <p:cBhvr>
                                        <p:cTn id="80" dur="1" fill="hold">
                                          <p:stCondLst>
                                            <p:cond delay="499"/>
                                          </p:stCondLst>
                                        </p:cTn>
                                        <p:tgtEl>
                                          <p:spTgt spid="1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18"/>
                                        </p:tgtEl>
                                      </p:cBhvr>
                                    </p:animEffect>
                                    <p:set>
                                      <p:cBhvr>
                                        <p:cTn id="83" dur="1" fill="hold">
                                          <p:stCondLst>
                                            <p:cond delay="499"/>
                                          </p:stCondLst>
                                        </p:cTn>
                                        <p:tgtEl>
                                          <p:spTgt spid="18"/>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20"/>
                                        </p:tgtEl>
                                      </p:cBhvr>
                                    </p:animEffect>
                                    <p:set>
                                      <p:cBhvr>
                                        <p:cTn id="86"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P spid="3" grpId="0"/>
      <p:bldP spid="3" grpId="1"/>
      <p:bldP spid="5" grpId="0"/>
      <p:bldP spid="5" grpId="1"/>
      <p:bldP spid="7" grpId="0"/>
      <p:bldP spid="7" grpId="1"/>
      <p:bldP spid="9" grpId="0"/>
      <p:bldP spid="9" grpId="1"/>
      <p:bldP spid="10" grpId="0"/>
      <p:bldP spid="10" grpId="1"/>
      <p:bldP spid="13" grpId="0"/>
      <p:bldP spid="13" grpId="1"/>
      <p:bldP spid="14" grpId="0"/>
      <p:bldP spid="14" grpId="1"/>
      <p:bldP spid="15" grpId="0"/>
      <p:bldP spid="15" grpId="1"/>
      <p:bldP spid="16" grpId="0"/>
      <p:bldP spid="16" grpId="1"/>
      <p:bldP spid="18" grpId="0"/>
      <p:bldP spid="18" grpId="1"/>
      <p:bldP spid="20" grpId="0"/>
      <p:bldP spid="2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64424" y="1197546"/>
            <a:ext cx="11275398"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能层、能级与原子轨道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能层</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：在多电子原子中，核外电子</a:t>
            </a:r>
            <a:r>
              <a:rPr lang="zh-CN" altLang="zh-CN" sz="2800" kern="100" dirty="0" smtClean="0">
                <a:latin typeface="Times New Roman"/>
                <a:ea typeface="华文细黑"/>
                <a:cs typeface="Times New Roman"/>
              </a:rPr>
              <a:t>的</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是</a:t>
            </a:r>
            <a:r>
              <a:rPr lang="zh-CN" altLang="zh-CN" sz="2800" kern="100" dirty="0">
                <a:latin typeface="Times New Roman"/>
                <a:ea typeface="华文细黑"/>
                <a:cs typeface="Times New Roman"/>
              </a:rPr>
              <a:t>不同的，按照电子</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差异</a:t>
            </a:r>
            <a:r>
              <a:rPr lang="zh-CN" altLang="zh-CN" sz="2800" kern="100" dirty="0">
                <a:latin typeface="Times New Roman"/>
                <a:ea typeface="华文细黑"/>
                <a:cs typeface="Times New Roman"/>
              </a:rPr>
              <a:t>将其分成不同能层。通常用</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表示，能量依次升高。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能级：同一能层里电子的</a:t>
            </a:r>
            <a:r>
              <a:rPr lang="zh-CN" altLang="zh-CN" sz="2800" u="sng" kern="100" dirty="0">
                <a:latin typeface="Times New Roman"/>
                <a:ea typeface="华文细黑"/>
                <a:cs typeface="Times New Roman"/>
              </a:rPr>
              <a:t>能量</a:t>
            </a:r>
            <a:r>
              <a:rPr lang="zh-CN" altLang="zh-CN" sz="2800" kern="100" dirty="0">
                <a:latin typeface="Times New Roman"/>
                <a:ea typeface="华文细黑"/>
                <a:cs typeface="Times New Roman"/>
              </a:rPr>
              <a:t>也可能不同，又将其分成不同的能级，通常</a:t>
            </a:r>
            <a:r>
              <a:rPr lang="zh-CN" altLang="zh-CN" sz="2800" kern="100" dirty="0" smtClean="0">
                <a:latin typeface="Times New Roman"/>
                <a:ea typeface="华文细黑"/>
                <a:cs typeface="Times New Roman"/>
              </a:rPr>
              <a:t>用</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等</a:t>
            </a:r>
            <a:r>
              <a:rPr lang="zh-CN" altLang="zh-CN" sz="2800" kern="100" dirty="0">
                <a:latin typeface="Times New Roman"/>
                <a:ea typeface="华文细黑"/>
                <a:cs typeface="Times New Roman"/>
              </a:rPr>
              <a:t>表示，同一能层里，各能级的能量</a:t>
            </a:r>
            <a:r>
              <a:rPr lang="zh-CN" altLang="zh-CN" sz="2800" kern="100" dirty="0" smtClean="0">
                <a:latin typeface="Times New Roman"/>
                <a:ea typeface="华文细黑"/>
                <a:cs typeface="Times New Roman"/>
              </a:rPr>
              <a:t>按</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顺序依次升高，即</a:t>
            </a:r>
            <a:r>
              <a:rPr lang="zh-CN" altLang="zh-CN" sz="2800" kern="100" dirty="0" smtClean="0">
                <a:latin typeface="Times New Roman"/>
                <a:ea typeface="华文细黑"/>
                <a:cs typeface="Times New Roman"/>
              </a:rPr>
              <a:t>：</a:t>
            </a:r>
            <a:r>
              <a:rPr lang="en-US" altLang="zh-CN" sz="2800" i="1"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5" name="矩形 4"/>
          <p:cNvSpPr/>
          <p:nvPr/>
        </p:nvSpPr>
        <p:spPr>
          <a:xfrm>
            <a:off x="6934226" y="1946707"/>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能量</a:t>
            </a:r>
            <a:endParaRPr lang="zh-CN" altLang="en-US" dirty="0">
              <a:solidFill>
                <a:srgbClr val="0000FF"/>
              </a:solidFill>
            </a:endParaRPr>
          </a:p>
        </p:txBody>
      </p:sp>
      <p:sp>
        <p:nvSpPr>
          <p:cNvPr id="6" name="矩形 5"/>
          <p:cNvSpPr/>
          <p:nvPr/>
        </p:nvSpPr>
        <p:spPr>
          <a:xfrm>
            <a:off x="573754" y="258525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能量</a:t>
            </a:r>
            <a:endParaRPr lang="zh-CN" altLang="en-US" sz="2800" kern="100" dirty="0">
              <a:solidFill>
                <a:srgbClr val="0000FF"/>
              </a:solidFill>
              <a:latin typeface="Times New Roman"/>
              <a:ea typeface="华文细黑"/>
              <a:cs typeface="Times New Roman"/>
            </a:endParaRPr>
          </a:p>
        </p:txBody>
      </p:sp>
      <p:sp>
        <p:nvSpPr>
          <p:cNvPr id="8" name="矩形 7"/>
          <p:cNvSpPr/>
          <p:nvPr/>
        </p:nvSpPr>
        <p:spPr>
          <a:xfrm>
            <a:off x="1500333" y="4466987"/>
            <a:ext cx="1880643"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s</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p</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d</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f</a:t>
            </a:r>
            <a:endParaRPr lang="zh-CN" altLang="en-US" dirty="0">
              <a:solidFill>
                <a:srgbClr val="0000FF"/>
              </a:solidFill>
            </a:endParaRPr>
          </a:p>
        </p:txBody>
      </p:sp>
      <p:sp>
        <p:nvSpPr>
          <p:cNvPr id="10" name="矩形 9"/>
          <p:cNvSpPr/>
          <p:nvPr/>
        </p:nvSpPr>
        <p:spPr>
          <a:xfrm>
            <a:off x="9421213" y="4529470"/>
            <a:ext cx="1880643"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s</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p</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d</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f</a:t>
            </a:r>
            <a:endParaRPr lang="zh-CN" altLang="en-US" dirty="0">
              <a:solidFill>
                <a:srgbClr val="0000FF"/>
              </a:solidFill>
            </a:endParaRPr>
          </a:p>
        </p:txBody>
      </p:sp>
      <p:sp>
        <p:nvSpPr>
          <p:cNvPr id="12" name="矩形 11"/>
          <p:cNvSpPr/>
          <p:nvPr/>
        </p:nvSpPr>
        <p:spPr>
          <a:xfrm>
            <a:off x="3588565" y="5134109"/>
            <a:ext cx="3249608" cy="523220"/>
          </a:xfrm>
          <a:prstGeom prst="rect">
            <a:avLst/>
          </a:prstGeom>
        </p:spPr>
        <p:txBody>
          <a:bodyPr wrap="none">
            <a:spAutoFit/>
          </a:bodyPr>
          <a:lstStyle/>
          <a:p>
            <a:r>
              <a:rPr lang="en-US" altLang="zh-CN" sz="2800" i="1" kern="100" dirty="0">
                <a:solidFill>
                  <a:srgbClr val="0000FF"/>
                </a:solidFill>
                <a:latin typeface="Times New Roman"/>
                <a:ea typeface="华文细黑"/>
                <a:cs typeface="Courier New"/>
              </a:rPr>
              <a:t>E</a:t>
            </a:r>
            <a:r>
              <a:rPr lang="en-US" altLang="zh-CN" sz="2800" kern="100" dirty="0">
                <a:solidFill>
                  <a:srgbClr val="0000FF"/>
                </a:solidFill>
                <a:latin typeface="Times New Roman"/>
                <a:ea typeface="华文细黑"/>
                <a:cs typeface="Courier New"/>
              </a:rPr>
              <a:t>(s)&lt;</a:t>
            </a:r>
            <a:r>
              <a:rPr lang="en-US" altLang="zh-CN" sz="2800" i="1" kern="100" dirty="0">
                <a:solidFill>
                  <a:srgbClr val="0000FF"/>
                </a:solidFill>
                <a:latin typeface="Times New Roman"/>
                <a:ea typeface="华文细黑"/>
                <a:cs typeface="Courier New"/>
              </a:rPr>
              <a:t>E</a:t>
            </a:r>
            <a:r>
              <a:rPr lang="en-US" altLang="zh-CN" sz="2800" kern="100" dirty="0">
                <a:solidFill>
                  <a:srgbClr val="0000FF"/>
                </a:solidFill>
                <a:latin typeface="Times New Roman"/>
                <a:ea typeface="华文细黑"/>
                <a:cs typeface="Courier New"/>
              </a:rPr>
              <a:t>(p)&lt;</a:t>
            </a:r>
            <a:r>
              <a:rPr lang="en-US" altLang="zh-CN" sz="2800" i="1" kern="100" dirty="0">
                <a:solidFill>
                  <a:srgbClr val="0000FF"/>
                </a:solidFill>
                <a:latin typeface="Times New Roman"/>
                <a:ea typeface="华文细黑"/>
                <a:cs typeface="Courier New"/>
              </a:rPr>
              <a:t>E</a:t>
            </a:r>
            <a:r>
              <a:rPr lang="en-US" altLang="zh-CN" sz="2800" kern="100" dirty="0">
                <a:solidFill>
                  <a:srgbClr val="0000FF"/>
                </a:solidFill>
                <a:latin typeface="Times New Roman"/>
                <a:ea typeface="华文细黑"/>
                <a:cs typeface="Courier New"/>
              </a:rPr>
              <a:t>(d)&lt;</a:t>
            </a:r>
            <a:r>
              <a:rPr lang="en-US" altLang="zh-CN" sz="2800" i="1" kern="100" dirty="0">
                <a:solidFill>
                  <a:srgbClr val="0000FF"/>
                </a:solidFill>
                <a:latin typeface="Times New Roman"/>
                <a:ea typeface="华文细黑"/>
                <a:cs typeface="Courier New"/>
              </a:rPr>
              <a:t>E</a:t>
            </a:r>
            <a:r>
              <a:rPr lang="en-US" altLang="zh-CN" sz="2800" kern="100" dirty="0">
                <a:solidFill>
                  <a:srgbClr val="0000FF"/>
                </a:solidFill>
                <a:latin typeface="Times New Roman"/>
                <a:ea typeface="华文细黑"/>
                <a:cs typeface="Courier New"/>
              </a:rPr>
              <a:t>(f)</a:t>
            </a:r>
            <a:endParaRPr lang="zh-CN" altLang="en-US" dirty="0">
              <a:solidFill>
                <a:srgbClr val="0000FF"/>
              </a:solidFill>
            </a:endParaRPr>
          </a:p>
        </p:txBody>
      </p:sp>
      <p:sp>
        <p:nvSpPr>
          <p:cNvPr id="11" name="矩形 10"/>
          <p:cNvSpPr/>
          <p:nvPr/>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3" name="组合 12"/>
          <p:cNvGrpSpPr/>
          <p:nvPr/>
        </p:nvGrpSpPr>
        <p:grpSpPr>
          <a:xfrm>
            <a:off x="1" y="-2"/>
            <a:ext cx="1836949" cy="634848"/>
            <a:chOff x="0" y="-2"/>
            <a:chExt cx="1377891" cy="634701"/>
          </a:xfrm>
          <a:solidFill>
            <a:srgbClr val="FFC000"/>
          </a:solidFill>
        </p:grpSpPr>
        <p:sp>
          <p:nvSpPr>
            <p:cNvPr id="14" name="矩形 1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5" name="直角三角形 1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6" name="矩形 15"/>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18"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5" grpId="0"/>
      <p:bldP spid="5" grpId="1"/>
      <p:bldP spid="6" grpId="0"/>
      <p:bldP spid="6" grpId="1"/>
      <p:bldP spid="8" grpId="0"/>
      <p:bldP spid="8" grpId="1"/>
      <p:bldP spid="10" grpId="0"/>
      <p:bldP spid="10" grpId="1"/>
      <p:bldP spid="12" grpId="0"/>
      <p:bldP spid="1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189434"/>
            <a:ext cx="11388152" cy="658639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电负性</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含义：元素的原子在化合物</a:t>
            </a:r>
            <a:r>
              <a:rPr lang="zh-CN" altLang="zh-CN" sz="2800" kern="100" dirty="0" smtClean="0">
                <a:latin typeface="Times New Roman"/>
                <a:ea typeface="华文细黑"/>
                <a:cs typeface="Times New Roman"/>
              </a:rPr>
              <a:t>中</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能力</a:t>
            </a:r>
            <a:r>
              <a:rPr lang="zh-CN" altLang="zh-CN" sz="2800" kern="100" dirty="0">
                <a:latin typeface="Times New Roman"/>
                <a:ea typeface="华文细黑"/>
                <a:cs typeface="Times New Roman"/>
              </a:rPr>
              <a:t>的标度。元素的电负性越大，表示其原子在化合物</a:t>
            </a:r>
            <a:r>
              <a:rPr lang="zh-CN" altLang="zh-CN" sz="2800" kern="100" dirty="0" smtClean="0">
                <a:latin typeface="Times New Roman"/>
                <a:ea typeface="华文细黑"/>
                <a:cs typeface="Times New Roman"/>
              </a:rPr>
              <a:t>中</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能力</a:t>
            </a:r>
            <a:r>
              <a:rPr lang="zh-CN" altLang="zh-CN" sz="2800" kern="100" dirty="0" smtClean="0">
                <a:latin typeface="Times New Roman"/>
                <a:ea typeface="华文细黑"/>
                <a:cs typeface="Times New Roman"/>
              </a:rPr>
              <a:t>越</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标准：以最活泼的非金属氟的电负性</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作为</a:t>
            </a:r>
            <a:r>
              <a:rPr lang="zh-CN" altLang="zh-CN" sz="2800" kern="100" dirty="0">
                <a:latin typeface="Times New Roman"/>
                <a:ea typeface="华文细黑"/>
                <a:cs typeface="Times New Roman"/>
              </a:rPr>
              <a:t>相对标准，计算得出其他元素的电负性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稀有气体未计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变化规律</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金属元素的电负性</a:t>
            </a:r>
            <a:r>
              <a:rPr lang="zh-CN" altLang="zh-CN" sz="2800" kern="100" dirty="0" smtClean="0">
                <a:latin typeface="Times New Roman"/>
                <a:ea typeface="华文细黑"/>
                <a:cs typeface="Times New Roman"/>
              </a:rPr>
              <a:t>一般</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非金属元素的电负性</a:t>
            </a:r>
            <a:r>
              <a:rPr lang="zh-CN" altLang="zh-CN" sz="2800" kern="100" dirty="0" smtClean="0">
                <a:latin typeface="Times New Roman"/>
                <a:ea typeface="华文细黑"/>
                <a:cs typeface="Times New Roman"/>
              </a:rPr>
              <a:t>一般</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而位于非金属三角区边界的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类金属</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如锗、锑等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的电负性则在</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左右。</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在元素周期表中，同周期从左至右，元素的电负性</a:t>
            </a:r>
            <a:r>
              <a:rPr lang="zh-CN" altLang="zh-CN" sz="2800" kern="100" dirty="0" smtClean="0">
                <a:latin typeface="Times New Roman"/>
                <a:ea typeface="华文细黑"/>
                <a:cs typeface="Times New Roman"/>
              </a:rPr>
              <a:t>逐渐</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同主族从上至下，元素的电负性</a:t>
            </a:r>
            <a:r>
              <a:rPr lang="zh-CN" altLang="zh-CN" sz="2800" kern="100" dirty="0" smtClean="0">
                <a:latin typeface="Times New Roman"/>
                <a:ea typeface="华文细黑"/>
                <a:cs typeface="Times New Roman"/>
              </a:rPr>
              <a:t>逐渐</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2" name="矩形 1"/>
          <p:cNvSpPr/>
          <p:nvPr/>
        </p:nvSpPr>
        <p:spPr>
          <a:xfrm>
            <a:off x="5393238" y="938089"/>
            <a:ext cx="2339102"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吸引键合电子</a:t>
            </a:r>
            <a:endParaRPr lang="zh-CN" altLang="en-US" sz="2800" kern="100" dirty="0">
              <a:solidFill>
                <a:srgbClr val="0000FF"/>
              </a:solidFill>
              <a:latin typeface="Times New Roman"/>
              <a:ea typeface="华文细黑"/>
              <a:cs typeface="Times New Roman"/>
            </a:endParaRPr>
          </a:p>
        </p:txBody>
      </p:sp>
      <p:sp>
        <p:nvSpPr>
          <p:cNvPr id="3" name="矩形 2"/>
          <p:cNvSpPr/>
          <p:nvPr/>
        </p:nvSpPr>
        <p:spPr>
          <a:xfrm>
            <a:off x="5268272" y="1576636"/>
            <a:ext cx="2339102"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吸引键合电子</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8998326" y="1576636"/>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强</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6829851" y="2248977"/>
            <a:ext cx="633507"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4.0</a:t>
            </a:r>
            <a:endParaRPr lang="zh-CN" altLang="en-US" dirty="0">
              <a:solidFill>
                <a:srgbClr val="0000FF"/>
              </a:solidFill>
            </a:endParaRPr>
          </a:p>
        </p:txBody>
      </p:sp>
      <p:sp>
        <p:nvSpPr>
          <p:cNvPr id="8" name="矩形 7"/>
          <p:cNvSpPr/>
          <p:nvPr/>
        </p:nvSpPr>
        <p:spPr>
          <a:xfrm>
            <a:off x="4006974" y="4106441"/>
            <a:ext cx="1351652"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小于</a:t>
            </a:r>
            <a:r>
              <a:rPr lang="en-US" altLang="zh-CN" sz="2800" kern="100" dirty="0">
                <a:solidFill>
                  <a:srgbClr val="0000FF"/>
                </a:solidFill>
                <a:latin typeface="Times New Roman"/>
                <a:ea typeface="华文细黑"/>
                <a:cs typeface="Courier New"/>
              </a:rPr>
              <a:t>1.8</a:t>
            </a:r>
            <a:endParaRPr lang="zh-CN" altLang="en-US" dirty="0">
              <a:solidFill>
                <a:srgbClr val="0000FF"/>
              </a:solidFill>
            </a:endParaRPr>
          </a:p>
        </p:txBody>
      </p:sp>
      <p:sp>
        <p:nvSpPr>
          <p:cNvPr id="10" name="矩形 9"/>
          <p:cNvSpPr/>
          <p:nvPr/>
        </p:nvSpPr>
        <p:spPr>
          <a:xfrm>
            <a:off x="9577615" y="4140106"/>
            <a:ext cx="1351652"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大于</a:t>
            </a:r>
            <a:r>
              <a:rPr lang="en-US" altLang="zh-CN" sz="2800" kern="100" dirty="0">
                <a:solidFill>
                  <a:srgbClr val="0000FF"/>
                </a:solidFill>
                <a:latin typeface="Times New Roman"/>
                <a:ea typeface="华文细黑"/>
                <a:cs typeface="Courier New"/>
              </a:rPr>
              <a:t>1.8</a:t>
            </a:r>
            <a:endParaRPr lang="zh-CN" altLang="en-US" dirty="0">
              <a:solidFill>
                <a:srgbClr val="0000FF"/>
              </a:solidFill>
            </a:endParaRPr>
          </a:p>
        </p:txBody>
      </p:sp>
      <p:sp>
        <p:nvSpPr>
          <p:cNvPr id="13" name="矩形 12"/>
          <p:cNvSpPr/>
          <p:nvPr/>
        </p:nvSpPr>
        <p:spPr>
          <a:xfrm>
            <a:off x="8893993" y="5402585"/>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增大</a:t>
            </a:r>
            <a:endParaRPr lang="zh-CN" altLang="en-US" sz="2800" kern="100" dirty="0">
              <a:solidFill>
                <a:srgbClr val="0000FF"/>
              </a:solidFill>
              <a:latin typeface="Times New Roman"/>
              <a:ea typeface="华文细黑"/>
              <a:cs typeface="Times New Roman"/>
            </a:endParaRPr>
          </a:p>
        </p:txBody>
      </p:sp>
      <p:sp>
        <p:nvSpPr>
          <p:cNvPr id="14" name="矩形 13"/>
          <p:cNvSpPr/>
          <p:nvPr/>
        </p:nvSpPr>
        <p:spPr>
          <a:xfrm>
            <a:off x="4655046" y="6022082"/>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减小</a:t>
            </a:r>
            <a:endParaRPr lang="zh-CN" altLang="en-US" sz="2800" kern="100" dirty="0">
              <a:solidFill>
                <a:srgbClr val="0000FF"/>
              </a:solidFill>
              <a:latin typeface="Times New Roman"/>
              <a:ea typeface="华文细黑"/>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147966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3"/>
                                        </p:tgtEl>
                                      </p:cBhvr>
                                    </p:animEffect>
                                    <p:set>
                                      <p:cBhvr>
                                        <p:cTn id="40" dur="1" fill="hold">
                                          <p:stCondLst>
                                            <p:cond delay="499"/>
                                          </p:stCondLst>
                                        </p:cTn>
                                        <p:tgtEl>
                                          <p:spTgt spid="3"/>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3"/>
                                        </p:tgtEl>
                                      </p:cBhvr>
                                    </p:animEffect>
                                    <p:set>
                                      <p:cBhvr>
                                        <p:cTn id="55" dur="1" fill="hold">
                                          <p:stCondLst>
                                            <p:cond delay="499"/>
                                          </p:stCondLst>
                                        </p:cTn>
                                        <p:tgtEl>
                                          <p:spTgt spid="13"/>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2" grpId="0"/>
      <p:bldP spid="2" grpId="1"/>
      <p:bldP spid="3" grpId="0"/>
      <p:bldP spid="3" grpId="1"/>
      <p:bldP spid="4" grpId="0"/>
      <p:bldP spid="4" grpId="1"/>
      <p:bldP spid="6" grpId="0"/>
      <p:bldP spid="6" grpId="1"/>
      <p:bldP spid="8" grpId="0"/>
      <p:bldP spid="8" grpId="1"/>
      <p:bldP spid="10" grpId="0"/>
      <p:bldP spid="10" grpId="1"/>
      <p:bldP spid="13" grpId="0"/>
      <p:bldP spid="13" grpId="1"/>
      <p:bldP spid="14" grpId="0"/>
      <p:bldP spid="1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3"/>
          <p:cNvSpPr txBox="1"/>
          <p:nvPr/>
        </p:nvSpPr>
        <p:spPr bwMode="auto">
          <a:xfrm>
            <a:off x="550590" y="477466"/>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r>
              <a:rPr lang="zh-CN" altLang="zh-CN" sz="3200" b="1" dirty="0">
                <a:solidFill>
                  <a:schemeClr val="accent6">
                    <a:lumMod val="75000"/>
                  </a:schemeClr>
                </a:solidFill>
                <a:latin typeface="+mj-ea"/>
                <a:ea typeface="+mj-ea"/>
                <a:cs typeface="+mn-cs"/>
              </a:rPr>
              <a:t>深度思考</a:t>
            </a:r>
            <a:endParaRPr lang="zh-CN" altLang="en-US" sz="3200" b="1" dirty="0">
              <a:solidFill>
                <a:schemeClr val="accent6">
                  <a:lumMod val="75000"/>
                </a:schemeClr>
              </a:solidFill>
              <a:latin typeface="+mj-ea"/>
              <a:ea typeface="+mj-ea"/>
              <a:cs typeface="+mn-cs"/>
            </a:endParaRPr>
          </a:p>
        </p:txBody>
      </p:sp>
      <p:sp>
        <p:nvSpPr>
          <p:cNvPr id="4" name="矩形 3"/>
          <p:cNvSpPr/>
          <p:nvPr/>
        </p:nvSpPr>
        <p:spPr>
          <a:xfrm>
            <a:off x="550590" y="1081424"/>
            <a:ext cx="11053228" cy="5147282"/>
          </a:xfrm>
          <a:prstGeom prst="rect">
            <a:avLst/>
          </a:prstGeom>
        </p:spPr>
        <p:txBody>
          <a:bodyPr wrap="square" lIns="121898" tIns="60948" rIns="121898" bIns="60948">
            <a:spAutoFit/>
          </a:bodyPr>
          <a:lstStyle/>
          <a:p>
            <a:pPr>
              <a:lnSpc>
                <a:spcPct val="17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根据前四周期元素原子核外电子排布特点，回答下列问题：</a:t>
            </a:r>
            <a:endParaRPr lang="zh-CN" altLang="zh-CN" sz="2800" kern="100" dirty="0">
              <a:latin typeface="宋体"/>
              <a:cs typeface="Courier New"/>
            </a:endParaRPr>
          </a:p>
          <a:p>
            <a:pPr>
              <a:lnSpc>
                <a:spcPct val="17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外围电子层有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个未成对电子的有</a:t>
            </a:r>
            <a:r>
              <a:rPr lang="en-US" altLang="zh-CN" sz="2800" kern="100" dirty="0" smtClean="0">
                <a:latin typeface="Times New Roman"/>
                <a:ea typeface="华文细黑"/>
                <a:cs typeface="Courier New"/>
              </a:rPr>
              <a:t>_______________________</a:t>
            </a:r>
            <a:r>
              <a:rPr lang="en-US" altLang="zh-CN" sz="2800" kern="100" dirty="0">
                <a:latin typeface="Times New Roman"/>
                <a:ea typeface="华文细黑"/>
                <a:cs typeface="Courier New"/>
              </a:rPr>
              <a:t>____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个未成对电子的有</a:t>
            </a: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7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未成对电子数与周期数相等的元素有</a:t>
            </a:r>
            <a:r>
              <a:rPr lang="en-US" altLang="zh-CN" sz="2800" kern="100" dirty="0" smtClean="0">
                <a:latin typeface="Times New Roman"/>
                <a:ea typeface="华文细黑"/>
                <a:cs typeface="Courier New"/>
              </a:rPr>
              <a:t>_________</a:t>
            </a:r>
            <a:r>
              <a:rPr lang="en-US" altLang="zh-CN" sz="2800" kern="100" dirty="0">
                <a:latin typeface="Times New Roman"/>
                <a:ea typeface="华文细黑"/>
                <a:cs typeface="Courier New"/>
              </a:rPr>
              <a:t>____</a:t>
            </a:r>
            <a:r>
              <a:rPr lang="en-US" altLang="zh-CN" sz="2800" kern="100" dirty="0" smtClean="0">
                <a:latin typeface="Times New Roman"/>
                <a:ea typeface="华文细黑"/>
                <a:cs typeface="Courier New"/>
              </a:rPr>
              <a:t>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7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根据</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4p</a:t>
            </a:r>
            <a:r>
              <a:rPr lang="en-US" altLang="zh-CN" sz="2800" kern="100" baseline="30000" dirty="0">
                <a:latin typeface="Times New Roman"/>
                <a:ea typeface="华文细黑"/>
                <a:cs typeface="Courier New"/>
              </a:rPr>
              <a:t>4</a:t>
            </a:r>
            <a:r>
              <a:rPr lang="zh-CN" altLang="zh-CN" sz="2800" kern="100" dirty="0">
                <a:latin typeface="Times New Roman"/>
                <a:ea typeface="华文细黑"/>
                <a:cs typeface="Times New Roman"/>
              </a:rPr>
              <a:t>回答问题：</a:t>
            </a:r>
            <a:endParaRPr lang="zh-CN" altLang="zh-CN" sz="2800" kern="100" dirty="0">
              <a:latin typeface="宋体"/>
              <a:cs typeface="Courier New"/>
            </a:endParaRPr>
          </a:p>
          <a:p>
            <a:pPr>
              <a:lnSpc>
                <a:spcPct val="170000"/>
              </a:lnSpc>
            </a:pPr>
            <a:r>
              <a:rPr lang="zh-CN" altLang="zh-CN" sz="2800" kern="100" dirty="0">
                <a:latin typeface="Times New Roman"/>
                <a:ea typeface="华文细黑"/>
                <a:cs typeface="Times New Roman"/>
              </a:rPr>
              <a:t>该元素位于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区，为第</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周期</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族，是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填名称</a:t>
            </a:r>
            <a:r>
              <a:rPr lang="en-US" altLang="zh-CN" sz="2800" kern="100" dirty="0" smtClean="0">
                <a:latin typeface="Times New Roman"/>
                <a:ea typeface="华文细黑"/>
                <a:cs typeface="Courier New"/>
              </a:rPr>
              <a:t>)</a:t>
            </a:r>
            <a:endParaRPr lang="zh-CN" altLang="zh-CN" sz="2800" kern="100" dirty="0">
              <a:effectLst/>
              <a:latin typeface="宋体"/>
              <a:cs typeface="Courier New"/>
            </a:endParaRPr>
          </a:p>
        </p:txBody>
      </p:sp>
      <p:sp>
        <p:nvSpPr>
          <p:cNvPr id="3" name="矩形 2"/>
          <p:cNvSpPr/>
          <p:nvPr/>
        </p:nvSpPr>
        <p:spPr>
          <a:xfrm>
            <a:off x="6167214" y="1999045"/>
            <a:ext cx="5139740" cy="523220"/>
          </a:xfrm>
          <a:prstGeom prst="rect">
            <a:avLst/>
          </a:prstGeom>
        </p:spPr>
        <p:txBody>
          <a:bodyPr wrap="none">
            <a:spAutoFit/>
          </a:bodyPr>
          <a:lstStyle/>
          <a:p>
            <a:r>
              <a:rPr lang="en-US" altLang="zh-CN" sz="2800" kern="100" dirty="0">
                <a:solidFill>
                  <a:srgbClr val="E36C0A"/>
                </a:solidFill>
                <a:latin typeface="Times New Roman"/>
                <a:ea typeface="华文细黑"/>
              </a:rPr>
              <a:t>C</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Si</a:t>
            </a:r>
            <a:r>
              <a:rPr lang="zh-CN" altLang="zh-CN" sz="2800" kern="100" dirty="0">
                <a:solidFill>
                  <a:srgbClr val="E36C0A"/>
                </a:solidFill>
                <a:latin typeface="Times New Roman"/>
                <a:ea typeface="华文细黑"/>
                <a:cs typeface="Times New Roman"/>
              </a:rPr>
              <a:t>、</a:t>
            </a:r>
            <a:r>
              <a:rPr lang="en-US" altLang="zh-CN" sz="2800" kern="100" dirty="0" err="1">
                <a:solidFill>
                  <a:srgbClr val="E36C0A"/>
                </a:solidFill>
                <a:latin typeface="Times New Roman"/>
                <a:ea typeface="华文细黑"/>
              </a:rPr>
              <a:t>Ge</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O</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S</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Se</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Ti</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Ni</a:t>
            </a:r>
            <a:endParaRPr lang="zh-CN" altLang="en-US" sz="2800" dirty="0"/>
          </a:p>
        </p:txBody>
      </p:sp>
      <p:sp>
        <p:nvSpPr>
          <p:cNvPr id="7" name="矩形 6"/>
          <p:cNvSpPr/>
          <p:nvPr/>
        </p:nvSpPr>
        <p:spPr>
          <a:xfrm>
            <a:off x="4078982" y="2719125"/>
            <a:ext cx="3158237" cy="523220"/>
          </a:xfrm>
          <a:prstGeom prst="rect">
            <a:avLst/>
          </a:prstGeom>
        </p:spPr>
        <p:txBody>
          <a:bodyPr wrap="none">
            <a:spAutoFit/>
          </a:bodyPr>
          <a:lstStyle/>
          <a:p>
            <a:r>
              <a:rPr lang="en-US" altLang="zh-CN" sz="2800" kern="100" dirty="0">
                <a:solidFill>
                  <a:srgbClr val="E36C0A"/>
                </a:solidFill>
                <a:latin typeface="Times New Roman"/>
                <a:ea typeface="华文细黑"/>
              </a:rPr>
              <a:t>N</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P</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As</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V</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Co</a:t>
            </a:r>
            <a:endParaRPr lang="zh-CN" altLang="en-US" sz="2800" dirty="0"/>
          </a:p>
        </p:txBody>
      </p:sp>
      <p:sp>
        <p:nvSpPr>
          <p:cNvPr id="8" name="矩形 7"/>
          <p:cNvSpPr/>
          <p:nvPr/>
        </p:nvSpPr>
        <p:spPr>
          <a:xfrm>
            <a:off x="6724228" y="3463588"/>
            <a:ext cx="2938625" cy="523220"/>
          </a:xfrm>
          <a:prstGeom prst="rect">
            <a:avLst/>
          </a:prstGeom>
        </p:spPr>
        <p:txBody>
          <a:bodyPr wrap="none">
            <a:spAutoFit/>
          </a:bodyPr>
          <a:lstStyle/>
          <a:p>
            <a:r>
              <a:rPr lang="en-US" altLang="zh-CN" sz="2800" kern="100" dirty="0">
                <a:solidFill>
                  <a:srgbClr val="E36C0A"/>
                </a:solidFill>
                <a:latin typeface="Times New Roman"/>
                <a:ea typeface="华文细黑"/>
              </a:rPr>
              <a:t>H</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C</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O</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P</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Fe</a:t>
            </a:r>
            <a:endParaRPr lang="zh-CN" altLang="en-US" sz="2800" dirty="0"/>
          </a:p>
        </p:txBody>
      </p:sp>
      <p:sp>
        <p:nvSpPr>
          <p:cNvPr id="9" name="矩形 8"/>
          <p:cNvSpPr/>
          <p:nvPr/>
        </p:nvSpPr>
        <p:spPr>
          <a:xfrm>
            <a:off x="2994700" y="4850790"/>
            <a:ext cx="364202" cy="523220"/>
          </a:xfrm>
          <a:prstGeom prst="rect">
            <a:avLst/>
          </a:prstGeom>
        </p:spPr>
        <p:txBody>
          <a:bodyPr wrap="none">
            <a:spAutoFit/>
          </a:bodyPr>
          <a:lstStyle/>
          <a:p>
            <a:r>
              <a:rPr lang="en-US" altLang="zh-CN" sz="2800" kern="100" dirty="0">
                <a:solidFill>
                  <a:srgbClr val="E36C0A"/>
                </a:solidFill>
                <a:latin typeface="Times New Roman"/>
                <a:ea typeface="华文细黑"/>
              </a:rPr>
              <a:t>p</a:t>
            </a:r>
            <a:endParaRPr lang="zh-CN" altLang="en-US" sz="2800" dirty="0"/>
          </a:p>
        </p:txBody>
      </p:sp>
      <p:sp>
        <p:nvSpPr>
          <p:cNvPr id="10" name="矩形 9"/>
          <p:cNvSpPr/>
          <p:nvPr/>
        </p:nvSpPr>
        <p:spPr>
          <a:xfrm>
            <a:off x="5680201" y="4900980"/>
            <a:ext cx="54373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四</a:t>
            </a:r>
            <a:endParaRPr lang="zh-CN" altLang="en-US" sz="2800" dirty="0"/>
          </a:p>
        </p:txBody>
      </p:sp>
      <p:sp>
        <p:nvSpPr>
          <p:cNvPr id="11" name="矩形 10"/>
          <p:cNvSpPr/>
          <p:nvPr/>
        </p:nvSpPr>
        <p:spPr>
          <a:xfrm>
            <a:off x="7751390" y="4922798"/>
            <a:ext cx="803425" cy="523220"/>
          </a:xfrm>
          <a:prstGeom prst="rect">
            <a:avLst/>
          </a:prstGeom>
        </p:spPr>
        <p:txBody>
          <a:bodyPr wrap="none">
            <a:spAutoFit/>
          </a:bodyPr>
          <a:lstStyle/>
          <a:p>
            <a:r>
              <a:rPr lang="en-US" altLang="zh-CN" sz="2800" kern="100" dirty="0" err="1">
                <a:solidFill>
                  <a:srgbClr val="E36C0A"/>
                </a:solidFill>
                <a:latin typeface="宋体"/>
                <a:ea typeface="华文细黑"/>
                <a:cs typeface="Times New Roman"/>
              </a:rPr>
              <a:t>Ⅵ</a:t>
            </a:r>
            <a:r>
              <a:rPr lang="en-US" altLang="zh-CN" sz="2800" kern="100" dirty="0" err="1">
                <a:solidFill>
                  <a:srgbClr val="E36C0A"/>
                </a:solidFill>
                <a:latin typeface="Times New Roman"/>
                <a:ea typeface="华文细黑"/>
              </a:rPr>
              <a:t>A</a:t>
            </a:r>
            <a:endParaRPr lang="zh-CN" altLang="en-US" sz="2800" dirty="0"/>
          </a:p>
        </p:txBody>
      </p:sp>
      <p:sp>
        <p:nvSpPr>
          <p:cNvPr id="12" name="矩形 11"/>
          <p:cNvSpPr/>
          <p:nvPr/>
        </p:nvSpPr>
        <p:spPr>
          <a:xfrm>
            <a:off x="10376003" y="4922798"/>
            <a:ext cx="54373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硒</a:t>
            </a:r>
            <a:endParaRPr lang="zh-CN" altLang="en-US" sz="2800" dirty="0"/>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1403654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3"/>
                                        </p:tgtEl>
                                      </p:cBhvr>
                                    </p:animEffect>
                                    <p:set>
                                      <p:cBhvr>
                                        <p:cTn id="34" dur="1" fill="hold">
                                          <p:stCondLst>
                                            <p:cond delay="499"/>
                                          </p:stCondLst>
                                        </p:cTn>
                                        <p:tgtEl>
                                          <p:spTgt spid="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3" grpId="0"/>
      <p:bldP spid="3" grpId="1"/>
      <p:bldP spid="7" grpId="0"/>
      <p:bldP spid="7" grpId="1"/>
      <p:bldP spid="8" grpId="0"/>
      <p:bldP spid="8" grpId="1"/>
      <p:bldP spid="9" grpId="0"/>
      <p:bldP spid="9" grpId="1"/>
      <p:bldP spid="10" grpId="0"/>
      <p:bldP spid="10" grpId="1"/>
      <p:bldP spid="11" grpId="0"/>
      <p:bldP spid="11" grpId="1"/>
      <p:bldP spid="12" grpId="0"/>
      <p:bldP spid="12"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5686" y="802792"/>
            <a:ext cx="11388152" cy="5250644"/>
          </a:xfrm>
          <a:prstGeom prst="rect">
            <a:avLst/>
          </a:prstGeom>
        </p:spPr>
        <p:txBody>
          <a:bodyPr wrap="square" lIns="121898" tIns="60948" rIns="121898" bIns="60948">
            <a:spAutoFit/>
          </a:bodyPr>
          <a:lstStyle/>
          <a:p>
            <a:pPr>
              <a:lnSpc>
                <a:spcPct val="17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第四周期中，未成对电子数最多的元素是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填名称</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它位于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族。</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核外电子排布式是</a:t>
            </a:r>
            <a:r>
              <a:rPr lang="en-US" altLang="zh-CN" sz="2800" kern="100" dirty="0" smtClean="0">
                <a:latin typeface="Times New Roman"/>
                <a:ea typeface="华文细黑"/>
                <a:cs typeface="Courier New"/>
              </a:rPr>
              <a:t>____________________________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它有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个能层，</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个能级，</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种运动状态不同的电子。</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价电子排布式</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，价电子排布图</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属于</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区。</a:t>
            </a:r>
            <a:endParaRPr lang="zh-CN" altLang="zh-CN" sz="1050" kern="100" dirty="0">
              <a:effectLst/>
              <a:latin typeface="宋体"/>
              <a:cs typeface="Courier New"/>
            </a:endParaRPr>
          </a:p>
        </p:txBody>
      </p:sp>
      <p:sp>
        <p:nvSpPr>
          <p:cNvPr id="3" name="矩形 2"/>
          <p:cNvSpPr/>
          <p:nvPr/>
        </p:nvSpPr>
        <p:spPr>
          <a:xfrm>
            <a:off x="7564636" y="980602"/>
            <a:ext cx="54373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铬</a:t>
            </a:r>
            <a:endParaRPr lang="zh-CN" altLang="en-US" sz="2800" dirty="0"/>
          </a:p>
        </p:txBody>
      </p:sp>
      <p:sp>
        <p:nvSpPr>
          <p:cNvPr id="5" name="矩形 4"/>
          <p:cNvSpPr/>
          <p:nvPr/>
        </p:nvSpPr>
        <p:spPr>
          <a:xfrm>
            <a:off x="2331740" y="1711127"/>
            <a:ext cx="782587" cy="523220"/>
          </a:xfrm>
          <a:prstGeom prst="rect">
            <a:avLst/>
          </a:prstGeom>
        </p:spPr>
        <p:txBody>
          <a:bodyPr wrap="none">
            <a:spAutoFit/>
          </a:bodyPr>
          <a:lstStyle/>
          <a:p>
            <a:r>
              <a:rPr lang="en-US" altLang="zh-CN" sz="2800" kern="100" dirty="0" err="1">
                <a:solidFill>
                  <a:srgbClr val="E36C0A"/>
                </a:solidFill>
                <a:latin typeface="宋体"/>
                <a:ea typeface="华文细黑"/>
                <a:cs typeface="Times New Roman"/>
              </a:rPr>
              <a:t>Ⅵ</a:t>
            </a:r>
            <a:r>
              <a:rPr lang="en-US" altLang="zh-CN" sz="2800" kern="100" dirty="0" err="1">
                <a:solidFill>
                  <a:srgbClr val="E36C0A"/>
                </a:solidFill>
                <a:latin typeface="Times New Roman"/>
                <a:ea typeface="华文细黑"/>
              </a:rPr>
              <a:t>B</a:t>
            </a:r>
            <a:endParaRPr lang="zh-CN" altLang="en-US" sz="2800" dirty="0"/>
          </a:p>
        </p:txBody>
      </p:sp>
      <p:sp>
        <p:nvSpPr>
          <p:cNvPr id="8" name="矩形 7"/>
          <p:cNvSpPr/>
          <p:nvPr/>
        </p:nvSpPr>
        <p:spPr>
          <a:xfrm>
            <a:off x="3637409" y="2459782"/>
            <a:ext cx="5279009" cy="523220"/>
          </a:xfrm>
          <a:prstGeom prst="rect">
            <a:avLst/>
          </a:prstGeom>
        </p:spPr>
        <p:txBody>
          <a:bodyPr wrap="none">
            <a:spAutoFit/>
          </a:bodyPr>
          <a:lstStyle/>
          <a:p>
            <a:r>
              <a:rPr lang="en-US" altLang="zh-CN" sz="2800" kern="100" dirty="0">
                <a:solidFill>
                  <a:srgbClr val="E36C0A"/>
                </a:solidFill>
                <a:latin typeface="Times New Roman"/>
                <a:ea typeface="华文细黑"/>
              </a:rPr>
              <a:t>1s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3p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5</a:t>
            </a:r>
            <a:r>
              <a:rPr lang="en-US" altLang="zh-CN" sz="2800" kern="100" dirty="0">
                <a:solidFill>
                  <a:srgbClr val="E36C0A"/>
                </a:solidFill>
                <a:latin typeface="Times New Roman"/>
                <a:ea typeface="华文细黑"/>
              </a:rPr>
              <a:t>4s</a:t>
            </a:r>
            <a:r>
              <a:rPr lang="en-US" altLang="zh-CN" sz="2800" kern="100" baseline="30000" dirty="0">
                <a:solidFill>
                  <a:srgbClr val="E36C0A"/>
                </a:solidFill>
                <a:latin typeface="Times New Roman"/>
                <a:ea typeface="华文细黑"/>
              </a:rPr>
              <a:t>1</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IPAPANNEW"/>
                <a:ea typeface="华文细黑"/>
                <a:cs typeface="Times New Roman"/>
              </a:rPr>
              <a:t>[</a:t>
            </a:r>
            <a:r>
              <a:rPr lang="en-US" altLang="zh-CN" sz="2800" kern="100" dirty="0" err="1">
                <a:solidFill>
                  <a:srgbClr val="E36C0A"/>
                </a:solidFill>
                <a:latin typeface="IPAPANNEW"/>
                <a:ea typeface="华文细黑"/>
                <a:cs typeface="Times New Roman"/>
              </a:rPr>
              <a:t>Ar</a:t>
            </a:r>
            <a:r>
              <a:rPr lang="en-US" altLang="zh-CN" sz="2800" kern="100" dirty="0">
                <a:solidFill>
                  <a:srgbClr val="E36C0A"/>
                </a:solidFill>
                <a:latin typeface="IPAPANNEW"/>
                <a:ea typeface="华文细黑"/>
                <a:cs typeface="Times New Roman"/>
              </a:rPr>
              <a:t>]</a:t>
            </a:r>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5</a:t>
            </a:r>
            <a:r>
              <a:rPr lang="en-US" altLang="zh-CN" sz="2800" kern="100" dirty="0">
                <a:solidFill>
                  <a:srgbClr val="E36C0A"/>
                </a:solidFill>
                <a:latin typeface="Times New Roman"/>
                <a:ea typeface="华文细黑"/>
              </a:rPr>
              <a:t>4s</a:t>
            </a:r>
            <a:r>
              <a:rPr lang="en-US" altLang="zh-CN" sz="2800" kern="100" baseline="30000" dirty="0">
                <a:solidFill>
                  <a:srgbClr val="E36C0A"/>
                </a:solidFill>
                <a:latin typeface="Times New Roman"/>
                <a:ea typeface="华文细黑"/>
              </a:rPr>
              <a:t>1</a:t>
            </a:r>
            <a:endParaRPr lang="zh-CN" altLang="en-US" sz="2800" dirty="0"/>
          </a:p>
        </p:txBody>
      </p:sp>
      <p:sp>
        <p:nvSpPr>
          <p:cNvPr id="11" name="矩形 10"/>
          <p:cNvSpPr/>
          <p:nvPr/>
        </p:nvSpPr>
        <p:spPr>
          <a:xfrm>
            <a:off x="2149639" y="3185554"/>
            <a:ext cx="364202" cy="523220"/>
          </a:xfrm>
          <a:prstGeom prst="rect">
            <a:avLst/>
          </a:prstGeom>
        </p:spPr>
        <p:txBody>
          <a:bodyPr wrap="none">
            <a:spAutoFit/>
          </a:bodyPr>
          <a:lstStyle/>
          <a:p>
            <a:r>
              <a:rPr lang="en-US" altLang="zh-CN" sz="2800" kern="100" dirty="0">
                <a:solidFill>
                  <a:srgbClr val="E36C0A"/>
                </a:solidFill>
                <a:latin typeface="Times New Roman"/>
                <a:ea typeface="华文细黑"/>
              </a:rPr>
              <a:t>4</a:t>
            </a:r>
            <a:endParaRPr lang="zh-CN" altLang="en-US" sz="2800" dirty="0"/>
          </a:p>
        </p:txBody>
      </p:sp>
      <p:sp>
        <p:nvSpPr>
          <p:cNvPr id="12" name="矩形 11"/>
          <p:cNvSpPr/>
          <p:nvPr/>
        </p:nvSpPr>
        <p:spPr>
          <a:xfrm>
            <a:off x="5082932" y="3185554"/>
            <a:ext cx="364202" cy="523220"/>
          </a:xfrm>
          <a:prstGeom prst="rect">
            <a:avLst/>
          </a:prstGeom>
        </p:spPr>
        <p:txBody>
          <a:bodyPr wrap="none">
            <a:spAutoFit/>
          </a:bodyPr>
          <a:lstStyle/>
          <a:p>
            <a:r>
              <a:rPr lang="en-US" altLang="zh-CN" sz="2800" kern="100" dirty="0" smtClean="0">
                <a:solidFill>
                  <a:srgbClr val="E36C0A"/>
                </a:solidFill>
                <a:latin typeface="Times New Roman"/>
                <a:ea typeface="华文细黑"/>
              </a:rPr>
              <a:t>7</a:t>
            </a:r>
            <a:endParaRPr lang="zh-CN" altLang="en-US" sz="2800" dirty="0"/>
          </a:p>
        </p:txBody>
      </p:sp>
      <p:sp>
        <p:nvSpPr>
          <p:cNvPr id="13" name="矩形 12"/>
          <p:cNvSpPr/>
          <p:nvPr/>
        </p:nvSpPr>
        <p:spPr>
          <a:xfrm>
            <a:off x="7836505" y="3185554"/>
            <a:ext cx="543739" cy="523220"/>
          </a:xfrm>
          <a:prstGeom prst="rect">
            <a:avLst/>
          </a:prstGeom>
        </p:spPr>
        <p:txBody>
          <a:bodyPr wrap="none">
            <a:spAutoFit/>
          </a:bodyPr>
          <a:lstStyle/>
          <a:p>
            <a:r>
              <a:rPr lang="en-US" altLang="zh-CN" sz="2800" kern="100" dirty="0" smtClean="0">
                <a:solidFill>
                  <a:srgbClr val="E36C0A"/>
                </a:solidFill>
                <a:latin typeface="Times New Roman"/>
                <a:ea typeface="华文细黑"/>
              </a:rPr>
              <a:t>24</a:t>
            </a:r>
            <a:endParaRPr lang="zh-CN" altLang="en-US" sz="2800" dirty="0"/>
          </a:p>
        </p:txBody>
      </p:sp>
      <p:sp>
        <p:nvSpPr>
          <p:cNvPr id="14" name="矩形 13"/>
          <p:cNvSpPr/>
          <p:nvPr/>
        </p:nvSpPr>
        <p:spPr>
          <a:xfrm>
            <a:off x="3263827" y="4634766"/>
            <a:ext cx="1103187" cy="523220"/>
          </a:xfrm>
          <a:prstGeom prst="rect">
            <a:avLst/>
          </a:prstGeom>
        </p:spPr>
        <p:txBody>
          <a:bodyPr wrap="none">
            <a:spAutoFit/>
          </a:bodyPr>
          <a:lstStyle/>
          <a:p>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5</a:t>
            </a:r>
            <a:r>
              <a:rPr lang="en-US" altLang="zh-CN" sz="2800" kern="100" dirty="0">
                <a:solidFill>
                  <a:srgbClr val="E36C0A"/>
                </a:solidFill>
                <a:latin typeface="Times New Roman"/>
                <a:ea typeface="华文细黑"/>
              </a:rPr>
              <a:t>4s</a:t>
            </a:r>
            <a:r>
              <a:rPr lang="en-US" altLang="zh-CN" sz="2800" kern="100" baseline="30000" dirty="0">
                <a:solidFill>
                  <a:srgbClr val="E36C0A"/>
                </a:solidFill>
                <a:latin typeface="Times New Roman"/>
                <a:ea typeface="华文细黑"/>
              </a:rPr>
              <a:t>1</a:t>
            </a:r>
            <a:endParaRPr lang="zh-CN" altLang="en-US" sz="2800" dirty="0"/>
          </a:p>
        </p:txBody>
      </p:sp>
      <p:pic>
        <p:nvPicPr>
          <p:cNvPr id="185355" name="Picture 1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04933" y="4309987"/>
            <a:ext cx="3939775" cy="742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2221662" y="5374010"/>
            <a:ext cx="364202" cy="523220"/>
          </a:xfrm>
          <a:prstGeom prst="rect">
            <a:avLst/>
          </a:prstGeom>
        </p:spPr>
        <p:txBody>
          <a:bodyPr wrap="none">
            <a:spAutoFit/>
          </a:bodyPr>
          <a:lstStyle/>
          <a:p>
            <a:r>
              <a:rPr lang="en-US" altLang="zh-CN" sz="2800" kern="100" dirty="0">
                <a:solidFill>
                  <a:srgbClr val="E36C0A"/>
                </a:solidFill>
                <a:latin typeface="Times New Roman"/>
                <a:ea typeface="华文细黑"/>
              </a:rPr>
              <a:t>d</a:t>
            </a:r>
            <a:endParaRPr lang="zh-CN" altLang="en-US" sz="2800" dirty="0"/>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409702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nodeType="withEffect">
                                  <p:stCondLst>
                                    <p:cond delay="0"/>
                                  </p:stCondLst>
                                  <p:childTnLst>
                                    <p:set>
                                      <p:cBhvr>
                                        <p:cTn id="35" dur="1" fill="hold">
                                          <p:stCondLst>
                                            <p:cond delay="0"/>
                                          </p:stCondLst>
                                        </p:cTn>
                                        <p:tgtEl>
                                          <p:spTgt spid="185355"/>
                                        </p:tgtEl>
                                        <p:attrNameLst>
                                          <p:attrName>style.visibility</p:attrName>
                                        </p:attrNameLst>
                                      </p:cBhvr>
                                      <p:to>
                                        <p:strVal val="visible"/>
                                      </p:to>
                                    </p:set>
                                    <p:animEffect transition="in" filter="blinds(horizontal)">
                                      <p:cBhvr>
                                        <p:cTn id="36" dur="500"/>
                                        <p:tgtEl>
                                          <p:spTgt spid="18535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5"/>
                                        </p:tgtEl>
                                      </p:cBhvr>
                                    </p:animEffect>
                                    <p:set>
                                      <p:cBhvr>
                                        <p:cTn id="49" dur="1" fill="hold">
                                          <p:stCondLst>
                                            <p:cond delay="499"/>
                                          </p:stCondLst>
                                        </p:cTn>
                                        <p:tgtEl>
                                          <p:spTgt spid="5"/>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3"/>
                                        </p:tgtEl>
                                      </p:cBhvr>
                                    </p:animEffect>
                                    <p:set>
                                      <p:cBhvr>
                                        <p:cTn id="61" dur="1" fill="hold">
                                          <p:stCondLst>
                                            <p:cond delay="499"/>
                                          </p:stCondLst>
                                        </p:cTn>
                                        <p:tgtEl>
                                          <p:spTgt spid="13"/>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85355"/>
                                        </p:tgtEl>
                                      </p:cBhvr>
                                    </p:animEffect>
                                    <p:set>
                                      <p:cBhvr>
                                        <p:cTn id="67" dur="1" fill="hold">
                                          <p:stCondLst>
                                            <p:cond delay="499"/>
                                          </p:stCondLst>
                                        </p:cTn>
                                        <p:tgtEl>
                                          <p:spTgt spid="185355"/>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6"/>
                                        </p:tgtEl>
                                      </p:cBhvr>
                                    </p:animEffect>
                                    <p:set>
                                      <p:cBhvr>
                                        <p:cTn id="70"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3" grpId="0"/>
      <p:bldP spid="3" grpId="1"/>
      <p:bldP spid="5" grpId="0"/>
      <p:bldP spid="5" grpId="1"/>
      <p:bldP spid="8" grpId="0"/>
      <p:bldP spid="8" grpId="1"/>
      <p:bldP spid="11" grpId="0"/>
      <p:bldP spid="11" grpId="1"/>
      <p:bldP spid="12" grpId="0"/>
      <p:bldP spid="12" grpId="1"/>
      <p:bldP spid="13" grpId="0"/>
      <p:bldP spid="13" grpId="1"/>
      <p:bldP spid="14" grpId="0"/>
      <p:bldP spid="14" grpId="1"/>
      <p:bldP spid="16" grpId="0"/>
      <p:bldP spid="16"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8792" y="117426"/>
            <a:ext cx="11617054" cy="658639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为什么镁的第一电离能比铝的大，磷的第一电离能比硫的大？</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Mg</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1s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3s</a:t>
            </a:r>
            <a:r>
              <a:rPr lang="en-US" altLang="zh-CN" sz="2800" kern="100" baseline="30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　</a:t>
            </a:r>
            <a:r>
              <a:rPr lang="en-US" altLang="zh-CN" sz="2800" kern="100" dirty="0">
                <a:solidFill>
                  <a:schemeClr val="accent6">
                    <a:lumMod val="75000"/>
                  </a:schemeClr>
                </a:solidFill>
                <a:latin typeface="Times New Roman"/>
                <a:ea typeface="华文细黑"/>
                <a:cs typeface="Courier New"/>
              </a:rPr>
              <a:t>P</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1s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2p</a:t>
            </a:r>
            <a:r>
              <a:rPr lang="en-US" altLang="zh-CN" sz="2800" kern="100" baseline="30000" dirty="0">
                <a:solidFill>
                  <a:schemeClr val="accent6">
                    <a:lumMod val="75000"/>
                  </a:schemeClr>
                </a:solidFill>
                <a:latin typeface="Times New Roman"/>
                <a:ea typeface="华文细黑"/>
                <a:cs typeface="Courier New"/>
              </a:rPr>
              <a:t>6</a:t>
            </a:r>
            <a:r>
              <a:rPr lang="en-US" altLang="zh-CN" sz="2800" kern="100" dirty="0">
                <a:solidFill>
                  <a:schemeClr val="accent6">
                    <a:lumMod val="75000"/>
                  </a:schemeClr>
                </a:solidFill>
                <a:latin typeface="Times New Roman"/>
                <a:ea typeface="华文细黑"/>
                <a:cs typeface="Courier New"/>
              </a:rPr>
              <a:t>3s</a:t>
            </a:r>
            <a:r>
              <a:rPr lang="en-US" altLang="zh-CN" sz="2800" kern="100" baseline="30000" dirty="0">
                <a:solidFill>
                  <a:schemeClr val="accent6">
                    <a:lumMod val="75000"/>
                  </a:schemeClr>
                </a:solidFill>
                <a:latin typeface="Times New Roman"/>
                <a:ea typeface="华文细黑"/>
                <a:cs typeface="Courier New"/>
              </a:rPr>
              <a:t>2</a:t>
            </a:r>
            <a:r>
              <a:rPr lang="en-US" altLang="zh-CN" sz="2800" kern="100" dirty="0">
                <a:solidFill>
                  <a:schemeClr val="accent6">
                    <a:lumMod val="75000"/>
                  </a:schemeClr>
                </a:solidFill>
                <a:latin typeface="Times New Roman"/>
                <a:ea typeface="华文细黑"/>
                <a:cs typeface="Courier New"/>
              </a:rPr>
              <a:t>3p</a:t>
            </a:r>
            <a:r>
              <a:rPr lang="en-US" altLang="zh-CN" sz="2800" kern="100" baseline="30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。镁原子、磷原子最外层能级中，电子处于全满或半满状态，相对比较稳定，失电子较难。用此观点可以解释</a:t>
            </a:r>
            <a:r>
              <a:rPr lang="en-US" altLang="zh-CN" sz="2800" kern="100" dirty="0">
                <a:solidFill>
                  <a:schemeClr val="accent6">
                    <a:lumMod val="75000"/>
                  </a:schemeClr>
                </a:solidFill>
                <a:latin typeface="Times New Roman"/>
                <a:ea typeface="华文细黑"/>
                <a:cs typeface="Courier New"/>
              </a:rPr>
              <a:t>N</a:t>
            </a:r>
            <a:r>
              <a:rPr lang="zh-CN" altLang="zh-CN" sz="2800" kern="100" dirty="0">
                <a:solidFill>
                  <a:schemeClr val="accent6">
                    <a:lumMod val="75000"/>
                  </a:schemeClr>
                </a:solidFill>
                <a:latin typeface="Times New Roman"/>
                <a:ea typeface="华文细黑"/>
                <a:cs typeface="Times New Roman"/>
              </a:rPr>
              <a:t>的第一电离能大于</a:t>
            </a:r>
            <a:r>
              <a:rPr lang="en-US" altLang="zh-CN" sz="2800" kern="100" dirty="0">
                <a:solidFill>
                  <a:schemeClr val="accent6">
                    <a:lumMod val="75000"/>
                  </a:schemeClr>
                </a:solidFill>
                <a:latin typeface="Times New Roman"/>
                <a:ea typeface="华文细黑"/>
                <a:cs typeface="Courier New"/>
              </a:rPr>
              <a:t>O</a:t>
            </a:r>
            <a:r>
              <a:rPr lang="zh-CN" altLang="zh-CN" sz="2800" kern="100" dirty="0">
                <a:solidFill>
                  <a:schemeClr val="accent6">
                    <a:lumMod val="75000"/>
                  </a:schemeClr>
                </a:solidFill>
                <a:latin typeface="Times New Roman"/>
                <a:ea typeface="华文细黑"/>
                <a:cs typeface="Times New Roman"/>
              </a:rPr>
              <a:t>，</a:t>
            </a:r>
            <a:r>
              <a:rPr lang="en-US" altLang="zh-CN" sz="2800" kern="100" dirty="0">
                <a:solidFill>
                  <a:schemeClr val="accent6">
                    <a:lumMod val="75000"/>
                  </a:schemeClr>
                </a:solidFill>
                <a:latin typeface="Times New Roman"/>
                <a:ea typeface="华文细黑"/>
                <a:cs typeface="Courier New"/>
              </a:rPr>
              <a:t>Zn</a:t>
            </a:r>
            <a:r>
              <a:rPr lang="zh-CN" altLang="zh-CN" sz="2800" kern="100" dirty="0">
                <a:solidFill>
                  <a:schemeClr val="accent6">
                    <a:lumMod val="75000"/>
                  </a:schemeClr>
                </a:solidFill>
                <a:latin typeface="Times New Roman"/>
                <a:ea typeface="华文细黑"/>
                <a:cs typeface="Times New Roman"/>
              </a:rPr>
              <a:t>的第一电离能大于</a:t>
            </a:r>
            <a:r>
              <a:rPr lang="en-US" altLang="zh-CN" sz="2800" kern="100" dirty="0" err="1">
                <a:solidFill>
                  <a:schemeClr val="accent6">
                    <a:lumMod val="75000"/>
                  </a:schemeClr>
                </a:solidFill>
                <a:latin typeface="Times New Roman"/>
                <a:ea typeface="华文细黑"/>
                <a:cs typeface="Courier New"/>
              </a:rPr>
              <a:t>Ga</a:t>
            </a:r>
            <a:r>
              <a:rPr lang="zh-CN" altLang="zh-CN" sz="2800" kern="100" dirty="0" smtClean="0">
                <a:solidFill>
                  <a:schemeClr val="accent6">
                    <a:lumMod val="75000"/>
                  </a:schemeClr>
                </a:solidFill>
                <a:latin typeface="Times New Roman"/>
                <a:ea typeface="华文细黑"/>
                <a:cs typeface="Times New Roman"/>
              </a:rPr>
              <a:t>。</a:t>
            </a:r>
            <a:endParaRPr lang="en-US" altLang="zh-CN" sz="2800" kern="100" dirty="0" smtClean="0">
              <a:solidFill>
                <a:schemeClr val="accent6">
                  <a:lumMod val="75000"/>
                </a:schemeClr>
              </a:solidFill>
              <a:latin typeface="Times New Roman"/>
              <a:ea typeface="华文细黑"/>
              <a:cs typeface="Times New Roman"/>
            </a:endParaRPr>
          </a:p>
          <a:p>
            <a:pPr>
              <a:lnSpc>
                <a:spcPct val="150000"/>
              </a:lnSpc>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为什么</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容易形成＋</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价离子，而</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分别易形成＋</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价、＋</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价离子？</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的</a:t>
            </a:r>
            <a:r>
              <a:rPr lang="en-US" altLang="zh-CN" sz="2800" i="1" kern="100" dirty="0">
                <a:solidFill>
                  <a:schemeClr val="accent6">
                    <a:lumMod val="75000"/>
                  </a:schemeClr>
                </a:solidFill>
                <a:latin typeface="Times New Roman"/>
                <a:ea typeface="华文细黑"/>
                <a:cs typeface="Courier New"/>
              </a:rPr>
              <a:t>I</a:t>
            </a:r>
            <a:r>
              <a:rPr lang="en-US" altLang="zh-CN" sz="2800" kern="100" baseline="-250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比</a:t>
            </a:r>
            <a:r>
              <a:rPr lang="en-US" altLang="zh-CN" sz="2800" i="1" kern="100" dirty="0">
                <a:solidFill>
                  <a:schemeClr val="accent6">
                    <a:lumMod val="75000"/>
                  </a:schemeClr>
                </a:solidFill>
                <a:latin typeface="Times New Roman"/>
                <a:ea typeface="华文细黑"/>
                <a:cs typeface="Courier New"/>
              </a:rPr>
              <a:t>I</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小很多，电离能差值很大，说明失去第一个电子比失去第二个电子容易得多，所以</a:t>
            </a:r>
            <a:r>
              <a:rPr lang="en-US" altLang="zh-CN" sz="2800" kern="100" dirty="0">
                <a:solidFill>
                  <a:schemeClr val="accent6">
                    <a:lumMod val="75000"/>
                  </a:schemeClr>
                </a:solidFill>
                <a:latin typeface="Times New Roman"/>
                <a:ea typeface="华文细黑"/>
                <a:cs typeface="Courier New"/>
              </a:rPr>
              <a:t>Na</a:t>
            </a:r>
            <a:r>
              <a:rPr lang="zh-CN" altLang="zh-CN" sz="2800" kern="100" dirty="0">
                <a:solidFill>
                  <a:schemeClr val="accent6">
                    <a:lumMod val="75000"/>
                  </a:schemeClr>
                </a:solidFill>
                <a:latin typeface="Times New Roman"/>
                <a:ea typeface="华文细黑"/>
                <a:cs typeface="Times New Roman"/>
              </a:rPr>
              <a:t>容易失去一个电子形成＋</a:t>
            </a:r>
            <a:r>
              <a:rPr lang="en-US" altLang="zh-CN" sz="2800" kern="1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价离子；</a:t>
            </a:r>
            <a:r>
              <a:rPr lang="en-US" altLang="zh-CN" sz="2800" kern="100" dirty="0">
                <a:solidFill>
                  <a:schemeClr val="accent6">
                    <a:lumMod val="75000"/>
                  </a:schemeClr>
                </a:solidFill>
                <a:latin typeface="Times New Roman"/>
                <a:ea typeface="华文细黑"/>
                <a:cs typeface="Courier New"/>
              </a:rPr>
              <a:t>Mg</a:t>
            </a:r>
            <a:r>
              <a:rPr lang="zh-CN" altLang="zh-CN" sz="2800" kern="100" dirty="0">
                <a:solidFill>
                  <a:schemeClr val="accent6">
                    <a:lumMod val="75000"/>
                  </a:schemeClr>
                </a:solidFill>
                <a:latin typeface="Times New Roman"/>
                <a:ea typeface="华文细黑"/>
                <a:cs typeface="Times New Roman"/>
              </a:rPr>
              <a:t>的</a:t>
            </a:r>
            <a:r>
              <a:rPr lang="en-US" altLang="zh-CN" sz="2800" i="1" kern="100" dirty="0">
                <a:solidFill>
                  <a:schemeClr val="accent6">
                    <a:lumMod val="75000"/>
                  </a:schemeClr>
                </a:solidFill>
                <a:latin typeface="Times New Roman"/>
                <a:ea typeface="华文细黑"/>
                <a:cs typeface="Courier New"/>
              </a:rPr>
              <a:t>I</a:t>
            </a:r>
            <a:r>
              <a:rPr lang="en-US" altLang="zh-CN" sz="2800" kern="100" baseline="-250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和</a:t>
            </a:r>
            <a:r>
              <a:rPr lang="en-US" altLang="zh-CN" sz="2800" i="1" kern="100" dirty="0">
                <a:solidFill>
                  <a:schemeClr val="accent6">
                    <a:lumMod val="75000"/>
                  </a:schemeClr>
                </a:solidFill>
                <a:latin typeface="Times New Roman"/>
                <a:ea typeface="华文细黑"/>
                <a:cs typeface="Courier New"/>
              </a:rPr>
              <a:t>I</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相差不多，而</a:t>
            </a:r>
            <a:r>
              <a:rPr lang="en-US" altLang="zh-CN" sz="2800" i="1" kern="100" dirty="0">
                <a:solidFill>
                  <a:schemeClr val="accent6">
                    <a:lumMod val="75000"/>
                  </a:schemeClr>
                </a:solidFill>
                <a:latin typeface="Times New Roman"/>
                <a:ea typeface="华文细黑"/>
                <a:cs typeface="Courier New"/>
              </a:rPr>
              <a:t>I</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比</a:t>
            </a:r>
            <a:r>
              <a:rPr lang="en-US" altLang="zh-CN" sz="2800" i="1" kern="100" dirty="0">
                <a:solidFill>
                  <a:schemeClr val="accent6">
                    <a:lumMod val="75000"/>
                  </a:schemeClr>
                </a:solidFill>
                <a:latin typeface="Times New Roman"/>
                <a:ea typeface="华文细黑"/>
                <a:cs typeface="Courier New"/>
              </a:rPr>
              <a:t>I</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小很多，所以</a:t>
            </a:r>
            <a:r>
              <a:rPr lang="en-US" altLang="zh-CN" sz="2800" kern="100" dirty="0">
                <a:solidFill>
                  <a:schemeClr val="accent6">
                    <a:lumMod val="75000"/>
                  </a:schemeClr>
                </a:solidFill>
                <a:latin typeface="Times New Roman"/>
                <a:ea typeface="华文细黑"/>
                <a:cs typeface="Courier New"/>
              </a:rPr>
              <a:t>Mg</a:t>
            </a:r>
            <a:r>
              <a:rPr lang="zh-CN" altLang="zh-CN" sz="2800" kern="100" dirty="0">
                <a:solidFill>
                  <a:schemeClr val="accent6">
                    <a:lumMod val="75000"/>
                  </a:schemeClr>
                </a:solidFill>
                <a:latin typeface="Times New Roman"/>
                <a:ea typeface="华文细黑"/>
                <a:cs typeface="Times New Roman"/>
              </a:rPr>
              <a:t>容易失去两个电子形成＋</a:t>
            </a:r>
            <a:r>
              <a:rPr lang="en-US" altLang="zh-CN" sz="2800" kern="1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价离子；</a:t>
            </a:r>
            <a:r>
              <a:rPr lang="en-US" altLang="zh-CN" sz="2800" kern="100" dirty="0">
                <a:solidFill>
                  <a:schemeClr val="accent6">
                    <a:lumMod val="75000"/>
                  </a:schemeClr>
                </a:solidFill>
                <a:latin typeface="Times New Roman"/>
                <a:ea typeface="华文细黑"/>
                <a:cs typeface="Courier New"/>
              </a:rPr>
              <a:t>Al</a:t>
            </a:r>
            <a:r>
              <a:rPr lang="zh-CN" altLang="zh-CN" sz="2800" kern="100" dirty="0">
                <a:solidFill>
                  <a:schemeClr val="accent6">
                    <a:lumMod val="75000"/>
                  </a:schemeClr>
                </a:solidFill>
                <a:latin typeface="Times New Roman"/>
                <a:ea typeface="华文细黑"/>
                <a:cs typeface="Times New Roman"/>
              </a:rPr>
              <a:t>的</a:t>
            </a:r>
            <a:r>
              <a:rPr lang="en-US" altLang="zh-CN" sz="2800" i="1" kern="100" dirty="0">
                <a:solidFill>
                  <a:schemeClr val="accent6">
                    <a:lumMod val="75000"/>
                  </a:schemeClr>
                </a:solidFill>
                <a:latin typeface="Times New Roman"/>
                <a:ea typeface="华文细黑"/>
                <a:cs typeface="Courier New"/>
              </a:rPr>
              <a:t>I</a:t>
            </a:r>
            <a:r>
              <a:rPr lang="en-US" altLang="zh-CN" sz="2800" kern="100" baseline="-25000" dirty="0">
                <a:solidFill>
                  <a:schemeClr val="accent6">
                    <a:lumMod val="75000"/>
                  </a:schemeClr>
                </a:solidFill>
                <a:latin typeface="Times New Roman"/>
                <a:ea typeface="华文细黑"/>
                <a:cs typeface="Courier New"/>
              </a:rPr>
              <a:t>1</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I</a:t>
            </a:r>
            <a:r>
              <a:rPr lang="en-US" altLang="zh-CN" sz="2800" kern="100" baseline="-25000" dirty="0">
                <a:solidFill>
                  <a:schemeClr val="accent6">
                    <a:lumMod val="75000"/>
                  </a:schemeClr>
                </a:solidFill>
                <a:latin typeface="Times New Roman"/>
                <a:ea typeface="华文细黑"/>
                <a:cs typeface="Courier New"/>
              </a:rPr>
              <a:t>2</a:t>
            </a:r>
            <a:r>
              <a:rPr lang="zh-CN" altLang="zh-CN" sz="2800" kern="100" dirty="0">
                <a:solidFill>
                  <a:schemeClr val="accent6">
                    <a:lumMod val="75000"/>
                  </a:schemeClr>
                </a:solidFill>
                <a:latin typeface="Times New Roman"/>
                <a:ea typeface="华文细黑"/>
                <a:cs typeface="Times New Roman"/>
              </a:rPr>
              <a:t>、</a:t>
            </a:r>
            <a:r>
              <a:rPr lang="en-US" altLang="zh-CN" sz="2800" i="1" kern="100" dirty="0">
                <a:solidFill>
                  <a:schemeClr val="accent6">
                    <a:lumMod val="75000"/>
                  </a:schemeClr>
                </a:solidFill>
                <a:latin typeface="Times New Roman"/>
                <a:ea typeface="华文细黑"/>
                <a:cs typeface="Courier New"/>
              </a:rPr>
              <a:t>I</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相差不多，而</a:t>
            </a:r>
            <a:r>
              <a:rPr lang="en-US" altLang="zh-CN" sz="2800" i="1" kern="100" dirty="0">
                <a:solidFill>
                  <a:schemeClr val="accent6">
                    <a:lumMod val="75000"/>
                  </a:schemeClr>
                </a:solidFill>
                <a:latin typeface="Times New Roman"/>
                <a:ea typeface="华文细黑"/>
                <a:cs typeface="Courier New"/>
              </a:rPr>
              <a:t>I</a:t>
            </a:r>
            <a:r>
              <a:rPr lang="en-US" altLang="zh-CN" sz="2800" kern="100" baseline="-250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比</a:t>
            </a:r>
            <a:r>
              <a:rPr lang="en-US" altLang="zh-CN" sz="2800" i="1" kern="100" dirty="0">
                <a:solidFill>
                  <a:schemeClr val="accent6">
                    <a:lumMod val="75000"/>
                  </a:schemeClr>
                </a:solidFill>
                <a:latin typeface="Times New Roman"/>
                <a:ea typeface="华文细黑"/>
                <a:cs typeface="Courier New"/>
              </a:rPr>
              <a:t>I</a:t>
            </a:r>
            <a:r>
              <a:rPr lang="en-US" altLang="zh-CN" sz="2800" kern="100" baseline="-25000" dirty="0">
                <a:solidFill>
                  <a:schemeClr val="accent6">
                    <a:lumMod val="75000"/>
                  </a:schemeClr>
                </a:solidFill>
                <a:latin typeface="Times New Roman"/>
                <a:ea typeface="华文细黑"/>
                <a:cs typeface="Courier New"/>
              </a:rPr>
              <a:t>4</a:t>
            </a:r>
            <a:r>
              <a:rPr lang="zh-CN" altLang="zh-CN" sz="2800" kern="100" dirty="0">
                <a:solidFill>
                  <a:schemeClr val="accent6">
                    <a:lumMod val="75000"/>
                  </a:schemeClr>
                </a:solidFill>
                <a:latin typeface="Times New Roman"/>
                <a:ea typeface="华文细黑"/>
                <a:cs typeface="Times New Roman"/>
              </a:rPr>
              <a:t>小很多，所以</a:t>
            </a:r>
            <a:r>
              <a:rPr lang="en-US" altLang="zh-CN" sz="2800" kern="100" dirty="0">
                <a:solidFill>
                  <a:schemeClr val="accent6">
                    <a:lumMod val="75000"/>
                  </a:schemeClr>
                </a:solidFill>
                <a:latin typeface="Times New Roman"/>
                <a:ea typeface="华文细黑"/>
                <a:cs typeface="Courier New"/>
              </a:rPr>
              <a:t>Al</a:t>
            </a:r>
            <a:r>
              <a:rPr lang="zh-CN" altLang="zh-CN" sz="2800" kern="100" dirty="0">
                <a:solidFill>
                  <a:schemeClr val="accent6">
                    <a:lumMod val="75000"/>
                  </a:schemeClr>
                </a:solidFill>
                <a:latin typeface="Times New Roman"/>
                <a:ea typeface="华文细黑"/>
                <a:cs typeface="Times New Roman"/>
              </a:rPr>
              <a:t>容易失去三个电子形成＋</a:t>
            </a:r>
            <a:r>
              <a:rPr lang="en-US" altLang="zh-CN" sz="2800" kern="100" dirty="0">
                <a:solidFill>
                  <a:schemeClr val="accent6">
                    <a:lumMod val="75000"/>
                  </a:schemeClr>
                </a:solidFill>
                <a:latin typeface="Times New Roman"/>
                <a:ea typeface="华文细黑"/>
                <a:cs typeface="Courier New"/>
              </a:rPr>
              <a:t>3</a:t>
            </a:r>
            <a:r>
              <a:rPr lang="zh-CN" altLang="zh-CN" sz="2800" kern="100" dirty="0">
                <a:solidFill>
                  <a:schemeClr val="accent6">
                    <a:lumMod val="75000"/>
                  </a:schemeClr>
                </a:solidFill>
                <a:latin typeface="Times New Roman"/>
                <a:ea typeface="华文细黑"/>
                <a:cs typeface="Times New Roman"/>
              </a:rPr>
              <a:t>价离子。而电离能的突跃变化，说明核外电子是分能层排布的</a:t>
            </a:r>
            <a:r>
              <a:rPr lang="zh-CN" altLang="zh-CN" sz="2800" kern="100" dirty="0" smtClean="0">
                <a:solidFill>
                  <a:schemeClr val="accent6">
                    <a:lumMod val="75000"/>
                  </a:schemeClr>
                </a:solidFill>
                <a:latin typeface="Times New Roman"/>
                <a:ea typeface="华文细黑"/>
                <a:cs typeface="Times New Roman"/>
              </a:rPr>
              <a:t>。</a:t>
            </a:r>
            <a:endParaRPr lang="zh-CN" altLang="zh-CN" sz="2800" kern="100" dirty="0">
              <a:solidFill>
                <a:schemeClr val="accent6">
                  <a:lumMod val="75000"/>
                </a:schemeClr>
              </a:solidFill>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8964293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blinds(horizontal)">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7">
                                            <p:txEl>
                                              <p:pRg st="1" end="1"/>
                                            </p:txEl>
                                          </p:spTgt>
                                        </p:tgtEl>
                                      </p:cBhvr>
                                    </p:animEffect>
                                    <p:set>
                                      <p:cBhvr>
                                        <p:cTn id="17" dur="1" fill="hold">
                                          <p:stCondLst>
                                            <p:cond delay="499"/>
                                          </p:stCondLst>
                                        </p:cTn>
                                        <p:tgtEl>
                                          <p:spTgt spid="7">
                                            <p:txEl>
                                              <p:pRg st="1" end="1"/>
                                            </p:txEl>
                                          </p:spTgt>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7">
                                            <p:txEl>
                                              <p:pRg st="3" end="3"/>
                                            </p:txEl>
                                          </p:spTgt>
                                        </p:tgtEl>
                                      </p:cBhvr>
                                    </p:animEffect>
                                    <p:set>
                                      <p:cBhvr>
                                        <p:cTn id="20" dur="1" fill="hold">
                                          <p:stCondLst>
                                            <p:cond delay="499"/>
                                          </p:stCondLst>
                                        </p:cTn>
                                        <p:tgtEl>
                                          <p:spTgt spid="7">
                                            <p:txEl>
                                              <p:pRg st="3" end="3"/>
                                            </p:txEl>
                                          </p:spTgt>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76062" y="1053530"/>
            <a:ext cx="11163760" cy="3785627"/>
          </a:xfrm>
          <a:prstGeom prst="rect">
            <a:avLst/>
          </a:prstGeom>
        </p:spPr>
        <p:txBody>
          <a:bodyPr wrap="square" lIns="121898" tIns="60948" rIns="121898" bIns="60948">
            <a:spAutoFit/>
          </a:bodyPr>
          <a:lstStyle/>
          <a:p>
            <a:pPr>
              <a:lnSpc>
                <a:spcPct val="1700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电负性大于</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的一定为非金属，小于</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的一定为金属</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电负性差值大于</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时，一般形成离子键，小于</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时，一般形成共价键</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电负性越大，非金属性越强，第一电离能也越大</a:t>
            </a:r>
            <a:r>
              <a:rPr lang="en-US" altLang="zh-CN" sz="2800" kern="100" dirty="0" smtClean="0">
                <a:latin typeface="Times New Roman"/>
                <a:ea typeface="华文细黑"/>
                <a:cs typeface="Courier New"/>
              </a:rPr>
              <a:t>(</a:t>
            </a:r>
            <a:r>
              <a:rPr lang="en-US" altLang="zh-CN" sz="2800" kern="100" dirty="0" smtClean="0">
                <a:latin typeface="宋体"/>
                <a:ea typeface="华文细黑"/>
                <a:cs typeface="Times New Roman"/>
              </a:rPr>
              <a:t>  </a:t>
            </a:r>
            <a:r>
              <a:rPr lang="en-US" altLang="zh-CN" sz="2800" kern="100" dirty="0" smtClean="0">
                <a:latin typeface="Times New Roman"/>
                <a:ea typeface="华文细黑"/>
                <a:cs typeface="Courier New"/>
              </a:rPr>
              <a:t>)</a:t>
            </a:r>
            <a:endParaRPr lang="zh-CN" altLang="zh-CN" sz="1050" kern="100" dirty="0">
              <a:effectLst/>
              <a:latin typeface="宋体"/>
              <a:cs typeface="Courier New"/>
            </a:endParaRPr>
          </a:p>
        </p:txBody>
      </p:sp>
      <p:sp>
        <p:nvSpPr>
          <p:cNvPr id="3" name="矩形 2"/>
          <p:cNvSpPr/>
          <p:nvPr/>
        </p:nvSpPr>
        <p:spPr>
          <a:xfrm>
            <a:off x="9376449" y="1989634"/>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5" name="矩形 4"/>
          <p:cNvSpPr/>
          <p:nvPr/>
        </p:nvSpPr>
        <p:spPr>
          <a:xfrm>
            <a:off x="936655" y="3458369"/>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dirty="0">
              <a:solidFill>
                <a:schemeClr val="accent6">
                  <a:lumMod val="75000"/>
                </a:schemeClr>
              </a:solidFill>
            </a:endParaRPr>
          </a:p>
        </p:txBody>
      </p:sp>
      <p:sp>
        <p:nvSpPr>
          <p:cNvPr id="8" name="矩形 7"/>
          <p:cNvSpPr/>
          <p:nvPr/>
        </p:nvSpPr>
        <p:spPr>
          <a:xfrm>
            <a:off x="8487970" y="4183668"/>
            <a:ext cx="543739" cy="523220"/>
          </a:xfrm>
          <a:prstGeom prst="rect">
            <a:avLst/>
          </a:prstGeom>
        </p:spPr>
        <p:txBody>
          <a:bodyPr wrap="none">
            <a:spAutoFit/>
          </a:bodyPr>
          <a:lstStyle/>
          <a:p>
            <a:r>
              <a:rPr lang="en-US" altLang="zh-CN" sz="2800" kern="100" dirty="0">
                <a:solidFill>
                  <a:schemeClr val="accent6">
                    <a:lumMod val="75000"/>
                  </a:schemeClr>
                </a:solidFill>
                <a:latin typeface="宋体"/>
                <a:ea typeface="华文细黑"/>
                <a:cs typeface="Times New Roman"/>
              </a:rPr>
              <a:t>×</a:t>
            </a:r>
            <a:endParaRPr lang="zh-CN" altLang="en-US" sz="2800" dirty="0">
              <a:solidFill>
                <a:schemeClr val="accent6">
                  <a:lumMod val="75000"/>
                </a:schemeClr>
              </a:solidFill>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5205607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3" grpId="0"/>
      <p:bldP spid="3" grpId="1"/>
      <p:bldP spid="5" grpId="0"/>
      <p:bldP spid="5" grpId="1"/>
      <p:bldP spid="8" grpId="0"/>
      <p:bldP spid="8"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14586" y="1197546"/>
            <a:ext cx="11053228" cy="4564815"/>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特别提醒　</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金属活动性顺序与元素相应的电离能大小顺序不完全一致，故不能根据金属活动性顺序表判断电离能的大小。</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不能将电负性</a:t>
            </a:r>
            <a:r>
              <a:rPr lang="en-US" altLang="zh-CN" sz="2800" kern="100" dirty="0">
                <a:latin typeface="Times New Roman"/>
                <a:ea typeface="华文细黑"/>
                <a:cs typeface="Courier New"/>
              </a:rPr>
              <a:t>1.8</a:t>
            </a:r>
            <a:r>
              <a:rPr lang="zh-CN" altLang="zh-CN" sz="2800" kern="100" dirty="0">
                <a:latin typeface="Times New Roman"/>
                <a:ea typeface="华文细黑"/>
                <a:cs typeface="Times New Roman"/>
              </a:rPr>
              <a:t>作为划分金属和非金属的绝对标准。</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共价化合物中，两种元素电负性差值越大，它们形成共价键的极性就越强。</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同周期元素，从左到右，非金属性越来越强，电负性越来越大，第一电离能总体呈增大趋势。</a:t>
            </a:r>
            <a:endParaRPr lang="zh-CN" altLang="zh-CN" sz="1050" kern="100" dirty="0">
              <a:effectLst/>
              <a:latin typeface="宋体"/>
              <a:cs typeface="Courier New"/>
            </a:endParaRPr>
          </a:p>
        </p:txBody>
      </p:sp>
    </p:spTree>
    <p:extLst>
      <p:ext uri="{BB962C8B-B14F-4D97-AF65-F5344CB8AC3E}">
        <p14:creationId xmlns:p14="http://schemas.microsoft.com/office/powerpoint/2010/main" val="11548142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280" y="981522"/>
            <a:ext cx="6288901" cy="699230"/>
          </a:xfrm>
          <a:prstGeom prst="rect">
            <a:avLst/>
          </a:prstGeom>
        </p:spPr>
        <p:txBody>
          <a:bodyPr wrap="none">
            <a:spAutoFit/>
          </a:bodyPr>
          <a:lstStyle/>
          <a:p>
            <a:pPr>
              <a:lnSpc>
                <a:spcPts val="5500"/>
              </a:lnSpc>
              <a:tabLst>
                <a:tab pos="1890395" algn="l"/>
              </a:tabLst>
            </a:pPr>
            <a:r>
              <a:rPr lang="zh-CN" altLang="zh-CN" sz="2800" b="1" kern="100" dirty="0">
                <a:solidFill>
                  <a:srgbClr val="0000FF"/>
                </a:solidFill>
                <a:latin typeface="Times New Roman"/>
                <a:cs typeface="Times New Roman"/>
              </a:rPr>
              <a:t>题组一　重视教材习题，做好回扣练习</a:t>
            </a:r>
          </a:p>
        </p:txBody>
      </p:sp>
      <p:sp>
        <p:nvSpPr>
          <p:cNvPr id="6" name="矩形 5"/>
          <p:cNvSpPr/>
          <p:nvPr/>
        </p:nvSpPr>
        <p:spPr>
          <a:xfrm>
            <a:off x="262558" y="1835760"/>
            <a:ext cx="11388152" cy="3785627"/>
          </a:xfrm>
          <a:prstGeom prst="rect">
            <a:avLst/>
          </a:prstGeom>
        </p:spPr>
        <p:txBody>
          <a:bodyPr wrap="square" lIns="121898" tIns="60948" rIns="121898" bIns="60948">
            <a:spAutoFit/>
          </a:bodyPr>
          <a:lstStyle/>
          <a:p>
            <a:pPr>
              <a:lnSpc>
                <a:spcPct val="170000"/>
              </a:lnSpc>
            </a:pP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处于最低能量的原子叫做基态原子</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B.3p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表示</a:t>
            </a:r>
            <a:r>
              <a:rPr lang="en-US" altLang="zh-CN" sz="2800" kern="100" dirty="0">
                <a:latin typeface="Times New Roman"/>
                <a:ea typeface="华文细黑"/>
                <a:cs typeface="Courier New"/>
              </a:rPr>
              <a:t>3p</a:t>
            </a:r>
            <a:r>
              <a:rPr lang="zh-CN" altLang="zh-CN" sz="2800" kern="100" dirty="0">
                <a:latin typeface="Times New Roman"/>
                <a:ea typeface="华文细黑"/>
                <a:cs typeface="Times New Roman"/>
              </a:rPr>
              <a:t>能级有两个轨道</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同一原子中，</a:t>
            </a:r>
            <a:r>
              <a:rPr lang="en-US" altLang="zh-CN" sz="2800" kern="100" dirty="0">
                <a:latin typeface="Times New Roman"/>
                <a:ea typeface="华文细黑"/>
                <a:cs typeface="Courier New"/>
              </a:rPr>
              <a:t>1s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3s</a:t>
            </a:r>
            <a:r>
              <a:rPr lang="zh-CN" altLang="zh-CN" sz="2800" kern="100" dirty="0">
                <a:latin typeface="Times New Roman"/>
                <a:ea typeface="华文细黑"/>
                <a:cs typeface="Times New Roman"/>
              </a:rPr>
              <a:t>电子的能量逐渐减小</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同一原子中，</a:t>
            </a:r>
            <a:r>
              <a:rPr lang="en-US" altLang="zh-CN" sz="2800" kern="100" dirty="0">
                <a:latin typeface="Times New Roman"/>
                <a:ea typeface="华文细黑"/>
                <a:cs typeface="Courier New"/>
              </a:rPr>
              <a:t>2p</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3p</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4p</a:t>
            </a:r>
            <a:r>
              <a:rPr lang="zh-CN" altLang="zh-CN" sz="2800" kern="100" dirty="0">
                <a:latin typeface="Times New Roman"/>
                <a:ea typeface="华文细黑"/>
                <a:cs typeface="Times New Roman"/>
              </a:rPr>
              <a:t>能级的轨道数依次增多</a:t>
            </a:r>
            <a:endParaRPr lang="zh-CN" altLang="zh-CN" sz="1050" kern="100" dirty="0">
              <a:effectLst/>
              <a:latin typeface="宋体"/>
              <a:cs typeface="Courier New"/>
            </a:endParaRPr>
          </a:p>
        </p:txBody>
      </p:sp>
      <p:sp>
        <p:nvSpPr>
          <p:cNvPr id="4" name="矩形 3"/>
          <p:cNvSpPr/>
          <p:nvPr/>
        </p:nvSpPr>
        <p:spPr>
          <a:xfrm>
            <a:off x="4069457" y="2042592"/>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dirty="0">
              <a:solidFill>
                <a:schemeClr val="accent6">
                  <a:lumMod val="75000"/>
                </a:schemeClr>
              </a:solidFill>
            </a:endParaRPr>
          </a:p>
        </p:txBody>
      </p:sp>
      <p:sp>
        <p:nvSpPr>
          <p:cNvPr id="16" name="矩形 15"/>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7" name="组合 16"/>
          <p:cNvGrpSpPr/>
          <p:nvPr/>
        </p:nvGrpSpPr>
        <p:grpSpPr>
          <a:xfrm>
            <a:off x="1" y="-2"/>
            <a:ext cx="1836949" cy="634848"/>
            <a:chOff x="0" y="-2"/>
            <a:chExt cx="1377891" cy="634701"/>
          </a:xfrm>
          <a:solidFill>
            <a:srgbClr val="FFC000"/>
          </a:solidFill>
        </p:grpSpPr>
        <p:sp>
          <p:nvSpPr>
            <p:cNvPr id="18" name="矩形 1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9" name="直角三角形 1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20" name="矩形 19"/>
          <p:cNvSpPr/>
          <p:nvPr/>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21" name="文本框 39"/>
          <p:cNvSpPr txBox="1"/>
          <p:nvPr/>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
        <p:nvSpPr>
          <p:cNvPr id="22"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3"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矩形 2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0" name="圆角矩形 2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4" grpId="0"/>
      <p:bldP spid="4"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8440" y="1269554"/>
            <a:ext cx="11275398" cy="3053119"/>
          </a:xfrm>
          <a:prstGeom prst="rect">
            <a:avLst/>
          </a:prstGeom>
        </p:spPr>
        <p:txBody>
          <a:bodyPr wrap="square" lIns="121898" tIns="60948" rIns="121898" bIns="60948">
            <a:spAutoFit/>
          </a:bodyPr>
          <a:lstStyle/>
          <a:p>
            <a:pPr>
              <a:lnSpc>
                <a:spcPct val="170000"/>
              </a:lnSpc>
            </a:pPr>
            <a:r>
              <a:rPr lang="en-US" altLang="zh-CN" sz="2800" kern="100" dirty="0" smtClean="0">
                <a:latin typeface="Times New Roman"/>
                <a:ea typeface="华文细黑"/>
                <a:cs typeface="Courier New"/>
              </a:rPr>
              <a:t>2.X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三种元素的原子，其最外层电子排布分别为</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s</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4</a:t>
            </a:r>
            <a:r>
              <a:rPr lang="zh-CN" altLang="zh-CN" sz="2800" kern="100" dirty="0">
                <a:latin typeface="Times New Roman"/>
                <a:ea typeface="华文细黑"/>
                <a:cs typeface="Times New Roman"/>
              </a:rPr>
              <a:t>，由这三种元素组成的化合物的化学式可能是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A.XYZ</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YZ</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C.X</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YZ</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XYZ</a:t>
            </a:r>
            <a:r>
              <a:rPr lang="en-US" altLang="zh-CN" sz="2800" kern="100" baseline="-25000" dirty="0">
                <a:latin typeface="Times New Roman"/>
                <a:ea typeface="华文细黑"/>
                <a:cs typeface="Courier New"/>
              </a:rPr>
              <a:t>3</a:t>
            </a:r>
            <a:endParaRPr lang="zh-CN" altLang="zh-CN" sz="1050" kern="100" dirty="0">
              <a:effectLst/>
              <a:latin typeface="宋体"/>
              <a:cs typeface="Courier New"/>
            </a:endParaRPr>
          </a:p>
        </p:txBody>
      </p:sp>
      <p:sp>
        <p:nvSpPr>
          <p:cNvPr id="2" name="矩形 1"/>
          <p:cNvSpPr/>
          <p:nvPr/>
        </p:nvSpPr>
        <p:spPr>
          <a:xfrm>
            <a:off x="8903518" y="2205866"/>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kern="100" dirty="0">
              <a:solidFill>
                <a:schemeClr val="accent6">
                  <a:lumMod val="75000"/>
                </a:schemeClr>
              </a:solidFill>
              <a:latin typeface="Times New Roman"/>
              <a:ea typeface="华文细黑"/>
            </a:endParaRPr>
          </a:p>
        </p:txBody>
      </p:sp>
      <p:sp>
        <p:nvSpPr>
          <p:cNvPr id="5"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727451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2" grpId="0"/>
      <p:bldP spid="2"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582" y="837506"/>
            <a:ext cx="10943790" cy="3785627"/>
          </a:xfrm>
          <a:prstGeom prst="rect">
            <a:avLst/>
          </a:prstGeom>
        </p:spPr>
        <p:txBody>
          <a:bodyPr wrap="square" lIns="121898" tIns="60948" rIns="121898" bIns="60948">
            <a:spAutoFit/>
          </a:bodyPr>
          <a:lstStyle/>
          <a:p>
            <a:pPr>
              <a:lnSpc>
                <a:spcPct val="170000"/>
              </a:lnSpc>
            </a:pPr>
            <a:r>
              <a:rPr lang="en-US" altLang="zh-CN" sz="2800" kern="100" dirty="0">
                <a:latin typeface="Times New Roman"/>
                <a:ea typeface="华文细黑"/>
                <a:cs typeface="Courier New"/>
              </a:rPr>
              <a:t>3</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说法中，不符合</a:t>
            </a:r>
            <a:r>
              <a:rPr lang="en-US" altLang="zh-CN" sz="2800" kern="100" dirty="0" err="1">
                <a:latin typeface="宋体"/>
                <a:ea typeface="华文细黑"/>
                <a:cs typeface="Times New Roman"/>
              </a:rPr>
              <a:t>Ⅶ</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族元素性质特征的是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从上到下原子半径逐渐减小</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易形成－</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价离子</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从上到下单质的氧化性逐渐减弱</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从上到下氢化物的稳定性依次减弱</a:t>
            </a:r>
            <a:endParaRPr lang="zh-CN" altLang="zh-CN" sz="1050" kern="100" dirty="0">
              <a:effectLst/>
              <a:latin typeface="宋体"/>
              <a:cs typeface="Courier New"/>
            </a:endParaRPr>
          </a:p>
        </p:txBody>
      </p:sp>
      <p:sp>
        <p:nvSpPr>
          <p:cNvPr id="6" name="矩形 5"/>
          <p:cNvSpPr/>
          <p:nvPr/>
        </p:nvSpPr>
        <p:spPr>
          <a:xfrm>
            <a:off x="8099126" y="104433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kern="100" dirty="0">
              <a:solidFill>
                <a:schemeClr val="accent6">
                  <a:lumMod val="75000"/>
                </a:schemeClr>
              </a:solidFill>
              <a:latin typeface="Times New Roman"/>
              <a:ea typeface="华文细黑"/>
            </a:endParaRPr>
          </a:p>
        </p:txBody>
      </p:sp>
      <p:sp>
        <p:nvSpPr>
          <p:cNvPr id="5"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6" grpId="0"/>
      <p:bldP spid="6"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1870" y="724287"/>
            <a:ext cx="11053228" cy="3785627"/>
          </a:xfrm>
          <a:prstGeom prst="rect">
            <a:avLst/>
          </a:prstGeom>
        </p:spPr>
        <p:txBody>
          <a:bodyPr wrap="square" lIns="121898" tIns="60948" rIns="121898" bIns="60948">
            <a:spAutoFit/>
          </a:bodyPr>
          <a:lstStyle/>
          <a:p>
            <a:pPr>
              <a:lnSpc>
                <a:spcPct val="170000"/>
              </a:lnSpc>
            </a:pPr>
            <a:r>
              <a:rPr lang="en-US" altLang="zh-CN" sz="2800" kern="100">
                <a:latin typeface="Times New Roman"/>
                <a:ea typeface="华文细黑"/>
                <a:cs typeface="Courier New"/>
              </a:rPr>
              <a:t>4</a:t>
            </a:r>
            <a:r>
              <a:rPr lang="en-US" altLang="zh-CN" sz="2800" kern="100" smtClean="0">
                <a:latin typeface="Times New Roman"/>
                <a:ea typeface="华文细黑"/>
                <a:cs typeface="Courier New"/>
              </a:rPr>
              <a:t>.</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在周期表里，主族元素所在的族序数等于原子核外电子数</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在周期表里，元素所在的周期数等于原子核外电子层数</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最外层电子数为</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的都是稀有气体元素的原子</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元素的原子序数越大，其原子半径也越大</a:t>
            </a:r>
            <a:endParaRPr lang="zh-CN" altLang="zh-CN" sz="1050" kern="100" dirty="0">
              <a:effectLst/>
              <a:latin typeface="宋体"/>
              <a:cs typeface="Courier New"/>
            </a:endParaRPr>
          </a:p>
        </p:txBody>
      </p:sp>
      <p:sp>
        <p:nvSpPr>
          <p:cNvPr id="2" name="矩形 1"/>
          <p:cNvSpPr/>
          <p:nvPr/>
        </p:nvSpPr>
        <p:spPr>
          <a:xfrm>
            <a:off x="4611613" y="950169"/>
            <a:ext cx="423514"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B</a:t>
            </a:r>
            <a:endParaRPr lang="zh-CN" altLang="en-US" sz="2800" b="1" kern="100" dirty="0">
              <a:solidFill>
                <a:schemeClr val="accent6">
                  <a:lumMod val="75000"/>
                </a:schemeClr>
              </a:solidFill>
              <a:latin typeface="Times New Roman"/>
              <a:ea typeface="华文细黑"/>
            </a:endParaRPr>
          </a:p>
        </p:txBody>
      </p:sp>
      <p:sp>
        <p:nvSpPr>
          <p:cNvPr id="4"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4408" y="477466"/>
            <a:ext cx="1138815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原子轨道：电子云轮廓图给出了电子</a:t>
            </a:r>
            <a:r>
              <a:rPr lang="zh-CN" altLang="zh-CN" sz="2800" kern="100" dirty="0" smtClean="0">
                <a:latin typeface="Times New Roman"/>
                <a:ea typeface="华文细黑"/>
                <a:cs typeface="Times New Roman"/>
              </a:rPr>
              <a:t>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区域。这种电子云轮廓图称为原子轨道。</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704589424"/>
              </p:ext>
            </p:extLst>
          </p:nvPr>
        </p:nvGraphicFramePr>
        <p:xfrm>
          <a:off x="1414687" y="1989634"/>
          <a:ext cx="7848871" cy="2592288"/>
        </p:xfrm>
        <a:graphic>
          <a:graphicData uri="http://schemas.openxmlformats.org/drawingml/2006/table">
            <a:tbl>
              <a:tblPr/>
              <a:tblGrid>
                <a:gridCol w="2448271"/>
                <a:gridCol w="3096344"/>
                <a:gridCol w="2304256"/>
              </a:tblGrid>
              <a:tr h="936104">
                <a:tc>
                  <a:txBody>
                    <a:bodyPr/>
                    <a:lstStyle/>
                    <a:p>
                      <a:pPr algn="ctr">
                        <a:lnSpc>
                          <a:spcPct val="150000"/>
                        </a:lnSpc>
                        <a:spcAft>
                          <a:spcPts val="0"/>
                        </a:spcAft>
                      </a:pPr>
                      <a:r>
                        <a:rPr lang="zh-CN" sz="2800" kern="100" baseline="0" dirty="0">
                          <a:effectLst/>
                          <a:latin typeface="Times New Roman"/>
                          <a:ea typeface="华文细黑"/>
                          <a:cs typeface="Times New Roman"/>
                        </a:rPr>
                        <a:t>原子轨道</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轨道形状</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轨道个数</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7864">
                <a:tc>
                  <a:txBody>
                    <a:bodyPr/>
                    <a:lstStyle/>
                    <a:p>
                      <a:pPr algn="ctr">
                        <a:lnSpc>
                          <a:spcPct val="150000"/>
                        </a:lnSpc>
                        <a:spcAft>
                          <a:spcPts val="0"/>
                        </a:spcAft>
                      </a:pPr>
                      <a:r>
                        <a:rPr lang="en-US" sz="2800" kern="100" baseline="0">
                          <a:effectLst/>
                          <a:latin typeface="Times New Roman"/>
                          <a:ea typeface="华文细黑"/>
                          <a:cs typeface="Courier New"/>
                        </a:rPr>
                        <a:t>s</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baseline="0" dirty="0" smtClean="0">
                          <a:effectLst/>
                          <a:latin typeface="Times New Roman"/>
                          <a:ea typeface="华文细黑"/>
                          <a:cs typeface="Courier New"/>
                        </a:rPr>
                        <a:t>	</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48320">
                <a:tc>
                  <a:txBody>
                    <a:bodyPr/>
                    <a:lstStyle/>
                    <a:p>
                      <a:pPr algn="ctr">
                        <a:lnSpc>
                          <a:spcPct val="150000"/>
                        </a:lnSpc>
                        <a:spcAft>
                          <a:spcPts val="0"/>
                        </a:spcAft>
                      </a:pPr>
                      <a:r>
                        <a:rPr lang="en-US" sz="2800" kern="100" baseline="0">
                          <a:effectLst/>
                          <a:latin typeface="Times New Roman"/>
                          <a:ea typeface="华文细黑"/>
                          <a:cs typeface="Courier New"/>
                        </a:rPr>
                        <a:t>p</a:t>
                      </a:r>
                      <a:endParaRPr lang="zh-CN" sz="2800" kern="100" baseline="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800" u="sng" kern="100" baseline="0" dirty="0" smtClean="0">
                          <a:effectLst/>
                          <a:latin typeface="Times New Roman"/>
                          <a:ea typeface="华文细黑"/>
                          <a:cs typeface="Times New Roman"/>
                        </a:rPr>
                        <a:t>	</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u="sng" kern="100" baseline="0" dirty="0" smtClean="0">
                          <a:effectLst/>
                          <a:latin typeface="Times New Roman"/>
                          <a:ea typeface="华文细黑"/>
                          <a:cs typeface="Courier New"/>
                        </a:rPr>
                        <a:t>	</a:t>
                      </a:r>
                      <a:endParaRPr lang="zh-CN" sz="2800" kern="100" baseline="0" dirty="0">
                        <a:effectLst/>
                        <a:latin typeface="宋体"/>
                        <a:cs typeface="Courier New"/>
                      </a:endParaRPr>
                    </a:p>
                  </a:txBody>
                  <a:tcPr marL="53899" marR="5389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6815286" y="549474"/>
            <a:ext cx="2339102"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核外经常出现</a:t>
            </a:r>
            <a:endParaRPr lang="zh-CN" altLang="en-US" dirty="0">
              <a:solidFill>
                <a:srgbClr val="0000FF"/>
              </a:solidFill>
            </a:endParaRPr>
          </a:p>
        </p:txBody>
      </p:sp>
      <p:sp>
        <p:nvSpPr>
          <p:cNvPr id="7" name="矩形 6"/>
          <p:cNvSpPr/>
          <p:nvPr/>
        </p:nvSpPr>
        <p:spPr>
          <a:xfrm>
            <a:off x="4871070" y="3100586"/>
            <a:ext cx="902811" cy="523220"/>
          </a:xfrm>
          <a:prstGeom prst="rect">
            <a:avLst/>
          </a:prstGeom>
        </p:spPr>
        <p:txBody>
          <a:bodyPr wrap="none">
            <a:spAutoFit/>
          </a:bodyPr>
          <a:lstStyle/>
          <a:p>
            <a:r>
              <a:rPr lang="zh-CN" altLang="en-US" sz="2800" kern="100" dirty="0">
                <a:solidFill>
                  <a:srgbClr val="0000FF"/>
                </a:solidFill>
                <a:latin typeface="Times New Roman"/>
                <a:ea typeface="华文细黑"/>
                <a:cs typeface="Times New Roman"/>
              </a:rPr>
              <a:t>球形</a:t>
            </a:r>
          </a:p>
        </p:txBody>
      </p:sp>
      <p:sp>
        <p:nvSpPr>
          <p:cNvPr id="8" name="矩形 7"/>
          <p:cNvSpPr/>
          <p:nvPr/>
        </p:nvSpPr>
        <p:spPr>
          <a:xfrm>
            <a:off x="4827637" y="3933850"/>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哑铃形</a:t>
            </a:r>
            <a:endParaRPr lang="zh-CN" altLang="en-US" sz="2800" kern="100" dirty="0">
              <a:solidFill>
                <a:srgbClr val="0000FF"/>
              </a:solidFill>
              <a:latin typeface="Times New Roman"/>
              <a:ea typeface="华文细黑"/>
              <a:cs typeface="Times New Roman"/>
            </a:endParaRPr>
          </a:p>
        </p:txBody>
      </p:sp>
      <p:sp>
        <p:nvSpPr>
          <p:cNvPr id="9" name="矩形 8"/>
          <p:cNvSpPr/>
          <p:nvPr/>
        </p:nvSpPr>
        <p:spPr>
          <a:xfrm>
            <a:off x="7947084" y="3091061"/>
            <a:ext cx="364202"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1</a:t>
            </a:r>
            <a:endParaRPr lang="zh-CN" altLang="en-US" sz="2800" kern="100" dirty="0">
              <a:solidFill>
                <a:srgbClr val="0000FF"/>
              </a:solidFill>
              <a:latin typeface="Times New Roman"/>
              <a:ea typeface="华文细黑"/>
              <a:cs typeface="Times New Roman"/>
            </a:endParaRPr>
          </a:p>
        </p:txBody>
      </p:sp>
      <p:sp>
        <p:nvSpPr>
          <p:cNvPr id="11" name="矩形 10"/>
          <p:cNvSpPr/>
          <p:nvPr/>
        </p:nvSpPr>
        <p:spPr>
          <a:xfrm>
            <a:off x="8035260" y="3933850"/>
            <a:ext cx="364202"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3</a:t>
            </a:r>
            <a:endParaRPr lang="zh-CN" altLang="en-US" sz="2800" kern="100" dirty="0">
              <a:solidFill>
                <a:srgbClr val="0000FF"/>
              </a:solidFill>
              <a:latin typeface="Times New Roman"/>
              <a:ea typeface="华文细黑"/>
              <a:cs typeface="Times New Roman"/>
            </a:endParaRPr>
          </a:p>
        </p:txBody>
      </p:sp>
      <p:sp>
        <p:nvSpPr>
          <p:cNvPr id="13" name="矩形 12"/>
          <p:cNvSpPr/>
          <p:nvPr/>
        </p:nvSpPr>
        <p:spPr>
          <a:xfrm>
            <a:off x="294408" y="4653930"/>
            <a:ext cx="11388152"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特别提醒　</a:t>
            </a:r>
            <a:r>
              <a:rPr lang="zh-CN" altLang="zh-CN" sz="2800" kern="100" dirty="0">
                <a:latin typeface="Times New Roman"/>
                <a:ea typeface="华文细黑"/>
                <a:cs typeface="Times New Roman"/>
              </a:rPr>
              <a:t>第一能层</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，只有</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能级；第二能层</a:t>
            </a:r>
            <a:r>
              <a:rPr lang="en-US" altLang="zh-CN" sz="2800" kern="100" dirty="0">
                <a:latin typeface="Times New Roman"/>
                <a:ea typeface="华文细黑"/>
                <a:cs typeface="Courier New"/>
              </a:rPr>
              <a:t>(L)</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两种能级，</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能级上有三个原子轨道</a:t>
            </a:r>
            <a:r>
              <a:rPr lang="en-US" altLang="zh-CN" sz="2800" kern="100" dirty="0" err="1">
                <a:latin typeface="Times New Roman"/>
                <a:ea typeface="华文细黑"/>
                <a:cs typeface="Courier New"/>
              </a:rPr>
              <a:t>p</a:t>
            </a:r>
            <a:r>
              <a:rPr lang="en-US" altLang="zh-CN" sz="2800" i="1" kern="100" baseline="-25000" dirty="0" err="1">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p</a:t>
            </a:r>
            <a:r>
              <a:rPr lang="en-US" altLang="zh-CN" sz="2800" i="1" kern="100" baseline="-25000" dirty="0" err="1">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p</a:t>
            </a:r>
            <a:r>
              <a:rPr lang="en-US" altLang="zh-CN" sz="2800" i="1" kern="100" baseline="-25000" dirty="0" err="1">
                <a:latin typeface="Times New Roman"/>
                <a:ea typeface="华文细黑"/>
                <a:cs typeface="Courier New"/>
              </a:rPr>
              <a:t>z</a:t>
            </a:r>
            <a:r>
              <a:rPr lang="zh-CN" altLang="zh-CN" sz="2800" kern="100" dirty="0">
                <a:latin typeface="Times New Roman"/>
                <a:ea typeface="华文细黑"/>
                <a:cs typeface="Times New Roman"/>
              </a:rPr>
              <a:t>，它们具有相同的能量；第三能层</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三种能级。</a:t>
            </a:r>
            <a:endParaRPr lang="zh-CN" altLang="zh-CN" sz="1050" kern="100" dirty="0">
              <a:effectLst/>
              <a:latin typeface="宋体"/>
              <a:cs typeface="Courier New"/>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1"/>
                                        </p:tgtEl>
                                      </p:cBhvr>
                                    </p:animEffect>
                                    <p:set>
                                      <p:cBhvr>
                                        <p:cTn id="45"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5" grpId="0"/>
      <p:bldP spid="5" grpId="1"/>
      <p:bldP spid="7" grpId="0"/>
      <p:bldP spid="7" grpId="1"/>
      <p:bldP spid="8" grpId="0"/>
      <p:bldP spid="8" grpId="1"/>
      <p:bldP spid="9" grpId="0"/>
      <p:bldP spid="9" grpId="1"/>
      <p:bldP spid="11" grpId="0"/>
      <p:bldP spid="11" grpId="1"/>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10800" y="549474"/>
            <a:ext cx="11617054" cy="5940063"/>
          </a:xfrm>
          <a:prstGeom prst="rect">
            <a:avLst/>
          </a:prstGeom>
        </p:spPr>
        <p:txBody>
          <a:bodyPr wrap="square" lIns="121898" tIns="60948" rIns="121898" bIns="60948">
            <a:spAutoFit/>
          </a:bodyPr>
          <a:lstStyle/>
          <a:p>
            <a:pPr>
              <a:lnSpc>
                <a:spcPct val="150000"/>
              </a:lnSpc>
            </a:pPr>
            <a:r>
              <a:rPr lang="en-US" altLang="zh-CN" sz="2800" kern="100" dirty="0" smtClean="0">
                <a:latin typeface="Times New Roman"/>
                <a:ea typeface="华文细黑"/>
                <a:cs typeface="Courier New"/>
              </a:rPr>
              <a:t>5.A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都是短周期元素。</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的原子核外有两个电子层，最外层已达到饱和。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位于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元素的下一周期，最外层的电子数是</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最外层电子数的</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的离子带有两个单位正电荷，它的核外电子排布与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元素原子相同。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属同一周期，</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原子的最外层电子数比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的最外层电子数少</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根据上述事实判断：</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是</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是</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是</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是</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(2)C</a:t>
            </a:r>
            <a:r>
              <a:rPr lang="zh-CN" altLang="zh-CN" sz="2800" kern="100" dirty="0">
                <a:latin typeface="Times New Roman"/>
                <a:ea typeface="华文细黑"/>
                <a:cs typeface="Times New Roman"/>
              </a:rPr>
              <a:t>的离子的核外电子排布式为</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原子的核外电子排布式为</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(3)B</a:t>
            </a:r>
            <a:r>
              <a:rPr lang="zh-CN" altLang="zh-CN" sz="2800" kern="100" dirty="0">
                <a:latin typeface="Times New Roman"/>
                <a:ea typeface="华文细黑"/>
                <a:cs typeface="Times New Roman"/>
              </a:rPr>
              <a:t>位于第</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周期</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族</a:t>
            </a:r>
            <a:r>
              <a:rPr lang="zh-CN" altLang="zh-CN" sz="2800" kern="100" dirty="0">
                <a:latin typeface="Times New Roman"/>
                <a:ea typeface="华文细黑"/>
                <a:cs typeface="Times New Roman"/>
              </a:rPr>
              <a:t>，它的最高价氧化物的化学式是</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最高价氧化物的水化物是一种</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弱</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酸。</a:t>
            </a:r>
            <a:endParaRPr lang="zh-CN" altLang="zh-CN" sz="1050" kern="100" dirty="0">
              <a:effectLst/>
              <a:latin typeface="宋体"/>
              <a:cs typeface="Courier New"/>
            </a:endParaRPr>
          </a:p>
        </p:txBody>
      </p:sp>
      <p:sp>
        <p:nvSpPr>
          <p:cNvPr id="3" name="矩形 2"/>
          <p:cNvSpPr/>
          <p:nvPr/>
        </p:nvSpPr>
        <p:spPr>
          <a:xfrm>
            <a:off x="4674096" y="3281000"/>
            <a:ext cx="603050" cy="523220"/>
          </a:xfrm>
          <a:prstGeom prst="rect">
            <a:avLst/>
          </a:prstGeom>
        </p:spPr>
        <p:txBody>
          <a:bodyPr wrap="none">
            <a:spAutoFit/>
          </a:bodyPr>
          <a:lstStyle/>
          <a:p>
            <a:r>
              <a:rPr lang="en-US" altLang="zh-CN" sz="2800" kern="100" dirty="0">
                <a:solidFill>
                  <a:srgbClr val="E36C0A"/>
                </a:solidFill>
                <a:latin typeface="Times New Roman"/>
                <a:ea typeface="华文细黑"/>
              </a:rPr>
              <a:t>Ne</a:t>
            </a:r>
            <a:endParaRPr lang="zh-CN" altLang="en-US" sz="2800" dirty="0"/>
          </a:p>
        </p:txBody>
      </p:sp>
      <p:sp>
        <p:nvSpPr>
          <p:cNvPr id="6" name="矩形 5"/>
          <p:cNvSpPr/>
          <p:nvPr/>
        </p:nvSpPr>
        <p:spPr>
          <a:xfrm>
            <a:off x="6421916" y="3281000"/>
            <a:ext cx="484428" cy="523220"/>
          </a:xfrm>
          <a:prstGeom prst="rect">
            <a:avLst/>
          </a:prstGeom>
        </p:spPr>
        <p:txBody>
          <a:bodyPr wrap="none">
            <a:spAutoFit/>
          </a:bodyPr>
          <a:lstStyle/>
          <a:p>
            <a:r>
              <a:rPr lang="en-US" altLang="zh-CN" sz="2800" kern="100" dirty="0">
                <a:solidFill>
                  <a:srgbClr val="E36C0A"/>
                </a:solidFill>
                <a:latin typeface="Times New Roman"/>
                <a:ea typeface="华文细黑"/>
              </a:rPr>
              <a:t>Si</a:t>
            </a:r>
            <a:endParaRPr lang="zh-CN" altLang="en-US" sz="2800" dirty="0"/>
          </a:p>
        </p:txBody>
      </p:sp>
      <p:sp>
        <p:nvSpPr>
          <p:cNvPr id="7" name="矩形 6"/>
          <p:cNvSpPr/>
          <p:nvPr/>
        </p:nvSpPr>
        <p:spPr>
          <a:xfrm>
            <a:off x="7986464" y="3252425"/>
            <a:ext cx="683200" cy="523220"/>
          </a:xfrm>
          <a:prstGeom prst="rect">
            <a:avLst/>
          </a:prstGeom>
        </p:spPr>
        <p:txBody>
          <a:bodyPr wrap="none">
            <a:spAutoFit/>
          </a:bodyPr>
          <a:lstStyle/>
          <a:p>
            <a:r>
              <a:rPr lang="en-US" altLang="zh-CN" sz="2800" kern="100" dirty="0">
                <a:solidFill>
                  <a:srgbClr val="E36C0A"/>
                </a:solidFill>
                <a:latin typeface="Times New Roman"/>
                <a:ea typeface="华文细黑"/>
              </a:rPr>
              <a:t>Mg</a:t>
            </a:r>
            <a:endParaRPr lang="zh-CN" altLang="en-US" sz="2800" dirty="0"/>
          </a:p>
        </p:txBody>
      </p:sp>
      <p:sp>
        <p:nvSpPr>
          <p:cNvPr id="9" name="矩形 8"/>
          <p:cNvSpPr/>
          <p:nvPr/>
        </p:nvSpPr>
        <p:spPr>
          <a:xfrm>
            <a:off x="9724181" y="3271475"/>
            <a:ext cx="522900" cy="523220"/>
          </a:xfrm>
          <a:prstGeom prst="rect">
            <a:avLst/>
          </a:prstGeom>
        </p:spPr>
        <p:txBody>
          <a:bodyPr wrap="none">
            <a:spAutoFit/>
          </a:bodyPr>
          <a:lstStyle/>
          <a:p>
            <a:r>
              <a:rPr lang="en-US" altLang="zh-CN" sz="2800" kern="100" dirty="0" err="1">
                <a:solidFill>
                  <a:srgbClr val="E36C0A"/>
                </a:solidFill>
                <a:latin typeface="Times New Roman"/>
                <a:ea typeface="华文细黑"/>
              </a:rPr>
              <a:t>Cl</a:t>
            </a:r>
            <a:endParaRPr lang="zh-CN" altLang="en-US" sz="2800" dirty="0"/>
          </a:p>
        </p:txBody>
      </p:sp>
      <p:sp>
        <p:nvSpPr>
          <p:cNvPr id="5" name="矩形 4"/>
          <p:cNvSpPr/>
          <p:nvPr/>
        </p:nvSpPr>
        <p:spPr>
          <a:xfrm>
            <a:off x="5250160" y="3862283"/>
            <a:ext cx="1542410" cy="523220"/>
          </a:xfrm>
          <a:prstGeom prst="rect">
            <a:avLst/>
          </a:prstGeom>
        </p:spPr>
        <p:txBody>
          <a:bodyPr wrap="none">
            <a:spAutoFit/>
          </a:bodyPr>
          <a:lstStyle/>
          <a:p>
            <a:r>
              <a:rPr lang="en-US" altLang="zh-CN" sz="2800" kern="100" dirty="0">
                <a:solidFill>
                  <a:srgbClr val="E36C0A"/>
                </a:solidFill>
                <a:latin typeface="Times New Roman"/>
                <a:ea typeface="华文细黑"/>
              </a:rPr>
              <a:t>1s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2p</a:t>
            </a:r>
            <a:r>
              <a:rPr lang="en-US" altLang="zh-CN" sz="2800" kern="100" baseline="30000" dirty="0">
                <a:solidFill>
                  <a:srgbClr val="E36C0A"/>
                </a:solidFill>
                <a:latin typeface="Times New Roman"/>
                <a:ea typeface="华文细黑"/>
              </a:rPr>
              <a:t>6</a:t>
            </a:r>
            <a:endParaRPr lang="zh-CN" altLang="en-US" sz="2800" dirty="0"/>
          </a:p>
        </p:txBody>
      </p:sp>
      <p:sp>
        <p:nvSpPr>
          <p:cNvPr id="12" name="矩形 11"/>
          <p:cNvSpPr/>
          <p:nvPr/>
        </p:nvSpPr>
        <p:spPr>
          <a:xfrm>
            <a:off x="465924" y="4457511"/>
            <a:ext cx="2460930" cy="523220"/>
          </a:xfrm>
          <a:prstGeom prst="rect">
            <a:avLst/>
          </a:prstGeom>
        </p:spPr>
        <p:txBody>
          <a:bodyPr wrap="none">
            <a:spAutoFit/>
          </a:bodyPr>
          <a:lstStyle/>
          <a:p>
            <a:r>
              <a:rPr lang="en-US" altLang="zh-CN" sz="2800" kern="100" dirty="0">
                <a:solidFill>
                  <a:srgbClr val="E36C0A"/>
                </a:solidFill>
                <a:latin typeface="Times New Roman"/>
                <a:ea typeface="华文细黑"/>
              </a:rPr>
              <a:t>1s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3p</a:t>
            </a:r>
            <a:r>
              <a:rPr lang="en-US" altLang="zh-CN" sz="2800" kern="100" baseline="30000" dirty="0">
                <a:solidFill>
                  <a:srgbClr val="E36C0A"/>
                </a:solidFill>
                <a:latin typeface="Times New Roman"/>
                <a:ea typeface="华文细黑"/>
              </a:rPr>
              <a:t>5</a:t>
            </a:r>
            <a:endParaRPr lang="zh-CN" altLang="en-US" sz="2800" dirty="0"/>
          </a:p>
        </p:txBody>
      </p:sp>
      <p:sp>
        <p:nvSpPr>
          <p:cNvPr id="13" name="矩形 12"/>
          <p:cNvSpPr/>
          <p:nvPr/>
        </p:nvSpPr>
        <p:spPr>
          <a:xfrm>
            <a:off x="2186141" y="5148247"/>
            <a:ext cx="54373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三</a:t>
            </a:r>
            <a:endParaRPr lang="zh-CN" altLang="en-US" sz="2800" dirty="0"/>
          </a:p>
        </p:txBody>
      </p:sp>
      <p:sp>
        <p:nvSpPr>
          <p:cNvPr id="14" name="矩形 13"/>
          <p:cNvSpPr/>
          <p:nvPr/>
        </p:nvSpPr>
        <p:spPr>
          <a:xfrm>
            <a:off x="3531493" y="5172516"/>
            <a:ext cx="803425" cy="523220"/>
          </a:xfrm>
          <a:prstGeom prst="rect">
            <a:avLst/>
          </a:prstGeom>
        </p:spPr>
        <p:txBody>
          <a:bodyPr wrap="none">
            <a:spAutoFit/>
          </a:bodyPr>
          <a:lstStyle/>
          <a:p>
            <a:r>
              <a:rPr lang="en-US" altLang="zh-CN" sz="2800" kern="100" dirty="0" err="1">
                <a:solidFill>
                  <a:srgbClr val="E36C0A"/>
                </a:solidFill>
                <a:latin typeface="宋体"/>
                <a:ea typeface="华文细黑"/>
                <a:cs typeface="Times New Roman"/>
              </a:rPr>
              <a:t>Ⅳ</a:t>
            </a:r>
            <a:r>
              <a:rPr lang="en-US" altLang="zh-CN" sz="2800" kern="100" dirty="0" err="1">
                <a:solidFill>
                  <a:srgbClr val="E36C0A"/>
                </a:solidFill>
                <a:latin typeface="Times New Roman"/>
                <a:ea typeface="华文细黑"/>
              </a:rPr>
              <a:t>A</a:t>
            </a:r>
            <a:endParaRPr lang="zh-CN" altLang="en-US" sz="2800" dirty="0"/>
          </a:p>
        </p:txBody>
      </p:sp>
      <p:sp>
        <p:nvSpPr>
          <p:cNvPr id="15" name="矩形 14"/>
          <p:cNvSpPr/>
          <p:nvPr/>
        </p:nvSpPr>
        <p:spPr>
          <a:xfrm>
            <a:off x="9623355" y="5153466"/>
            <a:ext cx="864339" cy="523220"/>
          </a:xfrm>
          <a:prstGeom prst="rect">
            <a:avLst/>
          </a:prstGeom>
        </p:spPr>
        <p:txBody>
          <a:bodyPr wrap="none">
            <a:spAutoFit/>
          </a:bodyPr>
          <a:lstStyle/>
          <a:p>
            <a:r>
              <a:rPr lang="en-US" altLang="zh-CN" sz="2800" kern="100" dirty="0">
                <a:solidFill>
                  <a:srgbClr val="E36C0A"/>
                </a:solidFill>
                <a:latin typeface="Times New Roman"/>
                <a:ea typeface="华文细黑"/>
              </a:rPr>
              <a:t>SiO</a:t>
            </a:r>
            <a:r>
              <a:rPr lang="en-US" altLang="zh-CN" sz="2800" kern="100" baseline="-25000" dirty="0">
                <a:solidFill>
                  <a:srgbClr val="E36C0A"/>
                </a:solidFill>
                <a:latin typeface="Times New Roman"/>
                <a:ea typeface="华文细黑"/>
              </a:rPr>
              <a:t>2</a:t>
            </a:r>
            <a:endParaRPr lang="zh-CN" altLang="en-US" sz="2800" dirty="0"/>
          </a:p>
        </p:txBody>
      </p:sp>
      <p:sp>
        <p:nvSpPr>
          <p:cNvPr id="16" name="矩形 15"/>
          <p:cNvSpPr/>
          <p:nvPr/>
        </p:nvSpPr>
        <p:spPr>
          <a:xfrm>
            <a:off x="4353968" y="5796974"/>
            <a:ext cx="54373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弱</a:t>
            </a:r>
            <a:endParaRPr lang="zh-CN" altLang="en-US" sz="2800" dirty="0"/>
          </a:p>
        </p:txBody>
      </p:sp>
      <p:sp>
        <p:nvSpPr>
          <p:cNvPr id="17"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矩形 2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圆角矩形 2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342610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horizont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5"/>
                                        </p:tgtEl>
                                      </p:cBhvr>
                                    </p:animEffect>
                                    <p:set>
                                      <p:cBhvr>
                                        <p:cTn id="55" dur="1" fill="hold">
                                          <p:stCondLst>
                                            <p:cond delay="499"/>
                                          </p:stCondLst>
                                        </p:cTn>
                                        <p:tgtEl>
                                          <p:spTgt spid="5"/>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3"/>
                                        </p:tgtEl>
                                      </p:cBhvr>
                                    </p:animEffect>
                                    <p:set>
                                      <p:cBhvr>
                                        <p:cTn id="61" dur="1" fill="hold">
                                          <p:stCondLst>
                                            <p:cond delay="499"/>
                                          </p:stCondLst>
                                        </p:cTn>
                                        <p:tgtEl>
                                          <p:spTgt spid="13"/>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5"/>
                                        </p:tgtEl>
                                      </p:cBhvr>
                                    </p:animEffect>
                                    <p:set>
                                      <p:cBhvr>
                                        <p:cTn id="67" dur="1" fill="hold">
                                          <p:stCondLst>
                                            <p:cond delay="499"/>
                                          </p:stCondLst>
                                        </p:cTn>
                                        <p:tgtEl>
                                          <p:spTgt spid="15"/>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6"/>
                                        </p:tgtEl>
                                      </p:cBhvr>
                                    </p:animEffect>
                                    <p:set>
                                      <p:cBhvr>
                                        <p:cTn id="70"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3" grpId="0"/>
      <p:bldP spid="3" grpId="1"/>
      <p:bldP spid="6" grpId="0"/>
      <p:bldP spid="6" grpId="1"/>
      <p:bldP spid="7" grpId="0"/>
      <p:bldP spid="7" grpId="1"/>
      <p:bldP spid="9" grpId="0"/>
      <p:bldP spid="9" grpId="1"/>
      <p:bldP spid="5" grpId="0"/>
      <p:bldP spid="5" grpId="1"/>
      <p:bldP spid="12" grpId="0"/>
      <p:bldP spid="12" grpId="1"/>
      <p:bldP spid="13" grpId="0"/>
      <p:bldP spid="13" grpId="1"/>
      <p:bldP spid="14" grpId="0"/>
      <p:bldP spid="14" grpId="1"/>
      <p:bldP spid="15" grpId="0"/>
      <p:bldP spid="15" grpId="1"/>
      <p:bldP spid="16" grpId="0"/>
      <p:bldP spid="16"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2093" y="295781"/>
            <a:ext cx="6779217" cy="769417"/>
          </a:xfrm>
          <a:prstGeom prst="rect">
            <a:avLst/>
          </a:prstGeom>
        </p:spPr>
        <p:txBody>
          <a:bodyPr wrap="square" lIns="121898" tIns="60948" rIns="121898" bIns="60948">
            <a:spAutoFit/>
          </a:bodyPr>
          <a:lstStyle/>
          <a:p>
            <a:pPr algn="just">
              <a:lnSpc>
                <a:spcPct val="150000"/>
              </a:lnSpc>
              <a:tabLst>
                <a:tab pos="1890395" algn="l"/>
              </a:tabLst>
            </a:pPr>
            <a:r>
              <a:rPr lang="zh-CN" altLang="zh-CN" sz="2800" b="1" kern="100" dirty="0">
                <a:solidFill>
                  <a:srgbClr val="0000FF"/>
                </a:solidFill>
                <a:latin typeface="Times New Roman"/>
                <a:cs typeface="Times New Roman"/>
              </a:rPr>
              <a:t>题组二　元素推断与元素逐级电离能</a:t>
            </a:r>
          </a:p>
        </p:txBody>
      </p:sp>
      <p:sp>
        <p:nvSpPr>
          <p:cNvPr id="9" name="矩形 8"/>
          <p:cNvSpPr/>
          <p:nvPr/>
        </p:nvSpPr>
        <p:spPr>
          <a:xfrm>
            <a:off x="294408" y="909514"/>
            <a:ext cx="11388152"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根据下列五种元素的第一至第四电离能数据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单位：</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，回答下列各题：</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4244123746"/>
              </p:ext>
            </p:extLst>
          </p:nvPr>
        </p:nvGraphicFramePr>
        <p:xfrm>
          <a:off x="1270670" y="2242674"/>
          <a:ext cx="9793087" cy="4355472"/>
        </p:xfrm>
        <a:graphic>
          <a:graphicData uri="http://schemas.openxmlformats.org/drawingml/2006/table">
            <a:tbl>
              <a:tblPr/>
              <a:tblGrid>
                <a:gridCol w="2442842"/>
                <a:gridCol w="1751093"/>
                <a:gridCol w="1889442"/>
                <a:gridCol w="1751093"/>
                <a:gridCol w="1958617"/>
              </a:tblGrid>
              <a:tr h="916942">
                <a:tc>
                  <a:txBody>
                    <a:bodyPr/>
                    <a:lstStyle/>
                    <a:p>
                      <a:pPr algn="ctr">
                        <a:lnSpc>
                          <a:spcPct val="150000"/>
                        </a:lnSpc>
                        <a:spcAft>
                          <a:spcPts val="0"/>
                        </a:spcAft>
                      </a:pPr>
                      <a:r>
                        <a:rPr lang="zh-CN" sz="2800" kern="100" dirty="0">
                          <a:effectLst/>
                          <a:latin typeface="Times New Roman"/>
                          <a:ea typeface="华文细黑"/>
                          <a:cs typeface="Times New Roman"/>
                        </a:rPr>
                        <a:t>元素代号</a:t>
                      </a:r>
                      <a:endParaRPr lang="zh-CN" sz="28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kern="100">
                          <a:effectLst/>
                          <a:latin typeface="Times New Roman"/>
                          <a:ea typeface="华文细黑"/>
                          <a:cs typeface="Courier New"/>
                        </a:rPr>
                        <a:t>I</a:t>
                      </a:r>
                      <a:r>
                        <a:rPr lang="en-US" sz="2800" kern="100" baseline="-25000">
                          <a:effectLst/>
                          <a:latin typeface="Times New Roman"/>
                          <a:ea typeface="华文细黑"/>
                          <a:cs typeface="Courier New"/>
                        </a:rPr>
                        <a:t>1</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kern="100" dirty="0">
                          <a:effectLst/>
                          <a:latin typeface="Times New Roman"/>
                          <a:ea typeface="华文细黑"/>
                          <a:cs typeface="Courier New"/>
                        </a:rPr>
                        <a:t>I</a:t>
                      </a:r>
                      <a:r>
                        <a:rPr lang="en-US" sz="2800" kern="100" baseline="-25000" dirty="0">
                          <a:effectLst/>
                          <a:latin typeface="Times New Roman"/>
                          <a:ea typeface="华文细黑"/>
                          <a:cs typeface="Courier New"/>
                        </a:rPr>
                        <a:t>2</a:t>
                      </a:r>
                      <a:endParaRPr lang="zh-CN" sz="28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kern="100">
                          <a:effectLst/>
                          <a:latin typeface="Times New Roman"/>
                          <a:ea typeface="华文细黑"/>
                          <a:cs typeface="Courier New"/>
                        </a:rPr>
                        <a:t>I</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kern="100">
                          <a:effectLst/>
                          <a:latin typeface="Times New Roman"/>
                          <a:ea typeface="华文细黑"/>
                          <a:cs typeface="Courier New"/>
                        </a:rPr>
                        <a:t>I</a:t>
                      </a:r>
                      <a:r>
                        <a:rPr lang="en-US" sz="2800" kern="100" baseline="-25000">
                          <a:effectLst/>
                          <a:latin typeface="Times New Roman"/>
                          <a:ea typeface="华文细黑"/>
                          <a:cs typeface="Courier New"/>
                        </a:rPr>
                        <a:t>4</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06">
                <a:tc>
                  <a:txBody>
                    <a:bodyPr/>
                    <a:lstStyle/>
                    <a:p>
                      <a:pPr algn="ctr">
                        <a:lnSpc>
                          <a:spcPct val="150000"/>
                        </a:lnSpc>
                        <a:spcAft>
                          <a:spcPts val="0"/>
                        </a:spcAft>
                      </a:pPr>
                      <a:r>
                        <a:rPr lang="en-US" sz="2800" kern="100">
                          <a:effectLst/>
                          <a:latin typeface="Times New Roman"/>
                          <a:ea typeface="华文细黑"/>
                          <a:cs typeface="Courier New"/>
                        </a:rPr>
                        <a:t>Q</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2 080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4 000</a:t>
                      </a:r>
                      <a:endParaRPr lang="zh-CN" sz="28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6 100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9 400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06">
                <a:tc>
                  <a:txBody>
                    <a:bodyPr/>
                    <a:lstStyle/>
                    <a:p>
                      <a:pPr algn="ctr">
                        <a:lnSpc>
                          <a:spcPct val="150000"/>
                        </a:lnSpc>
                        <a:spcAft>
                          <a:spcPts val="0"/>
                        </a:spcAft>
                      </a:pPr>
                      <a:r>
                        <a:rPr lang="en-US" sz="2800" kern="100">
                          <a:effectLst/>
                          <a:latin typeface="Times New Roman"/>
                          <a:ea typeface="华文细黑"/>
                          <a:cs typeface="Courier New"/>
                        </a:rPr>
                        <a:t>R</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500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4 600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6 900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9 500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06">
                <a:tc>
                  <a:txBody>
                    <a:bodyPr/>
                    <a:lstStyle/>
                    <a:p>
                      <a:pPr algn="ctr">
                        <a:lnSpc>
                          <a:spcPct val="150000"/>
                        </a:lnSpc>
                        <a:spcAft>
                          <a:spcPts val="0"/>
                        </a:spcAft>
                      </a:pPr>
                      <a:r>
                        <a:rPr lang="en-US" sz="2800" kern="100">
                          <a:effectLst/>
                          <a:latin typeface="Times New Roman"/>
                          <a:ea typeface="华文细黑"/>
                          <a:cs typeface="Courier New"/>
                        </a:rPr>
                        <a:t>S</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740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1 500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7 700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10 500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06">
                <a:tc>
                  <a:txBody>
                    <a:bodyPr/>
                    <a:lstStyle/>
                    <a:p>
                      <a:pPr algn="ctr">
                        <a:lnSpc>
                          <a:spcPct val="150000"/>
                        </a:lnSpc>
                        <a:spcAft>
                          <a:spcPts val="0"/>
                        </a:spcAft>
                      </a:pPr>
                      <a:r>
                        <a:rPr lang="en-US" sz="2800" kern="100">
                          <a:effectLst/>
                          <a:latin typeface="Times New Roman"/>
                          <a:ea typeface="华文细黑"/>
                          <a:cs typeface="Courier New"/>
                        </a:rPr>
                        <a:t>T</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580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1 800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2 700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11 600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7706">
                <a:tc>
                  <a:txBody>
                    <a:bodyPr/>
                    <a:lstStyle/>
                    <a:p>
                      <a:pPr algn="ctr">
                        <a:lnSpc>
                          <a:spcPct val="150000"/>
                        </a:lnSpc>
                        <a:spcAft>
                          <a:spcPts val="0"/>
                        </a:spcAft>
                      </a:pPr>
                      <a:r>
                        <a:rPr lang="en-US" sz="2800" kern="100">
                          <a:effectLst/>
                          <a:latin typeface="Times New Roman"/>
                          <a:ea typeface="华文细黑"/>
                          <a:cs typeface="Courier New"/>
                        </a:rPr>
                        <a:t>U</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420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3 100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4 400</a:t>
                      </a:r>
                      <a:endParaRPr lang="zh-CN" sz="2800" kern="10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5 900</a:t>
                      </a:r>
                      <a:endParaRPr lang="zh-CN" sz="2800" kern="10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95686" y="503619"/>
            <a:ext cx="11388152" cy="1415748"/>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在周期表中，最可能处于同一族的是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A.Q</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R  	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和</a:t>
            </a:r>
            <a:r>
              <a:rPr lang="en-US" altLang="zh-CN" sz="2800" kern="100" dirty="0" smtClean="0">
                <a:latin typeface="Times New Roman"/>
                <a:ea typeface="华文细黑"/>
                <a:cs typeface="Courier New"/>
              </a:rPr>
              <a:t>T             C.T</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U  	D</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R</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T             E.R</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U</a:t>
            </a:r>
            <a:endParaRPr lang="zh-CN" altLang="zh-CN" sz="1050" kern="100" dirty="0">
              <a:effectLst/>
              <a:latin typeface="宋体"/>
              <a:cs typeface="Courier New"/>
            </a:endParaRPr>
          </a:p>
        </p:txBody>
      </p:sp>
      <p:sp>
        <p:nvSpPr>
          <p:cNvPr id="4" name="矩形 3"/>
          <p:cNvSpPr/>
          <p:nvPr/>
        </p:nvSpPr>
        <p:spPr>
          <a:xfrm>
            <a:off x="395686" y="1980511"/>
            <a:ext cx="11388152" cy="1979492"/>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根据电离能的变化趋势知，</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为稀有气体元素，</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为第</a:t>
            </a:r>
            <a:r>
              <a:rPr lang="en-US" altLang="zh-CN" sz="2800" kern="100" dirty="0" err="1">
                <a:latin typeface="宋体"/>
                <a:ea typeface="华文细黑"/>
                <a:cs typeface="Times New Roman"/>
              </a:rPr>
              <a:t>Ⅰ</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为第</a:t>
            </a:r>
            <a:r>
              <a:rPr lang="en-US" altLang="zh-CN" sz="2800" kern="100" dirty="0" err="1">
                <a:latin typeface="宋体"/>
                <a:ea typeface="华文细黑"/>
                <a:cs typeface="Times New Roman"/>
              </a:rPr>
              <a:t>Ⅱ</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a:t>
            </a:r>
            <a:r>
              <a:rPr lang="en-US" altLang="zh-CN" sz="2800" kern="100" dirty="0">
                <a:latin typeface="Times New Roman"/>
                <a:ea typeface="华文细黑"/>
                <a:cs typeface="Courier New"/>
              </a:rPr>
              <a:t>T</a:t>
            </a:r>
            <a:r>
              <a:rPr lang="zh-CN" altLang="zh-CN" sz="2800" kern="100" dirty="0">
                <a:latin typeface="Times New Roman"/>
                <a:ea typeface="华文细黑"/>
                <a:cs typeface="Times New Roman"/>
              </a:rPr>
              <a:t>为第</a:t>
            </a:r>
            <a:r>
              <a:rPr lang="en-US" altLang="zh-CN" sz="2800" kern="100" dirty="0" err="1">
                <a:latin typeface="宋体"/>
                <a:ea typeface="华文细黑"/>
                <a:cs typeface="Times New Roman"/>
              </a:rPr>
              <a:t>Ⅲ</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a:t>
            </a:r>
            <a:r>
              <a:rPr lang="en-US" altLang="zh-CN" sz="2800" kern="100" dirty="0">
                <a:latin typeface="Times New Roman"/>
                <a:ea typeface="华文细黑"/>
                <a:cs typeface="Courier New"/>
              </a:rPr>
              <a:t>U</a:t>
            </a:r>
            <a:r>
              <a:rPr lang="zh-CN" altLang="zh-CN" sz="2800" kern="100" dirty="0">
                <a:latin typeface="Times New Roman"/>
                <a:ea typeface="华文细黑"/>
                <a:cs typeface="Times New Roman"/>
              </a:rPr>
              <a:t>为第</a:t>
            </a:r>
            <a:r>
              <a:rPr lang="en-US" altLang="zh-CN" sz="2800" kern="100" dirty="0" err="1">
                <a:latin typeface="宋体"/>
                <a:ea typeface="华文细黑"/>
                <a:cs typeface="Times New Roman"/>
              </a:rPr>
              <a:t>Ⅰ</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族元素，所以</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U</a:t>
            </a:r>
            <a:r>
              <a:rPr lang="zh-CN" altLang="zh-CN" sz="2800" kern="100" dirty="0">
                <a:latin typeface="Times New Roman"/>
                <a:ea typeface="华文细黑"/>
                <a:cs typeface="Times New Roman"/>
              </a:rPr>
              <a:t>处于同一主族。</a:t>
            </a:r>
            <a:endParaRPr lang="zh-CN" altLang="zh-CN" sz="1050" kern="100" dirty="0">
              <a:effectLst/>
              <a:latin typeface="宋体"/>
              <a:cs typeface="Courier New"/>
            </a:endParaRPr>
          </a:p>
        </p:txBody>
      </p:sp>
      <p:sp>
        <p:nvSpPr>
          <p:cNvPr id="3" name="矩形 2"/>
          <p:cNvSpPr/>
          <p:nvPr/>
        </p:nvSpPr>
        <p:spPr>
          <a:xfrm>
            <a:off x="7060580" y="666991"/>
            <a:ext cx="404278" cy="523220"/>
          </a:xfrm>
          <a:prstGeom prst="rect">
            <a:avLst/>
          </a:prstGeom>
        </p:spPr>
        <p:txBody>
          <a:bodyPr wrap="none">
            <a:spAutoFit/>
          </a:bodyPr>
          <a:lstStyle/>
          <a:p>
            <a:r>
              <a:rPr lang="en-US" altLang="zh-CN" sz="2800" kern="100" dirty="0">
                <a:solidFill>
                  <a:srgbClr val="E36C0A"/>
                </a:solidFill>
                <a:latin typeface="Times New Roman"/>
                <a:ea typeface="华文细黑"/>
              </a:rPr>
              <a:t>E</a:t>
            </a:r>
            <a:endParaRPr lang="zh-CN" altLang="en-US" sz="2800" dirty="0"/>
          </a:p>
        </p:txBody>
      </p:sp>
      <p:sp>
        <p:nvSpPr>
          <p:cNvPr id="7" name="矩形 6"/>
          <p:cNvSpPr/>
          <p:nvPr/>
        </p:nvSpPr>
        <p:spPr>
          <a:xfrm>
            <a:off x="395686" y="4032011"/>
            <a:ext cx="11388152" cy="2062079"/>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下列离子的氧化性最弱的是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A.S</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R</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T</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U</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U</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为第</a:t>
            </a:r>
            <a:r>
              <a:rPr lang="en-US" altLang="zh-CN" sz="2800" kern="100" dirty="0" err="1">
                <a:latin typeface="宋体"/>
                <a:ea typeface="华文细黑"/>
                <a:cs typeface="Times New Roman"/>
              </a:rPr>
              <a:t>Ⅰ</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族元素且比</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电离能小，所以</a:t>
            </a:r>
            <a:r>
              <a:rPr lang="en-US" altLang="zh-CN" sz="2800" kern="100" dirty="0">
                <a:latin typeface="Times New Roman"/>
                <a:ea typeface="华文细黑"/>
                <a:cs typeface="Courier New"/>
              </a:rPr>
              <a:t>U</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的氧化性最弱</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0" name="矩形 9"/>
          <p:cNvSpPr/>
          <p:nvPr/>
        </p:nvSpPr>
        <p:spPr>
          <a:xfrm>
            <a:off x="5680124" y="4176027"/>
            <a:ext cx="444352" cy="523220"/>
          </a:xfrm>
          <a:prstGeom prst="rect">
            <a:avLst/>
          </a:prstGeom>
        </p:spPr>
        <p:txBody>
          <a:bodyPr wrap="none">
            <a:spAutoFit/>
          </a:bodyPr>
          <a:lstStyle/>
          <a:p>
            <a:r>
              <a:rPr lang="en-US" altLang="zh-CN" sz="2800" kern="100" dirty="0">
                <a:solidFill>
                  <a:srgbClr val="E36C0A"/>
                </a:solidFill>
                <a:latin typeface="Times New Roman"/>
                <a:ea typeface="华文细黑"/>
              </a:rPr>
              <a:t>D</a:t>
            </a:r>
            <a:endParaRPr lang="zh-CN" altLang="en-US" sz="2800" dirty="0"/>
          </a:p>
        </p:txBody>
      </p:sp>
      <p:sp>
        <p:nvSpPr>
          <p:cNvPr id="9"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2000715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7">
                                            <p:txEl>
                                              <p:pRg st="1" end="1"/>
                                            </p:txEl>
                                          </p:spTgt>
                                        </p:tgtEl>
                                      </p:cBhvr>
                                    </p:animEffect>
                                    <p:set>
                                      <p:cBhvr>
                                        <p:cTn id="33" dur="1" fill="hold">
                                          <p:stCondLst>
                                            <p:cond delay="499"/>
                                          </p:stCondLst>
                                        </p:cTn>
                                        <p:tgtEl>
                                          <p:spTgt spid="7">
                                            <p:txEl>
                                              <p:pRg st="1" end="1"/>
                                            </p:txEl>
                                          </p:spTgt>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7">
                                            <p:txEl>
                                              <p:pRg st="2" end="2"/>
                                            </p:txEl>
                                          </p:spTgt>
                                        </p:tgtEl>
                                      </p:cBhvr>
                                    </p:animEffect>
                                    <p:set>
                                      <p:cBhvr>
                                        <p:cTn id="36" dur="1" fill="hold">
                                          <p:stCondLst>
                                            <p:cond delay="499"/>
                                          </p:stCondLst>
                                        </p:cTn>
                                        <p:tgtEl>
                                          <p:spTgt spid="7">
                                            <p:txEl>
                                              <p:pRg st="2" end="2"/>
                                            </p:txEl>
                                          </p:spTgt>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4" grpId="0"/>
      <p:bldP spid="4" grpId="1"/>
      <p:bldP spid="3" grpId="0"/>
      <p:bldP spid="3" grpId="1"/>
      <p:bldP spid="7" grpId="0" build="allAtOnce"/>
      <p:bldP spid="10" grpId="0"/>
      <p:bldP spid="10"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7694" y="1701602"/>
            <a:ext cx="11388152" cy="198026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下列元素中，化学性质和物理性质最像</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元素的是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硼</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zh-CN" altLang="zh-CN" sz="2800" kern="100" dirty="0">
                <a:latin typeface="Times New Roman"/>
                <a:ea typeface="华文细黑"/>
                <a:cs typeface="Times New Roman"/>
              </a:rPr>
              <a:t>．铍</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zh-CN" altLang="zh-CN" sz="2800" kern="100" dirty="0">
                <a:latin typeface="Times New Roman"/>
                <a:ea typeface="华文细黑"/>
                <a:cs typeface="Times New Roman"/>
              </a:rPr>
              <a:t>．氦</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zh-CN" altLang="zh-CN" sz="2800" kern="100" dirty="0">
                <a:latin typeface="Times New Roman"/>
                <a:ea typeface="华文细黑"/>
                <a:cs typeface="Times New Roman"/>
              </a:rPr>
              <a:t>．</a:t>
            </a:r>
            <a:r>
              <a:rPr lang="zh-CN" altLang="zh-CN" sz="2800" kern="100" dirty="0" smtClean="0">
                <a:latin typeface="Times New Roman"/>
                <a:ea typeface="华文细黑"/>
                <a:cs typeface="Times New Roman"/>
              </a:rPr>
              <a:t>氢</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是稀有气体元素，所以氦的物理性质和化学性质与其最像</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3" name="矩形 2"/>
          <p:cNvSpPr/>
          <p:nvPr/>
        </p:nvSpPr>
        <p:spPr>
          <a:xfrm>
            <a:off x="9157346" y="1845618"/>
            <a:ext cx="423514" cy="523220"/>
          </a:xfrm>
          <a:prstGeom prst="rect">
            <a:avLst/>
          </a:prstGeom>
        </p:spPr>
        <p:txBody>
          <a:bodyPr wrap="none">
            <a:spAutoFit/>
          </a:bodyPr>
          <a:lstStyle/>
          <a:p>
            <a:r>
              <a:rPr lang="en-US" altLang="zh-CN" sz="2800" kern="100" dirty="0">
                <a:solidFill>
                  <a:srgbClr val="E36C0A"/>
                </a:solidFill>
                <a:latin typeface="Times New Roman"/>
                <a:ea typeface="华文细黑"/>
              </a:rPr>
              <a:t>C</a:t>
            </a:r>
            <a:endParaRPr lang="zh-CN" altLang="en-US" sz="2800" dirty="0"/>
          </a:p>
        </p:txBody>
      </p:sp>
      <p:sp>
        <p:nvSpPr>
          <p:cNvPr id="4"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9173400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xEl>
                                              <p:pRg st="2" end="2"/>
                                            </p:txEl>
                                          </p:spTgt>
                                        </p:tgtEl>
                                      </p:cBhvr>
                                    </p:animEffect>
                                    <p:set>
                                      <p:cBhvr>
                                        <p:cTn id="17" dur="1" fill="hold">
                                          <p:stCondLst>
                                            <p:cond delay="499"/>
                                          </p:stCondLst>
                                        </p:cTn>
                                        <p:tgtEl>
                                          <p:spTgt spid="8">
                                            <p:txEl>
                                              <p:pRg st="2" end="2"/>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3" grpId="0"/>
      <p:bldP spid="3"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4566" y="1341562"/>
            <a:ext cx="11388152" cy="400107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每种元素都出现相邻两个电离能的数据相差较大的情况，这一事实从一个侧面说明：</a:t>
            </a:r>
            <a:r>
              <a:rPr lang="en-US" altLang="zh-CN" sz="2800" kern="100" dirty="0" smtClean="0">
                <a:latin typeface="Times New Roman"/>
                <a:ea typeface="华文细黑"/>
                <a:cs typeface="Courier New"/>
              </a:rPr>
              <a:t>_____________________________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如果</a:t>
            </a:r>
            <a:r>
              <a:rPr lang="en-US" altLang="zh-CN" sz="2800" kern="100" dirty="0">
                <a:latin typeface="Times New Roman"/>
                <a:ea typeface="华文细黑"/>
                <a:cs typeface="Courier New"/>
              </a:rPr>
              <a:t>U</a:t>
            </a:r>
            <a:r>
              <a:rPr lang="zh-CN" altLang="zh-CN" sz="2800" kern="100" dirty="0">
                <a:latin typeface="Times New Roman"/>
                <a:ea typeface="华文细黑"/>
                <a:cs typeface="Times New Roman"/>
              </a:rPr>
              <a:t>元素是短周期元素，你估计它的第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次电离能飞跃数据将发生在失去第</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个电子时</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电离能的突跃变化，说明核外电子是分层排布的。若</a:t>
            </a:r>
            <a:r>
              <a:rPr lang="en-US" altLang="zh-CN" sz="2800" kern="100" dirty="0">
                <a:latin typeface="Times New Roman"/>
                <a:ea typeface="华文细黑"/>
                <a:cs typeface="Courier New"/>
              </a:rPr>
              <a:t>U</a:t>
            </a:r>
            <a:r>
              <a:rPr lang="zh-CN" altLang="zh-CN" sz="2800" kern="100" dirty="0">
                <a:latin typeface="Times New Roman"/>
                <a:ea typeface="华文细黑"/>
                <a:cs typeface="Times New Roman"/>
              </a:rPr>
              <a:t>是短周期元素，则</a:t>
            </a:r>
            <a:r>
              <a:rPr lang="en-US" altLang="zh-CN" sz="2800" kern="100" dirty="0">
                <a:latin typeface="Times New Roman"/>
                <a:ea typeface="华文细黑"/>
                <a:cs typeface="Courier New"/>
              </a:rPr>
              <a:t>U</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，其核外电子排布式为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zh-CN" altLang="zh-CN" sz="2800" kern="100" dirty="0">
                <a:latin typeface="Times New Roman"/>
                <a:ea typeface="华文细黑"/>
                <a:cs typeface="Times New Roman"/>
              </a:rPr>
              <a:t>所处能层相同，所以它的第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次电离能飞跃数据发生在失去第</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个电子时</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3" name="矩形 2"/>
          <p:cNvSpPr/>
          <p:nvPr/>
        </p:nvSpPr>
        <p:spPr>
          <a:xfrm>
            <a:off x="2939905" y="2114486"/>
            <a:ext cx="5211683"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电子分层排布，各能层能量不同</a:t>
            </a:r>
            <a:endParaRPr lang="zh-CN" altLang="en-US" sz="2800" dirty="0"/>
          </a:p>
        </p:txBody>
      </p:sp>
      <p:sp>
        <p:nvSpPr>
          <p:cNvPr id="5" name="矩形 4"/>
          <p:cNvSpPr/>
          <p:nvPr/>
        </p:nvSpPr>
        <p:spPr>
          <a:xfrm>
            <a:off x="9303716" y="2781722"/>
            <a:ext cx="543739" cy="523220"/>
          </a:xfrm>
          <a:prstGeom prst="rect">
            <a:avLst/>
          </a:prstGeom>
        </p:spPr>
        <p:txBody>
          <a:bodyPr wrap="none">
            <a:spAutoFit/>
          </a:bodyPr>
          <a:lstStyle/>
          <a:p>
            <a:r>
              <a:rPr lang="en-US" altLang="zh-CN" sz="2800" kern="100" dirty="0">
                <a:solidFill>
                  <a:srgbClr val="E36C0A"/>
                </a:solidFill>
                <a:latin typeface="Times New Roman"/>
                <a:ea typeface="华文细黑"/>
              </a:rPr>
              <a:t>10</a:t>
            </a:r>
            <a:endParaRPr lang="zh-CN" altLang="en-US" sz="2800" dirty="0"/>
          </a:p>
        </p:txBody>
      </p:sp>
      <p:sp>
        <p:nvSpPr>
          <p:cNvPr id="6"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6494606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xEl>
                                              <p:pRg st="1" end="1"/>
                                            </p:txEl>
                                          </p:spTgt>
                                        </p:tgtEl>
                                      </p:cBhvr>
                                    </p:animEffect>
                                    <p:set>
                                      <p:cBhvr>
                                        <p:cTn id="20" dur="1" fill="hold">
                                          <p:stCondLst>
                                            <p:cond delay="499"/>
                                          </p:stCondLst>
                                        </p:cTn>
                                        <p:tgtEl>
                                          <p:spTgt spid="8">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3" grpId="0"/>
      <p:bldP spid="3" grpId="1"/>
      <p:bldP spid="5" grpId="0"/>
      <p:bldP spid="5"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94408" y="837506"/>
            <a:ext cx="11388152" cy="270841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如果</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T</a:t>
            </a:r>
            <a:r>
              <a:rPr lang="zh-CN" altLang="zh-CN" sz="2800" kern="100" dirty="0">
                <a:latin typeface="Times New Roman"/>
                <a:ea typeface="华文细黑"/>
                <a:cs typeface="Times New Roman"/>
              </a:rPr>
              <a:t>是同周期的三种主族元素，则它们的原子序数由小到大的顺序是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元素的第一电离能异常高的原因是</a:t>
            </a:r>
            <a:r>
              <a:rPr lang="en-US" altLang="zh-CN" sz="2800" kern="100" dirty="0" smtClean="0">
                <a:latin typeface="Times New Roman"/>
                <a:ea typeface="华文细黑"/>
                <a:cs typeface="Courier New"/>
              </a:rPr>
              <a:t>_________________________________________________________________________________________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4" name="矩形 3"/>
          <p:cNvSpPr/>
          <p:nvPr/>
        </p:nvSpPr>
        <p:spPr>
          <a:xfrm>
            <a:off x="294408" y="3501802"/>
            <a:ext cx="11388152" cy="133316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同一周期，第一电离能呈增大趋势，但</a:t>
            </a:r>
            <a:r>
              <a:rPr lang="en-US" altLang="zh-CN" sz="2800" kern="100" dirty="0" err="1">
                <a:latin typeface="宋体"/>
                <a:ea typeface="华文细黑"/>
                <a:cs typeface="Times New Roman"/>
              </a:rPr>
              <a:t>Ⅱ</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err="1">
                <a:latin typeface="宋体"/>
                <a:ea typeface="华文细黑"/>
                <a:cs typeface="Times New Roman"/>
              </a:rPr>
              <a:t>Ⅴ</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族比相邻元素要高，因为其最外层电子呈全充满或半充满结构。</a:t>
            </a:r>
            <a:endParaRPr lang="zh-CN" altLang="zh-CN" sz="1050" kern="100" dirty="0">
              <a:effectLst/>
              <a:latin typeface="宋体"/>
              <a:cs typeface="Courier New"/>
            </a:endParaRPr>
          </a:p>
        </p:txBody>
      </p:sp>
      <p:sp>
        <p:nvSpPr>
          <p:cNvPr id="3" name="矩形 2"/>
          <p:cNvSpPr/>
          <p:nvPr/>
        </p:nvSpPr>
        <p:spPr>
          <a:xfrm>
            <a:off x="2111445" y="1629594"/>
            <a:ext cx="1247457" cy="523220"/>
          </a:xfrm>
          <a:prstGeom prst="rect">
            <a:avLst/>
          </a:prstGeom>
        </p:spPr>
        <p:txBody>
          <a:bodyPr wrap="none">
            <a:spAutoFit/>
          </a:bodyPr>
          <a:lstStyle/>
          <a:p>
            <a:r>
              <a:rPr lang="en-US" altLang="zh-CN" sz="2800" kern="100" dirty="0">
                <a:solidFill>
                  <a:srgbClr val="E36C0A"/>
                </a:solidFill>
                <a:latin typeface="Times New Roman"/>
                <a:ea typeface="华文细黑"/>
              </a:rPr>
              <a:t>R&lt;S&lt;T</a:t>
            </a:r>
            <a:endParaRPr lang="zh-CN" altLang="en-US" sz="2800" dirty="0"/>
          </a:p>
        </p:txBody>
      </p:sp>
      <p:sp>
        <p:nvSpPr>
          <p:cNvPr id="6" name="矩形 5"/>
          <p:cNvSpPr/>
          <p:nvPr/>
        </p:nvSpPr>
        <p:spPr>
          <a:xfrm>
            <a:off x="5231110" y="1629594"/>
            <a:ext cx="385042" cy="523220"/>
          </a:xfrm>
          <a:prstGeom prst="rect">
            <a:avLst/>
          </a:prstGeom>
        </p:spPr>
        <p:txBody>
          <a:bodyPr wrap="none">
            <a:spAutoFit/>
          </a:bodyPr>
          <a:lstStyle/>
          <a:p>
            <a:r>
              <a:rPr lang="en-US" altLang="zh-CN" sz="2800" kern="100" dirty="0">
                <a:solidFill>
                  <a:srgbClr val="E36C0A"/>
                </a:solidFill>
                <a:latin typeface="Times New Roman"/>
                <a:ea typeface="华文细黑"/>
              </a:rPr>
              <a:t>S</a:t>
            </a:r>
            <a:endParaRPr lang="zh-CN" altLang="en-US" sz="2800" dirty="0"/>
          </a:p>
        </p:txBody>
      </p:sp>
      <p:sp>
        <p:nvSpPr>
          <p:cNvPr id="10" name="矩形 9"/>
          <p:cNvSpPr/>
          <p:nvPr/>
        </p:nvSpPr>
        <p:spPr>
          <a:xfrm>
            <a:off x="406574" y="2114014"/>
            <a:ext cx="10959223" cy="1306255"/>
          </a:xfrm>
          <a:prstGeom prst="rect">
            <a:avLst/>
          </a:prstGeom>
        </p:spPr>
        <p:txBody>
          <a:bodyPr>
            <a:spAutoFit/>
          </a:bodyPr>
          <a:lstStyle/>
          <a:p>
            <a:pPr>
              <a:lnSpc>
                <a:spcPct val="150000"/>
              </a:lnSpc>
            </a:pPr>
            <a:r>
              <a:rPr lang="en-US" altLang="zh-CN" sz="2800" kern="100" dirty="0">
                <a:solidFill>
                  <a:srgbClr val="E36C0A"/>
                </a:solidFill>
                <a:latin typeface="Times New Roman"/>
                <a:ea typeface="华文细黑"/>
              </a:rPr>
              <a:t>S</a:t>
            </a:r>
            <a:r>
              <a:rPr lang="zh-CN" altLang="zh-CN" sz="2800" kern="100" dirty="0">
                <a:solidFill>
                  <a:srgbClr val="E36C0A"/>
                </a:solidFill>
                <a:latin typeface="Times New Roman"/>
                <a:ea typeface="华文细黑"/>
                <a:cs typeface="Times New Roman"/>
              </a:rPr>
              <a:t>元素的最外层电子处于</a:t>
            </a:r>
            <a:r>
              <a:rPr lang="en-US" altLang="zh-CN" sz="2800" kern="100" dirty="0">
                <a:solidFill>
                  <a:srgbClr val="E36C0A"/>
                </a:solidFill>
                <a:latin typeface="Times New Roman"/>
                <a:ea typeface="华文细黑"/>
              </a:rPr>
              <a:t>s</a:t>
            </a:r>
            <a:r>
              <a:rPr lang="zh-CN" altLang="zh-CN" sz="2800" kern="100" dirty="0">
                <a:solidFill>
                  <a:srgbClr val="E36C0A"/>
                </a:solidFill>
                <a:latin typeface="Times New Roman"/>
                <a:ea typeface="华文细黑"/>
                <a:cs typeface="Times New Roman"/>
              </a:rPr>
              <a:t>能级全充满状态，能量较低，比较稳定，失去第一个电子吸收的能量</a:t>
            </a:r>
            <a:r>
              <a:rPr lang="zh-CN" altLang="zh-CN" sz="2800" kern="100" dirty="0" smtClean="0">
                <a:solidFill>
                  <a:srgbClr val="E36C0A"/>
                </a:solidFill>
                <a:latin typeface="Times New Roman"/>
                <a:ea typeface="华文细黑"/>
                <a:cs typeface="Times New Roman"/>
              </a:rPr>
              <a:t>较多</a:t>
            </a:r>
            <a:endParaRPr lang="zh-CN" altLang="en-US" sz="2800" dirty="0"/>
          </a:p>
        </p:txBody>
      </p:sp>
      <p:sp>
        <p:nvSpPr>
          <p:cNvPr id="7"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59162984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4" grpId="0"/>
      <p:bldP spid="4" grpId="1"/>
      <p:bldP spid="3" grpId="0"/>
      <p:bldP spid="3" grpId="1"/>
      <p:bldP spid="6" grpId="0"/>
      <p:bldP spid="6" grpId="1"/>
      <p:bldP spid="10" grpId="0"/>
      <p:bldP spid="10"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4408" y="333450"/>
            <a:ext cx="6592886" cy="769417"/>
          </a:xfrm>
          <a:prstGeom prst="rect">
            <a:avLst/>
          </a:prstGeom>
        </p:spPr>
        <p:txBody>
          <a:bodyPr wrap="square" lIns="121898" tIns="60948" rIns="121898" bIns="60948">
            <a:spAutoFit/>
          </a:bodyPr>
          <a:lstStyle/>
          <a:p>
            <a:pPr algn="just">
              <a:lnSpc>
                <a:spcPct val="150000"/>
              </a:lnSpc>
              <a:tabLst>
                <a:tab pos="1890395" algn="l"/>
              </a:tabLst>
            </a:pPr>
            <a:r>
              <a:rPr lang="zh-CN" altLang="zh-CN" sz="2800" b="1" kern="100" dirty="0">
                <a:solidFill>
                  <a:srgbClr val="0000FF"/>
                </a:solidFill>
                <a:latin typeface="Times New Roman"/>
                <a:cs typeface="Times New Roman"/>
              </a:rPr>
              <a:t>题组三　电离能、电负性的综合应用</a:t>
            </a:r>
          </a:p>
        </p:txBody>
      </p:sp>
      <p:sp>
        <p:nvSpPr>
          <p:cNvPr id="6" name="矩形 5"/>
          <p:cNvSpPr/>
          <p:nvPr/>
        </p:nvSpPr>
        <p:spPr>
          <a:xfrm>
            <a:off x="294408" y="909514"/>
            <a:ext cx="11388152" cy="2626592"/>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根据信息回答下列问题：</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第一电离能</a:t>
            </a:r>
            <a:r>
              <a:rPr lang="en-US" altLang="zh-CN" sz="2800" i="1" kern="100" dirty="0">
                <a:latin typeface="Times New Roman"/>
                <a:ea typeface="华文细黑"/>
                <a:cs typeface="Courier New"/>
              </a:rPr>
              <a:t>I</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是指气态原子</a:t>
            </a:r>
            <a:r>
              <a:rPr lang="en-US" altLang="zh-CN" sz="2800" kern="100" dirty="0">
                <a:latin typeface="Times New Roman"/>
                <a:ea typeface="华文细黑"/>
                <a:cs typeface="Courier New"/>
              </a:rPr>
              <a:t>X(g)</a:t>
            </a:r>
            <a:r>
              <a:rPr lang="zh-CN" altLang="zh-CN" sz="2800" kern="100" dirty="0">
                <a:latin typeface="Times New Roman"/>
                <a:ea typeface="华文细黑"/>
                <a:cs typeface="Times New Roman"/>
              </a:rPr>
              <a:t>处于基态时，失去一个电子成为气态阳离子</a:t>
            </a:r>
            <a:r>
              <a:rPr lang="en-US" altLang="zh-CN" sz="2800" kern="100" dirty="0">
                <a:latin typeface="Times New Roman"/>
                <a:ea typeface="华文细黑"/>
                <a:cs typeface="Courier New"/>
              </a:rPr>
              <a:t>X</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所需的最低能量。下图是部分元素原子的第一电离能</a:t>
            </a:r>
            <a:r>
              <a:rPr lang="en-US" altLang="zh-CN" sz="2800" i="1" kern="100" dirty="0">
                <a:latin typeface="Times New Roman"/>
                <a:ea typeface="华文细黑"/>
                <a:cs typeface="Courier New"/>
              </a:rPr>
              <a:t>I</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随原子序数变化的曲线图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号至</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号元素的有关数据缺失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294914" name="Picture 2" descr="79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8523" y="3550567"/>
            <a:ext cx="4143339" cy="3047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3"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9"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8759941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4408" y="477466"/>
            <a:ext cx="11388152" cy="26258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不同元素的原子在分子内吸引电子的能力大小可用数值表示，该数值称为电负性。一般认为：如果两个成键原子间的电负性差值大于</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，原子之间通常形成离子键；如果两个成键原子间的电负性差值小于</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，通常形成共价键。下表是某些元素的电负性值：</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043522317"/>
              </p:ext>
            </p:extLst>
          </p:nvPr>
        </p:nvGraphicFramePr>
        <p:xfrm>
          <a:off x="622599" y="3213769"/>
          <a:ext cx="10873207" cy="2880321"/>
        </p:xfrm>
        <a:graphic>
          <a:graphicData uri="http://schemas.openxmlformats.org/drawingml/2006/table">
            <a:tbl>
              <a:tblPr/>
              <a:tblGrid>
                <a:gridCol w="893479"/>
                <a:gridCol w="831644"/>
                <a:gridCol w="831644"/>
                <a:gridCol w="831644"/>
                <a:gridCol w="831644"/>
                <a:gridCol w="831644"/>
                <a:gridCol w="831644"/>
                <a:gridCol w="831644"/>
                <a:gridCol w="831644"/>
                <a:gridCol w="831644"/>
                <a:gridCol w="831644"/>
                <a:gridCol w="831644"/>
                <a:gridCol w="831644"/>
              </a:tblGrid>
              <a:tr h="1512169">
                <a:tc>
                  <a:txBody>
                    <a:bodyPr/>
                    <a:lstStyle/>
                    <a:p>
                      <a:pPr algn="ctr">
                        <a:lnSpc>
                          <a:spcPct val="150000"/>
                        </a:lnSpc>
                        <a:spcAft>
                          <a:spcPts val="0"/>
                        </a:spcAft>
                      </a:pPr>
                      <a:r>
                        <a:rPr lang="zh-CN" sz="2800" kern="100" baseline="0">
                          <a:effectLst/>
                          <a:latin typeface="Times New Roman"/>
                          <a:ea typeface="华文细黑"/>
                          <a:cs typeface="Times New Roman"/>
                        </a:rPr>
                        <a:t>元素符号</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dirty="0">
                          <a:effectLst/>
                          <a:latin typeface="Times New Roman"/>
                          <a:ea typeface="华文细黑"/>
                          <a:cs typeface="Courier New"/>
                        </a:rPr>
                        <a:t>Li</a:t>
                      </a:r>
                      <a:endParaRPr lang="zh-CN" sz="2800" kern="100" baseline="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Be</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B</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dirty="0">
                          <a:effectLst/>
                          <a:latin typeface="Times New Roman"/>
                          <a:ea typeface="华文细黑"/>
                          <a:cs typeface="Courier New"/>
                        </a:rPr>
                        <a:t>C</a:t>
                      </a:r>
                      <a:endParaRPr lang="zh-CN" sz="2800" kern="100" baseline="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O</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F</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Na</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Al</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Si</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P</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S</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Cl</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68152">
                <a:tc>
                  <a:txBody>
                    <a:bodyPr/>
                    <a:lstStyle/>
                    <a:p>
                      <a:pPr algn="ctr">
                        <a:lnSpc>
                          <a:spcPct val="150000"/>
                        </a:lnSpc>
                        <a:spcAft>
                          <a:spcPts val="0"/>
                        </a:spcAft>
                      </a:pPr>
                      <a:r>
                        <a:rPr lang="zh-CN" sz="2800" kern="100" baseline="0">
                          <a:effectLst/>
                          <a:latin typeface="Times New Roman"/>
                          <a:ea typeface="华文细黑"/>
                          <a:cs typeface="Times New Roman"/>
                        </a:rPr>
                        <a:t>电负性值</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1.0</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1.5</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dirty="0">
                          <a:effectLst/>
                          <a:latin typeface="Times New Roman"/>
                          <a:ea typeface="华文细黑"/>
                          <a:cs typeface="Courier New"/>
                        </a:rPr>
                        <a:t>2.0</a:t>
                      </a:r>
                      <a:endParaRPr lang="zh-CN" sz="2800" kern="100" baseline="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2.5</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3.5</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4.0</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0.9</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1.5</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1.8</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2.1</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2.5</a:t>
                      </a:r>
                      <a:endParaRPr lang="zh-CN" sz="2800" kern="100" baseline="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dirty="0">
                          <a:effectLst/>
                          <a:latin typeface="Times New Roman"/>
                          <a:ea typeface="华文细黑"/>
                          <a:cs typeface="Courier New"/>
                        </a:rPr>
                        <a:t>3.0</a:t>
                      </a:r>
                      <a:endParaRPr lang="zh-CN" sz="2800" kern="100" baseline="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61859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686" y="765498"/>
            <a:ext cx="11388152" cy="198026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认真分析信息</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图中同周期元素第一电离能的变化规律，推断第三周期</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Ar</a:t>
            </a:r>
            <a:r>
              <a:rPr lang="zh-CN" altLang="zh-CN" sz="2800" kern="100" dirty="0">
                <a:latin typeface="Times New Roman"/>
                <a:ea typeface="华文细黑"/>
                <a:cs typeface="Times New Roman"/>
              </a:rPr>
              <a:t>这几种元素中，</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的第一电离能的大小范围为</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填元素符号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395686" y="2709714"/>
            <a:ext cx="11388152" cy="198026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由信息所给的图可以看出，同周期的</a:t>
            </a:r>
            <a:r>
              <a:rPr lang="en-US" altLang="zh-CN" sz="2800" kern="100" dirty="0" err="1">
                <a:latin typeface="宋体"/>
                <a:ea typeface="华文细黑"/>
                <a:cs typeface="Times New Roman"/>
              </a:rPr>
              <a:t>Ⅰ</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族元素的第一电离能最小，而第</a:t>
            </a:r>
            <a:r>
              <a:rPr lang="en-US" altLang="zh-CN" sz="2800" kern="100" dirty="0" err="1">
                <a:latin typeface="宋体"/>
                <a:ea typeface="华文细黑"/>
                <a:cs typeface="Times New Roman"/>
              </a:rPr>
              <a:t>Ⅲ</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族元素的第一电离能小于第</a:t>
            </a:r>
            <a:r>
              <a:rPr lang="en-US" altLang="zh-CN" sz="2800" kern="100" dirty="0" err="1">
                <a:latin typeface="宋体"/>
                <a:ea typeface="华文细黑"/>
                <a:cs typeface="Times New Roman"/>
              </a:rPr>
              <a:t>Ⅱ</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族元素的第一电离能，故</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3" name="矩形 2"/>
          <p:cNvSpPr/>
          <p:nvPr/>
        </p:nvSpPr>
        <p:spPr>
          <a:xfrm>
            <a:off x="9292133" y="1538536"/>
            <a:ext cx="603050" cy="523220"/>
          </a:xfrm>
          <a:prstGeom prst="rect">
            <a:avLst/>
          </a:prstGeom>
        </p:spPr>
        <p:txBody>
          <a:bodyPr wrap="none">
            <a:spAutoFit/>
          </a:bodyPr>
          <a:lstStyle/>
          <a:p>
            <a:r>
              <a:rPr lang="en-US" altLang="zh-CN" sz="2800" kern="100" dirty="0">
                <a:solidFill>
                  <a:srgbClr val="E36C0A"/>
                </a:solidFill>
                <a:latin typeface="Times New Roman"/>
                <a:ea typeface="华文细黑"/>
              </a:rPr>
              <a:t>Na</a:t>
            </a:r>
            <a:endParaRPr lang="zh-CN" altLang="en-US" sz="2800" dirty="0"/>
          </a:p>
        </p:txBody>
      </p:sp>
      <p:sp>
        <p:nvSpPr>
          <p:cNvPr id="7" name="矩形 6"/>
          <p:cNvSpPr/>
          <p:nvPr/>
        </p:nvSpPr>
        <p:spPr>
          <a:xfrm>
            <a:off x="713656" y="2114486"/>
            <a:ext cx="683200" cy="523220"/>
          </a:xfrm>
          <a:prstGeom prst="rect">
            <a:avLst/>
          </a:prstGeom>
        </p:spPr>
        <p:txBody>
          <a:bodyPr wrap="none">
            <a:spAutoFit/>
          </a:bodyPr>
          <a:lstStyle/>
          <a:p>
            <a:r>
              <a:rPr lang="en-US" altLang="zh-CN" sz="2800" kern="100" dirty="0">
                <a:solidFill>
                  <a:srgbClr val="E36C0A"/>
                </a:solidFill>
                <a:latin typeface="Times New Roman"/>
                <a:ea typeface="华文细黑"/>
              </a:rPr>
              <a:t>Mg</a:t>
            </a:r>
            <a:endParaRPr lang="zh-CN" altLang="en-US" sz="2800" dirty="0"/>
          </a:p>
        </p:txBody>
      </p:sp>
      <p:sp>
        <p:nvSpPr>
          <p:cNvPr id="12"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2541413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P spid="3" grpId="0"/>
      <p:bldP spid="3" grpId="1"/>
      <p:bldP spid="7" grpId="0"/>
      <p:bldP spid="7"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678" y="900302"/>
            <a:ext cx="11388152"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信息</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图中第一电离能最小的元素在周期表中的位置是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周期</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族。</a:t>
            </a:r>
            <a:endParaRPr lang="zh-CN" altLang="zh-CN" sz="1050" kern="100" dirty="0">
              <a:effectLst/>
              <a:latin typeface="宋体"/>
              <a:cs typeface="Courier New"/>
            </a:endParaRPr>
          </a:p>
        </p:txBody>
      </p:sp>
      <p:sp>
        <p:nvSpPr>
          <p:cNvPr id="9" name="矩形 8"/>
          <p:cNvSpPr/>
          <p:nvPr/>
        </p:nvSpPr>
        <p:spPr>
          <a:xfrm>
            <a:off x="323678" y="2277666"/>
            <a:ext cx="11388152" cy="133393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根据第一电离能的递变规律可以看出，图中所给元素中</a:t>
            </a:r>
            <a:r>
              <a:rPr lang="en-US" altLang="zh-CN" sz="2800" kern="100" dirty="0" err="1">
                <a:latin typeface="Times New Roman"/>
                <a:ea typeface="华文细黑"/>
                <a:cs typeface="Courier New"/>
              </a:rPr>
              <a:t>Rb</a:t>
            </a:r>
            <a:r>
              <a:rPr lang="zh-CN" altLang="zh-CN" sz="2800" kern="100" dirty="0">
                <a:latin typeface="Times New Roman"/>
                <a:ea typeface="华文细黑"/>
                <a:cs typeface="Times New Roman"/>
              </a:rPr>
              <a:t>的第一电离能最小，其在周期表中的位置为第五周期第</a:t>
            </a:r>
            <a:r>
              <a:rPr lang="en-US" altLang="zh-CN" sz="2800" kern="100" dirty="0" err="1">
                <a:latin typeface="宋体"/>
                <a:ea typeface="华文细黑"/>
                <a:cs typeface="Times New Roman"/>
              </a:rPr>
              <a:t>Ⅰ</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a:t>
            </a:r>
            <a:endParaRPr lang="zh-CN" altLang="zh-CN" sz="1050" kern="100" dirty="0">
              <a:effectLst/>
              <a:latin typeface="宋体"/>
              <a:cs typeface="Courier New"/>
            </a:endParaRPr>
          </a:p>
        </p:txBody>
      </p:sp>
      <p:sp>
        <p:nvSpPr>
          <p:cNvPr id="10" name="矩形 9"/>
          <p:cNvSpPr/>
          <p:nvPr/>
        </p:nvSpPr>
        <p:spPr>
          <a:xfrm>
            <a:off x="9436844" y="1044047"/>
            <a:ext cx="902811"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第五</a:t>
            </a:r>
            <a:endParaRPr lang="zh-CN" altLang="en-US" sz="2800" dirty="0"/>
          </a:p>
        </p:txBody>
      </p:sp>
      <p:sp>
        <p:nvSpPr>
          <p:cNvPr id="11" name="矩形 10"/>
          <p:cNvSpPr/>
          <p:nvPr/>
        </p:nvSpPr>
        <p:spPr>
          <a:xfrm>
            <a:off x="579015" y="1639432"/>
            <a:ext cx="1162498"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第</a:t>
            </a:r>
            <a:r>
              <a:rPr lang="en-US" altLang="zh-CN" sz="2800" kern="100" dirty="0" err="1">
                <a:solidFill>
                  <a:srgbClr val="E36C0A"/>
                </a:solidFill>
                <a:latin typeface="宋体"/>
                <a:ea typeface="华文细黑"/>
                <a:cs typeface="Times New Roman"/>
              </a:rPr>
              <a:t>Ⅰ</a:t>
            </a:r>
            <a:r>
              <a:rPr lang="en-US" altLang="zh-CN" sz="2800" kern="100" dirty="0" err="1">
                <a:solidFill>
                  <a:srgbClr val="E36C0A"/>
                </a:solidFill>
                <a:latin typeface="Times New Roman"/>
                <a:ea typeface="华文细黑"/>
              </a:rPr>
              <a:t>A</a:t>
            </a:r>
            <a:endParaRPr lang="zh-CN" altLang="en-US" sz="2800" dirty="0"/>
          </a:p>
        </p:txBody>
      </p:sp>
      <p:sp>
        <p:nvSpPr>
          <p:cNvPr id="12"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7735167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9" grpId="0"/>
      <p:bldP spid="9" grpId="1"/>
      <p:bldP spid="10" grpId="0"/>
      <p:bldP spid="10" grpId="1"/>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21872" y="45418"/>
            <a:ext cx="11733225" cy="2464240"/>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基态原子的核外电子排布</a:t>
            </a:r>
            <a:endParaRPr lang="zh-CN" altLang="zh-CN" sz="105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能量最低原理：即电子尽可能地先占有能量低的轨道，然后进入能量高的轨道，使整个原子的能量处于最低状态。</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如图为构造原理示意图，即基态原子核外电子在原子轨道上的排布顺序图</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pic>
        <p:nvPicPr>
          <p:cNvPr id="76015" name="Picture 239" descr="79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6424" y="2476238"/>
            <a:ext cx="4206974" cy="390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18542" y="6188769"/>
            <a:ext cx="8709638" cy="76941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注意：</a:t>
            </a:r>
            <a:r>
              <a:rPr lang="zh-CN" altLang="zh-CN" sz="2800" kern="100" dirty="0">
                <a:latin typeface="Times New Roman"/>
                <a:ea typeface="华文细黑"/>
                <a:cs typeface="Times New Roman"/>
              </a:rPr>
              <a:t>所有电子排布规则都需要满足能量最低原理。</a:t>
            </a:r>
            <a:endParaRPr lang="zh-CN" altLang="zh-CN" sz="1050" kern="100" dirty="0">
              <a:effectLst/>
              <a:latin typeface="宋体"/>
              <a:cs typeface="Courier New"/>
            </a:endParaRPr>
          </a:p>
        </p:txBody>
      </p:sp>
    </p:spTree>
    <p:extLst>
      <p:ext uri="{BB962C8B-B14F-4D97-AF65-F5344CB8AC3E}">
        <p14:creationId xmlns:p14="http://schemas.microsoft.com/office/powerpoint/2010/main" val="8689182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686" y="981522"/>
            <a:ext cx="11388152" cy="2062079"/>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根据对角线规则，</a:t>
            </a:r>
            <a:r>
              <a:rPr lang="en-US" altLang="zh-CN" sz="2800" kern="100" dirty="0">
                <a:latin typeface="Times New Roman"/>
                <a:ea typeface="华文细黑"/>
                <a:cs typeface="Courier New"/>
              </a:rPr>
              <a:t>Be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元素最高价氧化物对应水化物的性质相似，它们都具有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性，其中</a:t>
            </a:r>
            <a:r>
              <a:rPr lang="en-US" altLang="zh-CN" sz="2800" kern="100" dirty="0">
                <a:latin typeface="Times New Roman"/>
                <a:ea typeface="华文细黑"/>
                <a:cs typeface="Courier New"/>
              </a:rPr>
              <a:t>Be(OH)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显示这种性质的离子方程式是</a:t>
            </a:r>
            <a:r>
              <a:rPr lang="en-US" altLang="zh-CN" sz="2800" kern="100" dirty="0" smtClean="0">
                <a:latin typeface="Times New Roman"/>
                <a:ea typeface="华文细黑"/>
                <a:cs typeface="Courier New"/>
              </a:rPr>
              <a:t>__________________________________________________________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395686" y="3033709"/>
            <a:ext cx="11388152" cy="198026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根据对角线规则，</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Be(OH)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的性质相似，</a:t>
            </a:r>
            <a:r>
              <a:rPr lang="en-US" altLang="zh-CN" sz="2800" kern="100" dirty="0">
                <a:latin typeface="Times New Roman"/>
                <a:ea typeface="华文细黑"/>
                <a:cs typeface="Courier New"/>
              </a:rPr>
              <a:t>Be(OH)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应具有两性，根据</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=NaAlO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Al(OH)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3HCl</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p>
          <a:p>
            <a:pPr>
              <a:lnSpc>
                <a:spcPct val="150000"/>
              </a:lnSpc>
            </a:pPr>
            <a:r>
              <a:rPr lang="en-US" altLang="zh-CN" sz="2800" kern="100" dirty="0" smtClean="0">
                <a:latin typeface="Times New Roman"/>
                <a:ea typeface="华文细黑"/>
                <a:cs typeface="Courier New"/>
              </a:rPr>
              <a:t>AlCl</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可以类似地写出</a:t>
            </a:r>
            <a:r>
              <a:rPr lang="en-US" altLang="zh-CN" sz="2800" kern="100" dirty="0">
                <a:latin typeface="Times New Roman"/>
                <a:ea typeface="华文细黑"/>
                <a:cs typeface="Courier New"/>
              </a:rPr>
              <a:t>Be(OH)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与酸、碱反应的离子方程式。</a:t>
            </a:r>
            <a:endParaRPr lang="zh-CN" altLang="zh-CN" sz="1050" kern="100" dirty="0">
              <a:effectLst/>
              <a:latin typeface="宋体"/>
              <a:cs typeface="Courier New"/>
            </a:endParaRPr>
          </a:p>
        </p:txBody>
      </p:sp>
      <p:sp>
        <p:nvSpPr>
          <p:cNvPr id="3" name="矩形 2"/>
          <p:cNvSpPr/>
          <p:nvPr/>
        </p:nvSpPr>
        <p:spPr>
          <a:xfrm>
            <a:off x="2638822" y="1773610"/>
            <a:ext cx="54373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两</a:t>
            </a:r>
            <a:endParaRPr lang="zh-CN" altLang="en-US" sz="2800" dirty="0"/>
          </a:p>
        </p:txBody>
      </p:sp>
      <p:graphicFrame>
        <p:nvGraphicFramePr>
          <p:cNvPr id="7" name="对象 6"/>
          <p:cNvGraphicFramePr>
            <a:graphicFrameLocks noChangeAspect="1"/>
          </p:cNvGraphicFramePr>
          <p:nvPr>
            <p:extLst>
              <p:ext uri="{D42A27DB-BD31-4B8C-83A1-F6EECF244321}">
                <p14:modId xmlns:p14="http://schemas.microsoft.com/office/powerpoint/2010/main" val="286454100"/>
              </p:ext>
            </p:extLst>
          </p:nvPr>
        </p:nvGraphicFramePr>
        <p:xfrm>
          <a:off x="505097" y="2306241"/>
          <a:ext cx="11144250" cy="1343025"/>
        </p:xfrm>
        <a:graphic>
          <a:graphicData uri="http://schemas.openxmlformats.org/presentationml/2006/ole">
            <mc:AlternateContent xmlns:mc="http://schemas.openxmlformats.org/markup-compatibility/2006">
              <mc:Choice xmlns:v="urn:schemas-microsoft-com:vml" Requires="v">
                <p:oleObj spid="_x0000_s303127" name="文档" r:id="rId4" imgW="11139720" imgH="1344725" progId="Word.Document.12">
                  <p:embed/>
                </p:oleObj>
              </mc:Choice>
              <mc:Fallback>
                <p:oleObj name="文档" r:id="rId4" imgW="11139720" imgH="1344725" progId="Word.Document.12">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097" y="2306241"/>
                        <a:ext cx="111442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21">
            <a:hlinkClick r:id="rId6"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7"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Rectangle 21">
            <a:hlinkClick r:id="rId11"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2"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5606067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6" grpId="0"/>
      <p:bldP spid="6" grpId="1"/>
      <p:bldP spid="3" grpId="0"/>
      <p:bldP spid="3"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686" y="405458"/>
            <a:ext cx="11388152" cy="1415748"/>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通过分析电负性值的变化规律，确定</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元素的电负性值的最小范围</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7" name="矩形 6"/>
          <p:cNvSpPr/>
          <p:nvPr/>
        </p:nvSpPr>
        <p:spPr>
          <a:xfrm>
            <a:off x="395686" y="1773610"/>
            <a:ext cx="11388152" cy="198026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根据电负性的递变规律：同周期元素，从左到右电负性逐渐增大，同主族元素从上到下电负性逐渐减小可知，在同周期中电负性</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，最小范围应为</a:t>
            </a:r>
            <a:r>
              <a:rPr lang="en-US" altLang="zh-CN" sz="2800" kern="100" dirty="0">
                <a:latin typeface="Times New Roman"/>
                <a:ea typeface="华文细黑"/>
                <a:cs typeface="Courier New"/>
              </a:rPr>
              <a:t>0.9</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50590" y="1213937"/>
            <a:ext cx="1441420" cy="523220"/>
          </a:xfrm>
          <a:prstGeom prst="rect">
            <a:avLst/>
          </a:prstGeom>
        </p:spPr>
        <p:txBody>
          <a:bodyPr wrap="none">
            <a:spAutoFit/>
          </a:bodyPr>
          <a:lstStyle/>
          <a:p>
            <a:r>
              <a:rPr lang="en-US" altLang="zh-CN" sz="2800" kern="100" dirty="0">
                <a:solidFill>
                  <a:srgbClr val="E36C0A"/>
                </a:solidFill>
                <a:latin typeface="Times New Roman"/>
                <a:ea typeface="华文细黑"/>
              </a:rPr>
              <a:t>0.9</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1.5</a:t>
            </a:r>
            <a:endParaRPr lang="zh-CN" altLang="en-US" sz="2800" dirty="0"/>
          </a:p>
        </p:txBody>
      </p:sp>
      <p:sp>
        <p:nvSpPr>
          <p:cNvPr id="8" name="矩形 7"/>
          <p:cNvSpPr/>
          <p:nvPr/>
        </p:nvSpPr>
        <p:spPr>
          <a:xfrm>
            <a:off x="366416" y="3679068"/>
            <a:ext cx="11388152" cy="133316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请归纳元素的电负性和金属性、非金属性的关系是</a:t>
            </a:r>
            <a:r>
              <a:rPr lang="en-US" altLang="zh-CN" sz="2800" kern="100" dirty="0" smtClean="0">
                <a:latin typeface="Times New Roman"/>
                <a:ea typeface="华文细黑"/>
                <a:cs typeface="Courier New"/>
              </a:rPr>
              <a:t>________________</a:t>
            </a:r>
          </a:p>
          <a:p>
            <a:pPr>
              <a:lnSpc>
                <a:spcPct val="150000"/>
              </a:lnSpc>
            </a:pPr>
            <a:r>
              <a:rPr lang="en-US" altLang="zh-CN" sz="2800" kern="100" dirty="0" smtClean="0">
                <a:latin typeface="Times New Roman"/>
                <a:ea typeface="华文细黑"/>
                <a:cs typeface="Courier New"/>
              </a:rPr>
              <a:t>________________________________________________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9" name="矩形 8"/>
          <p:cNvSpPr/>
          <p:nvPr/>
        </p:nvSpPr>
        <p:spPr>
          <a:xfrm>
            <a:off x="366416" y="5120969"/>
            <a:ext cx="11388152" cy="133316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因电负性可以用来衡量原子吸引电子能力的大小，所以电负性越大，原子吸引电子的能力越强，非金属性越强，反之金属性越强。</a:t>
            </a:r>
            <a:endParaRPr lang="zh-CN" altLang="zh-CN" sz="1050" kern="100" dirty="0">
              <a:effectLst/>
              <a:latin typeface="宋体"/>
              <a:cs typeface="Courier New"/>
            </a:endParaRPr>
          </a:p>
        </p:txBody>
      </p:sp>
      <p:sp>
        <p:nvSpPr>
          <p:cNvPr id="10" name="矩形 9"/>
          <p:cNvSpPr/>
          <p:nvPr/>
        </p:nvSpPr>
        <p:spPr>
          <a:xfrm>
            <a:off x="8740452" y="3645818"/>
            <a:ext cx="2702459" cy="769417"/>
          </a:xfrm>
          <a:prstGeom prst="rect">
            <a:avLst/>
          </a:prstGeom>
        </p:spPr>
        <p:txBody>
          <a:bodyPr wrap="square" lIns="121898" tIns="60948" rIns="121898" bIns="60948">
            <a:spAutoFit/>
          </a:bodyPr>
          <a:lstStyle/>
          <a:p>
            <a:pPr>
              <a:lnSpc>
                <a:spcPct val="150000"/>
              </a:lnSpc>
            </a:pPr>
            <a:r>
              <a:rPr lang="zh-CN" altLang="zh-CN" sz="2800" kern="100" dirty="0">
                <a:solidFill>
                  <a:srgbClr val="E36C0A"/>
                </a:solidFill>
                <a:latin typeface="Times New Roman"/>
                <a:ea typeface="华文细黑"/>
                <a:cs typeface="Times New Roman"/>
              </a:rPr>
              <a:t>非金属性越强</a:t>
            </a:r>
            <a:r>
              <a:rPr lang="zh-CN" altLang="zh-CN" sz="2800" kern="100" dirty="0" smtClean="0">
                <a:solidFill>
                  <a:srgbClr val="E36C0A"/>
                </a:solidFill>
                <a:latin typeface="Times New Roman"/>
                <a:ea typeface="华文细黑"/>
                <a:cs typeface="Times New Roman"/>
              </a:rPr>
              <a:t>，</a:t>
            </a:r>
            <a:endParaRPr lang="zh-CN" altLang="zh-CN" sz="1050" kern="100" dirty="0">
              <a:effectLst/>
              <a:latin typeface="宋体"/>
              <a:cs typeface="Courier New"/>
            </a:endParaRPr>
          </a:p>
        </p:txBody>
      </p:sp>
      <p:sp>
        <p:nvSpPr>
          <p:cNvPr id="11" name="矩形 10"/>
          <p:cNvSpPr/>
          <p:nvPr/>
        </p:nvSpPr>
        <p:spPr>
          <a:xfrm>
            <a:off x="334566" y="4265315"/>
            <a:ext cx="9240690" cy="686830"/>
          </a:xfrm>
          <a:prstGeom prst="rect">
            <a:avLst/>
          </a:prstGeom>
        </p:spPr>
        <p:txBody>
          <a:bodyPr wrap="square" lIns="121898" tIns="60948" rIns="121898" bIns="60948">
            <a:spAutoFit/>
          </a:bodyPr>
          <a:lstStyle/>
          <a:p>
            <a:pPr>
              <a:lnSpc>
                <a:spcPct val="150000"/>
              </a:lnSpc>
            </a:pPr>
            <a:r>
              <a:rPr lang="zh-CN" altLang="zh-CN" sz="2800" kern="100" dirty="0">
                <a:solidFill>
                  <a:srgbClr val="E36C0A"/>
                </a:solidFill>
                <a:latin typeface="Times New Roman"/>
                <a:ea typeface="华文细黑"/>
                <a:cs typeface="Times New Roman"/>
              </a:rPr>
              <a:t>非金属性越强，电负性越大；金属性越强，电负性越小</a:t>
            </a:r>
            <a:endParaRPr lang="zh-CN" altLang="zh-CN" sz="1050" kern="100" dirty="0">
              <a:effectLst/>
              <a:latin typeface="宋体"/>
              <a:cs typeface="Courier New"/>
            </a:endParaRPr>
          </a:p>
        </p:txBody>
      </p:sp>
      <p:sp>
        <p:nvSpPr>
          <p:cNvPr id="12"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9829189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7" grpId="0"/>
      <p:bldP spid="7" grpId="1"/>
      <p:bldP spid="3" grpId="0"/>
      <p:bldP spid="3" grpId="1"/>
      <p:bldP spid="9" grpId="0"/>
      <p:bldP spid="9" grpId="1"/>
      <p:bldP spid="10" grpId="0"/>
      <p:bldP spid="10" grpId="1"/>
      <p:bldP spid="11" grpId="0"/>
      <p:bldP spid="11"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686" y="1007675"/>
            <a:ext cx="11388152" cy="2708410"/>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从电负性角度，判断</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是离子化合物还是共价化合物，说出理由并写出判断的</a:t>
            </a:r>
            <a:r>
              <a:rPr lang="zh-CN" altLang="zh-CN" sz="2800" kern="100" dirty="0" smtClean="0">
                <a:latin typeface="Times New Roman"/>
                <a:ea typeface="华文细黑"/>
                <a:cs typeface="Times New Roman"/>
              </a:rPr>
              <a:t>方法</a:t>
            </a:r>
            <a:r>
              <a:rPr lang="en-US" altLang="zh-CN" sz="2800" kern="100" dirty="0" smtClean="0">
                <a:latin typeface="Times New Roman"/>
                <a:ea typeface="华文细黑"/>
                <a:cs typeface="Courier New"/>
              </a:rPr>
              <a:t>_____________________________________________</a:t>
            </a:r>
            <a:endParaRPr lang="zh-CN" altLang="zh-CN" sz="1050" kern="100" dirty="0">
              <a:latin typeface="宋体"/>
              <a:cs typeface="Courier New"/>
            </a:endParaRPr>
          </a:p>
          <a:p>
            <a:pPr>
              <a:lnSpc>
                <a:spcPct val="150000"/>
              </a:lnSpc>
            </a:pPr>
            <a:r>
              <a:rPr lang="en-US" altLang="zh-CN" sz="2800" kern="100" dirty="0" smtClean="0">
                <a:latin typeface="Times New Roman"/>
                <a:ea typeface="华文细黑"/>
                <a:cs typeface="Courier New"/>
              </a:rPr>
              <a:t>_____________________________________________________________</a:t>
            </a:r>
          </a:p>
          <a:p>
            <a:pPr>
              <a:lnSpc>
                <a:spcPct val="150000"/>
              </a:lnSpc>
            </a:pPr>
            <a:r>
              <a:rPr lang="en-US" altLang="zh-CN" sz="2800" kern="100" dirty="0">
                <a:latin typeface="Times New Roman"/>
                <a:ea typeface="华文细黑"/>
                <a:cs typeface="Courier New"/>
              </a:rPr>
              <a:t>__________________________________________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395686" y="3682550"/>
            <a:ext cx="11388152" cy="1979492"/>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与</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的电负性差值为</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，根据信息，电负性差值若小于</a:t>
            </a:r>
            <a:r>
              <a:rPr lang="en-US" altLang="zh-CN" sz="2800" kern="100" dirty="0">
                <a:latin typeface="Times New Roman"/>
                <a:ea typeface="华文细黑"/>
                <a:cs typeface="Courier New"/>
              </a:rPr>
              <a:t>1.7</a:t>
            </a:r>
            <a:r>
              <a:rPr lang="zh-CN" altLang="zh-CN" sz="2800" kern="100" dirty="0">
                <a:latin typeface="Times New Roman"/>
                <a:ea typeface="华文细黑"/>
                <a:cs typeface="Times New Roman"/>
              </a:rPr>
              <a:t>，则形成共价键，所以</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为共价化合物。离子化合物在熔融状态下以离子形式存在，可以导电，但共价化合物不能导电。</a:t>
            </a:r>
            <a:endParaRPr lang="zh-CN" altLang="zh-CN" sz="1050" kern="100" dirty="0">
              <a:effectLst/>
              <a:latin typeface="宋体"/>
              <a:cs typeface="Courier New"/>
            </a:endParaRPr>
          </a:p>
        </p:txBody>
      </p:sp>
      <p:sp>
        <p:nvSpPr>
          <p:cNvPr id="7" name="矩形 6"/>
          <p:cNvSpPr/>
          <p:nvPr/>
        </p:nvSpPr>
        <p:spPr>
          <a:xfrm>
            <a:off x="3358902" y="1629594"/>
            <a:ext cx="8200644" cy="769417"/>
          </a:xfrm>
          <a:prstGeom prst="rect">
            <a:avLst/>
          </a:prstGeom>
        </p:spPr>
        <p:txBody>
          <a:bodyPr wrap="square" lIns="121898" tIns="60948" rIns="121898" bIns="60948">
            <a:spAutoFit/>
          </a:bodyPr>
          <a:lstStyle/>
          <a:p>
            <a:pPr>
              <a:lnSpc>
                <a:spcPct val="150000"/>
              </a:lnSpc>
            </a:pPr>
            <a:r>
              <a:rPr lang="en-US" altLang="zh-CN" sz="2800" kern="100" dirty="0">
                <a:solidFill>
                  <a:srgbClr val="E36C0A"/>
                </a:solidFill>
                <a:latin typeface="Times New Roman"/>
                <a:ea typeface="华文细黑"/>
                <a:cs typeface="Courier New"/>
              </a:rPr>
              <a:t>Al</a:t>
            </a:r>
            <a:r>
              <a:rPr lang="zh-CN" altLang="zh-CN" sz="2800" kern="100" dirty="0">
                <a:solidFill>
                  <a:srgbClr val="E36C0A"/>
                </a:solidFill>
                <a:latin typeface="Times New Roman"/>
                <a:ea typeface="华文细黑"/>
                <a:cs typeface="Times New Roman"/>
              </a:rPr>
              <a:t>元素和</a:t>
            </a:r>
            <a:r>
              <a:rPr lang="en-US" altLang="zh-CN" sz="2800" kern="100" dirty="0" err="1">
                <a:solidFill>
                  <a:srgbClr val="E36C0A"/>
                </a:solidFill>
                <a:latin typeface="Times New Roman"/>
                <a:ea typeface="华文细黑"/>
                <a:cs typeface="Courier New"/>
              </a:rPr>
              <a:t>Cl</a:t>
            </a:r>
            <a:r>
              <a:rPr lang="zh-CN" altLang="zh-CN" sz="2800" kern="100" dirty="0">
                <a:solidFill>
                  <a:srgbClr val="E36C0A"/>
                </a:solidFill>
                <a:latin typeface="Times New Roman"/>
                <a:ea typeface="华文细黑"/>
                <a:cs typeface="Times New Roman"/>
              </a:rPr>
              <a:t>元素的电负性差值为</a:t>
            </a:r>
            <a:r>
              <a:rPr lang="en-US" altLang="zh-CN" sz="2800" kern="100" dirty="0">
                <a:solidFill>
                  <a:srgbClr val="E36C0A"/>
                </a:solidFill>
                <a:latin typeface="Times New Roman"/>
                <a:ea typeface="华文细黑"/>
                <a:cs typeface="Courier New"/>
              </a:rPr>
              <a:t>1.5(</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1.7)</a:t>
            </a:r>
            <a:r>
              <a:rPr lang="zh-CN" altLang="zh-CN" sz="2800" kern="100" dirty="0">
                <a:solidFill>
                  <a:srgbClr val="E36C0A"/>
                </a:solidFill>
                <a:latin typeface="Times New Roman"/>
                <a:ea typeface="华文细黑"/>
                <a:cs typeface="Times New Roman"/>
              </a:rPr>
              <a:t>，所以</a:t>
            </a:r>
            <a:r>
              <a:rPr lang="zh-CN" altLang="zh-CN" sz="2800" kern="100" dirty="0" smtClean="0">
                <a:solidFill>
                  <a:srgbClr val="E36C0A"/>
                </a:solidFill>
                <a:latin typeface="Times New Roman"/>
                <a:ea typeface="华文细黑"/>
                <a:cs typeface="Times New Roman"/>
              </a:rPr>
              <a:t>形</a:t>
            </a:r>
            <a:endParaRPr lang="zh-CN" altLang="zh-CN" sz="1050" kern="100" dirty="0">
              <a:effectLst/>
              <a:latin typeface="宋体"/>
              <a:cs typeface="Courier New"/>
            </a:endParaRPr>
          </a:p>
        </p:txBody>
      </p:sp>
      <p:sp>
        <p:nvSpPr>
          <p:cNvPr id="8" name="矩形 7"/>
          <p:cNvSpPr/>
          <p:nvPr/>
        </p:nvSpPr>
        <p:spPr>
          <a:xfrm>
            <a:off x="459532" y="2258616"/>
            <a:ext cx="11053228" cy="1333161"/>
          </a:xfrm>
          <a:prstGeom prst="rect">
            <a:avLst/>
          </a:prstGeom>
        </p:spPr>
        <p:txBody>
          <a:bodyPr wrap="square" lIns="121898" tIns="60948" rIns="121898" bIns="60948">
            <a:spAutoFit/>
          </a:bodyPr>
          <a:lstStyle/>
          <a:p>
            <a:pPr lvl="0">
              <a:lnSpc>
                <a:spcPct val="150000"/>
              </a:lnSpc>
            </a:pPr>
            <a:r>
              <a:rPr lang="zh-CN" altLang="zh-CN" sz="2800" kern="100" dirty="0">
                <a:solidFill>
                  <a:srgbClr val="E36C0A"/>
                </a:solidFill>
                <a:latin typeface="Times New Roman"/>
                <a:ea typeface="华文细黑"/>
                <a:cs typeface="Times New Roman"/>
              </a:rPr>
              <a:t>成共价键，为共价化合物；判断方法：将氯化铝加热到熔融态，进行导电性实验，如果不导电，说明是共价化合物</a:t>
            </a:r>
            <a:endParaRPr lang="zh-CN" altLang="zh-CN" sz="1050" kern="100" dirty="0">
              <a:solidFill>
                <a:prstClr val="black"/>
              </a:solidFill>
              <a:latin typeface="宋体"/>
              <a:cs typeface="Courier New"/>
            </a:endParaRPr>
          </a:p>
        </p:txBody>
      </p:sp>
      <p:sp>
        <p:nvSpPr>
          <p:cNvPr id="9" name="Rectangle 21">
            <a:hlinkClick r:id="rId2" action="ppaction://hlinksldjump"/>
          </p:cNvPr>
          <p:cNvSpPr>
            <a:spLocks noChangeArrowheads="1"/>
          </p:cNvSpPr>
          <p:nvPr/>
        </p:nvSpPr>
        <p:spPr bwMode="auto">
          <a:xfrm>
            <a:off x="8615486" y="2236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9117664" y="2236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595700" y="2236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0049594"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527212"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1031268"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500120" y="2236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0530906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6" grpId="0"/>
      <p:bldP spid="6" grpId="1"/>
      <p:bldP spid="7" grpId="0"/>
      <p:bldP spid="7" grpId="1"/>
      <p:bldP spid="8" grpId="0"/>
      <p:bldP spid="8"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4408" y="549474"/>
            <a:ext cx="11388152" cy="686830"/>
          </a:xfrm>
          <a:prstGeom prst="rect">
            <a:avLst/>
          </a:prstGeom>
        </p:spPr>
        <p:txBody>
          <a:bodyPr wrap="square" lIns="121898" tIns="60948" rIns="121898" bIns="60948">
            <a:spAutoFit/>
          </a:bodyPr>
          <a:lstStyle/>
          <a:p>
            <a:pPr algn="ctr">
              <a:lnSpc>
                <a:spcPct val="150000"/>
              </a:lnSpc>
              <a:spcAft>
                <a:spcPts val="0"/>
              </a:spcAft>
              <a:tabLst>
                <a:tab pos="1890395" algn="l"/>
              </a:tabLst>
            </a:pPr>
            <a:r>
              <a:rPr lang="zh-CN" altLang="zh-CN" sz="2800" kern="100" dirty="0">
                <a:solidFill>
                  <a:srgbClr val="0000FF"/>
                </a:solidFill>
                <a:latin typeface="+mn-ea"/>
                <a:cs typeface="Times New Roman"/>
              </a:rPr>
              <a:t>正确表述元素周期律</a:t>
            </a:r>
          </a:p>
        </p:txBody>
      </p:sp>
      <p:graphicFrame>
        <p:nvGraphicFramePr>
          <p:cNvPr id="3" name="表格 2"/>
          <p:cNvGraphicFramePr>
            <a:graphicFrameLocks noGrp="1"/>
          </p:cNvGraphicFramePr>
          <p:nvPr>
            <p:extLst>
              <p:ext uri="{D42A27DB-BD31-4B8C-83A1-F6EECF244321}">
                <p14:modId xmlns:p14="http://schemas.microsoft.com/office/powerpoint/2010/main" val="707319431"/>
              </p:ext>
            </p:extLst>
          </p:nvPr>
        </p:nvGraphicFramePr>
        <p:xfrm>
          <a:off x="406574" y="1298129"/>
          <a:ext cx="11593288" cy="5430096"/>
        </p:xfrm>
        <a:graphic>
          <a:graphicData uri="http://schemas.openxmlformats.org/drawingml/2006/table">
            <a:tbl>
              <a:tblPr/>
              <a:tblGrid>
                <a:gridCol w="2160240"/>
                <a:gridCol w="5184576"/>
                <a:gridCol w="4248472"/>
              </a:tblGrid>
              <a:tr h="553325">
                <a:tc>
                  <a:txBody>
                    <a:bodyPr/>
                    <a:lstStyle/>
                    <a:p>
                      <a:pPr algn="ctr">
                        <a:lnSpc>
                          <a:spcPct val="150000"/>
                        </a:lnSpc>
                        <a:spcAft>
                          <a:spcPts val="0"/>
                        </a:spcAft>
                      </a:pPr>
                      <a:r>
                        <a:rPr lang="zh-CN" sz="2800" kern="100" baseline="0" dirty="0">
                          <a:effectLst/>
                          <a:latin typeface="Times New Roman"/>
                          <a:ea typeface="华文细黑"/>
                          <a:cs typeface="Times New Roman"/>
                        </a:rPr>
                        <a:t>项目</a:t>
                      </a:r>
                      <a:endParaRPr lang="zh-CN" sz="2800" kern="100" baseline="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同周期</a:t>
                      </a:r>
                      <a:r>
                        <a:rPr lang="en-US" sz="2800" kern="100" baseline="0">
                          <a:effectLst/>
                          <a:latin typeface="Times New Roman"/>
                          <a:ea typeface="华文细黑"/>
                          <a:cs typeface="Courier New"/>
                        </a:rPr>
                        <a:t>(</a:t>
                      </a:r>
                      <a:r>
                        <a:rPr lang="zh-CN" sz="2800" kern="100" baseline="0">
                          <a:effectLst/>
                          <a:latin typeface="Times New Roman"/>
                          <a:ea typeface="华文细黑"/>
                          <a:cs typeface="Times New Roman"/>
                        </a:rPr>
                        <a:t>从左</a:t>
                      </a:r>
                      <a:r>
                        <a:rPr lang="en-US" sz="2800" kern="100" baseline="0">
                          <a:effectLst/>
                          <a:latin typeface="宋体"/>
                          <a:ea typeface="华文细黑"/>
                          <a:cs typeface="Times New Roman"/>
                        </a:rPr>
                        <a:t>→</a:t>
                      </a:r>
                      <a:r>
                        <a:rPr lang="zh-CN" sz="2800" kern="100" baseline="0">
                          <a:effectLst/>
                          <a:latin typeface="Times New Roman"/>
                          <a:ea typeface="华文细黑"/>
                          <a:cs typeface="Times New Roman"/>
                        </a:rPr>
                        <a:t>右</a:t>
                      </a:r>
                      <a:r>
                        <a:rPr lang="en-US" sz="2800" kern="100" baseline="0">
                          <a:effectLst/>
                          <a:latin typeface="Times New Roman"/>
                          <a:ea typeface="华文细黑"/>
                          <a:cs typeface="Courier New"/>
                        </a:rPr>
                        <a:t>)</a:t>
                      </a:r>
                      <a:endParaRPr lang="zh-CN" sz="2800" kern="100" baseline="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同主族</a:t>
                      </a:r>
                      <a:r>
                        <a:rPr lang="en-US" sz="2800" kern="100" baseline="0">
                          <a:effectLst/>
                          <a:latin typeface="Times New Roman"/>
                          <a:ea typeface="华文细黑"/>
                          <a:cs typeface="Courier New"/>
                        </a:rPr>
                        <a:t>(</a:t>
                      </a:r>
                      <a:r>
                        <a:rPr lang="zh-CN" sz="2800" kern="100" baseline="0">
                          <a:effectLst/>
                          <a:latin typeface="Times New Roman"/>
                          <a:ea typeface="华文细黑"/>
                          <a:cs typeface="Times New Roman"/>
                        </a:rPr>
                        <a:t>从上</a:t>
                      </a:r>
                      <a:r>
                        <a:rPr lang="en-US" sz="2800" kern="100" baseline="0">
                          <a:effectLst/>
                          <a:latin typeface="宋体"/>
                          <a:ea typeface="华文细黑"/>
                          <a:cs typeface="Times New Roman"/>
                        </a:rPr>
                        <a:t>→</a:t>
                      </a:r>
                      <a:r>
                        <a:rPr lang="zh-CN" sz="2800" kern="100" baseline="0">
                          <a:effectLst/>
                          <a:latin typeface="Times New Roman"/>
                          <a:ea typeface="华文细黑"/>
                          <a:cs typeface="Times New Roman"/>
                        </a:rPr>
                        <a:t>下</a:t>
                      </a:r>
                      <a:r>
                        <a:rPr lang="en-US" sz="2800" kern="100" baseline="0">
                          <a:effectLst/>
                          <a:latin typeface="Times New Roman"/>
                          <a:ea typeface="华文细黑"/>
                          <a:cs typeface="Courier New"/>
                        </a:rPr>
                        <a:t>)</a:t>
                      </a:r>
                      <a:endParaRPr lang="zh-CN" sz="2800" kern="100" baseline="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36637">
                <a:tc>
                  <a:txBody>
                    <a:bodyPr/>
                    <a:lstStyle/>
                    <a:p>
                      <a:pPr algn="ctr">
                        <a:lnSpc>
                          <a:spcPct val="150000"/>
                        </a:lnSpc>
                        <a:spcAft>
                          <a:spcPts val="0"/>
                        </a:spcAft>
                      </a:pPr>
                      <a:r>
                        <a:rPr lang="zh-CN" sz="2800" kern="100" baseline="0" dirty="0">
                          <a:effectLst/>
                          <a:latin typeface="Times New Roman"/>
                          <a:ea typeface="华文细黑"/>
                          <a:cs typeface="Times New Roman"/>
                        </a:rPr>
                        <a:t>原子核外电子排布</a:t>
                      </a:r>
                      <a:endParaRPr lang="zh-CN" sz="2800" kern="100" baseline="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电子层数相同，最外层电子数逐渐增多，</a:t>
                      </a:r>
                      <a:r>
                        <a:rPr lang="en-US" sz="2800" kern="100" baseline="0" dirty="0">
                          <a:effectLst/>
                          <a:latin typeface="Times New Roman"/>
                          <a:ea typeface="华文细黑"/>
                          <a:cs typeface="Courier New"/>
                        </a:rPr>
                        <a:t>1</a:t>
                      </a:r>
                      <a:r>
                        <a:rPr lang="en-US" sz="2800" kern="100" baseline="0" dirty="0">
                          <a:effectLst/>
                          <a:latin typeface="宋体"/>
                          <a:ea typeface="华文细黑"/>
                          <a:cs typeface="Times New Roman"/>
                        </a:rPr>
                        <a:t>→</a:t>
                      </a:r>
                      <a:r>
                        <a:rPr lang="en-US" sz="2800" kern="100" baseline="0" dirty="0">
                          <a:effectLst/>
                          <a:latin typeface="Times New Roman"/>
                          <a:ea typeface="华文细黑"/>
                          <a:cs typeface="Courier New"/>
                        </a:rPr>
                        <a:t>7(</a:t>
                      </a:r>
                      <a:r>
                        <a:rPr lang="zh-CN" sz="2800" kern="100" baseline="0" dirty="0">
                          <a:effectLst/>
                          <a:latin typeface="Times New Roman"/>
                          <a:ea typeface="华文细黑"/>
                          <a:cs typeface="Times New Roman"/>
                        </a:rPr>
                        <a:t>第一周期</a:t>
                      </a:r>
                      <a:r>
                        <a:rPr lang="en-US" sz="2800" kern="100" baseline="0" dirty="0">
                          <a:effectLst/>
                          <a:latin typeface="Times New Roman"/>
                          <a:ea typeface="华文细黑"/>
                          <a:cs typeface="Courier New"/>
                        </a:rPr>
                        <a:t>1</a:t>
                      </a:r>
                      <a:r>
                        <a:rPr lang="en-US" sz="2800" kern="100" baseline="0" dirty="0">
                          <a:effectLst/>
                          <a:latin typeface="宋体"/>
                          <a:ea typeface="华文细黑"/>
                          <a:cs typeface="Times New Roman"/>
                        </a:rPr>
                        <a:t>→</a:t>
                      </a:r>
                      <a:r>
                        <a:rPr lang="en-US" sz="2800" kern="100" baseline="0" dirty="0">
                          <a:effectLst/>
                          <a:latin typeface="Times New Roman"/>
                          <a:ea typeface="华文细黑"/>
                          <a:cs typeface="Courier New"/>
                        </a:rPr>
                        <a:t>2)</a:t>
                      </a:r>
                      <a:endParaRPr lang="zh-CN" sz="2800" kern="100" baseline="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最外层电子数相同，电子层数递增</a:t>
                      </a:r>
                      <a:endParaRPr lang="zh-CN" sz="2800" kern="100" baseline="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325">
                <a:tc>
                  <a:txBody>
                    <a:bodyPr/>
                    <a:lstStyle/>
                    <a:p>
                      <a:pPr algn="ctr">
                        <a:lnSpc>
                          <a:spcPct val="150000"/>
                        </a:lnSpc>
                        <a:spcAft>
                          <a:spcPts val="0"/>
                        </a:spcAft>
                      </a:pPr>
                      <a:r>
                        <a:rPr lang="zh-CN" sz="2800" kern="100" baseline="0">
                          <a:effectLst/>
                          <a:latin typeface="Times New Roman"/>
                          <a:ea typeface="华文细黑"/>
                          <a:cs typeface="Times New Roman"/>
                        </a:rPr>
                        <a:t>原子半径</a:t>
                      </a:r>
                      <a:endParaRPr lang="zh-CN" sz="2800" kern="100" baseline="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逐渐减小</a:t>
                      </a:r>
                      <a:r>
                        <a:rPr lang="en-US" sz="2800" kern="100" baseline="0" dirty="0">
                          <a:effectLst/>
                          <a:latin typeface="Times New Roman"/>
                          <a:ea typeface="华文细黑"/>
                          <a:cs typeface="Courier New"/>
                        </a:rPr>
                        <a:t>(0</a:t>
                      </a:r>
                      <a:r>
                        <a:rPr lang="zh-CN" sz="2800" kern="100" baseline="0" dirty="0">
                          <a:effectLst/>
                          <a:latin typeface="Times New Roman"/>
                          <a:ea typeface="华文细黑"/>
                          <a:cs typeface="Times New Roman"/>
                        </a:rPr>
                        <a:t>族除外</a:t>
                      </a:r>
                      <a:r>
                        <a:rPr lang="en-US" sz="2800" kern="100" baseline="0" dirty="0">
                          <a:effectLst/>
                          <a:latin typeface="Times New Roman"/>
                          <a:ea typeface="华文细黑"/>
                          <a:cs typeface="Courier New"/>
                        </a:rPr>
                        <a:t>)</a:t>
                      </a:r>
                      <a:endParaRPr lang="zh-CN" sz="2800" kern="100" baseline="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逐渐增大</a:t>
                      </a:r>
                      <a:endParaRPr lang="zh-CN" sz="2800" kern="100" baseline="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13299">
                <a:tc>
                  <a:txBody>
                    <a:bodyPr/>
                    <a:lstStyle/>
                    <a:p>
                      <a:pPr algn="ctr">
                        <a:lnSpc>
                          <a:spcPct val="150000"/>
                        </a:lnSpc>
                        <a:spcAft>
                          <a:spcPts val="0"/>
                        </a:spcAft>
                      </a:pPr>
                      <a:r>
                        <a:rPr lang="zh-CN" sz="2800" kern="100" baseline="0">
                          <a:effectLst/>
                          <a:latin typeface="Times New Roman"/>
                          <a:ea typeface="华文细黑"/>
                          <a:cs typeface="Times New Roman"/>
                        </a:rPr>
                        <a:t>元素主要化合价</a:t>
                      </a:r>
                      <a:endParaRPr lang="zh-CN" sz="2800" kern="100" baseline="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最高正价由＋</a:t>
                      </a:r>
                      <a:r>
                        <a:rPr lang="en-US" sz="2800" kern="100" baseline="0" dirty="0">
                          <a:effectLst/>
                          <a:latin typeface="Times New Roman"/>
                          <a:ea typeface="华文细黑"/>
                          <a:cs typeface="Courier New"/>
                        </a:rPr>
                        <a:t>1</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a:t>
                      </a:r>
                      <a:r>
                        <a:rPr lang="en-US" sz="2800" kern="100" baseline="0" dirty="0">
                          <a:effectLst/>
                          <a:latin typeface="Times New Roman"/>
                          <a:ea typeface="华文细黑"/>
                          <a:cs typeface="Courier New"/>
                        </a:rPr>
                        <a:t>7</a:t>
                      </a:r>
                      <a:endParaRPr lang="zh-CN" sz="2800" kern="100" baseline="0" dirty="0">
                        <a:effectLst/>
                        <a:latin typeface="宋体"/>
                        <a:cs typeface="Courier New"/>
                      </a:endParaRPr>
                    </a:p>
                    <a:p>
                      <a:pPr algn="ctr">
                        <a:lnSpc>
                          <a:spcPct val="150000"/>
                        </a:lnSpc>
                        <a:spcAft>
                          <a:spcPts val="0"/>
                        </a:spcAft>
                      </a:pPr>
                      <a:r>
                        <a:rPr lang="zh-CN" sz="2800" kern="100" baseline="0" dirty="0">
                          <a:effectLst/>
                          <a:latin typeface="Times New Roman"/>
                          <a:ea typeface="华文细黑"/>
                          <a:cs typeface="Times New Roman"/>
                        </a:rPr>
                        <a:t>最低负价由－</a:t>
                      </a:r>
                      <a:r>
                        <a:rPr lang="en-US" sz="2800" kern="100" baseline="0" dirty="0">
                          <a:effectLst/>
                          <a:latin typeface="Times New Roman"/>
                          <a:ea typeface="华文细黑"/>
                          <a:cs typeface="Courier New"/>
                        </a:rPr>
                        <a:t>4</a:t>
                      </a:r>
                      <a:r>
                        <a:rPr lang="en-US" sz="2800" kern="100" baseline="0" dirty="0">
                          <a:effectLst/>
                          <a:latin typeface="宋体"/>
                          <a:ea typeface="华文细黑"/>
                          <a:cs typeface="Times New Roman"/>
                        </a:rPr>
                        <a:t>→</a:t>
                      </a:r>
                      <a:r>
                        <a:rPr lang="zh-CN" sz="2800" kern="100" baseline="0" dirty="0">
                          <a:effectLst/>
                          <a:latin typeface="Times New Roman"/>
                          <a:ea typeface="华文细黑"/>
                          <a:cs typeface="Times New Roman"/>
                        </a:rPr>
                        <a:t>－</a:t>
                      </a:r>
                      <a:r>
                        <a:rPr lang="en-US" sz="2800" kern="100" baseline="0" dirty="0">
                          <a:effectLst/>
                          <a:latin typeface="Times New Roman"/>
                          <a:ea typeface="华文细黑"/>
                          <a:cs typeface="Courier New"/>
                        </a:rPr>
                        <a:t>1</a:t>
                      </a:r>
                      <a:endParaRPr lang="zh-CN" sz="2800" kern="100" baseline="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最高正价＝主族序数</a:t>
                      </a:r>
                      <a:r>
                        <a:rPr lang="en-US" sz="2800" kern="100" baseline="0" dirty="0">
                          <a:effectLst/>
                          <a:latin typeface="Times New Roman"/>
                          <a:ea typeface="华文细黑"/>
                          <a:cs typeface="Courier New"/>
                        </a:rPr>
                        <a:t>(O</a:t>
                      </a:r>
                      <a:r>
                        <a:rPr lang="zh-CN" sz="2800" kern="100" baseline="0" dirty="0">
                          <a:effectLst/>
                          <a:latin typeface="Times New Roman"/>
                          <a:ea typeface="华文细黑"/>
                          <a:cs typeface="Times New Roman"/>
                        </a:rPr>
                        <a:t>、</a:t>
                      </a:r>
                      <a:r>
                        <a:rPr lang="en-US" sz="2800" kern="100" baseline="0" dirty="0">
                          <a:effectLst/>
                          <a:latin typeface="Times New Roman"/>
                          <a:ea typeface="华文细黑"/>
                          <a:cs typeface="Courier New"/>
                        </a:rPr>
                        <a:t>F</a:t>
                      </a:r>
                      <a:r>
                        <a:rPr lang="zh-CN" sz="2800" kern="100" baseline="0" dirty="0">
                          <a:effectLst/>
                          <a:latin typeface="Times New Roman"/>
                          <a:ea typeface="华文细黑"/>
                          <a:cs typeface="Times New Roman"/>
                        </a:rPr>
                        <a:t>除外</a:t>
                      </a:r>
                      <a:r>
                        <a:rPr lang="en-US" sz="2800" kern="100" baseline="0" dirty="0">
                          <a:effectLst/>
                          <a:latin typeface="Times New Roman"/>
                          <a:ea typeface="华文细黑"/>
                          <a:cs typeface="Courier New"/>
                        </a:rPr>
                        <a:t>)</a:t>
                      </a:r>
                      <a:r>
                        <a:rPr lang="zh-CN" sz="2800" kern="100" baseline="0" dirty="0">
                          <a:effectLst/>
                          <a:latin typeface="Times New Roman"/>
                          <a:ea typeface="华文细黑"/>
                          <a:cs typeface="Times New Roman"/>
                        </a:rPr>
                        <a:t>，非金属最低负价＝主族序数－</a:t>
                      </a:r>
                      <a:r>
                        <a:rPr lang="en-US" sz="2800" kern="100" baseline="0" dirty="0">
                          <a:effectLst/>
                          <a:latin typeface="Times New Roman"/>
                          <a:ea typeface="华文细黑"/>
                          <a:cs typeface="Courier New"/>
                        </a:rPr>
                        <a:t>8</a:t>
                      </a:r>
                      <a:endParaRPr lang="zh-CN" sz="2800" kern="100" baseline="0" dirty="0">
                        <a:effectLst/>
                        <a:latin typeface="宋体"/>
                        <a:cs typeface="Courier New"/>
                      </a:endParaRPr>
                    </a:p>
                  </a:txBody>
                  <a:tcPr marL="25531" marR="2553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16387"/>
            <a:ext cx="1826141" cy="584775"/>
          </a:xfrm>
          <a:prstGeom prst="rect">
            <a:avLst/>
          </a:prstGeom>
        </p:spPr>
        <p:txBody>
          <a:bodyPr wrap="none">
            <a:spAutoFit/>
          </a:bodyPr>
          <a:lstStyle/>
          <a:p>
            <a:r>
              <a:rPr lang="zh-CN" altLang="en-US" sz="3200" b="1" dirty="0">
                <a:solidFill>
                  <a:srgbClr val="FFFFFF"/>
                </a:solidFill>
                <a:latin typeface="Times New Roman" pitchFamily="18" charset="0"/>
                <a:ea typeface="微软雅黑" pitchFamily="34" charset="-122"/>
              </a:rPr>
              <a:t>规律方法</a:t>
            </a:r>
          </a:p>
        </p:txBody>
      </p:sp>
    </p:spTree>
    <p:extLst>
      <p:ext uri="{BB962C8B-B14F-4D97-AF65-F5344CB8AC3E}">
        <p14:creationId xmlns:p14="http://schemas.microsoft.com/office/powerpoint/2010/main" val="6286169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618954382"/>
              </p:ext>
            </p:extLst>
          </p:nvPr>
        </p:nvGraphicFramePr>
        <p:xfrm>
          <a:off x="550590" y="792393"/>
          <a:ext cx="11161240" cy="5157681"/>
        </p:xfrm>
        <a:graphic>
          <a:graphicData uri="http://schemas.openxmlformats.org/drawingml/2006/table">
            <a:tbl>
              <a:tblPr/>
              <a:tblGrid>
                <a:gridCol w="3672408"/>
                <a:gridCol w="4032448"/>
                <a:gridCol w="3456384"/>
              </a:tblGrid>
              <a:tr h="1128535">
                <a:tc>
                  <a:txBody>
                    <a:bodyPr/>
                    <a:lstStyle/>
                    <a:p>
                      <a:pPr algn="ctr">
                        <a:lnSpc>
                          <a:spcPct val="150000"/>
                        </a:lnSpc>
                        <a:spcAft>
                          <a:spcPts val="0"/>
                        </a:spcAft>
                      </a:pPr>
                      <a:r>
                        <a:rPr lang="zh-CN" sz="2800" kern="100" baseline="0">
                          <a:effectLst/>
                          <a:latin typeface="Times New Roman"/>
                          <a:ea typeface="华文细黑"/>
                          <a:cs typeface="Times New Roman"/>
                        </a:rPr>
                        <a:t>原子得、失电子能力</a:t>
                      </a:r>
                      <a:endParaRPr lang="zh-CN" sz="2800" kern="100" baseline="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得电子能力逐渐增强，失电子能力逐渐减弱</a:t>
                      </a:r>
                      <a:endParaRPr lang="zh-CN" sz="2800" kern="100" baseline="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a:effectLst/>
                          <a:latin typeface="Times New Roman"/>
                          <a:ea typeface="华文细黑"/>
                          <a:cs typeface="Times New Roman"/>
                        </a:rPr>
                        <a:t>得电子能力逐渐减弱，失电子能力逐渐增强</a:t>
                      </a:r>
                      <a:endParaRPr lang="zh-CN" sz="2800" kern="100" baseline="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7121">
                <a:tc>
                  <a:txBody>
                    <a:bodyPr/>
                    <a:lstStyle/>
                    <a:p>
                      <a:pPr algn="ctr">
                        <a:lnSpc>
                          <a:spcPct val="150000"/>
                        </a:lnSpc>
                        <a:spcAft>
                          <a:spcPts val="0"/>
                        </a:spcAft>
                      </a:pPr>
                      <a:r>
                        <a:rPr lang="zh-CN" sz="2800" kern="100" baseline="0">
                          <a:effectLst/>
                          <a:latin typeface="Times New Roman"/>
                          <a:ea typeface="华文细黑"/>
                          <a:cs typeface="Times New Roman"/>
                        </a:rPr>
                        <a:t>元素的第一电离能</a:t>
                      </a:r>
                      <a:endParaRPr lang="zh-CN" sz="2800" kern="100" baseline="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第一电离能呈增大的趋势</a:t>
                      </a:r>
                      <a:endParaRPr lang="zh-CN" sz="2800" kern="100" baseline="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第一电离能逐渐减小</a:t>
                      </a:r>
                      <a:endParaRPr lang="zh-CN" sz="2800" kern="100" baseline="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414">
                <a:tc>
                  <a:txBody>
                    <a:bodyPr/>
                    <a:lstStyle/>
                    <a:p>
                      <a:pPr algn="ctr">
                        <a:lnSpc>
                          <a:spcPct val="150000"/>
                        </a:lnSpc>
                        <a:spcAft>
                          <a:spcPts val="0"/>
                        </a:spcAft>
                      </a:pPr>
                      <a:r>
                        <a:rPr lang="zh-CN" sz="2800" kern="100" baseline="0">
                          <a:effectLst/>
                          <a:latin typeface="Times New Roman"/>
                          <a:ea typeface="华文细黑"/>
                          <a:cs typeface="Times New Roman"/>
                        </a:rPr>
                        <a:t>元素的电负性</a:t>
                      </a:r>
                      <a:endParaRPr lang="zh-CN" sz="2800" kern="100" baseline="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电负性逐渐增大</a:t>
                      </a:r>
                      <a:endParaRPr lang="zh-CN" sz="2800" kern="100" baseline="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电负性逐渐减小</a:t>
                      </a:r>
                      <a:endParaRPr lang="zh-CN" sz="2800" kern="100" baseline="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2829">
                <a:tc>
                  <a:txBody>
                    <a:bodyPr/>
                    <a:lstStyle/>
                    <a:p>
                      <a:pPr algn="ctr">
                        <a:lnSpc>
                          <a:spcPct val="150000"/>
                        </a:lnSpc>
                        <a:spcAft>
                          <a:spcPts val="0"/>
                        </a:spcAft>
                      </a:pPr>
                      <a:r>
                        <a:rPr lang="zh-CN" sz="2800" kern="100" baseline="0" dirty="0">
                          <a:effectLst/>
                          <a:latin typeface="Times New Roman"/>
                          <a:ea typeface="华文细黑"/>
                          <a:cs typeface="Times New Roman"/>
                        </a:rPr>
                        <a:t>元素金属性、非金属性</a:t>
                      </a:r>
                      <a:endParaRPr lang="zh-CN" sz="2800" kern="100" baseline="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金属性逐渐减弱</a:t>
                      </a:r>
                      <a:endParaRPr lang="zh-CN" sz="2800" kern="100" baseline="0" dirty="0">
                        <a:effectLst/>
                        <a:latin typeface="宋体"/>
                        <a:cs typeface="Courier New"/>
                      </a:endParaRPr>
                    </a:p>
                    <a:p>
                      <a:pPr algn="ctr">
                        <a:lnSpc>
                          <a:spcPct val="150000"/>
                        </a:lnSpc>
                        <a:spcAft>
                          <a:spcPts val="0"/>
                        </a:spcAft>
                      </a:pPr>
                      <a:r>
                        <a:rPr lang="zh-CN" sz="2800" kern="100" baseline="0" dirty="0">
                          <a:effectLst/>
                          <a:latin typeface="Times New Roman"/>
                          <a:ea typeface="华文细黑"/>
                          <a:cs typeface="Times New Roman"/>
                        </a:rPr>
                        <a:t>非金属性逐渐增强</a:t>
                      </a:r>
                      <a:endParaRPr lang="zh-CN" sz="2800" kern="100" baseline="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金属性逐渐增强</a:t>
                      </a:r>
                      <a:endParaRPr lang="zh-CN" sz="2800" kern="100" baseline="0">
                        <a:effectLst/>
                        <a:latin typeface="宋体"/>
                        <a:cs typeface="Courier New"/>
                      </a:endParaRPr>
                    </a:p>
                    <a:p>
                      <a:pPr algn="ctr">
                        <a:lnSpc>
                          <a:spcPct val="150000"/>
                        </a:lnSpc>
                        <a:spcAft>
                          <a:spcPts val="0"/>
                        </a:spcAft>
                      </a:pPr>
                      <a:r>
                        <a:rPr lang="zh-CN" sz="2800" kern="100" baseline="0">
                          <a:effectLst/>
                          <a:latin typeface="Times New Roman"/>
                          <a:ea typeface="华文细黑"/>
                          <a:cs typeface="Times New Roman"/>
                        </a:rPr>
                        <a:t>非金属性逐渐减弱</a:t>
                      </a:r>
                      <a:endParaRPr lang="zh-CN" sz="2800" kern="100" baseline="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2829">
                <a:tc>
                  <a:txBody>
                    <a:bodyPr/>
                    <a:lstStyle/>
                    <a:p>
                      <a:pPr algn="ctr">
                        <a:lnSpc>
                          <a:spcPct val="150000"/>
                        </a:lnSpc>
                        <a:spcAft>
                          <a:spcPts val="0"/>
                        </a:spcAft>
                      </a:pPr>
                      <a:r>
                        <a:rPr lang="zh-CN" sz="2800" kern="100" baseline="0">
                          <a:effectLst/>
                          <a:latin typeface="Times New Roman"/>
                          <a:ea typeface="华文细黑"/>
                          <a:cs typeface="Times New Roman"/>
                        </a:rPr>
                        <a:t>单质氧化性、还原性</a:t>
                      </a:r>
                      <a:endParaRPr lang="zh-CN" sz="2800" kern="100" baseline="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氧化性逐渐增强</a:t>
                      </a:r>
                      <a:endParaRPr lang="zh-CN" sz="2800" kern="100" baseline="0">
                        <a:effectLst/>
                        <a:latin typeface="宋体"/>
                        <a:cs typeface="Courier New"/>
                      </a:endParaRPr>
                    </a:p>
                    <a:p>
                      <a:pPr algn="ctr">
                        <a:lnSpc>
                          <a:spcPct val="150000"/>
                        </a:lnSpc>
                        <a:spcAft>
                          <a:spcPts val="0"/>
                        </a:spcAft>
                      </a:pPr>
                      <a:r>
                        <a:rPr lang="zh-CN" sz="2800" kern="100" baseline="0">
                          <a:effectLst/>
                          <a:latin typeface="Times New Roman"/>
                          <a:ea typeface="华文细黑"/>
                          <a:cs typeface="Times New Roman"/>
                        </a:rPr>
                        <a:t>还原性逐渐减弱</a:t>
                      </a:r>
                      <a:endParaRPr lang="zh-CN" sz="2800" kern="100" baseline="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氧化性逐渐减弱</a:t>
                      </a:r>
                      <a:endParaRPr lang="zh-CN" sz="2800" kern="100" baseline="0" dirty="0">
                        <a:effectLst/>
                        <a:latin typeface="宋体"/>
                        <a:cs typeface="Courier New"/>
                      </a:endParaRPr>
                    </a:p>
                    <a:p>
                      <a:pPr algn="ctr">
                        <a:lnSpc>
                          <a:spcPct val="150000"/>
                        </a:lnSpc>
                        <a:spcAft>
                          <a:spcPts val="0"/>
                        </a:spcAft>
                      </a:pPr>
                      <a:r>
                        <a:rPr lang="zh-CN" sz="2800" kern="100" baseline="0" dirty="0">
                          <a:effectLst/>
                          <a:latin typeface="Times New Roman"/>
                          <a:ea typeface="华文细黑"/>
                          <a:cs typeface="Times New Roman"/>
                        </a:rPr>
                        <a:t>还原性逐渐增强</a:t>
                      </a:r>
                      <a:endParaRPr lang="zh-CN" sz="2800" kern="100" baseline="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556689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033221783"/>
              </p:ext>
            </p:extLst>
          </p:nvPr>
        </p:nvGraphicFramePr>
        <p:xfrm>
          <a:off x="825624" y="1877586"/>
          <a:ext cx="10598174" cy="2560320"/>
        </p:xfrm>
        <a:graphic>
          <a:graphicData uri="http://schemas.openxmlformats.org/drawingml/2006/table">
            <a:tbl>
              <a:tblPr/>
              <a:tblGrid>
                <a:gridCol w="3240360"/>
                <a:gridCol w="3469382"/>
                <a:gridCol w="3888432"/>
              </a:tblGrid>
              <a:tr h="1128535">
                <a:tc>
                  <a:txBody>
                    <a:bodyPr/>
                    <a:lstStyle/>
                    <a:p>
                      <a:pPr algn="ctr">
                        <a:lnSpc>
                          <a:spcPct val="150000"/>
                        </a:lnSpc>
                        <a:spcAft>
                          <a:spcPts val="0"/>
                        </a:spcAft>
                      </a:pPr>
                      <a:r>
                        <a:rPr lang="zh-CN" sz="2800" kern="100" baseline="0" dirty="0">
                          <a:effectLst/>
                          <a:latin typeface="Times New Roman"/>
                          <a:ea typeface="华文细黑"/>
                          <a:cs typeface="Times New Roman"/>
                        </a:rPr>
                        <a:t>最高价氧化物对应水化物的酸碱性</a:t>
                      </a:r>
                      <a:endParaRPr lang="zh-CN" sz="2800" kern="100" baseline="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碱性逐渐减弱</a:t>
                      </a:r>
                      <a:endParaRPr lang="zh-CN" sz="2800" kern="100" baseline="0" dirty="0">
                        <a:effectLst/>
                        <a:latin typeface="宋体"/>
                        <a:cs typeface="Courier New"/>
                      </a:endParaRPr>
                    </a:p>
                    <a:p>
                      <a:pPr algn="ctr">
                        <a:lnSpc>
                          <a:spcPct val="150000"/>
                        </a:lnSpc>
                        <a:spcAft>
                          <a:spcPts val="0"/>
                        </a:spcAft>
                      </a:pPr>
                      <a:r>
                        <a:rPr lang="zh-CN" sz="2800" kern="100" baseline="0" dirty="0">
                          <a:effectLst/>
                          <a:latin typeface="Times New Roman"/>
                          <a:ea typeface="华文细黑"/>
                          <a:cs typeface="Times New Roman"/>
                        </a:rPr>
                        <a:t>酸性逐渐增强</a:t>
                      </a:r>
                      <a:endParaRPr lang="zh-CN" sz="2800" kern="100" baseline="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碱性逐渐增强</a:t>
                      </a:r>
                      <a:endParaRPr lang="zh-CN" sz="2800" kern="100" baseline="0">
                        <a:effectLst/>
                        <a:latin typeface="宋体"/>
                        <a:cs typeface="Courier New"/>
                      </a:endParaRPr>
                    </a:p>
                    <a:p>
                      <a:pPr algn="ctr">
                        <a:lnSpc>
                          <a:spcPct val="150000"/>
                        </a:lnSpc>
                        <a:spcAft>
                          <a:spcPts val="0"/>
                        </a:spcAft>
                      </a:pPr>
                      <a:r>
                        <a:rPr lang="zh-CN" sz="2800" kern="100" baseline="0">
                          <a:effectLst/>
                          <a:latin typeface="Times New Roman"/>
                          <a:ea typeface="华文细黑"/>
                          <a:cs typeface="Times New Roman"/>
                        </a:rPr>
                        <a:t>酸性逐渐减弱</a:t>
                      </a:r>
                      <a:endParaRPr lang="zh-CN" sz="2800" kern="100" baseline="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2829">
                <a:tc>
                  <a:txBody>
                    <a:bodyPr/>
                    <a:lstStyle/>
                    <a:p>
                      <a:pPr algn="ctr">
                        <a:lnSpc>
                          <a:spcPct val="150000"/>
                        </a:lnSpc>
                        <a:spcAft>
                          <a:spcPts val="0"/>
                        </a:spcAft>
                      </a:pPr>
                      <a:r>
                        <a:rPr lang="zh-CN" sz="2800" kern="100" baseline="0" dirty="0">
                          <a:effectLst/>
                          <a:latin typeface="Times New Roman"/>
                          <a:ea typeface="华文细黑"/>
                          <a:cs typeface="Times New Roman"/>
                        </a:rPr>
                        <a:t>非金属气态氢化物的稳定性</a:t>
                      </a:r>
                      <a:endParaRPr lang="zh-CN" sz="2800" kern="100" baseline="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a:effectLst/>
                          <a:latin typeface="Times New Roman"/>
                          <a:ea typeface="华文细黑"/>
                          <a:cs typeface="Times New Roman"/>
                        </a:rPr>
                        <a:t>生成由难到易稳定性逐渐增强</a:t>
                      </a:r>
                      <a:endParaRPr lang="zh-CN" sz="2800" kern="100" baseline="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生成由易到难稳定性逐渐减弱</a:t>
                      </a:r>
                      <a:endParaRPr lang="zh-CN" sz="2800" kern="100" baseline="0" dirty="0">
                        <a:effectLst/>
                        <a:latin typeface="宋体"/>
                        <a:cs typeface="Courier New"/>
                      </a:endParaRPr>
                    </a:p>
                  </a:txBody>
                  <a:tcPr marL="17966" marR="1796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41865837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6" name="文本框 1"/>
          <p:cNvSpPr txBox="1"/>
          <p:nvPr/>
        </p:nvSpPr>
        <p:spPr>
          <a:xfrm>
            <a:off x="1396380" y="2610411"/>
            <a:ext cx="9310562"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94408" y="981522"/>
            <a:ext cx="11388152" cy="198026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原子核外电子排布</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江苏，</a:t>
            </a:r>
            <a:r>
              <a:rPr lang="en-US" altLang="zh-CN" sz="2800" kern="100" dirty="0">
                <a:latin typeface="IPAPANNEW"/>
                <a:ea typeface="华文细黑"/>
                <a:cs typeface="Times New Roman"/>
              </a:rPr>
              <a:t>21(A)</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(1)</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Cr</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基态核外电子排布式为</a:t>
            </a:r>
            <a:r>
              <a:rPr lang="en-US" altLang="zh-CN" sz="2800" kern="100" dirty="0" smtClean="0">
                <a:latin typeface="Times New Roman"/>
                <a:ea typeface="华文细黑"/>
                <a:cs typeface="Courier New"/>
              </a:rPr>
              <a:t>_________________________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334566" y="2402518"/>
            <a:ext cx="46410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1s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2s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2p</a:t>
            </a:r>
            <a:r>
              <a:rPr lang="en-US" altLang="zh-CN" sz="2800" kern="100" baseline="30000" dirty="0">
                <a:solidFill>
                  <a:schemeClr val="accent6">
                    <a:lumMod val="75000"/>
                  </a:schemeClr>
                </a:solidFill>
                <a:latin typeface="Times New Roman"/>
                <a:ea typeface="华文细黑"/>
              </a:rPr>
              <a:t>6</a:t>
            </a:r>
            <a:r>
              <a:rPr lang="en-US" altLang="zh-CN" sz="2800" kern="100" dirty="0">
                <a:solidFill>
                  <a:schemeClr val="accent6">
                    <a:lumMod val="75000"/>
                  </a:schemeClr>
                </a:solidFill>
                <a:latin typeface="Times New Roman"/>
                <a:ea typeface="华文细黑"/>
              </a:rPr>
              <a:t>3s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3p</a:t>
            </a:r>
            <a:r>
              <a:rPr lang="en-US" altLang="zh-CN" sz="2800" kern="100" baseline="30000" dirty="0">
                <a:solidFill>
                  <a:schemeClr val="accent6">
                    <a:lumMod val="75000"/>
                  </a:schemeClr>
                </a:solidFill>
                <a:latin typeface="Times New Roman"/>
                <a:ea typeface="华文细黑"/>
              </a:rPr>
              <a:t>6</a:t>
            </a:r>
            <a:r>
              <a:rPr lang="en-US" altLang="zh-CN" sz="2800" kern="100" dirty="0">
                <a:solidFill>
                  <a:schemeClr val="accent6">
                    <a:lumMod val="75000"/>
                  </a:schemeClr>
                </a:solidFill>
                <a:latin typeface="Times New Roman"/>
                <a:ea typeface="华文细黑"/>
              </a:rPr>
              <a:t>3d</a:t>
            </a:r>
            <a:r>
              <a:rPr lang="en-US" altLang="zh-CN" sz="2800" kern="100" baseline="30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IPAPANNEW"/>
                <a:ea typeface="华文细黑"/>
                <a:cs typeface="Times New Roman"/>
              </a:rPr>
              <a:t>[</a:t>
            </a:r>
            <a:r>
              <a:rPr lang="en-US" altLang="zh-CN" sz="2800" kern="100" dirty="0" err="1">
                <a:solidFill>
                  <a:schemeClr val="accent6">
                    <a:lumMod val="75000"/>
                  </a:schemeClr>
                </a:solidFill>
                <a:latin typeface="IPAPANNEW"/>
                <a:ea typeface="华文细黑"/>
                <a:cs typeface="Times New Roman"/>
              </a:rPr>
              <a:t>Ar</a:t>
            </a:r>
            <a:r>
              <a:rPr lang="en-US" altLang="zh-CN" sz="2800" kern="100" dirty="0">
                <a:solidFill>
                  <a:schemeClr val="accent6">
                    <a:lumMod val="75000"/>
                  </a:schemeClr>
                </a:solidFill>
                <a:latin typeface="IPAPANNEW"/>
                <a:ea typeface="华文细黑"/>
                <a:cs typeface="Times New Roman"/>
              </a:rPr>
              <a:t>]</a:t>
            </a:r>
            <a:r>
              <a:rPr lang="en-US" altLang="zh-CN" sz="2800" kern="100" dirty="0">
                <a:solidFill>
                  <a:schemeClr val="accent6">
                    <a:lumMod val="75000"/>
                  </a:schemeClr>
                </a:solidFill>
                <a:latin typeface="Times New Roman"/>
                <a:ea typeface="华文细黑"/>
              </a:rPr>
              <a:t>3d</a:t>
            </a:r>
            <a:r>
              <a:rPr lang="en-US" altLang="zh-CN" sz="2800" kern="100" baseline="30000" dirty="0">
                <a:solidFill>
                  <a:schemeClr val="accent6">
                    <a:lumMod val="75000"/>
                  </a:schemeClr>
                </a:solidFill>
                <a:latin typeface="Times New Roman"/>
                <a:ea typeface="华文细黑"/>
              </a:rPr>
              <a:t>3</a:t>
            </a:r>
            <a:r>
              <a:rPr lang="en-US" altLang="zh-CN" sz="2800" kern="100" dirty="0">
                <a:solidFill>
                  <a:schemeClr val="accent6">
                    <a:lumMod val="75000"/>
                  </a:schemeClr>
                </a:solidFill>
                <a:latin typeface="Times New Roman"/>
                <a:ea typeface="华文细黑"/>
              </a:rPr>
              <a:t>)</a:t>
            </a:r>
            <a:endParaRPr lang="zh-CN" altLang="en-US" sz="2800" dirty="0">
              <a:solidFill>
                <a:schemeClr val="accent6">
                  <a:lumMod val="75000"/>
                </a:schemeClr>
              </a:solidFill>
            </a:endParaRPr>
          </a:p>
        </p:txBody>
      </p:sp>
      <p:sp>
        <p:nvSpPr>
          <p:cNvPr id="14" name="Rectangle 21">
            <a:hlinkClick r:id="rId2" action="ppaction://hlinksldjump"/>
          </p:cNvPr>
          <p:cNvSpPr>
            <a:spLocks noChangeArrowheads="1"/>
          </p:cNvSpPr>
          <p:nvPr/>
        </p:nvSpPr>
        <p:spPr bwMode="auto">
          <a:xfrm>
            <a:off x="7175326"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6" name="Rectangle 21">
            <a:hlinkClick r:id="rId3" action="ppaction://hlinksldjump"/>
          </p:cNvPr>
          <p:cNvSpPr>
            <a:spLocks noChangeArrowheads="1"/>
          </p:cNvSpPr>
          <p:nvPr/>
        </p:nvSpPr>
        <p:spPr bwMode="auto">
          <a:xfrm>
            <a:off x="7679279"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8159090"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8614759"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6" action="ppaction://hlinksldjump"/>
          </p:cNvPr>
          <p:cNvSpPr>
            <a:spLocks noChangeArrowheads="1"/>
          </p:cNvSpPr>
          <p:nvPr/>
        </p:nvSpPr>
        <p:spPr bwMode="auto">
          <a:xfrm>
            <a:off x="911829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7" action="ppaction://hlinksldjump"/>
          </p:cNvPr>
          <p:cNvSpPr>
            <a:spLocks noChangeArrowheads="1"/>
          </p:cNvSpPr>
          <p:nvPr/>
        </p:nvSpPr>
        <p:spPr bwMode="auto">
          <a:xfrm>
            <a:off x="9597687"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10052940"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9" action="ppaction://hlinksldjump"/>
          </p:cNvPr>
          <p:cNvSpPr>
            <a:spLocks noChangeArrowheads="1"/>
          </p:cNvSpPr>
          <p:nvPr/>
        </p:nvSpPr>
        <p:spPr bwMode="auto">
          <a:xfrm>
            <a:off x="10556475"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7" name="Rectangle 21">
            <a:hlinkClick r:id="rId10" action="ppaction://hlinksldjump"/>
          </p:cNvPr>
          <p:cNvSpPr>
            <a:spLocks noChangeArrowheads="1"/>
          </p:cNvSpPr>
          <p:nvPr/>
        </p:nvSpPr>
        <p:spPr bwMode="auto">
          <a:xfrm>
            <a:off x="11035868"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矩形 2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9" name="圆角矩形 2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30" name="Rectangle 21">
            <a:hlinkClick r:id="rId11" action="ppaction://hlinksldjump"/>
          </p:cNvPr>
          <p:cNvSpPr>
            <a:spLocks noChangeArrowheads="1"/>
          </p:cNvSpPr>
          <p:nvPr/>
        </p:nvSpPr>
        <p:spPr bwMode="auto">
          <a:xfrm>
            <a:off x="11491125" y="140576"/>
            <a:ext cx="508737"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3386210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3" grpId="0"/>
      <p:bldP spid="3"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4408" y="1125538"/>
            <a:ext cx="11388152" cy="1415748"/>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31(3)</a:t>
            </a:r>
            <a:r>
              <a:rPr lang="zh-CN" altLang="zh-CN" sz="2800" kern="100" dirty="0">
                <a:latin typeface="宋体"/>
                <a:ea typeface="华文细黑"/>
                <a:cs typeface="宋体"/>
              </a:rPr>
              <a:t>①</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基态</a:t>
            </a:r>
            <a:r>
              <a:rPr lang="en-US" altLang="zh-CN" sz="2800" kern="100" dirty="0">
                <a:latin typeface="Times New Roman"/>
                <a:ea typeface="华文细黑"/>
                <a:cs typeface="Courier New"/>
              </a:rPr>
              <a:t>Ni</a:t>
            </a:r>
            <a:r>
              <a:rPr lang="zh-CN" altLang="zh-CN" sz="2800" kern="100" dirty="0">
                <a:latin typeface="Times New Roman"/>
                <a:ea typeface="华文细黑"/>
                <a:cs typeface="Times New Roman"/>
              </a:rPr>
              <a:t>原子的电子排布式为</a:t>
            </a:r>
            <a:r>
              <a:rPr lang="en-US" altLang="zh-CN" sz="2800" kern="100" dirty="0" smtClean="0">
                <a:latin typeface="Times New Roman"/>
                <a:ea typeface="华文细黑"/>
                <a:cs typeface="Courier New"/>
              </a:rPr>
              <a:t>________________________</a:t>
            </a:r>
            <a:r>
              <a:rPr lang="en-US" altLang="zh-CN" sz="2800" kern="100" dirty="0">
                <a:latin typeface="Times New Roman"/>
                <a:ea typeface="华文细黑"/>
                <a:cs typeface="Courier New"/>
              </a:rPr>
              <a:t>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该元素位于元素周期表中的第</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族。</a:t>
            </a:r>
            <a:endParaRPr lang="zh-CN" altLang="zh-CN" sz="1050" kern="100" dirty="0">
              <a:effectLst/>
              <a:latin typeface="宋体"/>
              <a:cs typeface="Courier New"/>
            </a:endParaRPr>
          </a:p>
        </p:txBody>
      </p:sp>
      <p:sp>
        <p:nvSpPr>
          <p:cNvPr id="17" name="矩形 16"/>
          <p:cNvSpPr/>
          <p:nvPr/>
        </p:nvSpPr>
        <p:spPr>
          <a:xfrm>
            <a:off x="262558" y="1733516"/>
            <a:ext cx="5399458" cy="693499"/>
          </a:xfrm>
          <a:prstGeom prst="rect">
            <a:avLst/>
          </a:prstGeom>
        </p:spPr>
        <p:txBody>
          <a:bodyPr wrap="square" lIns="121898" tIns="60948" rIns="121898" bIns="60948">
            <a:spAutoFit/>
          </a:bodyPr>
          <a:lstStyle/>
          <a:p>
            <a:pPr>
              <a:lnSpc>
                <a:spcPct val="150000"/>
              </a:lnSpc>
            </a:pPr>
            <a:r>
              <a:rPr lang="en-US" altLang="zh-CN" sz="2800" kern="100" dirty="0">
                <a:solidFill>
                  <a:srgbClr val="E36C0A"/>
                </a:solidFill>
                <a:latin typeface="Times New Roman"/>
                <a:ea typeface="华文细黑"/>
              </a:rPr>
              <a:t>1s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3p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8</a:t>
            </a:r>
            <a:r>
              <a:rPr lang="en-US" altLang="zh-CN" sz="2800" kern="100" dirty="0">
                <a:solidFill>
                  <a:srgbClr val="E36C0A"/>
                </a:solidFill>
                <a:latin typeface="Times New Roman"/>
                <a:ea typeface="华文细黑"/>
              </a:rPr>
              <a:t>4s</a:t>
            </a:r>
            <a:r>
              <a:rPr lang="en-US" altLang="zh-CN" sz="2800" kern="100" baseline="30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IPAPANNEW"/>
                <a:ea typeface="华文细黑"/>
                <a:cs typeface="Times New Roman"/>
              </a:rPr>
              <a:t>[</a:t>
            </a:r>
            <a:r>
              <a:rPr lang="en-US" altLang="zh-CN" sz="2800" kern="100" dirty="0" err="1">
                <a:solidFill>
                  <a:srgbClr val="E36C0A"/>
                </a:solidFill>
                <a:latin typeface="IPAPANNEW"/>
                <a:ea typeface="华文细黑"/>
                <a:cs typeface="Times New Roman"/>
              </a:rPr>
              <a:t>Ar</a:t>
            </a:r>
            <a:r>
              <a:rPr lang="en-US" altLang="zh-CN" sz="2800" kern="100" dirty="0">
                <a:solidFill>
                  <a:srgbClr val="E36C0A"/>
                </a:solidFill>
                <a:latin typeface="IPAPANNEW"/>
                <a:ea typeface="华文细黑"/>
                <a:cs typeface="Times New Roman"/>
              </a:rPr>
              <a:t>]</a:t>
            </a:r>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8</a:t>
            </a:r>
            <a:r>
              <a:rPr lang="en-US" altLang="zh-CN" sz="2800" kern="100" dirty="0">
                <a:solidFill>
                  <a:srgbClr val="E36C0A"/>
                </a:solidFill>
                <a:latin typeface="Times New Roman"/>
                <a:ea typeface="华文细黑"/>
              </a:rPr>
              <a:t>4s</a:t>
            </a:r>
            <a:r>
              <a:rPr lang="en-US" altLang="zh-CN" sz="2800" kern="100" baseline="30000" dirty="0">
                <a:solidFill>
                  <a:srgbClr val="E36C0A"/>
                </a:solidFill>
                <a:latin typeface="Times New Roman"/>
                <a:ea typeface="华文细黑"/>
              </a:rPr>
              <a:t>2</a:t>
            </a:r>
            <a:endParaRPr lang="zh-CN" altLang="zh-CN" sz="1050" kern="100" dirty="0">
              <a:effectLst/>
              <a:latin typeface="宋体"/>
              <a:cs typeface="Courier New"/>
            </a:endParaRPr>
          </a:p>
        </p:txBody>
      </p:sp>
      <p:sp>
        <p:nvSpPr>
          <p:cNvPr id="10" name="矩形 9"/>
          <p:cNvSpPr/>
          <p:nvPr/>
        </p:nvSpPr>
        <p:spPr>
          <a:xfrm>
            <a:off x="10468644" y="1898462"/>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Ⅷ</a:t>
            </a:r>
            <a:endParaRPr lang="zh-CN" altLang="en-US" sz="2800" dirty="0"/>
          </a:p>
        </p:txBody>
      </p:sp>
      <p:sp>
        <p:nvSpPr>
          <p:cNvPr id="37" name="矩形 3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圆角矩形 3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39" name="Rectangle 21">
            <a:hlinkClick r:id="rId2" action="ppaction://hlinksldjump"/>
          </p:cNvPr>
          <p:cNvSpPr>
            <a:spLocks noChangeArrowheads="1"/>
          </p:cNvSpPr>
          <p:nvPr/>
        </p:nvSpPr>
        <p:spPr bwMode="auto">
          <a:xfrm>
            <a:off x="7175326"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0" name="Rectangle 21">
            <a:hlinkClick r:id="rId3" action="ppaction://hlinksldjump"/>
          </p:cNvPr>
          <p:cNvSpPr>
            <a:spLocks noChangeArrowheads="1"/>
          </p:cNvSpPr>
          <p:nvPr/>
        </p:nvSpPr>
        <p:spPr bwMode="auto">
          <a:xfrm>
            <a:off x="7679279"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1" name="Rectangle 21">
            <a:hlinkClick r:id="rId4" action="ppaction://hlinksldjump"/>
          </p:cNvPr>
          <p:cNvSpPr>
            <a:spLocks noChangeArrowheads="1"/>
          </p:cNvSpPr>
          <p:nvPr/>
        </p:nvSpPr>
        <p:spPr bwMode="auto">
          <a:xfrm>
            <a:off x="8159090"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2" name="Rectangle 21">
            <a:hlinkClick r:id="rId5" action="ppaction://hlinksldjump"/>
          </p:cNvPr>
          <p:cNvSpPr>
            <a:spLocks noChangeArrowheads="1"/>
          </p:cNvSpPr>
          <p:nvPr/>
        </p:nvSpPr>
        <p:spPr bwMode="auto">
          <a:xfrm>
            <a:off x="8614759"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3" name="Rectangle 21">
            <a:hlinkClick r:id="rId6" action="ppaction://hlinksldjump"/>
          </p:cNvPr>
          <p:cNvSpPr>
            <a:spLocks noChangeArrowheads="1"/>
          </p:cNvSpPr>
          <p:nvPr/>
        </p:nvSpPr>
        <p:spPr bwMode="auto">
          <a:xfrm>
            <a:off x="911829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4" name="Rectangle 21">
            <a:hlinkClick r:id="rId7" action="ppaction://hlinksldjump"/>
          </p:cNvPr>
          <p:cNvSpPr>
            <a:spLocks noChangeArrowheads="1"/>
          </p:cNvSpPr>
          <p:nvPr/>
        </p:nvSpPr>
        <p:spPr bwMode="auto">
          <a:xfrm>
            <a:off x="9597687"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5" name="Rectangle 21">
            <a:hlinkClick r:id="rId8" action="ppaction://hlinksldjump"/>
          </p:cNvPr>
          <p:cNvSpPr>
            <a:spLocks noChangeArrowheads="1"/>
          </p:cNvSpPr>
          <p:nvPr/>
        </p:nvSpPr>
        <p:spPr bwMode="auto">
          <a:xfrm>
            <a:off x="10052940"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Rectangle 21">
            <a:hlinkClick r:id="rId9" action="ppaction://hlinksldjump"/>
          </p:cNvPr>
          <p:cNvSpPr>
            <a:spLocks noChangeArrowheads="1"/>
          </p:cNvSpPr>
          <p:nvPr/>
        </p:nvSpPr>
        <p:spPr bwMode="auto">
          <a:xfrm>
            <a:off x="10556475"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Rectangle 21">
            <a:hlinkClick r:id="rId10" action="ppaction://hlinksldjump"/>
          </p:cNvPr>
          <p:cNvSpPr>
            <a:spLocks noChangeArrowheads="1"/>
          </p:cNvSpPr>
          <p:nvPr/>
        </p:nvSpPr>
        <p:spPr bwMode="auto">
          <a:xfrm>
            <a:off x="11035868"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Rectangle 21">
            <a:hlinkClick r:id="rId11" action="ppaction://hlinksldjump"/>
          </p:cNvPr>
          <p:cNvSpPr>
            <a:spLocks noChangeArrowheads="1"/>
          </p:cNvSpPr>
          <p:nvPr/>
        </p:nvSpPr>
        <p:spPr bwMode="auto">
          <a:xfrm>
            <a:off x="11491125" y="140576"/>
            <a:ext cx="508737"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4136042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38"/>
                  </p:tgtEl>
                </p:cond>
              </p:nextCondLst>
            </p:seq>
          </p:childTnLst>
        </p:cTn>
      </p:par>
    </p:tnLst>
    <p:bldLst>
      <p:bldP spid="17" grpId="0"/>
      <p:bldP spid="17" grpId="1"/>
      <p:bldP spid="10" grpId="0"/>
      <p:bldP spid="10"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94408" y="981522"/>
            <a:ext cx="11388152" cy="198026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全国卷</a:t>
            </a:r>
            <a:r>
              <a:rPr lang="zh-CN" altLang="zh-CN" sz="2800" kern="100" dirty="0">
                <a:latin typeface="宋体"/>
                <a:ea typeface="华文细黑"/>
                <a:cs typeface="宋体"/>
              </a:rPr>
              <a:t>Ⅰ</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37(1)]</a:t>
            </a:r>
            <a:r>
              <a:rPr lang="zh-CN" altLang="zh-CN" sz="2800" kern="100" dirty="0">
                <a:latin typeface="Times New Roman"/>
                <a:ea typeface="华文细黑"/>
                <a:cs typeface="Times New Roman"/>
              </a:rPr>
              <a:t>处于一定空间运动状态的电子在原子核外出现的概率密度分布可用</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形象化描述。在基态</a:t>
            </a:r>
            <a:r>
              <a:rPr lang="en-US" altLang="zh-CN" sz="2800" kern="100" baseline="30000" dirty="0">
                <a:latin typeface="Times New Roman"/>
                <a:ea typeface="华文细黑"/>
                <a:cs typeface="Courier New"/>
              </a:rPr>
              <a:t>14</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原子中，核外存在</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对自旋相反的电子。</a:t>
            </a:r>
            <a:endParaRPr lang="zh-CN" altLang="zh-CN" sz="1050" kern="100" dirty="0">
              <a:effectLst/>
              <a:latin typeface="宋体"/>
              <a:cs typeface="Courier New"/>
            </a:endParaRPr>
          </a:p>
        </p:txBody>
      </p:sp>
      <p:sp>
        <p:nvSpPr>
          <p:cNvPr id="20" name="矩形 19"/>
          <p:cNvSpPr/>
          <p:nvPr/>
        </p:nvSpPr>
        <p:spPr>
          <a:xfrm>
            <a:off x="3753202" y="1718483"/>
            <a:ext cx="1261884"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电子云</a:t>
            </a:r>
            <a:endParaRPr lang="zh-CN" altLang="en-US" sz="2800" dirty="0"/>
          </a:p>
        </p:txBody>
      </p:sp>
      <p:sp>
        <p:nvSpPr>
          <p:cNvPr id="22" name="矩形 21"/>
          <p:cNvSpPr/>
          <p:nvPr/>
        </p:nvSpPr>
        <p:spPr>
          <a:xfrm>
            <a:off x="978476" y="2385719"/>
            <a:ext cx="364202" cy="523220"/>
          </a:xfrm>
          <a:prstGeom prst="rect">
            <a:avLst/>
          </a:prstGeom>
        </p:spPr>
        <p:txBody>
          <a:bodyPr wrap="none">
            <a:spAutoFit/>
          </a:bodyPr>
          <a:lstStyle/>
          <a:p>
            <a:r>
              <a:rPr lang="en-US" altLang="zh-CN" sz="2800" kern="100" dirty="0">
                <a:solidFill>
                  <a:srgbClr val="E36C0A"/>
                </a:solidFill>
                <a:latin typeface="Times New Roman"/>
                <a:ea typeface="华文细黑"/>
              </a:rPr>
              <a:t>2</a:t>
            </a:r>
            <a:endParaRPr lang="zh-CN" altLang="en-US" sz="2800" dirty="0"/>
          </a:p>
        </p:txBody>
      </p:sp>
      <p:sp>
        <p:nvSpPr>
          <p:cNvPr id="37" name="矩形 3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圆角矩形 3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39" name="Rectangle 21">
            <a:hlinkClick r:id="rId2" action="ppaction://hlinksldjump"/>
          </p:cNvPr>
          <p:cNvSpPr>
            <a:spLocks noChangeArrowheads="1"/>
          </p:cNvSpPr>
          <p:nvPr/>
        </p:nvSpPr>
        <p:spPr bwMode="auto">
          <a:xfrm>
            <a:off x="7175326"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0" name="Rectangle 21">
            <a:hlinkClick r:id="rId3" action="ppaction://hlinksldjump"/>
          </p:cNvPr>
          <p:cNvSpPr>
            <a:spLocks noChangeArrowheads="1"/>
          </p:cNvSpPr>
          <p:nvPr/>
        </p:nvSpPr>
        <p:spPr bwMode="auto">
          <a:xfrm>
            <a:off x="7679279"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1" name="Rectangle 21">
            <a:hlinkClick r:id="rId4" action="ppaction://hlinksldjump"/>
          </p:cNvPr>
          <p:cNvSpPr>
            <a:spLocks noChangeArrowheads="1"/>
          </p:cNvSpPr>
          <p:nvPr/>
        </p:nvSpPr>
        <p:spPr bwMode="auto">
          <a:xfrm>
            <a:off x="8159090"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2" name="Rectangle 21">
            <a:hlinkClick r:id="rId5" action="ppaction://hlinksldjump"/>
          </p:cNvPr>
          <p:cNvSpPr>
            <a:spLocks noChangeArrowheads="1"/>
          </p:cNvSpPr>
          <p:nvPr/>
        </p:nvSpPr>
        <p:spPr bwMode="auto">
          <a:xfrm>
            <a:off x="8614759"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3" name="Rectangle 21">
            <a:hlinkClick r:id="rId6" action="ppaction://hlinksldjump"/>
          </p:cNvPr>
          <p:cNvSpPr>
            <a:spLocks noChangeArrowheads="1"/>
          </p:cNvSpPr>
          <p:nvPr/>
        </p:nvSpPr>
        <p:spPr bwMode="auto">
          <a:xfrm>
            <a:off x="911829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4" name="Rectangle 21">
            <a:hlinkClick r:id="rId7" action="ppaction://hlinksldjump"/>
          </p:cNvPr>
          <p:cNvSpPr>
            <a:spLocks noChangeArrowheads="1"/>
          </p:cNvSpPr>
          <p:nvPr/>
        </p:nvSpPr>
        <p:spPr bwMode="auto">
          <a:xfrm>
            <a:off x="9597687"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5" name="Rectangle 21">
            <a:hlinkClick r:id="rId8" action="ppaction://hlinksldjump"/>
          </p:cNvPr>
          <p:cNvSpPr>
            <a:spLocks noChangeArrowheads="1"/>
          </p:cNvSpPr>
          <p:nvPr/>
        </p:nvSpPr>
        <p:spPr bwMode="auto">
          <a:xfrm>
            <a:off x="10052940"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6" name="Rectangle 21">
            <a:hlinkClick r:id="rId9" action="ppaction://hlinksldjump"/>
          </p:cNvPr>
          <p:cNvSpPr>
            <a:spLocks noChangeArrowheads="1"/>
          </p:cNvSpPr>
          <p:nvPr/>
        </p:nvSpPr>
        <p:spPr bwMode="auto">
          <a:xfrm>
            <a:off x="10556475"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7" name="Rectangle 21">
            <a:hlinkClick r:id="rId10" action="ppaction://hlinksldjump"/>
          </p:cNvPr>
          <p:cNvSpPr>
            <a:spLocks noChangeArrowheads="1"/>
          </p:cNvSpPr>
          <p:nvPr/>
        </p:nvSpPr>
        <p:spPr bwMode="auto">
          <a:xfrm>
            <a:off x="11035868"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9" name="Rectangle 21">
            <a:hlinkClick r:id="rId11" action="ppaction://hlinksldjump"/>
          </p:cNvPr>
          <p:cNvSpPr>
            <a:spLocks noChangeArrowheads="1"/>
          </p:cNvSpPr>
          <p:nvPr/>
        </p:nvSpPr>
        <p:spPr bwMode="auto">
          <a:xfrm>
            <a:off x="11491125" y="140576"/>
            <a:ext cx="508737"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779735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2"/>
                                        </p:tgtEl>
                                      </p:cBhvr>
                                    </p:animEffect>
                                    <p:set>
                                      <p:cBhvr>
                                        <p:cTn id="18"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38"/>
                  </p:tgtEl>
                </p:cond>
              </p:nextCondLst>
            </p:seq>
          </p:childTnLst>
        </p:cTn>
      </p:par>
    </p:tnLst>
    <p:bldLst>
      <p:bldP spid="20" grpId="0"/>
      <p:bldP spid="20" grpId="1"/>
      <p:bldP spid="22" grpId="0"/>
      <p:bldP spid="2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62558" y="-26590"/>
            <a:ext cx="11388152" cy="658639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泡利原理</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每个原子轨道里最多只能</a:t>
            </a:r>
            <a:r>
              <a:rPr lang="zh-CN" altLang="zh-CN" sz="2800" kern="100" dirty="0" smtClean="0">
                <a:latin typeface="Times New Roman"/>
                <a:ea typeface="华文细黑"/>
                <a:cs typeface="Times New Roman"/>
              </a:rPr>
              <a:t>容纳</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个</a:t>
            </a:r>
            <a:r>
              <a:rPr lang="zh-CN" altLang="zh-CN" sz="2800" kern="100" dirty="0">
                <a:latin typeface="Times New Roman"/>
                <a:ea typeface="华文细黑"/>
                <a:cs typeface="Times New Roman"/>
              </a:rPr>
              <a:t>电子，且自旋</a:t>
            </a:r>
            <a:r>
              <a:rPr lang="zh-CN" altLang="zh-CN" sz="2800" kern="100" dirty="0" smtClean="0">
                <a:latin typeface="Times New Roman"/>
                <a:ea typeface="华文细黑"/>
                <a:cs typeface="Times New Roman"/>
              </a:rPr>
              <a:t>状态</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spcAft>
                <a:spcPts val="0"/>
              </a:spcAft>
            </a:pPr>
            <a:endParaRPr lang="en-US" altLang="zh-CN" sz="2800" kern="100" dirty="0" smtClean="0">
              <a:latin typeface="Times New Roman"/>
              <a:ea typeface="华文细黑"/>
              <a:cs typeface="Times New Roman"/>
            </a:endParaRPr>
          </a:p>
          <a:p>
            <a:pPr algn="just">
              <a:spcAft>
                <a:spcPts val="0"/>
              </a:spcAft>
            </a:pPr>
            <a:r>
              <a:rPr lang="zh-CN" altLang="zh-CN" sz="2800" kern="100" dirty="0" smtClean="0">
                <a:latin typeface="Times New Roman"/>
                <a:ea typeface="华文细黑"/>
                <a:cs typeface="Times New Roman"/>
              </a:rPr>
              <a:t>如</a:t>
            </a:r>
            <a:r>
              <a:rPr lang="en-US" altLang="zh-CN" sz="2800" kern="100" dirty="0">
                <a:latin typeface="Times New Roman"/>
                <a:ea typeface="华文细黑"/>
                <a:cs typeface="Courier New"/>
              </a:rPr>
              <a:t>2s</a:t>
            </a:r>
            <a:r>
              <a:rPr lang="zh-CN" altLang="zh-CN" sz="2800" kern="100" dirty="0">
                <a:latin typeface="Times New Roman"/>
                <a:ea typeface="华文细黑"/>
                <a:cs typeface="Times New Roman"/>
              </a:rPr>
              <a:t>轨道上的电子排布为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不能表示为</a:t>
            </a:r>
            <a:r>
              <a:rPr lang="en-US" altLang="zh-CN" sz="2800" kern="100" dirty="0">
                <a:latin typeface="宋体"/>
                <a:ea typeface="华文细黑"/>
                <a:cs typeface="Courier New"/>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洪特规则</a:t>
            </a:r>
            <a:endParaRPr lang="zh-CN" altLang="zh-CN" sz="105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当电子排布在同一能级的不同轨道时，基态原子中的电子总是</a:t>
            </a:r>
            <a:r>
              <a:rPr lang="en-US" altLang="zh-CN" sz="2800" u="sng" kern="100" dirty="0" smtClean="0">
                <a:latin typeface="Times New Roman"/>
                <a:ea typeface="华文细黑"/>
                <a:cs typeface="Times New Roman"/>
              </a:rPr>
              <a:t>		</a:t>
            </a:r>
          </a:p>
          <a:p>
            <a:pPr algn="just">
              <a:spcAft>
                <a:spcPts val="0"/>
              </a:spcAft>
            </a:pPr>
            <a:endParaRPr lang="en-US" altLang="zh-CN" sz="2800" kern="100" dirty="0" smtClean="0">
              <a:latin typeface="Times New Roman"/>
              <a:ea typeface="华文细黑"/>
              <a:cs typeface="Times New Roman"/>
            </a:endParaRPr>
          </a:p>
          <a:p>
            <a:pPr algn="just">
              <a:spcAft>
                <a:spcPts val="0"/>
              </a:spcAft>
            </a:pPr>
            <a:r>
              <a:rPr lang="zh-CN" altLang="zh-CN" sz="2800" kern="100" dirty="0" smtClean="0">
                <a:latin typeface="Times New Roman"/>
                <a:ea typeface="华文细黑"/>
                <a:cs typeface="Times New Roman"/>
              </a:rPr>
              <a:t>占据一个轨道，且自旋状态相同。如</a:t>
            </a:r>
            <a:r>
              <a:rPr lang="en-US" altLang="zh-CN" sz="2800" kern="100" dirty="0" smtClean="0">
                <a:latin typeface="Times New Roman"/>
                <a:ea typeface="华文细黑"/>
                <a:cs typeface="Courier New"/>
              </a:rPr>
              <a:t>2p</a:t>
            </a:r>
            <a:r>
              <a:rPr lang="en-US" altLang="zh-CN" sz="2800" kern="100" baseline="30000" dirty="0" smtClean="0">
                <a:latin typeface="Times New Roman"/>
                <a:ea typeface="华文细黑"/>
                <a:cs typeface="Courier New"/>
              </a:rPr>
              <a:t>3</a:t>
            </a:r>
            <a:r>
              <a:rPr lang="zh-CN" altLang="zh-CN" sz="2800" kern="100" dirty="0" smtClean="0">
                <a:latin typeface="Times New Roman"/>
                <a:ea typeface="华文细黑"/>
                <a:cs typeface="Times New Roman"/>
              </a:rPr>
              <a:t>的电子排布为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，不能</a:t>
            </a:r>
            <a:endParaRPr lang="en-US" altLang="zh-CN" sz="2800" kern="100" dirty="0" smtClean="0">
              <a:latin typeface="Times New Roman"/>
              <a:ea typeface="华文细黑"/>
              <a:cs typeface="Times New Roman"/>
            </a:endParaRPr>
          </a:p>
          <a:p>
            <a:pPr algn="just">
              <a:spcAft>
                <a:spcPts val="0"/>
              </a:spcAft>
            </a:pPr>
            <a:endParaRPr lang="en-US" altLang="zh-CN" sz="2800" kern="100" dirty="0" smtClean="0">
              <a:latin typeface="Times New Roman"/>
              <a:ea typeface="华文细黑"/>
              <a:cs typeface="Times New Roman"/>
            </a:endParaRPr>
          </a:p>
          <a:p>
            <a:pPr algn="just">
              <a:spcAft>
                <a:spcPts val="0"/>
              </a:spcAft>
            </a:pPr>
            <a:r>
              <a:rPr lang="zh-CN" altLang="zh-CN" sz="2800" kern="100" dirty="0" smtClean="0">
                <a:latin typeface="Times New Roman"/>
                <a:ea typeface="华文细黑"/>
                <a:cs typeface="Times New Roman"/>
              </a:rPr>
              <a:t>表示为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Courier New"/>
              </a:rPr>
              <a:t>  </a:t>
            </a:r>
            <a:r>
              <a:rPr lang="zh-CN" altLang="zh-CN" sz="2800" kern="100" dirty="0" smtClean="0">
                <a:latin typeface="Times New Roman"/>
                <a:ea typeface="华文细黑"/>
                <a:cs typeface="Times New Roman"/>
              </a:rPr>
              <a:t>或</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洪</a:t>
            </a:r>
            <a:r>
              <a:rPr lang="zh-CN" altLang="zh-CN" sz="2800" kern="100" dirty="0">
                <a:latin typeface="Times New Roman"/>
                <a:ea typeface="华文细黑"/>
                <a:cs typeface="Times New Roman"/>
              </a:rPr>
              <a:t>特规则特例：当能量相同的</a:t>
            </a:r>
            <a:r>
              <a:rPr lang="zh-CN" altLang="zh-CN" sz="2800" kern="100" dirty="0" smtClean="0">
                <a:latin typeface="Times New Roman"/>
                <a:ea typeface="华文细黑"/>
                <a:cs typeface="Times New Roman"/>
              </a:rPr>
              <a:t>原子轨道</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在</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p</a:t>
            </a:r>
            <a:r>
              <a:rPr lang="en-US" altLang="zh-CN" sz="2800" kern="100" baseline="30000" dirty="0">
                <a:latin typeface="Times New Roman"/>
                <a:ea typeface="华文细黑"/>
                <a:cs typeface="Courier New"/>
              </a:rPr>
              <a:t>6</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en-US" altLang="zh-CN" sz="2800" kern="100" baseline="30000" dirty="0">
                <a:latin typeface="Times New Roman"/>
                <a:ea typeface="华文细黑"/>
                <a:cs typeface="Courier New"/>
              </a:rPr>
              <a:t>10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en-US" altLang="zh-CN" sz="2800" kern="100" baseline="30000" dirty="0">
                <a:latin typeface="Times New Roman"/>
                <a:ea typeface="华文细黑"/>
                <a:cs typeface="Courier New"/>
              </a:rPr>
              <a:t>14</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en-US" altLang="zh-CN" sz="2800" kern="100" baseline="30000" dirty="0">
                <a:latin typeface="Times New Roman"/>
                <a:ea typeface="华文细黑"/>
                <a:cs typeface="Courier New"/>
              </a:rPr>
              <a:t>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en-US" altLang="zh-CN" sz="2800" kern="100" baseline="30000" dirty="0">
                <a:latin typeface="Times New Roman"/>
                <a:ea typeface="华文细黑"/>
                <a:cs typeface="Courier New"/>
              </a:rPr>
              <a:t>7</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和</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p</a:t>
            </a:r>
            <a:r>
              <a:rPr lang="en-US" altLang="zh-CN" sz="2800" kern="100" baseline="30000" dirty="0">
                <a:latin typeface="Times New Roman"/>
                <a:ea typeface="华文细黑"/>
                <a:cs typeface="Courier New"/>
              </a:rPr>
              <a:t>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en-US" altLang="zh-CN" sz="2800" kern="100" baseline="30000" dirty="0">
                <a:latin typeface="Times New Roman"/>
                <a:ea typeface="华文细黑"/>
                <a:cs typeface="Courier New"/>
              </a:rPr>
              <a:t>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en-US" altLang="zh-CN" sz="2800" kern="100" baseline="30000" dirty="0">
                <a:latin typeface="Times New Roman"/>
                <a:ea typeface="华文细黑"/>
                <a:cs typeface="Courier New"/>
              </a:rPr>
              <a:t>0</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状态时，体系的能量最低，如：</a:t>
            </a:r>
            <a:r>
              <a:rPr lang="en-US" altLang="zh-CN" sz="2800" kern="100" baseline="-25000" dirty="0">
                <a:latin typeface="Times New Roman"/>
                <a:ea typeface="华文细黑"/>
                <a:cs typeface="Courier New"/>
              </a:rPr>
              <a:t>24</a:t>
            </a:r>
            <a:r>
              <a:rPr lang="en-US" altLang="zh-CN" sz="2800" kern="100" dirty="0">
                <a:latin typeface="Times New Roman"/>
                <a:ea typeface="华文细黑"/>
                <a:cs typeface="Courier New"/>
              </a:rPr>
              <a:t>Cr</a:t>
            </a:r>
            <a:r>
              <a:rPr lang="zh-CN" altLang="zh-CN" sz="2800" kern="100" dirty="0">
                <a:latin typeface="Times New Roman"/>
                <a:ea typeface="华文细黑"/>
                <a:cs typeface="Times New Roman"/>
              </a:rPr>
              <a:t>的电子排布式为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5</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1</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pic>
        <p:nvPicPr>
          <p:cNvPr id="1587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431" y="1404045"/>
            <a:ext cx="621556" cy="70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843" y="1418356"/>
            <a:ext cx="584994" cy="681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981178" y="746334"/>
            <a:ext cx="364202"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5" name="矩形 4"/>
          <p:cNvSpPr/>
          <p:nvPr/>
        </p:nvSpPr>
        <p:spPr>
          <a:xfrm>
            <a:off x="8533338" y="717759"/>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相反</a:t>
            </a:r>
            <a:endParaRPr lang="zh-CN" altLang="en-US" dirty="0">
              <a:solidFill>
                <a:srgbClr val="0000FF"/>
              </a:solidFill>
            </a:endParaRPr>
          </a:p>
        </p:txBody>
      </p:sp>
      <p:sp>
        <p:nvSpPr>
          <p:cNvPr id="6" name="矩形 5"/>
          <p:cNvSpPr/>
          <p:nvPr/>
        </p:nvSpPr>
        <p:spPr>
          <a:xfrm>
            <a:off x="9830097" y="2844091"/>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优先单独</a:t>
            </a:r>
            <a:endParaRPr lang="zh-CN" altLang="en-US" sz="2800" kern="100" dirty="0">
              <a:solidFill>
                <a:srgbClr val="0000FF"/>
              </a:solidFill>
              <a:latin typeface="Times New Roman"/>
              <a:ea typeface="华文细黑"/>
              <a:cs typeface="Times New Roman"/>
            </a:endParaRPr>
          </a:p>
        </p:txBody>
      </p:sp>
      <p:pic>
        <p:nvPicPr>
          <p:cNvPr id="15872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4752" y="3573810"/>
            <a:ext cx="1760934" cy="71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3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8119" y="4435573"/>
            <a:ext cx="1709980" cy="69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3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7409" y="4445098"/>
            <a:ext cx="1755148" cy="683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704131" y="5205611"/>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全满</a:t>
            </a:r>
            <a:endParaRPr lang="zh-CN" altLang="en-US" sz="2800" kern="100" dirty="0">
              <a:solidFill>
                <a:srgbClr val="0000FF"/>
              </a:solidFill>
              <a:latin typeface="Times New Roman"/>
              <a:ea typeface="华文细黑"/>
              <a:cs typeface="Times New Roman"/>
            </a:endParaRPr>
          </a:p>
        </p:txBody>
      </p:sp>
      <p:sp>
        <p:nvSpPr>
          <p:cNvPr id="10" name="矩形 9"/>
          <p:cNvSpPr/>
          <p:nvPr/>
        </p:nvSpPr>
        <p:spPr>
          <a:xfrm>
            <a:off x="3968259" y="521290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半满</a:t>
            </a:r>
            <a:endParaRPr lang="zh-CN" altLang="en-US" sz="2800" kern="100" dirty="0">
              <a:solidFill>
                <a:srgbClr val="0000FF"/>
              </a:solidFill>
              <a:latin typeface="Times New Roman"/>
              <a:ea typeface="华文细黑"/>
              <a:cs typeface="Times New Roman"/>
            </a:endParaRPr>
          </a:p>
        </p:txBody>
      </p:sp>
      <p:sp>
        <p:nvSpPr>
          <p:cNvPr id="11" name="矩形 10"/>
          <p:cNvSpPr/>
          <p:nvPr/>
        </p:nvSpPr>
        <p:spPr>
          <a:xfrm>
            <a:off x="7045553" y="521290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全空</a:t>
            </a:r>
            <a:endParaRPr lang="zh-CN" altLang="en-US" sz="2800" kern="100" dirty="0">
              <a:solidFill>
                <a:srgbClr val="0000FF"/>
              </a:solidFill>
              <a:latin typeface="Times New Roman"/>
              <a:ea typeface="华文细黑"/>
              <a:cs typeface="Times New Roman"/>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453130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3" grpId="0"/>
      <p:bldP spid="3" grpId="1"/>
      <p:bldP spid="5" grpId="0"/>
      <p:bldP spid="5" grpId="1"/>
      <p:bldP spid="6" grpId="0"/>
      <p:bldP spid="6" grpId="1"/>
      <p:bldP spid="9" grpId="0"/>
      <p:bldP spid="9" grpId="1"/>
      <p:bldP spid="10" grpId="0"/>
      <p:bldP spid="10" grpId="1"/>
      <p:bldP spid="11" grpId="0"/>
      <p:bldP spid="11"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7467" y="1197546"/>
            <a:ext cx="11502034" cy="2062079"/>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安徽理综，</a:t>
            </a:r>
            <a:r>
              <a:rPr lang="en-US" altLang="zh-CN" sz="2800" kern="100" dirty="0">
                <a:latin typeface="IPAPANNEW"/>
                <a:ea typeface="华文细黑"/>
                <a:cs typeface="Times New Roman"/>
              </a:rPr>
              <a:t>25(1)(2)]</a:t>
            </a:r>
            <a:r>
              <a:rPr lang="en-US" altLang="zh-CN" sz="2800" kern="100" dirty="0">
                <a:latin typeface="Times New Roman"/>
                <a:ea typeface="华文细黑"/>
                <a:cs typeface="Courier New"/>
              </a:rPr>
              <a:t>(1)Si</a:t>
            </a:r>
            <a:r>
              <a:rPr lang="zh-CN" altLang="zh-CN" sz="2800" kern="100" dirty="0">
                <a:latin typeface="Times New Roman"/>
                <a:ea typeface="华文细黑"/>
                <a:cs typeface="Times New Roman"/>
              </a:rPr>
              <a:t>位于元素周期表第</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周期第</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族</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(2)N</a:t>
            </a:r>
            <a:r>
              <a:rPr lang="zh-CN" altLang="zh-CN" sz="2800" kern="100" dirty="0">
                <a:latin typeface="Times New Roman"/>
                <a:ea typeface="华文细黑"/>
                <a:cs typeface="Times New Roman"/>
              </a:rPr>
              <a:t>的基态原子核外电子排布式为</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的基态原子最外层有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个电子。</a:t>
            </a:r>
            <a:endParaRPr lang="zh-CN" altLang="zh-CN" sz="1050" kern="100" dirty="0">
              <a:effectLst/>
              <a:latin typeface="宋体"/>
              <a:cs typeface="Courier New"/>
            </a:endParaRPr>
          </a:p>
        </p:txBody>
      </p:sp>
      <p:sp>
        <p:nvSpPr>
          <p:cNvPr id="3" name="矩形 2"/>
          <p:cNvSpPr/>
          <p:nvPr/>
        </p:nvSpPr>
        <p:spPr>
          <a:xfrm>
            <a:off x="8327454" y="1312873"/>
            <a:ext cx="54373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三</a:t>
            </a:r>
            <a:endParaRPr lang="zh-CN" altLang="en-US" sz="2800" dirty="0"/>
          </a:p>
        </p:txBody>
      </p:sp>
      <p:sp>
        <p:nvSpPr>
          <p:cNvPr id="13" name="矩形 12"/>
          <p:cNvSpPr/>
          <p:nvPr/>
        </p:nvSpPr>
        <p:spPr>
          <a:xfrm>
            <a:off x="10199662" y="1312873"/>
            <a:ext cx="803425" cy="523220"/>
          </a:xfrm>
          <a:prstGeom prst="rect">
            <a:avLst/>
          </a:prstGeom>
        </p:spPr>
        <p:txBody>
          <a:bodyPr wrap="none">
            <a:spAutoFit/>
          </a:bodyPr>
          <a:lstStyle/>
          <a:p>
            <a:r>
              <a:rPr lang="en-US" altLang="zh-CN" sz="2800" kern="100" dirty="0" err="1">
                <a:solidFill>
                  <a:srgbClr val="E36C0A"/>
                </a:solidFill>
                <a:latin typeface="宋体"/>
                <a:ea typeface="华文细黑"/>
                <a:cs typeface="Times New Roman"/>
              </a:rPr>
              <a:t>Ⅳ</a:t>
            </a:r>
            <a:r>
              <a:rPr lang="en-US" altLang="zh-CN" sz="2800" kern="100" dirty="0" err="1">
                <a:solidFill>
                  <a:srgbClr val="E36C0A"/>
                </a:solidFill>
                <a:latin typeface="Times New Roman"/>
                <a:ea typeface="华文细黑"/>
              </a:rPr>
              <a:t>A</a:t>
            </a:r>
            <a:endParaRPr lang="zh-CN" altLang="en-US" sz="2800" dirty="0"/>
          </a:p>
        </p:txBody>
      </p:sp>
      <p:sp>
        <p:nvSpPr>
          <p:cNvPr id="5" name="矩形 4"/>
          <p:cNvSpPr/>
          <p:nvPr/>
        </p:nvSpPr>
        <p:spPr>
          <a:xfrm>
            <a:off x="6064964" y="1917626"/>
            <a:ext cx="1542410" cy="523220"/>
          </a:xfrm>
          <a:prstGeom prst="rect">
            <a:avLst/>
          </a:prstGeom>
        </p:spPr>
        <p:txBody>
          <a:bodyPr wrap="none">
            <a:spAutoFit/>
          </a:bodyPr>
          <a:lstStyle/>
          <a:p>
            <a:r>
              <a:rPr lang="en-US" altLang="zh-CN" sz="2800" kern="100" dirty="0">
                <a:solidFill>
                  <a:srgbClr val="E36C0A"/>
                </a:solidFill>
                <a:latin typeface="Times New Roman"/>
                <a:ea typeface="华文细黑"/>
              </a:rPr>
              <a:t>1s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2p</a:t>
            </a:r>
            <a:r>
              <a:rPr lang="en-US" altLang="zh-CN" sz="2800" kern="100" baseline="30000" dirty="0">
                <a:solidFill>
                  <a:srgbClr val="E36C0A"/>
                </a:solidFill>
                <a:latin typeface="Times New Roman"/>
                <a:ea typeface="华文细黑"/>
              </a:rPr>
              <a:t>3</a:t>
            </a:r>
            <a:endParaRPr lang="zh-CN" altLang="en-US" sz="2800" dirty="0"/>
          </a:p>
        </p:txBody>
      </p:sp>
      <p:sp>
        <p:nvSpPr>
          <p:cNvPr id="22" name="矩形 21"/>
          <p:cNvSpPr/>
          <p:nvPr/>
        </p:nvSpPr>
        <p:spPr>
          <a:xfrm>
            <a:off x="1558702" y="2618542"/>
            <a:ext cx="364202" cy="523220"/>
          </a:xfrm>
          <a:prstGeom prst="rect">
            <a:avLst/>
          </a:prstGeom>
        </p:spPr>
        <p:txBody>
          <a:bodyPr wrap="none">
            <a:spAutoFit/>
          </a:bodyPr>
          <a:lstStyle/>
          <a:p>
            <a:r>
              <a:rPr lang="en-US" altLang="zh-CN" sz="2800" kern="100" dirty="0">
                <a:solidFill>
                  <a:srgbClr val="E36C0A"/>
                </a:solidFill>
                <a:latin typeface="Times New Roman"/>
                <a:ea typeface="华文细黑"/>
              </a:rPr>
              <a:t>1</a:t>
            </a:r>
            <a:endParaRPr lang="zh-CN" altLang="en-US" sz="2800" dirty="0"/>
          </a:p>
        </p:txBody>
      </p:sp>
      <p:sp>
        <p:nvSpPr>
          <p:cNvPr id="28" name="矩形 2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9" name="圆角矩形 2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30" name="Rectangle 21">
            <a:hlinkClick r:id="rId2" action="ppaction://hlinksldjump"/>
          </p:cNvPr>
          <p:cNvSpPr>
            <a:spLocks noChangeArrowheads="1"/>
          </p:cNvSpPr>
          <p:nvPr/>
        </p:nvSpPr>
        <p:spPr bwMode="auto">
          <a:xfrm>
            <a:off x="7175326"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1" name="Rectangle 21">
            <a:hlinkClick r:id="rId3" action="ppaction://hlinksldjump"/>
          </p:cNvPr>
          <p:cNvSpPr>
            <a:spLocks noChangeArrowheads="1"/>
          </p:cNvSpPr>
          <p:nvPr/>
        </p:nvSpPr>
        <p:spPr bwMode="auto">
          <a:xfrm>
            <a:off x="7679279"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2" name="Rectangle 21">
            <a:hlinkClick r:id="rId4" action="ppaction://hlinksldjump"/>
          </p:cNvPr>
          <p:cNvSpPr>
            <a:spLocks noChangeArrowheads="1"/>
          </p:cNvSpPr>
          <p:nvPr/>
        </p:nvSpPr>
        <p:spPr bwMode="auto">
          <a:xfrm>
            <a:off x="8159090"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3" name="Rectangle 21">
            <a:hlinkClick r:id="rId5" action="ppaction://hlinksldjump"/>
          </p:cNvPr>
          <p:cNvSpPr>
            <a:spLocks noChangeArrowheads="1"/>
          </p:cNvSpPr>
          <p:nvPr/>
        </p:nvSpPr>
        <p:spPr bwMode="auto">
          <a:xfrm>
            <a:off x="8614759"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4" name="Rectangle 21">
            <a:hlinkClick r:id="rId6" action="ppaction://hlinksldjump"/>
          </p:cNvPr>
          <p:cNvSpPr>
            <a:spLocks noChangeArrowheads="1"/>
          </p:cNvSpPr>
          <p:nvPr/>
        </p:nvSpPr>
        <p:spPr bwMode="auto">
          <a:xfrm>
            <a:off x="911829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5" name="Rectangle 21">
            <a:hlinkClick r:id="rId7" action="ppaction://hlinksldjump"/>
          </p:cNvPr>
          <p:cNvSpPr>
            <a:spLocks noChangeArrowheads="1"/>
          </p:cNvSpPr>
          <p:nvPr/>
        </p:nvSpPr>
        <p:spPr bwMode="auto">
          <a:xfrm>
            <a:off x="9597687"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6" name="Rectangle 21">
            <a:hlinkClick r:id="rId8" action="ppaction://hlinksldjump"/>
          </p:cNvPr>
          <p:cNvSpPr>
            <a:spLocks noChangeArrowheads="1"/>
          </p:cNvSpPr>
          <p:nvPr/>
        </p:nvSpPr>
        <p:spPr bwMode="auto">
          <a:xfrm>
            <a:off x="10052940"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9" action="ppaction://hlinksldjump"/>
          </p:cNvPr>
          <p:cNvSpPr>
            <a:spLocks noChangeArrowheads="1"/>
          </p:cNvSpPr>
          <p:nvPr/>
        </p:nvSpPr>
        <p:spPr bwMode="auto">
          <a:xfrm>
            <a:off x="10556475"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10" action="ppaction://hlinksldjump"/>
          </p:cNvPr>
          <p:cNvSpPr>
            <a:spLocks noChangeArrowheads="1"/>
          </p:cNvSpPr>
          <p:nvPr/>
        </p:nvSpPr>
        <p:spPr bwMode="auto">
          <a:xfrm>
            <a:off x="11035868"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11" action="ppaction://hlinksldjump"/>
          </p:cNvPr>
          <p:cNvSpPr>
            <a:spLocks noChangeArrowheads="1"/>
          </p:cNvSpPr>
          <p:nvPr/>
        </p:nvSpPr>
        <p:spPr bwMode="auto">
          <a:xfrm>
            <a:off x="11491125" y="140576"/>
            <a:ext cx="508737"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7516347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3" grpId="0"/>
      <p:bldP spid="3" grpId="1"/>
      <p:bldP spid="13" grpId="0"/>
      <p:bldP spid="13" grpId="1"/>
      <p:bldP spid="5" grpId="0"/>
      <p:bldP spid="5" grpId="1"/>
      <p:bldP spid="22" grpId="0"/>
      <p:bldP spid="22"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81804" y="805365"/>
            <a:ext cx="11502034" cy="1415748"/>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5.</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浙江自选模块，</a:t>
            </a:r>
            <a:r>
              <a:rPr lang="en-US" altLang="zh-CN" sz="2800" kern="100" dirty="0">
                <a:latin typeface="IPAPANNEW"/>
                <a:ea typeface="华文细黑"/>
                <a:cs typeface="Times New Roman"/>
              </a:rPr>
              <a:t>15(1)]</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的电子排布式是</a:t>
            </a:r>
            <a:r>
              <a:rPr lang="en-US" altLang="zh-CN" sz="2800" kern="100" dirty="0" smtClean="0">
                <a:latin typeface="Times New Roman"/>
                <a:ea typeface="华文细黑"/>
                <a:cs typeface="Courier New"/>
              </a:rPr>
              <a:t>_________________</a:t>
            </a:r>
          </a:p>
          <a:p>
            <a:pPr>
              <a:lnSpc>
                <a:spcPct val="150000"/>
              </a:lnSpc>
            </a:pP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4" name="矩形 23"/>
          <p:cNvSpPr/>
          <p:nvPr/>
        </p:nvSpPr>
        <p:spPr>
          <a:xfrm>
            <a:off x="281804" y="2349674"/>
            <a:ext cx="11502034" cy="133393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的电子排布式为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10</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，失去</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个电子生成</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9</a:t>
            </a:r>
            <a:r>
              <a:rPr lang="zh-CN" altLang="zh-CN" sz="2800" kern="100" dirty="0">
                <a:latin typeface="Times New Roman"/>
                <a:ea typeface="华文细黑"/>
                <a:cs typeface="Times New Roman"/>
              </a:rPr>
              <a:t>或</a:t>
            </a:r>
            <a:r>
              <a:rPr lang="en-US" altLang="zh-CN" sz="2800" kern="100" dirty="0">
                <a:latin typeface="IPAPANNEW"/>
                <a:ea typeface="华文细黑"/>
                <a:cs typeface="Times New Roman"/>
              </a:rPr>
              <a:t>[</a:t>
            </a:r>
            <a:r>
              <a:rPr lang="en-US" altLang="zh-CN" sz="2800" kern="100" dirty="0" err="1">
                <a:latin typeface="IPAPANNEW"/>
                <a:ea typeface="华文细黑"/>
                <a:cs typeface="Times New Roman"/>
              </a:rPr>
              <a:t>Ar</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9</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5" name="矩形 24"/>
          <p:cNvSpPr/>
          <p:nvPr/>
        </p:nvSpPr>
        <p:spPr>
          <a:xfrm>
            <a:off x="8167867" y="968004"/>
            <a:ext cx="2940228" cy="523220"/>
          </a:xfrm>
          <a:prstGeom prst="rect">
            <a:avLst/>
          </a:prstGeom>
        </p:spPr>
        <p:txBody>
          <a:bodyPr wrap="none">
            <a:spAutoFit/>
          </a:bodyPr>
          <a:lstStyle/>
          <a:p>
            <a:r>
              <a:rPr lang="en-US" altLang="zh-CN" sz="2800" kern="100" dirty="0" smtClean="0">
                <a:solidFill>
                  <a:schemeClr val="accent6">
                    <a:lumMod val="75000"/>
                  </a:schemeClr>
                </a:solidFill>
                <a:latin typeface="Times New Roman"/>
                <a:ea typeface="华文细黑"/>
              </a:rPr>
              <a:t>1s</a:t>
            </a:r>
            <a:r>
              <a:rPr lang="en-US" altLang="zh-CN" sz="2800" kern="100" baseline="30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2s</a:t>
            </a:r>
            <a:r>
              <a:rPr lang="en-US" altLang="zh-CN" sz="2800" kern="100" baseline="30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2p</a:t>
            </a:r>
            <a:r>
              <a:rPr lang="en-US" altLang="zh-CN" sz="2800" kern="100" baseline="30000" dirty="0" smtClean="0">
                <a:solidFill>
                  <a:schemeClr val="accent6">
                    <a:lumMod val="75000"/>
                  </a:schemeClr>
                </a:solidFill>
                <a:latin typeface="Times New Roman"/>
                <a:ea typeface="华文细黑"/>
              </a:rPr>
              <a:t>6</a:t>
            </a:r>
            <a:r>
              <a:rPr lang="en-US" altLang="zh-CN" sz="2800" kern="100" dirty="0" smtClean="0">
                <a:solidFill>
                  <a:schemeClr val="accent6">
                    <a:lumMod val="75000"/>
                  </a:schemeClr>
                </a:solidFill>
                <a:latin typeface="Times New Roman"/>
                <a:ea typeface="华文细黑"/>
              </a:rPr>
              <a:t>3s</a:t>
            </a:r>
            <a:r>
              <a:rPr lang="en-US" altLang="zh-CN" sz="2800" kern="100" baseline="30000" dirty="0" smtClean="0">
                <a:solidFill>
                  <a:schemeClr val="accent6">
                    <a:lumMod val="75000"/>
                  </a:schemeClr>
                </a:solidFill>
                <a:latin typeface="Times New Roman"/>
                <a:ea typeface="华文细黑"/>
              </a:rPr>
              <a:t>2</a:t>
            </a:r>
            <a:r>
              <a:rPr lang="en-US" altLang="zh-CN" sz="2800" kern="100" dirty="0" smtClean="0">
                <a:solidFill>
                  <a:schemeClr val="accent6">
                    <a:lumMod val="75000"/>
                  </a:schemeClr>
                </a:solidFill>
                <a:latin typeface="Times New Roman"/>
                <a:ea typeface="华文细黑"/>
              </a:rPr>
              <a:t>3p</a:t>
            </a:r>
            <a:r>
              <a:rPr lang="en-US" altLang="zh-CN" sz="2800" kern="100" baseline="30000" dirty="0" smtClean="0">
                <a:solidFill>
                  <a:schemeClr val="accent6">
                    <a:lumMod val="75000"/>
                  </a:schemeClr>
                </a:solidFill>
                <a:latin typeface="Times New Roman"/>
                <a:ea typeface="华文细黑"/>
              </a:rPr>
              <a:t>6</a:t>
            </a:r>
            <a:r>
              <a:rPr lang="en-US" altLang="zh-CN" sz="2800" kern="100" dirty="0" smtClean="0">
                <a:solidFill>
                  <a:schemeClr val="accent6">
                    <a:lumMod val="75000"/>
                  </a:schemeClr>
                </a:solidFill>
                <a:latin typeface="Times New Roman"/>
                <a:ea typeface="华文细黑"/>
              </a:rPr>
              <a:t>3d</a:t>
            </a:r>
            <a:r>
              <a:rPr lang="en-US" altLang="zh-CN" sz="2800" kern="100" baseline="30000" dirty="0" smtClean="0">
                <a:solidFill>
                  <a:schemeClr val="accent6">
                    <a:lumMod val="75000"/>
                  </a:schemeClr>
                </a:solidFill>
                <a:latin typeface="Times New Roman"/>
                <a:ea typeface="华文细黑"/>
              </a:rPr>
              <a:t>9</a:t>
            </a:r>
            <a:endParaRPr lang="zh-CN" altLang="en-US" sz="2800" dirty="0">
              <a:solidFill>
                <a:schemeClr val="accent6">
                  <a:lumMod val="75000"/>
                </a:schemeClr>
              </a:solidFill>
            </a:endParaRPr>
          </a:p>
        </p:txBody>
      </p:sp>
      <p:sp>
        <p:nvSpPr>
          <p:cNvPr id="26" name="矩形 25"/>
          <p:cNvSpPr/>
          <p:nvPr/>
        </p:nvSpPr>
        <p:spPr>
          <a:xfrm>
            <a:off x="350328" y="1597026"/>
            <a:ext cx="1645002" cy="523220"/>
          </a:xfrm>
          <a:prstGeom prst="rect">
            <a:avLst/>
          </a:prstGeom>
        </p:spPr>
        <p:txBody>
          <a:bodyPr wrap="none">
            <a:spAutoFit/>
          </a:bodyPr>
          <a:lstStyle/>
          <a:p>
            <a:r>
              <a:rPr lang="zh-CN" altLang="zh-CN" sz="2800" kern="100" dirty="0" smtClean="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IPAPANNEW"/>
                <a:ea typeface="华文细黑"/>
                <a:cs typeface="Times New Roman"/>
              </a:rPr>
              <a:t>[</a:t>
            </a:r>
            <a:r>
              <a:rPr lang="en-US" altLang="zh-CN" sz="2800" kern="100" dirty="0" err="1">
                <a:solidFill>
                  <a:schemeClr val="accent6">
                    <a:lumMod val="75000"/>
                  </a:schemeClr>
                </a:solidFill>
                <a:latin typeface="IPAPANNEW"/>
                <a:ea typeface="华文细黑"/>
                <a:cs typeface="Times New Roman"/>
              </a:rPr>
              <a:t>Ar</a:t>
            </a:r>
            <a:r>
              <a:rPr lang="en-US" altLang="zh-CN" sz="2800" kern="100" dirty="0">
                <a:solidFill>
                  <a:schemeClr val="accent6">
                    <a:lumMod val="75000"/>
                  </a:schemeClr>
                </a:solidFill>
                <a:latin typeface="IPAPANNEW"/>
                <a:ea typeface="华文细黑"/>
                <a:cs typeface="Times New Roman"/>
              </a:rPr>
              <a:t>]</a:t>
            </a:r>
            <a:r>
              <a:rPr lang="en-US" altLang="zh-CN" sz="2800" kern="100" dirty="0">
                <a:solidFill>
                  <a:schemeClr val="accent6">
                    <a:lumMod val="75000"/>
                  </a:schemeClr>
                </a:solidFill>
                <a:latin typeface="Times New Roman"/>
                <a:ea typeface="华文细黑"/>
              </a:rPr>
              <a:t>3d</a:t>
            </a:r>
            <a:r>
              <a:rPr lang="en-US" altLang="zh-CN" sz="2800" kern="100" baseline="30000" dirty="0">
                <a:solidFill>
                  <a:schemeClr val="accent6">
                    <a:lumMod val="75000"/>
                  </a:schemeClr>
                </a:solidFill>
                <a:latin typeface="Times New Roman"/>
                <a:ea typeface="华文细黑"/>
              </a:rPr>
              <a:t>9</a:t>
            </a:r>
            <a:endParaRPr lang="zh-CN" altLang="en-US" sz="2800" dirty="0">
              <a:solidFill>
                <a:schemeClr val="accent6">
                  <a:lumMod val="75000"/>
                </a:schemeClr>
              </a:solidFill>
            </a:endParaRPr>
          </a:p>
        </p:txBody>
      </p:sp>
      <p:sp>
        <p:nvSpPr>
          <p:cNvPr id="28" name="矩形 2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9" name="圆角矩形 2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30" name="Rectangle 21">
            <a:hlinkClick r:id="rId2" action="ppaction://hlinksldjump"/>
          </p:cNvPr>
          <p:cNvSpPr>
            <a:spLocks noChangeArrowheads="1"/>
          </p:cNvSpPr>
          <p:nvPr/>
        </p:nvSpPr>
        <p:spPr bwMode="auto">
          <a:xfrm>
            <a:off x="7175326"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1" name="Rectangle 21">
            <a:hlinkClick r:id="rId3" action="ppaction://hlinksldjump"/>
          </p:cNvPr>
          <p:cNvSpPr>
            <a:spLocks noChangeArrowheads="1"/>
          </p:cNvSpPr>
          <p:nvPr/>
        </p:nvSpPr>
        <p:spPr bwMode="auto">
          <a:xfrm>
            <a:off x="7679279"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2" name="Rectangle 21">
            <a:hlinkClick r:id="rId4" action="ppaction://hlinksldjump"/>
          </p:cNvPr>
          <p:cNvSpPr>
            <a:spLocks noChangeArrowheads="1"/>
          </p:cNvSpPr>
          <p:nvPr/>
        </p:nvSpPr>
        <p:spPr bwMode="auto">
          <a:xfrm>
            <a:off x="8159090"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3" name="Rectangle 21">
            <a:hlinkClick r:id="rId5" action="ppaction://hlinksldjump"/>
          </p:cNvPr>
          <p:cNvSpPr>
            <a:spLocks noChangeArrowheads="1"/>
          </p:cNvSpPr>
          <p:nvPr/>
        </p:nvSpPr>
        <p:spPr bwMode="auto">
          <a:xfrm>
            <a:off x="8614759"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4" name="Rectangle 21">
            <a:hlinkClick r:id="rId6" action="ppaction://hlinksldjump"/>
          </p:cNvPr>
          <p:cNvSpPr>
            <a:spLocks noChangeArrowheads="1"/>
          </p:cNvSpPr>
          <p:nvPr/>
        </p:nvSpPr>
        <p:spPr bwMode="auto">
          <a:xfrm>
            <a:off x="911829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5" name="Rectangle 21">
            <a:hlinkClick r:id="rId7" action="ppaction://hlinksldjump"/>
          </p:cNvPr>
          <p:cNvSpPr>
            <a:spLocks noChangeArrowheads="1"/>
          </p:cNvSpPr>
          <p:nvPr/>
        </p:nvSpPr>
        <p:spPr bwMode="auto">
          <a:xfrm>
            <a:off x="9597687"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6" name="Rectangle 21">
            <a:hlinkClick r:id="rId8" action="ppaction://hlinksldjump"/>
          </p:cNvPr>
          <p:cNvSpPr>
            <a:spLocks noChangeArrowheads="1"/>
          </p:cNvSpPr>
          <p:nvPr/>
        </p:nvSpPr>
        <p:spPr bwMode="auto">
          <a:xfrm>
            <a:off x="10052940"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Rectangle 21">
            <a:hlinkClick r:id="rId9" action="ppaction://hlinksldjump"/>
          </p:cNvPr>
          <p:cNvSpPr>
            <a:spLocks noChangeArrowheads="1"/>
          </p:cNvSpPr>
          <p:nvPr/>
        </p:nvSpPr>
        <p:spPr bwMode="auto">
          <a:xfrm>
            <a:off x="10556475"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8" name="Rectangle 21">
            <a:hlinkClick r:id="rId10" action="ppaction://hlinksldjump"/>
          </p:cNvPr>
          <p:cNvSpPr>
            <a:spLocks noChangeArrowheads="1"/>
          </p:cNvSpPr>
          <p:nvPr/>
        </p:nvSpPr>
        <p:spPr bwMode="auto">
          <a:xfrm>
            <a:off x="11035868"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40" name="Rectangle 21">
            <a:hlinkClick r:id="rId11" action="ppaction://hlinksldjump"/>
          </p:cNvPr>
          <p:cNvSpPr>
            <a:spLocks noChangeArrowheads="1"/>
          </p:cNvSpPr>
          <p:nvPr/>
        </p:nvSpPr>
        <p:spPr bwMode="auto">
          <a:xfrm>
            <a:off x="11491125" y="140576"/>
            <a:ext cx="508737"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528330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5"/>
                                        </p:tgtEl>
                                      </p:cBhvr>
                                    </p:animEffect>
                                    <p:set>
                                      <p:cBhvr>
                                        <p:cTn id="23" dur="1" fill="hold">
                                          <p:stCondLst>
                                            <p:cond delay="499"/>
                                          </p:stCondLst>
                                        </p:cTn>
                                        <p:tgtEl>
                                          <p:spTgt spid="2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24" grpId="0"/>
      <p:bldP spid="24" grpId="1"/>
      <p:bldP spid="25" grpId="0"/>
      <p:bldP spid="25" grpId="1"/>
      <p:bldP spid="26" grpId="0"/>
      <p:bldP spid="26" grpId="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72083" y="765498"/>
            <a:ext cx="11617054" cy="2062079"/>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6.</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新课标全国卷</a:t>
            </a:r>
            <a:r>
              <a:rPr lang="zh-CN" altLang="zh-CN" sz="2800" kern="100" dirty="0">
                <a:latin typeface="宋体"/>
                <a:ea typeface="华文细黑"/>
                <a:cs typeface="宋体"/>
              </a:rPr>
              <a:t>Ⅰ</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37(2)]</a:t>
            </a:r>
            <a:r>
              <a:rPr lang="zh-CN" altLang="zh-CN" sz="2800" kern="100" dirty="0">
                <a:latin typeface="Times New Roman"/>
                <a:ea typeface="华文细黑"/>
                <a:cs typeface="Times New Roman"/>
              </a:rPr>
              <a:t>基态</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原子有</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个未成对电子。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的电子排布式为</a:t>
            </a:r>
            <a:r>
              <a:rPr lang="en-US" altLang="zh-CN" sz="2800" kern="100" dirty="0" smtClean="0">
                <a:latin typeface="Times New Roman"/>
                <a:ea typeface="华文细黑"/>
                <a:cs typeface="Courier New"/>
              </a:rPr>
              <a:t>_______________________</a:t>
            </a:r>
            <a:r>
              <a:rPr lang="zh-CN" altLang="zh-CN" sz="2800" kern="100" dirty="0">
                <a:latin typeface="Times New Roman"/>
                <a:ea typeface="华文细黑"/>
                <a:cs typeface="Times New Roman"/>
              </a:rPr>
              <a:t>。可用硫氰化钾检验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，形成的配合物的颜色为</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2" name="矩形 11"/>
          <p:cNvSpPr/>
          <p:nvPr/>
        </p:nvSpPr>
        <p:spPr>
          <a:xfrm>
            <a:off x="262558" y="2755569"/>
            <a:ext cx="11617054" cy="2626592"/>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基态</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原子的核外电子排布式为</a:t>
            </a:r>
            <a:r>
              <a:rPr lang="en-US" altLang="zh-CN" sz="2800" kern="100" dirty="0">
                <a:latin typeface="IPAPANNEW"/>
                <a:ea typeface="华文细黑"/>
                <a:cs typeface="Times New Roman"/>
              </a:rPr>
              <a:t>[</a:t>
            </a:r>
            <a:r>
              <a:rPr lang="en-US" altLang="zh-CN" sz="2800" kern="100" dirty="0" err="1">
                <a:latin typeface="IPAPANNEW"/>
                <a:ea typeface="华文细黑"/>
                <a:cs typeface="Times New Roman"/>
              </a:rPr>
              <a:t>Ar</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3d</a:t>
            </a:r>
            <a:r>
              <a:rPr lang="zh-CN" altLang="zh-CN" sz="2800" kern="100" dirty="0">
                <a:latin typeface="Times New Roman"/>
                <a:ea typeface="华文细黑"/>
                <a:cs typeface="Times New Roman"/>
              </a:rPr>
              <a:t>轨道有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个轨道未充满，含有</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个未成对电子。</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原子失去</a:t>
            </a:r>
            <a:r>
              <a:rPr lang="en-US" altLang="zh-CN" sz="2800" kern="100" dirty="0">
                <a:latin typeface="Times New Roman"/>
                <a:ea typeface="华文细黑"/>
                <a:cs typeface="Courier New"/>
              </a:rPr>
              <a:t>4s</a:t>
            </a:r>
            <a:r>
              <a:rPr lang="zh-CN" altLang="zh-CN" sz="2800" kern="100" dirty="0">
                <a:latin typeface="Times New Roman"/>
                <a:ea typeface="华文细黑"/>
                <a:cs typeface="Times New Roman"/>
              </a:rPr>
              <a:t>轨道的</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个电子和</a:t>
            </a:r>
            <a:r>
              <a:rPr lang="en-US" altLang="zh-CN" sz="2800" kern="100" dirty="0">
                <a:latin typeface="Times New Roman"/>
                <a:ea typeface="华文细黑"/>
                <a:cs typeface="Courier New"/>
              </a:rPr>
              <a:t>3d</a:t>
            </a:r>
            <a:r>
              <a:rPr lang="zh-CN" altLang="zh-CN" sz="2800" kern="100" dirty="0">
                <a:latin typeface="Times New Roman"/>
                <a:ea typeface="华文细黑"/>
                <a:cs typeface="Times New Roman"/>
              </a:rPr>
              <a:t>轨道的</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个电子形成</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，则其电子排布式为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5</a:t>
            </a:r>
            <a:r>
              <a:rPr lang="zh-CN" altLang="zh-CN" sz="2800" kern="100" dirty="0">
                <a:latin typeface="Times New Roman"/>
                <a:ea typeface="华文细黑"/>
                <a:cs typeface="Times New Roman"/>
              </a:rPr>
              <a:t>或</a:t>
            </a:r>
            <a:r>
              <a:rPr lang="en-US" altLang="zh-CN" sz="2800" kern="100" dirty="0">
                <a:latin typeface="IPAPANNEW"/>
                <a:ea typeface="华文细黑"/>
                <a:cs typeface="Times New Roman"/>
              </a:rPr>
              <a:t>[</a:t>
            </a:r>
            <a:r>
              <a:rPr lang="en-US" altLang="zh-CN" sz="2800" kern="100" dirty="0" err="1">
                <a:latin typeface="IPAPANNEW"/>
                <a:ea typeface="华文细黑"/>
                <a:cs typeface="Times New Roman"/>
              </a:rPr>
              <a:t>Ar</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5</a:t>
            </a:r>
            <a:r>
              <a:rPr lang="zh-CN" altLang="zh-CN" sz="2800" kern="100" dirty="0">
                <a:latin typeface="Times New Roman"/>
                <a:ea typeface="华文细黑"/>
                <a:cs typeface="Times New Roman"/>
              </a:rPr>
              <a:t>。检验</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时，</a:t>
            </a:r>
            <a:r>
              <a:rPr lang="en-US" altLang="zh-CN" sz="2800" kern="100" dirty="0">
                <a:latin typeface="Times New Roman"/>
                <a:ea typeface="华文细黑"/>
                <a:cs typeface="Courier New"/>
              </a:rPr>
              <a:t>Fe</a:t>
            </a:r>
            <a:r>
              <a:rPr lang="en-US" altLang="zh-CN" sz="2800" kern="100" baseline="30000" dirty="0">
                <a:latin typeface="Times New Roman"/>
                <a:ea typeface="华文细黑"/>
                <a:cs typeface="Courier New"/>
              </a:rPr>
              <a:t>3</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SCN</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形成配合物而使溶液显血红色。</a:t>
            </a:r>
            <a:endParaRPr lang="zh-CN" altLang="zh-CN" sz="1050" kern="100" dirty="0">
              <a:effectLst/>
              <a:latin typeface="宋体"/>
              <a:cs typeface="Courier New"/>
            </a:endParaRPr>
          </a:p>
        </p:txBody>
      </p:sp>
      <p:sp>
        <p:nvSpPr>
          <p:cNvPr id="3" name="矩形 2"/>
          <p:cNvSpPr/>
          <p:nvPr/>
        </p:nvSpPr>
        <p:spPr>
          <a:xfrm>
            <a:off x="7756753" y="890350"/>
            <a:ext cx="364202" cy="523220"/>
          </a:xfrm>
          <a:prstGeom prst="rect">
            <a:avLst/>
          </a:prstGeom>
        </p:spPr>
        <p:txBody>
          <a:bodyPr wrap="none">
            <a:spAutoFit/>
          </a:bodyPr>
          <a:lstStyle/>
          <a:p>
            <a:r>
              <a:rPr lang="en-US" altLang="zh-CN" sz="2800" kern="100" dirty="0">
                <a:solidFill>
                  <a:srgbClr val="E36C0A"/>
                </a:solidFill>
                <a:latin typeface="Times New Roman"/>
                <a:ea typeface="华文细黑"/>
              </a:rPr>
              <a:t>4</a:t>
            </a:r>
            <a:endParaRPr lang="zh-CN" altLang="en-US" sz="2800" dirty="0"/>
          </a:p>
        </p:txBody>
      </p:sp>
      <p:sp>
        <p:nvSpPr>
          <p:cNvPr id="14" name="矩形 13"/>
          <p:cNvSpPr/>
          <p:nvPr/>
        </p:nvSpPr>
        <p:spPr>
          <a:xfrm>
            <a:off x="2739405" y="1565970"/>
            <a:ext cx="4400564" cy="523220"/>
          </a:xfrm>
          <a:prstGeom prst="rect">
            <a:avLst/>
          </a:prstGeom>
        </p:spPr>
        <p:txBody>
          <a:bodyPr wrap="none">
            <a:spAutoFit/>
          </a:bodyPr>
          <a:lstStyle/>
          <a:p>
            <a:r>
              <a:rPr lang="en-US" altLang="zh-CN" sz="2800" kern="100" dirty="0">
                <a:solidFill>
                  <a:srgbClr val="E36C0A"/>
                </a:solidFill>
                <a:latin typeface="Times New Roman"/>
                <a:ea typeface="华文细黑"/>
              </a:rPr>
              <a:t>1s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3p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5</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IPAPANNEW"/>
                <a:ea typeface="华文细黑"/>
                <a:cs typeface="Times New Roman"/>
              </a:rPr>
              <a:t>[</a:t>
            </a:r>
            <a:r>
              <a:rPr lang="en-US" altLang="zh-CN" sz="2800" kern="100" dirty="0" err="1">
                <a:solidFill>
                  <a:srgbClr val="E36C0A"/>
                </a:solidFill>
                <a:latin typeface="IPAPANNEW"/>
                <a:ea typeface="华文细黑"/>
                <a:cs typeface="Times New Roman"/>
              </a:rPr>
              <a:t>Ar</a:t>
            </a:r>
            <a:r>
              <a:rPr lang="en-US" altLang="zh-CN" sz="2800" kern="100" dirty="0">
                <a:solidFill>
                  <a:srgbClr val="E36C0A"/>
                </a:solidFill>
                <a:latin typeface="IPAPANNEW"/>
                <a:ea typeface="华文细黑"/>
                <a:cs typeface="Times New Roman"/>
              </a:rPr>
              <a:t>]</a:t>
            </a:r>
            <a:r>
              <a:rPr lang="en-US" altLang="zh-CN" sz="2800" kern="100" dirty="0">
                <a:solidFill>
                  <a:srgbClr val="E36C0A"/>
                </a:solidFill>
                <a:latin typeface="Times New Roman"/>
                <a:ea typeface="华文细黑"/>
              </a:rPr>
              <a:t>3d</a:t>
            </a:r>
            <a:r>
              <a:rPr lang="en-US" altLang="zh-CN" sz="2800" kern="100" baseline="30000" dirty="0">
                <a:solidFill>
                  <a:srgbClr val="E36C0A"/>
                </a:solidFill>
                <a:latin typeface="Times New Roman"/>
                <a:ea typeface="华文细黑"/>
              </a:rPr>
              <a:t>5</a:t>
            </a:r>
            <a:endParaRPr lang="zh-CN" altLang="en-US" sz="2800" dirty="0"/>
          </a:p>
        </p:txBody>
      </p:sp>
      <p:sp>
        <p:nvSpPr>
          <p:cNvPr id="15" name="矩形 14"/>
          <p:cNvSpPr/>
          <p:nvPr/>
        </p:nvSpPr>
        <p:spPr>
          <a:xfrm>
            <a:off x="3527653" y="2186494"/>
            <a:ext cx="1261884"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血红色</a:t>
            </a:r>
            <a:endParaRPr lang="zh-CN" altLang="en-US" sz="2800" dirty="0"/>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4" name="Rectangle 21">
            <a:hlinkClick r:id="rId2" action="ppaction://hlinksldjump"/>
          </p:cNvPr>
          <p:cNvSpPr>
            <a:spLocks noChangeArrowheads="1"/>
          </p:cNvSpPr>
          <p:nvPr/>
        </p:nvSpPr>
        <p:spPr bwMode="auto">
          <a:xfrm>
            <a:off x="7175326"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5" name="Rectangle 21">
            <a:hlinkClick r:id="rId3" action="ppaction://hlinksldjump"/>
          </p:cNvPr>
          <p:cNvSpPr>
            <a:spLocks noChangeArrowheads="1"/>
          </p:cNvSpPr>
          <p:nvPr/>
        </p:nvSpPr>
        <p:spPr bwMode="auto">
          <a:xfrm>
            <a:off x="7679279"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4" action="ppaction://hlinksldjump"/>
          </p:cNvPr>
          <p:cNvSpPr>
            <a:spLocks noChangeArrowheads="1"/>
          </p:cNvSpPr>
          <p:nvPr/>
        </p:nvSpPr>
        <p:spPr bwMode="auto">
          <a:xfrm>
            <a:off x="8159090"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5" action="ppaction://hlinksldjump"/>
          </p:cNvPr>
          <p:cNvSpPr>
            <a:spLocks noChangeArrowheads="1"/>
          </p:cNvSpPr>
          <p:nvPr/>
        </p:nvSpPr>
        <p:spPr bwMode="auto">
          <a:xfrm>
            <a:off x="8614759"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6" action="ppaction://hlinksldjump"/>
          </p:cNvPr>
          <p:cNvSpPr>
            <a:spLocks noChangeArrowheads="1"/>
          </p:cNvSpPr>
          <p:nvPr/>
        </p:nvSpPr>
        <p:spPr bwMode="auto">
          <a:xfrm>
            <a:off x="911829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7" action="ppaction://hlinksldjump"/>
          </p:cNvPr>
          <p:cNvSpPr>
            <a:spLocks noChangeArrowheads="1"/>
          </p:cNvSpPr>
          <p:nvPr/>
        </p:nvSpPr>
        <p:spPr bwMode="auto">
          <a:xfrm>
            <a:off x="9597687"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8" action="ppaction://hlinksldjump"/>
          </p:cNvPr>
          <p:cNvSpPr>
            <a:spLocks noChangeArrowheads="1"/>
          </p:cNvSpPr>
          <p:nvPr/>
        </p:nvSpPr>
        <p:spPr bwMode="auto">
          <a:xfrm>
            <a:off x="10052940"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Rectangle 21">
            <a:hlinkClick r:id="rId9" action="ppaction://hlinksldjump"/>
          </p:cNvPr>
          <p:cNvSpPr>
            <a:spLocks noChangeArrowheads="1"/>
          </p:cNvSpPr>
          <p:nvPr/>
        </p:nvSpPr>
        <p:spPr bwMode="auto">
          <a:xfrm>
            <a:off x="10556475"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10" action="ppaction://hlinksldjump"/>
          </p:cNvPr>
          <p:cNvSpPr>
            <a:spLocks noChangeArrowheads="1"/>
          </p:cNvSpPr>
          <p:nvPr/>
        </p:nvSpPr>
        <p:spPr bwMode="auto">
          <a:xfrm>
            <a:off x="11035868"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1" action="ppaction://hlinksldjump"/>
          </p:cNvPr>
          <p:cNvSpPr>
            <a:spLocks noChangeArrowheads="1"/>
          </p:cNvSpPr>
          <p:nvPr/>
        </p:nvSpPr>
        <p:spPr bwMode="auto">
          <a:xfrm>
            <a:off x="11491125" y="140576"/>
            <a:ext cx="508737"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12" grpId="0"/>
      <p:bldP spid="12" grpId="1"/>
      <p:bldP spid="3" grpId="0"/>
      <p:bldP spid="3" grpId="1"/>
      <p:bldP spid="14" grpId="0"/>
      <p:bldP spid="14" grpId="1"/>
      <p:bldP spid="15" grpId="0"/>
      <p:bldP spid="15"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4408" y="837506"/>
            <a:ext cx="11388152"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7.</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江苏，</a:t>
            </a:r>
            <a:r>
              <a:rPr lang="en-US" altLang="zh-CN" sz="2800" kern="100" dirty="0">
                <a:latin typeface="IPAPANNEW"/>
                <a:ea typeface="华文细黑"/>
                <a:cs typeface="Times New Roman"/>
              </a:rPr>
              <a:t>21(A)</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(1)]</a:t>
            </a:r>
            <a:r>
              <a:rPr lang="en-US" altLang="zh-CN" sz="2800" kern="100" dirty="0">
                <a:latin typeface="Times New Roman"/>
                <a:ea typeface="华文细黑"/>
                <a:cs typeface="Courier New"/>
              </a:rPr>
              <a:t>Cu</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基态核外电子排布式为</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2" name="矩形 11"/>
          <p:cNvSpPr/>
          <p:nvPr/>
        </p:nvSpPr>
        <p:spPr>
          <a:xfrm>
            <a:off x="294408" y="2311212"/>
            <a:ext cx="11388152" cy="3278822"/>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的原子序数为</a:t>
            </a:r>
            <a:r>
              <a:rPr lang="en-US" altLang="zh-CN" sz="2800" kern="100" dirty="0">
                <a:latin typeface="Times New Roman"/>
                <a:ea typeface="华文细黑"/>
                <a:cs typeface="Courier New"/>
              </a:rPr>
              <a:t>29</a:t>
            </a:r>
            <a:r>
              <a:rPr lang="zh-CN" altLang="zh-CN" sz="2800" kern="100" dirty="0">
                <a:latin typeface="Times New Roman"/>
                <a:ea typeface="华文细黑"/>
                <a:cs typeface="Times New Roman"/>
              </a:rPr>
              <a:t>，根据洪特规则特例：能量相同的原子轨道在全充满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p</a:t>
            </a:r>
            <a:r>
              <a:rPr lang="en-US" altLang="zh-CN" sz="2800" kern="100" baseline="30000" dirty="0">
                <a:latin typeface="Times New Roman"/>
                <a:ea typeface="华文细黑"/>
                <a:cs typeface="Courier New"/>
              </a:rPr>
              <a:t>6</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d</a:t>
            </a:r>
            <a:r>
              <a:rPr lang="en-US" altLang="zh-CN" sz="2800" kern="100" baseline="30000" dirty="0">
                <a:latin typeface="Times New Roman"/>
                <a:ea typeface="华文细黑"/>
                <a:cs typeface="Courier New"/>
              </a:rPr>
              <a:t>10</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、半充满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d</a:t>
            </a:r>
            <a:r>
              <a:rPr lang="en-US" altLang="zh-CN" sz="2800" kern="100" baseline="30000" dirty="0">
                <a:latin typeface="Times New Roman"/>
                <a:ea typeface="华文细黑"/>
                <a:cs typeface="Courier New"/>
              </a:rPr>
              <a:t>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和全空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p</a:t>
            </a:r>
            <a:r>
              <a:rPr lang="en-US" altLang="zh-CN" sz="2800" kern="100" baseline="30000" dirty="0">
                <a:latin typeface="Times New Roman"/>
                <a:ea typeface="华文细黑"/>
                <a:cs typeface="Courier New"/>
              </a:rPr>
              <a:t>0</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d</a:t>
            </a:r>
            <a:r>
              <a:rPr lang="en-US" altLang="zh-CN" sz="2800" kern="100" baseline="30000" dirty="0">
                <a:latin typeface="Times New Roman"/>
                <a:ea typeface="华文细黑"/>
                <a:cs typeface="Courier New"/>
              </a:rPr>
              <a:t>0</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状态时，体系的能量较低，原子较稳定，因此</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原子的基态核外电子排布式为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10</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或</a:t>
            </a:r>
            <a:r>
              <a:rPr lang="en-US" altLang="zh-CN" sz="2800" kern="100" dirty="0">
                <a:latin typeface="IPAPANNEW"/>
                <a:ea typeface="华文细黑"/>
                <a:cs typeface="Times New Roman"/>
              </a:rPr>
              <a:t>[</a:t>
            </a:r>
            <a:r>
              <a:rPr lang="en-US" altLang="zh-CN" sz="2800" kern="100" dirty="0" err="1">
                <a:latin typeface="IPAPANNEW"/>
                <a:ea typeface="华文细黑"/>
                <a:cs typeface="Times New Roman"/>
              </a:rPr>
              <a:t>Ar</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10</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Cu</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核外基态电子排布式为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10</a:t>
            </a:r>
            <a:r>
              <a:rPr lang="zh-CN" altLang="zh-CN" sz="2800" kern="100" dirty="0">
                <a:latin typeface="Times New Roman"/>
                <a:ea typeface="华文细黑"/>
                <a:cs typeface="Times New Roman"/>
              </a:rPr>
              <a:t>或</a:t>
            </a:r>
            <a:r>
              <a:rPr lang="en-US" altLang="zh-CN" sz="2800" kern="100" dirty="0">
                <a:latin typeface="IPAPANNEW"/>
                <a:ea typeface="华文细黑"/>
                <a:cs typeface="Times New Roman"/>
              </a:rPr>
              <a:t>[</a:t>
            </a:r>
            <a:r>
              <a:rPr lang="en-US" altLang="zh-CN" sz="2800" kern="100" dirty="0" err="1">
                <a:latin typeface="IPAPANNEW"/>
                <a:ea typeface="华文细黑"/>
                <a:cs typeface="Times New Roman"/>
              </a:rPr>
              <a:t>Ar</a:t>
            </a:r>
            <a:r>
              <a:rPr lang="en-US" altLang="zh-CN" sz="2800" kern="100" dirty="0">
                <a:latin typeface="IPAPANNEW"/>
                <a:ea typeface="华文细黑"/>
                <a:cs typeface="Times New Roman"/>
              </a:rPr>
              <a:t>]</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10</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3" name="矩形 12"/>
          <p:cNvSpPr/>
          <p:nvPr/>
        </p:nvSpPr>
        <p:spPr>
          <a:xfrm>
            <a:off x="334566" y="1413570"/>
            <a:ext cx="4928318" cy="769417"/>
          </a:xfrm>
          <a:prstGeom prst="rect">
            <a:avLst/>
          </a:prstGeom>
        </p:spPr>
        <p:txBody>
          <a:bodyPr wrap="square" lIns="121898" tIns="60948" rIns="121898" bIns="60948">
            <a:spAutoFit/>
          </a:bodyPr>
          <a:lstStyle/>
          <a:p>
            <a:pPr>
              <a:lnSpc>
                <a:spcPct val="150000"/>
              </a:lnSpc>
            </a:pPr>
            <a:r>
              <a:rPr lang="en-US" altLang="zh-CN" sz="2800" kern="100" dirty="0">
                <a:solidFill>
                  <a:schemeClr val="accent6">
                    <a:lumMod val="75000"/>
                  </a:schemeClr>
                </a:solidFill>
                <a:latin typeface="IPAPANNEW"/>
                <a:ea typeface="华文细黑"/>
                <a:cs typeface="Times New Roman"/>
              </a:rPr>
              <a:t>[</a:t>
            </a:r>
            <a:r>
              <a:rPr lang="en-US" altLang="zh-CN" sz="2800" kern="100" dirty="0" err="1">
                <a:solidFill>
                  <a:schemeClr val="accent6">
                    <a:lumMod val="75000"/>
                  </a:schemeClr>
                </a:solidFill>
                <a:latin typeface="IPAPANNEW"/>
                <a:ea typeface="华文细黑"/>
                <a:cs typeface="Times New Roman"/>
              </a:rPr>
              <a:t>Ar</a:t>
            </a:r>
            <a:r>
              <a:rPr lang="en-US" altLang="zh-CN" sz="2800" kern="100" dirty="0">
                <a:solidFill>
                  <a:schemeClr val="accent6">
                    <a:lumMod val="75000"/>
                  </a:schemeClr>
                </a:solidFill>
                <a:latin typeface="IPAPANNEW"/>
                <a:ea typeface="华文细黑"/>
                <a:cs typeface="Times New Roman"/>
              </a:rPr>
              <a:t>]</a:t>
            </a:r>
            <a:r>
              <a:rPr lang="en-US" altLang="zh-CN" sz="2800" kern="100" dirty="0">
                <a:solidFill>
                  <a:schemeClr val="accent6">
                    <a:lumMod val="75000"/>
                  </a:schemeClr>
                </a:solidFill>
                <a:latin typeface="Times New Roman"/>
                <a:ea typeface="华文细黑"/>
              </a:rPr>
              <a:t>3d</a:t>
            </a:r>
            <a:r>
              <a:rPr lang="en-US" altLang="zh-CN" sz="2800" kern="100" baseline="30000" dirty="0">
                <a:solidFill>
                  <a:schemeClr val="accent6">
                    <a:lumMod val="75000"/>
                  </a:schemeClr>
                </a:solidFill>
                <a:latin typeface="Times New Roman"/>
                <a:ea typeface="华文细黑"/>
              </a:rPr>
              <a:t>10</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Times New Roman"/>
                <a:ea typeface="华文细黑"/>
              </a:rPr>
              <a:t>1s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2s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2p</a:t>
            </a:r>
            <a:r>
              <a:rPr lang="en-US" altLang="zh-CN" sz="2800" kern="100" baseline="30000" dirty="0">
                <a:solidFill>
                  <a:schemeClr val="accent6">
                    <a:lumMod val="75000"/>
                  </a:schemeClr>
                </a:solidFill>
                <a:latin typeface="Times New Roman"/>
                <a:ea typeface="华文细黑"/>
              </a:rPr>
              <a:t>6</a:t>
            </a:r>
            <a:r>
              <a:rPr lang="en-US" altLang="zh-CN" sz="2800" kern="100" dirty="0">
                <a:solidFill>
                  <a:schemeClr val="accent6">
                    <a:lumMod val="75000"/>
                  </a:schemeClr>
                </a:solidFill>
                <a:latin typeface="Times New Roman"/>
                <a:ea typeface="华文细黑"/>
              </a:rPr>
              <a:t>3s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3p</a:t>
            </a:r>
            <a:r>
              <a:rPr lang="en-US" altLang="zh-CN" sz="2800" kern="100" baseline="30000" dirty="0">
                <a:solidFill>
                  <a:schemeClr val="accent6">
                    <a:lumMod val="75000"/>
                  </a:schemeClr>
                </a:solidFill>
                <a:latin typeface="Times New Roman"/>
                <a:ea typeface="华文细黑"/>
              </a:rPr>
              <a:t>6</a:t>
            </a:r>
            <a:r>
              <a:rPr lang="en-US" altLang="zh-CN" sz="2800" kern="100" dirty="0">
                <a:solidFill>
                  <a:schemeClr val="accent6">
                    <a:lumMod val="75000"/>
                  </a:schemeClr>
                </a:solidFill>
                <a:latin typeface="Times New Roman"/>
                <a:ea typeface="华文细黑"/>
              </a:rPr>
              <a:t>3d</a:t>
            </a:r>
            <a:r>
              <a:rPr lang="en-US" altLang="zh-CN" sz="2800" kern="100" baseline="30000" dirty="0">
                <a:solidFill>
                  <a:schemeClr val="accent6">
                    <a:lumMod val="75000"/>
                  </a:schemeClr>
                </a:solidFill>
                <a:latin typeface="Times New Roman"/>
                <a:ea typeface="华文细黑"/>
              </a:rPr>
              <a:t>10</a:t>
            </a:r>
            <a:endParaRPr lang="zh-CN" altLang="zh-CN" sz="1050" kern="100" dirty="0">
              <a:solidFill>
                <a:schemeClr val="accent6">
                  <a:lumMod val="75000"/>
                </a:schemeClr>
              </a:solidFill>
              <a:effectLst/>
              <a:latin typeface="宋体"/>
              <a:cs typeface="Courier New"/>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02178" y="6663993"/>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2" action="ppaction://hlinksldjump"/>
          </p:cNvPr>
          <p:cNvSpPr>
            <a:spLocks noChangeArrowheads="1"/>
          </p:cNvSpPr>
          <p:nvPr/>
        </p:nvSpPr>
        <p:spPr bwMode="auto">
          <a:xfrm>
            <a:off x="7175326"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2" name="Rectangle 21">
            <a:hlinkClick r:id="rId3" action="ppaction://hlinksldjump"/>
          </p:cNvPr>
          <p:cNvSpPr>
            <a:spLocks noChangeArrowheads="1"/>
          </p:cNvSpPr>
          <p:nvPr/>
        </p:nvSpPr>
        <p:spPr bwMode="auto">
          <a:xfrm>
            <a:off x="7679279"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4" action="ppaction://hlinksldjump"/>
          </p:cNvPr>
          <p:cNvSpPr>
            <a:spLocks noChangeArrowheads="1"/>
          </p:cNvSpPr>
          <p:nvPr/>
        </p:nvSpPr>
        <p:spPr bwMode="auto">
          <a:xfrm>
            <a:off x="8159090"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5" action="ppaction://hlinksldjump"/>
          </p:cNvPr>
          <p:cNvSpPr>
            <a:spLocks noChangeArrowheads="1"/>
          </p:cNvSpPr>
          <p:nvPr/>
        </p:nvSpPr>
        <p:spPr bwMode="auto">
          <a:xfrm>
            <a:off x="8614759"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6" action="ppaction://hlinksldjump"/>
          </p:cNvPr>
          <p:cNvSpPr>
            <a:spLocks noChangeArrowheads="1"/>
          </p:cNvSpPr>
          <p:nvPr/>
        </p:nvSpPr>
        <p:spPr bwMode="auto">
          <a:xfrm>
            <a:off x="911829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7" action="ppaction://hlinksldjump"/>
          </p:cNvPr>
          <p:cNvSpPr>
            <a:spLocks noChangeArrowheads="1"/>
          </p:cNvSpPr>
          <p:nvPr/>
        </p:nvSpPr>
        <p:spPr bwMode="auto">
          <a:xfrm>
            <a:off x="9597687"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10052940"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10556475"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11035868"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1" name="Rectangle 21">
            <a:hlinkClick r:id="rId11" action="ppaction://hlinksldjump"/>
          </p:cNvPr>
          <p:cNvSpPr>
            <a:spLocks noChangeArrowheads="1"/>
          </p:cNvSpPr>
          <p:nvPr/>
        </p:nvSpPr>
        <p:spPr bwMode="auto">
          <a:xfrm>
            <a:off x="11491125" y="140576"/>
            <a:ext cx="508737"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80763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12" grpId="0"/>
      <p:bldP spid="12" grpId="1"/>
      <p:bldP spid="13" grpId="0"/>
      <p:bldP spid="13"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94408" y="693490"/>
            <a:ext cx="11388152" cy="198026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8.</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安徽理综，</a:t>
            </a:r>
            <a:r>
              <a:rPr lang="en-US" altLang="zh-CN" sz="2800" kern="100" dirty="0">
                <a:latin typeface="IPAPANNEW"/>
                <a:ea typeface="华文细黑"/>
                <a:cs typeface="Times New Roman"/>
              </a:rPr>
              <a:t>25(1)]</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位于元素周期表第</a:t>
            </a:r>
            <a:r>
              <a:rPr lang="en-US" altLang="zh-CN" sz="2800" kern="100" dirty="0">
                <a:latin typeface="Times New Roman"/>
                <a:ea typeface="华文细黑"/>
                <a:cs typeface="Courier New"/>
              </a:rPr>
              <a:t>____</a:t>
            </a:r>
            <a:r>
              <a:rPr lang="zh-CN" altLang="zh-CN" sz="2800" kern="100" dirty="0">
                <a:latin typeface="Times New Roman"/>
                <a:ea typeface="华文细黑"/>
                <a:cs typeface="Times New Roman"/>
              </a:rPr>
              <a:t>周期第</a:t>
            </a:r>
            <a:r>
              <a:rPr lang="en-US" altLang="zh-CN" sz="2800" kern="100" dirty="0">
                <a:latin typeface="Times New Roman"/>
                <a:ea typeface="华文细黑"/>
                <a:cs typeface="Courier New"/>
              </a:rPr>
              <a:t>____</a:t>
            </a:r>
            <a:r>
              <a:rPr lang="zh-CN" altLang="zh-CN" sz="2800" kern="100" dirty="0">
                <a:latin typeface="Times New Roman"/>
                <a:ea typeface="华文细黑"/>
                <a:cs typeface="Times New Roman"/>
              </a:rPr>
              <a:t>族；</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的基态原子核外有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个未成对电子；</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的基态原子核外电子排布式为</a:t>
            </a:r>
            <a:r>
              <a:rPr lang="en-US" altLang="zh-CN" sz="2800" kern="100" dirty="0">
                <a:latin typeface="Times New Roman"/>
                <a:ea typeface="华文细黑"/>
                <a:cs typeface="Courier New"/>
              </a:rPr>
              <a:t>_________________________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1" name="矩形 10"/>
          <p:cNvSpPr/>
          <p:nvPr/>
        </p:nvSpPr>
        <p:spPr>
          <a:xfrm>
            <a:off x="294408" y="2781722"/>
            <a:ext cx="11388152" cy="263249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元素基态原子的核外电子排布式为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位于元素周期表中第三周期第</a:t>
            </a:r>
            <a:r>
              <a:rPr lang="en-US" altLang="zh-CN" sz="2800" kern="100" dirty="0" err="1">
                <a:latin typeface="宋体"/>
                <a:ea typeface="华文细黑"/>
                <a:cs typeface="Times New Roman"/>
              </a:rPr>
              <a:t>Ⅰ</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元素基态原子核外电子排布式为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4</a:t>
            </a: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3p</a:t>
            </a:r>
            <a:r>
              <a:rPr lang="zh-CN" altLang="zh-CN" sz="2800" kern="100" dirty="0">
                <a:latin typeface="Times New Roman"/>
                <a:ea typeface="华文细黑"/>
                <a:cs typeface="Times New Roman"/>
              </a:rPr>
              <a:t>轨道有两个未成对电子。</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元素基态原子的核外电子排布式为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IPAPANNEW"/>
                <a:ea typeface="华文细黑"/>
                <a:cs typeface="Times New Roman"/>
              </a:rPr>
              <a:t>[Ne]</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7516316" y="837506"/>
            <a:ext cx="54373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三</a:t>
            </a:r>
            <a:endParaRPr lang="zh-CN" altLang="en-US" sz="2800" dirty="0"/>
          </a:p>
        </p:txBody>
      </p:sp>
      <p:sp>
        <p:nvSpPr>
          <p:cNvPr id="15" name="矩形 14"/>
          <p:cNvSpPr/>
          <p:nvPr/>
        </p:nvSpPr>
        <p:spPr>
          <a:xfrm>
            <a:off x="9182025" y="837392"/>
            <a:ext cx="803425" cy="523220"/>
          </a:xfrm>
          <a:prstGeom prst="rect">
            <a:avLst/>
          </a:prstGeom>
        </p:spPr>
        <p:txBody>
          <a:bodyPr wrap="none">
            <a:spAutoFit/>
          </a:bodyPr>
          <a:lstStyle/>
          <a:p>
            <a:r>
              <a:rPr lang="en-US" altLang="zh-CN" sz="2800" kern="100" dirty="0" err="1">
                <a:solidFill>
                  <a:srgbClr val="E36C0A"/>
                </a:solidFill>
                <a:latin typeface="宋体"/>
                <a:ea typeface="华文细黑"/>
                <a:cs typeface="Times New Roman"/>
              </a:rPr>
              <a:t>Ⅰ</a:t>
            </a:r>
            <a:r>
              <a:rPr lang="en-US" altLang="zh-CN" sz="2800" kern="100" dirty="0" err="1">
                <a:solidFill>
                  <a:srgbClr val="E36C0A"/>
                </a:solidFill>
                <a:latin typeface="Times New Roman"/>
                <a:ea typeface="华文细黑"/>
              </a:rPr>
              <a:t>A</a:t>
            </a:r>
            <a:endParaRPr lang="zh-CN" altLang="en-US" sz="2800" dirty="0"/>
          </a:p>
        </p:txBody>
      </p:sp>
      <p:sp>
        <p:nvSpPr>
          <p:cNvPr id="5" name="矩形 4"/>
          <p:cNvSpPr/>
          <p:nvPr/>
        </p:nvSpPr>
        <p:spPr>
          <a:xfrm>
            <a:off x="3430910" y="1466414"/>
            <a:ext cx="364202" cy="523220"/>
          </a:xfrm>
          <a:prstGeom prst="rect">
            <a:avLst/>
          </a:prstGeom>
        </p:spPr>
        <p:txBody>
          <a:bodyPr wrap="none">
            <a:spAutoFit/>
          </a:bodyPr>
          <a:lstStyle/>
          <a:p>
            <a:r>
              <a:rPr lang="en-US" altLang="zh-CN" sz="2800" kern="100" dirty="0">
                <a:solidFill>
                  <a:srgbClr val="E36C0A"/>
                </a:solidFill>
                <a:latin typeface="Times New Roman"/>
                <a:ea typeface="华文细黑"/>
              </a:rPr>
              <a:t>2</a:t>
            </a:r>
            <a:endParaRPr lang="zh-CN" altLang="en-US" sz="2800" dirty="0"/>
          </a:p>
        </p:txBody>
      </p:sp>
      <p:sp>
        <p:nvSpPr>
          <p:cNvPr id="17" name="矩形 16"/>
          <p:cNvSpPr/>
          <p:nvPr/>
        </p:nvSpPr>
        <p:spPr>
          <a:xfrm>
            <a:off x="904157" y="2061642"/>
            <a:ext cx="4398961" cy="523220"/>
          </a:xfrm>
          <a:prstGeom prst="rect">
            <a:avLst/>
          </a:prstGeom>
        </p:spPr>
        <p:txBody>
          <a:bodyPr wrap="none">
            <a:spAutoFit/>
          </a:bodyPr>
          <a:lstStyle/>
          <a:p>
            <a:r>
              <a:rPr lang="en-US" altLang="zh-CN" sz="2800" kern="100" dirty="0">
                <a:solidFill>
                  <a:srgbClr val="E36C0A"/>
                </a:solidFill>
                <a:latin typeface="Times New Roman"/>
                <a:ea typeface="华文细黑"/>
              </a:rPr>
              <a:t>1s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2p</a:t>
            </a:r>
            <a:r>
              <a:rPr lang="en-US" altLang="zh-CN" sz="2800" kern="100" baseline="30000" dirty="0">
                <a:solidFill>
                  <a:srgbClr val="E36C0A"/>
                </a:solidFill>
                <a:latin typeface="Times New Roman"/>
                <a:ea typeface="华文细黑"/>
              </a:rPr>
              <a:t>6</a:t>
            </a:r>
            <a:r>
              <a:rPr lang="en-US" altLang="zh-CN" sz="2800" kern="100" dirty="0">
                <a:solidFill>
                  <a:srgbClr val="E36C0A"/>
                </a:solidFill>
                <a:latin typeface="Times New Roman"/>
                <a:ea typeface="华文细黑"/>
              </a:rPr>
              <a:t>3s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3p</a:t>
            </a:r>
            <a:r>
              <a:rPr lang="en-US" altLang="zh-CN" sz="2800" kern="100" baseline="30000" dirty="0">
                <a:solidFill>
                  <a:srgbClr val="E36C0A"/>
                </a:solidFill>
                <a:latin typeface="Times New Roman"/>
                <a:ea typeface="华文细黑"/>
              </a:rPr>
              <a:t>2</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IPAPANNEW"/>
                <a:ea typeface="华文细黑"/>
                <a:cs typeface="Times New Roman"/>
              </a:rPr>
              <a:t>[Ne]</a:t>
            </a:r>
            <a:r>
              <a:rPr lang="en-US" altLang="zh-CN" sz="2800" kern="100" dirty="0">
                <a:solidFill>
                  <a:srgbClr val="E36C0A"/>
                </a:solidFill>
                <a:latin typeface="Times New Roman"/>
                <a:ea typeface="华文细黑"/>
              </a:rPr>
              <a:t>3s</a:t>
            </a:r>
            <a:r>
              <a:rPr lang="en-US" altLang="zh-CN" sz="2800" kern="100" baseline="30000" dirty="0">
                <a:solidFill>
                  <a:srgbClr val="E36C0A"/>
                </a:solidFill>
                <a:latin typeface="Times New Roman"/>
                <a:ea typeface="华文细黑"/>
              </a:rPr>
              <a:t>2</a:t>
            </a:r>
            <a:r>
              <a:rPr lang="en-US" altLang="zh-CN" sz="2800" kern="100" dirty="0">
                <a:solidFill>
                  <a:srgbClr val="E36C0A"/>
                </a:solidFill>
                <a:latin typeface="Times New Roman"/>
                <a:ea typeface="华文细黑"/>
              </a:rPr>
              <a:t>3p</a:t>
            </a:r>
            <a:r>
              <a:rPr lang="en-US" altLang="zh-CN" sz="2800" kern="100" baseline="30000" dirty="0">
                <a:solidFill>
                  <a:srgbClr val="E36C0A"/>
                </a:solidFill>
                <a:latin typeface="Times New Roman"/>
                <a:ea typeface="华文细黑"/>
              </a:rPr>
              <a:t>2</a:t>
            </a:r>
            <a:endParaRPr lang="zh-CN" altLang="en-US" sz="2800" dirty="0"/>
          </a:p>
        </p:txBody>
      </p:sp>
      <p:sp>
        <p:nvSpPr>
          <p:cNvPr id="23" name="矩形 2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5" name="Rectangle 21">
            <a:hlinkClick r:id="rId2" action="ppaction://hlinksldjump"/>
          </p:cNvPr>
          <p:cNvSpPr>
            <a:spLocks noChangeArrowheads="1"/>
          </p:cNvSpPr>
          <p:nvPr/>
        </p:nvSpPr>
        <p:spPr bwMode="auto">
          <a:xfrm>
            <a:off x="7175326"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6" name="Rectangle 21">
            <a:hlinkClick r:id="rId3" action="ppaction://hlinksldjump"/>
          </p:cNvPr>
          <p:cNvSpPr>
            <a:spLocks noChangeArrowheads="1"/>
          </p:cNvSpPr>
          <p:nvPr/>
        </p:nvSpPr>
        <p:spPr bwMode="auto">
          <a:xfrm>
            <a:off x="7679279"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7" name="Rectangle 21">
            <a:hlinkClick r:id="rId4" action="ppaction://hlinksldjump"/>
          </p:cNvPr>
          <p:cNvSpPr>
            <a:spLocks noChangeArrowheads="1"/>
          </p:cNvSpPr>
          <p:nvPr/>
        </p:nvSpPr>
        <p:spPr bwMode="auto">
          <a:xfrm>
            <a:off x="8159090"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8" name="Rectangle 21">
            <a:hlinkClick r:id="rId5" action="ppaction://hlinksldjump"/>
          </p:cNvPr>
          <p:cNvSpPr>
            <a:spLocks noChangeArrowheads="1"/>
          </p:cNvSpPr>
          <p:nvPr/>
        </p:nvSpPr>
        <p:spPr bwMode="auto">
          <a:xfrm>
            <a:off x="8614759"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9" name="Rectangle 21">
            <a:hlinkClick r:id="rId6" action="ppaction://hlinksldjump"/>
          </p:cNvPr>
          <p:cNvSpPr>
            <a:spLocks noChangeArrowheads="1"/>
          </p:cNvSpPr>
          <p:nvPr/>
        </p:nvSpPr>
        <p:spPr bwMode="auto">
          <a:xfrm>
            <a:off x="911829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0" name="Rectangle 21">
            <a:hlinkClick r:id="rId7" action="ppaction://hlinksldjump"/>
          </p:cNvPr>
          <p:cNvSpPr>
            <a:spLocks noChangeArrowheads="1"/>
          </p:cNvSpPr>
          <p:nvPr/>
        </p:nvSpPr>
        <p:spPr bwMode="auto">
          <a:xfrm>
            <a:off x="9597687"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1" name="Rectangle 21">
            <a:hlinkClick r:id="rId8" action="ppaction://hlinksldjump"/>
          </p:cNvPr>
          <p:cNvSpPr>
            <a:spLocks noChangeArrowheads="1"/>
          </p:cNvSpPr>
          <p:nvPr/>
        </p:nvSpPr>
        <p:spPr bwMode="auto">
          <a:xfrm>
            <a:off x="10052940"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2" name="Rectangle 21">
            <a:hlinkClick r:id="rId9" action="ppaction://hlinksldjump"/>
          </p:cNvPr>
          <p:cNvSpPr>
            <a:spLocks noChangeArrowheads="1"/>
          </p:cNvSpPr>
          <p:nvPr/>
        </p:nvSpPr>
        <p:spPr bwMode="auto">
          <a:xfrm>
            <a:off x="10556475"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0" action="ppaction://hlinksldjump"/>
          </p:cNvPr>
          <p:cNvSpPr>
            <a:spLocks noChangeArrowheads="1"/>
          </p:cNvSpPr>
          <p:nvPr/>
        </p:nvSpPr>
        <p:spPr bwMode="auto">
          <a:xfrm>
            <a:off x="11035868"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1" action="ppaction://hlinksldjump"/>
          </p:cNvPr>
          <p:cNvSpPr>
            <a:spLocks noChangeArrowheads="1"/>
          </p:cNvSpPr>
          <p:nvPr/>
        </p:nvSpPr>
        <p:spPr bwMode="auto">
          <a:xfrm>
            <a:off x="11491125" y="140576"/>
            <a:ext cx="508737"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linds(horizontal)">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7"/>
                                        </p:tgtEl>
                                      </p:cBhvr>
                                    </p:animEffect>
                                    <p:set>
                                      <p:cBhvr>
                                        <p:cTn id="38"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11" grpId="0"/>
      <p:bldP spid="11" grpId="1"/>
      <p:bldP spid="3" grpId="0"/>
      <p:bldP spid="3" grpId="1"/>
      <p:bldP spid="15" grpId="0"/>
      <p:bldP spid="15" grpId="1"/>
      <p:bldP spid="5" grpId="0"/>
      <p:bldP spid="5" grpId="1"/>
      <p:bldP spid="17" grpId="0"/>
      <p:bldP spid="17"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矩形 13"/>
          <p:cNvSpPr/>
          <p:nvPr/>
        </p:nvSpPr>
        <p:spPr>
          <a:xfrm>
            <a:off x="294408" y="1158018"/>
            <a:ext cx="11993486" cy="769417"/>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9.</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31(1)]</a:t>
            </a:r>
            <a:r>
              <a:rPr lang="zh-CN" altLang="zh-CN" sz="2800" kern="100" dirty="0">
                <a:latin typeface="Times New Roman"/>
                <a:ea typeface="华文细黑"/>
                <a:cs typeface="Times New Roman"/>
              </a:rPr>
              <a:t>基态硼原子的电子排布式为</a:t>
            </a:r>
            <a:r>
              <a:rPr lang="en-US" altLang="zh-CN" sz="2800" kern="100" dirty="0" smtClean="0">
                <a:latin typeface="Times New Roman"/>
                <a:ea typeface="华文细黑"/>
                <a:cs typeface="Courier New"/>
              </a:rPr>
              <a:t>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3" name="矩形 12"/>
          <p:cNvSpPr/>
          <p:nvPr/>
        </p:nvSpPr>
        <p:spPr>
          <a:xfrm>
            <a:off x="323678" y="1950106"/>
            <a:ext cx="11388152" cy="687600"/>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的原子序数为</a:t>
            </a: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，故其基态原子的电子排布式为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3" name="矩形 22"/>
          <p:cNvSpPr/>
          <p:nvPr/>
        </p:nvSpPr>
        <p:spPr>
          <a:xfrm>
            <a:off x="8471470" y="1066960"/>
            <a:ext cx="3856582" cy="769417"/>
          </a:xfrm>
          <a:prstGeom prst="rect">
            <a:avLst/>
          </a:prstGeom>
        </p:spPr>
        <p:txBody>
          <a:bodyPr wrap="square" lIns="121898" tIns="60948" rIns="121898" bIns="60948">
            <a:spAutoFit/>
          </a:bodyPr>
          <a:lstStyle/>
          <a:p>
            <a:pPr>
              <a:lnSpc>
                <a:spcPct val="150000"/>
              </a:lnSpc>
            </a:pPr>
            <a:r>
              <a:rPr lang="en-US" altLang="zh-CN" sz="2800" kern="100" dirty="0">
                <a:solidFill>
                  <a:schemeClr val="accent6">
                    <a:lumMod val="75000"/>
                  </a:schemeClr>
                </a:solidFill>
                <a:latin typeface="Times New Roman"/>
                <a:ea typeface="华文细黑"/>
              </a:rPr>
              <a:t>1s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2s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2p</a:t>
            </a:r>
            <a:r>
              <a:rPr lang="en-US" altLang="zh-CN" sz="2800" kern="100" baseline="30000" dirty="0">
                <a:solidFill>
                  <a:schemeClr val="accent6">
                    <a:lumMod val="75000"/>
                  </a:schemeClr>
                </a:solidFill>
                <a:latin typeface="Times New Roman"/>
                <a:ea typeface="华文细黑"/>
              </a:rPr>
              <a:t>1</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IPAPANNEW"/>
                <a:ea typeface="华文细黑"/>
                <a:cs typeface="Times New Roman"/>
              </a:rPr>
              <a:t>[Ne]</a:t>
            </a:r>
            <a:r>
              <a:rPr lang="en-US" altLang="zh-CN" sz="2800" kern="100" dirty="0">
                <a:solidFill>
                  <a:schemeClr val="accent6">
                    <a:lumMod val="75000"/>
                  </a:schemeClr>
                </a:solidFill>
                <a:latin typeface="Times New Roman"/>
                <a:ea typeface="华文细黑"/>
              </a:rPr>
              <a:t>2s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2p</a:t>
            </a:r>
            <a:r>
              <a:rPr lang="en-US" altLang="zh-CN" sz="2800" kern="100" baseline="30000" dirty="0">
                <a:solidFill>
                  <a:schemeClr val="accent6">
                    <a:lumMod val="75000"/>
                  </a:schemeClr>
                </a:solidFill>
                <a:latin typeface="Times New Roman"/>
                <a:ea typeface="华文细黑"/>
              </a:rPr>
              <a:t>1</a:t>
            </a:r>
            <a:endParaRPr lang="zh-CN" altLang="zh-CN" sz="1050" kern="100" dirty="0">
              <a:solidFill>
                <a:schemeClr val="accent6">
                  <a:lumMod val="75000"/>
                </a:schemeClr>
              </a:solidFill>
              <a:effectLst/>
              <a:latin typeface="宋体"/>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6" name="Rectangle 21">
            <a:hlinkClick r:id="rId2" action="ppaction://hlinksldjump"/>
          </p:cNvPr>
          <p:cNvSpPr>
            <a:spLocks noChangeArrowheads="1"/>
          </p:cNvSpPr>
          <p:nvPr/>
        </p:nvSpPr>
        <p:spPr bwMode="auto">
          <a:xfrm>
            <a:off x="7175326"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7" name="Rectangle 21">
            <a:hlinkClick r:id="rId3" action="ppaction://hlinksldjump"/>
          </p:cNvPr>
          <p:cNvSpPr>
            <a:spLocks noChangeArrowheads="1"/>
          </p:cNvSpPr>
          <p:nvPr/>
        </p:nvSpPr>
        <p:spPr bwMode="auto">
          <a:xfrm>
            <a:off x="7679279"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8" name="Rectangle 21">
            <a:hlinkClick r:id="rId4" action="ppaction://hlinksldjump"/>
          </p:cNvPr>
          <p:cNvSpPr>
            <a:spLocks noChangeArrowheads="1"/>
          </p:cNvSpPr>
          <p:nvPr/>
        </p:nvSpPr>
        <p:spPr bwMode="auto">
          <a:xfrm>
            <a:off x="8159090"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9" name="Rectangle 21">
            <a:hlinkClick r:id="rId5" action="ppaction://hlinksldjump"/>
          </p:cNvPr>
          <p:cNvSpPr>
            <a:spLocks noChangeArrowheads="1"/>
          </p:cNvSpPr>
          <p:nvPr/>
        </p:nvSpPr>
        <p:spPr bwMode="auto">
          <a:xfrm>
            <a:off x="8614759"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0" name="Rectangle 21">
            <a:hlinkClick r:id="rId6" action="ppaction://hlinksldjump"/>
          </p:cNvPr>
          <p:cNvSpPr>
            <a:spLocks noChangeArrowheads="1"/>
          </p:cNvSpPr>
          <p:nvPr/>
        </p:nvSpPr>
        <p:spPr bwMode="auto">
          <a:xfrm>
            <a:off x="911829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1" name="Rectangle 21">
            <a:hlinkClick r:id="rId7" action="ppaction://hlinksldjump"/>
          </p:cNvPr>
          <p:cNvSpPr>
            <a:spLocks noChangeArrowheads="1"/>
          </p:cNvSpPr>
          <p:nvPr/>
        </p:nvSpPr>
        <p:spPr bwMode="auto">
          <a:xfrm>
            <a:off x="9597687"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2" name="Rectangle 21">
            <a:hlinkClick r:id="rId8" action="ppaction://hlinksldjump"/>
          </p:cNvPr>
          <p:cNvSpPr>
            <a:spLocks noChangeArrowheads="1"/>
          </p:cNvSpPr>
          <p:nvPr/>
        </p:nvSpPr>
        <p:spPr bwMode="auto">
          <a:xfrm>
            <a:off x="10052940"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9" action="ppaction://hlinksldjump"/>
          </p:cNvPr>
          <p:cNvSpPr>
            <a:spLocks noChangeArrowheads="1"/>
          </p:cNvSpPr>
          <p:nvPr/>
        </p:nvSpPr>
        <p:spPr bwMode="auto">
          <a:xfrm>
            <a:off x="10556475"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0" action="ppaction://hlinksldjump"/>
          </p:cNvPr>
          <p:cNvSpPr>
            <a:spLocks noChangeArrowheads="1"/>
          </p:cNvSpPr>
          <p:nvPr/>
        </p:nvSpPr>
        <p:spPr bwMode="auto">
          <a:xfrm>
            <a:off x="11035868"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1" action="ppaction://hlinksldjump"/>
          </p:cNvPr>
          <p:cNvSpPr>
            <a:spLocks noChangeArrowheads="1"/>
          </p:cNvSpPr>
          <p:nvPr/>
        </p:nvSpPr>
        <p:spPr bwMode="auto">
          <a:xfrm>
            <a:off x="11491125" y="140576"/>
            <a:ext cx="508737"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3"/>
                                        </p:tgtEl>
                                      </p:cBhvr>
                                    </p:animEffect>
                                    <p:set>
                                      <p:cBhvr>
                                        <p:cTn id="20"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3" grpId="0"/>
      <p:bldP spid="13" grpId="1"/>
      <p:bldP spid="23" grpId="0"/>
      <p:bldP spid="23"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矩形 23"/>
          <p:cNvSpPr/>
          <p:nvPr/>
        </p:nvSpPr>
        <p:spPr>
          <a:xfrm>
            <a:off x="323678" y="1269554"/>
            <a:ext cx="11388152"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10.</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浙江自选模块，</a:t>
            </a:r>
            <a:r>
              <a:rPr lang="en-US" altLang="zh-CN" sz="2800" kern="100" dirty="0">
                <a:latin typeface="IPAPANNEW"/>
                <a:ea typeface="华文细黑"/>
                <a:cs typeface="Times New Roman"/>
              </a:rPr>
              <a:t>15(1)</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r>
              <a:rPr lang="en-US" altLang="zh-CN" sz="2800" kern="100" baseline="-25000" dirty="0">
                <a:latin typeface="Times New Roman"/>
                <a:ea typeface="华文细黑"/>
                <a:cs typeface="Courier New"/>
              </a:rPr>
              <a:t>31</a:t>
            </a:r>
            <a:r>
              <a:rPr lang="en-US" altLang="zh-CN" sz="2800" kern="100" dirty="0">
                <a:latin typeface="Times New Roman"/>
                <a:ea typeface="华文细黑"/>
                <a:cs typeface="Courier New"/>
              </a:rPr>
              <a:t>Ga</a:t>
            </a:r>
            <a:r>
              <a:rPr lang="zh-CN" altLang="zh-CN" sz="2800" kern="100" dirty="0">
                <a:latin typeface="Times New Roman"/>
                <a:ea typeface="华文细黑"/>
                <a:cs typeface="Times New Roman"/>
              </a:rPr>
              <a:t>基态原子的核外电子排布式是</a:t>
            </a:r>
            <a:r>
              <a:rPr lang="en-US" altLang="zh-CN" sz="2800" kern="100" dirty="0" smtClean="0">
                <a:latin typeface="Times New Roman"/>
                <a:ea typeface="华文细黑"/>
                <a:cs typeface="Courier New"/>
              </a:rPr>
              <a:t>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25" name="矩形 24"/>
          <p:cNvSpPr/>
          <p:nvPr/>
        </p:nvSpPr>
        <p:spPr>
          <a:xfrm>
            <a:off x="365548" y="1843593"/>
            <a:ext cx="6707632" cy="769417"/>
          </a:xfrm>
          <a:prstGeom prst="rect">
            <a:avLst/>
          </a:prstGeom>
        </p:spPr>
        <p:txBody>
          <a:bodyPr wrap="square" lIns="121898" tIns="60948" rIns="121898" bIns="60948">
            <a:spAutoFit/>
          </a:bodyPr>
          <a:lstStyle/>
          <a:p>
            <a:pPr>
              <a:lnSpc>
                <a:spcPct val="150000"/>
              </a:lnSpc>
            </a:pPr>
            <a:r>
              <a:rPr lang="en-US" altLang="zh-CN" sz="2800" kern="100" dirty="0">
                <a:solidFill>
                  <a:schemeClr val="accent6">
                    <a:lumMod val="75000"/>
                  </a:schemeClr>
                </a:solidFill>
                <a:latin typeface="Times New Roman"/>
                <a:ea typeface="华文细黑"/>
              </a:rPr>
              <a:t>1s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2s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2p</a:t>
            </a:r>
            <a:r>
              <a:rPr lang="en-US" altLang="zh-CN" sz="2800" kern="100" baseline="30000" dirty="0">
                <a:solidFill>
                  <a:schemeClr val="accent6">
                    <a:lumMod val="75000"/>
                  </a:schemeClr>
                </a:solidFill>
                <a:latin typeface="Times New Roman"/>
                <a:ea typeface="华文细黑"/>
              </a:rPr>
              <a:t>6</a:t>
            </a:r>
            <a:r>
              <a:rPr lang="en-US" altLang="zh-CN" sz="2800" kern="100" dirty="0">
                <a:solidFill>
                  <a:schemeClr val="accent6">
                    <a:lumMod val="75000"/>
                  </a:schemeClr>
                </a:solidFill>
                <a:latin typeface="Times New Roman"/>
                <a:ea typeface="华文细黑"/>
              </a:rPr>
              <a:t>3s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3p</a:t>
            </a:r>
            <a:r>
              <a:rPr lang="en-US" altLang="zh-CN" sz="2800" kern="100" baseline="30000" dirty="0">
                <a:solidFill>
                  <a:schemeClr val="accent6">
                    <a:lumMod val="75000"/>
                  </a:schemeClr>
                </a:solidFill>
                <a:latin typeface="Times New Roman"/>
                <a:ea typeface="华文细黑"/>
              </a:rPr>
              <a:t>6</a:t>
            </a:r>
            <a:r>
              <a:rPr lang="en-US" altLang="zh-CN" sz="2800" kern="100" dirty="0">
                <a:solidFill>
                  <a:schemeClr val="accent6">
                    <a:lumMod val="75000"/>
                  </a:schemeClr>
                </a:solidFill>
                <a:latin typeface="Times New Roman"/>
                <a:ea typeface="华文细黑"/>
              </a:rPr>
              <a:t>3d</a:t>
            </a:r>
            <a:r>
              <a:rPr lang="en-US" altLang="zh-CN" sz="2800" kern="100" baseline="30000" dirty="0">
                <a:solidFill>
                  <a:schemeClr val="accent6">
                    <a:lumMod val="75000"/>
                  </a:schemeClr>
                </a:solidFill>
                <a:latin typeface="Times New Roman"/>
                <a:ea typeface="华文细黑"/>
              </a:rPr>
              <a:t>10</a:t>
            </a:r>
            <a:r>
              <a:rPr lang="en-US" altLang="zh-CN" sz="2800" kern="100" dirty="0">
                <a:solidFill>
                  <a:schemeClr val="accent6">
                    <a:lumMod val="75000"/>
                  </a:schemeClr>
                </a:solidFill>
                <a:latin typeface="Times New Roman"/>
                <a:ea typeface="华文细黑"/>
              </a:rPr>
              <a:t>4s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4p</a:t>
            </a:r>
            <a:r>
              <a:rPr lang="en-US" altLang="zh-CN" sz="2800" kern="100" baseline="30000" dirty="0">
                <a:solidFill>
                  <a:schemeClr val="accent6">
                    <a:lumMod val="75000"/>
                  </a:schemeClr>
                </a:solidFill>
                <a:latin typeface="Times New Roman"/>
                <a:ea typeface="华文细黑"/>
              </a:rPr>
              <a:t>1</a:t>
            </a:r>
            <a:r>
              <a:rPr lang="zh-CN" altLang="zh-CN" sz="2800" kern="100" dirty="0">
                <a:solidFill>
                  <a:schemeClr val="accent6">
                    <a:lumMod val="75000"/>
                  </a:schemeClr>
                </a:solidFill>
                <a:latin typeface="Times New Roman"/>
                <a:ea typeface="华文细黑"/>
                <a:cs typeface="Times New Roman"/>
              </a:rPr>
              <a:t>或</a:t>
            </a:r>
            <a:r>
              <a:rPr lang="en-US" altLang="zh-CN" sz="2800" kern="100" dirty="0">
                <a:solidFill>
                  <a:schemeClr val="accent6">
                    <a:lumMod val="75000"/>
                  </a:schemeClr>
                </a:solidFill>
                <a:latin typeface="IPAPANNEW"/>
                <a:ea typeface="华文细黑"/>
                <a:cs typeface="Times New Roman"/>
              </a:rPr>
              <a:t>[</a:t>
            </a:r>
            <a:r>
              <a:rPr lang="en-US" altLang="zh-CN" sz="2800" kern="100" dirty="0" err="1">
                <a:solidFill>
                  <a:schemeClr val="accent6">
                    <a:lumMod val="75000"/>
                  </a:schemeClr>
                </a:solidFill>
                <a:latin typeface="IPAPANNEW"/>
                <a:ea typeface="华文细黑"/>
                <a:cs typeface="Times New Roman"/>
              </a:rPr>
              <a:t>Ar</a:t>
            </a:r>
            <a:r>
              <a:rPr lang="en-US" altLang="zh-CN" sz="2800" kern="100" dirty="0">
                <a:solidFill>
                  <a:schemeClr val="accent6">
                    <a:lumMod val="75000"/>
                  </a:schemeClr>
                </a:solidFill>
                <a:latin typeface="IPAPANNEW"/>
                <a:ea typeface="华文细黑"/>
                <a:cs typeface="Times New Roman"/>
              </a:rPr>
              <a:t>]</a:t>
            </a:r>
            <a:r>
              <a:rPr lang="en-US" altLang="zh-CN" sz="2800" kern="100" dirty="0">
                <a:solidFill>
                  <a:schemeClr val="accent6">
                    <a:lumMod val="75000"/>
                  </a:schemeClr>
                </a:solidFill>
                <a:latin typeface="Times New Roman"/>
                <a:ea typeface="华文细黑"/>
              </a:rPr>
              <a:t>3d</a:t>
            </a:r>
            <a:r>
              <a:rPr lang="en-US" altLang="zh-CN" sz="2800" kern="100" baseline="30000" dirty="0">
                <a:solidFill>
                  <a:schemeClr val="accent6">
                    <a:lumMod val="75000"/>
                  </a:schemeClr>
                </a:solidFill>
                <a:latin typeface="Times New Roman"/>
                <a:ea typeface="华文细黑"/>
              </a:rPr>
              <a:t>10</a:t>
            </a:r>
            <a:r>
              <a:rPr lang="en-US" altLang="zh-CN" sz="2800" kern="100" dirty="0">
                <a:solidFill>
                  <a:schemeClr val="accent6">
                    <a:lumMod val="75000"/>
                  </a:schemeClr>
                </a:solidFill>
                <a:latin typeface="Times New Roman"/>
                <a:ea typeface="华文细黑"/>
              </a:rPr>
              <a:t>4s</a:t>
            </a:r>
            <a:r>
              <a:rPr lang="en-US" altLang="zh-CN" sz="2800" kern="100" baseline="30000" dirty="0">
                <a:solidFill>
                  <a:schemeClr val="accent6">
                    <a:lumMod val="75000"/>
                  </a:schemeClr>
                </a:solidFill>
                <a:latin typeface="Times New Roman"/>
                <a:ea typeface="华文细黑"/>
              </a:rPr>
              <a:t>2</a:t>
            </a:r>
            <a:r>
              <a:rPr lang="en-US" altLang="zh-CN" sz="2800" kern="100" dirty="0">
                <a:solidFill>
                  <a:schemeClr val="accent6">
                    <a:lumMod val="75000"/>
                  </a:schemeClr>
                </a:solidFill>
                <a:latin typeface="Times New Roman"/>
                <a:ea typeface="华文细黑"/>
              </a:rPr>
              <a:t>4p</a:t>
            </a:r>
            <a:r>
              <a:rPr lang="en-US" altLang="zh-CN" sz="2800" kern="100" baseline="30000" dirty="0">
                <a:solidFill>
                  <a:schemeClr val="accent6">
                    <a:lumMod val="75000"/>
                  </a:schemeClr>
                </a:solidFill>
                <a:latin typeface="Times New Roman"/>
                <a:ea typeface="华文细黑"/>
              </a:rPr>
              <a:t>1</a:t>
            </a:r>
            <a:endParaRPr lang="zh-CN" altLang="zh-CN" sz="1050" kern="100" dirty="0">
              <a:solidFill>
                <a:schemeClr val="accent6">
                  <a:lumMod val="75000"/>
                </a:schemeClr>
              </a:solidFill>
              <a:effectLst/>
              <a:latin typeface="宋体"/>
              <a:cs typeface="Courier New"/>
            </a:endParaRPr>
          </a:p>
        </p:txBody>
      </p:sp>
      <p:sp>
        <p:nvSpPr>
          <p:cNvPr id="26" name="Rectangle 21">
            <a:hlinkClick r:id="rId2" action="ppaction://hlinksldjump"/>
          </p:cNvPr>
          <p:cNvSpPr>
            <a:spLocks noChangeArrowheads="1"/>
          </p:cNvSpPr>
          <p:nvPr/>
        </p:nvSpPr>
        <p:spPr bwMode="auto">
          <a:xfrm>
            <a:off x="7175326"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7" name="Rectangle 21">
            <a:hlinkClick r:id="rId3" action="ppaction://hlinksldjump"/>
          </p:cNvPr>
          <p:cNvSpPr>
            <a:spLocks noChangeArrowheads="1"/>
          </p:cNvSpPr>
          <p:nvPr/>
        </p:nvSpPr>
        <p:spPr bwMode="auto">
          <a:xfrm>
            <a:off x="7679279"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8" name="Rectangle 21">
            <a:hlinkClick r:id="rId4" action="ppaction://hlinksldjump"/>
          </p:cNvPr>
          <p:cNvSpPr>
            <a:spLocks noChangeArrowheads="1"/>
          </p:cNvSpPr>
          <p:nvPr/>
        </p:nvSpPr>
        <p:spPr bwMode="auto">
          <a:xfrm>
            <a:off x="8159090"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9" name="Rectangle 21">
            <a:hlinkClick r:id="rId5" action="ppaction://hlinksldjump"/>
          </p:cNvPr>
          <p:cNvSpPr>
            <a:spLocks noChangeArrowheads="1"/>
          </p:cNvSpPr>
          <p:nvPr/>
        </p:nvSpPr>
        <p:spPr bwMode="auto">
          <a:xfrm>
            <a:off x="8614759"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0" name="Rectangle 21">
            <a:hlinkClick r:id="rId6" action="ppaction://hlinksldjump"/>
          </p:cNvPr>
          <p:cNvSpPr>
            <a:spLocks noChangeArrowheads="1"/>
          </p:cNvSpPr>
          <p:nvPr/>
        </p:nvSpPr>
        <p:spPr bwMode="auto">
          <a:xfrm>
            <a:off x="9118294"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1" name="Rectangle 21">
            <a:hlinkClick r:id="rId7" action="ppaction://hlinksldjump"/>
          </p:cNvPr>
          <p:cNvSpPr>
            <a:spLocks noChangeArrowheads="1"/>
          </p:cNvSpPr>
          <p:nvPr/>
        </p:nvSpPr>
        <p:spPr bwMode="auto">
          <a:xfrm>
            <a:off x="9597687"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2" name="Rectangle 21">
            <a:hlinkClick r:id="rId8" action="ppaction://hlinksldjump"/>
          </p:cNvPr>
          <p:cNvSpPr>
            <a:spLocks noChangeArrowheads="1"/>
          </p:cNvSpPr>
          <p:nvPr/>
        </p:nvSpPr>
        <p:spPr bwMode="auto">
          <a:xfrm>
            <a:off x="10052940"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9" action="ppaction://hlinksldjump"/>
          </p:cNvPr>
          <p:cNvSpPr>
            <a:spLocks noChangeArrowheads="1"/>
          </p:cNvSpPr>
          <p:nvPr/>
        </p:nvSpPr>
        <p:spPr bwMode="auto">
          <a:xfrm>
            <a:off x="10556475"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0" action="ppaction://hlinksldjump"/>
          </p:cNvPr>
          <p:cNvSpPr>
            <a:spLocks noChangeArrowheads="1"/>
          </p:cNvSpPr>
          <p:nvPr/>
        </p:nvSpPr>
        <p:spPr bwMode="auto">
          <a:xfrm>
            <a:off x="11035868"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9</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6" name="Rectangle 21">
            <a:hlinkClick r:id="rId11" action="ppaction://hlinksldjump"/>
          </p:cNvPr>
          <p:cNvSpPr>
            <a:spLocks noChangeArrowheads="1"/>
          </p:cNvSpPr>
          <p:nvPr/>
        </p:nvSpPr>
        <p:spPr bwMode="auto">
          <a:xfrm>
            <a:off x="11491125" y="140576"/>
            <a:ext cx="508737"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7" name="矩形 3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圆角矩形 3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563307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38"/>
                  </p:tgtEl>
                </p:cond>
              </p:nextCondLst>
            </p:seq>
          </p:childTnLst>
        </p:cTn>
      </p:par>
    </p:tnLst>
    <p:bldLst>
      <p:bldP spid="25" grpId="0"/>
      <p:bldP spid="25"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94408" y="981522"/>
            <a:ext cx="11388152" cy="198026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原子结构与元素性质</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1.</a:t>
            </a:r>
            <a:r>
              <a:rPr lang="en-US" altLang="zh-CN" sz="2800" kern="100" dirty="0">
                <a:latin typeface="IPAPANNEW"/>
                <a:ea typeface="华文细黑"/>
                <a:cs typeface="Times New Roman"/>
              </a:rPr>
              <a:t>[2015·</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31(1)]</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所含的三种元素电负性从小到大的顺序为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1270670" y="2378249"/>
            <a:ext cx="1661032" cy="523220"/>
          </a:xfrm>
          <a:prstGeom prst="rect">
            <a:avLst/>
          </a:prstGeom>
        </p:spPr>
        <p:txBody>
          <a:bodyPr wrap="none">
            <a:spAutoFit/>
          </a:bodyPr>
          <a:lstStyle/>
          <a:p>
            <a:r>
              <a:rPr lang="en-US" altLang="zh-CN" sz="2800" kern="100" dirty="0">
                <a:solidFill>
                  <a:srgbClr val="E36C0A"/>
                </a:solidFill>
                <a:latin typeface="Times New Roman"/>
                <a:ea typeface="华文细黑"/>
              </a:rPr>
              <a:t>H</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C</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O</a:t>
            </a:r>
            <a:endParaRPr lang="zh-CN" altLang="en-US" sz="2800" dirty="0"/>
          </a:p>
        </p:txBody>
      </p:sp>
      <p:sp>
        <p:nvSpPr>
          <p:cNvPr id="11" name="Rectangle 21">
            <a:hlinkClick r:id="rId2" action="ppaction://hlinksldjump"/>
          </p:cNvPr>
          <p:cNvSpPr>
            <a:spLocks noChangeArrowheads="1"/>
          </p:cNvSpPr>
          <p:nvPr/>
        </p:nvSpPr>
        <p:spPr bwMode="auto">
          <a:xfrm>
            <a:off x="811143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61538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09519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55086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05439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7" name="Rectangle 21">
            <a:hlinkClick r:id="rId7" action="ppaction://hlinksldjump"/>
          </p:cNvPr>
          <p:cNvSpPr>
            <a:spLocks noChangeArrowheads="1"/>
          </p:cNvSpPr>
          <p:nvPr/>
        </p:nvSpPr>
        <p:spPr bwMode="auto">
          <a:xfrm>
            <a:off x="1053379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8" name="Rectangle 21">
            <a:hlinkClick r:id="rId8" action="ppaction://hlinksldjump"/>
          </p:cNvPr>
          <p:cNvSpPr>
            <a:spLocks noChangeArrowheads="1"/>
          </p:cNvSpPr>
          <p:nvPr/>
        </p:nvSpPr>
        <p:spPr bwMode="auto">
          <a:xfrm>
            <a:off x="10989044"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1492579"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矩形 2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7" name="圆角矩形 2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2465661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7"/>
                  </p:tgtEl>
                </p:cond>
              </p:nextCondLst>
            </p:seq>
          </p:childTnLst>
        </p:cTn>
      </p:par>
    </p:tnLst>
    <p:bldLst>
      <p:bldP spid="3" grpId="0"/>
      <p:bldP spid="3"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94408" y="1269554"/>
            <a:ext cx="11388152"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新课标全国卷</a:t>
            </a:r>
            <a:r>
              <a:rPr lang="zh-CN" altLang="zh-CN" sz="2800" kern="100" dirty="0">
                <a:latin typeface="宋体"/>
                <a:ea typeface="华文细黑"/>
                <a:cs typeface="宋体"/>
              </a:rPr>
              <a:t>Ⅱ</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37(1)</a:t>
            </a:r>
            <a:r>
              <a:rPr lang="zh-CN" altLang="zh-CN" sz="2800" kern="100" dirty="0">
                <a:latin typeface="IPAPANNEW"/>
                <a:ea typeface="华文细黑"/>
                <a:cs typeface="Times New Roman"/>
              </a:rPr>
              <a:t>改编</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中第一电离能最大的是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1" name="矩形 20"/>
          <p:cNvSpPr/>
          <p:nvPr/>
        </p:nvSpPr>
        <p:spPr>
          <a:xfrm>
            <a:off x="910630" y="2027421"/>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N</a:t>
            </a:r>
            <a:endParaRPr lang="zh-CN" altLang="en-US" sz="2800" dirty="0">
              <a:solidFill>
                <a:schemeClr val="accent6">
                  <a:lumMod val="75000"/>
                </a:schemeClr>
              </a:solidFill>
            </a:endParaRPr>
          </a:p>
        </p:txBody>
      </p:sp>
      <p:sp>
        <p:nvSpPr>
          <p:cNvPr id="9" name="Rectangle 21">
            <a:hlinkClick r:id="rId2" action="ppaction://hlinksldjump"/>
          </p:cNvPr>
          <p:cNvSpPr>
            <a:spLocks noChangeArrowheads="1"/>
          </p:cNvSpPr>
          <p:nvPr/>
        </p:nvSpPr>
        <p:spPr bwMode="auto">
          <a:xfrm>
            <a:off x="811143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61538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09519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55086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05439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53379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0989044"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492579"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0233629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1" grpId="0"/>
      <p:bldP spid="21"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23678" y="909514"/>
            <a:ext cx="11388152"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四川理综，</a:t>
            </a:r>
            <a:r>
              <a:rPr lang="en-US" altLang="zh-CN" sz="2800" kern="100" dirty="0">
                <a:latin typeface="IPAPANNEW"/>
                <a:ea typeface="华文细黑"/>
                <a:cs typeface="Times New Roman"/>
              </a:rPr>
              <a:t>8(1)]</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基态原子的</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层与</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层电子数相等，则</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所在周期中第一电离能最大的主族元素是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3" name="矩形 22"/>
          <p:cNvSpPr/>
          <p:nvPr/>
        </p:nvSpPr>
        <p:spPr>
          <a:xfrm>
            <a:off x="323678" y="2454162"/>
            <a:ext cx="11388152" cy="687600"/>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第三周期元素中第一电离能最大的主族元素为</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元素。</a:t>
            </a:r>
            <a:endParaRPr lang="zh-CN" altLang="zh-CN" sz="1050" kern="100" dirty="0">
              <a:effectLst/>
              <a:latin typeface="宋体"/>
              <a:cs typeface="Courier New"/>
            </a:endParaRPr>
          </a:p>
        </p:txBody>
      </p:sp>
      <p:sp>
        <p:nvSpPr>
          <p:cNvPr id="5" name="矩形 4"/>
          <p:cNvSpPr/>
          <p:nvPr/>
        </p:nvSpPr>
        <p:spPr>
          <a:xfrm>
            <a:off x="6916564" y="1669122"/>
            <a:ext cx="522900" cy="523220"/>
          </a:xfrm>
          <a:prstGeom prst="rect">
            <a:avLst/>
          </a:prstGeom>
        </p:spPr>
        <p:txBody>
          <a:bodyPr wrap="none">
            <a:spAutoFit/>
          </a:bodyPr>
          <a:lstStyle/>
          <a:p>
            <a:r>
              <a:rPr lang="en-US" altLang="zh-CN" sz="2800" kern="100" dirty="0" err="1">
                <a:solidFill>
                  <a:schemeClr val="accent6">
                    <a:lumMod val="75000"/>
                  </a:schemeClr>
                </a:solidFill>
                <a:latin typeface="Times New Roman"/>
                <a:ea typeface="华文细黑"/>
              </a:rPr>
              <a:t>Cl</a:t>
            </a:r>
            <a:endParaRPr lang="zh-CN" altLang="en-US" sz="2800" dirty="0">
              <a:solidFill>
                <a:schemeClr val="accent6">
                  <a:lumMod val="75000"/>
                </a:schemeClr>
              </a:solidFill>
            </a:endParaRPr>
          </a:p>
        </p:txBody>
      </p:sp>
      <p:sp>
        <p:nvSpPr>
          <p:cNvPr id="9" name="Rectangle 21">
            <a:hlinkClick r:id="rId2" action="ppaction://hlinksldjump"/>
          </p:cNvPr>
          <p:cNvSpPr>
            <a:spLocks noChangeArrowheads="1"/>
          </p:cNvSpPr>
          <p:nvPr/>
        </p:nvSpPr>
        <p:spPr bwMode="auto">
          <a:xfrm>
            <a:off x="811143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61538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09519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55086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05439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53379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0989044"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492579"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65225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3"/>
                                        </p:tgtEl>
                                      </p:cBhvr>
                                    </p:animEffect>
                                    <p:set>
                                      <p:cBhvr>
                                        <p:cTn id="17" dur="1" fill="hold">
                                          <p:stCondLst>
                                            <p:cond delay="499"/>
                                          </p:stCondLst>
                                        </p:cTn>
                                        <p:tgtEl>
                                          <p:spTgt spid="23"/>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23" grpId="0"/>
      <p:bldP spid="23" grpId="1"/>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4408" y="98152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基态、激发态及光谱示意图</a:t>
            </a:r>
            <a:endParaRPr lang="zh-CN" altLang="zh-CN" sz="1050" kern="100" dirty="0">
              <a:effectLst/>
              <a:latin typeface="宋体"/>
              <a:cs typeface="Courier New"/>
            </a:endParaRPr>
          </a:p>
        </p:txBody>
      </p:sp>
      <p:pic>
        <p:nvPicPr>
          <p:cNvPr id="159749" name="Picture 5" descr="7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417" y="1845618"/>
            <a:ext cx="8730529" cy="356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3076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806684"/>
            <a:ext cx="11388152" cy="391925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a:t>
            </a:r>
            <a:r>
              <a:rPr lang="en-US" altLang="zh-CN" sz="2800" kern="100" dirty="0">
                <a:latin typeface="IPAPANNEW"/>
                <a:ea typeface="华文细黑"/>
                <a:cs typeface="Times New Roman"/>
              </a:rPr>
              <a:t>[2013·</a:t>
            </a:r>
            <a:r>
              <a:rPr lang="zh-CN" altLang="zh-CN" sz="2800" kern="100" dirty="0">
                <a:latin typeface="IPAPANNEW"/>
                <a:ea typeface="华文细黑"/>
                <a:cs typeface="Times New Roman"/>
              </a:rPr>
              <a:t>新课标全国卷</a:t>
            </a:r>
            <a:r>
              <a:rPr lang="zh-CN" altLang="zh-CN" sz="2800" kern="100" dirty="0">
                <a:latin typeface="宋体"/>
                <a:ea typeface="华文细黑"/>
                <a:cs typeface="宋体"/>
              </a:rPr>
              <a:t>Ⅱ</a:t>
            </a:r>
            <a:r>
              <a:rPr lang="zh-CN" altLang="zh-CN" sz="2800" kern="100" dirty="0">
                <a:latin typeface="IPAPANNEW"/>
                <a:ea typeface="华文细黑"/>
                <a:cs typeface="Times New Roman"/>
              </a:rPr>
              <a:t>，</a:t>
            </a:r>
            <a:r>
              <a:rPr lang="en-US" altLang="zh-CN" sz="2800" kern="100" dirty="0">
                <a:latin typeface="IPAPANNEW"/>
                <a:ea typeface="华文细黑"/>
                <a:cs typeface="Times New Roman"/>
              </a:rPr>
              <a:t>37(2)]</a:t>
            </a:r>
            <a:r>
              <a:rPr lang="zh-CN" altLang="zh-CN" sz="2800" kern="100" dirty="0">
                <a:latin typeface="Times New Roman"/>
                <a:ea typeface="华文细黑"/>
                <a:cs typeface="Times New Roman"/>
              </a:rPr>
              <a:t>前四周期原子序数依次增大的元素</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的价电子层中未成对电子均只有</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个，并且</a:t>
            </a:r>
            <a:r>
              <a:rPr lang="en-US" altLang="zh-CN" sz="2800" kern="100" dirty="0">
                <a:latin typeface="Times New Roman"/>
                <a:ea typeface="华文细黑"/>
                <a:cs typeface="Courier New"/>
              </a:rPr>
              <a:t>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B</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的电子数相差为</a:t>
            </a: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位于同一周期的</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，它们价电子层中的未成对电子数分别为</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，且原子序数相差为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四种元素中第一电离能最小的是</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，电负性最大的是</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填元素符号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608116" y="3523824"/>
            <a:ext cx="444352" cy="523220"/>
          </a:xfrm>
          <a:prstGeom prst="rect">
            <a:avLst/>
          </a:prstGeom>
        </p:spPr>
        <p:txBody>
          <a:bodyPr wrap="none">
            <a:spAutoFit/>
          </a:bodyPr>
          <a:lstStyle/>
          <a:p>
            <a:r>
              <a:rPr lang="en-US" altLang="zh-CN" sz="2800" kern="100" dirty="0">
                <a:solidFill>
                  <a:srgbClr val="E36C0A"/>
                </a:solidFill>
                <a:latin typeface="Times New Roman"/>
                <a:ea typeface="华文细黑"/>
              </a:rPr>
              <a:t>K</a:t>
            </a:r>
            <a:endParaRPr lang="zh-CN" altLang="en-US" sz="2800" dirty="0"/>
          </a:p>
        </p:txBody>
      </p:sp>
      <p:sp>
        <p:nvSpPr>
          <p:cNvPr id="20" name="矩形 19"/>
          <p:cNvSpPr/>
          <p:nvPr/>
        </p:nvSpPr>
        <p:spPr>
          <a:xfrm>
            <a:off x="9483850" y="3523824"/>
            <a:ext cx="385042" cy="523220"/>
          </a:xfrm>
          <a:prstGeom prst="rect">
            <a:avLst/>
          </a:prstGeom>
        </p:spPr>
        <p:txBody>
          <a:bodyPr wrap="none">
            <a:spAutoFit/>
          </a:bodyPr>
          <a:lstStyle/>
          <a:p>
            <a:r>
              <a:rPr lang="en-US" altLang="zh-CN" sz="2800" kern="100" dirty="0">
                <a:solidFill>
                  <a:srgbClr val="E36C0A"/>
                </a:solidFill>
                <a:latin typeface="Times New Roman"/>
                <a:ea typeface="华文细黑"/>
              </a:rPr>
              <a:t>F</a:t>
            </a:r>
            <a:endParaRPr lang="zh-CN" altLang="en-US" sz="2800" dirty="0"/>
          </a:p>
        </p:txBody>
      </p:sp>
      <p:sp>
        <p:nvSpPr>
          <p:cNvPr id="6" name="Rectangle 21">
            <a:hlinkClick r:id="rId2" action="ppaction://hlinksldjump"/>
          </p:cNvPr>
          <p:cNvSpPr>
            <a:spLocks noChangeArrowheads="1"/>
          </p:cNvSpPr>
          <p:nvPr/>
        </p:nvSpPr>
        <p:spPr bwMode="auto">
          <a:xfrm>
            <a:off x="811143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3" action="ppaction://hlinksldjump"/>
          </p:cNvPr>
          <p:cNvSpPr>
            <a:spLocks noChangeArrowheads="1"/>
          </p:cNvSpPr>
          <p:nvPr/>
        </p:nvSpPr>
        <p:spPr bwMode="auto">
          <a:xfrm>
            <a:off x="861538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909519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955086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05439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Rectangle 21">
            <a:hlinkClick r:id="rId7" action="ppaction://hlinksldjump"/>
          </p:cNvPr>
          <p:cNvSpPr>
            <a:spLocks noChangeArrowheads="1"/>
          </p:cNvSpPr>
          <p:nvPr/>
        </p:nvSpPr>
        <p:spPr bwMode="auto">
          <a:xfrm>
            <a:off x="1053379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0989044"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9" action="ppaction://hlinksldjump"/>
          </p:cNvPr>
          <p:cNvSpPr>
            <a:spLocks noChangeArrowheads="1"/>
          </p:cNvSpPr>
          <p:nvPr/>
        </p:nvSpPr>
        <p:spPr bwMode="auto">
          <a:xfrm>
            <a:off x="11492579"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3" grpId="0"/>
      <p:bldP spid="3" grpId="1"/>
      <p:bldP spid="20" grpId="0"/>
      <p:bldP spid="20"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34566" y="909514"/>
            <a:ext cx="11388152"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5.</a:t>
            </a:r>
            <a:r>
              <a:rPr lang="en-US" altLang="zh-CN" sz="2800" kern="100" dirty="0">
                <a:latin typeface="IPAPANNEW"/>
                <a:ea typeface="华文细黑"/>
                <a:cs typeface="Times New Roman"/>
              </a:rPr>
              <a:t>[2013·</a:t>
            </a:r>
            <a:r>
              <a:rPr lang="zh-CN" altLang="zh-CN" sz="2800" kern="100" dirty="0">
                <a:latin typeface="IPAPANNEW"/>
                <a:ea typeface="华文细黑"/>
                <a:cs typeface="Times New Roman"/>
              </a:rPr>
              <a:t>山东理综，</a:t>
            </a:r>
            <a:r>
              <a:rPr lang="en-US" altLang="zh-CN" sz="2800" kern="100" dirty="0">
                <a:latin typeface="IPAPANNEW"/>
                <a:ea typeface="华文细黑"/>
                <a:cs typeface="Times New Roman"/>
              </a:rPr>
              <a:t>32(3)</a:t>
            </a:r>
            <a:r>
              <a:rPr lang="zh-CN" altLang="zh-CN" sz="2800" kern="100" dirty="0">
                <a:latin typeface="IPAPANNEW"/>
                <a:ea typeface="华文细黑"/>
                <a:cs typeface="Times New Roman"/>
              </a:rPr>
              <a:t>节选</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第一电离能介于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之间的第二周期元素有</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种。</a:t>
            </a:r>
            <a:endParaRPr lang="zh-CN" altLang="zh-CN" sz="1050" kern="100" dirty="0">
              <a:effectLst/>
              <a:latin typeface="宋体"/>
              <a:cs typeface="Courier New"/>
            </a:endParaRPr>
          </a:p>
        </p:txBody>
      </p:sp>
      <p:sp>
        <p:nvSpPr>
          <p:cNvPr id="4" name="矩形 3"/>
          <p:cNvSpPr/>
          <p:nvPr/>
        </p:nvSpPr>
        <p:spPr>
          <a:xfrm>
            <a:off x="1206083" y="1710700"/>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3</a:t>
            </a:r>
            <a:endParaRPr lang="zh-CN" altLang="en-US" sz="2800" dirty="0">
              <a:solidFill>
                <a:schemeClr val="accent6">
                  <a:lumMod val="75000"/>
                </a:schemeClr>
              </a:solidFill>
            </a:endParaRPr>
          </a:p>
        </p:txBody>
      </p:sp>
      <p:sp>
        <p:nvSpPr>
          <p:cNvPr id="10" name="Rectangle 21">
            <a:hlinkClick r:id="rId2" action="ppaction://hlinksldjump"/>
          </p:cNvPr>
          <p:cNvSpPr>
            <a:spLocks noChangeArrowheads="1"/>
          </p:cNvSpPr>
          <p:nvPr/>
        </p:nvSpPr>
        <p:spPr bwMode="auto">
          <a:xfrm>
            <a:off x="811143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61538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909519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955086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Rectangle 21">
            <a:hlinkClick r:id="rId6" action="ppaction://hlinksldjump"/>
          </p:cNvPr>
          <p:cNvSpPr>
            <a:spLocks noChangeArrowheads="1"/>
          </p:cNvSpPr>
          <p:nvPr/>
        </p:nvSpPr>
        <p:spPr bwMode="auto">
          <a:xfrm>
            <a:off x="1005439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8" name="Rectangle 21">
            <a:hlinkClick r:id="rId7" action="ppaction://hlinksldjump"/>
          </p:cNvPr>
          <p:cNvSpPr>
            <a:spLocks noChangeArrowheads="1"/>
          </p:cNvSpPr>
          <p:nvPr/>
        </p:nvSpPr>
        <p:spPr bwMode="auto">
          <a:xfrm>
            <a:off x="1053379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9" name="Rectangle 21">
            <a:hlinkClick r:id="rId8" action="ppaction://hlinksldjump"/>
          </p:cNvPr>
          <p:cNvSpPr>
            <a:spLocks noChangeArrowheads="1"/>
          </p:cNvSpPr>
          <p:nvPr/>
        </p:nvSpPr>
        <p:spPr bwMode="auto">
          <a:xfrm>
            <a:off x="10989044"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11492579"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8782095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4" grpId="0"/>
      <p:bldP spid="4"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837506"/>
            <a:ext cx="11388152" cy="2626592"/>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6.</a:t>
            </a:r>
            <a:r>
              <a:rPr lang="en-US" altLang="zh-CN" sz="2800" kern="100" dirty="0">
                <a:latin typeface="IPAPANNEW"/>
                <a:ea typeface="华文细黑"/>
                <a:cs typeface="Times New Roman"/>
              </a:rPr>
              <a:t>[2013·</a:t>
            </a:r>
            <a:r>
              <a:rPr lang="zh-CN" altLang="zh-CN" sz="2800" kern="100" dirty="0">
                <a:latin typeface="IPAPANNEW"/>
                <a:ea typeface="华文细黑"/>
                <a:cs typeface="Times New Roman"/>
              </a:rPr>
              <a:t>安徽理综，</a:t>
            </a:r>
            <a:r>
              <a:rPr lang="en-US" altLang="zh-CN" sz="2800" kern="100" dirty="0">
                <a:latin typeface="IPAPANNEW"/>
                <a:ea typeface="华文细黑"/>
                <a:cs typeface="Times New Roman"/>
              </a:rPr>
              <a:t>25(1)(2)</a:t>
            </a:r>
            <a:r>
              <a:rPr lang="zh-CN" altLang="zh-CN" sz="2800" kern="100" dirty="0">
                <a:latin typeface="IPAPANNEW"/>
                <a:ea typeface="华文细黑"/>
                <a:cs typeface="Times New Roman"/>
              </a:rPr>
              <a:t>改编</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的基态原子最外层电子排布式为</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的一种核素的质量数为</a:t>
            </a:r>
            <a:r>
              <a:rPr lang="en-US" altLang="zh-CN" sz="2800" kern="100" dirty="0">
                <a:latin typeface="Times New Roman"/>
                <a:ea typeface="华文细黑"/>
                <a:cs typeface="Courier New"/>
              </a:rPr>
              <a:t>28</a:t>
            </a:r>
            <a:r>
              <a:rPr lang="zh-CN" altLang="zh-CN" sz="2800" kern="100" dirty="0">
                <a:latin typeface="Times New Roman"/>
                <a:ea typeface="华文细黑"/>
                <a:cs typeface="Times New Roman"/>
              </a:rPr>
              <a:t>，中子数为</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(1)W</a:t>
            </a:r>
            <a:r>
              <a:rPr lang="zh-CN" altLang="zh-CN" sz="2800" kern="100" dirty="0">
                <a:latin typeface="Times New Roman"/>
                <a:ea typeface="华文细黑"/>
                <a:cs typeface="Times New Roman"/>
              </a:rPr>
              <a:t>位于元素周期表第</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周期第</a:t>
            </a:r>
            <a:r>
              <a:rPr lang="en-US" altLang="zh-CN" sz="2800" kern="100" dirty="0">
                <a:latin typeface="Times New Roman"/>
                <a:ea typeface="华文细黑"/>
                <a:cs typeface="Courier New"/>
              </a:rPr>
              <a:t>______</a:t>
            </a:r>
            <a:r>
              <a:rPr lang="zh-CN" altLang="zh-CN" sz="2800" kern="100" dirty="0">
                <a:latin typeface="Times New Roman"/>
                <a:ea typeface="华文细黑"/>
                <a:cs typeface="Times New Roman"/>
              </a:rPr>
              <a:t>族。</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(2)Z</a:t>
            </a:r>
            <a:r>
              <a:rPr lang="zh-CN" altLang="zh-CN" sz="2800" kern="100" dirty="0">
                <a:latin typeface="Times New Roman"/>
                <a:ea typeface="华文细黑"/>
                <a:cs typeface="Times New Roman"/>
              </a:rPr>
              <a:t>的第一电离能比</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6" name="矩形 5"/>
          <p:cNvSpPr/>
          <p:nvPr/>
        </p:nvSpPr>
        <p:spPr>
          <a:xfrm>
            <a:off x="4983236" y="2220798"/>
            <a:ext cx="54373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三</a:t>
            </a:r>
            <a:endParaRPr lang="zh-CN" altLang="en-US" sz="2800" dirty="0"/>
          </a:p>
        </p:txBody>
      </p:sp>
      <p:sp>
        <p:nvSpPr>
          <p:cNvPr id="12" name="矩形 11"/>
          <p:cNvSpPr/>
          <p:nvPr/>
        </p:nvSpPr>
        <p:spPr>
          <a:xfrm>
            <a:off x="6999460" y="2220798"/>
            <a:ext cx="803425" cy="523220"/>
          </a:xfrm>
          <a:prstGeom prst="rect">
            <a:avLst/>
          </a:prstGeom>
        </p:spPr>
        <p:txBody>
          <a:bodyPr wrap="none">
            <a:spAutoFit/>
          </a:bodyPr>
          <a:lstStyle/>
          <a:p>
            <a:r>
              <a:rPr lang="en-US" altLang="zh-CN" sz="2800" kern="100" dirty="0" err="1">
                <a:solidFill>
                  <a:srgbClr val="E36C0A"/>
                </a:solidFill>
                <a:latin typeface="宋体"/>
                <a:ea typeface="华文细黑"/>
                <a:cs typeface="Times New Roman"/>
              </a:rPr>
              <a:t>Ⅳ</a:t>
            </a:r>
            <a:r>
              <a:rPr lang="en-US" altLang="zh-CN" sz="2800" kern="100" dirty="0" err="1">
                <a:solidFill>
                  <a:srgbClr val="E36C0A"/>
                </a:solidFill>
                <a:latin typeface="Times New Roman"/>
                <a:ea typeface="华文细黑"/>
              </a:rPr>
              <a:t>A</a:t>
            </a:r>
            <a:endParaRPr lang="zh-CN" altLang="en-US" sz="2800" dirty="0"/>
          </a:p>
        </p:txBody>
      </p:sp>
      <p:sp>
        <p:nvSpPr>
          <p:cNvPr id="14" name="矩形 13"/>
          <p:cNvSpPr/>
          <p:nvPr/>
        </p:nvSpPr>
        <p:spPr>
          <a:xfrm>
            <a:off x="4727529" y="2868870"/>
            <a:ext cx="54373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小</a:t>
            </a:r>
            <a:endParaRPr lang="zh-CN" altLang="en-US" sz="2800" dirty="0"/>
          </a:p>
        </p:txBody>
      </p:sp>
      <p:sp>
        <p:nvSpPr>
          <p:cNvPr id="8" name="Rectangle 21">
            <a:hlinkClick r:id="rId2" action="ppaction://hlinksldjump"/>
          </p:cNvPr>
          <p:cNvSpPr>
            <a:spLocks noChangeArrowheads="1"/>
          </p:cNvSpPr>
          <p:nvPr/>
        </p:nvSpPr>
        <p:spPr bwMode="auto">
          <a:xfrm>
            <a:off x="811143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861538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09519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55086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05439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7" action="ppaction://hlinksldjump"/>
          </p:cNvPr>
          <p:cNvSpPr>
            <a:spLocks noChangeArrowheads="1"/>
          </p:cNvSpPr>
          <p:nvPr/>
        </p:nvSpPr>
        <p:spPr bwMode="auto">
          <a:xfrm>
            <a:off x="1053379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7" name="Rectangle 21">
            <a:hlinkClick r:id="rId8" action="ppaction://hlinksldjump"/>
          </p:cNvPr>
          <p:cNvSpPr>
            <a:spLocks noChangeArrowheads="1"/>
          </p:cNvSpPr>
          <p:nvPr/>
        </p:nvSpPr>
        <p:spPr bwMode="auto">
          <a:xfrm>
            <a:off x="10989044"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492579"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2621759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P spid="12" grpId="0"/>
      <p:bldP spid="12" grpId="1"/>
      <p:bldP spid="14" grpId="0"/>
      <p:bldP spid="14"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94408" y="837506"/>
            <a:ext cx="11388152"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7.</a:t>
            </a:r>
            <a:r>
              <a:rPr lang="en-US" altLang="zh-CN" sz="2800" kern="100" dirty="0">
                <a:latin typeface="IPAPANNEW"/>
                <a:ea typeface="华文细黑"/>
                <a:cs typeface="Times New Roman"/>
              </a:rPr>
              <a:t>[2013·</a:t>
            </a:r>
            <a:r>
              <a:rPr lang="zh-CN" altLang="zh-CN" sz="2800" kern="100" dirty="0">
                <a:latin typeface="IPAPANNEW"/>
                <a:ea typeface="华文细黑"/>
                <a:cs typeface="Times New Roman"/>
              </a:rPr>
              <a:t>山东理综，</a:t>
            </a:r>
            <a:r>
              <a:rPr lang="en-US" altLang="zh-CN" sz="2800" kern="100" dirty="0">
                <a:latin typeface="IPAPANNEW"/>
                <a:ea typeface="华文细黑"/>
                <a:cs typeface="Times New Roman"/>
              </a:rPr>
              <a:t>32(1)]</a:t>
            </a:r>
            <a:r>
              <a:rPr lang="zh-CN" altLang="zh-CN" sz="2800" kern="100" dirty="0">
                <a:latin typeface="Times New Roman"/>
                <a:ea typeface="华文细黑"/>
                <a:cs typeface="Times New Roman"/>
              </a:rPr>
              <a:t>下列曲线表示卤族元素某种性质随核电荷数的变化趋势，正确的是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229389" name="Picture 13" descr="HX5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6099" y="2349674"/>
            <a:ext cx="5052270" cy="1998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9390" name="Picture 14" descr="HX58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8692" y="2430453"/>
            <a:ext cx="5115106" cy="1935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095658" y="1629594"/>
            <a:ext cx="34336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a</a:t>
            </a:r>
            <a:endParaRPr lang="zh-CN" altLang="en-US" sz="2800" dirty="0">
              <a:solidFill>
                <a:schemeClr val="accent6">
                  <a:lumMod val="75000"/>
                </a:schemeClr>
              </a:solidFill>
            </a:endParaRPr>
          </a:p>
        </p:txBody>
      </p:sp>
      <p:sp>
        <p:nvSpPr>
          <p:cNvPr id="7" name="Rectangle 21">
            <a:hlinkClick r:id="rId4" action="ppaction://hlinksldjump"/>
          </p:cNvPr>
          <p:cNvSpPr>
            <a:spLocks noChangeArrowheads="1"/>
          </p:cNvSpPr>
          <p:nvPr/>
        </p:nvSpPr>
        <p:spPr bwMode="auto">
          <a:xfrm>
            <a:off x="811143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5" action="ppaction://hlinksldjump"/>
          </p:cNvPr>
          <p:cNvSpPr>
            <a:spLocks noChangeArrowheads="1"/>
          </p:cNvSpPr>
          <p:nvPr/>
        </p:nvSpPr>
        <p:spPr bwMode="auto">
          <a:xfrm>
            <a:off x="861538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6" action="ppaction://hlinksldjump"/>
          </p:cNvPr>
          <p:cNvSpPr>
            <a:spLocks noChangeArrowheads="1"/>
          </p:cNvSpPr>
          <p:nvPr/>
        </p:nvSpPr>
        <p:spPr bwMode="auto">
          <a:xfrm>
            <a:off x="909519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7" action="ppaction://hlinksldjump"/>
          </p:cNvPr>
          <p:cNvSpPr>
            <a:spLocks noChangeArrowheads="1"/>
          </p:cNvSpPr>
          <p:nvPr/>
        </p:nvSpPr>
        <p:spPr bwMode="auto">
          <a:xfrm>
            <a:off x="955086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8" action="ppaction://hlinksldjump"/>
          </p:cNvPr>
          <p:cNvSpPr>
            <a:spLocks noChangeArrowheads="1"/>
          </p:cNvSpPr>
          <p:nvPr/>
        </p:nvSpPr>
        <p:spPr bwMode="auto">
          <a:xfrm>
            <a:off x="1005439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9" action="ppaction://hlinksldjump"/>
          </p:cNvPr>
          <p:cNvSpPr>
            <a:spLocks noChangeArrowheads="1"/>
          </p:cNvSpPr>
          <p:nvPr/>
        </p:nvSpPr>
        <p:spPr bwMode="auto">
          <a:xfrm>
            <a:off x="1053379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0" action="ppaction://hlinksldjump"/>
          </p:cNvPr>
          <p:cNvSpPr>
            <a:spLocks noChangeArrowheads="1"/>
          </p:cNvSpPr>
          <p:nvPr/>
        </p:nvSpPr>
        <p:spPr bwMode="auto">
          <a:xfrm>
            <a:off x="10989044"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1" action="ppaction://hlinksldjump"/>
          </p:cNvPr>
          <p:cNvSpPr>
            <a:spLocks noChangeArrowheads="1"/>
          </p:cNvSpPr>
          <p:nvPr/>
        </p:nvSpPr>
        <p:spPr bwMode="auto">
          <a:xfrm>
            <a:off x="11492579"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1174035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3" grpId="0"/>
      <p:bldP spid="3"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5686" y="909514"/>
            <a:ext cx="11388152"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8.</a:t>
            </a:r>
            <a:r>
              <a:rPr lang="en-US" altLang="zh-CN" sz="2800" kern="100" dirty="0">
                <a:latin typeface="IPAPANNEW"/>
                <a:ea typeface="华文细黑"/>
                <a:cs typeface="Times New Roman"/>
              </a:rPr>
              <a:t>[2013·</a:t>
            </a:r>
            <a:r>
              <a:rPr lang="zh-CN" altLang="zh-CN" sz="2800" kern="100" dirty="0">
                <a:latin typeface="IPAPANNEW"/>
                <a:ea typeface="华文细黑"/>
                <a:cs typeface="Times New Roman"/>
              </a:rPr>
              <a:t>福建理综，</a:t>
            </a:r>
            <a:r>
              <a:rPr lang="en-US" altLang="zh-CN" sz="2800" kern="100" dirty="0">
                <a:latin typeface="IPAPANNEW"/>
                <a:ea typeface="华文细黑"/>
                <a:cs typeface="Times New Roman"/>
              </a:rPr>
              <a:t>31(1)]</a:t>
            </a:r>
            <a:r>
              <a:rPr lang="zh-CN" altLang="zh-CN" sz="2800" kern="100" dirty="0">
                <a:latin typeface="Times New Roman"/>
                <a:ea typeface="华文细黑"/>
                <a:cs typeface="Times New Roman"/>
              </a:rPr>
              <a:t>依据第二周期元素第一电离能的变化规律，参照下图中</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a:t>
            </a:r>
            <a:r>
              <a:rPr lang="zh-CN" altLang="zh-CN" sz="2800" kern="100" dirty="0">
                <a:latin typeface="Times New Roman"/>
                <a:ea typeface="华文细黑"/>
                <a:cs typeface="Times New Roman"/>
              </a:rPr>
              <a:t>元素的位置，用小黑点标出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三种元素的相对位置。</a:t>
            </a:r>
            <a:endParaRPr lang="zh-CN" altLang="zh-CN" sz="1050" kern="100" dirty="0">
              <a:effectLst/>
              <a:latin typeface="宋体"/>
              <a:cs typeface="Courier New"/>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3131699183"/>
              </p:ext>
            </p:extLst>
          </p:nvPr>
        </p:nvGraphicFramePr>
        <p:xfrm>
          <a:off x="478582" y="2250698"/>
          <a:ext cx="11137900" cy="3225800"/>
        </p:xfrm>
        <a:graphic>
          <a:graphicData uri="http://schemas.openxmlformats.org/presentationml/2006/ole">
            <mc:AlternateContent xmlns:mc="http://schemas.openxmlformats.org/markup-compatibility/2006">
              <mc:Choice xmlns:v="urn:schemas-microsoft-com:vml" Requires="v">
                <p:oleObj spid="_x0000_s230435" name="文档" r:id="rId4" imgW="11139720" imgH="3230225" progId="Word.Document.12">
                  <p:embed/>
                </p:oleObj>
              </mc:Choice>
              <mc:Fallback>
                <p:oleObj name="文档" r:id="rId4" imgW="11139720" imgH="3230225" progId="Word.Document.12">
                  <p:embed/>
                  <p:pic>
                    <p:nvPicPr>
                      <p:cNvPr id="0" name=""/>
                      <p:cNvPicPr/>
                      <p:nvPr/>
                    </p:nvPicPr>
                    <p:blipFill>
                      <a:blip r:embed="rId5"/>
                      <a:stretch>
                        <a:fillRect/>
                      </a:stretch>
                    </p:blipFill>
                    <p:spPr>
                      <a:xfrm>
                        <a:off x="478582" y="2250698"/>
                        <a:ext cx="11137900" cy="3225800"/>
                      </a:xfrm>
                      <a:prstGeom prst="rect">
                        <a:avLst/>
                      </a:prstGeom>
                    </p:spPr>
                  </p:pic>
                </p:oleObj>
              </mc:Fallback>
            </mc:AlternateContent>
          </a:graphicData>
        </a:graphic>
      </p:graphicFrame>
      <p:pic>
        <p:nvPicPr>
          <p:cNvPr id="230413" name="Picture 13" descr="HX58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6974" y="2421682"/>
            <a:ext cx="2953381" cy="345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1">
            <a:hlinkClick r:id="rId7" action="ppaction://hlinksldjump"/>
          </p:cNvPr>
          <p:cNvSpPr>
            <a:spLocks noChangeArrowheads="1"/>
          </p:cNvSpPr>
          <p:nvPr/>
        </p:nvSpPr>
        <p:spPr bwMode="auto">
          <a:xfrm>
            <a:off x="811143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8" action="ppaction://hlinksldjump"/>
          </p:cNvPr>
          <p:cNvSpPr>
            <a:spLocks noChangeArrowheads="1"/>
          </p:cNvSpPr>
          <p:nvPr/>
        </p:nvSpPr>
        <p:spPr bwMode="auto">
          <a:xfrm>
            <a:off x="861538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9" action="ppaction://hlinksldjump"/>
          </p:cNvPr>
          <p:cNvSpPr>
            <a:spLocks noChangeArrowheads="1"/>
          </p:cNvSpPr>
          <p:nvPr/>
        </p:nvSpPr>
        <p:spPr bwMode="auto">
          <a:xfrm>
            <a:off x="909519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10" action="ppaction://hlinksldjump"/>
          </p:cNvPr>
          <p:cNvSpPr>
            <a:spLocks noChangeArrowheads="1"/>
          </p:cNvSpPr>
          <p:nvPr/>
        </p:nvSpPr>
        <p:spPr bwMode="auto">
          <a:xfrm>
            <a:off x="955086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11" action="ppaction://hlinksldjump"/>
          </p:cNvPr>
          <p:cNvSpPr>
            <a:spLocks noChangeArrowheads="1"/>
          </p:cNvSpPr>
          <p:nvPr/>
        </p:nvSpPr>
        <p:spPr bwMode="auto">
          <a:xfrm>
            <a:off x="1005439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12" action="ppaction://hlinksldjump"/>
          </p:cNvPr>
          <p:cNvSpPr>
            <a:spLocks noChangeArrowheads="1"/>
          </p:cNvSpPr>
          <p:nvPr/>
        </p:nvSpPr>
        <p:spPr bwMode="auto">
          <a:xfrm>
            <a:off x="1053379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5" name="Rectangle 21">
            <a:hlinkClick r:id="rId13" action="ppaction://hlinksldjump"/>
          </p:cNvPr>
          <p:cNvSpPr>
            <a:spLocks noChangeArrowheads="1"/>
          </p:cNvSpPr>
          <p:nvPr/>
        </p:nvSpPr>
        <p:spPr bwMode="auto">
          <a:xfrm>
            <a:off x="10989044"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4" action="ppaction://hlinksldjump"/>
          </p:cNvPr>
          <p:cNvSpPr>
            <a:spLocks noChangeArrowheads="1"/>
          </p:cNvSpPr>
          <p:nvPr/>
        </p:nvSpPr>
        <p:spPr bwMode="auto">
          <a:xfrm>
            <a:off x="11492579"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5" action="ppaction://hlinksldjump"/>
          </p:cNvPr>
          <p:cNvSpPr/>
          <p:nvPr/>
        </p:nvSpPr>
        <p:spPr>
          <a:xfrm>
            <a:off x="10271670"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9" name="圆角矩形 18">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9319019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294408" y="981522"/>
            <a:ext cx="11388152" cy="686830"/>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答案　</a:t>
            </a:r>
            <a:endParaRPr lang="zh-CN" altLang="zh-CN" sz="1050" kern="100" dirty="0">
              <a:effectLst/>
              <a:latin typeface="宋体"/>
              <a:cs typeface="Courier New"/>
            </a:endParaRPr>
          </a:p>
        </p:txBody>
      </p:sp>
      <p:pic>
        <p:nvPicPr>
          <p:cNvPr id="231437" name="Picture 13" descr="HX584"/>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18259" y="1557586"/>
            <a:ext cx="3073091" cy="363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1">
            <a:hlinkClick r:id="rId3" action="ppaction://hlinksldjump"/>
          </p:cNvPr>
          <p:cNvSpPr>
            <a:spLocks noChangeArrowheads="1"/>
          </p:cNvSpPr>
          <p:nvPr/>
        </p:nvSpPr>
        <p:spPr bwMode="auto">
          <a:xfrm>
            <a:off x="8111430" y="14057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8615383" y="14057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095194" y="14057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9550863"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0054398"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8" action="ppaction://hlinksldjump"/>
          </p:cNvPr>
          <p:cNvSpPr>
            <a:spLocks noChangeArrowheads="1"/>
          </p:cNvSpPr>
          <p:nvPr/>
        </p:nvSpPr>
        <p:spPr bwMode="auto">
          <a:xfrm>
            <a:off x="10533791" y="140576"/>
            <a:ext cx="3485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5" name="Rectangle 21">
            <a:hlinkClick r:id="rId9" action="ppaction://hlinksldjump"/>
          </p:cNvPr>
          <p:cNvSpPr>
            <a:spLocks noChangeArrowheads="1"/>
          </p:cNvSpPr>
          <p:nvPr/>
        </p:nvSpPr>
        <p:spPr bwMode="auto">
          <a:xfrm>
            <a:off x="10989044" y="14057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10" action="ppaction://hlinksldjump"/>
          </p:cNvPr>
          <p:cNvSpPr>
            <a:spLocks noChangeArrowheads="1"/>
          </p:cNvSpPr>
          <p:nvPr/>
        </p:nvSpPr>
        <p:spPr bwMode="auto">
          <a:xfrm>
            <a:off x="11492579" y="14057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圆角矩形 17">
            <a:hlinkClick r:id="rId11"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787527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9" name="文本框 1"/>
          <p:cNvSpPr txBox="1"/>
          <p:nvPr/>
        </p:nvSpPr>
        <p:spPr>
          <a:xfrm>
            <a:off x="3907484"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3742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23678" y="837506"/>
            <a:ext cx="11388152" cy="400107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下列有关电子云和原子轨道的说法正确的是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原子核外的电子像云雾一样笼罩在原子核周围，故称电子云</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B.s</a:t>
            </a:r>
            <a:r>
              <a:rPr lang="zh-CN" altLang="zh-CN" sz="2800" kern="100" dirty="0">
                <a:latin typeface="Times New Roman"/>
                <a:ea typeface="华文细黑"/>
                <a:cs typeface="Times New Roman"/>
              </a:rPr>
              <a:t>亚层的原子轨道呈球形，处在该轨道上的电子</a:t>
            </a:r>
            <a:r>
              <a:rPr lang="zh-CN" altLang="zh-CN" sz="2800" kern="100" dirty="0" smtClean="0">
                <a:latin typeface="Times New Roman"/>
                <a:ea typeface="华文细黑"/>
                <a:cs typeface="Times New Roman"/>
              </a:rPr>
              <a:t>只能在</a:t>
            </a:r>
            <a:r>
              <a:rPr lang="zh-CN" altLang="zh-CN" sz="2800" kern="100" dirty="0">
                <a:latin typeface="Times New Roman"/>
                <a:ea typeface="华文细黑"/>
                <a:cs typeface="Times New Roman"/>
              </a:rPr>
              <a:t>球壳内运动</a:t>
            </a:r>
            <a:endParaRPr lang="zh-CN" altLang="zh-CN" sz="2800" kern="100" dirty="0">
              <a:latin typeface="宋体"/>
              <a:cs typeface="Courier New"/>
            </a:endParaRPr>
          </a:p>
          <a:p>
            <a:pPr>
              <a:lnSpc>
                <a:spcPct val="150000"/>
              </a:lnSpc>
            </a:pPr>
            <a:r>
              <a:rPr lang="en-US" altLang="zh-CN" sz="2800" kern="100" dirty="0" err="1">
                <a:latin typeface="Times New Roman"/>
                <a:ea typeface="华文细黑"/>
                <a:cs typeface="Courier New"/>
              </a:rPr>
              <a:t>C.p</a:t>
            </a:r>
            <a:r>
              <a:rPr lang="zh-CN" altLang="zh-CN" sz="2800" kern="100" dirty="0">
                <a:latin typeface="Times New Roman"/>
                <a:ea typeface="华文细黑"/>
                <a:cs typeface="Times New Roman"/>
              </a:rPr>
              <a:t>亚层的原子轨道呈哑铃形，随着电子层数的增加，</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亚层原子轨道</a:t>
            </a:r>
            <a:r>
              <a:rPr lang="zh-CN" altLang="zh-CN" sz="2800" kern="100" dirty="0" smtClean="0">
                <a:latin typeface="Times New Roman"/>
                <a:ea typeface="华文细黑"/>
                <a:cs typeface="Times New Roman"/>
              </a:rPr>
              <a:t>也</a:t>
            </a:r>
            <a:endParaRPr lang="en-US" altLang="zh-CN" sz="2800" kern="100" dirty="0" smtClean="0">
              <a:latin typeface="Times New Roman"/>
              <a:ea typeface="华文细黑"/>
              <a:cs typeface="Times New Roman"/>
            </a:endParaRPr>
          </a:p>
          <a:p>
            <a:pPr>
              <a:lnSpc>
                <a:spcPct val="150000"/>
              </a:lnSpc>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增多</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D.s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电子原子轨道的平均半径随电子层的增大而增大</a:t>
            </a:r>
            <a:endParaRPr lang="zh-CN" altLang="zh-CN" sz="2800" kern="100" dirty="0">
              <a:effectLst/>
              <a:latin typeface="宋体"/>
              <a:cs typeface="Courier New"/>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6197484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矩形 19"/>
          <p:cNvSpPr/>
          <p:nvPr/>
        </p:nvSpPr>
        <p:spPr>
          <a:xfrm>
            <a:off x="395686" y="802099"/>
            <a:ext cx="11388152" cy="5940063"/>
          </a:xfrm>
          <a:prstGeom prst="rect">
            <a:avLst/>
          </a:prstGeom>
        </p:spPr>
        <p:txBody>
          <a:bodyPr wrap="square" lIns="121898" tIns="60948" rIns="121898" bIns="60948">
            <a:spAutoFit/>
          </a:bodyPr>
          <a:lstStyle/>
          <a:p>
            <a:pPr lvl="0">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项，电子云是处于一定空间运动状态的电子在原子核外空间的概率密度分布的形象化描述，错误</a:t>
            </a:r>
            <a:r>
              <a:rPr lang="zh-CN" altLang="zh-CN" sz="2800" kern="100" dirty="0" smtClean="0">
                <a:solidFill>
                  <a:prstClr val="black"/>
                </a:solidFill>
                <a:latin typeface="Times New Roman"/>
                <a:ea typeface="华文细黑"/>
                <a:cs typeface="Times New Roman"/>
              </a:rPr>
              <a:t>；</a:t>
            </a:r>
            <a:endParaRPr lang="en-US" altLang="zh-CN" sz="2800" kern="100" dirty="0" smtClean="0">
              <a:latin typeface="Times New Roman"/>
              <a:ea typeface="华文细黑"/>
              <a:cs typeface="Courier New"/>
            </a:endParaRPr>
          </a:p>
          <a:p>
            <a:pPr>
              <a:lnSpc>
                <a:spcPct val="150000"/>
              </a:lnSpc>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亚层的原子轨道呈球形，处在该轨道上的电子不只在球壳内运动，也在球壳外运动，只是在球壳外运动的几率较小，错误；</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亚层的原子轨道呈哑铃形，随着电子层数的增加，</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亚层原子轨道不变，都是</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个原子轨道，错误；</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电子原子轨道随电子层的增大离核越远，所以平均半径增大，正确，答案选</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cs typeface="Courier New"/>
              </a:rPr>
              <a:t>D</a:t>
            </a:r>
            <a:endParaRPr lang="zh-CN" altLang="zh-CN" sz="1050" b="1" kern="100" dirty="0">
              <a:solidFill>
                <a:schemeClr val="accent6">
                  <a:lumMod val="75000"/>
                </a:schemeClr>
              </a:solidFill>
              <a:effectLst/>
              <a:latin typeface="宋体"/>
              <a:cs typeface="Courier New"/>
            </a:endParaRPr>
          </a:p>
        </p:txBody>
      </p:sp>
      <p:sp>
        <p:nvSpPr>
          <p:cNvPr id="62"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3"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4"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5"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6"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7"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8"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9"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70"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1"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2"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3"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4"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5"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2135207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750"/>
                                        <p:tgtEl>
                                          <p:spTgt spid="2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Effect transition="in" filter="blinds(horizontal)">
                                      <p:cBhvr>
                                        <p:cTn id="11" dur="750"/>
                                        <p:tgtEl>
                                          <p:spTgt spid="20">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blinds(horizontal)">
                                      <p:cBhvr>
                                        <p:cTn id="15" dur="750"/>
                                        <p:tgtEl>
                                          <p:spTgt spid="20">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animEffect transition="in" filter="blinds(horizontal)">
                                      <p:cBhvr>
                                        <p:cTn id="19" dur="750"/>
                                        <p:tgtEl>
                                          <p:spTgt spid="20">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animEffect transition="in" filter="blinds(horizontal)">
                                      <p:cBhvr>
                                        <p:cTn id="23" dur="75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76062" y="1053530"/>
            <a:ext cx="11163760" cy="3053119"/>
          </a:xfrm>
          <a:prstGeom prst="rect">
            <a:avLst/>
          </a:prstGeom>
        </p:spPr>
        <p:txBody>
          <a:bodyPr wrap="square" lIns="121898" tIns="60948" rIns="121898" bIns="60948">
            <a:spAutoFit/>
          </a:bodyPr>
          <a:lstStyle/>
          <a:p>
            <a:pPr>
              <a:lnSpc>
                <a:spcPct val="17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某元素原子外围电子构型为</a:t>
            </a:r>
            <a:r>
              <a:rPr lang="en-US" altLang="zh-CN" sz="2800" kern="100" dirty="0">
                <a:latin typeface="Times New Roman"/>
                <a:ea typeface="华文细黑"/>
                <a:cs typeface="Courier New"/>
              </a:rPr>
              <a:t>3d</a:t>
            </a:r>
            <a:r>
              <a:rPr lang="en-US" altLang="zh-CN" sz="2800" kern="100" baseline="30000" dirty="0">
                <a:latin typeface="Times New Roman"/>
                <a:ea typeface="华文细黑"/>
                <a:cs typeface="Courier New"/>
              </a:rPr>
              <a:t>5</a:t>
            </a:r>
            <a:r>
              <a:rPr lang="en-US" altLang="zh-CN" sz="2800" kern="100" dirty="0">
                <a:latin typeface="Times New Roman"/>
                <a:ea typeface="华文细黑"/>
                <a:cs typeface="Courier New"/>
              </a:rPr>
              <a:t>4s</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，其应在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第四周期</a:t>
            </a:r>
            <a:r>
              <a:rPr lang="en-US" altLang="zh-CN" sz="2800" kern="100" dirty="0" err="1">
                <a:latin typeface="宋体"/>
                <a:ea typeface="华文细黑"/>
                <a:cs typeface="Times New Roman"/>
              </a:rPr>
              <a:t>Ⅱ</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zh-CN" altLang="zh-CN" sz="2800" kern="100" dirty="0">
                <a:latin typeface="Times New Roman"/>
                <a:ea typeface="华文细黑"/>
                <a:cs typeface="Times New Roman"/>
              </a:rPr>
              <a:t>．第四周期</a:t>
            </a:r>
            <a:r>
              <a:rPr lang="en-US" altLang="zh-CN" sz="2800" kern="100" dirty="0" err="1">
                <a:latin typeface="宋体"/>
                <a:ea typeface="华文细黑"/>
                <a:cs typeface="Times New Roman"/>
              </a:rPr>
              <a:t>Ⅱ</a:t>
            </a:r>
            <a:r>
              <a:rPr lang="en-US" altLang="zh-CN" sz="2800" kern="100" dirty="0" err="1">
                <a:latin typeface="Times New Roman"/>
                <a:ea typeface="华文细黑"/>
                <a:cs typeface="Courier New"/>
              </a:rPr>
              <a:t>B</a:t>
            </a:r>
            <a:r>
              <a:rPr lang="zh-CN" altLang="zh-CN" sz="2800" kern="100" dirty="0">
                <a:latin typeface="Times New Roman"/>
                <a:ea typeface="华文细黑"/>
                <a:cs typeface="Times New Roman"/>
              </a:rPr>
              <a:t>族</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第四周期</a:t>
            </a:r>
            <a:r>
              <a:rPr lang="en-US" altLang="zh-CN" sz="2800" kern="100" dirty="0" err="1">
                <a:latin typeface="宋体"/>
                <a:ea typeface="华文细黑"/>
                <a:cs typeface="Times New Roman"/>
              </a:rPr>
              <a:t>Ⅶ</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zh-CN" altLang="zh-CN" sz="2800" kern="100" dirty="0">
                <a:latin typeface="Times New Roman"/>
                <a:ea typeface="华文细黑"/>
                <a:cs typeface="Times New Roman"/>
              </a:rPr>
              <a:t>．第四周期</a:t>
            </a:r>
            <a:r>
              <a:rPr lang="en-US" altLang="zh-CN" sz="2800" kern="100" dirty="0" err="1">
                <a:latin typeface="宋体"/>
                <a:ea typeface="华文细黑"/>
                <a:cs typeface="Times New Roman"/>
              </a:rPr>
              <a:t>Ⅶ</a:t>
            </a:r>
            <a:r>
              <a:rPr lang="en-US" altLang="zh-CN" sz="2800" kern="100" dirty="0" err="1">
                <a:latin typeface="Times New Roman"/>
                <a:ea typeface="华文细黑"/>
                <a:cs typeface="Courier New"/>
              </a:rPr>
              <a:t>B</a:t>
            </a:r>
            <a:r>
              <a:rPr lang="zh-CN" altLang="zh-CN" sz="2800" kern="100" dirty="0">
                <a:latin typeface="Times New Roman"/>
                <a:ea typeface="华文细黑"/>
                <a:cs typeface="Times New Roman"/>
              </a:rPr>
              <a:t>族</a:t>
            </a:r>
            <a:endParaRPr lang="zh-CN" altLang="zh-CN" sz="1050" kern="100" dirty="0">
              <a:latin typeface="宋体"/>
              <a:cs typeface="Courier New"/>
            </a:endParaRPr>
          </a:p>
          <a:p>
            <a:pPr>
              <a:lnSpc>
                <a:spcPct val="17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该元素是</a:t>
            </a:r>
            <a:r>
              <a:rPr lang="en-US" altLang="zh-CN" sz="2800" kern="100" dirty="0" err="1">
                <a:latin typeface="Times New Roman"/>
                <a:ea typeface="华文细黑"/>
                <a:cs typeface="Courier New"/>
              </a:rPr>
              <a:t>Mn</a:t>
            </a:r>
            <a:r>
              <a:rPr lang="zh-CN" altLang="zh-CN" sz="2800" kern="100" dirty="0">
                <a:latin typeface="Times New Roman"/>
                <a:ea typeface="华文细黑"/>
                <a:cs typeface="Times New Roman"/>
              </a:rPr>
              <a:t>，位于第四周期第</a:t>
            </a:r>
            <a:r>
              <a:rPr lang="en-US" altLang="zh-CN" sz="2800" kern="100" dirty="0" err="1">
                <a:latin typeface="宋体"/>
                <a:ea typeface="华文细黑"/>
                <a:cs typeface="Times New Roman"/>
              </a:rPr>
              <a:t>Ⅶ</a:t>
            </a:r>
            <a:r>
              <a:rPr lang="en-US" altLang="zh-CN" sz="2800" kern="100" dirty="0" err="1">
                <a:latin typeface="Times New Roman"/>
                <a:ea typeface="华文细黑"/>
                <a:cs typeface="Courier New"/>
              </a:rPr>
              <a:t>B</a:t>
            </a:r>
            <a:r>
              <a:rPr lang="zh-CN" altLang="zh-CN" sz="2800" kern="100" dirty="0">
                <a:latin typeface="Times New Roman"/>
                <a:ea typeface="华文细黑"/>
                <a:cs typeface="Times New Roman"/>
              </a:rPr>
              <a:t>族。</a:t>
            </a:r>
            <a:endParaRPr lang="zh-CN" altLang="zh-CN" sz="1050" kern="100" dirty="0">
              <a:effectLst/>
              <a:latin typeface="宋体"/>
              <a:cs typeface="Courier New"/>
            </a:endParaRPr>
          </a:p>
        </p:txBody>
      </p:sp>
      <p:sp>
        <p:nvSpPr>
          <p:cNvPr id="3" name="矩形 2"/>
          <p:cNvSpPr/>
          <p:nvPr/>
        </p:nvSpPr>
        <p:spPr>
          <a:xfrm>
            <a:off x="7657553" y="126964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dirty="0">
              <a:solidFill>
                <a:schemeClr val="accent6">
                  <a:lumMod val="75000"/>
                </a:schemeClr>
              </a:solidFill>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8" name="矩形 4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9" name="圆角矩形 4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3" end="3"/>
                                            </p:txEl>
                                          </p:spTgt>
                                        </p:tgtEl>
                                        <p:attrNameLst>
                                          <p:attrName>style.visibility</p:attrName>
                                        </p:attrNameLst>
                                      </p:cBhvr>
                                      <p:to>
                                        <p:strVal val="visible"/>
                                      </p:to>
                                    </p:set>
                                    <p:animEffect transition="in" filter="blinds(horizontal)">
                                      <p:cBhvr>
                                        <p:cTn id="7" dur="500"/>
                                        <p:tgtEl>
                                          <p:spTgt spid="1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7">
                                            <p:txEl>
                                              <p:pRg st="3" end="3"/>
                                            </p:txEl>
                                          </p:spTgt>
                                        </p:tgtEl>
                                      </p:cBhvr>
                                    </p:animEffect>
                                    <p:set>
                                      <p:cBhvr>
                                        <p:cTn id="17" dur="1" fill="hold">
                                          <p:stCondLst>
                                            <p:cond delay="499"/>
                                          </p:stCondLst>
                                        </p:cTn>
                                        <p:tgtEl>
                                          <p:spTgt spid="17">
                                            <p:txEl>
                                              <p:pRg st="3" end="3"/>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p:cNvSpPr txBox="1"/>
          <p:nvPr/>
        </p:nvSpPr>
        <p:spPr bwMode="auto">
          <a:xfrm>
            <a:off x="425077" y="693490"/>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
        <p:nvSpPr>
          <p:cNvPr id="9" name="矩形 8"/>
          <p:cNvSpPr/>
          <p:nvPr/>
        </p:nvSpPr>
        <p:spPr>
          <a:xfrm>
            <a:off x="406574" y="1279079"/>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完成下表，理解能层、能级及其最多容纳电子数的关系</a:t>
            </a:r>
            <a:endParaRPr lang="zh-CN" altLang="zh-CN" sz="105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2201006957"/>
              </p:ext>
            </p:extLst>
          </p:nvPr>
        </p:nvGraphicFramePr>
        <p:xfrm>
          <a:off x="603549" y="2110691"/>
          <a:ext cx="11377263" cy="3551351"/>
        </p:xfrm>
        <a:graphic>
          <a:graphicData uri="http://schemas.openxmlformats.org/drawingml/2006/table">
            <a:tbl>
              <a:tblPr/>
              <a:tblGrid>
                <a:gridCol w="1492328"/>
                <a:gridCol w="873342"/>
                <a:gridCol w="750548"/>
                <a:gridCol w="750548"/>
                <a:gridCol w="750548"/>
                <a:gridCol w="828236"/>
                <a:gridCol w="750548"/>
                <a:gridCol w="721731"/>
                <a:gridCol w="750548"/>
                <a:gridCol w="750548"/>
                <a:gridCol w="706694"/>
                <a:gridCol w="750548"/>
                <a:gridCol w="750548"/>
                <a:gridCol w="750548"/>
              </a:tblGrid>
              <a:tr h="712534">
                <a:tc>
                  <a:txBody>
                    <a:bodyPr/>
                    <a:lstStyle/>
                    <a:p>
                      <a:pPr algn="ctr">
                        <a:lnSpc>
                          <a:spcPct val="150000"/>
                        </a:lnSpc>
                        <a:spcAft>
                          <a:spcPts val="0"/>
                        </a:spcAft>
                      </a:pPr>
                      <a:r>
                        <a:rPr lang="zh-CN" sz="2600" kern="100" dirty="0">
                          <a:effectLst/>
                          <a:latin typeface="Times New Roman"/>
                          <a:ea typeface="华文细黑"/>
                          <a:cs typeface="Times New Roman"/>
                        </a:rPr>
                        <a:t>能层</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600" kern="100">
                          <a:effectLst/>
                          <a:latin typeface="Times New Roman"/>
                          <a:ea typeface="华文细黑"/>
                          <a:cs typeface="Times New Roman"/>
                        </a:rPr>
                        <a:t>一</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zh-CN" sz="2600" kern="100">
                          <a:effectLst/>
                          <a:latin typeface="Times New Roman"/>
                          <a:ea typeface="华文细黑"/>
                          <a:cs typeface="Times New Roman"/>
                        </a:rPr>
                        <a:t>二</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algn="ctr">
                        <a:lnSpc>
                          <a:spcPct val="150000"/>
                        </a:lnSpc>
                        <a:spcAft>
                          <a:spcPts val="0"/>
                        </a:spcAft>
                      </a:pPr>
                      <a:r>
                        <a:rPr lang="zh-CN" sz="2600" kern="100">
                          <a:effectLst/>
                          <a:latin typeface="Times New Roman"/>
                          <a:ea typeface="华文细黑"/>
                          <a:cs typeface="Times New Roman"/>
                        </a:rPr>
                        <a:t>三</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4">
                  <a:txBody>
                    <a:bodyPr/>
                    <a:lstStyle/>
                    <a:p>
                      <a:pPr algn="ctr">
                        <a:lnSpc>
                          <a:spcPct val="150000"/>
                        </a:lnSpc>
                        <a:spcAft>
                          <a:spcPts val="0"/>
                        </a:spcAft>
                      </a:pPr>
                      <a:r>
                        <a:rPr lang="zh-CN" sz="2600" kern="100">
                          <a:effectLst/>
                          <a:latin typeface="Times New Roman"/>
                          <a:ea typeface="华文细黑"/>
                          <a:cs typeface="Times New Roman"/>
                        </a:rPr>
                        <a:t>四</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lnSpc>
                          <a:spcPct val="150000"/>
                        </a:lnSpc>
                        <a:spcAft>
                          <a:spcPts val="0"/>
                        </a:spcAft>
                      </a:pPr>
                      <a:r>
                        <a:rPr lang="zh-CN" sz="2600" kern="100">
                          <a:effectLst/>
                          <a:latin typeface="Times New Roman"/>
                          <a:ea typeface="华文细黑"/>
                          <a:cs typeface="Times New Roman"/>
                        </a:rPr>
                        <a:t>五</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534">
                <a:tc>
                  <a:txBody>
                    <a:bodyPr/>
                    <a:lstStyle/>
                    <a:p>
                      <a:pPr algn="ctr">
                        <a:lnSpc>
                          <a:spcPct val="150000"/>
                        </a:lnSpc>
                        <a:spcAft>
                          <a:spcPts val="0"/>
                        </a:spcAft>
                      </a:pPr>
                      <a:r>
                        <a:rPr lang="zh-CN" sz="2600" kern="100">
                          <a:effectLst/>
                          <a:latin typeface="Times New Roman"/>
                          <a:ea typeface="华文细黑"/>
                          <a:cs typeface="Times New Roman"/>
                        </a:rPr>
                        <a:t>符号</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K</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en-US" sz="2600" kern="100" dirty="0">
                          <a:effectLst/>
                          <a:latin typeface="Times New Roman"/>
                          <a:ea typeface="华文细黑"/>
                          <a:cs typeface="Courier New"/>
                        </a:rPr>
                        <a:t>L</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algn="ctr">
                        <a:lnSpc>
                          <a:spcPct val="150000"/>
                        </a:lnSpc>
                        <a:spcAft>
                          <a:spcPts val="0"/>
                        </a:spcAft>
                      </a:pPr>
                      <a:r>
                        <a:rPr lang="en-US" sz="2600" kern="100">
                          <a:effectLst/>
                          <a:latin typeface="Times New Roman"/>
                          <a:ea typeface="华文细黑"/>
                          <a:cs typeface="Courier New"/>
                        </a:rPr>
                        <a:t>M</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4">
                  <a:txBody>
                    <a:bodyPr/>
                    <a:lstStyle/>
                    <a:p>
                      <a:pPr algn="ctr">
                        <a:lnSpc>
                          <a:spcPct val="150000"/>
                        </a:lnSpc>
                        <a:spcAft>
                          <a:spcPts val="0"/>
                        </a:spcAft>
                      </a:pPr>
                      <a:r>
                        <a:rPr lang="en-US" sz="2600" kern="100">
                          <a:effectLst/>
                          <a:latin typeface="Times New Roman"/>
                          <a:ea typeface="华文细黑"/>
                          <a:cs typeface="Courier New"/>
                        </a:rPr>
                        <a:t>N</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lnSpc>
                          <a:spcPct val="150000"/>
                        </a:lnSpc>
                        <a:spcAft>
                          <a:spcPts val="0"/>
                        </a:spcAft>
                      </a:pPr>
                      <a:r>
                        <a:rPr lang="en-US" sz="2600" kern="100">
                          <a:effectLst/>
                          <a:latin typeface="Times New Roman"/>
                          <a:ea typeface="华文细黑"/>
                          <a:cs typeface="Courier New"/>
                        </a:rPr>
                        <a:t>O</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534">
                <a:tc>
                  <a:txBody>
                    <a:bodyPr/>
                    <a:lstStyle/>
                    <a:p>
                      <a:pPr algn="ctr">
                        <a:lnSpc>
                          <a:spcPct val="150000"/>
                        </a:lnSpc>
                        <a:spcAft>
                          <a:spcPts val="0"/>
                        </a:spcAft>
                      </a:pPr>
                      <a:r>
                        <a:rPr lang="zh-CN" sz="2600" kern="100">
                          <a:effectLst/>
                          <a:latin typeface="Times New Roman"/>
                          <a:ea typeface="华文细黑"/>
                          <a:cs typeface="Times New Roman"/>
                        </a:rPr>
                        <a:t>能级</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1s</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2s</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2p</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dirty="0">
                          <a:effectLst/>
                          <a:latin typeface="Times New Roman"/>
                          <a:ea typeface="华文细黑"/>
                          <a:cs typeface="Courier New"/>
                        </a:rPr>
                        <a:t>3s</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3p</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3d</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4s</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4p</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4d</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4f</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5s</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2534">
                <a:tc rowSpan="2">
                  <a:txBody>
                    <a:bodyPr/>
                    <a:lstStyle/>
                    <a:p>
                      <a:pPr algn="ctr">
                        <a:lnSpc>
                          <a:spcPct val="150000"/>
                        </a:lnSpc>
                        <a:spcAft>
                          <a:spcPts val="0"/>
                        </a:spcAft>
                      </a:pPr>
                      <a:r>
                        <a:rPr lang="zh-CN" sz="2600" kern="100" dirty="0">
                          <a:effectLst/>
                          <a:latin typeface="Times New Roman"/>
                          <a:ea typeface="华文细黑"/>
                          <a:cs typeface="Times New Roman"/>
                        </a:rPr>
                        <a:t>最多容纳电子数</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1215">
                <a:tc vMerge="1">
                  <a:txBody>
                    <a:bodyPr/>
                    <a:lstStyle/>
                    <a:p>
                      <a:endParaRPr lang="zh-CN" altLang="en-US"/>
                    </a:p>
                  </a:txBody>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3">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4">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lnSpc>
                          <a:spcPct val="150000"/>
                        </a:lnSpc>
                        <a:spcAft>
                          <a:spcPts val="0"/>
                        </a:spcAft>
                      </a:pPr>
                      <a:r>
                        <a:rPr lang="en-US" sz="2600" kern="100">
                          <a:effectLst/>
                          <a:latin typeface="宋体"/>
                          <a:ea typeface="华文细黑"/>
                          <a:cs typeface="Times New Roman"/>
                        </a:rPr>
                        <a:t>…</a:t>
                      </a:r>
                      <a:endParaRPr lang="zh-CN" sz="26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ct val="150000"/>
                        </a:lnSpc>
                        <a:spcAft>
                          <a:spcPts val="0"/>
                        </a:spcAft>
                      </a:pPr>
                      <a:r>
                        <a:rPr lang="en-US" sz="2600" u="sng" kern="100" dirty="0" smtClean="0">
                          <a:effectLst/>
                          <a:latin typeface="Times New Roman"/>
                          <a:ea typeface="华文细黑"/>
                          <a:cs typeface="Courier New"/>
                        </a:rPr>
                        <a:t>	</a:t>
                      </a:r>
                      <a:endParaRPr lang="zh-CN" sz="26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2346628" y="4375309"/>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2</a:t>
            </a:r>
            <a:endParaRPr lang="zh-CN" altLang="en-US" sz="2800" kern="100" dirty="0">
              <a:solidFill>
                <a:schemeClr val="accent6">
                  <a:lumMod val="75000"/>
                </a:schemeClr>
              </a:solidFill>
              <a:latin typeface="Times New Roman"/>
              <a:ea typeface="华文细黑"/>
              <a:cs typeface="Times New Roman"/>
            </a:endParaRPr>
          </a:p>
        </p:txBody>
      </p:sp>
      <p:sp>
        <p:nvSpPr>
          <p:cNvPr id="6" name="矩形 5"/>
          <p:cNvSpPr/>
          <p:nvPr/>
        </p:nvSpPr>
        <p:spPr>
          <a:xfrm>
            <a:off x="3195836" y="4375309"/>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2</a:t>
            </a:r>
            <a:endParaRPr lang="zh-CN" altLang="en-US" sz="2800" kern="100" dirty="0">
              <a:solidFill>
                <a:schemeClr val="accent6">
                  <a:lumMod val="75000"/>
                </a:schemeClr>
              </a:solidFill>
              <a:latin typeface="Times New Roman"/>
              <a:ea typeface="华文细黑"/>
              <a:cs typeface="Times New Roman"/>
            </a:endParaRPr>
          </a:p>
        </p:txBody>
      </p:sp>
      <p:sp>
        <p:nvSpPr>
          <p:cNvPr id="7" name="矩形 6"/>
          <p:cNvSpPr/>
          <p:nvPr/>
        </p:nvSpPr>
        <p:spPr>
          <a:xfrm>
            <a:off x="3925441" y="4392127"/>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6</a:t>
            </a:r>
            <a:endParaRPr lang="zh-CN" altLang="en-US" sz="2800" kern="100" dirty="0">
              <a:solidFill>
                <a:schemeClr val="accent6">
                  <a:lumMod val="75000"/>
                </a:schemeClr>
              </a:solidFill>
              <a:latin typeface="Times New Roman"/>
              <a:ea typeface="华文细黑"/>
              <a:cs typeface="Times New Roman"/>
            </a:endParaRPr>
          </a:p>
        </p:txBody>
      </p:sp>
      <p:sp>
        <p:nvSpPr>
          <p:cNvPr id="8" name="矩形 7"/>
          <p:cNvSpPr/>
          <p:nvPr/>
        </p:nvSpPr>
        <p:spPr>
          <a:xfrm>
            <a:off x="4694317" y="4375423"/>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2</a:t>
            </a:r>
            <a:endParaRPr lang="zh-CN" altLang="en-US" sz="2800" kern="100" dirty="0">
              <a:solidFill>
                <a:schemeClr val="accent6">
                  <a:lumMod val="75000"/>
                </a:schemeClr>
              </a:solidFill>
              <a:latin typeface="Times New Roman"/>
              <a:ea typeface="华文细黑"/>
              <a:cs typeface="Times New Roman"/>
            </a:endParaRPr>
          </a:p>
        </p:txBody>
      </p:sp>
      <p:sp>
        <p:nvSpPr>
          <p:cNvPr id="11" name="矩形 10"/>
          <p:cNvSpPr/>
          <p:nvPr/>
        </p:nvSpPr>
        <p:spPr>
          <a:xfrm>
            <a:off x="5447134" y="4375423"/>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6</a:t>
            </a:r>
            <a:endParaRPr lang="zh-CN" altLang="en-US" sz="2800" kern="100" dirty="0">
              <a:solidFill>
                <a:schemeClr val="accent6">
                  <a:lumMod val="75000"/>
                </a:schemeClr>
              </a:solidFill>
              <a:latin typeface="Times New Roman"/>
              <a:ea typeface="华文细黑"/>
              <a:cs typeface="Times New Roman"/>
            </a:endParaRPr>
          </a:p>
        </p:txBody>
      </p:sp>
      <p:sp>
        <p:nvSpPr>
          <p:cNvPr id="12" name="矩形 11"/>
          <p:cNvSpPr/>
          <p:nvPr/>
        </p:nvSpPr>
        <p:spPr>
          <a:xfrm>
            <a:off x="6137056" y="4380642"/>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10</a:t>
            </a:r>
            <a:endParaRPr lang="zh-CN" altLang="en-US" sz="2800" kern="100" dirty="0">
              <a:solidFill>
                <a:schemeClr val="accent6">
                  <a:lumMod val="75000"/>
                </a:schemeClr>
              </a:solidFill>
              <a:latin typeface="Times New Roman"/>
              <a:ea typeface="华文细黑"/>
              <a:cs typeface="Times New Roman"/>
            </a:endParaRPr>
          </a:p>
        </p:txBody>
      </p:sp>
      <p:sp>
        <p:nvSpPr>
          <p:cNvPr id="13" name="矩形 12"/>
          <p:cNvSpPr/>
          <p:nvPr/>
        </p:nvSpPr>
        <p:spPr>
          <a:xfrm>
            <a:off x="6968827" y="4375423"/>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2</a:t>
            </a:r>
            <a:endParaRPr lang="zh-CN" altLang="en-US" sz="2800" kern="100" dirty="0">
              <a:solidFill>
                <a:schemeClr val="accent6">
                  <a:lumMod val="75000"/>
                </a:schemeClr>
              </a:solidFill>
              <a:latin typeface="Times New Roman"/>
              <a:ea typeface="华文细黑"/>
              <a:cs typeface="Times New Roman"/>
            </a:endParaRPr>
          </a:p>
        </p:txBody>
      </p:sp>
      <p:sp>
        <p:nvSpPr>
          <p:cNvPr id="14" name="矩形 13"/>
          <p:cNvSpPr/>
          <p:nvPr/>
        </p:nvSpPr>
        <p:spPr>
          <a:xfrm>
            <a:off x="7737703" y="4356259"/>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6</a:t>
            </a:r>
            <a:endParaRPr lang="zh-CN" altLang="en-US" sz="2800" kern="100" dirty="0">
              <a:solidFill>
                <a:schemeClr val="accent6">
                  <a:lumMod val="75000"/>
                </a:schemeClr>
              </a:solidFill>
              <a:latin typeface="Times New Roman"/>
              <a:ea typeface="华文细黑"/>
              <a:cs typeface="Times New Roman"/>
            </a:endParaRPr>
          </a:p>
        </p:txBody>
      </p:sp>
      <p:sp>
        <p:nvSpPr>
          <p:cNvPr id="15" name="矩形 14"/>
          <p:cNvSpPr/>
          <p:nvPr/>
        </p:nvSpPr>
        <p:spPr>
          <a:xfrm>
            <a:off x="8389937" y="4363552"/>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10</a:t>
            </a:r>
            <a:endParaRPr lang="zh-CN" altLang="en-US" sz="2800" kern="100" dirty="0">
              <a:solidFill>
                <a:schemeClr val="accent6">
                  <a:lumMod val="75000"/>
                </a:schemeClr>
              </a:solidFill>
              <a:latin typeface="Times New Roman"/>
              <a:ea typeface="华文细黑"/>
              <a:cs typeface="Times New Roman"/>
            </a:endParaRPr>
          </a:p>
        </p:txBody>
      </p:sp>
      <p:sp>
        <p:nvSpPr>
          <p:cNvPr id="16" name="矩形 15"/>
          <p:cNvSpPr/>
          <p:nvPr/>
        </p:nvSpPr>
        <p:spPr>
          <a:xfrm>
            <a:off x="9057059" y="4389895"/>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14</a:t>
            </a:r>
            <a:endParaRPr lang="zh-CN" altLang="en-US" sz="2800" kern="100" dirty="0">
              <a:solidFill>
                <a:schemeClr val="accent6">
                  <a:lumMod val="75000"/>
                </a:schemeClr>
              </a:solidFill>
              <a:latin typeface="Times New Roman"/>
              <a:ea typeface="华文细黑"/>
              <a:cs typeface="Times New Roman"/>
            </a:endParaRPr>
          </a:p>
        </p:txBody>
      </p:sp>
      <p:sp>
        <p:nvSpPr>
          <p:cNvPr id="17" name="矩形 16"/>
          <p:cNvSpPr/>
          <p:nvPr/>
        </p:nvSpPr>
        <p:spPr>
          <a:xfrm>
            <a:off x="9969951" y="4363552"/>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2</a:t>
            </a:r>
            <a:endParaRPr lang="zh-CN" altLang="en-US" sz="2800" kern="100" dirty="0">
              <a:solidFill>
                <a:schemeClr val="accent6">
                  <a:lumMod val="75000"/>
                </a:schemeClr>
              </a:solidFill>
              <a:latin typeface="Times New Roman"/>
              <a:ea typeface="华文细黑"/>
              <a:cs typeface="Times New Roman"/>
            </a:endParaRPr>
          </a:p>
        </p:txBody>
      </p:sp>
      <p:sp>
        <p:nvSpPr>
          <p:cNvPr id="18" name="矩形 17"/>
          <p:cNvSpPr/>
          <p:nvPr/>
        </p:nvSpPr>
        <p:spPr>
          <a:xfrm>
            <a:off x="2359551" y="5085978"/>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2</a:t>
            </a:r>
            <a:endParaRPr lang="zh-CN" altLang="en-US" sz="2800" kern="100" dirty="0">
              <a:solidFill>
                <a:schemeClr val="accent6">
                  <a:lumMod val="75000"/>
                </a:schemeClr>
              </a:solidFill>
              <a:latin typeface="Times New Roman"/>
              <a:ea typeface="华文细黑"/>
              <a:cs typeface="Times New Roman"/>
            </a:endParaRPr>
          </a:p>
        </p:txBody>
      </p:sp>
      <p:sp>
        <p:nvSpPr>
          <p:cNvPr id="19" name="矩形 18"/>
          <p:cNvSpPr/>
          <p:nvPr/>
        </p:nvSpPr>
        <p:spPr>
          <a:xfrm>
            <a:off x="3564637" y="5102796"/>
            <a:ext cx="36420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8</a:t>
            </a:r>
            <a:endParaRPr lang="zh-CN" altLang="en-US" sz="2800" kern="100" dirty="0">
              <a:solidFill>
                <a:schemeClr val="accent6">
                  <a:lumMod val="75000"/>
                </a:schemeClr>
              </a:solidFill>
              <a:latin typeface="Times New Roman"/>
              <a:ea typeface="华文细黑"/>
              <a:cs typeface="Times New Roman"/>
            </a:endParaRPr>
          </a:p>
        </p:txBody>
      </p:sp>
      <p:sp>
        <p:nvSpPr>
          <p:cNvPr id="20" name="矩形 19"/>
          <p:cNvSpPr/>
          <p:nvPr/>
        </p:nvSpPr>
        <p:spPr>
          <a:xfrm>
            <a:off x="5393382" y="5093271"/>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18</a:t>
            </a:r>
            <a:endParaRPr lang="zh-CN" altLang="en-US" sz="2800" kern="100" dirty="0">
              <a:solidFill>
                <a:schemeClr val="accent6">
                  <a:lumMod val="75000"/>
                </a:schemeClr>
              </a:solidFill>
              <a:latin typeface="Times New Roman"/>
              <a:ea typeface="华文细黑"/>
              <a:cs typeface="Times New Roman"/>
            </a:endParaRPr>
          </a:p>
        </p:txBody>
      </p:sp>
      <p:sp>
        <p:nvSpPr>
          <p:cNvPr id="21" name="矩形 20"/>
          <p:cNvSpPr/>
          <p:nvPr/>
        </p:nvSpPr>
        <p:spPr>
          <a:xfrm>
            <a:off x="8039422" y="5085978"/>
            <a:ext cx="543739"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Times New Roman"/>
              </a:rPr>
              <a:t>32</a:t>
            </a:r>
            <a:endParaRPr lang="zh-CN" altLang="en-US" sz="2800" kern="100" dirty="0">
              <a:solidFill>
                <a:schemeClr val="accent6">
                  <a:lumMod val="75000"/>
                </a:schemeClr>
              </a:solidFill>
              <a:latin typeface="Times New Roman"/>
              <a:ea typeface="华文细黑"/>
              <a:cs typeface="Times New Roman"/>
            </a:endParaRPr>
          </a:p>
        </p:txBody>
      </p:sp>
      <p:sp>
        <p:nvSpPr>
          <p:cNvPr id="23" name="矩形 22"/>
          <p:cNvSpPr/>
          <p:nvPr/>
        </p:nvSpPr>
        <p:spPr>
          <a:xfrm>
            <a:off x="11273415" y="5077882"/>
            <a:ext cx="66396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cs typeface="Courier New"/>
              </a:rPr>
              <a:t>2</a:t>
            </a:r>
            <a:r>
              <a:rPr lang="en-US" altLang="zh-CN" sz="2800" i="1" kern="100" dirty="0">
                <a:solidFill>
                  <a:schemeClr val="accent6">
                    <a:lumMod val="75000"/>
                  </a:schemeClr>
                </a:solidFill>
                <a:latin typeface="Times New Roman"/>
                <a:ea typeface="华文细黑"/>
                <a:cs typeface="Courier New"/>
              </a:rPr>
              <a:t>n</a:t>
            </a:r>
            <a:r>
              <a:rPr lang="en-US" altLang="zh-CN" sz="2800" kern="100" baseline="30000" dirty="0">
                <a:solidFill>
                  <a:schemeClr val="accent6">
                    <a:lumMod val="75000"/>
                  </a:schemeClr>
                </a:solidFill>
                <a:latin typeface="Times New Roman"/>
                <a:ea typeface="华文细黑"/>
                <a:cs typeface="Courier New"/>
              </a:rPr>
              <a:t>2</a:t>
            </a:r>
            <a:endParaRPr lang="zh-CN" altLang="en-US" sz="2800" dirty="0">
              <a:solidFill>
                <a:schemeClr val="accent6">
                  <a:lumMod val="75000"/>
                </a:schemeClr>
              </a:solidFill>
            </a:endParaRP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圆角矩形 2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linds(horizontal)">
                                      <p:cBhvr>
                                        <p:cTn id="51" dur="500"/>
                                        <p:tgtEl>
                                          <p:spTgt spid="2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linds(horizontal)">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6"/>
                                        </p:tgtEl>
                                      </p:cBhvr>
                                    </p:animEffect>
                                    <p:set>
                                      <p:cBhvr>
                                        <p:cTn id="62" dur="1" fill="hold">
                                          <p:stCondLst>
                                            <p:cond delay="499"/>
                                          </p:stCondLst>
                                        </p:cTn>
                                        <p:tgtEl>
                                          <p:spTgt spid="6"/>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7"/>
                                        </p:tgtEl>
                                      </p:cBhvr>
                                    </p:animEffect>
                                    <p:set>
                                      <p:cBhvr>
                                        <p:cTn id="65" dur="1" fill="hold">
                                          <p:stCondLst>
                                            <p:cond delay="499"/>
                                          </p:stCondLst>
                                        </p:cTn>
                                        <p:tgtEl>
                                          <p:spTgt spid="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8"/>
                                        </p:tgtEl>
                                      </p:cBhvr>
                                    </p:animEffect>
                                    <p:set>
                                      <p:cBhvr>
                                        <p:cTn id="68" dur="1" fill="hold">
                                          <p:stCondLst>
                                            <p:cond delay="499"/>
                                          </p:stCondLst>
                                        </p:cTn>
                                        <p:tgtEl>
                                          <p:spTgt spid="8"/>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2"/>
                                        </p:tgtEl>
                                      </p:cBhvr>
                                    </p:animEffect>
                                    <p:set>
                                      <p:cBhvr>
                                        <p:cTn id="74" dur="1" fill="hold">
                                          <p:stCondLst>
                                            <p:cond delay="499"/>
                                          </p:stCondLst>
                                        </p:cTn>
                                        <p:tgtEl>
                                          <p:spTgt spid="12"/>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14"/>
                                        </p:tgtEl>
                                      </p:cBhvr>
                                    </p:animEffect>
                                    <p:set>
                                      <p:cBhvr>
                                        <p:cTn id="80" dur="1" fill="hold">
                                          <p:stCondLst>
                                            <p:cond delay="499"/>
                                          </p:stCondLst>
                                        </p:cTn>
                                        <p:tgtEl>
                                          <p:spTgt spid="14"/>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15"/>
                                        </p:tgtEl>
                                      </p:cBhvr>
                                    </p:animEffect>
                                    <p:set>
                                      <p:cBhvr>
                                        <p:cTn id="83" dur="1" fill="hold">
                                          <p:stCondLst>
                                            <p:cond delay="499"/>
                                          </p:stCondLst>
                                        </p:cTn>
                                        <p:tgtEl>
                                          <p:spTgt spid="15"/>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7"/>
                                        </p:tgtEl>
                                      </p:cBhvr>
                                    </p:animEffect>
                                    <p:set>
                                      <p:cBhvr>
                                        <p:cTn id="89" dur="1" fill="hold">
                                          <p:stCondLst>
                                            <p:cond delay="499"/>
                                          </p:stCondLst>
                                        </p:cTn>
                                        <p:tgtEl>
                                          <p:spTgt spid="17"/>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8"/>
                                        </p:tgtEl>
                                      </p:cBhvr>
                                    </p:animEffect>
                                    <p:set>
                                      <p:cBhvr>
                                        <p:cTn id="92" dur="1" fill="hold">
                                          <p:stCondLst>
                                            <p:cond delay="499"/>
                                          </p:stCondLst>
                                        </p:cTn>
                                        <p:tgtEl>
                                          <p:spTgt spid="18"/>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19"/>
                                        </p:tgtEl>
                                      </p:cBhvr>
                                    </p:animEffect>
                                    <p:set>
                                      <p:cBhvr>
                                        <p:cTn id="95" dur="1" fill="hold">
                                          <p:stCondLst>
                                            <p:cond delay="499"/>
                                          </p:stCondLst>
                                        </p:cTn>
                                        <p:tgtEl>
                                          <p:spTgt spid="19"/>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20"/>
                                        </p:tgtEl>
                                      </p:cBhvr>
                                    </p:animEffect>
                                    <p:set>
                                      <p:cBhvr>
                                        <p:cTn id="98" dur="1" fill="hold">
                                          <p:stCondLst>
                                            <p:cond delay="499"/>
                                          </p:stCondLst>
                                        </p:cTn>
                                        <p:tgtEl>
                                          <p:spTgt spid="20"/>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21"/>
                                        </p:tgtEl>
                                      </p:cBhvr>
                                    </p:animEffect>
                                    <p:set>
                                      <p:cBhvr>
                                        <p:cTn id="101" dur="1" fill="hold">
                                          <p:stCondLst>
                                            <p:cond delay="499"/>
                                          </p:stCondLst>
                                        </p:cTn>
                                        <p:tgtEl>
                                          <p:spTgt spid="21"/>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23"/>
                                        </p:tgtEl>
                                      </p:cBhvr>
                                    </p:animEffect>
                                    <p:set>
                                      <p:cBhvr>
                                        <p:cTn id="104"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5" grpId="0"/>
      <p:bldP spid="5" grpId="1"/>
      <p:bldP spid="6" grpId="0"/>
      <p:bldP spid="6" grpId="1"/>
      <p:bldP spid="7" grpId="0"/>
      <p:bldP spid="7" grpId="1"/>
      <p:bldP spid="8" grpId="0"/>
      <p:bldP spid="8"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3" grpId="0"/>
      <p:bldP spid="23"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23678" y="909514"/>
            <a:ext cx="11388152" cy="327292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所有金属元素都分布在</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区和</a:t>
            </a:r>
            <a:r>
              <a:rPr lang="en-US" altLang="zh-CN" sz="2800" kern="100" dirty="0">
                <a:latin typeface="Times New Roman"/>
                <a:ea typeface="华文细黑"/>
                <a:cs typeface="Courier New"/>
              </a:rPr>
              <a:t>ds</a:t>
            </a:r>
            <a:r>
              <a:rPr lang="zh-CN" altLang="zh-CN" sz="2800" kern="100" dirty="0">
                <a:latin typeface="Times New Roman"/>
                <a:ea typeface="华文细黑"/>
                <a:cs typeface="Times New Roman"/>
              </a:rPr>
              <a:t>区</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最外层电子数为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的元素都分布在</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区</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元素周期表中</a:t>
            </a:r>
            <a:r>
              <a:rPr lang="en-US" altLang="zh-CN" sz="2800" kern="100" dirty="0" err="1">
                <a:latin typeface="宋体"/>
                <a:ea typeface="华文细黑"/>
                <a:cs typeface="Times New Roman"/>
              </a:rPr>
              <a:t>Ⅲ</a:t>
            </a:r>
            <a:r>
              <a:rPr lang="en-US" altLang="zh-CN" sz="2800" kern="100" dirty="0" err="1">
                <a:latin typeface="Times New Roman"/>
                <a:ea typeface="华文细黑"/>
                <a:cs typeface="Courier New"/>
              </a:rPr>
              <a:t>B</a:t>
            </a:r>
            <a:r>
              <a:rPr lang="zh-CN" altLang="zh-CN" sz="2800" kern="100" dirty="0">
                <a:latin typeface="Times New Roman"/>
                <a:ea typeface="华文细黑"/>
                <a:cs typeface="Times New Roman"/>
              </a:rPr>
              <a:t>族到</a:t>
            </a:r>
            <a:r>
              <a:rPr lang="en-US" altLang="zh-CN" sz="2800" kern="100" dirty="0" err="1">
                <a:latin typeface="宋体"/>
                <a:ea typeface="华文细黑"/>
                <a:cs typeface="Times New Roman"/>
              </a:rPr>
              <a:t>Ⅱ</a:t>
            </a:r>
            <a:r>
              <a:rPr lang="en-US" altLang="zh-CN" sz="2800" kern="100" dirty="0" err="1">
                <a:latin typeface="Times New Roman"/>
                <a:ea typeface="华文细黑"/>
                <a:cs typeface="Courier New"/>
              </a:rPr>
              <a:t>B</a:t>
            </a:r>
            <a:r>
              <a:rPr lang="zh-CN" altLang="zh-CN" sz="2800" kern="100" dirty="0">
                <a:latin typeface="Times New Roman"/>
                <a:ea typeface="华文细黑"/>
                <a:cs typeface="Times New Roman"/>
              </a:rPr>
              <a:t>族</a:t>
            </a: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个纵列的元素都是金属元素</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D.s</a:t>
            </a:r>
            <a:r>
              <a:rPr lang="zh-CN" altLang="zh-CN" sz="2800" kern="100" dirty="0">
                <a:latin typeface="Times New Roman"/>
                <a:ea typeface="华文细黑"/>
                <a:cs typeface="Times New Roman"/>
              </a:rPr>
              <a:t>区均为金属元素</a:t>
            </a:r>
            <a:endParaRPr lang="zh-CN" altLang="zh-CN" sz="1050" kern="100" dirty="0">
              <a:effectLst/>
              <a:latin typeface="宋体"/>
              <a:cs typeface="Courier New"/>
            </a:endParaRPr>
          </a:p>
        </p:txBody>
      </p:sp>
      <p:sp>
        <p:nvSpPr>
          <p:cNvPr id="19" name="矩形 18"/>
          <p:cNvSpPr/>
          <p:nvPr/>
        </p:nvSpPr>
        <p:spPr>
          <a:xfrm>
            <a:off x="323678" y="4182437"/>
            <a:ext cx="11388152" cy="1980261"/>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区、</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区也有金属元素；</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项，最外层电子数为</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的元素有的也位于</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区或</a:t>
            </a:r>
            <a:r>
              <a:rPr lang="en-US" altLang="zh-CN" sz="2800" kern="100" dirty="0">
                <a:latin typeface="Times New Roman"/>
                <a:ea typeface="华文细黑"/>
                <a:cs typeface="Courier New"/>
              </a:rPr>
              <a:t>ds</a:t>
            </a:r>
            <a:r>
              <a:rPr lang="zh-CN" altLang="zh-CN" sz="2800" kern="100" dirty="0">
                <a:latin typeface="Times New Roman"/>
                <a:ea typeface="华文细黑"/>
                <a:cs typeface="Times New Roman"/>
              </a:rPr>
              <a:t>区；</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区中的氢是非金属元素。</a:t>
            </a:r>
            <a:endParaRPr lang="zh-CN" altLang="zh-CN" sz="1050" kern="100" dirty="0">
              <a:effectLst/>
              <a:latin typeface="宋体"/>
              <a:cs typeface="Courier New"/>
            </a:endParaRPr>
          </a:p>
        </p:txBody>
      </p:sp>
      <p:sp>
        <p:nvSpPr>
          <p:cNvPr id="3" name="矩形 2"/>
          <p:cNvSpPr/>
          <p:nvPr/>
        </p:nvSpPr>
        <p:spPr>
          <a:xfrm>
            <a:off x="4167956" y="1053530"/>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dirty="0">
              <a:solidFill>
                <a:schemeClr val="accent6">
                  <a:lumMod val="75000"/>
                </a:schemeClr>
              </a:solidFill>
            </a:endParaRPr>
          </a:p>
        </p:txBody>
      </p:sp>
      <p:sp>
        <p:nvSpPr>
          <p:cNvPr id="34"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5"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6"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7"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8"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9"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0"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1"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2"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3"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4"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5"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3" name="矩形 6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4" name="圆角矩形 6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blinds(horizontal)">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blinds(horizontal)">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9">
                                            <p:txEl>
                                              <p:pRg st="0" end="0"/>
                                            </p:txEl>
                                          </p:spTgt>
                                        </p:tgtEl>
                                      </p:cBhvr>
                                    </p:animEffect>
                                    <p:set>
                                      <p:cBhvr>
                                        <p:cTn id="27" dur="1" fill="hold">
                                          <p:stCondLst>
                                            <p:cond delay="499"/>
                                          </p:stCondLst>
                                        </p:cTn>
                                        <p:tgtEl>
                                          <p:spTgt spid="19">
                                            <p:txEl>
                                              <p:pRg st="0" end="0"/>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19">
                                            <p:txEl>
                                              <p:pRg st="1" end="1"/>
                                            </p:txEl>
                                          </p:spTgt>
                                        </p:tgtEl>
                                      </p:cBhvr>
                                    </p:animEffect>
                                    <p:set>
                                      <p:cBhvr>
                                        <p:cTn id="30" dur="1" fill="hold">
                                          <p:stCondLst>
                                            <p:cond delay="499"/>
                                          </p:stCondLst>
                                        </p:cTn>
                                        <p:tgtEl>
                                          <p:spTgt spid="19">
                                            <p:txEl>
                                              <p:pRg st="1" end="1"/>
                                            </p:txEl>
                                          </p:spTgt>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9">
                                            <p:txEl>
                                              <p:pRg st="2" end="2"/>
                                            </p:txEl>
                                          </p:spTgt>
                                        </p:tgtEl>
                                      </p:cBhvr>
                                    </p:animEffect>
                                    <p:set>
                                      <p:cBhvr>
                                        <p:cTn id="33" dur="1" fill="hold">
                                          <p:stCondLst>
                                            <p:cond delay="499"/>
                                          </p:stCondLst>
                                        </p:cTn>
                                        <p:tgtEl>
                                          <p:spTgt spid="19">
                                            <p:txEl>
                                              <p:pRg st="2" end="2"/>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64"/>
                  </p:tgtEl>
                </p:cond>
              </p:nextCondLst>
            </p:seq>
          </p:childTnLst>
        </p:cTn>
      </p:par>
    </p:tnLst>
    <p:bldLst>
      <p:bldP spid="19" grpId="0" build="allAtOnce"/>
      <p:bldP spid="3" grpId="0"/>
      <p:bldP spid="3" grpId="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514586" y="909514"/>
            <a:ext cx="11053228" cy="3919254"/>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第三周期所有元素中钠的第一电离能最小</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钠的第一电离能比镁的第一电离能大</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在所有元素中，氟的第一电离能最大</a:t>
            </a:r>
            <a:endParaRPr lang="zh-CN" altLang="zh-CN" sz="2800" kern="100" dirty="0">
              <a:latin typeface="宋体"/>
              <a:cs typeface="Courier New"/>
            </a:endParaRPr>
          </a:p>
          <a:p>
            <a:pPr>
              <a:lnSpc>
                <a:spcPct val="15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钾的第一电离能比镁的第一电离能</a:t>
            </a:r>
            <a:r>
              <a:rPr lang="zh-CN" altLang="zh-CN" sz="2800" kern="100" dirty="0" smtClean="0">
                <a:latin typeface="Times New Roman"/>
                <a:ea typeface="华文细黑"/>
                <a:cs typeface="Times New Roman"/>
              </a:rPr>
              <a:t>大</a:t>
            </a:r>
            <a:endParaRPr lang="en-US" altLang="zh-CN" sz="2800" kern="100" dirty="0" smtClean="0">
              <a:latin typeface="Times New Roman"/>
              <a:ea typeface="华文细黑"/>
              <a:cs typeface="Times New Roman"/>
            </a:endParaRPr>
          </a:p>
          <a:p>
            <a:pPr>
              <a:lnSpc>
                <a:spcPct val="150000"/>
              </a:lnSpc>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项，在所有元素中，</a:t>
            </a:r>
            <a:r>
              <a:rPr lang="en-US" altLang="zh-CN" sz="2800" kern="100" dirty="0">
                <a:latin typeface="Times New Roman"/>
                <a:ea typeface="华文细黑"/>
                <a:cs typeface="Courier New"/>
              </a:rPr>
              <a:t>He</a:t>
            </a:r>
            <a:r>
              <a:rPr lang="zh-CN" altLang="zh-CN" sz="2800" kern="100" dirty="0">
                <a:latin typeface="Times New Roman"/>
                <a:ea typeface="华文细黑"/>
                <a:cs typeface="Times New Roman"/>
              </a:rPr>
              <a:t>的第一电离能最大</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3" name="矩形 2"/>
          <p:cNvSpPr/>
          <p:nvPr/>
        </p:nvSpPr>
        <p:spPr>
          <a:xfrm>
            <a:off x="4335660" y="1055663"/>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A</a:t>
            </a:r>
            <a:endParaRPr lang="zh-CN" altLang="en-US" sz="2800" b="1" dirty="0">
              <a:solidFill>
                <a:schemeClr val="accent6">
                  <a:lumMod val="75000"/>
                </a:schemeClr>
              </a:solidFill>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2" name="矩形 6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3" name="圆角矩形 62"/>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5" end="5"/>
                                            </p:txEl>
                                          </p:spTgt>
                                        </p:tgtEl>
                                        <p:attrNameLst>
                                          <p:attrName>style.visibility</p:attrName>
                                        </p:attrNameLst>
                                      </p:cBhvr>
                                      <p:to>
                                        <p:strVal val="visible"/>
                                      </p:to>
                                    </p:set>
                                    <p:animEffect transition="in" filter="blinds(horizontal)">
                                      <p:cBhvr>
                                        <p:cTn id="7" dur="500"/>
                                        <p:tgtEl>
                                          <p:spTgt spid="17">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7">
                                            <p:txEl>
                                              <p:pRg st="5" end="5"/>
                                            </p:txEl>
                                          </p:spTgt>
                                        </p:tgtEl>
                                      </p:cBhvr>
                                    </p:animEffect>
                                    <p:set>
                                      <p:cBhvr>
                                        <p:cTn id="17" dur="1" fill="hold">
                                          <p:stCondLst>
                                            <p:cond delay="499"/>
                                          </p:stCondLst>
                                        </p:cTn>
                                        <p:tgtEl>
                                          <p:spTgt spid="17">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63"/>
                  </p:tgtEl>
                </p:cond>
              </p:nextCondLst>
            </p:seq>
          </p:childTnLst>
        </p:cTn>
      </p:par>
    </p:tnLst>
    <p:bldLst>
      <p:bldP spid="3" grpId="0"/>
      <p:bldP spid="3" grpId="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478582" y="981522"/>
            <a:ext cx="10943790" cy="3682266"/>
          </a:xfrm>
          <a:prstGeom prst="rect">
            <a:avLst/>
          </a:prstGeom>
        </p:spPr>
        <p:txBody>
          <a:bodyPr wrap="square" lIns="121898" tIns="60948" rIns="121898" bIns="60948">
            <a:spAutoFit/>
          </a:bodyPr>
          <a:lstStyle/>
          <a:p>
            <a:pPr>
              <a:lnSpc>
                <a:spcPct val="170000"/>
              </a:lnSpc>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下列对电负性的理解不正确的是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电负性是人为规定的一个相对数值，不是绝对标准</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元素电负性的大小反映了元素对键合电子吸引力的大小</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元素的电负性越大，则元素的非金属性越强</a:t>
            </a:r>
            <a:endParaRPr lang="zh-CN" altLang="zh-CN" sz="1050" kern="100" dirty="0">
              <a:latin typeface="宋体"/>
              <a:cs typeface="Courier New"/>
            </a:endParaRPr>
          </a:p>
          <a:p>
            <a:pPr>
              <a:lnSpc>
                <a:spcPct val="170000"/>
              </a:lnSpc>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元素的电负性是元素固有的性质，与原子结构无关</a:t>
            </a:r>
            <a:endParaRPr lang="zh-CN" altLang="zh-CN" sz="1050" kern="100" dirty="0">
              <a:effectLst/>
              <a:latin typeface="宋体"/>
              <a:cs typeface="Courier New"/>
            </a:endParaRPr>
          </a:p>
        </p:txBody>
      </p:sp>
      <p:sp>
        <p:nvSpPr>
          <p:cNvPr id="3" name="矩形 2"/>
          <p:cNvSpPr/>
          <p:nvPr/>
        </p:nvSpPr>
        <p:spPr>
          <a:xfrm>
            <a:off x="6082902" y="1197879"/>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D</a:t>
            </a:r>
            <a:endParaRPr lang="zh-CN" altLang="en-US" sz="2800" b="1" dirty="0">
              <a:solidFill>
                <a:schemeClr val="accent6">
                  <a:lumMod val="75000"/>
                </a:schemeClr>
              </a:solidFill>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2" name="矩形 6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4" name="圆角矩形 6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64"/>
                  </p:tgtEl>
                </p:cond>
              </p:nextCondLst>
            </p:seq>
          </p:childTnLst>
        </p:cTn>
      </p:par>
    </p:tnLst>
    <p:bldLst>
      <p:bldP spid="3" grpId="0"/>
      <p:bldP spid="3" grpId="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95686" y="1413570"/>
            <a:ext cx="11388152" cy="133393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下列表示氮原子结构的化学用语中，对核外电子运动状态描述正确且能据此确定电子的能级的是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21" name="矩形 20"/>
          <p:cNvSpPr/>
          <p:nvPr/>
        </p:nvSpPr>
        <p:spPr>
          <a:xfrm>
            <a:off x="395686" y="3020417"/>
            <a:ext cx="760238" cy="769417"/>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rPr>
              <a:t>A.</a:t>
            </a:r>
            <a:endParaRPr lang="zh-CN" altLang="zh-CN" sz="1050" kern="100" dirty="0">
              <a:effectLst/>
              <a:latin typeface="宋体"/>
              <a:cs typeface="Courier New"/>
            </a:endParaRPr>
          </a:p>
        </p:txBody>
      </p:sp>
      <p:pic>
        <p:nvPicPr>
          <p:cNvPr id="236556" name="Picture 12" descr="HX5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1908" y="2882540"/>
            <a:ext cx="948744" cy="105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5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298" y="3069754"/>
            <a:ext cx="1128234" cy="7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395686" y="4316561"/>
            <a:ext cx="1984374" cy="769417"/>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C.ls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3</a:t>
            </a:r>
            <a:endParaRPr lang="zh-CN" altLang="zh-CN" sz="1050" kern="100" dirty="0">
              <a:effectLst/>
              <a:latin typeface="宋体"/>
              <a:cs typeface="Courier New"/>
            </a:endParaRPr>
          </a:p>
        </p:txBody>
      </p:sp>
      <p:pic>
        <p:nvPicPr>
          <p:cNvPr id="23655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6404" y="4050409"/>
            <a:ext cx="4352947" cy="81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981873" y="2224708"/>
            <a:ext cx="444352" cy="523220"/>
          </a:xfrm>
          <a:prstGeom prst="rect">
            <a:avLst/>
          </a:prstGeom>
        </p:spPr>
        <p:txBody>
          <a:bodyPr wrap="none">
            <a:spAutoFit/>
          </a:bodyPr>
          <a:lstStyle/>
          <a:p>
            <a:r>
              <a:rPr lang="en-US" altLang="zh-CN" sz="2800" b="1" kern="100" dirty="0">
                <a:solidFill>
                  <a:schemeClr val="accent6">
                    <a:lumMod val="75000"/>
                  </a:schemeClr>
                </a:solidFill>
                <a:latin typeface="Times New Roman"/>
                <a:ea typeface="华文细黑"/>
              </a:rPr>
              <a:t>C</a:t>
            </a:r>
            <a:endParaRPr lang="zh-CN" altLang="en-US" sz="2800" b="1" kern="100" dirty="0">
              <a:solidFill>
                <a:schemeClr val="accent6">
                  <a:lumMod val="75000"/>
                </a:schemeClr>
              </a:solidFill>
              <a:latin typeface="Times New Roman"/>
              <a:ea typeface="华文细黑"/>
            </a:endParaRPr>
          </a:p>
        </p:txBody>
      </p:sp>
      <p:sp>
        <p:nvSpPr>
          <p:cNvPr id="38" name="Rectangle 21">
            <a:hlinkClick r:id="rId5"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9" name="Rectangle 21">
            <a:hlinkClick r:id="rId6"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0" name="Rectangle 21">
            <a:hlinkClick r:id="rId7"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1" name="Rectangle 21">
            <a:hlinkClick r:id="rId8"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2" name="Rectangle 21">
            <a:hlinkClick r:id="rId9"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3" name="Rectangle 21">
            <a:hlinkClick r:id="rId10"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4" name="Rectangle 21">
            <a:hlinkClick r:id="rId11"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5" name="Rectangle 21">
            <a:hlinkClick r:id="rId12"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1" name="Rectangle 21">
            <a:hlinkClick r:id="rId13"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2" name="Rectangle 21">
            <a:hlinkClick r:id="rId14"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3" name="Rectangle 21">
            <a:hlinkClick r:id="rId15"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4" name="Rectangle 21">
            <a:hlinkClick r:id="rId16"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5" name="Rectangle 21">
            <a:hlinkClick r:id="rId17"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6" name="Rectangle 21">
            <a:hlinkClick r:id="rId18"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7" name="矩形 6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9" name="圆角矩形 68"/>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69"/>
                  </p:tgtEl>
                </p:cond>
              </p:nextCondLst>
            </p:seq>
          </p:childTnLst>
        </p:cTn>
      </p:par>
    </p:tnLst>
    <p:bldLst>
      <p:bldP spid="2" grpId="0"/>
      <p:bldP spid="2"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395686" y="909514"/>
            <a:ext cx="11388152"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下列</a:t>
            </a:r>
            <a:r>
              <a:rPr lang="zh-CN" altLang="zh-CN" sz="2800" kern="100" dirty="0">
                <a:latin typeface="Times New Roman"/>
                <a:ea typeface="华文细黑"/>
                <a:cs typeface="Times New Roman"/>
              </a:rPr>
              <a:t>各组原子中，化学性质一定相似的是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A</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原子</a:t>
            </a:r>
            <a:r>
              <a:rPr lang="zh-CN" altLang="zh-CN" sz="2800" kern="100" dirty="0">
                <a:latin typeface="Times New Roman"/>
                <a:ea typeface="华文细黑"/>
                <a:cs typeface="Times New Roman"/>
              </a:rPr>
              <a:t>核外电子排布式为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原子与原子核外电子排布式为</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   Y</a:t>
            </a:r>
            <a:r>
              <a:rPr lang="zh-CN" altLang="zh-CN" sz="2800" kern="100" dirty="0">
                <a:latin typeface="Times New Roman"/>
                <a:ea typeface="华文细黑"/>
                <a:cs typeface="Times New Roman"/>
              </a:rPr>
              <a:t>原子</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B</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原子核</a:t>
            </a:r>
            <a:r>
              <a:rPr lang="zh-CN" altLang="zh-CN" sz="2800" kern="100" dirty="0">
                <a:latin typeface="Times New Roman"/>
                <a:ea typeface="华文细黑"/>
                <a:cs typeface="Times New Roman"/>
              </a:rPr>
              <a:t>外</a:t>
            </a:r>
            <a:r>
              <a:rPr lang="en-US" altLang="zh-CN" sz="2800" kern="100" dirty="0">
                <a:latin typeface="Times New Roman"/>
                <a:ea typeface="华文细黑"/>
                <a:cs typeface="Courier New"/>
              </a:rPr>
              <a:t>M</a:t>
            </a:r>
            <a:r>
              <a:rPr lang="zh-CN" altLang="zh-CN" sz="2800" kern="100" dirty="0">
                <a:latin typeface="Times New Roman"/>
                <a:ea typeface="华文细黑"/>
                <a:cs typeface="Times New Roman"/>
              </a:rPr>
              <a:t>层上仅有两个电子的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原子与原子核外</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层上仅有两个</a:t>
            </a:r>
            <a:r>
              <a:rPr lang="zh-CN" altLang="zh-CN" sz="2800" kern="100" dirty="0" smtClean="0">
                <a:latin typeface="Times New Roman"/>
                <a:ea typeface="华文细黑"/>
                <a:cs typeface="Times New Roman"/>
              </a:rPr>
              <a:t>电子</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原子</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C</a:t>
            </a:r>
            <a:r>
              <a:rPr lang="en-US"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2p</a:t>
            </a:r>
            <a:r>
              <a:rPr lang="zh-CN" altLang="zh-CN" sz="2800" kern="100" dirty="0">
                <a:latin typeface="Times New Roman"/>
                <a:ea typeface="华文细黑"/>
                <a:cs typeface="Times New Roman"/>
              </a:rPr>
              <a:t>轨道上只有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个电子的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原子与</a:t>
            </a:r>
            <a:r>
              <a:rPr lang="en-US" altLang="zh-CN" sz="2800" kern="100" dirty="0">
                <a:latin typeface="Times New Roman"/>
                <a:ea typeface="华文细黑"/>
                <a:cs typeface="Courier New"/>
              </a:rPr>
              <a:t>3p</a:t>
            </a:r>
            <a:r>
              <a:rPr lang="zh-CN" altLang="zh-CN" sz="2800" kern="100" dirty="0">
                <a:latin typeface="Times New Roman"/>
                <a:ea typeface="华文细黑"/>
                <a:cs typeface="Times New Roman"/>
              </a:rPr>
              <a:t>轨道上只有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个电子的</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原子</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D</a:t>
            </a:r>
            <a:r>
              <a:rPr lang="en-US" altLang="zh-CN" sz="2800" kern="100" dirty="0" smtClean="0">
                <a:latin typeface="Times New Roman"/>
                <a:ea typeface="华文细黑"/>
                <a:cs typeface="Times New Roman"/>
              </a:rPr>
              <a:t>.</a:t>
            </a:r>
            <a:r>
              <a:rPr lang="zh-CN" altLang="zh-CN" sz="2800" kern="100" dirty="0" smtClean="0">
                <a:latin typeface="Times New Roman"/>
                <a:ea typeface="华文细黑"/>
                <a:cs typeface="Times New Roman"/>
              </a:rPr>
              <a:t>最</a:t>
            </a:r>
            <a:r>
              <a:rPr lang="zh-CN" altLang="zh-CN" sz="2800" kern="100" dirty="0">
                <a:latin typeface="Times New Roman"/>
                <a:ea typeface="华文细黑"/>
                <a:cs typeface="Times New Roman"/>
              </a:rPr>
              <a:t>外层都只有一个电子的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原子</a:t>
            </a:r>
            <a:endParaRPr lang="zh-CN" altLang="zh-CN" sz="1050" kern="100" dirty="0">
              <a:effectLst/>
              <a:latin typeface="宋体"/>
              <a:cs typeface="Courier New"/>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2" name="矩形 6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3" name="圆角矩形 6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矩形 17"/>
          <p:cNvSpPr/>
          <p:nvPr/>
        </p:nvSpPr>
        <p:spPr>
          <a:xfrm>
            <a:off x="586594" y="1125538"/>
            <a:ext cx="11053228" cy="335474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原子为</a:t>
            </a:r>
            <a:r>
              <a:rPr lang="en-US" altLang="zh-CN" sz="2800" kern="100" dirty="0">
                <a:latin typeface="Times New Roman"/>
                <a:ea typeface="华文细黑"/>
                <a:cs typeface="Courier New"/>
              </a:rPr>
              <a:t>He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原子为</a:t>
            </a:r>
            <a:r>
              <a:rPr lang="en-US" altLang="zh-CN" sz="2800" kern="100" dirty="0">
                <a:latin typeface="Times New Roman"/>
                <a:ea typeface="华文细黑"/>
                <a:cs typeface="Courier New"/>
              </a:rPr>
              <a:t>Be</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原子为</a:t>
            </a:r>
            <a:r>
              <a:rPr lang="en-US" altLang="zh-CN" sz="2800" kern="100" dirty="0">
                <a:latin typeface="Times New Roman"/>
                <a:ea typeface="华文细黑"/>
                <a:cs typeface="Courier New"/>
              </a:rPr>
              <a:t>Mg</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原子可以为</a:t>
            </a: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，也可以为</a:t>
            </a:r>
            <a:r>
              <a:rPr lang="en-US" altLang="zh-CN" sz="2800" kern="100" dirty="0">
                <a:latin typeface="Times New Roman"/>
                <a:ea typeface="华文细黑"/>
                <a:cs typeface="Courier New"/>
              </a:rPr>
              <a:t>Zn</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只能为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只能为</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，同一主族，化学性质相似；</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可以为</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Li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Cr</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Cu</a:t>
            </a:r>
            <a:r>
              <a:rPr lang="zh-CN" altLang="zh-CN" sz="2800" kern="100" dirty="0">
                <a:latin typeface="Times New Roman"/>
                <a:ea typeface="华文细黑"/>
                <a:cs typeface="Times New Roman"/>
              </a:rPr>
              <a:t>等。</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C</a:t>
            </a:r>
            <a:endParaRPr lang="zh-CN" altLang="zh-CN" sz="2800" b="1" kern="100" dirty="0">
              <a:solidFill>
                <a:schemeClr val="accent6">
                  <a:lumMod val="75000"/>
                </a:schemeClr>
              </a:solidFill>
              <a:latin typeface="Times New Roman"/>
              <a:ea typeface="华文细黑"/>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blinds(horizontal)">
                                      <p:cBhvr>
                                        <p:cTn id="15" dur="750"/>
                                        <p:tgtEl>
                                          <p:spTgt spid="1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blinds(horizontal)">
                                      <p:cBhvr>
                                        <p:cTn id="19" dur="750"/>
                                        <p:tgtEl>
                                          <p:spTgt spid="1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blinds(horizontal)">
                                      <p:cBhvr>
                                        <p:cTn id="23"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294408" y="693490"/>
            <a:ext cx="11388152" cy="1258525"/>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已知</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是主族元素，</a:t>
            </a:r>
            <a:r>
              <a:rPr lang="en-US" altLang="zh-CN" sz="2800" i="1" kern="100" dirty="0">
                <a:latin typeface="Times New Roman"/>
                <a:ea typeface="华文细黑"/>
                <a:cs typeface="Courier New"/>
              </a:rPr>
              <a:t>I</a:t>
            </a:r>
            <a:r>
              <a:rPr lang="zh-CN" altLang="zh-CN" sz="2800" kern="100" dirty="0">
                <a:latin typeface="Times New Roman"/>
                <a:ea typeface="华文细黑"/>
                <a:cs typeface="Times New Roman"/>
              </a:rPr>
              <a:t>为电离能，单位是</a:t>
            </a:r>
            <a:r>
              <a:rPr lang="en-US" altLang="zh-CN" sz="2800" kern="100" dirty="0" err="1">
                <a:latin typeface="Times New Roman"/>
                <a:ea typeface="华文细黑"/>
                <a:cs typeface="Courier New"/>
              </a:rPr>
              <a:t>kJ·mol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。请根据下表数据判断，下列选项错误的是</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986720322"/>
              </p:ext>
            </p:extLst>
          </p:nvPr>
        </p:nvGraphicFramePr>
        <p:xfrm>
          <a:off x="2134768" y="1989634"/>
          <a:ext cx="7848870" cy="2016224"/>
        </p:xfrm>
        <a:graphic>
          <a:graphicData uri="http://schemas.openxmlformats.org/drawingml/2006/table">
            <a:tbl>
              <a:tblPr/>
              <a:tblGrid>
                <a:gridCol w="1495372"/>
                <a:gridCol w="1302951"/>
                <a:gridCol w="1623652"/>
                <a:gridCol w="1623652"/>
                <a:gridCol w="1803243"/>
              </a:tblGrid>
              <a:tr h="572504">
                <a:tc>
                  <a:txBody>
                    <a:bodyPr/>
                    <a:lstStyle/>
                    <a:p>
                      <a:pPr algn="ctr">
                        <a:lnSpc>
                          <a:spcPct val="150000"/>
                        </a:lnSpc>
                        <a:spcAft>
                          <a:spcPts val="0"/>
                        </a:spcAft>
                      </a:pPr>
                      <a:r>
                        <a:rPr lang="zh-CN" sz="2800" kern="100" dirty="0">
                          <a:effectLst/>
                          <a:latin typeface="Times New Roman"/>
                          <a:ea typeface="华文细黑"/>
                          <a:cs typeface="Times New Roman"/>
                        </a:rPr>
                        <a:t>元素</a:t>
                      </a:r>
                      <a:endParaRPr lang="zh-CN" sz="28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kern="100">
                          <a:effectLst/>
                          <a:latin typeface="Times New Roman"/>
                          <a:ea typeface="华文细黑"/>
                          <a:cs typeface="Courier New"/>
                        </a:rPr>
                        <a:t>I</a:t>
                      </a:r>
                      <a:r>
                        <a:rPr lang="en-US" sz="2800" kern="100" baseline="-25000">
                          <a:effectLst/>
                          <a:latin typeface="Times New Roman"/>
                          <a:ea typeface="华文细黑"/>
                          <a:cs typeface="Courier New"/>
                        </a:rPr>
                        <a:t>1</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kern="100" dirty="0">
                          <a:effectLst/>
                          <a:latin typeface="Times New Roman"/>
                          <a:ea typeface="华文细黑"/>
                          <a:cs typeface="Courier New"/>
                        </a:rPr>
                        <a:t>I</a:t>
                      </a:r>
                      <a:r>
                        <a:rPr lang="en-US" sz="2800" kern="100" baseline="-25000" dirty="0">
                          <a:effectLst/>
                          <a:latin typeface="Times New Roman"/>
                          <a:ea typeface="华文细黑"/>
                          <a:cs typeface="Courier New"/>
                        </a:rPr>
                        <a:t>2</a:t>
                      </a:r>
                      <a:endParaRPr lang="zh-CN" sz="28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kern="100">
                          <a:effectLst/>
                          <a:latin typeface="Times New Roman"/>
                          <a:ea typeface="华文细黑"/>
                          <a:cs typeface="Courier New"/>
                        </a:rPr>
                        <a:t>I</a:t>
                      </a:r>
                      <a:r>
                        <a:rPr lang="en-US" sz="2800" kern="100" baseline="-25000">
                          <a:effectLst/>
                          <a:latin typeface="Times New Roman"/>
                          <a:ea typeface="华文细黑"/>
                          <a:cs typeface="Courier New"/>
                        </a:rPr>
                        <a:t>3</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i="1" kern="100">
                          <a:effectLst/>
                          <a:latin typeface="Times New Roman"/>
                          <a:ea typeface="华文细黑"/>
                          <a:cs typeface="Courier New"/>
                        </a:rPr>
                        <a:t>I</a:t>
                      </a:r>
                      <a:r>
                        <a:rPr lang="en-US" sz="2800" kern="100" baseline="-25000">
                          <a:effectLst/>
                          <a:latin typeface="Times New Roman"/>
                          <a:ea typeface="华文细黑"/>
                          <a:cs typeface="Courier New"/>
                        </a:rPr>
                        <a:t>4</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8072">
                <a:tc>
                  <a:txBody>
                    <a:bodyPr/>
                    <a:lstStyle/>
                    <a:p>
                      <a:pPr algn="ctr">
                        <a:lnSpc>
                          <a:spcPct val="150000"/>
                        </a:lnSpc>
                        <a:spcAft>
                          <a:spcPts val="0"/>
                        </a:spcAft>
                      </a:pPr>
                      <a:r>
                        <a:rPr lang="en-US" sz="2800" kern="100">
                          <a:effectLst/>
                          <a:latin typeface="Times New Roman"/>
                          <a:ea typeface="华文细黑"/>
                          <a:cs typeface="Courier New"/>
                        </a:rPr>
                        <a:t>X</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500</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4 600</a:t>
                      </a:r>
                      <a:endParaRPr lang="zh-CN" sz="28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6 900</a:t>
                      </a:r>
                      <a:endParaRPr lang="zh-CN" sz="28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9 500</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72">
                <a:tc>
                  <a:txBody>
                    <a:bodyPr/>
                    <a:lstStyle/>
                    <a:p>
                      <a:pPr algn="ctr">
                        <a:lnSpc>
                          <a:spcPct val="150000"/>
                        </a:lnSpc>
                        <a:spcAft>
                          <a:spcPts val="0"/>
                        </a:spcAft>
                      </a:pPr>
                      <a:r>
                        <a:rPr lang="en-US" sz="2800" kern="100">
                          <a:effectLst/>
                          <a:latin typeface="Times New Roman"/>
                          <a:ea typeface="华文细黑"/>
                          <a:cs typeface="Courier New"/>
                        </a:rPr>
                        <a:t>Y</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580</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1 800</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2 700</a:t>
                      </a:r>
                      <a:endParaRPr lang="zh-CN" sz="2800" kern="10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11 600</a:t>
                      </a:r>
                      <a:endParaRPr lang="zh-CN" sz="2800" kern="100" dirty="0">
                        <a:effectLst/>
                        <a:latin typeface="宋体"/>
                        <a:cs typeface="Courier New"/>
                      </a:endParaRPr>
                    </a:p>
                  </a:txBody>
                  <a:tcPr marL="60637" marR="6063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3" name="矩形 22"/>
          <p:cNvSpPr/>
          <p:nvPr/>
        </p:nvSpPr>
        <p:spPr>
          <a:xfrm>
            <a:off x="294408" y="4005858"/>
            <a:ext cx="11388152" cy="26265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的常见化合价是＋</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是第</a:t>
            </a:r>
            <a:r>
              <a:rPr lang="en-US" altLang="zh-CN" sz="2800" kern="100" dirty="0" err="1">
                <a:latin typeface="宋体"/>
                <a:ea typeface="华文细黑"/>
                <a:cs typeface="Times New Roman"/>
              </a:rPr>
              <a:t>Ⅲ</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元素</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与氯形成化合物时，化学式可能是</a:t>
            </a:r>
            <a:r>
              <a:rPr lang="en-US" altLang="zh-CN" sz="2800" kern="100" dirty="0" err="1">
                <a:latin typeface="Times New Roman"/>
                <a:ea typeface="华文细黑"/>
                <a:cs typeface="Courier New"/>
              </a:rPr>
              <a:t>XCl</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若元素</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处于第三周期，它可与冷水剧烈反应</a:t>
            </a:r>
            <a:endParaRPr lang="zh-CN" altLang="zh-CN" sz="1050" kern="100" dirty="0">
              <a:effectLst/>
              <a:latin typeface="宋体"/>
              <a:cs typeface="Courier New"/>
            </a:endParaRPr>
          </a:p>
        </p:txBody>
      </p:sp>
      <p:sp>
        <p:nvSpPr>
          <p:cNvPr id="36"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7"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8"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9"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40"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41"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42"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3"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4"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5"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6"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7"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3"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4"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5" name="矩形 6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6" name="圆角矩形 65">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a:xfrm>
            <a:off x="586594" y="1197546"/>
            <a:ext cx="11053228"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为第</a:t>
            </a:r>
            <a:r>
              <a:rPr lang="en-US" altLang="zh-CN" sz="2800" kern="100" dirty="0" err="1">
                <a:latin typeface="宋体"/>
                <a:ea typeface="华文细黑"/>
                <a:cs typeface="Times New Roman"/>
              </a:rPr>
              <a:t>Ⅰ</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为第</a:t>
            </a:r>
            <a:r>
              <a:rPr lang="en-US" altLang="zh-CN" sz="2800" kern="100" dirty="0" err="1">
                <a:latin typeface="宋体"/>
                <a:ea typeface="华文细黑"/>
                <a:cs typeface="Times New Roman"/>
              </a:rPr>
              <a:t>Ⅲ</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族元素；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项，若元素</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处于第三周期，则</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不与冷水反应。</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b="1" kern="100" dirty="0">
                <a:solidFill>
                  <a:schemeClr val="accent6">
                    <a:lumMod val="75000"/>
                  </a:schemeClr>
                </a:solidFill>
                <a:latin typeface="Times New Roman"/>
                <a:ea typeface="华文细黑"/>
              </a:rPr>
              <a:t>D</a:t>
            </a:r>
            <a:endParaRPr lang="zh-CN" altLang="zh-CN" sz="2800" b="1" kern="100" dirty="0">
              <a:solidFill>
                <a:schemeClr val="accent6">
                  <a:lumMod val="75000"/>
                </a:schemeClr>
              </a:solidFill>
              <a:latin typeface="Times New Roman"/>
              <a:ea typeface="华文细黑"/>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6"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846113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linds(horizontal)">
                                      <p:cBhvr>
                                        <p:cTn id="7" dur="750"/>
                                        <p:tgtEl>
                                          <p:spTgt spid="21">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blinds(horizontal)">
                                      <p:cBhvr>
                                        <p:cTn id="11" dur="750"/>
                                        <p:tgtEl>
                                          <p:spTgt spid="21">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blinds(horizontal)">
                                      <p:cBhvr>
                                        <p:cTn id="15" dur="75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94408" y="755973"/>
            <a:ext cx="11388152"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以下有关元素性质的说法不正确的是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A.</a:t>
            </a:r>
            <a:r>
              <a:rPr lang="en-US" altLang="zh-CN" sz="2800" kern="100" dirty="0" err="1">
                <a:latin typeface="宋体"/>
                <a:ea typeface="华文细黑"/>
                <a:cs typeface="Times New Roman"/>
              </a:rPr>
              <a:t>①</a:t>
            </a:r>
            <a:r>
              <a:rPr lang="en-US" altLang="zh-CN" sz="2800" kern="100" dirty="0" err="1">
                <a:latin typeface="Times New Roman"/>
                <a:ea typeface="华文细黑"/>
                <a:cs typeface="Courier New"/>
              </a:rPr>
              <a:t>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K</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Rb</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As</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Se</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Cl</a:t>
            </a:r>
            <a:r>
              <a:rPr lang="zh-CN" altLang="zh-CN" sz="2800" kern="100" dirty="0">
                <a:latin typeface="Times New Roman"/>
                <a:ea typeface="华文细黑"/>
                <a:cs typeface="Times New Roman"/>
              </a:rPr>
              <a:t>元素的</a:t>
            </a:r>
            <a:r>
              <a:rPr lang="zh-CN" altLang="zh-CN" sz="2800" kern="100" dirty="0" smtClean="0">
                <a:latin typeface="Times New Roman"/>
                <a:ea typeface="华文细黑"/>
                <a:cs typeface="Times New Roman"/>
              </a:rPr>
              <a:t>电</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负</a:t>
            </a:r>
            <a:r>
              <a:rPr lang="zh-CN" altLang="zh-CN" sz="2800" kern="100" dirty="0">
                <a:latin typeface="Times New Roman"/>
                <a:ea typeface="华文细黑"/>
                <a:cs typeface="Times New Roman"/>
              </a:rPr>
              <a:t>性随原子序数增大而递增的是</a:t>
            </a:r>
            <a:r>
              <a:rPr lang="en-US" altLang="zh-CN" sz="2800" kern="100" dirty="0">
                <a:latin typeface="宋体"/>
                <a:ea typeface="华文细黑"/>
                <a:cs typeface="Times New Roman"/>
              </a:rPr>
              <a:t>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下列原子中：</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2  </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3</a:t>
            </a:r>
            <a:r>
              <a:rPr lang="zh-CN"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4</a:t>
            </a:r>
            <a:r>
              <a:rPr lang="zh-CN" altLang="zh-CN" sz="2800" kern="100" dirty="0">
                <a:latin typeface="Times New Roman"/>
                <a:ea typeface="华文细黑"/>
                <a:cs typeface="Times New Roman"/>
              </a:rPr>
              <a:t>，对应的第一电离能最大的是</a:t>
            </a:r>
            <a:r>
              <a:rPr lang="en-US" altLang="zh-CN" sz="2800" kern="100" dirty="0">
                <a:latin typeface="宋体"/>
                <a:ea typeface="华文细黑"/>
                <a:cs typeface="Times New Roman"/>
              </a:rPr>
              <a:t>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某元素的逐级电离能分别为</a:t>
            </a:r>
            <a:r>
              <a:rPr lang="en-US" altLang="zh-CN" sz="2800" kern="100" dirty="0">
                <a:latin typeface="Times New Roman"/>
                <a:ea typeface="华文细黑"/>
                <a:cs typeface="Courier New"/>
              </a:rPr>
              <a:t>738</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1 451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7 733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10 540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13 630</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17 </a:t>
            </a:r>
            <a:r>
              <a:rPr lang="en-US" altLang="zh-CN" sz="2800" kern="100" dirty="0">
                <a:latin typeface="Times New Roman"/>
                <a:ea typeface="华文细黑"/>
                <a:cs typeface="Courier New"/>
              </a:rPr>
              <a:t>995</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21 703</a:t>
            </a:r>
            <a:r>
              <a:rPr lang="zh-CN" altLang="zh-CN" sz="2800" kern="100" dirty="0">
                <a:latin typeface="Times New Roman"/>
                <a:ea typeface="华文细黑"/>
                <a:cs typeface="Times New Roman"/>
              </a:rPr>
              <a:t>，该元素在第</a:t>
            </a:r>
            <a:r>
              <a:rPr lang="en-US" altLang="zh-CN" sz="2800" kern="100" dirty="0" err="1">
                <a:latin typeface="宋体"/>
                <a:ea typeface="华文细黑"/>
                <a:cs typeface="Times New Roman"/>
              </a:rPr>
              <a:t>Ⅱ</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族</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以下原子中：</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3  </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2</a:t>
            </a:r>
            <a:r>
              <a:rPr lang="zh-CN" altLang="zh-CN" sz="2800" kern="100" dirty="0">
                <a:latin typeface="Times New Roman"/>
                <a:ea typeface="华文细黑"/>
                <a:cs typeface="Times New Roman"/>
              </a:rPr>
              <a:t>　</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1s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2p</a:t>
            </a:r>
            <a:r>
              <a:rPr lang="en-US" altLang="zh-CN" sz="2800" kern="100" baseline="30000" dirty="0">
                <a:latin typeface="Times New Roman"/>
                <a:ea typeface="华文细黑"/>
                <a:cs typeface="Courier New"/>
              </a:rPr>
              <a:t>6</a:t>
            </a:r>
            <a:r>
              <a:rPr lang="en-US" altLang="zh-CN" sz="2800" kern="100" dirty="0">
                <a:latin typeface="Times New Roman"/>
                <a:ea typeface="华文细黑"/>
                <a:cs typeface="Courier New"/>
              </a:rPr>
              <a:t>3s</a:t>
            </a:r>
            <a:r>
              <a:rPr lang="en-US" altLang="zh-CN" sz="2800" kern="100" baseline="30000" dirty="0">
                <a:latin typeface="Times New Roman"/>
                <a:ea typeface="华文细黑"/>
                <a:cs typeface="Courier New"/>
              </a:rPr>
              <a:t>2</a:t>
            </a:r>
            <a:r>
              <a:rPr lang="en-US" altLang="zh-CN" sz="2800" kern="100" dirty="0">
                <a:latin typeface="Times New Roman"/>
                <a:ea typeface="华文细黑"/>
                <a:cs typeface="Courier New"/>
              </a:rPr>
              <a:t>3p</a:t>
            </a:r>
            <a:r>
              <a:rPr lang="en-US" altLang="zh-CN" sz="2800" kern="100" baseline="30000" dirty="0">
                <a:latin typeface="Times New Roman"/>
                <a:ea typeface="华文细黑"/>
                <a:cs typeface="Courier New"/>
              </a:rPr>
              <a:t>4</a:t>
            </a:r>
            <a:r>
              <a:rPr lang="zh-CN" altLang="zh-CN" sz="2800" kern="100" dirty="0">
                <a:latin typeface="Times New Roman"/>
                <a:ea typeface="华文细黑"/>
                <a:cs typeface="Times New Roman"/>
              </a:rPr>
              <a:t>，半径最大的是</a:t>
            </a:r>
            <a:r>
              <a:rPr lang="en-US" altLang="zh-CN" sz="2800" kern="100" dirty="0">
                <a:latin typeface="宋体"/>
                <a:ea typeface="华文细黑"/>
                <a:cs typeface="Times New Roman"/>
              </a:rPr>
              <a:t>①</a:t>
            </a:r>
            <a:endParaRPr lang="zh-CN" altLang="zh-CN" sz="1050" kern="100" dirty="0">
              <a:effectLst/>
              <a:latin typeface="宋体"/>
              <a:cs typeface="Courier New"/>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62" name="矩形 6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3" name="圆角矩形 62">
            <a:hlinkClick r:id="rId1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18"/>
          <p:cNvSpPr/>
          <p:nvPr/>
        </p:nvSpPr>
        <p:spPr>
          <a:xfrm>
            <a:off x="310800" y="981522"/>
            <a:ext cx="11617054" cy="529373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同主族元素从上到下电负性减小，</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电负性随原子序数增大而减小，</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电负性随原子序数增大而减小，</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同周期从左向右电负性增大，故说法正确；</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项，第一电离能规律：同周期从左向右电离能增大，</a:t>
            </a:r>
            <a:r>
              <a:rPr lang="en-US" altLang="zh-CN" sz="2800" kern="100" dirty="0" err="1">
                <a:latin typeface="宋体"/>
                <a:ea typeface="华文细黑"/>
                <a:cs typeface="Times New Roman"/>
              </a:rPr>
              <a:t>Ⅱ</a:t>
            </a:r>
            <a:r>
              <a:rPr lang="en-US" altLang="zh-CN" sz="2800" kern="100" dirty="0" err="1">
                <a:latin typeface="Times New Roman"/>
                <a:ea typeface="华文细黑"/>
                <a:cs typeface="Courier New"/>
              </a:rPr>
              <a:t>A</a:t>
            </a:r>
            <a:r>
              <a:rPr lang="en-US" altLang="zh-CN" sz="2800" kern="100" dirty="0">
                <a:latin typeface="Times New Roman"/>
                <a:ea typeface="华文细黑"/>
                <a:cs typeface="Courier New"/>
              </a:rPr>
              <a:t>&gt;</a:t>
            </a:r>
            <a:r>
              <a:rPr lang="en-US" altLang="zh-CN" sz="2800" kern="100" dirty="0" err="1">
                <a:latin typeface="宋体"/>
                <a:ea typeface="华文细黑"/>
                <a:cs typeface="Times New Roman"/>
              </a:rPr>
              <a:t>Ⅲ</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err="1">
                <a:latin typeface="宋体"/>
                <a:ea typeface="华文细黑"/>
                <a:cs typeface="Times New Roman"/>
              </a:rPr>
              <a:t>Ⅴ</a:t>
            </a:r>
            <a:r>
              <a:rPr lang="en-US" altLang="zh-CN" sz="2800" kern="100" dirty="0" err="1">
                <a:latin typeface="Times New Roman"/>
                <a:ea typeface="华文细黑"/>
                <a:cs typeface="Courier New"/>
              </a:rPr>
              <a:t>A</a:t>
            </a:r>
            <a:r>
              <a:rPr lang="en-US" altLang="zh-CN" sz="2800" kern="100" dirty="0">
                <a:latin typeface="Times New Roman"/>
                <a:ea typeface="华文细黑"/>
                <a:cs typeface="Courier New"/>
              </a:rPr>
              <a:t>&gt;</a:t>
            </a:r>
            <a:r>
              <a:rPr lang="en-US" altLang="zh-CN" sz="2800" kern="100" dirty="0" err="1">
                <a:latin typeface="宋体"/>
                <a:ea typeface="华文细黑"/>
                <a:cs typeface="Times New Roman"/>
              </a:rPr>
              <a:t>Ⅵ</a:t>
            </a:r>
            <a:r>
              <a:rPr lang="en-US" altLang="zh-CN" sz="2800" kern="100" dirty="0" err="1">
                <a:latin typeface="Times New Roman"/>
                <a:ea typeface="华文细黑"/>
                <a:cs typeface="Courier New"/>
              </a:rPr>
              <a:t>A</a:t>
            </a:r>
            <a:r>
              <a:rPr lang="zh-CN" altLang="zh-CN" sz="2800" kern="100" dirty="0">
                <a:latin typeface="Times New Roman"/>
                <a:ea typeface="华文细黑"/>
                <a:cs typeface="Times New Roman"/>
              </a:rPr>
              <a:t>除外，同主族从上到下第一电离能减小，</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S</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P</a:t>
            </a:r>
            <a:r>
              <a:rPr lang="zh-CN" altLang="zh-CN" sz="2800" kern="100" dirty="0">
                <a:latin typeface="Times New Roman"/>
                <a:ea typeface="华文细黑"/>
                <a:cs typeface="Times New Roman"/>
              </a:rPr>
              <a:t>的第一电离能最大，错误；</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项，能层之间的能量不同，如果有突变，说明能层发生变化，发现</a:t>
            </a:r>
            <a:r>
              <a:rPr lang="en-US" altLang="zh-CN" sz="2800" kern="100" dirty="0">
                <a:latin typeface="Times New Roman"/>
                <a:ea typeface="华文细黑"/>
                <a:cs typeface="Courier New"/>
              </a:rPr>
              <a:t>1451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7733</a:t>
            </a:r>
            <a:r>
              <a:rPr lang="zh-CN" altLang="zh-CN" sz="2800" kern="100" dirty="0">
                <a:latin typeface="Times New Roman"/>
                <a:ea typeface="华文细黑"/>
                <a:cs typeface="Times New Roman"/>
              </a:rPr>
              <a:t>突变了，说明最外层有</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个电子，故说法正确</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3" name="Rectangle 21">
            <a:hlinkClick r:id="rId2" action="ppaction://hlinksldjump"/>
          </p:cNvPr>
          <p:cNvSpPr>
            <a:spLocks noChangeArrowheads="1"/>
          </p:cNvSpPr>
          <p:nvPr/>
        </p:nvSpPr>
        <p:spPr bwMode="auto">
          <a:xfrm>
            <a:off x="5207897"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4" name="Rectangle 21">
            <a:hlinkClick r:id="rId3" action="ppaction://hlinksldjump"/>
          </p:cNvPr>
          <p:cNvSpPr>
            <a:spLocks noChangeArrowheads="1"/>
          </p:cNvSpPr>
          <p:nvPr/>
        </p:nvSpPr>
        <p:spPr bwMode="auto">
          <a:xfrm>
            <a:off x="5641820"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5" name="Rectangle 21">
            <a:hlinkClick r:id="rId4" action="ppaction://hlinksldjump"/>
          </p:cNvPr>
          <p:cNvSpPr>
            <a:spLocks noChangeArrowheads="1"/>
          </p:cNvSpPr>
          <p:nvPr/>
        </p:nvSpPr>
        <p:spPr bwMode="auto">
          <a:xfrm>
            <a:off x="6075743"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6" name="Rectangle 21">
            <a:hlinkClick r:id="rId5" action="ppaction://hlinksldjump"/>
          </p:cNvPr>
          <p:cNvSpPr>
            <a:spLocks noChangeArrowheads="1"/>
          </p:cNvSpPr>
          <p:nvPr/>
        </p:nvSpPr>
        <p:spPr bwMode="auto">
          <a:xfrm>
            <a:off x="6509666"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7" name="Rectangle 21">
            <a:hlinkClick r:id="rId6" action="ppaction://hlinksldjump"/>
          </p:cNvPr>
          <p:cNvSpPr>
            <a:spLocks noChangeArrowheads="1"/>
          </p:cNvSpPr>
          <p:nvPr/>
        </p:nvSpPr>
        <p:spPr bwMode="auto">
          <a:xfrm>
            <a:off x="6943589"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8" name="Rectangle 21">
            <a:hlinkClick r:id="rId7" action="ppaction://hlinksldjump"/>
          </p:cNvPr>
          <p:cNvSpPr>
            <a:spLocks noChangeArrowheads="1"/>
          </p:cNvSpPr>
          <p:nvPr/>
        </p:nvSpPr>
        <p:spPr bwMode="auto">
          <a:xfrm>
            <a:off x="7377512"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9" name="Rectangle 21">
            <a:hlinkClick r:id="rId8" action="ppaction://hlinksldjump"/>
          </p:cNvPr>
          <p:cNvSpPr>
            <a:spLocks noChangeArrowheads="1"/>
          </p:cNvSpPr>
          <p:nvPr/>
        </p:nvSpPr>
        <p:spPr bwMode="auto">
          <a:xfrm>
            <a:off x="7811435"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40" name="Rectangle 21">
            <a:hlinkClick r:id="rId9" action="ppaction://hlinksldjump"/>
          </p:cNvPr>
          <p:cNvSpPr>
            <a:spLocks noChangeArrowheads="1"/>
          </p:cNvSpPr>
          <p:nvPr/>
        </p:nvSpPr>
        <p:spPr bwMode="auto">
          <a:xfrm>
            <a:off x="8245358" y="258220"/>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41" name="Rectangle 21">
            <a:hlinkClick r:id="rId10" action="ppaction://hlinksldjump"/>
          </p:cNvPr>
          <p:cNvSpPr>
            <a:spLocks noChangeArrowheads="1"/>
          </p:cNvSpPr>
          <p:nvPr/>
        </p:nvSpPr>
        <p:spPr bwMode="auto">
          <a:xfrm>
            <a:off x="8679281" y="258220"/>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42" name="Rectangle 21">
            <a:hlinkClick r:id="rId11" action="ppaction://hlinksldjump"/>
          </p:cNvPr>
          <p:cNvSpPr>
            <a:spLocks noChangeArrowheads="1"/>
          </p:cNvSpPr>
          <p:nvPr/>
        </p:nvSpPr>
        <p:spPr bwMode="auto">
          <a:xfrm>
            <a:off x="9191550" y="258220"/>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43" name="Rectangle 21">
            <a:hlinkClick r:id="rId12" action="ppaction://hlinksldjump"/>
          </p:cNvPr>
          <p:cNvSpPr>
            <a:spLocks noChangeArrowheads="1"/>
          </p:cNvSpPr>
          <p:nvPr/>
        </p:nvSpPr>
        <p:spPr bwMode="auto">
          <a:xfrm>
            <a:off x="9816009" y="258220"/>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4" name="Rectangle 21">
            <a:hlinkClick r:id="rId13" action="ppaction://hlinksldjump"/>
          </p:cNvPr>
          <p:cNvSpPr>
            <a:spLocks noChangeArrowheads="1"/>
          </p:cNvSpPr>
          <p:nvPr/>
        </p:nvSpPr>
        <p:spPr bwMode="auto">
          <a:xfrm>
            <a:off x="10409370" y="258220"/>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5" name="Rectangle 21">
            <a:hlinkClick r:id="rId14" action="ppaction://hlinksldjump"/>
          </p:cNvPr>
          <p:cNvSpPr>
            <a:spLocks noChangeArrowheads="1"/>
          </p:cNvSpPr>
          <p:nvPr/>
        </p:nvSpPr>
        <p:spPr bwMode="auto">
          <a:xfrm>
            <a:off x="11042120" y="258220"/>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258220"/>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Tree>
    <p:extLst>
      <p:ext uri="{BB962C8B-B14F-4D97-AF65-F5344CB8AC3E}">
        <p14:creationId xmlns:p14="http://schemas.microsoft.com/office/powerpoint/2010/main" val="3457046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linds(horizontal)">
                                      <p:cBhvr>
                                        <p:cTn id="7" dur="750"/>
                                        <p:tgtEl>
                                          <p:spTgt spid="19">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animEffect transition="in" filter="blinds(horizontal)">
                                      <p:cBhvr>
                                        <p:cTn id="11" dur="750"/>
                                        <p:tgtEl>
                                          <p:spTgt spid="19">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animEffect transition="in" filter="blinds(horizontal)">
                                      <p:cBhvr>
                                        <p:cTn id="15" dur="75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4804</TotalTime>
  <Words>6538</Words>
  <Application>Microsoft Office PowerPoint</Application>
  <PresentationFormat>自定义</PresentationFormat>
  <Paragraphs>1812</Paragraphs>
  <Slides>120</Slides>
  <Notes>3</Notes>
  <HiddenSlides>12</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120</vt:i4>
      </vt:variant>
    </vt:vector>
  </HeadingPairs>
  <TitlesOfParts>
    <vt:vector size="122"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750</cp:revision>
  <dcterms:created xsi:type="dcterms:W3CDTF">2014-11-27T01:03:08Z</dcterms:created>
  <dcterms:modified xsi:type="dcterms:W3CDTF">2016-02-29T00:58:36Z</dcterms:modified>
</cp:coreProperties>
</file>