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ti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5"/>
  </p:notesMasterIdLst>
  <p:handoutMasterIdLst>
    <p:handoutMasterId r:id="rId146"/>
  </p:handoutMasterIdLst>
  <p:sldIdLst>
    <p:sldId id="307" r:id="rId2"/>
    <p:sldId id="533" r:id="rId3"/>
    <p:sldId id="444" r:id="rId4"/>
    <p:sldId id="836" r:id="rId5"/>
    <p:sldId id="309" r:id="rId6"/>
    <p:sldId id="731" r:id="rId7"/>
    <p:sldId id="733" r:id="rId8"/>
    <p:sldId id="734" r:id="rId9"/>
    <p:sldId id="607" r:id="rId10"/>
    <p:sldId id="748" r:id="rId11"/>
    <p:sldId id="738" r:id="rId12"/>
    <p:sldId id="857" r:id="rId13"/>
    <p:sldId id="858" r:id="rId14"/>
    <p:sldId id="315" r:id="rId15"/>
    <p:sldId id="469" r:id="rId16"/>
    <p:sldId id="752" r:id="rId17"/>
    <p:sldId id="618" r:id="rId18"/>
    <p:sldId id="753" r:id="rId19"/>
    <p:sldId id="755" r:id="rId20"/>
    <p:sldId id="764" r:id="rId21"/>
    <p:sldId id="859" r:id="rId22"/>
    <p:sldId id="756" r:id="rId23"/>
    <p:sldId id="860" r:id="rId24"/>
    <p:sldId id="758" r:id="rId25"/>
    <p:sldId id="759" r:id="rId26"/>
    <p:sldId id="760" r:id="rId27"/>
    <p:sldId id="761" r:id="rId28"/>
    <p:sldId id="862" r:id="rId29"/>
    <p:sldId id="863" r:id="rId30"/>
    <p:sldId id="841" r:id="rId31"/>
    <p:sldId id="929" r:id="rId32"/>
    <p:sldId id="467" r:id="rId33"/>
    <p:sldId id="539" r:id="rId34"/>
    <p:sldId id="864" r:id="rId35"/>
    <p:sldId id="865" r:id="rId36"/>
    <p:sldId id="866" r:id="rId37"/>
    <p:sldId id="472" r:id="rId38"/>
    <p:sldId id="779" r:id="rId39"/>
    <p:sldId id="867" r:id="rId40"/>
    <p:sldId id="869" r:id="rId41"/>
    <p:sldId id="870" r:id="rId42"/>
    <p:sldId id="477" r:id="rId43"/>
    <p:sldId id="478" r:id="rId44"/>
    <p:sldId id="784" r:id="rId45"/>
    <p:sldId id="871" r:id="rId46"/>
    <p:sldId id="872" r:id="rId47"/>
    <p:sldId id="788" r:id="rId48"/>
    <p:sldId id="873" r:id="rId49"/>
    <p:sldId id="874" r:id="rId50"/>
    <p:sldId id="875" r:id="rId51"/>
    <p:sldId id="876" r:id="rId52"/>
    <p:sldId id="878" r:id="rId53"/>
    <p:sldId id="879" r:id="rId54"/>
    <p:sldId id="880" r:id="rId55"/>
    <p:sldId id="881" r:id="rId56"/>
    <p:sldId id="489" r:id="rId57"/>
    <p:sldId id="930" r:id="rId58"/>
    <p:sldId id="840" r:id="rId59"/>
    <p:sldId id="847" r:id="rId60"/>
    <p:sldId id="848" r:id="rId61"/>
    <p:sldId id="849" r:id="rId62"/>
    <p:sldId id="850" r:id="rId63"/>
    <p:sldId id="851" r:id="rId64"/>
    <p:sldId id="882" r:id="rId65"/>
    <p:sldId id="883" r:id="rId66"/>
    <p:sldId id="884" r:id="rId67"/>
    <p:sldId id="885" r:id="rId68"/>
    <p:sldId id="886" r:id="rId69"/>
    <p:sldId id="791" r:id="rId70"/>
    <p:sldId id="808" r:id="rId71"/>
    <p:sldId id="931" r:id="rId72"/>
    <p:sldId id="932" r:id="rId73"/>
    <p:sldId id="810" r:id="rId74"/>
    <p:sldId id="811" r:id="rId75"/>
    <p:sldId id="812" r:id="rId76"/>
    <p:sldId id="887" r:id="rId77"/>
    <p:sldId id="813" r:id="rId78"/>
    <p:sldId id="888" r:id="rId79"/>
    <p:sldId id="890" r:id="rId80"/>
    <p:sldId id="896" r:id="rId81"/>
    <p:sldId id="900" r:id="rId82"/>
    <p:sldId id="901" r:id="rId83"/>
    <p:sldId id="902" r:id="rId84"/>
    <p:sldId id="903" r:id="rId85"/>
    <p:sldId id="904" r:id="rId86"/>
    <p:sldId id="905" r:id="rId87"/>
    <p:sldId id="906" r:id="rId88"/>
    <p:sldId id="907" r:id="rId89"/>
    <p:sldId id="908" r:id="rId90"/>
    <p:sldId id="909" r:id="rId91"/>
    <p:sldId id="898" r:id="rId92"/>
    <p:sldId id="899" r:id="rId93"/>
    <p:sldId id="657" r:id="rId94"/>
    <p:sldId id="933" r:id="rId95"/>
    <p:sldId id="934" r:id="rId96"/>
    <p:sldId id="935" r:id="rId97"/>
    <p:sldId id="936" r:id="rId98"/>
    <p:sldId id="816" r:id="rId99"/>
    <p:sldId id="937" r:id="rId100"/>
    <p:sldId id="818" r:id="rId101"/>
    <p:sldId id="938" r:id="rId102"/>
    <p:sldId id="820" r:id="rId103"/>
    <p:sldId id="821" r:id="rId104"/>
    <p:sldId id="822" r:id="rId105"/>
    <p:sldId id="939" r:id="rId106"/>
    <p:sldId id="825" r:id="rId107"/>
    <p:sldId id="826" r:id="rId108"/>
    <p:sldId id="910" r:id="rId109"/>
    <p:sldId id="911" r:id="rId110"/>
    <p:sldId id="914" r:id="rId111"/>
    <p:sldId id="915" r:id="rId112"/>
    <p:sldId id="940" r:id="rId113"/>
    <p:sldId id="510" r:id="rId114"/>
    <p:sldId id="690" r:id="rId115"/>
    <p:sldId id="691" r:id="rId116"/>
    <p:sldId id="827" r:id="rId117"/>
    <p:sldId id="695" r:id="rId118"/>
    <p:sldId id="697" r:id="rId119"/>
    <p:sldId id="700" r:id="rId120"/>
    <p:sldId id="702" r:id="rId121"/>
    <p:sldId id="703" r:id="rId122"/>
    <p:sldId id="704" r:id="rId123"/>
    <p:sldId id="706" r:id="rId124"/>
    <p:sldId id="830" r:id="rId125"/>
    <p:sldId id="709" r:id="rId126"/>
    <p:sldId id="710" r:id="rId127"/>
    <p:sldId id="711" r:id="rId128"/>
    <p:sldId id="916" r:id="rId129"/>
    <p:sldId id="712" r:id="rId130"/>
    <p:sldId id="917" r:id="rId131"/>
    <p:sldId id="918" r:id="rId132"/>
    <p:sldId id="714" r:id="rId133"/>
    <p:sldId id="919" r:id="rId134"/>
    <p:sldId id="923" r:id="rId135"/>
    <p:sldId id="924" r:id="rId136"/>
    <p:sldId id="925" r:id="rId137"/>
    <p:sldId id="717" r:id="rId138"/>
    <p:sldId id="718" r:id="rId139"/>
    <p:sldId id="728" r:id="rId140"/>
    <p:sldId id="926" r:id="rId141"/>
    <p:sldId id="927" r:id="rId142"/>
    <p:sldId id="928" r:id="rId143"/>
    <p:sldId id="441" r:id="rId14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7" d="100"/>
          <a:sy n="87" d="100"/>
        </p:scale>
        <p:origin x="-566" y="-91"/>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2016/2/26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2016/2/26 Friday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99.xml"/><Relationship Id="rId3" Type="http://schemas.openxmlformats.org/officeDocument/2006/relationships/slide" Target="slide94.xml"/><Relationship Id="rId7" Type="http://schemas.openxmlformats.org/officeDocument/2006/relationships/slide" Target="slide98.xml"/><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slide" Target="slide97.xml"/><Relationship Id="rId5" Type="http://schemas.openxmlformats.org/officeDocument/2006/relationships/slide" Target="slide96.xml"/><Relationship Id="rId10" Type="http://schemas.openxmlformats.org/officeDocument/2006/relationships/slide" Target="slide101.xml"/><Relationship Id="rId4" Type="http://schemas.openxmlformats.org/officeDocument/2006/relationships/slide" Target="slide95.xml"/><Relationship Id="rId9" Type="http://schemas.openxmlformats.org/officeDocument/2006/relationships/slide" Target="slide100.xml"/></Relationships>
</file>

<file path=ppt/slides/_rels/slide101.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102.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103.xml"/><Relationship Id="rId7"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106.xml"/><Relationship Id="rId5" Type="http://schemas.openxmlformats.org/officeDocument/2006/relationships/slide" Target="slide105.xml"/><Relationship Id="rId4" Type="http://schemas.openxmlformats.org/officeDocument/2006/relationships/slide" Target="slide104.xml"/></Relationships>
</file>

<file path=ppt/slides/_rels/slide103.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oleObject" Target="../embeddings/oleObject24.bin"/><Relationship Id="rId7" Type="http://schemas.openxmlformats.org/officeDocument/2006/relationships/slide" Target="slide103.xml"/><Relationship Id="rId12" Type="http://schemas.openxmlformats.org/officeDocument/2006/relationships/slide" Target="slide110.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02.xml"/><Relationship Id="rId11" Type="http://schemas.openxmlformats.org/officeDocument/2006/relationships/slide" Target="slide109.xml"/><Relationship Id="rId5" Type="http://schemas.openxmlformats.org/officeDocument/2006/relationships/image" Target="../media/image53.emf"/><Relationship Id="rId10" Type="http://schemas.openxmlformats.org/officeDocument/2006/relationships/slide" Target="slide106.xml"/><Relationship Id="rId4" Type="http://schemas.openxmlformats.org/officeDocument/2006/relationships/package" Target="../embeddings/Microsoft_Word___24.docx"/><Relationship Id="rId9" Type="http://schemas.openxmlformats.org/officeDocument/2006/relationships/slide" Target="slide105.xml"/></Relationships>
</file>

<file path=ppt/slides/_rels/slide104.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103.xml"/><Relationship Id="rId7"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106.xml"/><Relationship Id="rId5" Type="http://schemas.openxmlformats.org/officeDocument/2006/relationships/slide" Target="slide105.xml"/><Relationship Id="rId4" Type="http://schemas.openxmlformats.org/officeDocument/2006/relationships/slide" Target="slide104.xml"/></Relationships>
</file>

<file path=ppt/slides/_rels/slide105.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103.xml"/><Relationship Id="rId7"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106.xml"/><Relationship Id="rId5" Type="http://schemas.openxmlformats.org/officeDocument/2006/relationships/slide" Target="slide105.xml"/><Relationship Id="rId4" Type="http://schemas.openxmlformats.org/officeDocument/2006/relationships/slide" Target="slide104.xml"/></Relationships>
</file>

<file path=ppt/slides/_rels/slide106.xml.rels><?xml version="1.0" encoding="UTF-8" standalone="yes"?>
<Relationships xmlns="http://schemas.openxmlformats.org/package/2006/relationships"><Relationship Id="rId8" Type="http://schemas.openxmlformats.org/officeDocument/2006/relationships/slide" Target="slide104.xml"/><Relationship Id="rId13" Type="http://schemas.openxmlformats.org/officeDocument/2006/relationships/slide" Target="slide107.xml"/><Relationship Id="rId3" Type="http://schemas.openxmlformats.org/officeDocument/2006/relationships/oleObject" Target="../embeddings/oleObject25.bin"/><Relationship Id="rId7" Type="http://schemas.openxmlformats.org/officeDocument/2006/relationships/slide" Target="slide103.xml"/><Relationship Id="rId12" Type="http://schemas.openxmlformats.org/officeDocument/2006/relationships/slide" Target="slide110.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102.xml"/><Relationship Id="rId11" Type="http://schemas.openxmlformats.org/officeDocument/2006/relationships/slide" Target="slide109.xml"/><Relationship Id="rId5" Type="http://schemas.openxmlformats.org/officeDocument/2006/relationships/image" Target="../media/image54.emf"/><Relationship Id="rId10" Type="http://schemas.openxmlformats.org/officeDocument/2006/relationships/slide" Target="slide106.xml"/><Relationship Id="rId4" Type="http://schemas.openxmlformats.org/officeDocument/2006/relationships/package" Target="../embeddings/Microsoft_Word___25.docx"/><Relationship Id="rId9" Type="http://schemas.openxmlformats.org/officeDocument/2006/relationships/slide" Target="slide105.xml"/></Relationships>
</file>

<file path=ppt/slides/_rels/slide107.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oleObject" Target="../embeddings/oleObject26.bin"/><Relationship Id="rId7" Type="http://schemas.openxmlformats.org/officeDocument/2006/relationships/slide" Target="slide103.xml"/><Relationship Id="rId12" Type="http://schemas.openxmlformats.org/officeDocument/2006/relationships/slide" Target="slide110.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slide" Target="slide102.xml"/><Relationship Id="rId11" Type="http://schemas.openxmlformats.org/officeDocument/2006/relationships/slide" Target="slide109.xml"/><Relationship Id="rId5" Type="http://schemas.openxmlformats.org/officeDocument/2006/relationships/image" Target="../media/image55.emf"/><Relationship Id="rId10" Type="http://schemas.openxmlformats.org/officeDocument/2006/relationships/slide" Target="slide106.xml"/><Relationship Id="rId4" Type="http://schemas.openxmlformats.org/officeDocument/2006/relationships/package" Target="../embeddings/Microsoft_Word___26.docx"/><Relationship Id="rId9" Type="http://schemas.openxmlformats.org/officeDocument/2006/relationships/slide" Target="slide105.xml"/></Relationships>
</file>

<file path=ppt/slides/_rels/slide108.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103.xml"/><Relationship Id="rId7"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106.xml"/><Relationship Id="rId5" Type="http://schemas.openxmlformats.org/officeDocument/2006/relationships/slide" Target="slide105.xml"/><Relationship Id="rId4" Type="http://schemas.openxmlformats.org/officeDocument/2006/relationships/slide" Target="slide104.xml"/></Relationships>
</file>

<file path=ppt/slides/_rels/slide109.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103.xml"/><Relationship Id="rId7"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106.xml"/><Relationship Id="rId5" Type="http://schemas.openxmlformats.org/officeDocument/2006/relationships/slide" Target="slide105.xml"/><Relationship Id="rId4" Type="http://schemas.openxmlformats.org/officeDocument/2006/relationships/slide" Target="slide10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110.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slide" Target="slide102.xml"/><Relationship Id="rId7" Type="http://schemas.openxmlformats.org/officeDocument/2006/relationships/slide" Target="slide106.xml"/><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slide" Target="slide105.xml"/><Relationship Id="rId5" Type="http://schemas.openxmlformats.org/officeDocument/2006/relationships/slide" Target="slide104.xml"/><Relationship Id="rId4" Type="http://schemas.openxmlformats.org/officeDocument/2006/relationships/slide" Target="slide103.xml"/><Relationship Id="rId9" Type="http://schemas.openxmlformats.org/officeDocument/2006/relationships/slide" Target="slide110.xml"/></Relationships>
</file>

<file path=ppt/slides/_rels/slide111.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image" Target="../media/image58.png"/><Relationship Id="rId7" Type="http://schemas.openxmlformats.org/officeDocument/2006/relationships/slide" Target="slide105.xml"/><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slide" Target="slide104.xml"/><Relationship Id="rId11" Type="http://schemas.openxmlformats.org/officeDocument/2006/relationships/slide" Target="slide2.xml"/><Relationship Id="rId5" Type="http://schemas.openxmlformats.org/officeDocument/2006/relationships/slide" Target="slide103.xml"/><Relationship Id="rId10" Type="http://schemas.openxmlformats.org/officeDocument/2006/relationships/slide" Target="slide110.xml"/><Relationship Id="rId4" Type="http://schemas.openxmlformats.org/officeDocument/2006/relationships/slide" Target="slide102.xml"/><Relationship Id="rId9" Type="http://schemas.openxmlformats.org/officeDocument/2006/relationships/slide" Target="slide10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4.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5.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6.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7.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8.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19.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26.xml"/><Relationship Id="rId3" Type="http://schemas.openxmlformats.org/officeDocument/2006/relationships/slide" Target="slide113.xml"/><Relationship Id="rId7" Type="http://schemas.openxmlformats.org/officeDocument/2006/relationships/slide" Target="slide118.xml"/><Relationship Id="rId12" Type="http://schemas.openxmlformats.org/officeDocument/2006/relationships/slide" Target="slide124.xml"/><Relationship Id="rId2" Type="http://schemas.openxmlformats.org/officeDocument/2006/relationships/image" Target="../media/image59.png"/><Relationship Id="rId16"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3.xml"/><Relationship Id="rId5" Type="http://schemas.openxmlformats.org/officeDocument/2006/relationships/slide" Target="slide116.xml"/><Relationship Id="rId15" Type="http://schemas.openxmlformats.org/officeDocument/2006/relationships/slide" Target="slide132.xml"/><Relationship Id="rId10" Type="http://schemas.openxmlformats.org/officeDocument/2006/relationships/slide" Target="slide122.xml"/><Relationship Id="rId4" Type="http://schemas.openxmlformats.org/officeDocument/2006/relationships/slide" Target="slide114.xml"/><Relationship Id="rId9" Type="http://schemas.openxmlformats.org/officeDocument/2006/relationships/slide" Target="slide120.xml"/><Relationship Id="rId14" Type="http://schemas.openxmlformats.org/officeDocument/2006/relationships/slide" Target="slide129.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6" Type="http://schemas.openxmlformats.org/officeDocument/2006/relationships/slide" Target="slide12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21.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2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23.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24.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22.xml"/><Relationship Id="rId18" Type="http://schemas.openxmlformats.org/officeDocument/2006/relationships/slide" Target="slide132.xml"/><Relationship Id="rId3" Type="http://schemas.openxmlformats.org/officeDocument/2006/relationships/oleObject" Target="../embeddings/oleObject27.bin"/><Relationship Id="rId7" Type="http://schemas.openxmlformats.org/officeDocument/2006/relationships/slide" Target="slide114.xml"/><Relationship Id="rId12" Type="http://schemas.openxmlformats.org/officeDocument/2006/relationships/slide" Target="slide120.xml"/><Relationship Id="rId17" Type="http://schemas.openxmlformats.org/officeDocument/2006/relationships/slide" Target="slide129.xml"/><Relationship Id="rId2" Type="http://schemas.openxmlformats.org/officeDocument/2006/relationships/slideLayout" Target="../slideLayouts/slideLayout1.xml"/><Relationship Id="rId16" Type="http://schemas.openxmlformats.org/officeDocument/2006/relationships/slide" Target="slide126.xml"/><Relationship Id="rId20" Type="http://schemas.openxmlformats.org/officeDocument/2006/relationships/slide" Target="slide125.xml"/><Relationship Id="rId1" Type="http://schemas.openxmlformats.org/officeDocument/2006/relationships/vmlDrawing" Target="../drawings/vmlDrawing19.vml"/><Relationship Id="rId6" Type="http://schemas.openxmlformats.org/officeDocument/2006/relationships/slide" Target="slide113.xml"/><Relationship Id="rId11" Type="http://schemas.openxmlformats.org/officeDocument/2006/relationships/slide" Target="slide119.xml"/><Relationship Id="rId5" Type="http://schemas.openxmlformats.org/officeDocument/2006/relationships/image" Target="../media/image60.emf"/><Relationship Id="rId15" Type="http://schemas.openxmlformats.org/officeDocument/2006/relationships/slide" Target="slide124.xml"/><Relationship Id="rId10" Type="http://schemas.openxmlformats.org/officeDocument/2006/relationships/slide" Target="slide118.xml"/><Relationship Id="rId19" Type="http://schemas.openxmlformats.org/officeDocument/2006/relationships/slide" Target="slide137.xml"/><Relationship Id="rId4" Type="http://schemas.openxmlformats.org/officeDocument/2006/relationships/package" Target="../embeddings/Microsoft_Word___27.docx"/><Relationship Id="rId9" Type="http://schemas.openxmlformats.org/officeDocument/2006/relationships/slide" Target="slide117.xml"/><Relationship Id="rId14" Type="http://schemas.openxmlformats.org/officeDocument/2006/relationships/slide" Target="slide123.xml"/></Relationships>
</file>

<file path=ppt/slides/_rels/slide125.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4.xml"/><Relationship Id="rId18" Type="http://schemas.openxmlformats.org/officeDocument/2006/relationships/oleObject" Target="../embeddings/oleObject28.bin"/><Relationship Id="rId3" Type="http://schemas.openxmlformats.org/officeDocument/2006/relationships/image" Target="../media/image62.png"/><Relationship Id="rId21" Type="http://schemas.openxmlformats.org/officeDocument/2006/relationships/image" Target="../media/image63.png"/><Relationship Id="rId7" Type="http://schemas.openxmlformats.org/officeDocument/2006/relationships/slide" Target="slide117.xml"/><Relationship Id="rId12" Type="http://schemas.openxmlformats.org/officeDocument/2006/relationships/slide" Target="slide123.xml"/><Relationship Id="rId17" Type="http://schemas.openxmlformats.org/officeDocument/2006/relationships/slide" Target="slide137.xml"/><Relationship Id="rId2" Type="http://schemas.openxmlformats.org/officeDocument/2006/relationships/slideLayout" Target="../slideLayouts/slideLayout1.xml"/><Relationship Id="rId16" Type="http://schemas.openxmlformats.org/officeDocument/2006/relationships/slide" Target="slide132.xml"/><Relationship Id="rId20" Type="http://schemas.openxmlformats.org/officeDocument/2006/relationships/image" Target="../media/image61.emf"/><Relationship Id="rId1" Type="http://schemas.openxmlformats.org/officeDocument/2006/relationships/vmlDrawing" Target="../drawings/vmlDrawing20.vml"/><Relationship Id="rId6" Type="http://schemas.openxmlformats.org/officeDocument/2006/relationships/slide" Target="slide116.xml"/><Relationship Id="rId11" Type="http://schemas.openxmlformats.org/officeDocument/2006/relationships/slide" Target="slide122.xml"/><Relationship Id="rId5" Type="http://schemas.openxmlformats.org/officeDocument/2006/relationships/slide" Target="slide114.xml"/><Relationship Id="rId15" Type="http://schemas.openxmlformats.org/officeDocument/2006/relationships/slide" Target="slide129.xml"/><Relationship Id="rId10" Type="http://schemas.openxmlformats.org/officeDocument/2006/relationships/slide" Target="slide120.xml"/><Relationship Id="rId19" Type="http://schemas.openxmlformats.org/officeDocument/2006/relationships/package" Target="../embeddings/Microsoft_Word___28.docx"/><Relationship Id="rId4" Type="http://schemas.openxmlformats.org/officeDocument/2006/relationships/slide" Target="slide113.xml"/><Relationship Id="rId9" Type="http://schemas.openxmlformats.org/officeDocument/2006/relationships/slide" Target="slide119.xml"/><Relationship Id="rId14" Type="http://schemas.openxmlformats.org/officeDocument/2006/relationships/slide" Target="slide126.xml"/></Relationships>
</file>

<file path=ppt/slides/_rels/slide126.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slide" Target="slide124.xml"/><Relationship Id="rId3" Type="http://schemas.openxmlformats.org/officeDocument/2006/relationships/image" Target="../media/image65.png"/><Relationship Id="rId7" Type="http://schemas.openxmlformats.org/officeDocument/2006/relationships/slide" Target="slide117.xml"/><Relationship Id="rId12" Type="http://schemas.openxmlformats.org/officeDocument/2006/relationships/slide" Target="slide123.xml"/><Relationship Id="rId17" Type="http://schemas.openxmlformats.org/officeDocument/2006/relationships/slide" Target="slide137.xml"/><Relationship Id="rId2" Type="http://schemas.openxmlformats.org/officeDocument/2006/relationships/image" Target="../media/image64.png"/><Relationship Id="rId16" Type="http://schemas.openxmlformats.org/officeDocument/2006/relationships/slide" Target="slide132.xml"/><Relationship Id="rId1" Type="http://schemas.openxmlformats.org/officeDocument/2006/relationships/slideLayout" Target="../slideLayouts/slideLayout1.xml"/><Relationship Id="rId6" Type="http://schemas.openxmlformats.org/officeDocument/2006/relationships/slide" Target="slide116.xml"/><Relationship Id="rId11" Type="http://schemas.openxmlformats.org/officeDocument/2006/relationships/slide" Target="slide122.xml"/><Relationship Id="rId5" Type="http://schemas.openxmlformats.org/officeDocument/2006/relationships/slide" Target="slide114.xml"/><Relationship Id="rId15" Type="http://schemas.openxmlformats.org/officeDocument/2006/relationships/slide" Target="slide129.xml"/><Relationship Id="rId10" Type="http://schemas.openxmlformats.org/officeDocument/2006/relationships/slide" Target="slide120.xml"/><Relationship Id="rId4" Type="http://schemas.openxmlformats.org/officeDocument/2006/relationships/slide" Target="slide113.xml"/><Relationship Id="rId9" Type="http://schemas.openxmlformats.org/officeDocument/2006/relationships/slide" Target="slide119.xml"/><Relationship Id="rId14" Type="http://schemas.openxmlformats.org/officeDocument/2006/relationships/slide" Target="slide126.xml"/></Relationships>
</file>

<file path=ppt/slides/_rels/slide127.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26.xml"/><Relationship Id="rId3" Type="http://schemas.openxmlformats.org/officeDocument/2006/relationships/slide" Target="slide113.xml"/><Relationship Id="rId7" Type="http://schemas.openxmlformats.org/officeDocument/2006/relationships/slide" Target="slide118.xml"/><Relationship Id="rId12" Type="http://schemas.openxmlformats.org/officeDocument/2006/relationships/slide" Target="slide124.xml"/><Relationship Id="rId2" Type="http://schemas.openxmlformats.org/officeDocument/2006/relationships/image" Target="../media/image66.png"/><Relationship Id="rId16"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3.xml"/><Relationship Id="rId5" Type="http://schemas.openxmlformats.org/officeDocument/2006/relationships/slide" Target="slide116.xml"/><Relationship Id="rId15" Type="http://schemas.openxmlformats.org/officeDocument/2006/relationships/slide" Target="slide132.xml"/><Relationship Id="rId10" Type="http://schemas.openxmlformats.org/officeDocument/2006/relationships/slide" Target="slide122.xml"/><Relationship Id="rId4" Type="http://schemas.openxmlformats.org/officeDocument/2006/relationships/slide" Target="slide114.xml"/><Relationship Id="rId9" Type="http://schemas.openxmlformats.org/officeDocument/2006/relationships/slide" Target="slide120.xml"/><Relationship Id="rId14" Type="http://schemas.openxmlformats.org/officeDocument/2006/relationships/slide" Target="slide129.xml"/></Relationships>
</file>

<file path=ppt/slides/_rels/slide128.xml.rels><?xml version="1.0" encoding="UTF-8" standalone="yes"?>
<Relationships xmlns="http://schemas.openxmlformats.org/package/2006/relationships"><Relationship Id="rId8" Type="http://schemas.openxmlformats.org/officeDocument/2006/relationships/slide" Target="slide117.xml"/><Relationship Id="rId13" Type="http://schemas.openxmlformats.org/officeDocument/2006/relationships/slide" Target="slide123.xml"/><Relationship Id="rId18" Type="http://schemas.openxmlformats.org/officeDocument/2006/relationships/slide" Target="slide137.xml"/><Relationship Id="rId3" Type="http://schemas.openxmlformats.org/officeDocument/2006/relationships/image" Target="../media/image68.png"/><Relationship Id="rId7" Type="http://schemas.openxmlformats.org/officeDocument/2006/relationships/slide" Target="slide116.xml"/><Relationship Id="rId12" Type="http://schemas.openxmlformats.org/officeDocument/2006/relationships/slide" Target="slide122.xml"/><Relationship Id="rId17" Type="http://schemas.openxmlformats.org/officeDocument/2006/relationships/slide" Target="slide132.xml"/><Relationship Id="rId2" Type="http://schemas.openxmlformats.org/officeDocument/2006/relationships/image" Target="../media/image67.png"/><Relationship Id="rId16" Type="http://schemas.openxmlformats.org/officeDocument/2006/relationships/slide" Target="slide129.xml"/><Relationship Id="rId1" Type="http://schemas.openxmlformats.org/officeDocument/2006/relationships/slideLayout" Target="../slideLayouts/slideLayout1.xml"/><Relationship Id="rId6" Type="http://schemas.openxmlformats.org/officeDocument/2006/relationships/slide" Target="slide114.xml"/><Relationship Id="rId11" Type="http://schemas.openxmlformats.org/officeDocument/2006/relationships/slide" Target="slide120.xml"/><Relationship Id="rId5" Type="http://schemas.openxmlformats.org/officeDocument/2006/relationships/slide" Target="slide113.xml"/><Relationship Id="rId15" Type="http://schemas.openxmlformats.org/officeDocument/2006/relationships/slide" Target="slide126.xml"/><Relationship Id="rId10" Type="http://schemas.openxmlformats.org/officeDocument/2006/relationships/slide" Target="slide119.xml"/><Relationship Id="rId4" Type="http://schemas.openxmlformats.org/officeDocument/2006/relationships/image" Target="../media/image69.png"/><Relationship Id="rId9" Type="http://schemas.openxmlformats.org/officeDocument/2006/relationships/slide" Target="slide118.xml"/><Relationship Id="rId14" Type="http://schemas.openxmlformats.org/officeDocument/2006/relationships/slide" Target="slide124.xml"/></Relationships>
</file>

<file path=ppt/slides/_rels/slide129.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8" Type="http://schemas.openxmlformats.org/officeDocument/2006/relationships/package" Target="../embeddings/Microsoft_Word___30.docx"/><Relationship Id="rId13" Type="http://schemas.openxmlformats.org/officeDocument/2006/relationships/slide" Target="slide117.xml"/><Relationship Id="rId18" Type="http://schemas.openxmlformats.org/officeDocument/2006/relationships/slide" Target="slide123.xml"/><Relationship Id="rId3" Type="http://schemas.openxmlformats.org/officeDocument/2006/relationships/oleObject" Target="../embeddings/oleObject29.bin"/><Relationship Id="rId21" Type="http://schemas.openxmlformats.org/officeDocument/2006/relationships/slide" Target="slide129.xml"/><Relationship Id="rId7" Type="http://schemas.openxmlformats.org/officeDocument/2006/relationships/oleObject" Target="../embeddings/oleObject30.bin"/><Relationship Id="rId12" Type="http://schemas.openxmlformats.org/officeDocument/2006/relationships/slide" Target="slide116.xml"/><Relationship Id="rId17" Type="http://schemas.openxmlformats.org/officeDocument/2006/relationships/slide" Target="slide122.xml"/><Relationship Id="rId2" Type="http://schemas.openxmlformats.org/officeDocument/2006/relationships/slideLayout" Target="../slideLayouts/slideLayout1.xml"/><Relationship Id="rId16" Type="http://schemas.openxmlformats.org/officeDocument/2006/relationships/slide" Target="slide120.xml"/><Relationship Id="rId20" Type="http://schemas.openxmlformats.org/officeDocument/2006/relationships/slide" Target="slide126.xml"/><Relationship Id="rId1" Type="http://schemas.openxmlformats.org/officeDocument/2006/relationships/vmlDrawing" Target="../drawings/vmlDrawing21.vml"/><Relationship Id="rId6" Type="http://schemas.openxmlformats.org/officeDocument/2006/relationships/image" Target="../media/image72.png"/><Relationship Id="rId11" Type="http://schemas.openxmlformats.org/officeDocument/2006/relationships/slide" Target="slide114.xml"/><Relationship Id="rId5" Type="http://schemas.openxmlformats.org/officeDocument/2006/relationships/image" Target="../media/image70.emf"/><Relationship Id="rId15" Type="http://schemas.openxmlformats.org/officeDocument/2006/relationships/slide" Target="slide119.xml"/><Relationship Id="rId23" Type="http://schemas.openxmlformats.org/officeDocument/2006/relationships/slide" Target="slide137.xml"/><Relationship Id="rId10" Type="http://schemas.openxmlformats.org/officeDocument/2006/relationships/slide" Target="slide113.xml"/><Relationship Id="rId19" Type="http://schemas.openxmlformats.org/officeDocument/2006/relationships/slide" Target="slide124.xml"/><Relationship Id="rId4" Type="http://schemas.openxmlformats.org/officeDocument/2006/relationships/package" Target="../embeddings/Microsoft_Word___29.docx"/><Relationship Id="rId9" Type="http://schemas.openxmlformats.org/officeDocument/2006/relationships/image" Target="../media/image71.emf"/><Relationship Id="rId14" Type="http://schemas.openxmlformats.org/officeDocument/2006/relationships/slide" Target="slide118.xml"/><Relationship Id="rId22" Type="http://schemas.openxmlformats.org/officeDocument/2006/relationships/slide" Target="slide132.xml"/></Relationships>
</file>

<file path=ppt/slides/_rels/slide131.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3.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26.xml"/><Relationship Id="rId3" Type="http://schemas.openxmlformats.org/officeDocument/2006/relationships/slide" Target="slide113.xml"/><Relationship Id="rId7" Type="http://schemas.openxmlformats.org/officeDocument/2006/relationships/slide" Target="slide118.xml"/><Relationship Id="rId12" Type="http://schemas.openxmlformats.org/officeDocument/2006/relationships/slide" Target="slide124.xml"/><Relationship Id="rId2" Type="http://schemas.openxmlformats.org/officeDocument/2006/relationships/image" Target="../media/image73.png"/><Relationship Id="rId16" Type="http://schemas.openxmlformats.org/officeDocument/2006/relationships/slide" Target="slide137.xml"/><Relationship Id="rId1" Type="http://schemas.openxmlformats.org/officeDocument/2006/relationships/slideLayout" Target="../slideLayouts/slideLayout1.xml"/><Relationship Id="rId6" Type="http://schemas.openxmlformats.org/officeDocument/2006/relationships/slide" Target="slide117.xml"/><Relationship Id="rId11" Type="http://schemas.openxmlformats.org/officeDocument/2006/relationships/slide" Target="slide123.xml"/><Relationship Id="rId5" Type="http://schemas.openxmlformats.org/officeDocument/2006/relationships/slide" Target="slide116.xml"/><Relationship Id="rId15" Type="http://schemas.openxmlformats.org/officeDocument/2006/relationships/slide" Target="slide132.xml"/><Relationship Id="rId10" Type="http://schemas.openxmlformats.org/officeDocument/2006/relationships/slide" Target="slide122.xml"/><Relationship Id="rId4" Type="http://schemas.openxmlformats.org/officeDocument/2006/relationships/slide" Target="slide114.xml"/><Relationship Id="rId9" Type="http://schemas.openxmlformats.org/officeDocument/2006/relationships/slide" Target="slide120.xml"/><Relationship Id="rId14" Type="http://schemas.openxmlformats.org/officeDocument/2006/relationships/slide" Target="slide129.xml"/></Relationships>
</file>

<file path=ppt/slides/_rels/slide134.xml.rels><?xml version="1.0" encoding="UTF-8" standalone="yes"?>
<Relationships xmlns="http://schemas.openxmlformats.org/package/2006/relationships"><Relationship Id="rId8" Type="http://schemas.openxmlformats.org/officeDocument/2006/relationships/image" Target="../media/image75.emf"/><Relationship Id="rId13" Type="http://schemas.openxmlformats.org/officeDocument/2006/relationships/slide" Target="slide118.xml"/><Relationship Id="rId18" Type="http://schemas.openxmlformats.org/officeDocument/2006/relationships/slide" Target="slide124.xml"/><Relationship Id="rId3" Type="http://schemas.openxmlformats.org/officeDocument/2006/relationships/oleObject" Target="../embeddings/oleObject31.bin"/><Relationship Id="rId21" Type="http://schemas.openxmlformats.org/officeDocument/2006/relationships/slide" Target="slide132.xml"/><Relationship Id="rId7" Type="http://schemas.openxmlformats.org/officeDocument/2006/relationships/package" Target="../embeddings/Microsoft_Word___32.docx"/><Relationship Id="rId12" Type="http://schemas.openxmlformats.org/officeDocument/2006/relationships/slide" Target="slide117.xml"/><Relationship Id="rId17" Type="http://schemas.openxmlformats.org/officeDocument/2006/relationships/slide" Target="slide123.xml"/><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slide" Target="slide129.xml"/><Relationship Id="rId1" Type="http://schemas.openxmlformats.org/officeDocument/2006/relationships/vmlDrawing" Target="../drawings/vmlDrawing22.vml"/><Relationship Id="rId6" Type="http://schemas.openxmlformats.org/officeDocument/2006/relationships/oleObject" Target="../embeddings/oleObject32.bin"/><Relationship Id="rId11" Type="http://schemas.openxmlformats.org/officeDocument/2006/relationships/slide" Target="slide116.xml"/><Relationship Id="rId5" Type="http://schemas.openxmlformats.org/officeDocument/2006/relationships/image" Target="../media/image74.emf"/><Relationship Id="rId15" Type="http://schemas.openxmlformats.org/officeDocument/2006/relationships/slide" Target="slide120.xml"/><Relationship Id="rId10" Type="http://schemas.openxmlformats.org/officeDocument/2006/relationships/slide" Target="slide114.xml"/><Relationship Id="rId19" Type="http://schemas.openxmlformats.org/officeDocument/2006/relationships/slide" Target="slide126.xml"/><Relationship Id="rId4" Type="http://schemas.openxmlformats.org/officeDocument/2006/relationships/package" Target="../embeddings/Microsoft_Word___31.docx"/><Relationship Id="rId9" Type="http://schemas.openxmlformats.org/officeDocument/2006/relationships/slide" Target="slide113.xml"/><Relationship Id="rId14" Type="http://schemas.openxmlformats.org/officeDocument/2006/relationships/slide" Target="slide119.xml"/><Relationship Id="rId22" Type="http://schemas.openxmlformats.org/officeDocument/2006/relationships/slide" Target="slide137.xml"/></Relationships>
</file>

<file path=ppt/slides/_rels/slide135.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6.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7.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22.xml"/><Relationship Id="rId18" Type="http://schemas.openxmlformats.org/officeDocument/2006/relationships/slide" Target="slide132.xml"/><Relationship Id="rId3" Type="http://schemas.openxmlformats.org/officeDocument/2006/relationships/oleObject" Target="../embeddings/oleObject33.bin"/><Relationship Id="rId7" Type="http://schemas.openxmlformats.org/officeDocument/2006/relationships/slide" Target="slide114.xml"/><Relationship Id="rId12" Type="http://schemas.openxmlformats.org/officeDocument/2006/relationships/slide" Target="slide120.xml"/><Relationship Id="rId17" Type="http://schemas.openxmlformats.org/officeDocument/2006/relationships/slide" Target="slide129.xml"/><Relationship Id="rId2" Type="http://schemas.openxmlformats.org/officeDocument/2006/relationships/slideLayout" Target="../slideLayouts/slideLayout1.xml"/><Relationship Id="rId16" Type="http://schemas.openxmlformats.org/officeDocument/2006/relationships/slide" Target="slide126.xml"/><Relationship Id="rId1" Type="http://schemas.openxmlformats.org/officeDocument/2006/relationships/vmlDrawing" Target="../drawings/vmlDrawing23.vml"/><Relationship Id="rId6" Type="http://schemas.openxmlformats.org/officeDocument/2006/relationships/slide" Target="slide113.xml"/><Relationship Id="rId11" Type="http://schemas.openxmlformats.org/officeDocument/2006/relationships/slide" Target="slide119.xml"/><Relationship Id="rId5" Type="http://schemas.openxmlformats.org/officeDocument/2006/relationships/image" Target="../media/image76.emf"/><Relationship Id="rId15" Type="http://schemas.openxmlformats.org/officeDocument/2006/relationships/slide" Target="slide124.xml"/><Relationship Id="rId10" Type="http://schemas.openxmlformats.org/officeDocument/2006/relationships/slide" Target="slide118.xml"/><Relationship Id="rId19" Type="http://schemas.openxmlformats.org/officeDocument/2006/relationships/slide" Target="slide137.xml"/><Relationship Id="rId4" Type="http://schemas.openxmlformats.org/officeDocument/2006/relationships/package" Target="../embeddings/Microsoft_Word___33.docx"/><Relationship Id="rId9" Type="http://schemas.openxmlformats.org/officeDocument/2006/relationships/slide" Target="slide117.xml"/><Relationship Id="rId14" Type="http://schemas.openxmlformats.org/officeDocument/2006/relationships/slide" Target="slide123.xml"/></Relationships>
</file>

<file path=ppt/slides/_rels/slide138.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17" Type="http://schemas.openxmlformats.org/officeDocument/2006/relationships/slide" Target="slide2.xml"/><Relationship Id="rId2" Type="http://schemas.openxmlformats.org/officeDocument/2006/relationships/slide" Target="slide113.xml"/><Relationship Id="rId16" Type="http://schemas.openxmlformats.org/officeDocument/2006/relationships/slide" Target="slide13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39.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140.xml.rels><?xml version="1.0" encoding="UTF-8" standalone="yes"?>
<Relationships xmlns="http://schemas.openxmlformats.org/package/2006/relationships"><Relationship Id="rId8" Type="http://schemas.openxmlformats.org/officeDocument/2006/relationships/slide" Target="slide116.xml"/><Relationship Id="rId13" Type="http://schemas.openxmlformats.org/officeDocument/2006/relationships/slide" Target="slide122.xml"/><Relationship Id="rId18" Type="http://schemas.openxmlformats.org/officeDocument/2006/relationships/slide" Target="slide132.xml"/><Relationship Id="rId3" Type="http://schemas.openxmlformats.org/officeDocument/2006/relationships/oleObject" Target="../embeddings/oleObject34.bin"/><Relationship Id="rId7" Type="http://schemas.openxmlformats.org/officeDocument/2006/relationships/slide" Target="slide114.xml"/><Relationship Id="rId12" Type="http://schemas.openxmlformats.org/officeDocument/2006/relationships/slide" Target="slide120.xml"/><Relationship Id="rId17" Type="http://schemas.openxmlformats.org/officeDocument/2006/relationships/slide" Target="slide129.xml"/><Relationship Id="rId2" Type="http://schemas.openxmlformats.org/officeDocument/2006/relationships/slideLayout" Target="../slideLayouts/slideLayout1.xml"/><Relationship Id="rId16" Type="http://schemas.openxmlformats.org/officeDocument/2006/relationships/slide" Target="slide126.xml"/><Relationship Id="rId1" Type="http://schemas.openxmlformats.org/officeDocument/2006/relationships/vmlDrawing" Target="../drawings/vmlDrawing24.vml"/><Relationship Id="rId6" Type="http://schemas.openxmlformats.org/officeDocument/2006/relationships/slide" Target="slide113.xml"/><Relationship Id="rId11" Type="http://schemas.openxmlformats.org/officeDocument/2006/relationships/slide" Target="slide119.xml"/><Relationship Id="rId5" Type="http://schemas.openxmlformats.org/officeDocument/2006/relationships/image" Target="../media/image77.emf"/><Relationship Id="rId15" Type="http://schemas.openxmlformats.org/officeDocument/2006/relationships/slide" Target="slide124.xml"/><Relationship Id="rId10" Type="http://schemas.openxmlformats.org/officeDocument/2006/relationships/slide" Target="slide118.xml"/><Relationship Id="rId19" Type="http://schemas.openxmlformats.org/officeDocument/2006/relationships/slide" Target="slide137.xml"/><Relationship Id="rId4" Type="http://schemas.openxmlformats.org/officeDocument/2006/relationships/package" Target="../embeddings/Microsoft_Word___34.docx"/><Relationship Id="rId9" Type="http://schemas.openxmlformats.org/officeDocument/2006/relationships/slide" Target="slide117.xml"/><Relationship Id="rId14" Type="http://schemas.openxmlformats.org/officeDocument/2006/relationships/slide" Target="slide123.xml"/></Relationships>
</file>

<file path=ppt/slides/_rels/slide141.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42.xml.rels><?xml version="1.0" encoding="UTF-8" standalone="yes"?>
<Relationships xmlns="http://schemas.openxmlformats.org/package/2006/relationships"><Relationship Id="rId8" Type="http://schemas.openxmlformats.org/officeDocument/2006/relationships/slide" Target="slide120.xml"/><Relationship Id="rId13" Type="http://schemas.openxmlformats.org/officeDocument/2006/relationships/slide" Target="slide129.xml"/><Relationship Id="rId3" Type="http://schemas.openxmlformats.org/officeDocument/2006/relationships/slide" Target="slide114.xml"/><Relationship Id="rId7" Type="http://schemas.openxmlformats.org/officeDocument/2006/relationships/slide" Target="slide119.xml"/><Relationship Id="rId12" Type="http://schemas.openxmlformats.org/officeDocument/2006/relationships/slide" Target="slide126.xml"/><Relationship Id="rId2" Type="http://schemas.openxmlformats.org/officeDocument/2006/relationships/slide" Target="slide113.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4.xml"/><Relationship Id="rId5" Type="http://schemas.openxmlformats.org/officeDocument/2006/relationships/slide" Target="slide117.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6.xml"/><Relationship Id="rId9" Type="http://schemas.openxmlformats.org/officeDocument/2006/relationships/slide" Target="slide122.xml"/><Relationship Id="rId14" Type="http://schemas.openxmlformats.org/officeDocument/2006/relationships/slide" Target="slide132.xml"/></Relationships>
</file>

<file path=ppt/slides/_rels/slide14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oleObject" Target="../embeddings/oleObject2.bin"/><Relationship Id="rId7" Type="http://schemas.openxmlformats.org/officeDocument/2006/relationships/slide" Target="slide17.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slide" Target="slide14.xml"/><Relationship Id="rId11" Type="http://schemas.openxmlformats.org/officeDocument/2006/relationships/slide" Target="slide19.xml"/><Relationship Id="rId5" Type="http://schemas.openxmlformats.org/officeDocument/2006/relationships/image" Target="../media/image6.emf"/><Relationship Id="rId10" Type="http://schemas.openxmlformats.org/officeDocument/2006/relationships/slide" Target="slide25.xml"/><Relationship Id="rId4" Type="http://schemas.openxmlformats.org/officeDocument/2006/relationships/package" Target="../embeddings/Microsoft_Word___2.docx"/><Relationship Id="rId9" Type="http://schemas.openxmlformats.org/officeDocument/2006/relationships/slide" Target="slide24.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112.xml"/><Relationship Id="rId3" Type="http://schemas.openxmlformats.org/officeDocument/2006/relationships/image" Target="../media/image2.png"/><Relationship Id="rId7" Type="http://schemas.openxmlformats.org/officeDocument/2006/relationships/slide" Target="slide93.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56.xml"/><Relationship Id="rId5" Type="http://schemas.openxmlformats.org/officeDocument/2006/relationships/slide" Target="slide30.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4.xml"/><Relationship Id="rId7" Type="http://schemas.openxmlformats.org/officeDocument/2006/relationships/slide" Target="slide25.xml"/><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18.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5.xm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slide" Target="slide24.xml"/><Relationship Id="rId5" Type="http://schemas.openxmlformats.org/officeDocument/2006/relationships/slide" Target="slide18.xml"/><Relationship Id="rId4" Type="http://schemas.openxmlformats.org/officeDocument/2006/relationships/slide" Target="slide1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2.emf"/><Relationship Id="rId18" Type="http://schemas.openxmlformats.org/officeDocument/2006/relationships/slide" Target="slide25.xml"/><Relationship Id="rId3" Type="http://schemas.openxmlformats.org/officeDocument/2006/relationships/oleObject" Target="../embeddings/oleObject3.bin"/><Relationship Id="rId7" Type="http://schemas.openxmlformats.org/officeDocument/2006/relationships/package" Target="../embeddings/Microsoft_Word___4.docx"/><Relationship Id="rId12" Type="http://schemas.openxmlformats.org/officeDocument/2006/relationships/package" Target="../embeddings/Microsoft_Word___6.docx"/><Relationship Id="rId17" Type="http://schemas.openxmlformats.org/officeDocument/2006/relationships/slide" Target="slide24.xml"/><Relationship Id="rId2" Type="http://schemas.openxmlformats.org/officeDocument/2006/relationships/slideLayout" Target="../slideLayouts/slideLayout5.xml"/><Relationship Id="rId16" Type="http://schemas.openxmlformats.org/officeDocument/2006/relationships/slide" Target="slide18.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10.emf"/><Relationship Id="rId15" Type="http://schemas.openxmlformats.org/officeDocument/2006/relationships/slide" Target="slide17.xml"/><Relationship Id="rId10" Type="http://schemas.openxmlformats.org/officeDocument/2006/relationships/package" Target="../embeddings/Microsoft_Word___5.docx"/><Relationship Id="rId4" Type="http://schemas.openxmlformats.org/officeDocument/2006/relationships/package" Target="../embeddings/Microsoft_Word___3.docx"/><Relationship Id="rId9" Type="http://schemas.openxmlformats.org/officeDocument/2006/relationships/oleObject" Target="../embeddings/oleObject5.bin"/><Relationship Id="rId14" Type="http://schemas.openxmlformats.org/officeDocument/2006/relationships/slide" Target="slide14.xml"/></Relationships>
</file>

<file path=ppt/slides/_rels/slide2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8.xml"/></Relationships>
</file>

<file path=ppt/slides/_rels/slide26.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slide" Target="slide25.xml"/><Relationship Id="rId3" Type="http://schemas.openxmlformats.org/officeDocument/2006/relationships/oleObject" Target="../embeddings/oleObject7.bin"/><Relationship Id="rId7" Type="http://schemas.openxmlformats.org/officeDocument/2006/relationships/package" Target="../embeddings/Microsoft_Word___8.docx"/><Relationship Id="rId12" Type="http://schemas.openxmlformats.org/officeDocument/2006/relationships/slide" Target="slide24.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slide" Target="slide18.xml"/><Relationship Id="rId5" Type="http://schemas.openxmlformats.org/officeDocument/2006/relationships/image" Target="../media/image13.emf"/><Relationship Id="rId10" Type="http://schemas.openxmlformats.org/officeDocument/2006/relationships/slide" Target="slide17.xml"/><Relationship Id="rId4" Type="http://schemas.openxmlformats.org/officeDocument/2006/relationships/package" Target="../embeddings/Microsoft_Word___7.docx"/><Relationship Id="rId9" Type="http://schemas.openxmlformats.org/officeDocument/2006/relationships/slide" Target="slide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package" Target="../embeddings/Microsoft_Word___9.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package" Target="../embeddings/Microsoft_Word___10.docx"/></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slide" Target="slide2.xml"/><Relationship Id="rId5" Type="http://schemas.openxmlformats.org/officeDocument/2006/relationships/image" Target="../media/image17.emf"/><Relationship Id="rId4" Type="http://schemas.openxmlformats.org/officeDocument/2006/relationships/package" Target="../embeddings/Microsoft_Word___11.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package" Target="../embeddings/Microsoft_Word___13.docx"/><Relationship Id="rId3" Type="http://schemas.openxmlformats.org/officeDocument/2006/relationships/image" Target="../media/image20.png"/><Relationship Id="rId7"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package" Target="../embeddings/Microsoft_Word___12.docx"/><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2" Type="http://schemas.openxmlformats.org/officeDocument/2006/relationships/image" Target="../media/image21.ti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4.bin"/><Relationship Id="rId7" Type="http://schemas.openxmlformats.org/officeDocument/2006/relationships/package" Target="../embeddings/Microsoft_Word___15.docx"/><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24.emf"/><Relationship Id="rId5" Type="http://schemas.openxmlformats.org/officeDocument/2006/relationships/image" Target="../media/image22.emf"/><Relationship Id="rId10" Type="http://schemas.openxmlformats.org/officeDocument/2006/relationships/package" Target="../embeddings/Microsoft_Word___16.docx"/><Relationship Id="rId4" Type="http://schemas.openxmlformats.org/officeDocument/2006/relationships/package" Target="../embeddings/Microsoft_Word___14.docx"/><Relationship Id="rId9"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oleObject" Target="../embeddings/oleObject17.bin"/><Relationship Id="rId7" Type="http://schemas.openxmlformats.org/officeDocument/2006/relationships/slide" Target="slide43.xml"/><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slide" Target="slide42.xml"/><Relationship Id="rId5" Type="http://schemas.openxmlformats.org/officeDocument/2006/relationships/image" Target="../media/image25.emf"/><Relationship Id="rId4" Type="http://schemas.openxmlformats.org/officeDocument/2006/relationships/package" Target="../embeddings/Microsoft_Word___17.docx"/></Relationships>
</file>

<file path=ppt/slides/_rels/slide4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3.xml"/><Relationship Id="rId4" Type="http://schemas.openxmlformats.org/officeDocument/2006/relationships/slide" Target="slide42.xml"/></Relationships>
</file>

<file path=ppt/slides/_rels/slide45.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4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28.emf"/><Relationship Id="rId4" Type="http://schemas.openxmlformats.org/officeDocument/2006/relationships/package" Target="../embeddings/Microsoft_Word___18.docx"/></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package" Target="../embeddings/Microsoft_Word___19.doc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0.bin"/><Relationship Id="rId7" Type="http://schemas.openxmlformats.org/officeDocument/2006/relationships/package" Target="../embeddings/Microsoft_Word___21.docx"/><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image" Target="../media/image31.emf"/><Relationship Id="rId4" Type="http://schemas.openxmlformats.org/officeDocument/2006/relationships/package" Target="../embeddings/Microsoft_Word___20.docx"/></Relationships>
</file>

<file path=ppt/slides/_rels/slide5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3.xml"/><Relationship Id="rId4" Type="http://schemas.openxmlformats.org/officeDocument/2006/relationships/slide" Target="slide42.xml"/></Relationships>
</file>

<file path=ppt/slides/_rels/slide5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43.xml"/></Relationships>
</file>

<file path=ppt/slides/_rels/slide5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5.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2.xml"/><Relationship Id="rId1" Type="http://schemas.openxmlformats.org/officeDocument/2006/relationships/slideLayout" Target="../slideLayouts/slideLayout5.xml"/><Relationship Id="rId5" Type="http://schemas.openxmlformats.org/officeDocument/2006/relationships/slide" Target="slide2.xml"/><Relationship Id="rId4" Type="http://schemas.openxmlformats.org/officeDocument/2006/relationships/slide" Target="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7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72.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73.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74.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9.xml"/><Relationship Id="rId7" Type="http://schemas.openxmlformats.org/officeDocument/2006/relationships/slide" Target="slide73.xml"/><Relationship Id="rId12" Type="http://schemas.openxmlformats.org/officeDocument/2006/relationships/slide" Target="slide87.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72.xml"/><Relationship Id="rId11" Type="http://schemas.openxmlformats.org/officeDocument/2006/relationships/slide" Target="slide86.xml"/><Relationship Id="rId5" Type="http://schemas.openxmlformats.org/officeDocument/2006/relationships/slide" Target="slide71.xml"/><Relationship Id="rId10" Type="http://schemas.openxmlformats.org/officeDocument/2006/relationships/slide" Target="slide81.xml"/><Relationship Id="rId4" Type="http://schemas.openxmlformats.org/officeDocument/2006/relationships/slide" Target="slide70.xml"/><Relationship Id="rId9" Type="http://schemas.openxmlformats.org/officeDocument/2006/relationships/slide" Target="slide80.xml"/></Relationships>
</file>

<file path=ppt/slides/_rels/slide75.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76.xml"/><Relationship Id="rId3" Type="http://schemas.openxmlformats.org/officeDocument/2006/relationships/slide" Target="slide69.xml"/><Relationship Id="rId7" Type="http://schemas.openxmlformats.org/officeDocument/2006/relationships/slide" Target="slide73.xml"/><Relationship Id="rId12" Type="http://schemas.openxmlformats.org/officeDocument/2006/relationships/slide" Target="slide87.xml"/><Relationship Id="rId2"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slide" Target="slide72.xml"/><Relationship Id="rId11" Type="http://schemas.openxmlformats.org/officeDocument/2006/relationships/slide" Target="slide86.xml"/><Relationship Id="rId5" Type="http://schemas.openxmlformats.org/officeDocument/2006/relationships/slide" Target="slide71.xml"/><Relationship Id="rId10" Type="http://schemas.openxmlformats.org/officeDocument/2006/relationships/slide" Target="slide81.xml"/><Relationship Id="rId4" Type="http://schemas.openxmlformats.org/officeDocument/2006/relationships/slide" Target="slide70.xml"/><Relationship Id="rId9" Type="http://schemas.openxmlformats.org/officeDocument/2006/relationships/slide" Target="slide80.xml"/></Relationships>
</file>

<file path=ppt/slides/_rels/slide76.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9.xml"/><Relationship Id="rId7" Type="http://schemas.openxmlformats.org/officeDocument/2006/relationships/slide" Target="slide73.xml"/><Relationship Id="rId12" Type="http://schemas.openxmlformats.org/officeDocument/2006/relationships/slide" Target="slide87.xml"/><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slide" Target="slide72.xml"/><Relationship Id="rId11" Type="http://schemas.openxmlformats.org/officeDocument/2006/relationships/slide" Target="slide86.xml"/><Relationship Id="rId5" Type="http://schemas.openxmlformats.org/officeDocument/2006/relationships/slide" Target="slide71.xml"/><Relationship Id="rId10" Type="http://schemas.openxmlformats.org/officeDocument/2006/relationships/slide" Target="slide81.xml"/><Relationship Id="rId4" Type="http://schemas.openxmlformats.org/officeDocument/2006/relationships/slide" Target="slide70.xml"/><Relationship Id="rId9" Type="http://schemas.openxmlformats.org/officeDocument/2006/relationships/slide" Target="slide80.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87.xml"/><Relationship Id="rId3" Type="http://schemas.openxmlformats.org/officeDocument/2006/relationships/image" Target="../media/image43.png"/><Relationship Id="rId7" Type="http://schemas.openxmlformats.org/officeDocument/2006/relationships/slide" Target="slide72.xml"/><Relationship Id="rId12" Type="http://schemas.openxmlformats.org/officeDocument/2006/relationships/slide" Target="slide86.xml"/><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slide" Target="slide71.xml"/><Relationship Id="rId11" Type="http://schemas.openxmlformats.org/officeDocument/2006/relationships/slide" Target="slide81.xml"/><Relationship Id="rId5" Type="http://schemas.openxmlformats.org/officeDocument/2006/relationships/slide" Target="slide70.xml"/><Relationship Id="rId10" Type="http://schemas.openxmlformats.org/officeDocument/2006/relationships/slide" Target="slide80.xml"/><Relationship Id="rId4" Type="http://schemas.openxmlformats.org/officeDocument/2006/relationships/slide" Target="slide69.xml"/><Relationship Id="rId9" Type="http://schemas.openxmlformats.org/officeDocument/2006/relationships/slide" Target="slide74.xml"/></Relationships>
</file>

<file path=ppt/slides/_rels/slide81.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2.xml"/><Relationship Id="rId3" Type="http://schemas.openxmlformats.org/officeDocument/2006/relationships/slide" Target="slide69.xml"/><Relationship Id="rId7" Type="http://schemas.openxmlformats.org/officeDocument/2006/relationships/slide" Target="slide73.xml"/><Relationship Id="rId12" Type="http://schemas.openxmlformats.org/officeDocument/2006/relationships/slide" Target="slide87.xml"/><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slide" Target="slide72.xml"/><Relationship Id="rId11" Type="http://schemas.openxmlformats.org/officeDocument/2006/relationships/slide" Target="slide86.xml"/><Relationship Id="rId5" Type="http://schemas.openxmlformats.org/officeDocument/2006/relationships/slide" Target="slide71.xml"/><Relationship Id="rId10" Type="http://schemas.openxmlformats.org/officeDocument/2006/relationships/slide" Target="slide81.xml"/><Relationship Id="rId4" Type="http://schemas.openxmlformats.org/officeDocument/2006/relationships/slide" Target="slide70.xml"/><Relationship Id="rId9" Type="http://schemas.openxmlformats.org/officeDocument/2006/relationships/slide" Target="slide80.xml"/></Relationships>
</file>

<file path=ppt/slides/_rels/slide82.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1.xml"/><Relationship Id="rId3" Type="http://schemas.openxmlformats.org/officeDocument/2006/relationships/oleObject" Target="../embeddings/oleObject22.bin"/><Relationship Id="rId7" Type="http://schemas.openxmlformats.org/officeDocument/2006/relationships/slide" Target="slide70.xml"/><Relationship Id="rId12" Type="http://schemas.openxmlformats.org/officeDocument/2006/relationships/slide" Target="slide80.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slide" Target="slide69.xml"/><Relationship Id="rId11" Type="http://schemas.openxmlformats.org/officeDocument/2006/relationships/slide" Target="slide74.xml"/><Relationship Id="rId5" Type="http://schemas.openxmlformats.org/officeDocument/2006/relationships/image" Target="../media/image45.emf"/><Relationship Id="rId15" Type="http://schemas.openxmlformats.org/officeDocument/2006/relationships/slide" Target="slide87.xml"/><Relationship Id="rId10" Type="http://schemas.openxmlformats.org/officeDocument/2006/relationships/slide" Target="slide73.xml"/><Relationship Id="rId4" Type="http://schemas.openxmlformats.org/officeDocument/2006/relationships/package" Target="../embeddings/Microsoft_Word___22.docx"/><Relationship Id="rId9" Type="http://schemas.openxmlformats.org/officeDocument/2006/relationships/slide" Target="slide72.xml"/><Relationship Id="rId14" Type="http://schemas.openxmlformats.org/officeDocument/2006/relationships/slide" Target="slide8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1.xml"/><Relationship Id="rId3" Type="http://schemas.openxmlformats.org/officeDocument/2006/relationships/oleObject" Target="../embeddings/oleObject23.bin"/><Relationship Id="rId7" Type="http://schemas.openxmlformats.org/officeDocument/2006/relationships/slide" Target="slide70.xml"/><Relationship Id="rId12" Type="http://schemas.openxmlformats.org/officeDocument/2006/relationships/slide" Target="slide80.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69.xml"/><Relationship Id="rId11" Type="http://schemas.openxmlformats.org/officeDocument/2006/relationships/slide" Target="slide74.xml"/><Relationship Id="rId5" Type="http://schemas.openxmlformats.org/officeDocument/2006/relationships/image" Target="../media/image46.emf"/><Relationship Id="rId15" Type="http://schemas.openxmlformats.org/officeDocument/2006/relationships/slide" Target="slide87.xml"/><Relationship Id="rId10" Type="http://schemas.openxmlformats.org/officeDocument/2006/relationships/slide" Target="slide73.xml"/><Relationship Id="rId4" Type="http://schemas.openxmlformats.org/officeDocument/2006/relationships/package" Target="../embeddings/Microsoft_Word___23.docx"/><Relationship Id="rId9" Type="http://schemas.openxmlformats.org/officeDocument/2006/relationships/slide" Target="slide72.xml"/><Relationship Id="rId14" Type="http://schemas.openxmlformats.org/officeDocument/2006/relationships/slide" Target="slide86.xml"/></Relationships>
</file>

<file path=ppt/slides/_rels/slide87.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6.xml"/><Relationship Id="rId3" Type="http://schemas.openxmlformats.org/officeDocument/2006/relationships/image" Target="../media/image48.png"/><Relationship Id="rId7" Type="http://schemas.openxmlformats.org/officeDocument/2006/relationships/slide" Target="slide71.xml"/><Relationship Id="rId12" Type="http://schemas.openxmlformats.org/officeDocument/2006/relationships/slide" Target="slide81.xml"/><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slide" Target="slide70.xml"/><Relationship Id="rId11" Type="http://schemas.openxmlformats.org/officeDocument/2006/relationships/slide" Target="slide80.xml"/><Relationship Id="rId5" Type="http://schemas.openxmlformats.org/officeDocument/2006/relationships/slide" Target="slide69.xml"/><Relationship Id="rId10" Type="http://schemas.openxmlformats.org/officeDocument/2006/relationships/slide" Target="slide74.xml"/><Relationship Id="rId4" Type="http://schemas.openxmlformats.org/officeDocument/2006/relationships/image" Target="../media/image49.png"/><Relationship Id="rId9" Type="http://schemas.openxmlformats.org/officeDocument/2006/relationships/slide" Target="slide73.xml"/><Relationship Id="rId14" Type="http://schemas.openxmlformats.org/officeDocument/2006/relationships/slide" Target="slide87.xml"/></Relationships>
</file>

<file path=ppt/slides/_rels/slide88.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12" Type="http://schemas.openxmlformats.org/officeDocument/2006/relationships/slide" Target="slide89.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89.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0.xml"/><Relationship Id="rId7" Type="http://schemas.openxmlformats.org/officeDocument/2006/relationships/slide" Target="slide74.xml"/><Relationship Id="rId2" Type="http://schemas.openxmlformats.org/officeDocument/2006/relationships/slide" Target="slide69.xml"/><Relationship Id="rId1" Type="http://schemas.openxmlformats.org/officeDocument/2006/relationships/slideLayout" Target="../slideLayouts/slideLayout5.xml"/><Relationship Id="rId6" Type="http://schemas.openxmlformats.org/officeDocument/2006/relationships/slide" Target="slide73.xml"/><Relationship Id="rId11" Type="http://schemas.openxmlformats.org/officeDocument/2006/relationships/slide" Target="slide87.xml"/><Relationship Id="rId5" Type="http://schemas.openxmlformats.org/officeDocument/2006/relationships/slide" Target="slide72.xml"/><Relationship Id="rId10" Type="http://schemas.openxmlformats.org/officeDocument/2006/relationships/slide" Target="slide86.xml"/><Relationship Id="rId4" Type="http://schemas.openxmlformats.org/officeDocument/2006/relationships/slide" Target="slide71.xml"/><Relationship Id="rId9" Type="http://schemas.openxmlformats.org/officeDocument/2006/relationships/slide" Target="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9.xml"/><Relationship Id="rId7" Type="http://schemas.openxmlformats.org/officeDocument/2006/relationships/slide" Target="slide73.xml"/><Relationship Id="rId12" Type="http://schemas.openxmlformats.org/officeDocument/2006/relationships/slide" Target="slide87.xml"/><Relationship Id="rId2"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slide" Target="slide72.xml"/><Relationship Id="rId11" Type="http://schemas.openxmlformats.org/officeDocument/2006/relationships/slide" Target="slide86.xml"/><Relationship Id="rId5" Type="http://schemas.openxmlformats.org/officeDocument/2006/relationships/slide" Target="slide71.xml"/><Relationship Id="rId10" Type="http://schemas.openxmlformats.org/officeDocument/2006/relationships/slide" Target="slide81.xml"/><Relationship Id="rId4" Type="http://schemas.openxmlformats.org/officeDocument/2006/relationships/slide" Target="slide70.xml"/><Relationship Id="rId9" Type="http://schemas.openxmlformats.org/officeDocument/2006/relationships/slide" Target="slide80.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95.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96.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97.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98.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_rels/slide99.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95.xml"/><Relationship Id="rId7" Type="http://schemas.openxmlformats.org/officeDocument/2006/relationships/slide" Target="slide99.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7.xml"/><Relationship Id="rId4" Type="http://schemas.openxmlformats.org/officeDocument/2006/relationships/slide" Target="slide96.xml"/><Relationship Id="rId9" Type="http://schemas.openxmlformats.org/officeDocument/2006/relationships/slide" Target="slide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315" t="10517" r="559" b="13799"/>
          <a:stretch/>
        </p:blipFill>
        <p:spPr>
          <a:xfrm>
            <a:off x="0" y="0"/>
            <a:ext cx="12190414" cy="6859588"/>
          </a:xfrm>
          <a:prstGeom prst="rect">
            <a:avLst/>
          </a:prstGeom>
        </p:spPr>
      </p:pic>
      <p:sp>
        <p:nvSpPr>
          <p:cNvPr id="14" name="矩形 13"/>
          <p:cNvSpPr/>
          <p:nvPr/>
        </p:nvSpPr>
        <p:spPr>
          <a:xfrm>
            <a:off x="-25474" y="4082528"/>
            <a:ext cx="5904656"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3629" y="4501203"/>
            <a:ext cx="4698722" cy="584775"/>
          </a:xfrm>
          <a:prstGeom prst="rect">
            <a:avLst/>
          </a:prstGeom>
        </p:spPr>
        <p:txBody>
          <a:bodyPr wrap="none">
            <a:spAutoFit/>
          </a:bodyPr>
          <a:lstStyle/>
          <a:p>
            <a:r>
              <a:rPr lang="zh-CN" altLang="zh-CN" sz="3200" b="1" dirty="0" smtClean="0">
                <a:solidFill>
                  <a:schemeClr val="bg1"/>
                </a:solidFill>
                <a:latin typeface="Times New Roman" pitchFamily="18" charset="0"/>
                <a:ea typeface="微软雅黑"/>
                <a:cs typeface="Times New Roman" pitchFamily="18" charset="0"/>
              </a:rPr>
              <a:t>第</a:t>
            </a:r>
            <a:r>
              <a:rPr lang="en-US" altLang="zh-CN" sz="3200" b="1" dirty="0" smtClean="0">
                <a:solidFill>
                  <a:schemeClr val="bg1"/>
                </a:solidFill>
                <a:latin typeface="Times New Roman" pitchFamily="18" charset="0"/>
                <a:ea typeface="微软雅黑"/>
                <a:cs typeface="Times New Roman" pitchFamily="18" charset="0"/>
              </a:rPr>
              <a:t>40</a:t>
            </a:r>
            <a:r>
              <a:rPr lang="zh-CN" altLang="zh-CN" sz="3200" b="1" dirty="0" smtClean="0">
                <a:solidFill>
                  <a:schemeClr val="bg1"/>
                </a:solidFill>
                <a:latin typeface="Times New Roman" pitchFamily="18" charset="0"/>
                <a:ea typeface="微软雅黑"/>
                <a:cs typeface="Times New Roman" pitchFamily="18" charset="0"/>
              </a:rPr>
              <a:t>讲</a:t>
            </a:r>
            <a:r>
              <a:rPr lang="zh-CN" altLang="zh-CN" sz="3200" b="1" dirty="0">
                <a:solidFill>
                  <a:schemeClr val="bg1"/>
                </a:solidFill>
                <a:latin typeface="Times New Roman" pitchFamily="18" charset="0"/>
                <a:ea typeface="微软雅黑"/>
                <a:cs typeface="Times New Roman" pitchFamily="18" charset="0"/>
              </a:rPr>
              <a:t>　</a:t>
            </a:r>
            <a:r>
              <a:rPr lang="zh-CN" altLang="en-US" sz="3200" b="1" dirty="0" smtClean="0">
                <a:solidFill>
                  <a:schemeClr val="bg1"/>
                </a:solidFill>
                <a:latin typeface="Times New Roman" pitchFamily="18" charset="0"/>
                <a:ea typeface="微软雅黑"/>
                <a:cs typeface="Times New Roman" pitchFamily="18" charset="0"/>
              </a:rPr>
              <a:t>分</a:t>
            </a:r>
            <a:r>
              <a:rPr lang="zh-CN" altLang="en-US" sz="3200" b="1" dirty="0">
                <a:solidFill>
                  <a:schemeClr val="bg1"/>
                </a:solidFill>
                <a:latin typeface="Times New Roman" pitchFamily="18" charset="0"/>
                <a:ea typeface="微软雅黑"/>
                <a:cs typeface="Times New Roman" pitchFamily="18" charset="0"/>
              </a:rPr>
              <a:t>子结构与性质</a:t>
            </a:r>
          </a:p>
        </p:txBody>
      </p:sp>
      <p:grpSp>
        <p:nvGrpSpPr>
          <p:cNvPr id="16" name="组合 15"/>
          <p:cNvGrpSpPr/>
          <p:nvPr/>
        </p:nvGrpSpPr>
        <p:grpSpPr>
          <a:xfrm>
            <a:off x="-25474" y="4082529"/>
            <a:ext cx="936104" cy="1507504"/>
            <a:chOff x="1636272" y="4786031"/>
            <a:chExt cx="839787" cy="1212851"/>
          </a:xfrm>
        </p:grpSpPr>
        <p:sp>
          <p:nvSpPr>
            <p:cNvPr id="17" name="矩形 16"/>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1269554"/>
            <a:ext cx="11388152" cy="3785627"/>
          </a:xfrm>
          <a:prstGeom prst="rect">
            <a:avLst/>
          </a:prstGeom>
        </p:spPr>
        <p:txBody>
          <a:bodyPr wrap="square" lIns="121898" tIns="60948" rIns="121898" bIns="60948">
            <a:spAutoFit/>
          </a:bodyPr>
          <a:lstStyle/>
          <a:p>
            <a:pPr lvl="0" algn="just">
              <a:lnSpc>
                <a:spcPct val="170000"/>
              </a:lnSpc>
            </a:pPr>
            <a:r>
              <a:rPr lang="en-US" altLang="zh-CN" sz="2800" kern="100" dirty="0">
                <a:solidFill>
                  <a:prstClr val="black"/>
                </a:solidFill>
                <a:latin typeface="Times New Roman"/>
                <a:ea typeface="华文细黑"/>
                <a:cs typeface="Courier New"/>
              </a:rPr>
              <a:t>(6)σ</a:t>
            </a:r>
            <a:r>
              <a:rPr lang="zh-CN" altLang="zh-CN" sz="2800" kern="100" dirty="0">
                <a:solidFill>
                  <a:prstClr val="black"/>
                </a:solidFill>
                <a:latin typeface="Times New Roman"/>
                <a:ea typeface="华文细黑"/>
                <a:cs typeface="Times New Roman"/>
              </a:rPr>
              <a:t>键能单独形成，而</a:t>
            </a:r>
            <a:r>
              <a:rPr lang="en-US" altLang="zh-CN" sz="2800" kern="100" dirty="0">
                <a:solidFill>
                  <a:prstClr val="black"/>
                </a:solidFill>
                <a:latin typeface="Times New Roman"/>
                <a:ea typeface="华文细黑"/>
                <a:cs typeface="Courier New"/>
              </a:rPr>
              <a:t>π</a:t>
            </a:r>
            <a:r>
              <a:rPr lang="zh-CN" altLang="zh-CN" sz="2800" kern="100" dirty="0">
                <a:solidFill>
                  <a:prstClr val="black"/>
                </a:solidFill>
                <a:latin typeface="Times New Roman"/>
                <a:ea typeface="华文细黑"/>
                <a:cs typeface="Times New Roman"/>
              </a:rPr>
              <a:t>键一定不能单独形成</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宋体"/>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70000"/>
              </a:lnSpc>
            </a:pPr>
            <a:r>
              <a:rPr lang="en-US" altLang="zh-CN" sz="2800" kern="100" dirty="0">
                <a:solidFill>
                  <a:prstClr val="black"/>
                </a:solidFill>
                <a:latin typeface="Times New Roman"/>
                <a:ea typeface="华文细黑"/>
                <a:cs typeface="Courier New"/>
              </a:rPr>
              <a:t>(7)σ</a:t>
            </a:r>
            <a:r>
              <a:rPr lang="zh-CN" altLang="zh-CN" sz="2800" kern="100" dirty="0">
                <a:solidFill>
                  <a:prstClr val="black"/>
                </a:solidFill>
                <a:latin typeface="Times New Roman"/>
                <a:ea typeface="华文细黑"/>
                <a:cs typeface="Times New Roman"/>
              </a:rPr>
              <a:t>键可以绕键轴旋转，</a:t>
            </a:r>
            <a:r>
              <a:rPr lang="en-US" altLang="zh-CN" sz="2800" kern="100" dirty="0">
                <a:solidFill>
                  <a:prstClr val="black"/>
                </a:solidFill>
                <a:latin typeface="Times New Roman"/>
                <a:ea typeface="华文细黑"/>
                <a:cs typeface="Courier New"/>
              </a:rPr>
              <a:t>π</a:t>
            </a:r>
            <a:r>
              <a:rPr lang="zh-CN" altLang="zh-CN" sz="2800" kern="100" dirty="0">
                <a:solidFill>
                  <a:prstClr val="black"/>
                </a:solidFill>
                <a:latin typeface="Times New Roman"/>
                <a:ea typeface="华文细黑"/>
                <a:cs typeface="Times New Roman"/>
              </a:rPr>
              <a:t>键一定不能绕键轴旋转</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宋体"/>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70000"/>
              </a:lnSpc>
            </a:pPr>
            <a:r>
              <a:rPr lang="en-US" altLang="zh-CN" sz="2800" kern="100" dirty="0">
                <a:solidFill>
                  <a:prstClr val="black"/>
                </a:solidFill>
                <a:latin typeface="Times New Roman"/>
                <a:ea typeface="华文细黑"/>
                <a:cs typeface="Courier New"/>
              </a:rPr>
              <a:t>(8)</a:t>
            </a:r>
            <a:r>
              <a:rPr lang="zh-CN" altLang="zh-CN" sz="2800" kern="100" dirty="0">
                <a:solidFill>
                  <a:prstClr val="black"/>
                </a:solidFill>
                <a:latin typeface="Times New Roman"/>
                <a:ea typeface="华文细黑"/>
                <a:cs typeface="Times New Roman"/>
              </a:rPr>
              <a:t>碳碳三键和碳碳双键的键能分别是碳碳单键键能的</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倍和</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倍</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宋体"/>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70000"/>
              </a:lnSpc>
            </a:pPr>
            <a:r>
              <a:rPr lang="en-US" altLang="zh-CN" sz="2800" kern="100" dirty="0">
                <a:solidFill>
                  <a:prstClr val="black"/>
                </a:solidFill>
                <a:latin typeface="Times New Roman"/>
                <a:ea typeface="华文细黑"/>
                <a:cs typeface="Courier New"/>
              </a:rPr>
              <a:t>(9)</a:t>
            </a:r>
            <a:r>
              <a:rPr lang="zh-CN" altLang="zh-CN" sz="2800" kern="100" dirty="0">
                <a:solidFill>
                  <a:prstClr val="black"/>
                </a:solidFill>
                <a:latin typeface="Times New Roman"/>
                <a:ea typeface="华文细黑"/>
                <a:cs typeface="Times New Roman"/>
              </a:rPr>
              <a:t>键长等于成键两原子的半径之和</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宋体"/>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70000"/>
              </a:lnSpc>
            </a:pPr>
            <a:r>
              <a:rPr lang="en-US" altLang="zh-CN" sz="2800" kern="100" dirty="0">
                <a:solidFill>
                  <a:prstClr val="black"/>
                </a:solidFill>
                <a:latin typeface="Times New Roman"/>
                <a:ea typeface="华文细黑"/>
                <a:cs typeface="Courier New"/>
              </a:rPr>
              <a:t>(10)</a:t>
            </a:r>
            <a:r>
              <a:rPr lang="zh-CN" altLang="zh-CN" sz="2800" kern="100" dirty="0">
                <a:solidFill>
                  <a:prstClr val="black"/>
                </a:solidFill>
                <a:latin typeface="Times New Roman"/>
                <a:ea typeface="华文细黑"/>
                <a:cs typeface="Times New Roman"/>
              </a:rPr>
              <a:t>所有的共价键都有方向性</a:t>
            </a:r>
            <a:r>
              <a:rPr lang="en-US" altLang="zh-CN" sz="2800" kern="100" dirty="0" smtClean="0">
                <a:solidFill>
                  <a:prstClr val="black"/>
                </a:solidFill>
                <a:latin typeface="Times New Roman"/>
                <a:ea typeface="华文细黑"/>
                <a:cs typeface="Courier New"/>
              </a:rPr>
              <a:t>(</a:t>
            </a:r>
            <a:r>
              <a:rPr lang="en-US" altLang="zh-CN" sz="2800" kern="100" dirty="0" smtClean="0">
                <a:solidFill>
                  <a:prstClr val="black"/>
                </a:solidFill>
                <a:latin typeface="宋体"/>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
        <p:nvSpPr>
          <p:cNvPr id="3" name="矩形 2"/>
          <p:cNvSpPr/>
          <p:nvPr/>
        </p:nvSpPr>
        <p:spPr>
          <a:xfrm>
            <a:off x="7236226" y="1485578"/>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6" name="矩形 5"/>
          <p:cNvSpPr/>
          <p:nvPr/>
        </p:nvSpPr>
        <p:spPr>
          <a:xfrm>
            <a:off x="7965831" y="2248977"/>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5" name="矩形 4"/>
          <p:cNvSpPr/>
          <p:nvPr/>
        </p:nvSpPr>
        <p:spPr>
          <a:xfrm>
            <a:off x="10087971" y="2935263"/>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0" name="矩形 9"/>
          <p:cNvSpPr/>
          <p:nvPr/>
        </p:nvSpPr>
        <p:spPr>
          <a:xfrm>
            <a:off x="5816699" y="3678466"/>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2" name="矩形 11"/>
          <p:cNvSpPr/>
          <p:nvPr/>
        </p:nvSpPr>
        <p:spPr>
          <a:xfrm>
            <a:off x="4937745" y="4384948"/>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316551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6" grpId="0"/>
      <p:bldP spid="6" grpId="1"/>
      <p:bldP spid="5" grpId="0"/>
      <p:bldP spid="5" grpId="1"/>
      <p:bldP spid="10" grpId="0"/>
      <p:bldP spid="10" grpId="1"/>
      <p:bldP spid="12" grpId="0"/>
      <p:bldP spid="12"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1596974"/>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smtClean="0">
                <a:latin typeface="IPAPANNEW"/>
                <a:ea typeface="华文细黑"/>
                <a:cs typeface="Times New Roman"/>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31(3)</a:t>
            </a:r>
            <a:r>
              <a:rPr lang="zh-CN" altLang="zh-CN" sz="2800" kern="100" dirty="0">
                <a:latin typeface="宋体"/>
                <a:ea typeface="华文细黑"/>
                <a:cs typeface="宋体"/>
              </a:rPr>
              <a:t>②</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阳离子的空间构型</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，阴离子的中心原子轨道采用</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杂化。</a:t>
            </a:r>
            <a:endParaRPr lang="zh-CN" altLang="zh-CN" sz="1050" kern="100" dirty="0">
              <a:effectLst/>
              <a:latin typeface="宋体"/>
              <a:cs typeface="Courier New"/>
            </a:endParaRPr>
          </a:p>
        </p:txBody>
      </p:sp>
      <p:pic>
        <p:nvPicPr>
          <p:cNvPr id="1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656" y="1341562"/>
            <a:ext cx="3162692" cy="140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585817" y="301797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三角锥形</a:t>
            </a:r>
            <a:endParaRPr lang="zh-CN" altLang="en-US" sz="2800" dirty="0">
              <a:solidFill>
                <a:schemeClr val="accent6">
                  <a:lumMod val="75000"/>
                </a:schemeClr>
              </a:solidFill>
            </a:endParaRPr>
          </a:p>
        </p:txBody>
      </p:sp>
      <p:sp>
        <p:nvSpPr>
          <p:cNvPr id="14" name="矩形 13"/>
          <p:cNvSpPr/>
          <p:nvPr/>
        </p:nvSpPr>
        <p:spPr>
          <a:xfrm>
            <a:off x="7343525" y="2968113"/>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9" name="Rectangle 21">
            <a:hlinkClick r:id="rId3"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0"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180763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13" grpId="0"/>
      <p:bldP spid="13" grpId="1"/>
      <p:bldP spid="14" grpId="0"/>
      <p:bldP spid="14"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23678" y="191762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en-US" altLang="zh-CN" sz="2800" kern="100" dirty="0" smtClean="0">
                <a:latin typeface="IPAPANNEW"/>
                <a:ea typeface="华文细黑"/>
                <a:cs typeface="Times New Roman"/>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32(3)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BCl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中心原子的杂化方式分别为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7" name="矩形 16"/>
          <p:cNvSpPr/>
          <p:nvPr/>
        </p:nvSpPr>
        <p:spPr>
          <a:xfrm>
            <a:off x="892075" y="2618542"/>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2692275" y="2618542"/>
            <a:ext cx="623889"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sp</a:t>
            </a:r>
            <a:r>
              <a:rPr lang="en-US" altLang="zh-CN" sz="2800" kern="100" baseline="30000" dirty="0" smtClean="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9"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8118815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17" grpId="0"/>
      <p:bldP spid="17" grpId="1"/>
      <p:bldP spid="18" grpId="0"/>
      <p:bldP spid="1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294408" y="693490"/>
            <a:ext cx="11561438" cy="4414774"/>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微粒作用与分子性质</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宋体"/>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37(2)(3)]</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碳在形成化合物时，其键型以共价键为主，原因是</a:t>
            </a:r>
            <a:r>
              <a:rPr lang="en-US" altLang="zh-CN" sz="2800" kern="100" dirty="0" smtClean="0">
                <a:latin typeface="Times New Roman"/>
                <a:ea typeface="华文细黑"/>
                <a:cs typeface="Courier New"/>
              </a:rPr>
              <a:t>________________________________________________________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(3)CS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分子中，共价键的类型有</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原子的杂化轨道类型是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，写出两个与</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具有相同空间构型和键合形式的分子或离子</a:t>
            </a:r>
            <a:r>
              <a:rPr lang="en-US" altLang="zh-CN" sz="2800" kern="100" dirty="0" smtClean="0">
                <a:latin typeface="Times New Roman"/>
                <a:ea typeface="华文细黑"/>
                <a:cs typeface="Courier New"/>
              </a:rPr>
              <a:t>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3" name="矩形 12"/>
          <p:cNvSpPr/>
          <p:nvPr/>
        </p:nvSpPr>
        <p:spPr>
          <a:xfrm>
            <a:off x="1549177" y="2159841"/>
            <a:ext cx="1030954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有</a:t>
            </a:r>
            <a:r>
              <a:rPr lang="en-US" altLang="zh-CN" sz="2800" kern="1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个价电子且半径小，难以通过得或失电子达到稳定电子</a:t>
            </a:r>
            <a:r>
              <a:rPr lang="zh-CN" altLang="zh-CN" sz="2800" kern="100" dirty="0" smtClean="0">
                <a:solidFill>
                  <a:srgbClr val="E36C0A"/>
                </a:solidFill>
                <a:latin typeface="Times New Roman"/>
                <a:ea typeface="华文细黑"/>
                <a:cs typeface="Times New Roman"/>
              </a:rPr>
              <a:t>结构</a:t>
            </a:r>
            <a:endParaRPr lang="zh-CN" altLang="zh-CN" sz="1050" kern="100" dirty="0">
              <a:effectLst/>
              <a:latin typeface="宋体"/>
              <a:cs typeface="Courier New"/>
            </a:endParaRPr>
          </a:p>
        </p:txBody>
      </p:sp>
      <p:sp>
        <p:nvSpPr>
          <p:cNvPr id="25" name="矩形 24"/>
          <p:cNvSpPr/>
          <p:nvPr/>
        </p:nvSpPr>
        <p:spPr>
          <a:xfrm>
            <a:off x="5581625" y="2898687"/>
            <a:ext cx="1809725"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rPr>
              <a:t>σ</a:t>
            </a:r>
            <a:r>
              <a:rPr lang="zh-CN" altLang="zh-CN" sz="2800" kern="100" dirty="0">
                <a:solidFill>
                  <a:srgbClr val="E36C0A"/>
                </a:solidFill>
                <a:latin typeface="Times New Roman"/>
                <a:ea typeface="华文细黑"/>
                <a:cs typeface="Times New Roman"/>
              </a:rPr>
              <a:t>键和</a:t>
            </a:r>
            <a:r>
              <a:rPr lang="en-US" altLang="zh-CN" sz="2800" kern="100" dirty="0">
                <a:solidFill>
                  <a:srgbClr val="E36C0A"/>
                </a:solidFill>
                <a:latin typeface="Times New Roman"/>
                <a:ea typeface="华文细黑"/>
              </a:rPr>
              <a:t>π</a:t>
            </a:r>
            <a:r>
              <a:rPr lang="zh-CN" altLang="zh-CN" sz="2800" kern="100" dirty="0">
                <a:solidFill>
                  <a:srgbClr val="E36C0A"/>
                </a:solidFill>
                <a:latin typeface="Times New Roman"/>
                <a:ea typeface="华文细黑"/>
                <a:cs typeface="Times New Roman"/>
              </a:rPr>
              <a:t>键</a:t>
            </a:r>
            <a:endParaRPr lang="zh-CN" altLang="zh-CN" sz="1050" kern="100" dirty="0">
              <a:effectLst/>
              <a:latin typeface="宋体"/>
              <a:cs typeface="Courier New"/>
            </a:endParaRPr>
          </a:p>
        </p:txBody>
      </p:sp>
      <p:sp>
        <p:nvSpPr>
          <p:cNvPr id="4" name="矩形 3"/>
          <p:cNvSpPr/>
          <p:nvPr/>
        </p:nvSpPr>
        <p:spPr>
          <a:xfrm>
            <a:off x="766614" y="3720948"/>
            <a:ext cx="503664" cy="523220"/>
          </a:xfrm>
          <a:prstGeom prst="rect">
            <a:avLst/>
          </a:prstGeom>
        </p:spPr>
        <p:txBody>
          <a:bodyPr wrap="none">
            <a:spAutoFit/>
          </a:bodyPr>
          <a:lstStyle/>
          <a:p>
            <a:r>
              <a:rPr lang="en-US" altLang="zh-CN" sz="2800" kern="100" dirty="0" err="1">
                <a:solidFill>
                  <a:srgbClr val="E36C0A"/>
                </a:solidFill>
                <a:latin typeface="Times New Roman"/>
                <a:ea typeface="华文细黑"/>
              </a:rPr>
              <a:t>sp</a:t>
            </a:r>
            <a:endParaRPr lang="zh-CN" altLang="en-US" sz="2800" dirty="0"/>
          </a:p>
        </p:txBody>
      </p:sp>
      <p:sp>
        <p:nvSpPr>
          <p:cNvPr id="26" name="矩形 25"/>
          <p:cNvSpPr/>
          <p:nvPr/>
        </p:nvSpPr>
        <p:spPr>
          <a:xfrm>
            <a:off x="406574" y="4316176"/>
            <a:ext cx="568863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COS(</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rPr>
              <a:t>SCN</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OCN</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等</a:t>
            </a:r>
            <a:r>
              <a:rPr lang="en-US" altLang="zh-CN" sz="2800" kern="100" dirty="0">
                <a:solidFill>
                  <a:srgbClr val="E36C0A"/>
                </a:solidFill>
                <a:latin typeface="Times New Roman"/>
                <a:ea typeface="华文细黑"/>
              </a:rPr>
              <a:t>)</a:t>
            </a:r>
            <a:endParaRPr lang="zh-CN" altLang="zh-CN" sz="105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8"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25" grpId="0"/>
      <p:bldP spid="25" grpId="1"/>
      <p:bldP spid="4" grpId="0"/>
      <p:bldP spid="4" grpId="1"/>
      <p:bldP spid="26" grpId="0"/>
      <p:bldP spid="2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837506"/>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21A—(1)(3)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下列反应曾用于检测司机是否酒后驾驶：</a:t>
            </a:r>
            <a:endParaRPr lang="zh-CN" altLang="zh-CN" sz="105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493547978"/>
              </p:ext>
            </p:extLst>
          </p:nvPr>
        </p:nvGraphicFramePr>
        <p:xfrm>
          <a:off x="433089" y="1783135"/>
          <a:ext cx="11144250" cy="1209675"/>
        </p:xfrm>
        <a:graphic>
          <a:graphicData uri="http://schemas.openxmlformats.org/presentationml/2006/ole">
            <mc:AlternateContent xmlns:mc="http://schemas.openxmlformats.org/markup-compatibility/2006">
              <mc:Choice xmlns:v="urn:schemas-microsoft-com:vml" Requires="v">
                <p:oleObj spid="_x0000_s226343" name="文档" r:id="rId4" imgW="11139720" imgH="1211334" progId="Word.Document.12">
                  <p:embed/>
                </p:oleObj>
              </mc:Choice>
              <mc:Fallback>
                <p:oleObj name="文档" r:id="rId4" imgW="11139720" imgH="1211334" progId="Word.Document.12">
                  <p:embed/>
                  <p:pic>
                    <p:nvPicPr>
                      <p:cNvPr id="0" name=""/>
                      <p:cNvPicPr/>
                      <p:nvPr/>
                    </p:nvPicPr>
                    <p:blipFill>
                      <a:blip r:embed="rId5"/>
                      <a:stretch>
                        <a:fillRect/>
                      </a:stretch>
                    </p:blipFill>
                    <p:spPr>
                      <a:xfrm>
                        <a:off x="433089" y="1783135"/>
                        <a:ext cx="11144250" cy="1209675"/>
                      </a:xfrm>
                      <a:prstGeom prst="rect">
                        <a:avLst/>
                      </a:prstGeom>
                    </p:spPr>
                  </p:pic>
                </p:oleObj>
              </mc:Fallback>
            </mc:AlternateContent>
          </a:graphicData>
        </a:graphic>
      </p:graphicFrame>
      <p:sp>
        <p:nvSpPr>
          <p:cNvPr id="12" name="矩形 11"/>
          <p:cNvSpPr/>
          <p:nvPr/>
        </p:nvSpPr>
        <p:spPr>
          <a:xfrm>
            <a:off x="294408" y="2349674"/>
            <a:ext cx="11388152"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配合物</a:t>
            </a:r>
            <a:r>
              <a:rPr lang="en-US" altLang="zh-CN" sz="2800" kern="100" dirty="0">
                <a:latin typeface="IPAPANNEW"/>
                <a:ea typeface="华文细黑"/>
                <a:cs typeface="Times New Roman"/>
              </a:rPr>
              <a:t>[Cr(H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O)</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中，与</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形成配位键的原子是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填元素符号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互为等电子体的一种阳离子为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可以任意比例互溶，除因为它们都是极性分子外，还因为</a:t>
            </a:r>
            <a:r>
              <a:rPr lang="en-US" altLang="zh-CN" sz="2800" kern="100" dirty="0" smtClean="0">
                <a:latin typeface="Times New Roman"/>
                <a:ea typeface="华文细黑"/>
                <a:cs typeface="Courier New"/>
              </a:rPr>
              <a:t>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9467278" y="2507089"/>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O</a:t>
            </a:r>
            <a:endParaRPr lang="zh-CN" altLang="en-US" sz="2800" dirty="0"/>
          </a:p>
        </p:txBody>
      </p:sp>
      <p:sp>
        <p:nvSpPr>
          <p:cNvPr id="5" name="矩形 4"/>
          <p:cNvSpPr/>
          <p:nvPr/>
        </p:nvSpPr>
        <p:spPr>
          <a:xfrm>
            <a:off x="7107629" y="3731225"/>
            <a:ext cx="1003801" cy="523220"/>
          </a:xfrm>
          <a:prstGeom prst="rect">
            <a:avLst/>
          </a:prstGeom>
        </p:spPr>
        <p:txBody>
          <a:bodyPr wrap="none">
            <a:spAutoFit/>
          </a:bodyPr>
          <a:lstStyle/>
          <a:p>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F</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20" name="矩形 19"/>
          <p:cNvSpPr/>
          <p:nvPr/>
        </p:nvSpPr>
        <p:spPr>
          <a:xfrm>
            <a:off x="334566" y="4830509"/>
            <a:ext cx="7448598"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zh-CN" altLang="zh-CN" sz="2800" kern="100" dirty="0">
                <a:solidFill>
                  <a:srgbClr val="E36C0A"/>
                </a:solidFill>
                <a:latin typeface="Times New Roman"/>
                <a:ea typeface="华文细黑"/>
                <a:cs typeface="Times New Roman"/>
              </a:rPr>
              <a:t>分子与</a:t>
            </a:r>
            <a:r>
              <a:rPr lang="en-US" altLang="zh-CN" sz="2800" kern="100" dirty="0">
                <a:solidFill>
                  <a:srgbClr val="E36C0A"/>
                </a:solidFill>
                <a:latin typeface="Times New Roman"/>
                <a:ea typeface="华文细黑"/>
              </a:rPr>
              <a:t>CH</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CH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OH</a:t>
            </a:r>
            <a:r>
              <a:rPr lang="zh-CN" altLang="zh-CN" sz="2800" kern="100" dirty="0">
                <a:solidFill>
                  <a:srgbClr val="E36C0A"/>
                </a:solidFill>
                <a:latin typeface="Times New Roman"/>
                <a:ea typeface="华文细黑"/>
                <a:cs typeface="Times New Roman"/>
              </a:rPr>
              <a:t>分子之间可以形成氢键</a:t>
            </a:r>
            <a:endParaRPr lang="zh-CN" altLang="zh-CN" sz="1050" kern="100" dirty="0">
              <a:effectLst/>
              <a:latin typeface="宋体"/>
              <a:cs typeface="Courier New"/>
            </a:endParaRPr>
          </a:p>
        </p:txBody>
      </p:sp>
      <p:sp>
        <p:nvSpPr>
          <p:cNvPr id="9" name="Rectangle 21">
            <a:hlinkClick r:id="rId6"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0"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1"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2"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20" grpId="0"/>
      <p:bldP spid="20"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1125538"/>
            <a:ext cx="1138815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新课标全国卷</a:t>
            </a:r>
            <a:r>
              <a:rPr lang="zh-CN" altLang="zh-CN" sz="2800" kern="100" dirty="0">
                <a:latin typeface="宋体"/>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乙醛分子中含有</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键的数目为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，乙酸的沸点明显高于乙醛，其主要原因是</a:t>
            </a:r>
            <a:r>
              <a:rPr lang="en-US" altLang="zh-CN" sz="2800" kern="100" dirty="0" smtClean="0">
                <a:latin typeface="Times New Roman"/>
                <a:ea typeface="华文细黑"/>
                <a:cs typeface="Courier New"/>
              </a:rPr>
              <a:t>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50590" y="1854058"/>
            <a:ext cx="77617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r>
              <a:rPr lang="en-US" altLang="zh-CN" sz="2800" i="1" kern="100" dirty="0">
                <a:solidFill>
                  <a:schemeClr val="accent6">
                    <a:lumMod val="75000"/>
                  </a:schemeClr>
                </a:solidFill>
                <a:latin typeface="Times New Roman"/>
                <a:ea typeface="华文细黑"/>
              </a:rPr>
              <a:t>N</a:t>
            </a:r>
            <a:r>
              <a:rPr lang="en-US" altLang="zh-CN" sz="2800" kern="100" baseline="-25000" dirty="0">
                <a:solidFill>
                  <a:schemeClr val="accent6">
                    <a:lumMod val="75000"/>
                  </a:schemeClr>
                </a:solidFill>
                <a:latin typeface="Times New Roman"/>
                <a:ea typeface="华文细黑"/>
              </a:rPr>
              <a:t>A</a:t>
            </a:r>
            <a:endParaRPr lang="zh-CN" altLang="en-US" sz="2800" dirty="0">
              <a:solidFill>
                <a:schemeClr val="accent6">
                  <a:lumMod val="75000"/>
                </a:schemeClr>
              </a:solidFill>
            </a:endParaRPr>
          </a:p>
        </p:txBody>
      </p:sp>
      <p:sp>
        <p:nvSpPr>
          <p:cNvPr id="19" name="矩形 18"/>
          <p:cNvSpPr/>
          <p:nvPr/>
        </p:nvSpPr>
        <p:spPr>
          <a:xfrm>
            <a:off x="446808" y="2330624"/>
            <a:ext cx="471229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COOH</a:t>
            </a:r>
            <a:r>
              <a:rPr lang="zh-CN" altLang="zh-CN" sz="2800" kern="100" dirty="0">
                <a:solidFill>
                  <a:schemeClr val="accent6">
                    <a:lumMod val="75000"/>
                  </a:schemeClr>
                </a:solidFill>
                <a:latin typeface="Times New Roman"/>
                <a:ea typeface="华文细黑"/>
                <a:cs typeface="Times New Roman"/>
              </a:rPr>
              <a:t>存在分子间氢键</a:t>
            </a:r>
            <a:endParaRPr lang="zh-CN" altLang="zh-CN" sz="1050" kern="100" dirty="0">
              <a:solidFill>
                <a:schemeClr val="accent6">
                  <a:lumMod val="75000"/>
                </a:schemeClr>
              </a:solidFill>
              <a:effectLst/>
              <a:latin typeface="宋体"/>
              <a:cs typeface="Courier New"/>
            </a:endParaRPr>
          </a:p>
        </p:txBody>
      </p:sp>
      <p:sp>
        <p:nvSpPr>
          <p:cNvPr id="8" name="Rectangle 21">
            <a:hlinkClick r:id="rId2"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396359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P spid="19" grpId="0"/>
      <p:bldP spid="19"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3678" y="1485578"/>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互为等电子体的一种分子为</a:t>
            </a:r>
            <a:r>
              <a:rPr lang="en-US" altLang="zh-CN" sz="2800" kern="100" dirty="0" smtClean="0">
                <a:latin typeface="Times New Roman"/>
                <a:ea typeface="华文细黑"/>
                <a:cs typeface="Courier New"/>
              </a:rPr>
              <a:t>_____ (</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9940900" y="1610544"/>
            <a:ext cx="64472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HF</a:t>
            </a:r>
            <a:endParaRPr lang="zh-CN" altLang="en-US" sz="2800" dirty="0">
              <a:solidFill>
                <a:schemeClr val="accent6">
                  <a:lumMod val="75000"/>
                </a:schemeClr>
              </a:solidFill>
            </a:endParaRPr>
          </a:p>
        </p:txBody>
      </p:sp>
      <p:sp>
        <p:nvSpPr>
          <p:cNvPr id="7" name="Rectangle 21">
            <a:hlinkClick r:id="rId2"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679388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5" grpId="0"/>
      <p:bldP spid="5"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765498"/>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en-US" altLang="zh-CN" sz="2800" kern="100" dirty="0" smtClean="0">
                <a:latin typeface="IPAPANNEW"/>
                <a:ea typeface="华文细黑"/>
                <a:cs typeface="Times New Roman"/>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已知元素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位于第四周期，其基态原子的内层轨道全部排满电子，且最外层电子数为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基态原子的</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轨道上有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个电子，元素</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的最外层电子数是其内层的</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倍。</a:t>
            </a:r>
            <a:endParaRPr lang="zh-CN" altLang="zh-CN" sz="105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058302465"/>
              </p:ext>
            </p:extLst>
          </p:nvPr>
        </p:nvGraphicFramePr>
        <p:xfrm>
          <a:off x="423564" y="2925738"/>
          <a:ext cx="11144250" cy="1704975"/>
        </p:xfrm>
        <a:graphic>
          <a:graphicData uri="http://schemas.openxmlformats.org/presentationml/2006/ole">
            <mc:AlternateContent xmlns:mc="http://schemas.openxmlformats.org/markup-compatibility/2006">
              <mc:Choice xmlns:v="urn:schemas-microsoft-com:vml" Requires="v">
                <p:oleObj spid="_x0000_s230439" name="文档" r:id="rId4" imgW="11139720" imgH="1707404" progId="Word.Document.12">
                  <p:embed/>
                </p:oleObj>
              </mc:Choice>
              <mc:Fallback>
                <p:oleObj name="文档" r:id="rId4" imgW="11139720" imgH="1707404" progId="Word.Document.12">
                  <p:embed/>
                  <p:pic>
                    <p:nvPicPr>
                      <p:cNvPr id="0" name=""/>
                      <p:cNvPicPr/>
                      <p:nvPr/>
                    </p:nvPicPr>
                    <p:blipFill>
                      <a:blip r:embed="rId5"/>
                      <a:stretch>
                        <a:fillRect/>
                      </a:stretch>
                    </p:blipFill>
                    <p:spPr>
                      <a:xfrm>
                        <a:off x="423564" y="2925738"/>
                        <a:ext cx="11144250" cy="1704975"/>
                      </a:xfrm>
                      <a:prstGeom prst="rect">
                        <a:avLst/>
                      </a:prstGeom>
                    </p:spPr>
                  </p:pic>
                </p:oleObj>
              </mc:Fallback>
            </mc:AlternateContent>
          </a:graphicData>
        </a:graphic>
      </p:graphicFrame>
      <p:sp>
        <p:nvSpPr>
          <p:cNvPr id="11" name="矩形 10"/>
          <p:cNvSpPr/>
          <p:nvPr/>
        </p:nvSpPr>
        <p:spPr>
          <a:xfrm>
            <a:off x="294408" y="3611514"/>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的氯化物与氨水反应可形成配合物</a:t>
            </a:r>
            <a:r>
              <a:rPr lang="en-US" altLang="zh-CN" sz="2800" kern="100" dirty="0">
                <a:latin typeface="IPAPANNEW"/>
                <a:ea typeface="华文细黑"/>
                <a:cs typeface="Times New Roman"/>
              </a:rPr>
              <a:t>[X(NH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该配合物中含有</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键的数目为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的氢化物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在乙醇中的溶解度大于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，其原因是</a:t>
            </a:r>
            <a:r>
              <a:rPr lang="en-US" altLang="zh-CN" sz="2800" kern="100" dirty="0">
                <a:latin typeface="Times New Roman"/>
                <a:ea typeface="华文细黑"/>
                <a:cs typeface="Courier New"/>
              </a:rPr>
              <a:t>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Rectangle 21">
            <a:hlinkClick r:id="rId6"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1"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2"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294408" y="837506"/>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号元素锌。</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号元素硫，</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为氧。</a:t>
            </a:r>
            <a:endParaRPr lang="zh-CN" altLang="zh-CN" sz="105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138180654"/>
              </p:ext>
            </p:extLst>
          </p:nvPr>
        </p:nvGraphicFramePr>
        <p:xfrm>
          <a:off x="406574" y="2346598"/>
          <a:ext cx="11144250" cy="2019300"/>
        </p:xfrm>
        <a:graphic>
          <a:graphicData uri="http://schemas.openxmlformats.org/presentationml/2006/ole">
            <mc:AlternateContent xmlns:mc="http://schemas.openxmlformats.org/markup-compatibility/2006">
              <mc:Choice xmlns:v="urn:schemas-microsoft-com:vml" Requires="v">
                <p:oleObj spid="_x0000_s231463" name="文档" r:id="rId4" imgW="11139720" imgH="2022135" progId="Word.Document.12">
                  <p:embed/>
                </p:oleObj>
              </mc:Choice>
              <mc:Fallback>
                <p:oleObj name="文档" r:id="rId4" imgW="11139720" imgH="2022135" progId="Word.Document.12">
                  <p:embed/>
                  <p:pic>
                    <p:nvPicPr>
                      <p:cNvPr id="0" name=""/>
                      <p:cNvPicPr/>
                      <p:nvPr/>
                    </p:nvPicPr>
                    <p:blipFill>
                      <a:blip r:embed="rId5"/>
                      <a:stretch>
                        <a:fillRect/>
                      </a:stretch>
                    </p:blipFill>
                    <p:spPr>
                      <a:xfrm>
                        <a:off x="406574" y="2346598"/>
                        <a:ext cx="11144250" cy="2019300"/>
                      </a:xfrm>
                      <a:prstGeom prst="rect">
                        <a:avLst/>
                      </a:prstGeom>
                    </p:spPr>
                  </p:pic>
                </p:oleObj>
              </mc:Fallback>
            </mc:AlternateContent>
          </a:graphicData>
        </a:graphic>
      </p:graphicFrame>
      <p:sp>
        <p:nvSpPr>
          <p:cNvPr id="12" name="矩形 11"/>
          <p:cNvSpPr/>
          <p:nvPr/>
        </p:nvSpPr>
        <p:spPr>
          <a:xfrm>
            <a:off x="294408" y="3645818"/>
            <a:ext cx="1138815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IPAPANNEW"/>
                <a:ea typeface="华文细黑"/>
                <a:cs typeface="Times New Roman"/>
              </a:rPr>
              <a:t>[Zn(NH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之间以配位键相连，共</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键，加上</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键，共</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在乙醇中的溶解度</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大于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，是因为水分子与乙醇间能形成分子间氢键。</a:t>
            </a:r>
            <a:endParaRPr lang="zh-CN" altLang="zh-CN" sz="1050" kern="100" dirty="0">
              <a:effectLst/>
              <a:latin typeface="宋体"/>
              <a:cs typeface="Courier New"/>
            </a:endParaRPr>
          </a:p>
        </p:txBody>
      </p:sp>
      <p:sp>
        <p:nvSpPr>
          <p:cNvPr id="6" name="Rectangle 21">
            <a:hlinkClick r:id="rId6"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0"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1"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2"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87527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750"/>
                                        <p:tgtEl>
                                          <p:spTgt spid="11"/>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blinds(horizontal)">
                                      <p:cBhvr>
                                        <p:cTn id="15" dur="750"/>
                                        <p:tgtEl>
                                          <p:spTgt spid="12">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blinds(horizontal)">
                                      <p:cBhvr>
                                        <p:cTn id="19" dur="75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06604" y="1413570"/>
            <a:ext cx="11163760" cy="2216480"/>
          </a:xfrm>
          <a:prstGeom prst="rect">
            <a:avLst/>
          </a:prstGeom>
        </p:spPr>
        <p:txBody>
          <a:bodyPr wrap="square" lIns="121898" tIns="60948" rIns="121898" bIns="60948">
            <a:spAutoFit/>
          </a:bodyPr>
          <a:lstStyle/>
          <a:p>
            <a:pPr algn="just">
              <a:lnSpc>
                <a:spcPct val="17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宋体"/>
                <a:ea typeface="华文细黑"/>
                <a:cs typeface="Times New Roman"/>
              </a:rPr>
              <a:t>①</a:t>
            </a:r>
            <a:r>
              <a:rPr lang="en-US" altLang="zh-CN" sz="2800" kern="100" dirty="0">
                <a:solidFill>
                  <a:schemeClr val="accent6">
                    <a:lumMod val="75000"/>
                  </a:schemeClr>
                </a:solidFill>
                <a:latin typeface="Times New Roman"/>
                <a:ea typeface="华文细黑"/>
                <a:cs typeface="Courier New"/>
              </a:rPr>
              <a:t>CCl</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SiCl</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smtClean="0">
                <a:solidFill>
                  <a:schemeClr val="accent6">
                    <a:lumMod val="75000"/>
                  </a:schemeClr>
                </a:solidFill>
                <a:latin typeface="Times New Roman"/>
                <a:ea typeface="华文细黑"/>
                <a:cs typeface="Times New Roman"/>
              </a:rPr>
              <a:t>等</a:t>
            </a:r>
            <a:endParaRPr lang="en-US" altLang="zh-CN" sz="2800" kern="100" dirty="0" smtClean="0">
              <a:solidFill>
                <a:schemeClr val="accent6">
                  <a:lumMod val="75000"/>
                </a:schemeClr>
              </a:solidFill>
              <a:latin typeface="Times New Roman"/>
              <a:ea typeface="华文细黑"/>
              <a:cs typeface="Times New Roman"/>
            </a:endParaRPr>
          </a:p>
          <a:p>
            <a:pPr algn="just">
              <a:lnSpc>
                <a:spcPct val="170000"/>
              </a:lnSpc>
              <a:spcAft>
                <a:spcPts val="0"/>
              </a:spcAft>
            </a:pPr>
            <a:r>
              <a:rPr lang="en-US" altLang="zh-CN" sz="2800" kern="100" dirty="0" smtClean="0">
                <a:solidFill>
                  <a:schemeClr val="accent6">
                    <a:lumMod val="75000"/>
                  </a:schemeClr>
                </a:solidFill>
                <a:latin typeface="宋体"/>
                <a:ea typeface="华文细黑"/>
                <a:cs typeface="Times New Roman"/>
              </a:rPr>
              <a:t>②</a:t>
            </a:r>
            <a:r>
              <a:rPr lang="en-US" altLang="zh-CN" sz="2800" kern="100" dirty="0">
                <a:solidFill>
                  <a:schemeClr val="accent6">
                    <a:lumMod val="75000"/>
                  </a:schemeClr>
                </a:solidFill>
                <a:latin typeface="Times New Roman"/>
                <a:ea typeface="华文细黑"/>
                <a:cs typeface="Courier New"/>
              </a:rPr>
              <a:t>16 </a:t>
            </a:r>
            <a:r>
              <a:rPr lang="en-US" altLang="zh-CN" sz="2800" kern="100" dirty="0" err="1">
                <a:solidFill>
                  <a:schemeClr val="accent6">
                    <a:lumMod val="75000"/>
                  </a:schemeClr>
                </a:solidFill>
                <a:latin typeface="Times New Roman"/>
                <a:ea typeface="华文细黑"/>
                <a:cs typeface="Courier New"/>
              </a:rPr>
              <a:t>mol</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16</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6.02</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10</a:t>
            </a:r>
            <a:r>
              <a:rPr lang="en-US" altLang="zh-CN" sz="2800" kern="100" baseline="30000" dirty="0">
                <a:solidFill>
                  <a:schemeClr val="accent6">
                    <a:lumMod val="75000"/>
                  </a:schemeClr>
                </a:solidFill>
                <a:latin typeface="Times New Roman"/>
                <a:ea typeface="华文细黑"/>
                <a:cs typeface="Courier New"/>
              </a:rPr>
              <a:t>23</a:t>
            </a:r>
            <a:r>
              <a:rPr lang="zh-CN" altLang="zh-CN" sz="2800" kern="100" dirty="0" smtClean="0">
                <a:solidFill>
                  <a:schemeClr val="accent6">
                    <a:lumMod val="75000"/>
                  </a:schemeClr>
                </a:solidFill>
                <a:latin typeface="Times New Roman"/>
                <a:ea typeface="华文细黑"/>
                <a:cs typeface="Times New Roman"/>
              </a:rPr>
              <a:t>个</a:t>
            </a:r>
            <a:endParaRPr lang="en-US" altLang="zh-CN" sz="2800" kern="100" dirty="0" smtClean="0">
              <a:solidFill>
                <a:schemeClr val="accent6">
                  <a:lumMod val="75000"/>
                </a:schemeClr>
              </a:solidFill>
              <a:latin typeface="Times New Roman"/>
              <a:ea typeface="华文细黑"/>
              <a:cs typeface="Times New Roman"/>
            </a:endParaRPr>
          </a:p>
          <a:p>
            <a:pPr algn="just">
              <a:lnSpc>
                <a:spcPct val="170000"/>
              </a:lnSpc>
              <a:spcAft>
                <a:spcPts val="0"/>
              </a:spcAft>
            </a:pPr>
            <a:r>
              <a:rPr lang="en-US" altLang="zh-CN" sz="2800" kern="100" dirty="0" smtClean="0">
                <a:solidFill>
                  <a:schemeClr val="accent6">
                    <a:lumMod val="75000"/>
                  </a:schemeClr>
                </a:solidFill>
                <a:latin typeface="宋体"/>
                <a:ea typeface="华文细黑"/>
                <a:cs typeface="Times New Roman"/>
              </a:rPr>
              <a:t>③</a:t>
            </a:r>
            <a:r>
              <a:rPr lang="zh-CN" altLang="zh-CN" sz="2800" kern="100" dirty="0">
                <a:solidFill>
                  <a:schemeClr val="accent6">
                    <a:lumMod val="75000"/>
                  </a:schemeClr>
                </a:solidFill>
                <a:latin typeface="Times New Roman"/>
                <a:ea typeface="华文细黑"/>
                <a:cs typeface="Times New Roman"/>
              </a:rPr>
              <a:t>水分子与乙醇分子之间形成氢键</a:t>
            </a:r>
            <a:endParaRPr lang="zh-CN" altLang="zh-CN" sz="105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3686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75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909514"/>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6.</a:t>
            </a:r>
            <a:r>
              <a:rPr lang="en-US" altLang="zh-CN" sz="2800" kern="100" dirty="0" smtClean="0">
                <a:latin typeface="IPAPANNEW"/>
                <a:ea typeface="华文细黑"/>
                <a:cs typeface="Times New Roman"/>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32(4)]</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XY</a:t>
            </a:r>
            <a:r>
              <a:rPr lang="en-US" altLang="zh-CN" sz="2800" i="1" kern="100" baseline="-25000" dirty="0" err="1">
                <a:latin typeface="Times New Roman"/>
                <a:ea typeface="华文细黑"/>
                <a:cs typeface="Courier New"/>
              </a:rPr>
              <a:t>n</a:t>
            </a:r>
            <a:r>
              <a:rPr lang="zh-CN" altLang="zh-CN" sz="2800" kern="100" dirty="0">
                <a:latin typeface="Times New Roman"/>
                <a:ea typeface="华文细黑"/>
                <a:cs typeface="Times New Roman"/>
              </a:rPr>
              <a:t>通过</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原子与</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原子间的配位键结合形成配合物，则该配合物中提供孤电子对的原子是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94408" y="2383895"/>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由于在</a:t>
            </a:r>
            <a:r>
              <a:rPr lang="en-US" altLang="zh-CN" sz="2800" kern="100" dirty="0">
                <a:latin typeface="Times New Roman"/>
                <a:ea typeface="华文细黑"/>
                <a:cs typeface="Courier New"/>
              </a:rPr>
              <a:t>BCl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原子无孤电子对，但有空轨道，所以提供孤电子对的原子是</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9035230" y="171799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X</a:t>
            </a:r>
            <a:endParaRPr lang="zh-CN" altLang="en-US" sz="2800"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84357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5" grpId="0"/>
      <p:bldP spid="5"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4408" y="981522"/>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键的键能为</a:t>
            </a:r>
            <a:r>
              <a:rPr lang="en-US" altLang="zh-CN" sz="2800" kern="100" dirty="0">
                <a:latin typeface="Times New Roman"/>
                <a:ea typeface="华文细黑"/>
                <a:cs typeface="Courier New"/>
              </a:rPr>
              <a:t>946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N—N</a:t>
            </a:r>
            <a:r>
              <a:rPr lang="zh-CN" altLang="zh-CN" sz="2800" kern="100" dirty="0">
                <a:latin typeface="Times New Roman"/>
                <a:ea typeface="华文细黑"/>
                <a:cs typeface="Times New Roman"/>
              </a:rPr>
              <a:t>键的键能为</a:t>
            </a:r>
            <a:r>
              <a:rPr lang="en-US" altLang="zh-CN" sz="2800" kern="100" dirty="0">
                <a:latin typeface="Times New Roman"/>
                <a:ea typeface="华文细黑"/>
                <a:cs typeface="Courier New"/>
              </a:rPr>
              <a:t>193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，则一个</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键的平均键能为</a:t>
            </a: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键比</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键稳定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π</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99111940"/>
              </p:ext>
            </p:extLst>
          </p:nvPr>
        </p:nvGraphicFramePr>
        <p:xfrm>
          <a:off x="423564" y="3037334"/>
          <a:ext cx="11144250" cy="2552700"/>
        </p:xfrm>
        <a:graphic>
          <a:graphicData uri="http://schemas.openxmlformats.org/presentationml/2006/ole">
            <mc:AlternateContent xmlns:mc="http://schemas.openxmlformats.org/markup-compatibility/2006">
              <mc:Choice xmlns:v="urn:schemas-microsoft-com:vml" Requires="v">
                <p:oleObj spid="_x0000_s163878" name="文档" r:id="rId4" imgW="11139720" imgH="2556059" progId="Word.Document.12">
                  <p:embed/>
                </p:oleObj>
              </mc:Choice>
              <mc:Fallback>
                <p:oleObj name="文档" r:id="rId4" imgW="11139720" imgH="2556059" progId="Word.Document.12">
                  <p:embed/>
                  <p:pic>
                    <p:nvPicPr>
                      <p:cNvPr id="0" name=""/>
                      <p:cNvPicPr/>
                      <p:nvPr/>
                    </p:nvPicPr>
                    <p:blipFill>
                      <a:blip r:embed="rId5"/>
                      <a:stretch>
                        <a:fillRect/>
                      </a:stretch>
                    </p:blipFill>
                    <p:spPr>
                      <a:xfrm>
                        <a:off x="423564" y="3037334"/>
                        <a:ext cx="11144250" cy="2552700"/>
                      </a:xfrm>
                      <a:prstGeom prst="rect">
                        <a:avLst/>
                      </a:prstGeom>
                    </p:spPr>
                  </p:pic>
                </p:oleObj>
              </mc:Fallback>
            </mc:AlternateContent>
          </a:graphicData>
        </a:graphic>
      </p:graphicFrame>
      <p:sp>
        <p:nvSpPr>
          <p:cNvPr id="3" name="矩形 2"/>
          <p:cNvSpPr/>
          <p:nvPr/>
        </p:nvSpPr>
        <p:spPr>
          <a:xfrm>
            <a:off x="3502918" y="1754446"/>
            <a:ext cx="2438488" cy="523220"/>
          </a:xfrm>
          <a:prstGeom prst="rect">
            <a:avLst/>
          </a:prstGeom>
        </p:spPr>
        <p:txBody>
          <a:bodyPr wrap="none">
            <a:spAutoFit/>
          </a:bodyPr>
          <a:lstStyle/>
          <a:p>
            <a:r>
              <a:rPr lang="en-US" altLang="zh-CN" sz="2800" kern="100" dirty="0">
                <a:solidFill>
                  <a:srgbClr val="E36C0A"/>
                </a:solidFill>
                <a:latin typeface="Times New Roman"/>
                <a:ea typeface="华文细黑"/>
              </a:rPr>
              <a:t>376.5 </a:t>
            </a:r>
            <a:r>
              <a:rPr lang="en-US" altLang="zh-CN" sz="2800" kern="100" dirty="0" err="1">
                <a:solidFill>
                  <a:srgbClr val="E36C0A"/>
                </a:solidFill>
                <a:latin typeface="Times New Roman"/>
                <a:ea typeface="华文细黑"/>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rPr>
              <a:t>1</a:t>
            </a:r>
            <a:endParaRPr lang="zh-CN" altLang="en-US" sz="2800" dirty="0"/>
          </a:p>
        </p:txBody>
      </p:sp>
      <p:sp>
        <p:nvSpPr>
          <p:cNvPr id="5" name="矩形 4"/>
          <p:cNvSpPr/>
          <p:nvPr/>
        </p:nvSpPr>
        <p:spPr>
          <a:xfrm>
            <a:off x="8111430" y="1780789"/>
            <a:ext cx="365806" cy="523220"/>
          </a:xfrm>
          <a:prstGeom prst="rect">
            <a:avLst/>
          </a:prstGeom>
        </p:spPr>
        <p:txBody>
          <a:bodyPr wrap="none">
            <a:spAutoFit/>
          </a:bodyPr>
          <a:lstStyle/>
          <a:p>
            <a:r>
              <a:rPr lang="en-US" altLang="zh-CN" sz="2800" kern="100" dirty="0">
                <a:solidFill>
                  <a:srgbClr val="E36C0A"/>
                </a:solidFill>
                <a:latin typeface="Times New Roman"/>
                <a:ea typeface="华文细黑"/>
              </a:rPr>
              <a:t>π</a:t>
            </a:r>
            <a:endParaRPr lang="zh-CN" altLang="en-US" sz="2800" dirty="0"/>
          </a:p>
        </p:txBody>
      </p:sp>
      <p:sp>
        <p:nvSpPr>
          <p:cNvPr id="10" name="矩形 9"/>
          <p:cNvSpPr/>
          <p:nvPr/>
        </p:nvSpPr>
        <p:spPr>
          <a:xfrm>
            <a:off x="10271670" y="1750951"/>
            <a:ext cx="378630" cy="523220"/>
          </a:xfrm>
          <a:prstGeom prst="rect">
            <a:avLst/>
          </a:prstGeom>
        </p:spPr>
        <p:txBody>
          <a:bodyPr wrap="none">
            <a:spAutoFit/>
          </a:bodyPr>
          <a:lstStyle/>
          <a:p>
            <a:r>
              <a:rPr lang="en-US" altLang="zh-CN" sz="2800" kern="100" dirty="0">
                <a:solidFill>
                  <a:srgbClr val="E36C0A"/>
                </a:solidFill>
                <a:latin typeface="Times New Roman"/>
                <a:ea typeface="华文细黑"/>
              </a:rPr>
              <a:t>σ</a:t>
            </a:r>
            <a:endParaRPr lang="zh-CN" altLang="en-US" sz="2800" dirty="0"/>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922889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P spid="5" grpId="0"/>
      <p:bldP spid="5" grpId="1"/>
      <p:bldP spid="10" grpId="0"/>
      <p:bldP spid="10"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693490"/>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smtClean="0">
                <a:latin typeface="IPAPANNEW"/>
                <a:ea typeface="华文细黑"/>
                <a:cs typeface="Times New Roman"/>
              </a:rPr>
              <a:t>[</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31(3)(4)</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(3)BF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与一定量的水形成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晶体</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在一定条件下可转化为</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47137" name="Picture 1" descr="HX606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6505" y="2309673"/>
            <a:ext cx="7625085" cy="162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94408" y="4112087"/>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晶体</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中各种微粒间的作用力不涉及</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离子键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共价键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配位键　</a:t>
            </a:r>
            <a:r>
              <a:rPr lang="en-US" altLang="zh-CN" sz="2800" kern="100" dirty="0">
                <a:latin typeface="Times New Roman"/>
                <a:ea typeface="华文细黑"/>
                <a:cs typeface="Courier New"/>
              </a:rPr>
              <a:t>d.</a:t>
            </a:r>
            <a:r>
              <a:rPr lang="zh-CN" altLang="zh-CN" sz="2800" kern="100" dirty="0" smtClean="0">
                <a:latin typeface="Times New Roman"/>
                <a:ea typeface="华文细黑"/>
                <a:cs typeface="Times New Roman"/>
              </a:rPr>
              <a:t>金属键</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e</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氢键　</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范德华力</a:t>
            </a:r>
            <a:endParaRPr lang="zh-CN" altLang="zh-CN" sz="1050" kern="100" dirty="0">
              <a:effectLst/>
              <a:latin typeface="宋体"/>
              <a:cs typeface="Courier New"/>
            </a:endParaRPr>
          </a:p>
        </p:txBody>
      </p:sp>
      <p:sp>
        <p:nvSpPr>
          <p:cNvPr id="3" name="矩形 2"/>
          <p:cNvSpPr/>
          <p:nvPr/>
        </p:nvSpPr>
        <p:spPr>
          <a:xfrm>
            <a:off x="6367641" y="4255832"/>
            <a:ext cx="52290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ad</a:t>
            </a:r>
            <a:endParaRPr lang="zh-CN" altLang="en-US" sz="2800" dirty="0">
              <a:solidFill>
                <a:schemeClr val="accent6">
                  <a:lumMod val="75000"/>
                </a:schemeClr>
              </a:solidFill>
            </a:endParaRPr>
          </a:p>
        </p:txBody>
      </p:sp>
      <p:sp>
        <p:nvSpPr>
          <p:cNvPr id="7" name="Rectangle 21">
            <a:hlinkClick r:id="rId3"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8"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9"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527045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1731818"/>
            <a:ext cx="11388152" cy="3570184"/>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已知苯酚</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具有弱酸性，其</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10</a:t>
            </a:r>
            <a:r>
              <a:rPr lang="zh-CN" altLang="zh-CN" sz="2800" kern="100" dirty="0">
                <a:latin typeface="Times New Roman"/>
                <a:ea typeface="华文细黑"/>
                <a:cs typeface="Times New Roman"/>
              </a:rPr>
              <a:t>；水杨酸第一级电离形成的离子</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形成分子内氢键。据此判断，相同温度下电离平衡常数</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a2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水杨酸</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&gt;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&lt;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苯酚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，其原因是</a:t>
            </a:r>
            <a:r>
              <a:rPr lang="en-US" altLang="zh-CN" sz="2800" kern="100" dirty="0" smtClean="0">
                <a:latin typeface="Times New Roman"/>
                <a:ea typeface="华文细黑"/>
                <a:cs typeface="Courier New"/>
              </a:rPr>
              <a:t>________________________________</a:t>
            </a:r>
            <a:r>
              <a:rPr lang="en-US" altLang="zh-CN" sz="2800" kern="100" dirty="0">
                <a:latin typeface="Times New Roman"/>
                <a:ea typeface="华文细黑"/>
                <a:cs typeface="Courier New"/>
              </a:rPr>
              <a:t>______</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3461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323" y="2023434"/>
            <a:ext cx="1612106" cy="6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034" y="2792888"/>
            <a:ext cx="1478996" cy="79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60490" y="3728878"/>
            <a:ext cx="38664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&lt;</a:t>
            </a:r>
            <a:endParaRPr lang="zh-CN" altLang="en-US" sz="2800" dirty="0">
              <a:solidFill>
                <a:schemeClr val="accent6">
                  <a:lumMod val="75000"/>
                </a:schemeClr>
              </a:solidFill>
            </a:endParaRPr>
          </a:p>
        </p:txBody>
      </p:sp>
      <p:sp>
        <p:nvSpPr>
          <p:cNvPr id="9" name="矩形 8"/>
          <p:cNvSpPr/>
          <p:nvPr/>
        </p:nvSpPr>
        <p:spPr>
          <a:xfrm>
            <a:off x="2310632" y="4418785"/>
            <a:ext cx="6736902" cy="769417"/>
          </a:xfrm>
          <a:prstGeom prst="rect">
            <a:avLst/>
          </a:prstGeom>
        </p:spPr>
        <p:txBody>
          <a:bodyPr wrap="square" lIns="121898" tIns="60948" rIns="121898" bIns="60948">
            <a:spAutoFit/>
          </a:bodyPr>
          <a:lstStyle/>
          <a:p>
            <a:pPr>
              <a:lnSpc>
                <a:spcPct val="150000"/>
              </a:lnSpc>
            </a:pPr>
            <a:r>
              <a:rPr lang="en-US" altLang="zh-CN" sz="2800" kern="100" dirty="0" err="1">
                <a:solidFill>
                  <a:schemeClr val="accent6">
                    <a:lumMod val="75000"/>
                  </a:schemeClr>
                </a:solidFill>
                <a:latin typeface="华文细黑"/>
                <a:ea typeface="华文细黑"/>
                <a:cs typeface="Times New Roman"/>
              </a:rPr>
              <a:t>中形成分子内氢键，使其更难电离出</a:t>
            </a:r>
            <a:r>
              <a:rPr lang="en-US" altLang="zh-CN" sz="2800" kern="100" dirty="0" err="1">
                <a:solidFill>
                  <a:schemeClr val="accent6">
                    <a:lumMod val="75000"/>
                  </a:schemeClr>
                </a:solidFill>
                <a:latin typeface="Times New Roman"/>
                <a:ea typeface="华文细黑"/>
                <a:cs typeface="Courier New"/>
              </a:rPr>
              <a:t>H</a:t>
            </a:r>
            <a:r>
              <a:rPr lang="en-US" altLang="zh-CN" sz="2800" kern="100" baseline="30000" dirty="0">
                <a:solidFill>
                  <a:schemeClr val="accent6">
                    <a:lumMod val="75000"/>
                  </a:schemeClr>
                </a:solidFill>
                <a:latin typeface="华文细黑"/>
                <a:ea typeface="华文细黑"/>
                <a:cs typeface="Times New Roman"/>
              </a:rPr>
              <a:t>＋</a:t>
            </a:r>
            <a:endParaRPr lang="en-US" altLang="zh-CN" sz="2800" kern="100" dirty="0">
              <a:solidFill>
                <a:schemeClr val="accent6">
                  <a:lumMod val="75000"/>
                </a:schemeClr>
              </a:solidFill>
              <a:effectLst/>
              <a:latin typeface="宋体"/>
              <a:ea typeface="华文细黑"/>
              <a:cs typeface="Courier New"/>
            </a:endParaRPr>
          </a:p>
        </p:txBody>
      </p:sp>
      <p:pic>
        <p:nvPicPr>
          <p:cNvPr id="12"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7943" y="4245528"/>
            <a:ext cx="1478996" cy="79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47147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5" action="ppaction://hlinksldjump"/>
          </p:cNvPr>
          <p:cNvSpPr>
            <a:spLocks noChangeArrowheads="1"/>
          </p:cNvSpPr>
          <p:nvPr/>
        </p:nvSpPr>
        <p:spPr bwMode="auto">
          <a:xfrm>
            <a:off x="897933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6" action="ppaction://hlinksldjump"/>
          </p:cNvPr>
          <p:cNvSpPr>
            <a:spLocks noChangeArrowheads="1"/>
          </p:cNvSpPr>
          <p:nvPr/>
        </p:nvSpPr>
        <p:spPr bwMode="auto">
          <a:xfrm>
            <a:off x="946305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7" action="ppaction://hlinksldjump"/>
          </p:cNvPr>
          <p:cNvSpPr>
            <a:spLocks noChangeArrowheads="1"/>
          </p:cNvSpPr>
          <p:nvPr/>
        </p:nvSpPr>
        <p:spPr bwMode="auto">
          <a:xfrm>
            <a:off x="992263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8" action="ppaction://hlinksldjump"/>
          </p:cNvPr>
          <p:cNvSpPr>
            <a:spLocks noChangeArrowheads="1"/>
          </p:cNvSpPr>
          <p:nvPr/>
        </p:nvSpPr>
        <p:spPr bwMode="auto">
          <a:xfrm>
            <a:off x="1043007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9" action="ppaction://hlinksldjump"/>
          </p:cNvPr>
          <p:cNvSpPr>
            <a:spLocks noChangeArrowheads="1"/>
          </p:cNvSpPr>
          <p:nvPr/>
        </p:nvSpPr>
        <p:spPr bwMode="auto">
          <a:xfrm>
            <a:off x="1091338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10" action="ppaction://hlinksldjump"/>
          </p:cNvPr>
          <p:cNvSpPr>
            <a:spLocks noChangeArrowheads="1"/>
          </p:cNvSpPr>
          <p:nvPr/>
        </p:nvSpPr>
        <p:spPr bwMode="auto">
          <a:xfrm>
            <a:off x="1137254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183858"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圆角矩形 22">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8487666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9" grpId="0"/>
      <p:bldP spid="9"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5"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880223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294408" y="837506"/>
            <a:ext cx="11388152" cy="5147282"/>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下列现象中，能用键能大小解释的是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氮气的化学性质比氧气稳定</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常温常压下，溴呈液态，碘呈固态</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稀有气体一般很难发生化学反应</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硝酸易挥发，而硫酸难挥发</a:t>
            </a:r>
            <a:endParaRPr lang="zh-CN" altLang="zh-CN" sz="1050" kern="100" dirty="0">
              <a:latin typeface="宋体"/>
              <a:cs typeface="Courier New"/>
            </a:endParaRPr>
          </a:p>
          <a:p>
            <a:pPr algn="just">
              <a:lnSpc>
                <a:spcPct val="17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两项与分子间作用力有关；</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项与原子结构有关。</a:t>
            </a:r>
            <a:endParaRPr lang="zh-CN" altLang="zh-CN" sz="1050" kern="100" dirty="0">
              <a:effectLst/>
              <a:latin typeface="宋体"/>
              <a:cs typeface="Courier New"/>
            </a:endParaRPr>
          </a:p>
        </p:txBody>
      </p:sp>
      <p:sp>
        <p:nvSpPr>
          <p:cNvPr id="3" name="矩形 2"/>
          <p:cNvSpPr/>
          <p:nvPr/>
        </p:nvSpPr>
        <p:spPr>
          <a:xfrm>
            <a:off x="6615533" y="1043891"/>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animEffect transition="in" filter="blinds(horizontal)">
                                      <p:cBhvr>
                                        <p:cTn id="7" dur="500"/>
                                        <p:tgtEl>
                                          <p:spTgt spid="2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blinds(horizontal)">
                                      <p:cBhvr>
                                        <p:cTn id="12" dur="500"/>
                                        <p:tgtEl>
                                          <p:spTgt spid="2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0">
                                            <p:txEl>
                                              <p:pRg st="5" end="5"/>
                                            </p:txEl>
                                          </p:spTgt>
                                        </p:tgtEl>
                                      </p:cBhvr>
                                    </p:animEffect>
                                    <p:set>
                                      <p:cBhvr>
                                        <p:cTn id="22" dur="1" fill="hold">
                                          <p:stCondLst>
                                            <p:cond delay="499"/>
                                          </p:stCondLst>
                                        </p:cTn>
                                        <p:tgtEl>
                                          <p:spTgt spid="20">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xEl>
                                              <p:pRg st="6" end="6"/>
                                            </p:txEl>
                                          </p:spTgt>
                                        </p:tgtEl>
                                      </p:cBhvr>
                                    </p:animEffect>
                                    <p:set>
                                      <p:cBhvr>
                                        <p:cTn id="25" dur="1" fill="hold">
                                          <p:stCondLst>
                                            <p:cond delay="499"/>
                                          </p:stCondLst>
                                        </p:cTn>
                                        <p:tgtEl>
                                          <p:spTgt spid="20">
                                            <p:txEl>
                                              <p:pRg st="6" end="6"/>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3678" y="739900"/>
            <a:ext cx="1138815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中科院国家纳米科学中心</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日宣布，该中心科研人员在国际上首次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到氢键的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，实现了氢键的实空间成像，为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氢键的本质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这一化学界争论了</a:t>
            </a:r>
            <a:r>
              <a:rPr lang="en-US" altLang="zh-CN" sz="2800" kern="100" dirty="0">
                <a:latin typeface="Times New Roman"/>
                <a:ea typeface="华文细黑"/>
                <a:cs typeface="Courier New"/>
              </a:rPr>
              <a:t>80</a:t>
            </a:r>
            <a:r>
              <a:rPr lang="zh-CN" altLang="zh-CN" sz="2800" kern="100" dirty="0">
                <a:latin typeface="Times New Roman"/>
                <a:ea typeface="华文细黑"/>
                <a:cs typeface="Times New Roman"/>
              </a:rPr>
              <a:t>多年的问题提供了直观证据。这不仅将人类对微观世界的认识向前推进了一大步，也为在分子、原子尺度上的研究提供了更精确的方法。下列说法中正确的是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正是氢键的存在，冰能浮在水面上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氢键是自然界中最重要、存在最广泛的化学键之一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由于氢键的存在，沸点：</a:t>
            </a:r>
            <a:r>
              <a:rPr lang="en-US" altLang="zh-CN" sz="2800" kern="100" dirty="0" err="1">
                <a:latin typeface="Times New Roman"/>
                <a:ea typeface="华文细黑"/>
                <a:cs typeface="Courier New"/>
              </a:rPr>
              <a:t>HCl</a:t>
            </a:r>
            <a:r>
              <a:rPr lang="en-US" altLang="zh-CN" sz="2800" kern="100" dirty="0">
                <a:latin typeface="Times New Roman"/>
                <a:ea typeface="华文细黑"/>
                <a:cs typeface="Courier New"/>
              </a:rPr>
              <a:t>&gt;</a:t>
            </a:r>
            <a:r>
              <a:rPr lang="en-US" altLang="zh-CN" sz="2800" kern="100" dirty="0" err="1">
                <a:latin typeface="Times New Roman"/>
                <a:ea typeface="华文细黑"/>
                <a:cs typeface="Courier New"/>
              </a:rPr>
              <a:t>HBr</a:t>
            </a:r>
            <a:r>
              <a:rPr lang="en-US" altLang="zh-CN" sz="2800" kern="100" dirty="0">
                <a:latin typeface="Times New Roman"/>
                <a:ea typeface="华文细黑"/>
                <a:cs typeface="Courier New"/>
              </a:rPr>
              <a:t>&gt;HI&gt;HF</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由于氢键的存在，水分子中氢氧键角是</a:t>
            </a:r>
            <a:r>
              <a:rPr lang="en-US" altLang="zh-CN" sz="2800" kern="100" dirty="0">
                <a:latin typeface="Times New Roman"/>
                <a:ea typeface="华文细黑"/>
                <a:cs typeface="Courier New"/>
              </a:rPr>
              <a:t>105°</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矩形 16"/>
          <p:cNvSpPr/>
          <p:nvPr/>
        </p:nvSpPr>
        <p:spPr>
          <a:xfrm>
            <a:off x="514586" y="1848188"/>
            <a:ext cx="11053228" cy="2949758"/>
          </a:xfrm>
          <a:prstGeom prst="rect">
            <a:avLst/>
          </a:prstGeom>
        </p:spPr>
        <p:txBody>
          <a:bodyPr wrap="square" lIns="121898" tIns="60948" rIns="121898" bIns="60948">
            <a:spAutoFit/>
          </a:bodyPr>
          <a:lstStyle/>
          <a:p>
            <a:pPr algn="just">
              <a:lnSpc>
                <a:spcPct val="17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项，氢键不是化学键，而是一种分子间作用力；</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HF&gt;HI&gt;</a:t>
            </a:r>
            <a:r>
              <a:rPr lang="en-US" altLang="zh-CN" sz="2800" kern="100" dirty="0" err="1">
                <a:latin typeface="Times New Roman"/>
                <a:ea typeface="华文细黑"/>
                <a:cs typeface="Courier New"/>
              </a:rPr>
              <a:t>HBr</a:t>
            </a:r>
            <a:r>
              <a:rPr lang="en-US" altLang="zh-CN" sz="2800" kern="100" dirty="0">
                <a:latin typeface="Times New Roman"/>
                <a:ea typeface="华文细黑"/>
                <a:cs typeface="Courier New"/>
              </a:rPr>
              <a:t>&gt;</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项，由于孤电子对的排斥作用，水分子中的氢氧键角是</a:t>
            </a:r>
            <a:r>
              <a:rPr lang="en-US" altLang="zh-CN" sz="2800" kern="100" dirty="0">
                <a:latin typeface="Times New Roman"/>
                <a:ea typeface="华文细黑"/>
                <a:cs typeface="Courier New"/>
              </a:rPr>
              <a:t>105°</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4265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750"/>
                                        <p:tgtEl>
                                          <p:spTgt spid="1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blinds(horizontal)">
                                      <p:cBhvr>
                                        <p:cTn id="11" dur="750"/>
                                        <p:tgtEl>
                                          <p:spTgt spid="1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linds(horizontal)">
                                      <p:cBhvr>
                                        <p:cTn id="15" dur="750"/>
                                        <p:tgtEl>
                                          <p:spTgt spid="1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blinds(horizontal)">
                                      <p:cBhvr>
                                        <p:cTn id="19" dur="75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14586" y="1197546"/>
            <a:ext cx="11053228" cy="3682266"/>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下列事实与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极易溶于水无关的是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A.NH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与水反应生成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B.NH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与水分子之间形成氢键</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C.NH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和水分子的相对分子质量接近</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D.NH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是极性分子</a:t>
            </a:r>
            <a:endParaRPr lang="zh-CN" altLang="zh-CN" sz="1050" kern="100" dirty="0">
              <a:effectLst/>
              <a:latin typeface="宋体"/>
              <a:cs typeface="Courier New"/>
            </a:endParaRPr>
          </a:p>
        </p:txBody>
      </p:sp>
      <p:sp>
        <p:nvSpPr>
          <p:cNvPr id="2" name="矩形 1"/>
          <p:cNvSpPr/>
          <p:nvPr/>
        </p:nvSpPr>
        <p:spPr>
          <a:xfrm>
            <a:off x="6743278" y="142342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2" grpId="0"/>
      <p:bldP spid="2"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94408" y="765498"/>
            <a:ext cx="1138815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下列现象与氢键有关的是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的熔、沸点比第</a:t>
            </a:r>
            <a:r>
              <a:rPr lang="en-US" altLang="zh-CN" sz="2800" kern="100" dirty="0" err="1">
                <a:latin typeface="宋体"/>
                <a:ea typeface="华文细黑"/>
                <a:cs typeface="Times New Roman"/>
              </a:rPr>
              <a:t>Ⅴ</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族其他元素氢化物的高</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小分子的醇、羧酸可以和水以任意比互溶</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冰的密度比液态水的密度小</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尿素的熔、沸点比醋酸的高</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邻羟基苯甲酸的熔、沸点比对羟基苯甲酸的低</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水分子高温下也很稳定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①②③④⑤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①②③④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①②③</a:t>
            </a:r>
            <a:endParaRPr lang="zh-CN" altLang="zh-CN" sz="1050" kern="100" dirty="0">
              <a:effectLst/>
              <a:latin typeface="宋体"/>
              <a:cs typeface="Courier New"/>
            </a:endParaRPr>
          </a:p>
        </p:txBody>
      </p:sp>
      <p:sp>
        <p:nvSpPr>
          <p:cNvPr id="2" name="矩形 1"/>
          <p:cNvSpPr/>
          <p:nvPr/>
        </p:nvSpPr>
        <p:spPr>
          <a:xfrm>
            <a:off x="4851029" y="943308"/>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2" grpId="0"/>
      <p:bldP spid="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784065"/>
            <a:ext cx="11388152" cy="3068252"/>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在硼酸</a:t>
            </a:r>
            <a:r>
              <a:rPr lang="en-US" altLang="zh-CN" sz="2800" kern="100" dirty="0">
                <a:latin typeface="IPAPANNEW"/>
                <a:ea typeface="华文细黑"/>
                <a:cs typeface="Times New Roman"/>
              </a:rPr>
              <a:t>[B(OH)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原子与</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个羟基相连，其晶体具有与石墨相似的层状结构。则分子中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原子杂化轨道的类型及不同层分子间的主要作用力分别是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35000"/>
              </a:lnSpc>
              <a:spcAft>
                <a:spcPts val="0"/>
              </a:spcAft>
            </a:pPr>
            <a:r>
              <a:rPr lang="en-US" altLang="zh-CN" sz="2800" kern="100" dirty="0" err="1">
                <a:latin typeface="Times New Roman"/>
                <a:ea typeface="华文细黑"/>
                <a:cs typeface="Courier New"/>
              </a:rPr>
              <a:t>A.sp</a:t>
            </a:r>
            <a:r>
              <a:rPr lang="zh-CN" altLang="zh-CN" sz="2800" kern="100" dirty="0">
                <a:latin typeface="Times New Roman"/>
                <a:ea typeface="华文细黑"/>
                <a:cs typeface="Times New Roman"/>
              </a:rPr>
              <a:t>，范德华力</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B.sp</a:t>
            </a:r>
            <a:r>
              <a:rPr lang="en-US" altLang="zh-CN" sz="2800" kern="100" baseline="30000" dirty="0" smtClean="0">
                <a:latin typeface="Times New Roman"/>
                <a:ea typeface="华文细黑"/>
                <a:cs typeface="Courier New"/>
              </a:rPr>
              <a:t>2</a:t>
            </a:r>
            <a:r>
              <a:rPr lang="zh-CN" altLang="zh-CN" sz="2800" kern="100" dirty="0">
                <a:latin typeface="Times New Roman"/>
                <a:ea typeface="华文细黑"/>
                <a:cs typeface="Times New Roman"/>
              </a:rPr>
              <a:t>，范德华力</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，氢键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D.sp</a:t>
            </a:r>
            <a:r>
              <a:rPr lang="en-US" altLang="zh-CN" sz="2800" kern="100" baseline="30000" dirty="0" smtClean="0">
                <a:latin typeface="Times New Roman"/>
                <a:ea typeface="华文细黑"/>
                <a:cs typeface="Courier New"/>
              </a:rPr>
              <a:t>3</a:t>
            </a:r>
            <a:r>
              <a:rPr lang="zh-CN" altLang="zh-CN" sz="2800" kern="100" dirty="0">
                <a:latin typeface="Times New Roman"/>
                <a:ea typeface="华文细黑"/>
                <a:cs typeface="Times New Roman"/>
              </a:rPr>
              <a:t>，氢键</a:t>
            </a:r>
            <a:endParaRPr lang="zh-CN" altLang="zh-CN" sz="1050" kern="100" dirty="0">
              <a:effectLst/>
              <a:latin typeface="宋体"/>
              <a:cs typeface="Courier New"/>
            </a:endParaRPr>
          </a:p>
        </p:txBody>
      </p:sp>
      <p:sp>
        <p:nvSpPr>
          <p:cNvPr id="20" name="矩形 19"/>
          <p:cNvSpPr/>
          <p:nvPr/>
        </p:nvSpPr>
        <p:spPr>
          <a:xfrm>
            <a:off x="294408" y="3674680"/>
            <a:ext cx="11388152" cy="3067482"/>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由于该晶体具有和石墨相似的层状结构，所以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杂化，同层分子间的作用力是范德华力，由于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在硼酸</a:t>
            </a:r>
            <a:r>
              <a:rPr lang="en-US" altLang="zh-CN" sz="2800" kern="100" dirty="0">
                <a:latin typeface="IPAPANNEW"/>
                <a:ea typeface="华文细黑"/>
                <a:cs typeface="Times New Roman"/>
              </a:rPr>
              <a:t>[B(OH)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原子与</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个羟基相连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，虽然三个</a:t>
            </a:r>
            <a:r>
              <a:rPr lang="en-US" altLang="zh-CN" sz="2800" kern="100" dirty="0">
                <a:latin typeface="Times New Roman"/>
                <a:ea typeface="华文细黑"/>
                <a:cs typeface="Courier New"/>
              </a:rPr>
              <a:t>B—O</a:t>
            </a:r>
            <a:r>
              <a:rPr lang="zh-CN" altLang="zh-CN" sz="2800" kern="100" dirty="0">
                <a:latin typeface="Times New Roman"/>
                <a:ea typeface="华文细黑"/>
                <a:cs typeface="Times New Roman"/>
              </a:rPr>
              <a:t>都在一个平面上，但</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单键能够旋转，使</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键位于两个平面之间，因而能够形成氢键，从而使晶体的能量最低，达到稳定状态。</a:t>
            </a:r>
            <a:endParaRPr lang="zh-CN" altLang="zh-CN" sz="1050" kern="100" dirty="0">
              <a:effectLst/>
              <a:latin typeface="宋体"/>
              <a:cs typeface="Courier New"/>
            </a:endParaRPr>
          </a:p>
        </p:txBody>
      </p:sp>
      <p:sp>
        <p:nvSpPr>
          <p:cNvPr id="2" name="矩形 1"/>
          <p:cNvSpPr/>
          <p:nvPr/>
        </p:nvSpPr>
        <p:spPr>
          <a:xfrm>
            <a:off x="2773313" y="2046301"/>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2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20" grpId="0"/>
      <p:bldP spid="20" grpId="1"/>
      <p:bldP spid="2" grpId="0"/>
      <p:bldP spid="2"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23678" y="1557586"/>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下列物质中，可形成分子内氢键的是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1" name="矩形 20"/>
          <p:cNvSpPr/>
          <p:nvPr/>
        </p:nvSpPr>
        <p:spPr>
          <a:xfrm>
            <a:off x="323678" y="2519843"/>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endParaRPr lang="zh-CN" altLang="zh-CN" sz="105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OH</a:t>
            </a:r>
            <a:endParaRPr lang="zh-CN" altLang="zh-CN" sz="1050" kern="100" dirty="0">
              <a:effectLst/>
              <a:latin typeface="宋体"/>
              <a:cs typeface="Courier New"/>
            </a:endParaRPr>
          </a:p>
        </p:txBody>
      </p:sp>
      <p:pic>
        <p:nvPicPr>
          <p:cNvPr id="2365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858" y="2538893"/>
            <a:ext cx="1540746" cy="89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07796" y="1721196"/>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22"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4408" y="549474"/>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结合事实判断</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相对更活泼的是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，试用下表中的键能数据解释其相对更活泼的原因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48505389"/>
              </p:ext>
            </p:extLst>
          </p:nvPr>
        </p:nvGraphicFramePr>
        <p:xfrm>
          <a:off x="1846735" y="2061642"/>
          <a:ext cx="8352927" cy="3552804"/>
        </p:xfrm>
        <a:graphic>
          <a:graphicData uri="http://schemas.openxmlformats.org/drawingml/2006/table">
            <a:tbl>
              <a:tblPr/>
              <a:tblGrid>
                <a:gridCol w="3317069"/>
                <a:gridCol w="1522973"/>
                <a:gridCol w="1765647"/>
                <a:gridCol w="1747238"/>
              </a:tblGrid>
              <a:tr h="888201">
                <a:tc>
                  <a:txBody>
                    <a:bodyPr/>
                    <a:lstStyle/>
                    <a:p>
                      <a:pPr algn="ctr">
                        <a:lnSpc>
                          <a:spcPct val="150000"/>
                        </a:lnSpc>
                        <a:spcAft>
                          <a:spcPts val="0"/>
                        </a:spcAft>
                      </a:pPr>
                      <a:r>
                        <a:rPr lang="en-US" sz="2800" kern="100" dirty="0">
                          <a:effectLst/>
                          <a:latin typeface="Times New Roman"/>
                          <a:ea typeface="华文细黑"/>
                          <a:cs typeface="Courier New"/>
                        </a:rPr>
                        <a:t>CO</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C—O</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kern="100" dirty="0">
                          <a:effectLst/>
                          <a:latin typeface="宋体"/>
                          <a:ea typeface="华文细黑"/>
                          <a:cs typeface="Times New Roman"/>
                        </a:rPr>
                        <a:t>≡</a:t>
                      </a:r>
                      <a:r>
                        <a:rPr lang="en-US" sz="2800" kern="100" dirty="0">
                          <a:effectLst/>
                          <a:latin typeface="Times New Roman"/>
                          <a:ea typeface="华文细黑"/>
                          <a:cs typeface="Courier New"/>
                        </a:rPr>
                        <a:t>O</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01">
                <a:tc>
                  <a:txBody>
                    <a:bodyPr/>
                    <a:lstStyle/>
                    <a:p>
                      <a:pPr algn="ctr">
                        <a:lnSpc>
                          <a:spcPct val="150000"/>
                        </a:lnSpc>
                        <a:spcAft>
                          <a:spcPts val="0"/>
                        </a:spcAft>
                      </a:pPr>
                      <a:r>
                        <a:rPr lang="zh-CN" sz="2800" kern="100" dirty="0">
                          <a:effectLst/>
                          <a:latin typeface="Times New Roman"/>
                          <a:ea typeface="华文细黑"/>
                          <a:cs typeface="Times New Roman"/>
                        </a:rPr>
                        <a:t>键能</a:t>
                      </a:r>
                      <a:r>
                        <a:rPr lang="en-US" sz="2800" kern="100" dirty="0">
                          <a:effectLst/>
                          <a:latin typeface="Times New Roman"/>
                          <a:ea typeface="华文细黑"/>
                          <a:cs typeface="Courier New"/>
                        </a:rPr>
                        <a:t>(</a:t>
                      </a:r>
                      <a:r>
                        <a:rPr lang="en-US" sz="2800" kern="100" dirty="0" err="1">
                          <a:effectLst/>
                          <a:latin typeface="Times New Roman"/>
                          <a:ea typeface="华文细黑"/>
                          <a:cs typeface="Courier New"/>
                        </a:rPr>
                        <a:t>kJ·mol</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1</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357.7</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798.9</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1 071.9</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01">
                <a:tc>
                  <a:txBody>
                    <a:bodyPr/>
                    <a:lstStyle/>
                    <a:p>
                      <a:pPr algn="ctr">
                        <a:lnSpc>
                          <a:spcPct val="150000"/>
                        </a:lnSpc>
                        <a:spcAft>
                          <a:spcPts val="0"/>
                        </a:spcAft>
                      </a:pPr>
                      <a:r>
                        <a:rPr lang="en-US" sz="2800" kern="100">
                          <a:effectLst/>
                          <a:latin typeface="Times New Roman"/>
                          <a:ea typeface="华文细黑"/>
                          <a:cs typeface="Courier New"/>
                        </a:rPr>
                        <a:t>N</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N—N</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N</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N</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t>
                      </a:r>
                      <a:r>
                        <a:rPr lang="en-US" sz="2800" kern="100">
                          <a:effectLst/>
                          <a:latin typeface="宋体"/>
                          <a:ea typeface="华文细黑"/>
                          <a:cs typeface="Times New Roman"/>
                        </a:rPr>
                        <a:t>≡</a:t>
                      </a:r>
                      <a:r>
                        <a:rPr lang="en-US" sz="2800" kern="100">
                          <a:effectLst/>
                          <a:latin typeface="Times New Roman"/>
                          <a:ea typeface="华文细黑"/>
                          <a:cs typeface="Courier New"/>
                        </a:rPr>
                        <a:t>N</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01">
                <a:tc>
                  <a:txBody>
                    <a:bodyPr/>
                    <a:lstStyle/>
                    <a:p>
                      <a:pPr algn="ctr">
                        <a:lnSpc>
                          <a:spcPct val="150000"/>
                        </a:lnSpc>
                        <a:spcAft>
                          <a:spcPts val="0"/>
                        </a:spcAft>
                      </a:pPr>
                      <a:r>
                        <a:rPr lang="zh-CN" sz="2800" kern="100">
                          <a:effectLst/>
                          <a:latin typeface="Times New Roman"/>
                          <a:ea typeface="华文细黑"/>
                          <a:cs typeface="Times New Roman"/>
                        </a:rPr>
                        <a:t>键能</a:t>
                      </a:r>
                      <a:r>
                        <a:rPr lang="en-US" sz="2800" kern="100">
                          <a:effectLst/>
                          <a:latin typeface="Times New Roman"/>
                          <a:ea typeface="华文细黑"/>
                          <a:cs typeface="Courier New"/>
                        </a:rPr>
                        <a:t>(kJ·mol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r>
                        <a:rPr lang="en-US" sz="2800" kern="100">
                          <a:effectLst/>
                          <a:latin typeface="Times New Roman"/>
                          <a:ea typeface="华文细黑"/>
                          <a:cs typeface="Courier New"/>
                        </a:rPr>
                        <a:t>)</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154.8</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418.4</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941.7</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357415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34566" y="981522"/>
            <a:ext cx="11388152"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共价键、离子键和范德华力都是微粒间的作用力，下列物质：</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石墨；</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金刚石；</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白磷，含有上述结合力中的两种的组合是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①②③⑥</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406574" y="786225"/>
            <a:ext cx="11388152" cy="6084462"/>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是离子化合物，含有离子键、非极性共价键，正确；</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是原子晶体，只含有极性共价键，错误；</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石墨是混合型晶体，层内含有非极性共价键，层间存在分子间作用力，正确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4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金刚石是原子晶体，只含有非极性共价键，错误；</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⑤</a:t>
            </a:r>
            <a:r>
              <a:rPr lang="en-US" altLang="zh-CN" sz="2800" kern="100" dirty="0">
                <a:solidFill>
                  <a:prstClr val="black"/>
                </a:solidFill>
                <a:latin typeface="Times New Roman"/>
                <a:ea typeface="华文细黑"/>
                <a:cs typeface="Courier New"/>
              </a:rPr>
              <a:t>CaCl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是离子晶体，只含有离子键，错误；</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白磷是分子晶体，分子间含有分子间作用力，分子内含有非极性共价键，正确。</a:t>
            </a:r>
            <a:endParaRPr lang="en-US" altLang="zh-CN" sz="2800" kern="100" dirty="0">
              <a:solidFill>
                <a:prstClr val="black"/>
              </a:solidFill>
              <a:latin typeface="Times New Roman"/>
              <a:ea typeface="华文细黑"/>
              <a:cs typeface="Times New Roman"/>
            </a:endParaRPr>
          </a:p>
          <a:p>
            <a:pPr lvl="0" algn="just">
              <a:lnSpc>
                <a:spcPct val="140000"/>
              </a:lnSpc>
            </a:pPr>
            <a:r>
              <a:rPr lang="zh-CN" altLang="zh-CN" sz="2800" kern="100" dirty="0">
                <a:solidFill>
                  <a:prstClr val="black"/>
                </a:solidFill>
                <a:latin typeface="Times New Roman"/>
                <a:ea typeface="华文细黑"/>
                <a:cs typeface="Times New Roman"/>
              </a:rPr>
              <a:t>含有上述结合力中的两种的组合是</a:t>
            </a:r>
            <a:r>
              <a:rPr lang="en-US" altLang="zh-CN" sz="2800" kern="100" dirty="0">
                <a:solidFill>
                  <a:prstClr val="black"/>
                </a:solidFill>
                <a:latin typeface="宋体"/>
                <a:ea typeface="华文细黑"/>
                <a:cs typeface="Times New Roman"/>
              </a:rPr>
              <a:t>①③⑥</a:t>
            </a:r>
            <a:r>
              <a:rPr lang="zh-CN" altLang="zh-CN" sz="2800" kern="100" dirty="0">
                <a:solidFill>
                  <a:prstClr val="black"/>
                </a:solidFill>
                <a:latin typeface="Times New Roman"/>
                <a:ea typeface="华文细黑"/>
                <a:cs typeface="Times New Roman"/>
              </a:rPr>
              <a:t>，选项是</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rPr>
              <a:t>B</a:t>
            </a:r>
            <a:endParaRPr lang="zh-CN" altLang="zh-CN" sz="1050" kern="100" dirty="0">
              <a:effectLst/>
              <a:latin typeface="宋体"/>
              <a:cs typeface="Courier New"/>
            </a:endParaRP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linds(horizontal)">
                                      <p:cBhvr>
                                        <p:cTn id="7" dur="750"/>
                                        <p:tgtEl>
                                          <p:spTgt spid="3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animEffect transition="in" filter="blinds(horizontal)">
                                      <p:cBhvr>
                                        <p:cTn id="11" dur="750"/>
                                        <p:tgtEl>
                                          <p:spTgt spid="3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animEffect transition="in" filter="blinds(horizontal)">
                                      <p:cBhvr>
                                        <p:cTn id="15" dur="750"/>
                                        <p:tgtEl>
                                          <p:spTgt spid="3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3">
                                            <p:txEl>
                                              <p:pRg st="3" end="3"/>
                                            </p:txEl>
                                          </p:spTgt>
                                        </p:tgtEl>
                                        <p:attrNameLst>
                                          <p:attrName>style.visibility</p:attrName>
                                        </p:attrNameLst>
                                      </p:cBhvr>
                                      <p:to>
                                        <p:strVal val="visible"/>
                                      </p:to>
                                    </p:set>
                                    <p:animEffect transition="in" filter="blinds(horizontal)">
                                      <p:cBhvr>
                                        <p:cTn id="19" dur="750"/>
                                        <p:tgtEl>
                                          <p:spTgt spid="3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3">
                                            <p:txEl>
                                              <p:pRg st="4" end="4"/>
                                            </p:txEl>
                                          </p:spTgt>
                                        </p:tgtEl>
                                        <p:attrNameLst>
                                          <p:attrName>style.visibility</p:attrName>
                                        </p:attrNameLst>
                                      </p:cBhvr>
                                      <p:to>
                                        <p:strVal val="visible"/>
                                      </p:to>
                                    </p:set>
                                    <p:animEffect transition="in" filter="blinds(horizontal)">
                                      <p:cBhvr>
                                        <p:cTn id="23" dur="750"/>
                                        <p:tgtEl>
                                          <p:spTgt spid="33">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3">
                                            <p:txEl>
                                              <p:pRg st="5" end="5"/>
                                            </p:txEl>
                                          </p:spTgt>
                                        </p:tgtEl>
                                        <p:attrNameLst>
                                          <p:attrName>style.visibility</p:attrName>
                                        </p:attrNameLst>
                                      </p:cBhvr>
                                      <p:to>
                                        <p:strVal val="visible"/>
                                      </p:to>
                                    </p:set>
                                    <p:animEffect transition="in" filter="blinds(horizontal)">
                                      <p:cBhvr>
                                        <p:cTn id="27" dur="750"/>
                                        <p:tgtEl>
                                          <p:spTgt spid="33">
                                            <p:txEl>
                                              <p:pRg st="5" end="5"/>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animEffect transition="in" filter="blinds(horizontal)">
                                      <p:cBhvr>
                                        <p:cTn id="31" dur="750"/>
                                        <p:tgtEl>
                                          <p:spTgt spid="33">
                                            <p:txEl>
                                              <p:pRg st="6" end="6"/>
                                            </p:txEl>
                                          </p:spTgt>
                                        </p:tgtEl>
                                      </p:cBhvr>
                                    </p:animEffect>
                                  </p:childTnLst>
                                </p:cTn>
                              </p:par>
                            </p:childTnLst>
                          </p:cTn>
                        </p:par>
                        <p:par>
                          <p:cTn id="32" fill="hold">
                            <p:stCondLst>
                              <p:cond delay="5250"/>
                            </p:stCondLst>
                            <p:childTnLst>
                              <p:par>
                                <p:cTn id="33" presetID="3" presetClass="entr" presetSubtype="10" fill="hold" nodeType="afterEffect">
                                  <p:stCondLst>
                                    <p:cond delay="0"/>
                                  </p:stCondLst>
                                  <p:childTnLst>
                                    <p:set>
                                      <p:cBhvr>
                                        <p:cTn id="34" dur="1" fill="hold">
                                          <p:stCondLst>
                                            <p:cond delay="0"/>
                                          </p:stCondLst>
                                        </p:cTn>
                                        <p:tgtEl>
                                          <p:spTgt spid="33">
                                            <p:txEl>
                                              <p:pRg st="7" end="7"/>
                                            </p:txEl>
                                          </p:spTgt>
                                        </p:tgtEl>
                                        <p:attrNameLst>
                                          <p:attrName>style.visibility</p:attrName>
                                        </p:attrNameLst>
                                      </p:cBhvr>
                                      <p:to>
                                        <p:strVal val="visible"/>
                                      </p:to>
                                    </p:set>
                                    <p:animEffect transition="in" filter="blinds(horizontal)">
                                      <p:cBhvr>
                                        <p:cTn id="35" dur="75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837506"/>
            <a:ext cx="11388152"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有关物质结构的下列说法中正确的是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碘升华时破坏了共价键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含极性键的共价化合物一定是电解质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氯化钠固体中的离子键在溶于水时被破坏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D.HF</a:t>
            </a:r>
            <a:r>
              <a:rPr lang="zh-CN" altLang="zh-CN" sz="2800" kern="100" dirty="0">
                <a:latin typeface="Times New Roman"/>
                <a:ea typeface="华文细黑"/>
                <a:cs typeface="Times New Roman"/>
              </a:rPr>
              <a:t>的分子间作用力大于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比</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更稳定</a:t>
            </a:r>
            <a:endParaRPr lang="zh-CN" altLang="zh-CN" sz="1050" kern="100" dirty="0">
              <a:effectLst/>
              <a:latin typeface="宋体"/>
              <a:cs typeface="Courier New"/>
            </a:endParaRPr>
          </a:p>
        </p:txBody>
      </p:sp>
      <p:sp>
        <p:nvSpPr>
          <p:cNvPr id="19" name="矩形 18"/>
          <p:cNvSpPr/>
          <p:nvPr/>
        </p:nvSpPr>
        <p:spPr>
          <a:xfrm>
            <a:off x="294408" y="4113829"/>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项，碘升华破坏分子间作用力；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项，含极性键的共价化合物不一定是电解质，如</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项，分子的稳定性是由键能和键长决定的。</a:t>
            </a:r>
            <a:endParaRPr lang="zh-CN" altLang="zh-CN" sz="1050" kern="100" dirty="0">
              <a:effectLst/>
              <a:latin typeface="宋体"/>
              <a:cs typeface="Courier New"/>
            </a:endParaRPr>
          </a:p>
        </p:txBody>
      </p:sp>
      <p:sp>
        <p:nvSpPr>
          <p:cNvPr id="2" name="矩形 1"/>
          <p:cNvSpPr/>
          <p:nvPr/>
        </p:nvSpPr>
        <p:spPr>
          <a:xfrm>
            <a:off x="6599262" y="98152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2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blinds(horizontal)">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blinds(horizontal)">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9">
                                            <p:txEl>
                                              <p:pRg st="0" end="0"/>
                                            </p:txEl>
                                          </p:spTgt>
                                        </p:tgtEl>
                                      </p:cBhvr>
                                    </p:animEffect>
                                    <p:set>
                                      <p:cBhvr>
                                        <p:cTn id="27" dur="1" fill="hold">
                                          <p:stCondLst>
                                            <p:cond delay="499"/>
                                          </p:stCondLst>
                                        </p:cTn>
                                        <p:tgtEl>
                                          <p:spTgt spid="19">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9">
                                            <p:txEl>
                                              <p:pRg st="1" end="1"/>
                                            </p:txEl>
                                          </p:spTgt>
                                        </p:tgtEl>
                                      </p:cBhvr>
                                    </p:animEffect>
                                    <p:set>
                                      <p:cBhvr>
                                        <p:cTn id="30" dur="1" fill="hold">
                                          <p:stCondLst>
                                            <p:cond delay="499"/>
                                          </p:stCondLst>
                                        </p:cTn>
                                        <p:tgtEl>
                                          <p:spTgt spid="19">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9">
                                            <p:txEl>
                                              <p:pRg st="2" end="2"/>
                                            </p:txEl>
                                          </p:spTgt>
                                        </p:tgtEl>
                                      </p:cBhvr>
                                    </p:animEffect>
                                    <p:set>
                                      <p:cBhvr>
                                        <p:cTn id="33" dur="1" fill="hold">
                                          <p:stCondLst>
                                            <p:cond delay="499"/>
                                          </p:stCondLst>
                                        </p:cTn>
                                        <p:tgtEl>
                                          <p:spTgt spid="19">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19" grpId="0" build="allAtOnce"/>
      <p:bldP spid="2" grpId="0"/>
      <p:bldP spid="2"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52063" y="981522"/>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键的说法错误的是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如果电子云图像是由两个</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电子重叠形成的，即形成</a:t>
            </a:r>
            <a:r>
              <a:rPr lang="en-US" altLang="zh-CN" sz="2800" kern="100" dirty="0" smtClean="0">
                <a:latin typeface="Times New Roman"/>
                <a:ea typeface="华文细黑"/>
                <a:cs typeface="Courier New"/>
              </a:rPr>
              <a:t>s-­</a:t>
            </a:r>
            <a:r>
              <a:rPr lang="en-US" altLang="zh-CN" sz="2800" kern="100" dirty="0">
                <a:latin typeface="Times New Roman"/>
                <a:ea typeface="华文细黑"/>
                <a:cs typeface="Courier New"/>
              </a:rPr>
              <a:t>s σ</a:t>
            </a:r>
            <a:r>
              <a:rPr lang="zh-CN" altLang="zh-CN" sz="2800" kern="100" dirty="0">
                <a:latin typeface="Times New Roman"/>
                <a:ea typeface="华文细黑"/>
                <a:cs typeface="Times New Roman"/>
              </a:rPr>
              <a:t>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B.s</a:t>
            </a:r>
            <a:r>
              <a:rPr lang="zh-CN" altLang="zh-CN" sz="2800" kern="100" dirty="0">
                <a:latin typeface="Times New Roman"/>
                <a:ea typeface="华文细黑"/>
                <a:cs typeface="Times New Roman"/>
              </a:rPr>
              <a:t>电子与</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电子形成</a:t>
            </a:r>
            <a:r>
              <a:rPr lang="en-US" altLang="zh-CN" sz="2800" kern="100" dirty="0" smtClean="0">
                <a:latin typeface="Times New Roman"/>
                <a:ea typeface="华文细黑"/>
                <a:cs typeface="Courier New"/>
              </a:rPr>
              <a:t>s­-p σ</a:t>
            </a:r>
            <a:r>
              <a:rPr lang="zh-CN" altLang="zh-CN" sz="2800" kern="100" dirty="0">
                <a:latin typeface="Times New Roman"/>
                <a:ea typeface="华文细黑"/>
                <a:cs typeface="Times New Roman"/>
              </a:rPr>
              <a:t>键</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C.p</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不能形成</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D.HCl</a:t>
            </a:r>
            <a:r>
              <a:rPr lang="zh-CN" altLang="zh-CN" sz="2800" kern="100" dirty="0">
                <a:latin typeface="Times New Roman"/>
                <a:ea typeface="华文细黑"/>
                <a:cs typeface="Times New Roman"/>
              </a:rPr>
              <a:t>分子里含有一个</a:t>
            </a:r>
            <a:r>
              <a:rPr lang="en-US" altLang="zh-CN" sz="2800" kern="100" dirty="0" smtClean="0">
                <a:latin typeface="Times New Roman"/>
                <a:ea typeface="华文细黑"/>
                <a:cs typeface="Courier New"/>
              </a:rPr>
              <a:t>s-­</a:t>
            </a:r>
            <a:r>
              <a:rPr lang="en-US" altLang="zh-CN" sz="2800" kern="100" dirty="0">
                <a:latin typeface="Times New Roman"/>
                <a:ea typeface="华文细黑"/>
                <a:cs typeface="Courier New"/>
              </a:rPr>
              <a:t>p σ</a:t>
            </a:r>
            <a:r>
              <a:rPr lang="zh-CN" altLang="zh-CN" sz="2800" kern="100" dirty="0">
                <a:latin typeface="Times New Roman"/>
                <a:ea typeface="华文细黑"/>
                <a:cs typeface="Times New Roman"/>
              </a:rPr>
              <a:t>键</a:t>
            </a:r>
            <a:endParaRPr lang="zh-CN" altLang="zh-CN" sz="1050" kern="100" dirty="0">
              <a:effectLst/>
              <a:latin typeface="宋体"/>
              <a:cs typeface="Courier New"/>
            </a:endParaRPr>
          </a:p>
        </p:txBody>
      </p:sp>
      <p:sp>
        <p:nvSpPr>
          <p:cNvPr id="21" name="矩形 20"/>
          <p:cNvSpPr/>
          <p:nvPr/>
        </p:nvSpPr>
        <p:spPr>
          <a:xfrm>
            <a:off x="452063" y="4328111"/>
            <a:ext cx="11275398"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项，当</a:t>
            </a:r>
            <a:r>
              <a:rPr lang="en-US" altLang="zh-CN" sz="2800" kern="100" dirty="0" smtClean="0">
                <a:latin typeface="Times New Roman"/>
                <a:ea typeface="华文细黑"/>
                <a:cs typeface="Courier New"/>
              </a:rPr>
              <a:t>p-­</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电子云头碰头重叠时，形成</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键；肩并肩重叠时，形成</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a:t>
            </a:r>
            <a:endParaRPr lang="zh-CN" altLang="zh-CN" sz="1050" kern="100" dirty="0">
              <a:effectLst/>
              <a:latin typeface="宋体"/>
              <a:cs typeface="Courier New"/>
            </a:endParaRPr>
          </a:p>
        </p:txBody>
      </p:sp>
      <p:sp>
        <p:nvSpPr>
          <p:cNvPr id="2" name="矩形 1"/>
          <p:cNvSpPr/>
          <p:nvPr/>
        </p:nvSpPr>
        <p:spPr>
          <a:xfrm>
            <a:off x="5663158" y="117838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2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21" grpId="0"/>
      <p:bldP spid="21" grpId="1"/>
      <p:bldP spid="2" grpId="0"/>
      <p:bldP spid="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105353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以下微粒含配位键的是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790338108"/>
              </p:ext>
            </p:extLst>
          </p:nvPr>
        </p:nvGraphicFramePr>
        <p:xfrm>
          <a:off x="406574" y="1962175"/>
          <a:ext cx="11144250" cy="1971675"/>
        </p:xfrm>
        <a:graphic>
          <a:graphicData uri="http://schemas.openxmlformats.org/presentationml/2006/ole">
            <mc:AlternateContent xmlns:mc="http://schemas.openxmlformats.org/markup-compatibility/2006">
              <mc:Choice xmlns:v="urn:schemas-microsoft-com:vml" Requires="v">
                <p:oleObj spid="_x0000_s241714" name="文档" r:id="rId4" imgW="11139720" imgH="1974186" progId="Word.Document.12">
                  <p:embed/>
                </p:oleObj>
              </mc:Choice>
              <mc:Fallback>
                <p:oleObj name="文档" r:id="rId4" imgW="11139720" imgH="1974186" progId="Word.Document.12">
                  <p:embed/>
                  <p:pic>
                    <p:nvPicPr>
                      <p:cNvPr id="0" name=""/>
                      <p:cNvPicPr/>
                      <p:nvPr/>
                    </p:nvPicPr>
                    <p:blipFill>
                      <a:blip r:embed="rId5"/>
                      <a:stretch>
                        <a:fillRect/>
                      </a:stretch>
                    </p:blipFill>
                    <p:spPr>
                      <a:xfrm>
                        <a:off x="406574" y="1962175"/>
                        <a:ext cx="11144250" cy="1971675"/>
                      </a:xfrm>
                      <a:prstGeom prst="rect">
                        <a:avLst/>
                      </a:prstGeom>
                    </p:spPr>
                  </p:pic>
                </p:oleObj>
              </mc:Fallback>
            </mc:AlternateContent>
          </a:graphicData>
        </a:graphic>
      </p:graphicFrame>
      <p:sp>
        <p:nvSpPr>
          <p:cNvPr id="19" name="矩形 18"/>
          <p:cNvSpPr/>
          <p:nvPr/>
        </p:nvSpPr>
        <p:spPr>
          <a:xfrm>
            <a:off x="294408" y="3213770"/>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①②④⑦⑧</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③④⑤⑥⑦</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①④⑤⑥⑦⑧</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a:t>
            </a:r>
            <a:endParaRPr lang="zh-CN" altLang="zh-CN" sz="1050" kern="100" dirty="0">
              <a:effectLst/>
              <a:latin typeface="宋体"/>
              <a:cs typeface="Courier New"/>
            </a:endParaRPr>
          </a:p>
        </p:txBody>
      </p:sp>
      <p:sp>
        <p:nvSpPr>
          <p:cNvPr id="23" name="Rectangle 21">
            <a:hlinkClick r:id="rId6"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7"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8"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9"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10"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11"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12"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1" name="Rectangle 21">
            <a:hlinkClick r:id="rId13"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2" name="Rectangle 21">
            <a:hlinkClick r:id="rId14"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3" name="Rectangle 21">
            <a:hlinkClick r:id="rId15"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4"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5" name="Rectangle 21">
            <a:hlinkClick r:id="rId17"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6" name="Rectangle 21">
            <a:hlinkClick r:id="rId18"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7" name="Rectangle 21">
            <a:hlinkClick r:id="rId19"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8" name="矩形 3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圆角矩形 38">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294408" y="2832709"/>
            <a:ext cx="1138815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⑦</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的结构式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68893" name="Picture 285" descr="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35" y="2808984"/>
            <a:ext cx="1786550" cy="98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294408" y="3968841"/>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Fe(CO)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Fe(SCN)</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[Ag(NH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均为配合物，中心离子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或原子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与配体之间均含配位键。</a:t>
            </a:r>
            <a:endParaRPr lang="zh-CN" altLang="zh-CN" sz="1050" kern="100" dirty="0">
              <a:effectLst/>
              <a:latin typeface="宋体"/>
              <a:cs typeface="Courier New"/>
            </a:endParaRPr>
          </a:p>
        </p:txBody>
      </p:sp>
      <p:sp>
        <p:nvSpPr>
          <p:cNvPr id="22" name="矩形 21"/>
          <p:cNvSpPr/>
          <p:nvPr/>
        </p:nvSpPr>
        <p:spPr>
          <a:xfrm>
            <a:off x="294408" y="5374010"/>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23" name="Rectangle 21">
            <a:hlinkClick r:id="rId4"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5"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6"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7"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8"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9"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Rectangle 21">
            <a:hlinkClick r:id="rId10"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0" name="Rectangle 21">
            <a:hlinkClick r:id="rId11"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1" name="Rectangle 21">
            <a:hlinkClick r:id="rId12"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2" name="Rectangle 21">
            <a:hlinkClick r:id="rId13"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3"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4" name="Rectangle 21">
            <a:hlinkClick r:id="rId15"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5" name="Rectangle 21">
            <a:hlinkClick r:id="rId16"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6" name="Rectangle 21">
            <a:hlinkClick r:id="rId17"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7" name="对象 36"/>
          <p:cNvGraphicFramePr>
            <a:graphicFrameLocks noChangeAspect="1"/>
          </p:cNvGraphicFramePr>
          <p:nvPr>
            <p:extLst>
              <p:ext uri="{D42A27DB-BD31-4B8C-83A1-F6EECF244321}">
                <p14:modId xmlns:p14="http://schemas.microsoft.com/office/powerpoint/2010/main" val="1305400021"/>
              </p:ext>
            </p:extLst>
          </p:nvPr>
        </p:nvGraphicFramePr>
        <p:xfrm>
          <a:off x="406574" y="1468426"/>
          <a:ext cx="11144250" cy="1200150"/>
        </p:xfrm>
        <a:graphic>
          <a:graphicData uri="http://schemas.openxmlformats.org/presentationml/2006/ole">
            <mc:AlternateContent xmlns:mc="http://schemas.openxmlformats.org/markup-compatibility/2006">
              <mc:Choice xmlns:v="urn:schemas-microsoft-com:vml" Requires="v">
                <p:oleObj spid="_x0000_s369673" name="文档" r:id="rId19" imgW="11139720" imgH="1211334" progId="Word.Document.12">
                  <p:embed/>
                </p:oleObj>
              </mc:Choice>
              <mc:Fallback>
                <p:oleObj name="文档" r:id="rId19" imgW="11139720" imgH="1211334" progId="Word.Document.12">
                  <p:embed/>
                  <p:pic>
                    <p:nvPicPr>
                      <p:cNvPr id="0" name=""/>
                      <p:cNvPicPr/>
                      <p:nvPr/>
                    </p:nvPicPr>
                    <p:blipFill>
                      <a:blip r:embed="rId20"/>
                      <a:stretch>
                        <a:fillRect/>
                      </a:stretch>
                    </p:blipFill>
                    <p:spPr>
                      <a:xfrm>
                        <a:off x="406574" y="1468426"/>
                        <a:ext cx="11144250" cy="1200150"/>
                      </a:xfrm>
                      <a:prstGeom prst="rect">
                        <a:avLst/>
                      </a:prstGeom>
                    </p:spPr>
                  </p:pic>
                </p:oleObj>
              </mc:Fallback>
            </mc:AlternateContent>
          </a:graphicData>
        </a:graphic>
      </p:graphicFrame>
      <p:pic>
        <p:nvPicPr>
          <p:cNvPr id="38" name="图片 37" descr="82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491980" y="1053530"/>
            <a:ext cx="2219772" cy="1405858"/>
          </a:xfrm>
          <a:prstGeom prst="rect">
            <a:avLst/>
          </a:prstGeom>
          <a:noFill/>
          <a:ln>
            <a:noFill/>
          </a:ln>
        </p:spPr>
      </p:pic>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750"/>
                                        <p:tgtEl>
                                          <p:spTgt spid="38"/>
                                        </p:tgtEl>
                                      </p:cBhvr>
                                    </p:animEffect>
                                  </p:childTnLst>
                                </p:cTn>
                              </p:par>
                              <p:par>
                                <p:cTn id="8" presetID="3"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750"/>
                                        <p:tgtEl>
                                          <p:spTgt spid="37"/>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750"/>
                                        <p:tgtEl>
                                          <p:spTgt spid="19"/>
                                        </p:tgtEl>
                                      </p:cBhvr>
                                    </p:animEffect>
                                  </p:childTnLst>
                                </p:cTn>
                              </p:par>
                              <p:par>
                                <p:cTn id="15" presetID="3" presetClass="entr" presetSubtype="10" fill="hold" nodeType="withEffect">
                                  <p:stCondLst>
                                    <p:cond delay="0"/>
                                  </p:stCondLst>
                                  <p:childTnLst>
                                    <p:set>
                                      <p:cBhvr>
                                        <p:cTn id="16" dur="1" fill="hold">
                                          <p:stCondLst>
                                            <p:cond delay="0"/>
                                          </p:stCondLst>
                                        </p:cTn>
                                        <p:tgtEl>
                                          <p:spTgt spid="68893"/>
                                        </p:tgtEl>
                                        <p:attrNameLst>
                                          <p:attrName>style.visibility</p:attrName>
                                        </p:attrNameLst>
                                      </p:cBhvr>
                                      <p:to>
                                        <p:strVal val="visible"/>
                                      </p:to>
                                    </p:set>
                                    <p:animEffect transition="in" filter="blinds(horizontal)">
                                      <p:cBhvr>
                                        <p:cTn id="17" dur="750"/>
                                        <p:tgtEl>
                                          <p:spTgt spid="68893"/>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750"/>
                                        <p:tgtEl>
                                          <p:spTgt spid="21"/>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94408" y="837506"/>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某催化剂中含有的活性组分为</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的化合物，可用于二氧化碳加氢制取甲醚。甲醚是乙醇的同分异构体，其熔点为－</a:t>
            </a:r>
            <a:r>
              <a:rPr lang="en-US" altLang="zh-CN" sz="2800" kern="100" dirty="0">
                <a:latin typeface="Times New Roman"/>
                <a:ea typeface="华文细黑"/>
                <a:cs typeface="Courier New"/>
              </a:rPr>
              <a:t>141.5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，沸点为－</a:t>
            </a:r>
            <a:r>
              <a:rPr lang="en-US" altLang="zh-CN" sz="2800" kern="100" dirty="0">
                <a:latin typeface="Times New Roman"/>
                <a:ea typeface="华文细黑"/>
                <a:cs typeface="Courier New"/>
              </a:rPr>
              <a:t>24.9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，在加热条件下可分解成甲烷、乙烷、甲醛等。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乙醇的沸点比甲醚高，其主要原因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矩形 20"/>
          <p:cNvSpPr/>
          <p:nvPr/>
        </p:nvSpPr>
        <p:spPr>
          <a:xfrm>
            <a:off x="294408" y="3457259"/>
            <a:ext cx="11388152" cy="2464240"/>
          </a:xfrm>
          <a:prstGeom prst="rect">
            <a:avLst/>
          </a:prstGeom>
        </p:spPr>
        <p:txBody>
          <a:bodyPr wrap="square" lIns="121898" tIns="60948" rIns="121898" bIns="60948">
            <a:spAutoFit/>
          </a:bodyPr>
          <a:lstStyle/>
          <a:p>
            <a:pPr algn="just">
              <a:lnSpc>
                <a:spcPct val="3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乙醇的结构式为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甲醚的结构式为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300000"/>
              </a:lnSpc>
              <a:spcAft>
                <a:spcPts val="0"/>
              </a:spcAft>
            </a:pPr>
            <a:r>
              <a:rPr lang="zh-CN" altLang="zh-CN" sz="2800" kern="100" dirty="0" smtClean="0">
                <a:latin typeface="Times New Roman"/>
                <a:ea typeface="华文细黑"/>
                <a:cs typeface="Times New Roman"/>
              </a:rPr>
              <a:t>乙醇含有羟基氢，能形成分子间氢键，所以大于甲醚的沸点。</a:t>
            </a:r>
            <a:endParaRPr lang="zh-CN" altLang="zh-CN" sz="1050" kern="100" dirty="0">
              <a:effectLst/>
              <a:latin typeface="宋体"/>
              <a:cs typeface="Courier New"/>
            </a:endParaRPr>
          </a:p>
        </p:txBody>
      </p:sp>
      <p:pic>
        <p:nvPicPr>
          <p:cNvPr id="24270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974" y="3727351"/>
            <a:ext cx="2079957" cy="132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70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3151" y="3771463"/>
            <a:ext cx="2011344" cy="126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527254" y="2853730"/>
            <a:ext cx="305724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乙醇分子间有氢键</a:t>
            </a:r>
            <a:endParaRPr lang="zh-CN" altLang="en-US" sz="2800" dirty="0"/>
          </a:p>
        </p:txBody>
      </p:sp>
      <p:sp>
        <p:nvSpPr>
          <p:cNvPr id="22" name="Rectangle 21">
            <a:hlinkClick r:id="rId4"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5"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6"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7"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9"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0"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1"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2"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3"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4"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5"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6"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7"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242705"/>
                                        </p:tgtEl>
                                        <p:attrNameLst>
                                          <p:attrName>style.visibility</p:attrName>
                                        </p:attrNameLst>
                                      </p:cBhvr>
                                      <p:to>
                                        <p:strVal val="visible"/>
                                      </p:to>
                                    </p:set>
                                    <p:animEffect transition="in" filter="blinds(horizontal)">
                                      <p:cBhvr>
                                        <p:cTn id="10" dur="500"/>
                                        <p:tgtEl>
                                          <p:spTgt spid="242705"/>
                                        </p:tgtEl>
                                      </p:cBhvr>
                                    </p:animEffect>
                                  </p:childTnLst>
                                </p:cTn>
                              </p:par>
                              <p:par>
                                <p:cTn id="11" presetID="3" presetClass="entr" presetSubtype="10" fill="hold" nodeType="withEffect">
                                  <p:stCondLst>
                                    <p:cond delay="0"/>
                                  </p:stCondLst>
                                  <p:childTnLst>
                                    <p:set>
                                      <p:cBhvr>
                                        <p:cTn id="12" dur="1" fill="hold">
                                          <p:stCondLst>
                                            <p:cond delay="0"/>
                                          </p:stCondLst>
                                        </p:cTn>
                                        <p:tgtEl>
                                          <p:spTgt spid="242706"/>
                                        </p:tgtEl>
                                        <p:attrNameLst>
                                          <p:attrName>style.visibility</p:attrName>
                                        </p:attrNameLst>
                                      </p:cBhvr>
                                      <p:to>
                                        <p:strVal val="visible"/>
                                      </p:to>
                                    </p:set>
                                    <p:animEffect transition="in" filter="blinds(horizontal)">
                                      <p:cBhvr>
                                        <p:cTn id="13" dur="500"/>
                                        <p:tgtEl>
                                          <p:spTgt spid="24270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42705"/>
                                        </p:tgtEl>
                                      </p:cBhvr>
                                    </p:animEffect>
                                    <p:set>
                                      <p:cBhvr>
                                        <p:cTn id="26" dur="1" fill="hold">
                                          <p:stCondLst>
                                            <p:cond delay="499"/>
                                          </p:stCondLst>
                                        </p:cTn>
                                        <p:tgtEl>
                                          <p:spTgt spid="24270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42706"/>
                                        </p:tgtEl>
                                      </p:cBhvr>
                                    </p:animEffect>
                                    <p:set>
                                      <p:cBhvr>
                                        <p:cTn id="29" dur="1" fill="hold">
                                          <p:stCondLst>
                                            <p:cond delay="499"/>
                                          </p:stCondLst>
                                        </p:cTn>
                                        <p:tgtEl>
                                          <p:spTgt spid="24270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21" grpId="0"/>
      <p:bldP spid="21" grpId="1"/>
      <p:bldP spid="3" grpId="0"/>
      <p:bldP spid="3"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981522"/>
            <a:ext cx="1138815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甲醛分子中碳原子轨道的杂化类型为</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矩形 19"/>
          <p:cNvSpPr/>
          <p:nvPr/>
        </p:nvSpPr>
        <p:spPr>
          <a:xfrm>
            <a:off x="294408" y="2156321"/>
            <a:ext cx="11388152"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甲醛</a:t>
            </a:r>
            <a:r>
              <a:rPr lang="zh-CN" altLang="zh-CN" sz="2800" kern="100" dirty="0">
                <a:latin typeface="Times New Roman"/>
                <a:ea typeface="华文细黑"/>
                <a:cs typeface="Times New Roman"/>
              </a:rPr>
              <a:t>的结构式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，为平面结构，碳原子采取</a:t>
            </a:r>
            <a:r>
              <a:rPr lang="en-US" altLang="zh-CN" sz="2800" kern="100" dirty="0">
                <a:latin typeface="Times New Roman"/>
                <a:ea typeface="华文细黑"/>
                <a:cs typeface="Times New Roman"/>
              </a:rPr>
              <a:t>sp</a:t>
            </a:r>
            <a:r>
              <a:rPr lang="en-US" altLang="zh-CN" sz="2800" kern="100" baseline="30000" dirty="0">
                <a:latin typeface="Times New Roman"/>
                <a:ea typeface="华文细黑"/>
                <a:cs typeface="Times New Roman"/>
              </a:rPr>
              <a:t>2</a:t>
            </a:r>
            <a:r>
              <a:rPr lang="zh-CN" altLang="zh-CN" sz="2800" kern="100" dirty="0">
                <a:latin typeface="Times New Roman"/>
                <a:ea typeface="华文细黑"/>
                <a:cs typeface="Times New Roman"/>
              </a:rPr>
              <a:t>杂化。</a:t>
            </a:r>
          </a:p>
        </p:txBody>
      </p:sp>
      <p:sp>
        <p:nvSpPr>
          <p:cNvPr id="3" name="矩形 2"/>
          <p:cNvSpPr/>
          <p:nvPr/>
        </p:nvSpPr>
        <p:spPr>
          <a:xfrm>
            <a:off x="6751585" y="1104620"/>
            <a:ext cx="623889" cy="523220"/>
          </a:xfrm>
          <a:prstGeom prst="rect">
            <a:avLst/>
          </a:prstGeom>
        </p:spPr>
        <p:txBody>
          <a:bodyPr wrap="none">
            <a:spAutoFit/>
          </a:bodyPr>
          <a:lstStyle/>
          <a:p>
            <a:r>
              <a:rPr lang="en-US" altLang="zh-CN" sz="2800" kern="100" dirty="0">
                <a:solidFill>
                  <a:srgbClr val="E36C0A"/>
                </a:solidFill>
                <a:latin typeface="Times New Roman"/>
                <a:ea typeface="华文细黑"/>
              </a:rPr>
              <a:t>sp</a:t>
            </a:r>
            <a:r>
              <a:rPr lang="en-US" altLang="zh-CN" sz="2800" kern="100" baseline="30000" dirty="0">
                <a:solidFill>
                  <a:srgbClr val="E36C0A"/>
                </a:solidFill>
                <a:latin typeface="Times New Roman"/>
                <a:ea typeface="华文细黑"/>
              </a:rPr>
              <a:t>2</a:t>
            </a:r>
            <a:endParaRPr lang="zh-CN" altLang="en-US" sz="2800" dirty="0"/>
          </a:p>
        </p:txBody>
      </p:sp>
      <p:pic>
        <p:nvPicPr>
          <p:cNvPr id="24372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216" y="1843877"/>
            <a:ext cx="1385529" cy="9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43729"/>
                                        </p:tgtEl>
                                        <p:attrNameLst>
                                          <p:attrName>style.visibility</p:attrName>
                                        </p:attrNameLst>
                                      </p:cBhvr>
                                      <p:to>
                                        <p:strVal val="visible"/>
                                      </p:to>
                                    </p:set>
                                    <p:animEffect transition="in" filter="blinds(horizontal)">
                                      <p:cBhvr>
                                        <p:cTn id="10" dur="500"/>
                                        <p:tgtEl>
                                          <p:spTgt spid="2437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43729"/>
                                        </p:tgtEl>
                                      </p:cBhvr>
                                    </p:animEffect>
                                    <p:set>
                                      <p:cBhvr>
                                        <p:cTn id="23" dur="1" fill="hold">
                                          <p:stCondLst>
                                            <p:cond delay="499"/>
                                          </p:stCondLst>
                                        </p:cTn>
                                        <p:tgtEl>
                                          <p:spTgt spid="24372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20" grpId="0"/>
      <p:bldP spid="20" grpId="1"/>
      <p:bldP spid="3" grpId="0"/>
      <p:bldP spid="3"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693490"/>
            <a:ext cx="11633446" cy="344091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储氢材料化合物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是乙烷的等电子体，其相对分子质量为</a:t>
            </a:r>
            <a:r>
              <a:rPr lang="en-US" altLang="zh-CN" sz="2800" kern="100" dirty="0">
                <a:latin typeface="Times New Roman"/>
                <a:ea typeface="华文细黑"/>
                <a:cs typeface="Courier New"/>
              </a:rPr>
              <a:t>30.8</a:t>
            </a:r>
            <a:r>
              <a:rPr lang="zh-CN" altLang="zh-CN" sz="2800" kern="100" dirty="0">
                <a:latin typeface="Times New Roman"/>
                <a:ea typeface="华文细黑"/>
                <a:cs typeface="Times New Roman"/>
              </a:rPr>
              <a:t>，且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是由第二周期两种氢化物形成的化合物。加热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会缓慢释放氢气，同时</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转</a:t>
            </a:r>
            <a:endParaRPr lang="en-US" altLang="zh-CN" sz="2800" kern="100" dirty="0" smtClean="0">
              <a:latin typeface="Times New Roman"/>
              <a:ea typeface="华文细黑"/>
              <a:cs typeface="Times New Roman"/>
            </a:endParaRPr>
          </a:p>
          <a:p>
            <a:pPr algn="just">
              <a:lnSpc>
                <a:spcPct val="320000"/>
              </a:lnSpc>
              <a:spcAft>
                <a:spcPts val="0"/>
              </a:spcAft>
            </a:pPr>
            <a:r>
              <a:rPr lang="zh-CN" altLang="zh-CN" sz="2800" kern="100" dirty="0" smtClean="0">
                <a:latin typeface="Times New Roman"/>
                <a:ea typeface="华文细黑"/>
                <a:cs typeface="Times New Roman"/>
              </a:rPr>
              <a:t>化为</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是乙烯的等电子体。化合物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的结构式为</a:t>
            </a:r>
            <a:r>
              <a:rPr lang="en-US" altLang="zh-CN" sz="2800" kern="100" dirty="0" smtClean="0">
                <a:latin typeface="Times New Roman"/>
                <a:ea typeface="华文细黑"/>
                <a:cs typeface="Courier New"/>
              </a:rPr>
              <a:t>___________ </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若含有配位键，要求用箭头表示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键的数目是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3" name="矩形 22"/>
          <p:cNvSpPr/>
          <p:nvPr/>
        </p:nvSpPr>
        <p:spPr>
          <a:xfrm>
            <a:off x="294408" y="3948708"/>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乙烷</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原子，价电子总数为</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，根据相对分子质量</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pic>
        <p:nvPicPr>
          <p:cNvPr id="354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737" y="4650244"/>
            <a:ext cx="1870839" cy="12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294408" y="4811376"/>
            <a:ext cx="11388152" cy="68760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BNH</a:t>
            </a:r>
            <a:r>
              <a:rPr lang="en-US" altLang="zh-CN" sz="2800" kern="100" baseline="-250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，其结构式为</a:t>
            </a:r>
            <a:r>
              <a:rPr lang="en-US" altLang="zh-CN" sz="2800" kern="100" dirty="0">
                <a:solidFill>
                  <a:prstClr val="black"/>
                </a:solidFill>
                <a:latin typeface="宋体"/>
                <a:ea typeface="华文细黑"/>
                <a:cs typeface="Courier New"/>
              </a:rPr>
              <a:t>            </a:t>
            </a:r>
            <a:r>
              <a:rPr lang="zh-CN" altLang="zh-CN" sz="2800" kern="100" dirty="0">
                <a:solidFill>
                  <a:prstClr val="black"/>
                </a:solidFill>
                <a:latin typeface="Times New Roman"/>
                <a:ea typeface="华文细黑"/>
                <a:cs typeface="Times New Roman"/>
              </a:rPr>
              <a:t>，加热时，根据信息除生成</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外，</a:t>
            </a:r>
            <a:r>
              <a:rPr lang="zh-CN" altLang="zh-CN" sz="2800" kern="100" dirty="0" smtClean="0">
                <a:solidFill>
                  <a:prstClr val="black"/>
                </a:solidFill>
                <a:latin typeface="Times New Roman"/>
                <a:ea typeface="华文细黑"/>
                <a:cs typeface="Times New Roman"/>
              </a:rPr>
              <a:t>还</a:t>
            </a:r>
            <a:endParaRPr lang="en-US" altLang="zh-CN" sz="2800" kern="100" dirty="0" smtClean="0">
              <a:solidFill>
                <a:prstClr val="black"/>
              </a:solidFill>
              <a:latin typeface="Times New Roman"/>
              <a:ea typeface="华文细黑"/>
              <a:cs typeface="Times New Roman"/>
            </a:endParaRPr>
          </a:p>
        </p:txBody>
      </p:sp>
      <p:sp>
        <p:nvSpPr>
          <p:cNvPr id="26" name="矩形 25"/>
          <p:cNvSpPr/>
          <p:nvPr/>
        </p:nvSpPr>
        <p:spPr>
          <a:xfrm>
            <a:off x="294408" y="5969124"/>
            <a:ext cx="11388152" cy="769417"/>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应转化</a:t>
            </a:r>
            <a:r>
              <a:rPr lang="zh-CN" altLang="zh-CN" sz="2800" kern="100" dirty="0" smtClean="0">
                <a:solidFill>
                  <a:prstClr val="black"/>
                </a:solidFill>
                <a:latin typeface="Times New Roman"/>
                <a:ea typeface="华文细黑"/>
                <a:cs typeface="Times New Roman"/>
              </a:rPr>
              <a:t>为</a:t>
            </a:r>
            <a:r>
              <a:rPr lang="en-US" altLang="zh-CN" sz="2800" kern="100" dirty="0" smtClean="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所以</a:t>
            </a:r>
            <a:r>
              <a:rPr lang="en-US" altLang="zh-CN" sz="2800" kern="100" dirty="0">
                <a:solidFill>
                  <a:prstClr val="black"/>
                </a:solidFill>
                <a:latin typeface="Times New Roman"/>
                <a:ea typeface="华文细黑"/>
                <a:cs typeface="Courier New"/>
              </a:rPr>
              <a:t>1 </a:t>
            </a:r>
            <a:r>
              <a:rPr lang="en-US" altLang="zh-CN" sz="2800" kern="100" dirty="0" err="1">
                <a:solidFill>
                  <a:prstClr val="black"/>
                </a:solidFill>
                <a:latin typeface="Times New Roman"/>
                <a:ea typeface="华文细黑"/>
                <a:cs typeface="Courier New"/>
              </a:rPr>
              <a:t>mol</a:t>
            </a:r>
            <a:r>
              <a:rPr lang="zh-CN" altLang="zh-CN" sz="2800" kern="100" dirty="0">
                <a:solidFill>
                  <a:prstClr val="black"/>
                </a:solidFill>
                <a:latin typeface="Times New Roman"/>
                <a:ea typeface="华文细黑"/>
                <a:cs typeface="Times New Roman"/>
              </a:rPr>
              <a:t>该化合物中含有</a:t>
            </a:r>
            <a:r>
              <a:rPr lang="en-US" altLang="zh-CN" sz="2800" kern="100" dirty="0">
                <a:solidFill>
                  <a:prstClr val="black"/>
                </a:solidFill>
                <a:latin typeface="Times New Roman"/>
                <a:ea typeface="华文细黑"/>
                <a:cs typeface="Courier New"/>
              </a:rPr>
              <a:t>5</a:t>
            </a:r>
            <a:r>
              <a:rPr lang="en-US" altLang="zh-CN" sz="2800" i="1" kern="100" dirty="0">
                <a:solidFill>
                  <a:prstClr val="black"/>
                </a:solidFill>
                <a:latin typeface="Times New Roman"/>
                <a:ea typeface="华文细黑"/>
                <a:cs typeface="Courier New"/>
              </a:rPr>
              <a:t>N</a:t>
            </a:r>
            <a:r>
              <a:rPr lang="en-US" altLang="zh-CN" sz="2800" kern="100" baseline="-25000" dirty="0">
                <a:solidFill>
                  <a:prstClr val="black"/>
                </a:solidFill>
                <a:latin typeface="Times New Roman"/>
                <a:ea typeface="华文细黑"/>
                <a:cs typeface="Courier New"/>
              </a:rPr>
              <a:t>A</a:t>
            </a:r>
            <a:r>
              <a:rPr lang="en-US" altLang="zh-CN" sz="2800" kern="100" dirty="0">
                <a:solidFill>
                  <a:prstClr val="black"/>
                </a:solidFill>
                <a:latin typeface="Times New Roman"/>
                <a:ea typeface="华文细黑"/>
                <a:cs typeface="Courier New"/>
              </a:rPr>
              <a:t> σ </a:t>
            </a:r>
            <a:r>
              <a:rPr lang="zh-CN" altLang="zh-CN" sz="2800" kern="100" dirty="0">
                <a:solidFill>
                  <a:prstClr val="black"/>
                </a:solidFill>
                <a:latin typeface="Times New Roman"/>
                <a:ea typeface="华文细黑"/>
                <a:cs typeface="Times New Roman"/>
              </a:rPr>
              <a:t>键。</a:t>
            </a:r>
            <a:endParaRPr lang="zh-CN" altLang="zh-CN" sz="1050" kern="100" dirty="0">
              <a:solidFill>
                <a:prstClr val="black"/>
              </a:solidFill>
              <a:latin typeface="宋体"/>
              <a:cs typeface="Courier New"/>
            </a:endParaRPr>
          </a:p>
        </p:txBody>
      </p:sp>
      <p:pic>
        <p:nvPicPr>
          <p:cNvPr id="354309" name="Picture 5" descr="H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259" y="5764032"/>
            <a:ext cx="1928978" cy="78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310" name="Picture 6"/>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1000"/>
          <a:stretch/>
        </p:blipFill>
        <p:spPr bwMode="auto">
          <a:xfrm>
            <a:off x="9446455" y="1988915"/>
            <a:ext cx="1524409" cy="109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a:xfrm>
            <a:off x="10828189" y="3289399"/>
            <a:ext cx="111189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rPr>
              <a:t>5</a:t>
            </a:r>
            <a:r>
              <a:rPr lang="en-US" altLang="zh-CN" sz="2800" i="1" kern="100" dirty="0">
                <a:solidFill>
                  <a:srgbClr val="E36C0A"/>
                </a:solidFill>
                <a:latin typeface="Times New Roman"/>
                <a:ea typeface="华文细黑"/>
              </a:rPr>
              <a:t>N</a:t>
            </a:r>
            <a:r>
              <a:rPr lang="en-US" altLang="zh-CN" sz="2800" kern="100" baseline="-25000" dirty="0">
                <a:solidFill>
                  <a:srgbClr val="E36C0A"/>
                </a:solidFill>
                <a:latin typeface="Times New Roman"/>
                <a:ea typeface="华文细黑"/>
              </a:rPr>
              <a:t>A</a:t>
            </a:r>
            <a:endParaRPr lang="en-US" altLang="zh-CN" sz="2800" kern="100" dirty="0" smtClean="0">
              <a:latin typeface="Times New Roman"/>
              <a:ea typeface="华文细黑"/>
              <a:cs typeface="Times New Roman"/>
            </a:endParaRPr>
          </a:p>
        </p:txBody>
      </p:sp>
      <p:sp>
        <p:nvSpPr>
          <p:cNvPr id="27" name="Rectangle 21">
            <a:hlinkClick r:id="rId5"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8" name="Rectangle 21">
            <a:hlinkClick r:id="rId6"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7"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8"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9"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10"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11"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2"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3"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4"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8"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9" name="Rectangle 21">
            <a:hlinkClick r:id="rId16"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0" name="Rectangle 21">
            <a:hlinkClick r:id="rId17"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1" name="Rectangle 21">
            <a:hlinkClick r:id="rId18"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2" name="矩形 4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3" name="圆角矩形 4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694806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354308"/>
                                        </p:tgtEl>
                                        <p:attrNameLst>
                                          <p:attrName>style.visibility</p:attrName>
                                        </p:attrNameLst>
                                      </p:cBhvr>
                                      <p:to>
                                        <p:strVal val="visible"/>
                                      </p:to>
                                    </p:set>
                                    <p:animEffect transition="in" filter="blinds(horizontal)">
                                      <p:cBhvr>
                                        <p:cTn id="10" dur="500"/>
                                        <p:tgtEl>
                                          <p:spTgt spid="35430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nodeType="withEffect">
                                  <p:stCondLst>
                                    <p:cond delay="0"/>
                                  </p:stCondLst>
                                  <p:childTnLst>
                                    <p:set>
                                      <p:cBhvr>
                                        <p:cTn id="18" dur="1" fill="hold">
                                          <p:stCondLst>
                                            <p:cond delay="0"/>
                                          </p:stCondLst>
                                        </p:cTn>
                                        <p:tgtEl>
                                          <p:spTgt spid="354309"/>
                                        </p:tgtEl>
                                        <p:attrNameLst>
                                          <p:attrName>style.visibility</p:attrName>
                                        </p:attrNameLst>
                                      </p:cBhvr>
                                      <p:to>
                                        <p:strVal val="visible"/>
                                      </p:to>
                                    </p:set>
                                    <p:animEffect transition="in" filter="blinds(horizontal)">
                                      <p:cBhvr>
                                        <p:cTn id="19" dur="500"/>
                                        <p:tgtEl>
                                          <p:spTgt spid="35430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54310"/>
                                        </p:tgtEl>
                                        <p:attrNameLst>
                                          <p:attrName>style.visibility</p:attrName>
                                        </p:attrNameLst>
                                      </p:cBhvr>
                                      <p:to>
                                        <p:strVal val="visible"/>
                                      </p:to>
                                    </p:set>
                                    <p:animEffect transition="in" filter="blinds(horizontal)">
                                      <p:cBhvr>
                                        <p:cTn id="24" dur="500"/>
                                        <p:tgtEl>
                                          <p:spTgt spid="3543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54308"/>
                                        </p:tgtEl>
                                      </p:cBhvr>
                                    </p:animEffect>
                                    <p:set>
                                      <p:cBhvr>
                                        <p:cTn id="35" dur="1" fill="hold">
                                          <p:stCondLst>
                                            <p:cond delay="499"/>
                                          </p:stCondLst>
                                        </p:cTn>
                                        <p:tgtEl>
                                          <p:spTgt spid="35430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54309"/>
                                        </p:tgtEl>
                                      </p:cBhvr>
                                    </p:animEffect>
                                    <p:set>
                                      <p:cBhvr>
                                        <p:cTn id="44" dur="1" fill="hold">
                                          <p:stCondLst>
                                            <p:cond delay="499"/>
                                          </p:stCondLst>
                                        </p:cTn>
                                        <p:tgtEl>
                                          <p:spTgt spid="35430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54310"/>
                                        </p:tgtEl>
                                      </p:cBhvr>
                                    </p:animEffect>
                                    <p:set>
                                      <p:cBhvr>
                                        <p:cTn id="47" dur="1" fill="hold">
                                          <p:stCondLst>
                                            <p:cond delay="499"/>
                                          </p:stCondLst>
                                        </p:cTn>
                                        <p:tgtEl>
                                          <p:spTgt spid="35431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43"/>
                  </p:tgtEl>
                </p:cond>
              </p:nextCondLst>
            </p:seq>
          </p:childTnLst>
        </p:cTn>
      </p:par>
    </p:tnLst>
    <p:bldLst>
      <p:bldP spid="23" grpId="0"/>
      <p:bldP spid="23" grpId="1"/>
      <p:bldP spid="25" grpId="0"/>
      <p:bldP spid="25" grpId="1"/>
      <p:bldP spid="26" grpId="0"/>
      <p:bldP spid="26" grpId="1"/>
      <p:bldP spid="29" grpId="0"/>
      <p:bldP spid="29"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23678" y="765498"/>
            <a:ext cx="1138815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随着石油资源的日趋紧张，天然气资源的开发利用受到越来越多的关注。以天然气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主要成分是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为原料经合成气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主要成分为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制化学品，是目前天然气转化利用的主要技术路线。而采用渣油、煤、焦炭为原料制合成气，常因含羰基铁</a:t>
            </a:r>
            <a:r>
              <a:rPr lang="en-US" altLang="zh-CN" sz="2800" kern="100" dirty="0">
                <a:latin typeface="IPAPANNEW"/>
                <a:ea typeface="华文细黑"/>
                <a:cs typeface="Times New Roman"/>
              </a:rPr>
              <a:t>[Fe(CO)</a:t>
            </a:r>
            <a:r>
              <a:rPr lang="en-US" altLang="zh-CN" sz="2800" kern="100" baseline="-25000" dirty="0">
                <a:latin typeface="IPAPANNEW"/>
                <a:ea typeface="华文细黑"/>
                <a:cs typeface="Times New Roman"/>
              </a:rPr>
              <a:t>5</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等而导致以合成气为原料合成甲醇和合成氨等生产过程中的催化剂产生中毒。请回答下列问题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[Fe(CO)</a:t>
            </a:r>
            <a:r>
              <a:rPr lang="en-US" altLang="zh-CN" sz="2800" kern="100" baseline="-25000" dirty="0">
                <a:latin typeface="IPAPANNEW"/>
                <a:ea typeface="华文细黑"/>
                <a:cs typeface="Times New Roman"/>
              </a:rPr>
              <a:t>5</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中铁的化合价为</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，写出铁原子的基态电子排布式：</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原子的基态核外电子排布式为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445269" y="4706888"/>
            <a:ext cx="527900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3p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4s</a:t>
            </a:r>
            <a:r>
              <a:rPr lang="en-US" altLang="zh-CN" sz="2800" kern="100" baseline="30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4s</a:t>
            </a:r>
            <a:r>
              <a:rPr lang="en-US" altLang="zh-CN" sz="2800" kern="100" baseline="30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Effect transition="in" filter="blinds(horizontal)">
                                      <p:cBhvr>
                                        <p:cTn id="7" dur="500"/>
                                        <p:tgtEl>
                                          <p:spTgt spid="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
                                            <p:txEl>
                                              <p:pRg st="2" end="2"/>
                                            </p:txEl>
                                          </p:spTgt>
                                        </p:tgtEl>
                                      </p:cBhvr>
                                    </p:animEffect>
                                    <p:set>
                                      <p:cBhvr>
                                        <p:cTn id="17" dur="1" fill="hold">
                                          <p:stCondLst>
                                            <p:cond delay="499"/>
                                          </p:stCondLst>
                                        </p:cTn>
                                        <p:tgtEl>
                                          <p:spTgt spid="22">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23678" y="1197546"/>
            <a:ext cx="11388152" cy="1986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由断开</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分子的第一个化学键所需要的能量</a:t>
            </a:r>
            <a:r>
              <a:rPr lang="en-US" altLang="zh-CN" sz="2800" kern="100" dirty="0">
                <a:latin typeface="IPAPANNEW"/>
                <a:ea typeface="华文细黑"/>
                <a:cs typeface="Times New Roman"/>
              </a:rPr>
              <a:t>[(1 071.9</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798.9) </a:t>
            </a:r>
            <a:r>
              <a:rPr lang="en-US" altLang="zh-CN" sz="2800" kern="100" dirty="0" err="1">
                <a:latin typeface="IPAPANNEW"/>
                <a:ea typeface="华文细黑"/>
                <a:cs typeface="Times New Roman"/>
              </a:rPr>
              <a:t>kJ·mol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273.0 </a:t>
            </a:r>
            <a:r>
              <a:rPr lang="en-US" altLang="zh-CN" sz="2800" kern="100" dirty="0" err="1">
                <a:latin typeface="IPAPANNEW"/>
                <a:ea typeface="华文细黑"/>
                <a:cs typeface="Times New Roman"/>
              </a:rPr>
              <a:t>kJ·mol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比断开</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分子的第一个化学键所需要的能量</a:t>
            </a:r>
            <a:r>
              <a:rPr lang="en-US" altLang="zh-CN" sz="2800" kern="100" dirty="0">
                <a:latin typeface="IPAPANNEW"/>
                <a:ea typeface="华文细黑"/>
                <a:cs typeface="Times New Roman"/>
              </a:rPr>
              <a:t>[(941.7</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418.4) </a:t>
            </a:r>
            <a:r>
              <a:rPr lang="en-US" altLang="zh-CN" sz="2800" kern="100" dirty="0" err="1">
                <a:latin typeface="IPAPANNEW"/>
                <a:ea typeface="华文细黑"/>
                <a:cs typeface="Times New Roman"/>
              </a:rPr>
              <a:t>kJ·mol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523.3 </a:t>
            </a:r>
            <a:r>
              <a:rPr lang="en-US" altLang="zh-CN" sz="2800" kern="100" dirty="0" err="1">
                <a:latin typeface="IPAPANNEW"/>
                <a:ea typeface="华文细黑"/>
                <a:cs typeface="Times New Roman"/>
              </a:rPr>
              <a:t>kJ·mol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小，可知</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相对更活泼。</a:t>
            </a:r>
            <a:endParaRPr lang="zh-CN" altLang="zh-CN" sz="1050" kern="100" dirty="0">
              <a:effectLst/>
              <a:latin typeface="宋体"/>
              <a:cs typeface="Courier New"/>
            </a:endParaRPr>
          </a:p>
        </p:txBody>
      </p:sp>
      <p:sp>
        <p:nvSpPr>
          <p:cNvPr id="5" name="矩形 4"/>
          <p:cNvSpPr/>
          <p:nvPr/>
        </p:nvSpPr>
        <p:spPr>
          <a:xfrm>
            <a:off x="323678" y="3429794"/>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CO</a:t>
            </a:r>
            <a:r>
              <a:rPr lang="zh-CN" altLang="zh-CN" sz="2800" kern="100" dirty="0">
                <a:solidFill>
                  <a:schemeClr val="accent6">
                    <a:lumMod val="75000"/>
                  </a:schemeClr>
                </a:solidFill>
                <a:latin typeface="Times New Roman"/>
                <a:ea typeface="华文细黑"/>
                <a:cs typeface="Times New Roman"/>
              </a:rPr>
              <a:t>　断开</a:t>
            </a:r>
            <a:r>
              <a:rPr lang="en-US" altLang="zh-CN" sz="2800" kern="100" dirty="0">
                <a:solidFill>
                  <a:schemeClr val="accent6">
                    <a:lumMod val="75000"/>
                  </a:schemeClr>
                </a:solidFill>
                <a:latin typeface="Times New Roman"/>
                <a:ea typeface="华文细黑"/>
                <a:cs typeface="Courier New"/>
              </a:rPr>
              <a:t>CO</a:t>
            </a:r>
            <a:r>
              <a:rPr lang="zh-CN" altLang="zh-CN" sz="2800" kern="100" dirty="0">
                <a:solidFill>
                  <a:schemeClr val="accent6">
                    <a:lumMod val="75000"/>
                  </a:schemeClr>
                </a:solidFill>
                <a:latin typeface="Times New Roman"/>
                <a:ea typeface="华文细黑"/>
                <a:cs typeface="Times New Roman"/>
              </a:rPr>
              <a:t>分子的第一个化学键所需要的能量</a:t>
            </a:r>
            <a:r>
              <a:rPr lang="en-US" altLang="zh-CN" sz="2800" kern="100" dirty="0">
                <a:solidFill>
                  <a:schemeClr val="accent6">
                    <a:lumMod val="75000"/>
                  </a:schemeClr>
                </a:solidFill>
                <a:latin typeface="Times New Roman"/>
                <a:ea typeface="华文细黑"/>
                <a:cs typeface="Courier New"/>
              </a:rPr>
              <a:t>(273.0 </a:t>
            </a:r>
            <a:r>
              <a:rPr lang="en-US" altLang="zh-CN" sz="2800" kern="100" dirty="0" err="1">
                <a:solidFill>
                  <a:schemeClr val="accent6">
                    <a:lumMod val="75000"/>
                  </a:schemeClr>
                </a:solidFill>
                <a:latin typeface="Times New Roman"/>
                <a:ea typeface="华文细黑"/>
                <a:cs typeface="Courier New"/>
              </a:rPr>
              <a:t>kJ·mol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比断开</a:t>
            </a:r>
            <a:r>
              <a:rPr lang="en-US" altLang="zh-CN" sz="2800" kern="100" dirty="0">
                <a:solidFill>
                  <a:schemeClr val="accent6">
                    <a:lumMod val="75000"/>
                  </a:schemeClr>
                </a:solidFill>
                <a:latin typeface="Times New Roman"/>
                <a:ea typeface="华文细黑"/>
                <a:cs typeface="Courier New"/>
              </a:rPr>
              <a:t>N</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分子的第一个化学键所需要的能量</a:t>
            </a:r>
            <a:r>
              <a:rPr lang="en-US" altLang="zh-CN" sz="2800" kern="100" dirty="0">
                <a:solidFill>
                  <a:schemeClr val="accent6">
                    <a:lumMod val="75000"/>
                  </a:schemeClr>
                </a:solidFill>
                <a:latin typeface="Times New Roman"/>
                <a:ea typeface="华文细黑"/>
                <a:cs typeface="Courier New"/>
              </a:rPr>
              <a:t>(523.3 </a:t>
            </a:r>
            <a:r>
              <a:rPr lang="en-US" altLang="zh-CN" sz="2800" kern="100" dirty="0" err="1">
                <a:solidFill>
                  <a:schemeClr val="accent6">
                    <a:lumMod val="75000"/>
                  </a:schemeClr>
                </a:solidFill>
                <a:latin typeface="Times New Roman"/>
                <a:ea typeface="华文细黑"/>
                <a:cs typeface="Courier New"/>
              </a:rPr>
              <a:t>kJ·mol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小</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00777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75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4408" y="909514"/>
            <a:ext cx="1138815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互为等电子体的分子和离子分别为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各举一种即可，填化学式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分子的电子式为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分子的结构式可表示成</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2860093902"/>
              </p:ext>
            </p:extLst>
          </p:nvPr>
        </p:nvGraphicFramePr>
        <p:xfrm>
          <a:off x="406574" y="3141762"/>
          <a:ext cx="11144250" cy="2200275"/>
        </p:xfrm>
        <a:graphic>
          <a:graphicData uri="http://schemas.openxmlformats.org/presentationml/2006/ole">
            <mc:AlternateContent xmlns:mc="http://schemas.openxmlformats.org/markup-compatibility/2006">
              <mc:Choice xmlns:v="urn:schemas-microsoft-com:vml" Requires="v">
                <p:oleObj spid="_x0000_s358449" name="文档" r:id="rId4" imgW="11142103" imgH="2206544" progId="Word.Document.12">
                  <p:embed/>
                </p:oleObj>
              </mc:Choice>
              <mc:Fallback>
                <p:oleObj name="文档" r:id="rId4" imgW="11142103" imgH="2206544" progId="Word.Document.12">
                  <p:embed/>
                  <p:pic>
                    <p:nvPicPr>
                      <p:cNvPr id="0" name=""/>
                      <p:cNvPicPr/>
                      <p:nvPr/>
                    </p:nvPicPr>
                    <p:blipFill>
                      <a:blip r:embed="rId5"/>
                      <a:stretch>
                        <a:fillRect/>
                      </a:stretch>
                    </p:blipFill>
                    <p:spPr>
                      <a:xfrm>
                        <a:off x="406574" y="3141762"/>
                        <a:ext cx="11144250" cy="2200275"/>
                      </a:xfrm>
                      <a:prstGeom prst="rect">
                        <a:avLst/>
                      </a:prstGeom>
                    </p:spPr>
                  </p:pic>
                </p:oleObj>
              </mc:Fallback>
            </mc:AlternateContent>
          </a:graphicData>
        </a:graphic>
      </p:graphicFrame>
      <p:pic>
        <p:nvPicPr>
          <p:cNvPr id="19" name="图片 18" descr="箭头0"/>
          <p:cNvPicPr/>
          <p:nvPr/>
        </p:nvPicPr>
        <p:blipFill>
          <a:blip r:embed="rId6">
            <a:extLst>
              <a:ext uri="{28A0092B-C50C-407E-A947-70E740481C1C}">
                <a14:useLocalDpi xmlns:a14="http://schemas.microsoft.com/office/drawing/2010/main" val="0"/>
              </a:ext>
            </a:extLst>
          </a:blip>
          <a:srcRect/>
          <a:stretch>
            <a:fillRect/>
          </a:stretch>
        </p:blipFill>
        <p:spPr bwMode="auto">
          <a:xfrm>
            <a:off x="6239222" y="3933850"/>
            <a:ext cx="306036" cy="288032"/>
          </a:xfrm>
          <a:prstGeom prst="rect">
            <a:avLst/>
          </a:prstGeom>
          <a:noFill/>
          <a:ln>
            <a:noFill/>
          </a:ln>
        </p:spPr>
      </p:pic>
      <p:sp>
        <p:nvSpPr>
          <p:cNvPr id="3" name="矩形 2"/>
          <p:cNvSpPr/>
          <p:nvPr/>
        </p:nvSpPr>
        <p:spPr>
          <a:xfrm>
            <a:off x="7535366" y="981522"/>
            <a:ext cx="56457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24" name="矩形 23"/>
          <p:cNvSpPr/>
          <p:nvPr/>
        </p:nvSpPr>
        <p:spPr>
          <a:xfrm>
            <a:off x="9349623" y="1053530"/>
            <a:ext cx="92204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CN</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583405266"/>
              </p:ext>
            </p:extLst>
          </p:nvPr>
        </p:nvGraphicFramePr>
        <p:xfrm>
          <a:off x="6987227" y="1607865"/>
          <a:ext cx="1438275" cy="885825"/>
        </p:xfrm>
        <a:graphic>
          <a:graphicData uri="http://schemas.openxmlformats.org/presentationml/2006/ole">
            <mc:AlternateContent xmlns:mc="http://schemas.openxmlformats.org/markup-compatibility/2006">
              <mc:Choice xmlns:v="urn:schemas-microsoft-com:vml" Requires="v">
                <p:oleObj spid="_x0000_s358450" name="文档" r:id="rId8" imgW="1439027" imgH="885632" progId="Word.Document.12">
                  <p:embed/>
                </p:oleObj>
              </mc:Choice>
              <mc:Fallback>
                <p:oleObj name="文档" r:id="rId8" imgW="1439027" imgH="885632" progId="Word.Document.12">
                  <p:embed/>
                  <p:pic>
                    <p:nvPicPr>
                      <p:cNvPr id="0" name=""/>
                      <p:cNvPicPr/>
                      <p:nvPr/>
                    </p:nvPicPr>
                    <p:blipFill>
                      <a:blip r:embed="rId9"/>
                      <a:stretch>
                        <a:fillRect/>
                      </a:stretch>
                    </p:blipFill>
                    <p:spPr>
                      <a:xfrm>
                        <a:off x="6987227" y="1607865"/>
                        <a:ext cx="1438275" cy="885825"/>
                      </a:xfrm>
                      <a:prstGeom prst="rect">
                        <a:avLst/>
                      </a:prstGeom>
                    </p:spPr>
                  </p:pic>
                </p:oleObj>
              </mc:Fallback>
            </mc:AlternateContent>
          </a:graphicData>
        </a:graphic>
      </p:graphicFrame>
      <p:sp>
        <p:nvSpPr>
          <p:cNvPr id="30" name="矩形 29"/>
          <p:cNvSpPr/>
          <p:nvPr/>
        </p:nvSpPr>
        <p:spPr>
          <a:xfrm>
            <a:off x="1414686" y="2205658"/>
            <a:ext cx="1496081"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rPr>
              <a:t>C     O</a:t>
            </a:r>
            <a:endParaRPr lang="zh-CN" altLang="zh-CN" sz="1050" kern="100" dirty="0">
              <a:solidFill>
                <a:schemeClr val="accent6">
                  <a:lumMod val="75000"/>
                </a:schemeClr>
              </a:solidFill>
              <a:effectLst/>
              <a:latin typeface="宋体"/>
              <a:cs typeface="Courier New"/>
            </a:endParaRPr>
          </a:p>
        </p:txBody>
      </p:sp>
      <p:pic>
        <p:nvPicPr>
          <p:cNvPr id="31" name="图片 30" descr="箭头0"/>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0251" y="2434017"/>
            <a:ext cx="306036" cy="288032"/>
          </a:xfrm>
          <a:prstGeom prst="rect">
            <a:avLst/>
          </a:prstGeom>
          <a:noFill/>
          <a:ln>
            <a:noFill/>
          </a:ln>
        </p:spPr>
      </p:pic>
      <p:sp>
        <p:nvSpPr>
          <p:cNvPr id="26" name="Rectangle 21">
            <a:hlinkClick r:id="rId10"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11"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12"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13"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4"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15"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16"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7"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8"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9"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8" name="Rectangle 21">
            <a:hlinkClick r:id="rId20"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9" name="Rectangle 21">
            <a:hlinkClick r:id="rId21"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0" name="Rectangle 21">
            <a:hlinkClick r:id="rId22"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1" name="Rectangle 21">
            <a:hlinkClick r:id="rId23"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2" name="矩形 4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3" name="圆角矩形 4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52098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linds(horizontal)">
                                      <p:cBhvr>
                                        <p:cTn id="24" dur="500"/>
                                        <p:tgtEl>
                                          <p:spTgt spid="30"/>
                                        </p:tgtEl>
                                      </p:cBhvr>
                                    </p:animEffect>
                                  </p:childTnLst>
                                </p:cTn>
                              </p:par>
                              <p:par>
                                <p:cTn id="25" presetID="3" presetClass="entr" presetSubtype="1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43"/>
                  </p:tgtEl>
                </p:cond>
              </p:nextCondLst>
            </p:seq>
          </p:childTnLst>
        </p:cTn>
      </p:par>
    </p:tnLst>
    <p:bldLst>
      <p:bldP spid="3" grpId="0"/>
      <p:bldP spid="3" grpId="1"/>
      <p:bldP spid="24" grpId="0"/>
      <p:bldP spid="24" grpId="1"/>
      <p:bldP spid="30" grpId="0"/>
      <p:bldP spid="30"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4408" y="981522"/>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中，碳原子采取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杂化的分子有</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的熔、沸点比</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高，其主要原因是</a:t>
            </a:r>
            <a:r>
              <a:rPr lang="en-US" altLang="zh-CN" sz="2800" kern="100" dirty="0" smtClean="0">
                <a:latin typeface="Times New Roman"/>
                <a:ea typeface="华文细黑"/>
                <a:cs typeface="Courier New"/>
              </a:rPr>
              <a:t>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9" name="矩形 18"/>
          <p:cNvSpPr/>
          <p:nvPr/>
        </p:nvSpPr>
        <p:spPr>
          <a:xfrm>
            <a:off x="294408" y="3069754"/>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均为四面体结构，碳原子采取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杂化；由于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是极性分子，且存在分子间氢键，所以</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的熔、沸点较高。</a:t>
            </a:r>
            <a:endParaRPr lang="zh-CN" altLang="zh-CN" sz="1050" kern="100" dirty="0">
              <a:effectLst/>
              <a:latin typeface="宋体"/>
              <a:cs typeface="Courier New"/>
            </a:endParaRPr>
          </a:p>
        </p:txBody>
      </p:sp>
      <p:sp>
        <p:nvSpPr>
          <p:cNvPr id="3" name="矩形 2"/>
          <p:cNvSpPr/>
          <p:nvPr/>
        </p:nvSpPr>
        <p:spPr>
          <a:xfrm>
            <a:off x="9254033" y="1072580"/>
            <a:ext cx="230063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OH</a:t>
            </a:r>
            <a:endParaRPr lang="zh-CN" altLang="en-US" sz="2800" dirty="0">
              <a:solidFill>
                <a:schemeClr val="accent6">
                  <a:lumMod val="75000"/>
                </a:schemeClr>
              </a:solidFill>
            </a:endParaRPr>
          </a:p>
        </p:txBody>
      </p:sp>
      <p:sp>
        <p:nvSpPr>
          <p:cNvPr id="24" name="矩形 23"/>
          <p:cNvSpPr/>
          <p:nvPr/>
        </p:nvSpPr>
        <p:spPr>
          <a:xfrm>
            <a:off x="6959302" y="1557586"/>
            <a:ext cx="4333368"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OH</a:t>
            </a:r>
            <a:r>
              <a:rPr lang="zh-CN" altLang="zh-CN" sz="2800" kern="100" dirty="0">
                <a:solidFill>
                  <a:schemeClr val="accent6">
                    <a:lumMod val="75000"/>
                  </a:schemeClr>
                </a:solidFill>
                <a:latin typeface="Times New Roman"/>
                <a:ea typeface="华文细黑"/>
                <a:cs typeface="Times New Roman"/>
              </a:rPr>
              <a:t>分子有极性，</a:t>
            </a:r>
            <a:r>
              <a:rPr lang="zh-CN" altLang="zh-CN" sz="2800" kern="100" dirty="0" smtClean="0">
                <a:solidFill>
                  <a:schemeClr val="accent6">
                    <a:lumMod val="75000"/>
                  </a:schemeClr>
                </a:solidFill>
                <a:latin typeface="Times New Roman"/>
                <a:ea typeface="华文细黑"/>
                <a:cs typeface="Times New Roman"/>
              </a:rPr>
              <a:t>同时</a:t>
            </a:r>
            <a:endParaRPr lang="zh-CN" altLang="zh-CN" sz="1050" kern="100" dirty="0">
              <a:solidFill>
                <a:schemeClr val="accent6">
                  <a:lumMod val="75000"/>
                </a:schemeClr>
              </a:solidFill>
              <a:effectLst/>
              <a:latin typeface="宋体"/>
              <a:cs typeface="Courier New"/>
            </a:endParaRPr>
          </a:p>
        </p:txBody>
      </p:sp>
      <p:sp>
        <p:nvSpPr>
          <p:cNvPr id="25" name="矩形 24"/>
          <p:cNvSpPr/>
          <p:nvPr/>
        </p:nvSpPr>
        <p:spPr>
          <a:xfrm>
            <a:off x="369417" y="2224708"/>
            <a:ext cx="4088655" cy="76941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chemeClr val="accent6">
                    <a:lumMod val="75000"/>
                  </a:schemeClr>
                </a:solidFill>
                <a:latin typeface="Times New Roman"/>
                <a:ea typeface="华文细黑"/>
                <a:cs typeface="Times New Roman"/>
              </a:rPr>
              <a:t>分子</a:t>
            </a:r>
            <a:r>
              <a:rPr lang="zh-CN" altLang="zh-CN" sz="2800" kern="100" dirty="0">
                <a:solidFill>
                  <a:schemeClr val="accent6">
                    <a:lumMod val="75000"/>
                  </a:schemeClr>
                </a:solidFill>
                <a:latin typeface="Times New Roman"/>
                <a:ea typeface="华文细黑"/>
                <a:cs typeface="Times New Roman"/>
              </a:rPr>
              <a:t>之间还存在着氢键</a:t>
            </a:r>
            <a:endParaRPr lang="zh-CN" altLang="zh-CN" sz="1050" kern="100" dirty="0">
              <a:solidFill>
                <a:schemeClr val="accent6">
                  <a:lumMod val="75000"/>
                </a:schemeClr>
              </a:solidFill>
              <a:effectLst/>
              <a:latin typeface="宋体"/>
              <a:cs typeface="Courier New"/>
            </a:endParaRPr>
          </a:p>
        </p:txBody>
      </p:sp>
      <p:sp>
        <p:nvSpPr>
          <p:cNvPr id="2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2"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4"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5"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6"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7"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8"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774056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19" grpId="0"/>
      <p:bldP spid="19" grpId="1"/>
      <p:bldP spid="3" grpId="0"/>
      <p:bldP spid="3" grpId="1"/>
      <p:bldP spid="24" grpId="0"/>
      <p:bldP spid="24" grpId="1"/>
      <p:bldP spid="25" grpId="0"/>
      <p:bldP spid="25"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873469"/>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a:latin typeface="Times New Roman"/>
                <a:ea typeface="华文细黑"/>
                <a:cs typeface="Times New Roman"/>
              </a:rPr>
              <a:t>是一种常见的强氧化剂，酸性条件下会被还原剂还原成</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形成配合物</a:t>
            </a:r>
            <a:r>
              <a:rPr lang="en-US" altLang="zh-CN" sz="2800" kern="100" dirty="0">
                <a:latin typeface="IPAPANNEW"/>
                <a:ea typeface="华文细黑"/>
                <a:cs typeface="Times New Roman"/>
              </a:rPr>
              <a:t>[Cr(OH)</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[Cr(CN)</a:t>
            </a:r>
            <a:r>
              <a:rPr lang="en-US" altLang="zh-CN" sz="2800" kern="100" baseline="-25000" dirty="0">
                <a:latin typeface="IPAPANNEW"/>
                <a:ea typeface="华文细黑"/>
                <a:cs typeface="Times New Roman"/>
              </a:rPr>
              <a:t>6</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的电子排布式可表示为</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矩形 19"/>
          <p:cNvSpPr/>
          <p:nvPr/>
        </p:nvSpPr>
        <p:spPr>
          <a:xfrm>
            <a:off x="294408" y="2889693"/>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铬为</a:t>
            </a:r>
            <a:r>
              <a:rPr lang="en-US" altLang="zh-CN" sz="2800" kern="100" dirty="0">
                <a:latin typeface="Times New Roman"/>
                <a:ea typeface="华文细黑"/>
                <a:cs typeface="Courier New"/>
              </a:rPr>
              <a:t>24</a:t>
            </a:r>
            <a:r>
              <a:rPr lang="zh-CN" altLang="zh-CN" sz="2800" kern="100" dirty="0">
                <a:latin typeface="Times New Roman"/>
                <a:ea typeface="华文细黑"/>
                <a:cs typeface="Times New Roman"/>
              </a:rPr>
              <a:t>号元素，铬元素失去</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个电子变成</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核外有</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个电子，根据构造原理知，该离子核外电子排布式为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1" name="矩形 20"/>
          <p:cNvSpPr/>
          <p:nvPr/>
        </p:nvSpPr>
        <p:spPr>
          <a:xfrm>
            <a:off x="4918695" y="2084313"/>
            <a:ext cx="4640286"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a:t>
            </a:r>
            <a:r>
              <a:rPr lang="en-US" altLang="zh-CN" sz="2800" kern="100" dirty="0" err="1" smtClean="0">
                <a:solidFill>
                  <a:schemeClr val="accent6">
                    <a:lumMod val="75000"/>
                  </a:schemeClr>
                </a:solidFill>
                <a:latin typeface="IPAPANNEW"/>
                <a:ea typeface="华文细黑"/>
                <a:cs typeface="Times New Roman"/>
              </a:rPr>
              <a:t>Ar</a:t>
            </a:r>
            <a:r>
              <a:rPr lang="en-US" altLang="zh-CN" sz="2800" kern="100" dirty="0" smtClean="0">
                <a:solidFill>
                  <a:schemeClr val="accent6">
                    <a:lumMod val="75000"/>
                  </a:schemeClr>
                </a:solidFill>
                <a:latin typeface="IPAPANNEW"/>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3d</a:t>
            </a:r>
            <a:r>
              <a:rPr lang="en-US" altLang="zh-CN" sz="2800" kern="100" baseline="30000" dirty="0" smtClean="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effectLst/>
              <a:latin typeface="宋体"/>
              <a:cs typeface="Courier New"/>
            </a:endParaRPr>
          </a:p>
        </p:txBody>
      </p:sp>
      <p:sp>
        <p:nvSpPr>
          <p:cNvPr id="22"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20" grpId="0"/>
      <p:bldP spid="20" grpId="1"/>
      <p:bldP spid="21" grpId="0"/>
      <p:bldP spid="21"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1826108"/>
            <a:ext cx="11705454"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不考虑空间构型，</a:t>
            </a:r>
            <a:r>
              <a:rPr lang="en-US" altLang="zh-CN" sz="2800" kern="100" dirty="0">
                <a:latin typeface="IPAPANNEW"/>
                <a:ea typeface="华文细黑"/>
                <a:cs typeface="Times New Roman"/>
              </a:rPr>
              <a:t>[Cr(OH)</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的结构可用示意图表示为</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若</a:t>
            </a:r>
            <a:r>
              <a:rPr lang="zh-CN" altLang="zh-CN" sz="2800" kern="100" dirty="0">
                <a:latin typeface="Times New Roman"/>
                <a:ea typeface="华文细黑"/>
                <a:cs typeface="Times New Roman"/>
              </a:rPr>
              <a:t>有配位键，用箭头表示</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0" name="矩形 19"/>
          <p:cNvSpPr/>
          <p:nvPr/>
        </p:nvSpPr>
        <p:spPr>
          <a:xfrm>
            <a:off x="294408" y="3219154"/>
            <a:ext cx="11388152"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IPAPANNEW"/>
                <a:ea typeface="华文细黑"/>
                <a:cs typeface="Times New Roman"/>
              </a:rPr>
              <a:t>[Cr(OH)</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形成配位键，可表示</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363523" name="Picture 3" descr="HX600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45" y="4299274"/>
            <a:ext cx="2166910" cy="117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524" name="Picture 4" descr="HX600B"/>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12542" y="1197546"/>
            <a:ext cx="2152246" cy="116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66676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363523"/>
                                        </p:tgtEl>
                                        <p:attrNameLst>
                                          <p:attrName>style.visibility</p:attrName>
                                        </p:attrNameLst>
                                      </p:cBhvr>
                                      <p:to>
                                        <p:strVal val="visible"/>
                                      </p:to>
                                    </p:set>
                                    <p:animEffect transition="in" filter="blinds(horizontal)">
                                      <p:cBhvr>
                                        <p:cTn id="10" dur="500"/>
                                        <p:tgtEl>
                                          <p:spTgt spid="3635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3524"/>
                                        </p:tgtEl>
                                        <p:attrNameLst>
                                          <p:attrName>style.visibility</p:attrName>
                                        </p:attrNameLst>
                                      </p:cBhvr>
                                      <p:to>
                                        <p:strVal val="visible"/>
                                      </p:to>
                                    </p:set>
                                    <p:animEffect transition="in" filter="blinds(horizontal)">
                                      <p:cBhvr>
                                        <p:cTn id="15" dur="500"/>
                                        <p:tgtEl>
                                          <p:spTgt spid="3635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63523"/>
                                        </p:tgtEl>
                                      </p:cBhvr>
                                    </p:animEffect>
                                    <p:set>
                                      <p:cBhvr>
                                        <p:cTn id="23" dur="1" fill="hold">
                                          <p:stCondLst>
                                            <p:cond delay="499"/>
                                          </p:stCondLst>
                                        </p:cTn>
                                        <p:tgtEl>
                                          <p:spTgt spid="36352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63524"/>
                                        </p:tgtEl>
                                      </p:cBhvr>
                                    </p:animEffect>
                                    <p:set>
                                      <p:cBhvr>
                                        <p:cTn id="26" dur="1" fill="hold">
                                          <p:stCondLst>
                                            <p:cond delay="499"/>
                                          </p:stCondLst>
                                        </p:cTn>
                                        <p:tgtEl>
                                          <p:spTgt spid="363524"/>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20" grpId="0"/>
      <p:bldP spid="20"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1269554"/>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互为等电子体，写出</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的电子式：</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498297612"/>
              </p:ext>
            </p:extLst>
          </p:nvPr>
        </p:nvGraphicFramePr>
        <p:xfrm>
          <a:off x="406574" y="2284773"/>
          <a:ext cx="11144250" cy="2047875"/>
        </p:xfrm>
        <a:graphic>
          <a:graphicData uri="http://schemas.openxmlformats.org/presentationml/2006/ole">
            <mc:AlternateContent xmlns:mc="http://schemas.openxmlformats.org/markup-compatibility/2006">
              <mc:Choice xmlns:v="urn:schemas-microsoft-com:vml" Requires="v">
                <p:oleObj spid="_x0000_s367658" name="文档" r:id="rId4" imgW="11139720" imgH="2050616" progId="Word.Document.12">
                  <p:embed/>
                </p:oleObj>
              </mc:Choice>
              <mc:Fallback>
                <p:oleObj name="文档" r:id="rId4" imgW="11139720" imgH="2050616" progId="Word.Document.12">
                  <p:embed/>
                  <p:pic>
                    <p:nvPicPr>
                      <p:cNvPr id="0" name=""/>
                      <p:cNvPicPr/>
                      <p:nvPr/>
                    </p:nvPicPr>
                    <p:blipFill>
                      <a:blip r:embed="rId5"/>
                      <a:stretch>
                        <a:fillRect/>
                      </a:stretch>
                    </p:blipFill>
                    <p:spPr>
                      <a:xfrm>
                        <a:off x="406574" y="2284773"/>
                        <a:ext cx="11144250" cy="20478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173994926"/>
              </p:ext>
            </p:extLst>
          </p:nvPr>
        </p:nvGraphicFramePr>
        <p:xfrm>
          <a:off x="8294662" y="1335349"/>
          <a:ext cx="1905000" cy="981075"/>
        </p:xfrm>
        <a:graphic>
          <a:graphicData uri="http://schemas.openxmlformats.org/presentationml/2006/ole">
            <mc:AlternateContent xmlns:mc="http://schemas.openxmlformats.org/markup-compatibility/2006">
              <mc:Choice xmlns:v="urn:schemas-microsoft-com:vml" Requires="v">
                <p:oleObj spid="_x0000_s367659" name="文档" r:id="rId7" imgW="1905622" imgH="981035" progId="Word.Document.12">
                  <p:embed/>
                </p:oleObj>
              </mc:Choice>
              <mc:Fallback>
                <p:oleObj name="文档" r:id="rId7" imgW="1905622" imgH="981035" progId="Word.Document.12">
                  <p:embed/>
                  <p:pic>
                    <p:nvPicPr>
                      <p:cNvPr id="0" name=""/>
                      <p:cNvPicPr/>
                      <p:nvPr/>
                    </p:nvPicPr>
                    <p:blipFill>
                      <a:blip r:embed="rId8"/>
                      <a:stretch>
                        <a:fillRect/>
                      </a:stretch>
                    </p:blipFill>
                    <p:spPr>
                      <a:xfrm>
                        <a:off x="8294662" y="1335349"/>
                        <a:ext cx="1905000" cy="981075"/>
                      </a:xfrm>
                      <a:prstGeom prst="rect">
                        <a:avLst/>
                      </a:prstGeom>
                    </p:spPr>
                  </p:pic>
                </p:oleObj>
              </mc:Fallback>
            </mc:AlternateContent>
          </a:graphicData>
        </a:graphic>
      </p:graphicFrame>
      <p:sp>
        <p:nvSpPr>
          <p:cNvPr id="21" name="Rectangle 21">
            <a:hlinkClick r:id="rId9"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10"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1"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2"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3"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4"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5"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6"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7"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8"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9"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20"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21"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22"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090020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1053530"/>
            <a:ext cx="11388152" cy="133784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a:latin typeface="Times New Roman"/>
                <a:ea typeface="华文细黑"/>
                <a:cs typeface="Times New Roman"/>
              </a:rPr>
              <a:t>能将乙醇氧化为乙醛，直至乙酸。</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乙醛中碳原子的杂化方式有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2800" dirty="0"/>
          </a:p>
        </p:txBody>
      </p:sp>
      <p:sp>
        <p:nvSpPr>
          <p:cNvPr id="20" name="矩形 19"/>
          <p:cNvSpPr/>
          <p:nvPr/>
        </p:nvSpPr>
        <p:spPr>
          <a:xfrm>
            <a:off x="294408" y="2523999"/>
            <a:ext cx="11388152" cy="133784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乙醛中甲基上的碳原子含有四个共价单键，所以甲基采用</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杂化，醛基上碳原子含有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个共价单键，所以醛基上碳原子采用</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a:t>
            </a:r>
            <a:endParaRPr lang="zh-CN" altLang="zh-CN" sz="1050" kern="100" dirty="0">
              <a:effectLst/>
              <a:latin typeface="宋体"/>
              <a:cs typeface="Courier New"/>
            </a:endParaRPr>
          </a:p>
        </p:txBody>
      </p:sp>
      <p:sp>
        <p:nvSpPr>
          <p:cNvPr id="3" name="矩形 2"/>
          <p:cNvSpPr/>
          <p:nvPr/>
        </p:nvSpPr>
        <p:spPr>
          <a:xfrm>
            <a:off x="5519142" y="1754446"/>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22" name="矩形 21"/>
          <p:cNvSpPr/>
          <p:nvPr/>
        </p:nvSpPr>
        <p:spPr>
          <a:xfrm>
            <a:off x="7271517" y="1773610"/>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2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353182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2"/>
                                        </p:tgtEl>
                                      </p:cBhvr>
                                    </p:animEffect>
                                    <p:set>
                                      <p:cBhvr>
                                        <p:cTn id="23" dur="1" fill="hold">
                                          <p:stCondLst>
                                            <p:cond delay="499"/>
                                          </p:stCondLst>
                                        </p:cTn>
                                        <p:tgtEl>
                                          <p:spTgt spid="2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20" grpId="0"/>
      <p:bldP spid="20" grpId="1"/>
      <p:bldP spid="3" grpId="0"/>
      <p:bldP spid="3" grpId="1"/>
      <p:bldP spid="22" grpId="0"/>
      <p:bldP spid="2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1269554"/>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乙酸的沸点是</a:t>
            </a:r>
            <a:r>
              <a:rPr lang="en-US" altLang="zh-CN" sz="2800" kern="100" dirty="0">
                <a:latin typeface="Times New Roman"/>
                <a:ea typeface="华文细黑"/>
                <a:cs typeface="Courier New"/>
              </a:rPr>
              <a:t>117.9</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，甲酸甲酯的沸点是</a:t>
            </a:r>
            <a:r>
              <a:rPr lang="en-US" altLang="zh-CN" sz="2800" kern="100" dirty="0">
                <a:latin typeface="Times New Roman"/>
                <a:ea typeface="华文细黑"/>
                <a:cs typeface="Courier New"/>
              </a:rPr>
              <a:t>31.5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，乙酸的沸点高于甲酸甲酯的沸点的主要原因是</a:t>
            </a:r>
            <a:r>
              <a:rPr lang="en-US" altLang="zh-CN" sz="2800" kern="100" dirty="0">
                <a:latin typeface="Times New Roman"/>
                <a:ea typeface="华文细黑"/>
                <a:cs typeface="Courier New"/>
              </a:rPr>
              <a:t>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799062" y="2027421"/>
            <a:ext cx="3416320"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乙酸分子间存在氢键</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298458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3" grpId="0"/>
      <p:bldP spid="3"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3678" y="1160190"/>
            <a:ext cx="11388152"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是周期表前</a:t>
            </a:r>
            <a:r>
              <a:rPr lang="en-US" altLang="zh-CN" sz="2800" kern="100" dirty="0">
                <a:latin typeface="Times New Roman"/>
                <a:ea typeface="华文细黑"/>
                <a:cs typeface="Courier New"/>
              </a:rPr>
              <a:t>36</a:t>
            </a:r>
            <a:r>
              <a:rPr lang="zh-CN" altLang="zh-CN" sz="2800" kern="100" dirty="0">
                <a:latin typeface="Times New Roman"/>
                <a:ea typeface="华文细黑"/>
                <a:cs typeface="Times New Roman"/>
              </a:rPr>
              <a:t>号元素中的四种常见元素，其原子序数依次增大。</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的一种核素在考古时常用来鉴定一些文物的年代；</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的氧化物是导致酸雨的主要物质之一。</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的某一种单质在高空大气层中保护人类免遭太阳光中紫外线的强烈侵袭；</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的基态原子核外有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个原子轨道处于半充满状态；</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能形成红色的</a:t>
            </a:r>
            <a:r>
              <a:rPr lang="en-US" altLang="zh-CN" sz="2800" kern="100" dirty="0">
                <a:latin typeface="Times New Roman"/>
                <a:ea typeface="华文细黑"/>
                <a:cs typeface="Courier New"/>
              </a:rPr>
              <a:t>Z</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和黑色的</a:t>
            </a:r>
            <a:r>
              <a:rPr lang="en-US" altLang="zh-CN" sz="2800" kern="100" dirty="0">
                <a:latin typeface="Times New Roman"/>
                <a:ea typeface="华文细黑"/>
                <a:cs typeface="Courier New"/>
              </a:rPr>
              <a:t>ZO</a:t>
            </a:r>
            <a:r>
              <a:rPr lang="zh-CN" altLang="zh-CN" sz="2800" kern="100" dirty="0">
                <a:latin typeface="Times New Roman"/>
                <a:ea typeface="华文细黑"/>
                <a:cs typeface="Times New Roman"/>
              </a:rPr>
              <a:t>两种氧化物。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(1)Y</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基态电子排布式可表示为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615765709"/>
              </p:ext>
            </p:extLst>
          </p:nvPr>
        </p:nvGraphicFramePr>
        <p:xfrm>
          <a:off x="406574" y="5264646"/>
          <a:ext cx="11144250" cy="1333500"/>
        </p:xfrm>
        <a:graphic>
          <a:graphicData uri="http://schemas.openxmlformats.org/presentationml/2006/ole">
            <mc:AlternateContent xmlns:mc="http://schemas.openxmlformats.org/markup-compatibility/2006">
              <mc:Choice xmlns:v="urn:schemas-microsoft-com:vml" Requires="v">
                <p:oleObj spid="_x0000_s251940" name="文档" r:id="rId4" imgW="11139720" imgH="1335352" progId="Word.Document.12">
                  <p:embed/>
                </p:oleObj>
              </mc:Choice>
              <mc:Fallback>
                <p:oleObj name="文档" r:id="rId4" imgW="11139720" imgH="1335352" progId="Word.Document.12">
                  <p:embed/>
                  <p:pic>
                    <p:nvPicPr>
                      <p:cNvPr id="0" name=""/>
                      <p:cNvPicPr/>
                      <p:nvPr/>
                    </p:nvPicPr>
                    <p:blipFill>
                      <a:blip r:embed="rId5"/>
                      <a:stretch>
                        <a:fillRect/>
                      </a:stretch>
                    </p:blipFill>
                    <p:spPr>
                      <a:xfrm>
                        <a:off x="406574" y="5264646"/>
                        <a:ext cx="11144250" cy="1333500"/>
                      </a:xfrm>
                      <a:prstGeom prst="rect">
                        <a:avLst/>
                      </a:prstGeom>
                    </p:spPr>
                  </p:pic>
                </p:oleObj>
              </mc:Fallback>
            </mc:AlternateContent>
          </a:graphicData>
        </a:graphic>
      </p:graphicFrame>
      <p:sp>
        <p:nvSpPr>
          <p:cNvPr id="19" name="Rectangle 21">
            <a:hlinkClick r:id="rId6"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7"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2"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3"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4"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5"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7"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8"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9"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14586" y="981522"/>
            <a:ext cx="11053228"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(3)M</a:t>
            </a:r>
            <a:r>
              <a:rPr lang="zh-CN" altLang="zh-CN" sz="2800" kern="100" dirty="0">
                <a:latin typeface="Times New Roman"/>
                <a:ea typeface="华文细黑"/>
                <a:cs typeface="Times New Roman"/>
              </a:rPr>
              <a:t>可形成多种氢化物，其中</a:t>
            </a:r>
            <a:r>
              <a:rPr lang="en-US" altLang="zh-CN" sz="2800" kern="100" dirty="0">
                <a:latin typeface="Times New Roman"/>
                <a:ea typeface="华文细黑"/>
                <a:cs typeface="Courier New"/>
              </a:rPr>
              <a:t>MH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的碱性强于</a:t>
            </a:r>
            <a:r>
              <a:rPr lang="en-US" altLang="zh-CN" sz="2800" kern="100" dirty="0">
                <a:latin typeface="Times New Roman"/>
                <a:ea typeface="华文细黑"/>
                <a:cs typeface="Courier New"/>
              </a:rPr>
              <a:t>M</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的原因是</a:t>
            </a:r>
            <a:r>
              <a:rPr lang="en-US" altLang="zh-CN" sz="2800" kern="100" dirty="0">
                <a:latin typeface="Times New Roman"/>
                <a:ea typeface="华文细黑"/>
                <a:cs typeface="Courier New"/>
              </a:rPr>
              <a:t>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根据等电子原理，</a:t>
            </a:r>
            <a:r>
              <a:rPr lang="en-US" altLang="zh-CN" sz="2800" kern="100" dirty="0">
                <a:latin typeface="Times New Roman"/>
                <a:ea typeface="华文细黑"/>
                <a:cs typeface="Courier New"/>
              </a:rPr>
              <a:t>WX</a:t>
            </a:r>
            <a:r>
              <a:rPr lang="zh-CN" altLang="zh-CN" sz="2800" kern="100" dirty="0">
                <a:latin typeface="Times New Roman"/>
                <a:ea typeface="华文细黑"/>
                <a:cs typeface="Times New Roman"/>
              </a:rPr>
              <a:t>分子的结构式为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WX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中含有的</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键数目为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原子轨道的杂化类型为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6" action="ppaction://hlinksldjump"/>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7" name="圆角矩形 36">
            <a:hlinkClick r:id="rId1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476062" y="981522"/>
            <a:ext cx="11163760" cy="52119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本题考查了元素推断，核外电子排布，空间构型的判断，等电子体的性质，化学键的判断，杂化类型的判断等知识。</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的一种核素在考古时常用来鉴定一些文物的年代，故</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的氧化物是导致酸雨的主要物质之一，则</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元素或</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的某一种单质在高空大气层中保护人类免遭太阳光中紫外线的强烈侵袭，则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元素，故</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的基态原子核外有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个原子轨道处于半充满状态，则</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的价电子排布为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能形成红色的</a:t>
            </a:r>
            <a:r>
              <a:rPr lang="en-US" altLang="zh-CN" sz="2800" kern="100" dirty="0">
                <a:latin typeface="Times New Roman"/>
                <a:ea typeface="华文细黑"/>
                <a:cs typeface="Courier New"/>
              </a:rPr>
              <a:t>Z</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和黑色的</a:t>
            </a:r>
            <a:r>
              <a:rPr lang="en-US" altLang="zh-CN" sz="2800" kern="100" dirty="0">
                <a:latin typeface="Times New Roman"/>
                <a:ea typeface="华文细黑"/>
                <a:cs typeface="Courier New"/>
              </a:rPr>
              <a:t>ZO</a:t>
            </a:r>
            <a:r>
              <a:rPr lang="zh-CN" altLang="zh-CN" sz="2800" kern="100" dirty="0">
                <a:latin typeface="Times New Roman"/>
                <a:ea typeface="华文细黑"/>
                <a:cs typeface="Times New Roman"/>
              </a:rPr>
              <a:t>两种氧化物，故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元素。</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963347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8792" y="765498"/>
            <a:ext cx="11617054" cy="685741"/>
          </a:xfrm>
          <a:prstGeom prst="rect">
            <a:avLst/>
          </a:prstGeom>
        </p:spPr>
        <p:txBody>
          <a:bodyPr wrap="square" lIns="121898" tIns="60948" rIns="121898" bIns="60948">
            <a:spAutoFit/>
          </a:bodyPr>
          <a:lstStyle/>
          <a:p>
            <a:pPr algn="just">
              <a:lnSpc>
                <a:spcPct val="150000"/>
              </a:lnSpc>
              <a:tabLst>
                <a:tab pos="1890395" algn="l"/>
              </a:tabLst>
            </a:pPr>
            <a:r>
              <a:rPr lang="zh-CN" altLang="zh-CN" sz="2800" b="1" dirty="0">
                <a:solidFill>
                  <a:srgbClr val="0000FF"/>
                </a:solidFill>
                <a:latin typeface="黑体" pitchFamily="2" charset="-122"/>
                <a:ea typeface="黑体" pitchFamily="2" charset="-122"/>
              </a:rPr>
              <a:t>题组一　用分类思想突破化学键的类别</a:t>
            </a:r>
          </a:p>
        </p:txBody>
      </p:sp>
      <p:sp>
        <p:nvSpPr>
          <p:cNvPr id="5" name="矩形 4"/>
          <p:cNvSpPr/>
          <p:nvPr/>
        </p:nvSpPr>
        <p:spPr>
          <a:xfrm>
            <a:off x="294408" y="1528505"/>
            <a:ext cx="11388152"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在下列物质中：</a:t>
            </a:r>
            <a:r>
              <a:rPr lang="en-US" altLang="zh-CN" sz="2800" kern="100" dirty="0">
                <a:latin typeface="宋体"/>
                <a:ea typeface="华文细黑"/>
                <a:cs typeface="Times New Roman"/>
              </a:rPr>
              <a:t>①</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en-US" altLang="zh-CN" sz="2800" kern="100" dirty="0" err="1">
                <a:latin typeface="Times New Roman"/>
                <a:ea typeface="华文细黑"/>
                <a:cs typeface="Courier New"/>
              </a:rPr>
              <a:t>Ar</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⑩</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只存在非极性键的分子是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；既存在非极性键又存在极性键的分子是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；只存在极性键的分子是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只存在单键的分子是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，存在三键的分子是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，只存在双键的分子是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，既存在单键又存在双键的分子是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447134" y="291013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②</a:t>
            </a:r>
            <a:endParaRPr lang="zh-CN" altLang="en-US" sz="2800" dirty="0"/>
          </a:p>
        </p:txBody>
      </p:sp>
      <p:sp>
        <p:nvSpPr>
          <p:cNvPr id="9" name="矩形 8"/>
          <p:cNvSpPr/>
          <p:nvPr/>
        </p:nvSpPr>
        <p:spPr>
          <a:xfrm>
            <a:off x="2312075" y="3554646"/>
            <a:ext cx="902811"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⑤⑩</a:t>
            </a:r>
            <a:endParaRPr lang="zh-CN" altLang="en-US" sz="2800" dirty="0"/>
          </a:p>
        </p:txBody>
      </p:sp>
      <p:sp>
        <p:nvSpPr>
          <p:cNvPr id="10" name="矩形 9"/>
          <p:cNvSpPr/>
          <p:nvPr/>
        </p:nvSpPr>
        <p:spPr>
          <a:xfrm>
            <a:off x="7785650" y="3554646"/>
            <a:ext cx="1261884"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①③⑨</a:t>
            </a:r>
            <a:endParaRPr lang="zh-CN" altLang="en-US" sz="2800" dirty="0"/>
          </a:p>
        </p:txBody>
      </p:sp>
      <p:sp>
        <p:nvSpPr>
          <p:cNvPr id="13" name="矩形 12"/>
          <p:cNvSpPr/>
          <p:nvPr/>
        </p:nvSpPr>
        <p:spPr>
          <a:xfrm>
            <a:off x="4329266" y="4202718"/>
            <a:ext cx="1261884"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①③⑤</a:t>
            </a:r>
            <a:endParaRPr lang="zh-CN" altLang="en-US" sz="2800" dirty="0"/>
          </a:p>
        </p:txBody>
      </p:sp>
      <p:sp>
        <p:nvSpPr>
          <p:cNvPr id="14" name="矩形 13"/>
          <p:cNvSpPr/>
          <p:nvPr/>
        </p:nvSpPr>
        <p:spPr>
          <a:xfrm>
            <a:off x="9655923" y="422188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②</a:t>
            </a:r>
            <a:endParaRPr lang="zh-CN" altLang="en-US" sz="2800" dirty="0"/>
          </a:p>
        </p:txBody>
      </p:sp>
      <p:sp>
        <p:nvSpPr>
          <p:cNvPr id="15" name="矩形 14"/>
          <p:cNvSpPr/>
          <p:nvPr/>
        </p:nvSpPr>
        <p:spPr>
          <a:xfrm>
            <a:off x="4327331" y="485079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⑨</a:t>
            </a:r>
            <a:endParaRPr lang="zh-CN" altLang="en-US" sz="2800" dirty="0"/>
          </a:p>
        </p:txBody>
      </p:sp>
      <p:sp>
        <p:nvSpPr>
          <p:cNvPr id="16" name="矩形 15"/>
          <p:cNvSpPr/>
          <p:nvPr/>
        </p:nvSpPr>
        <p:spPr>
          <a:xfrm>
            <a:off x="1086971" y="544601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⑩</a:t>
            </a:r>
            <a:endParaRPr lang="zh-CN" altLang="en-US" sz="2800" dirty="0"/>
          </a:p>
        </p:txBody>
      </p:sp>
      <p:sp>
        <p:nvSpPr>
          <p:cNvPr id="17" name="矩形 16"/>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8" name="组合 17"/>
          <p:cNvGrpSpPr/>
          <p:nvPr/>
        </p:nvGrpSpPr>
        <p:grpSpPr>
          <a:xfrm>
            <a:off x="1" y="-2"/>
            <a:ext cx="1836949" cy="634848"/>
            <a:chOff x="0" y="-2"/>
            <a:chExt cx="1377891" cy="634701"/>
          </a:xfrm>
          <a:solidFill>
            <a:srgbClr val="FFC000"/>
          </a:solidFill>
        </p:grpSpPr>
        <p:sp>
          <p:nvSpPr>
            <p:cNvPr id="19" name="矩形 1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0" name="直角三角形 1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1" name="矩形 2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2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3"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 grpId="0"/>
      <p:bldP spid="3" grpId="1"/>
      <p:bldP spid="9" grpId="0"/>
      <p:bldP spid="9" grpId="1"/>
      <p:bldP spid="10" grpId="0"/>
      <p:bldP spid="10" grpId="1"/>
      <p:bldP spid="13" grpId="0"/>
      <p:bldP spid="13" grpId="1"/>
      <p:bldP spid="14" grpId="0"/>
      <p:bldP spid="14" grpId="1"/>
      <p:bldP spid="15" grpId="0"/>
      <p:bldP spid="15" grpId="1"/>
      <p:bldP spid="16" grpId="0"/>
      <p:bldP spid="16" grpId="1"/>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248635" y="837506"/>
            <a:ext cx="11617054" cy="1339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由上述推断可知，</a:t>
            </a:r>
            <a:r>
              <a:rPr lang="en-US" altLang="zh-CN" sz="2800" kern="100" dirty="0">
                <a:latin typeface="Times New Roman"/>
                <a:ea typeface="华文细黑"/>
                <a:cs typeface="Courier New"/>
              </a:rPr>
              <a:t>Y</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，基态电子排布式可表示为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663795027"/>
              </p:ext>
            </p:extLst>
          </p:nvPr>
        </p:nvGraphicFramePr>
        <p:xfrm>
          <a:off x="357751" y="2349649"/>
          <a:ext cx="11144250" cy="1800225"/>
        </p:xfrm>
        <a:graphic>
          <a:graphicData uri="http://schemas.openxmlformats.org/presentationml/2006/ole">
            <mc:AlternateContent xmlns:mc="http://schemas.openxmlformats.org/markup-compatibility/2006">
              <mc:Choice xmlns:v="urn:schemas-microsoft-com:vml" Requires="v">
                <p:oleObj spid="_x0000_s368661" name="文档" r:id="rId4" imgW="11139720" imgH="1802581" progId="Word.Document.12">
                  <p:embed/>
                </p:oleObj>
              </mc:Choice>
              <mc:Fallback>
                <p:oleObj name="文档" r:id="rId4" imgW="11139720" imgH="1802581" progId="Word.Document.12">
                  <p:embed/>
                  <p:pic>
                    <p:nvPicPr>
                      <p:cNvPr id="0" name=""/>
                      <p:cNvPicPr/>
                      <p:nvPr/>
                    </p:nvPicPr>
                    <p:blipFill>
                      <a:blip r:embed="rId5"/>
                      <a:stretch>
                        <a:fillRect/>
                      </a:stretch>
                    </p:blipFill>
                    <p:spPr>
                      <a:xfrm>
                        <a:off x="357751" y="2349649"/>
                        <a:ext cx="11144250" cy="1800225"/>
                      </a:xfrm>
                      <a:prstGeom prst="rect">
                        <a:avLst/>
                      </a:prstGeom>
                    </p:spPr>
                  </p:pic>
                </p:oleObj>
              </mc:Fallback>
            </mc:AlternateContent>
          </a:graphicData>
        </a:graphic>
      </p:graphicFrame>
      <p:sp>
        <p:nvSpPr>
          <p:cNvPr id="19" name="矩形 18"/>
          <p:cNvSpPr/>
          <p:nvPr/>
        </p:nvSpPr>
        <p:spPr>
          <a:xfrm>
            <a:off x="190550" y="3573810"/>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从化合价角度分析：</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价，电负性更大，导致</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原子的孤电子对更易提供出来与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结合，故碱性更强。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(4)CO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是等电子体，化学结构相似，所以</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的结构式类似于</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，存在三键结构，故为</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2" name="Rectangle 21">
            <a:hlinkClick r:id="rId6"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7"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8"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9"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0"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1"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2"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3"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4"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5"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6"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7"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8"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9"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78577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750"/>
                                        <p:tgtEl>
                                          <p:spTgt spid="20"/>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blinds(horizontal)">
                                      <p:cBhvr>
                                        <p:cTn id="15" dur="750"/>
                                        <p:tgtEl>
                                          <p:spTgt spid="19">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animEffect transition="in" filter="blinds(horizontal)">
                                      <p:cBhvr>
                                        <p:cTn id="19" dur="75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406574" y="937408"/>
            <a:ext cx="11163760" cy="270841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(5)CO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分子中存在</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个碳氧双键，每个双键都有</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个</a:t>
            </a:r>
            <a:r>
              <a:rPr lang="en-US" altLang="zh-CN" sz="2800" kern="100" dirty="0">
                <a:solidFill>
                  <a:prstClr val="black"/>
                </a:solidFill>
                <a:latin typeface="Times New Roman"/>
                <a:ea typeface="华文细黑"/>
                <a:cs typeface="Courier New"/>
              </a:rPr>
              <a:t>σ</a:t>
            </a:r>
            <a:r>
              <a:rPr lang="zh-CN" altLang="zh-CN" sz="2800" kern="100" dirty="0">
                <a:solidFill>
                  <a:prstClr val="black"/>
                </a:solidFill>
                <a:latin typeface="Times New Roman"/>
                <a:ea typeface="华文细黑"/>
                <a:cs typeface="Times New Roman"/>
              </a:rPr>
              <a:t>键，故</a:t>
            </a:r>
            <a:r>
              <a:rPr lang="en-US" altLang="zh-CN" sz="2800" kern="100" dirty="0">
                <a:solidFill>
                  <a:prstClr val="black"/>
                </a:solidFill>
                <a:latin typeface="Times New Roman"/>
                <a:ea typeface="华文细黑"/>
                <a:cs typeface="Courier New"/>
              </a:rPr>
              <a:t>1 </a:t>
            </a:r>
            <a:r>
              <a:rPr lang="en-US" altLang="zh-CN" sz="2800" kern="100" dirty="0" err="1">
                <a:solidFill>
                  <a:prstClr val="black"/>
                </a:solidFill>
                <a:latin typeface="Times New Roman"/>
                <a:ea typeface="华文细黑"/>
                <a:cs typeface="Courier New"/>
              </a:rPr>
              <a:t>mol</a:t>
            </a:r>
            <a:r>
              <a:rPr lang="en-US" altLang="zh-CN" sz="2800" kern="100" dirty="0">
                <a:solidFill>
                  <a:prstClr val="black"/>
                </a:solidFill>
                <a:latin typeface="Times New Roman"/>
                <a:ea typeface="华文细黑"/>
                <a:cs typeface="Courier New"/>
              </a:rPr>
              <a:t> 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分子中存在</a:t>
            </a:r>
            <a:r>
              <a:rPr lang="en-US" altLang="zh-CN" sz="2800" kern="100" dirty="0">
                <a:solidFill>
                  <a:prstClr val="black"/>
                </a:solidFill>
                <a:latin typeface="Times New Roman"/>
                <a:ea typeface="华文细黑"/>
                <a:cs typeface="Courier New"/>
              </a:rPr>
              <a:t>2</a:t>
            </a:r>
            <a:r>
              <a:rPr lang="en-US" altLang="zh-CN" sz="2800" i="1" kern="100" dirty="0">
                <a:solidFill>
                  <a:prstClr val="black"/>
                </a:solidFill>
                <a:latin typeface="Times New Roman"/>
                <a:ea typeface="华文细黑"/>
                <a:cs typeface="Courier New"/>
              </a:rPr>
              <a:t>N</a:t>
            </a:r>
            <a:r>
              <a:rPr lang="en-US" altLang="zh-CN" sz="2800" kern="100" baseline="-250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个</a:t>
            </a:r>
            <a:r>
              <a:rPr lang="en-US" altLang="zh-CN" sz="2800" kern="100" dirty="0">
                <a:solidFill>
                  <a:prstClr val="black"/>
                </a:solidFill>
                <a:latin typeface="Times New Roman"/>
                <a:ea typeface="华文细黑"/>
                <a:cs typeface="Courier New"/>
              </a:rPr>
              <a:t>σ</a:t>
            </a:r>
            <a:r>
              <a:rPr lang="zh-CN" altLang="zh-CN" sz="2800" kern="100" dirty="0">
                <a:solidFill>
                  <a:prstClr val="black"/>
                </a:solidFill>
                <a:latin typeface="Times New Roman"/>
                <a:ea typeface="华文细黑"/>
                <a:cs typeface="Times New Roman"/>
              </a:rPr>
              <a:t>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键数为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，孤电子对数为</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原子轨道的杂化类型为</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25723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550590" y="1341562"/>
            <a:ext cx="11163760" cy="4565585"/>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2800" kern="100" dirty="0">
                <a:solidFill>
                  <a:srgbClr val="F79646">
                    <a:lumMod val="75000"/>
                  </a:srgbClr>
                </a:solidFill>
                <a:latin typeface="Times New Roman"/>
                <a:ea typeface="华文细黑"/>
                <a:cs typeface="Courier New"/>
              </a:rPr>
              <a:t>(1)1s</a:t>
            </a:r>
            <a:r>
              <a:rPr lang="en-US" altLang="zh-CN" sz="2800" kern="100" baseline="30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2s</a:t>
            </a:r>
            <a:r>
              <a:rPr lang="en-US" altLang="zh-CN" sz="2800" kern="100" baseline="30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2p</a:t>
            </a:r>
            <a:r>
              <a:rPr lang="en-US" altLang="zh-CN" sz="2800" kern="100" baseline="30000" dirty="0">
                <a:solidFill>
                  <a:srgbClr val="F79646">
                    <a:lumMod val="75000"/>
                  </a:srgbClr>
                </a:solidFill>
                <a:latin typeface="Times New Roman"/>
                <a:ea typeface="华文细黑"/>
                <a:cs typeface="Courier New"/>
              </a:rPr>
              <a:t>6</a:t>
            </a:r>
            <a:r>
              <a:rPr lang="en-US" altLang="zh-CN" sz="2800" kern="100" dirty="0">
                <a:solidFill>
                  <a:srgbClr val="F79646">
                    <a:lumMod val="75000"/>
                  </a:srgbClr>
                </a:solidFill>
                <a:latin typeface="Times New Roman"/>
                <a:ea typeface="华文细黑"/>
                <a:cs typeface="Courier New"/>
              </a:rPr>
              <a:t>3s</a:t>
            </a:r>
            <a:r>
              <a:rPr lang="en-US" altLang="zh-CN" sz="2800" kern="100" baseline="30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3p</a:t>
            </a:r>
            <a:r>
              <a:rPr lang="en-US" altLang="zh-CN" sz="2800" kern="100" baseline="30000" dirty="0">
                <a:solidFill>
                  <a:srgbClr val="F79646">
                    <a:lumMod val="75000"/>
                  </a:srgbClr>
                </a:solidFill>
                <a:latin typeface="Times New Roman"/>
                <a:ea typeface="华文细黑"/>
                <a:cs typeface="Courier New"/>
              </a:rPr>
              <a:t>6</a:t>
            </a:r>
            <a:r>
              <a:rPr lang="en-US" altLang="zh-CN" sz="2800" kern="100" dirty="0">
                <a:solidFill>
                  <a:srgbClr val="F79646">
                    <a:lumMod val="75000"/>
                  </a:srgbClr>
                </a:solidFill>
                <a:latin typeface="Times New Roman"/>
                <a:ea typeface="华文细黑"/>
                <a:cs typeface="Courier New"/>
              </a:rPr>
              <a:t>3d</a:t>
            </a:r>
            <a:r>
              <a:rPr lang="en-US" altLang="zh-CN" sz="2800" kern="100" baseline="30000" dirty="0">
                <a:solidFill>
                  <a:srgbClr val="F79646">
                    <a:lumMod val="75000"/>
                  </a:srgbClr>
                </a:solidFill>
                <a:latin typeface="Times New Roman"/>
                <a:ea typeface="华文细黑"/>
                <a:cs typeface="Courier New"/>
              </a:rPr>
              <a:t>3</a:t>
            </a:r>
            <a:r>
              <a:rPr lang="zh-CN" altLang="zh-CN" sz="2800" kern="100" dirty="0">
                <a:solidFill>
                  <a:srgbClr val="F79646">
                    <a:lumMod val="75000"/>
                  </a:srgbClr>
                </a:solidFill>
                <a:latin typeface="Times New Roman"/>
                <a:ea typeface="华文细黑"/>
                <a:cs typeface="Times New Roman"/>
              </a:rPr>
              <a:t>或</a:t>
            </a:r>
            <a:r>
              <a:rPr lang="en-US" altLang="zh-CN" sz="2800" kern="100" dirty="0">
                <a:solidFill>
                  <a:srgbClr val="F79646">
                    <a:lumMod val="75000"/>
                  </a:srgbClr>
                </a:solidFill>
                <a:latin typeface="IPAPANNEW"/>
                <a:ea typeface="华文细黑"/>
                <a:cs typeface="Times New Roman"/>
              </a:rPr>
              <a:t>[</a:t>
            </a:r>
            <a:r>
              <a:rPr lang="en-US" altLang="zh-CN" sz="2800" kern="100" dirty="0" err="1">
                <a:solidFill>
                  <a:srgbClr val="F79646">
                    <a:lumMod val="75000"/>
                  </a:srgbClr>
                </a:solidFill>
                <a:latin typeface="IPAPANNEW"/>
                <a:ea typeface="华文细黑"/>
                <a:cs typeface="Times New Roman"/>
              </a:rPr>
              <a:t>Ar</a:t>
            </a:r>
            <a:r>
              <a:rPr lang="en-US" altLang="zh-CN" sz="2800" kern="100" dirty="0">
                <a:solidFill>
                  <a:srgbClr val="F79646">
                    <a:lumMod val="75000"/>
                  </a:srgbClr>
                </a:solidFill>
                <a:latin typeface="IPAPANNEW"/>
                <a:ea typeface="华文细黑"/>
                <a:cs typeface="Times New Roman"/>
              </a:rPr>
              <a:t>]</a:t>
            </a:r>
            <a:r>
              <a:rPr lang="en-US" altLang="zh-CN" sz="2800" kern="100" baseline="30000" dirty="0">
                <a:solidFill>
                  <a:srgbClr val="F79646">
                    <a:lumMod val="75000"/>
                  </a:srgbClr>
                </a:solidFill>
                <a:latin typeface="Times New Roman"/>
                <a:ea typeface="华文细黑"/>
                <a:cs typeface="Courier New"/>
              </a:rPr>
              <a:t>3</a:t>
            </a:r>
            <a:r>
              <a:rPr lang="en-US" altLang="zh-CN" sz="2800" kern="100" dirty="0">
                <a:solidFill>
                  <a:srgbClr val="F79646">
                    <a:lumMod val="75000"/>
                  </a:srgbClr>
                </a:solidFill>
                <a:latin typeface="Times New Roman"/>
                <a:ea typeface="华文细黑"/>
                <a:cs typeface="Courier New"/>
              </a:rPr>
              <a:t>d</a:t>
            </a:r>
            <a:r>
              <a:rPr lang="en-US" altLang="zh-CN" sz="2800" kern="100" baseline="30000" dirty="0">
                <a:solidFill>
                  <a:srgbClr val="F79646">
                    <a:lumMod val="75000"/>
                  </a:srgbClr>
                </a:solidFill>
                <a:latin typeface="Times New Roman"/>
                <a:ea typeface="华文细黑"/>
                <a:cs typeface="Courier New"/>
              </a:rPr>
              <a:t>3</a:t>
            </a:r>
            <a:endParaRPr lang="zh-CN" altLang="zh-CN" sz="1050" kern="100" dirty="0">
              <a:solidFill>
                <a:srgbClr val="F79646">
                  <a:lumMod val="75000"/>
                </a:srgbClr>
              </a:solidFill>
              <a:latin typeface="宋体"/>
              <a:cs typeface="Courier New"/>
            </a:endParaRPr>
          </a:p>
          <a:p>
            <a:pPr lvl="0" algn="just">
              <a:lnSpc>
                <a:spcPct val="150000"/>
              </a:lnSpc>
            </a:pPr>
            <a:r>
              <a:rPr lang="en-US" altLang="zh-CN" sz="2800" kern="100" dirty="0">
                <a:solidFill>
                  <a:srgbClr val="F79646">
                    <a:lumMod val="75000"/>
                  </a:srgbClr>
                </a:solidFill>
                <a:latin typeface="Times New Roman"/>
                <a:ea typeface="华文细黑"/>
                <a:cs typeface="Courier New"/>
              </a:rPr>
              <a:t>(2)</a:t>
            </a:r>
            <a:r>
              <a:rPr lang="zh-CN" altLang="zh-CN" sz="2800" kern="100" dirty="0">
                <a:solidFill>
                  <a:srgbClr val="F79646">
                    <a:lumMod val="75000"/>
                  </a:srgbClr>
                </a:solidFill>
                <a:latin typeface="Times New Roman"/>
                <a:ea typeface="华文细黑"/>
                <a:cs typeface="Times New Roman"/>
              </a:rPr>
              <a:t>平面正三角形</a:t>
            </a:r>
            <a:endParaRPr lang="zh-CN" altLang="zh-CN" sz="1050" kern="100" dirty="0">
              <a:solidFill>
                <a:srgbClr val="F79646">
                  <a:lumMod val="75000"/>
                </a:srgbClr>
              </a:solidFill>
              <a:latin typeface="宋体"/>
              <a:cs typeface="Courier New"/>
            </a:endParaRPr>
          </a:p>
          <a:p>
            <a:pPr lvl="0" algn="just">
              <a:lnSpc>
                <a:spcPct val="150000"/>
              </a:lnSpc>
            </a:pPr>
            <a:r>
              <a:rPr lang="en-US" altLang="zh-CN" sz="2800" kern="100" dirty="0">
                <a:solidFill>
                  <a:srgbClr val="F79646">
                    <a:lumMod val="75000"/>
                  </a:srgbClr>
                </a:solidFill>
                <a:latin typeface="Times New Roman"/>
                <a:ea typeface="华文细黑"/>
                <a:cs typeface="Courier New"/>
              </a:rPr>
              <a:t>(3)N</a:t>
            </a:r>
            <a:r>
              <a:rPr lang="en-US" altLang="zh-CN" sz="2800" kern="100" baseline="-25000" dirty="0">
                <a:solidFill>
                  <a:srgbClr val="F79646">
                    <a:lumMod val="75000"/>
                  </a:srgb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H</a:t>
            </a:r>
            <a:r>
              <a:rPr lang="en-US" altLang="zh-CN" sz="2800" kern="100" baseline="-25000" dirty="0">
                <a:solidFill>
                  <a:srgbClr val="F79646">
                    <a:lumMod val="75000"/>
                  </a:srgbClr>
                </a:solidFill>
                <a:latin typeface="Times New Roman"/>
                <a:ea typeface="华文细黑"/>
                <a:cs typeface="Courier New"/>
              </a:rPr>
              <a:t>4</a:t>
            </a:r>
            <a:r>
              <a:rPr lang="zh-CN" altLang="zh-CN" sz="2800" kern="100" dirty="0">
                <a:solidFill>
                  <a:srgbClr val="F79646">
                    <a:lumMod val="75000"/>
                  </a:srgbClr>
                </a:solidFill>
                <a:latin typeface="Times New Roman"/>
                <a:ea typeface="华文细黑"/>
                <a:cs typeface="Times New Roman"/>
              </a:rPr>
              <a:t>分子中</a:t>
            </a:r>
            <a:r>
              <a:rPr lang="en-US" altLang="zh-CN" sz="2800" kern="100" dirty="0">
                <a:solidFill>
                  <a:srgbClr val="F79646">
                    <a:lumMod val="75000"/>
                  </a:srgbClr>
                </a:solidFill>
                <a:latin typeface="Times New Roman"/>
                <a:ea typeface="华文细黑"/>
                <a:cs typeface="Courier New"/>
              </a:rPr>
              <a:t>N</a:t>
            </a:r>
            <a:r>
              <a:rPr lang="zh-CN" altLang="zh-CN" sz="2800" kern="100" dirty="0">
                <a:solidFill>
                  <a:srgbClr val="F79646">
                    <a:lumMod val="75000"/>
                  </a:srgbClr>
                </a:solidFill>
                <a:latin typeface="Times New Roman"/>
                <a:ea typeface="华文细黑"/>
                <a:cs typeface="Times New Roman"/>
              </a:rPr>
              <a:t>为－</a:t>
            </a:r>
            <a:r>
              <a:rPr lang="en-US" altLang="zh-CN" sz="2800" kern="100" dirty="0">
                <a:solidFill>
                  <a:srgbClr val="F79646">
                    <a:lumMod val="75000"/>
                  </a:srgbClr>
                </a:solidFill>
                <a:latin typeface="Times New Roman"/>
                <a:ea typeface="华文细黑"/>
                <a:cs typeface="Courier New"/>
              </a:rPr>
              <a:t>2</a:t>
            </a:r>
            <a:r>
              <a:rPr lang="zh-CN" altLang="zh-CN" sz="2800" kern="100" dirty="0">
                <a:solidFill>
                  <a:srgbClr val="F79646">
                    <a:lumMod val="75000"/>
                  </a:srgbClr>
                </a:solidFill>
                <a:latin typeface="Times New Roman"/>
                <a:ea typeface="华文细黑"/>
                <a:cs typeface="Times New Roman"/>
              </a:rPr>
              <a:t>价，而</a:t>
            </a:r>
            <a:r>
              <a:rPr lang="en-US" altLang="zh-CN" sz="2800" kern="100" dirty="0">
                <a:solidFill>
                  <a:srgbClr val="F79646">
                    <a:lumMod val="75000"/>
                  </a:srgbClr>
                </a:solidFill>
                <a:latin typeface="Times New Roman"/>
                <a:ea typeface="华文细黑"/>
                <a:cs typeface="Courier New"/>
              </a:rPr>
              <a:t>NH</a:t>
            </a:r>
            <a:r>
              <a:rPr lang="en-US" altLang="zh-CN" sz="2800" kern="100" baseline="-25000" dirty="0">
                <a:solidFill>
                  <a:srgbClr val="F79646">
                    <a:lumMod val="75000"/>
                  </a:srgbClr>
                </a:solidFill>
                <a:latin typeface="Times New Roman"/>
                <a:ea typeface="华文细黑"/>
                <a:cs typeface="Courier New"/>
              </a:rPr>
              <a:t>3</a:t>
            </a:r>
            <a:r>
              <a:rPr lang="zh-CN" altLang="zh-CN" sz="2800" kern="100" dirty="0">
                <a:solidFill>
                  <a:srgbClr val="F79646">
                    <a:lumMod val="75000"/>
                  </a:srgbClr>
                </a:solidFill>
                <a:latin typeface="Times New Roman"/>
                <a:ea typeface="华文细黑"/>
                <a:cs typeface="Times New Roman"/>
              </a:rPr>
              <a:t>分子中</a:t>
            </a:r>
            <a:r>
              <a:rPr lang="en-US" altLang="zh-CN" sz="2800" kern="100" dirty="0">
                <a:solidFill>
                  <a:srgbClr val="F79646">
                    <a:lumMod val="75000"/>
                  </a:srgbClr>
                </a:solidFill>
                <a:latin typeface="Times New Roman"/>
                <a:ea typeface="华文细黑"/>
                <a:cs typeface="Courier New"/>
              </a:rPr>
              <a:t>N</a:t>
            </a:r>
            <a:r>
              <a:rPr lang="zh-CN" altLang="zh-CN" sz="2800" kern="100" dirty="0">
                <a:solidFill>
                  <a:srgbClr val="F79646">
                    <a:lumMod val="75000"/>
                  </a:srgbClr>
                </a:solidFill>
                <a:latin typeface="Times New Roman"/>
                <a:ea typeface="华文细黑"/>
                <a:cs typeface="Times New Roman"/>
              </a:rPr>
              <a:t>为－</a:t>
            </a:r>
            <a:r>
              <a:rPr lang="en-US" altLang="zh-CN" sz="2800" kern="100" dirty="0">
                <a:solidFill>
                  <a:srgbClr val="F79646">
                    <a:lumMod val="75000"/>
                  </a:srgbClr>
                </a:solidFill>
                <a:latin typeface="Times New Roman"/>
                <a:ea typeface="华文细黑"/>
                <a:cs typeface="Courier New"/>
              </a:rPr>
              <a:t>3</a:t>
            </a:r>
            <a:r>
              <a:rPr lang="zh-CN" altLang="zh-CN" sz="2800" kern="100" dirty="0">
                <a:solidFill>
                  <a:srgbClr val="F79646">
                    <a:lumMod val="75000"/>
                  </a:srgbClr>
                </a:solidFill>
                <a:latin typeface="Times New Roman"/>
                <a:ea typeface="华文细黑"/>
                <a:cs typeface="Times New Roman"/>
              </a:rPr>
              <a:t>价，电负性更大，导致</a:t>
            </a:r>
            <a:r>
              <a:rPr lang="en-US" altLang="zh-CN" sz="2800" kern="100" dirty="0">
                <a:solidFill>
                  <a:srgbClr val="F79646">
                    <a:lumMod val="75000"/>
                  </a:srgbClr>
                </a:solidFill>
                <a:latin typeface="Times New Roman"/>
                <a:ea typeface="华文细黑"/>
                <a:cs typeface="Courier New"/>
              </a:rPr>
              <a:t>N</a:t>
            </a:r>
            <a:r>
              <a:rPr lang="zh-CN" altLang="zh-CN" sz="2800" kern="100" dirty="0">
                <a:solidFill>
                  <a:srgbClr val="F79646">
                    <a:lumMod val="75000"/>
                  </a:srgbClr>
                </a:solidFill>
                <a:latin typeface="Times New Roman"/>
                <a:ea typeface="华文细黑"/>
                <a:cs typeface="Times New Roman"/>
              </a:rPr>
              <a:t>原子的孤电子对更易提供出来与</a:t>
            </a:r>
            <a:r>
              <a:rPr lang="en-US" altLang="zh-CN" sz="2800" kern="100" dirty="0">
                <a:solidFill>
                  <a:srgbClr val="F79646">
                    <a:lumMod val="75000"/>
                  </a:srgbClr>
                </a:solidFill>
                <a:latin typeface="Times New Roman"/>
                <a:ea typeface="华文细黑"/>
                <a:cs typeface="Courier New"/>
              </a:rPr>
              <a:t>H</a:t>
            </a:r>
            <a:r>
              <a:rPr lang="zh-CN" altLang="zh-CN" sz="2800" kern="100" baseline="30000" dirty="0">
                <a:solidFill>
                  <a:srgbClr val="F79646">
                    <a:lumMod val="75000"/>
                  </a:srgbClr>
                </a:solidFill>
                <a:latin typeface="Times New Roman"/>
                <a:ea typeface="华文细黑"/>
                <a:cs typeface="Times New Roman"/>
              </a:rPr>
              <a:t>＋</a:t>
            </a:r>
            <a:r>
              <a:rPr lang="zh-CN" altLang="zh-CN" sz="2800" kern="100" dirty="0">
                <a:solidFill>
                  <a:srgbClr val="F79646">
                    <a:lumMod val="75000"/>
                  </a:srgbClr>
                </a:solidFill>
                <a:latin typeface="Times New Roman"/>
                <a:ea typeface="华文细黑"/>
                <a:cs typeface="Times New Roman"/>
              </a:rPr>
              <a:t>结合</a:t>
            </a:r>
            <a:endParaRPr lang="zh-CN" altLang="zh-CN" sz="1050" kern="100" dirty="0">
              <a:solidFill>
                <a:srgbClr val="F79646">
                  <a:lumMod val="75000"/>
                </a:srgbClr>
              </a:solidFill>
              <a:latin typeface="宋体"/>
              <a:cs typeface="Courier New"/>
            </a:endParaRPr>
          </a:p>
          <a:p>
            <a:pPr lvl="0" algn="just">
              <a:lnSpc>
                <a:spcPct val="150000"/>
              </a:lnSpc>
            </a:pPr>
            <a:r>
              <a:rPr lang="en-US" altLang="zh-CN" sz="2800" kern="100" dirty="0">
                <a:solidFill>
                  <a:srgbClr val="F79646">
                    <a:lumMod val="75000"/>
                  </a:srgbClr>
                </a:solidFill>
                <a:latin typeface="Times New Roman"/>
                <a:ea typeface="华文细黑"/>
                <a:cs typeface="Courier New"/>
              </a:rPr>
              <a:t>(4)C</a:t>
            </a:r>
            <a:r>
              <a:rPr lang="en-US" altLang="zh-CN" sz="2800" kern="100" dirty="0">
                <a:solidFill>
                  <a:srgbClr val="F79646">
                    <a:lumMod val="75000"/>
                  </a:srgbClr>
                </a:solidFill>
                <a:latin typeface="宋体"/>
                <a:ea typeface="华文细黑"/>
                <a:cs typeface="Times New Roman"/>
              </a:rPr>
              <a:t>≡</a:t>
            </a:r>
            <a:r>
              <a:rPr lang="en-US" altLang="zh-CN" sz="2800" kern="100" dirty="0">
                <a:solidFill>
                  <a:srgbClr val="F79646">
                    <a:lumMod val="75000"/>
                  </a:srgbClr>
                </a:solidFill>
                <a:latin typeface="Times New Roman"/>
                <a:ea typeface="华文细黑"/>
                <a:cs typeface="Courier New"/>
              </a:rPr>
              <a:t>O</a:t>
            </a:r>
            <a:endParaRPr lang="zh-CN" altLang="zh-CN" sz="1050" kern="100" dirty="0">
              <a:solidFill>
                <a:srgbClr val="F79646">
                  <a:lumMod val="75000"/>
                </a:srgbClr>
              </a:solidFill>
              <a:latin typeface="宋体"/>
              <a:cs typeface="Courier New"/>
            </a:endParaRPr>
          </a:p>
          <a:p>
            <a:pPr lvl="0" algn="just">
              <a:lnSpc>
                <a:spcPct val="150000"/>
              </a:lnSpc>
            </a:pPr>
            <a:r>
              <a:rPr lang="en-US" altLang="zh-CN" sz="2800" kern="100" dirty="0">
                <a:solidFill>
                  <a:srgbClr val="F79646">
                    <a:lumMod val="75000"/>
                  </a:srgbClr>
                </a:solidFill>
                <a:latin typeface="Times New Roman"/>
                <a:ea typeface="华文细黑"/>
                <a:cs typeface="Courier New"/>
              </a:rPr>
              <a:t>(5)2</a:t>
            </a:r>
            <a:r>
              <a:rPr lang="en-US" altLang="zh-CN" sz="2800" i="1" kern="100" dirty="0">
                <a:solidFill>
                  <a:srgbClr val="F79646">
                    <a:lumMod val="75000"/>
                  </a:srgbClr>
                </a:solidFill>
                <a:latin typeface="Times New Roman"/>
                <a:ea typeface="华文细黑"/>
                <a:cs typeface="Courier New"/>
              </a:rPr>
              <a:t>N</a:t>
            </a:r>
            <a:r>
              <a:rPr lang="en-US" altLang="zh-CN" sz="2800" kern="100" baseline="-25000" dirty="0">
                <a:solidFill>
                  <a:srgbClr val="F79646">
                    <a:lumMod val="75000"/>
                  </a:srgbClr>
                </a:solidFill>
                <a:latin typeface="Times New Roman"/>
                <a:ea typeface="华文细黑"/>
                <a:cs typeface="Courier New"/>
              </a:rPr>
              <a:t>A</a:t>
            </a:r>
            <a:endParaRPr lang="zh-CN" altLang="zh-CN" sz="1050" kern="100" dirty="0">
              <a:solidFill>
                <a:srgbClr val="F79646">
                  <a:lumMod val="75000"/>
                </a:srgbClr>
              </a:solidFill>
              <a:latin typeface="宋体"/>
              <a:cs typeface="Courier New"/>
            </a:endParaRPr>
          </a:p>
          <a:p>
            <a:pPr lvl="0" algn="just">
              <a:lnSpc>
                <a:spcPct val="150000"/>
              </a:lnSpc>
            </a:pPr>
            <a:r>
              <a:rPr lang="en-US" altLang="zh-CN" sz="2800" kern="100" dirty="0">
                <a:solidFill>
                  <a:srgbClr val="F79646">
                    <a:lumMod val="75000"/>
                  </a:srgbClr>
                </a:solidFill>
                <a:latin typeface="Times New Roman"/>
                <a:ea typeface="华文细黑"/>
                <a:cs typeface="Courier New"/>
              </a:rPr>
              <a:t>(6)sp</a:t>
            </a:r>
            <a:r>
              <a:rPr lang="en-US" altLang="zh-CN" sz="2800" kern="100" baseline="30000" dirty="0">
                <a:solidFill>
                  <a:srgbClr val="F79646">
                    <a:lumMod val="75000"/>
                  </a:srgbClr>
                </a:solidFill>
                <a:latin typeface="Times New Roman"/>
                <a:ea typeface="华文细黑"/>
                <a:cs typeface="Courier New"/>
              </a:rPr>
              <a:t>3</a:t>
            </a:r>
            <a:r>
              <a:rPr lang="zh-CN" altLang="zh-CN" sz="2800" kern="100" dirty="0">
                <a:solidFill>
                  <a:srgbClr val="F79646">
                    <a:lumMod val="75000"/>
                  </a:srgbClr>
                </a:solidFill>
                <a:latin typeface="Times New Roman"/>
                <a:ea typeface="华文细黑"/>
                <a:cs typeface="Times New Roman"/>
              </a:rPr>
              <a:t>杂化</a:t>
            </a:r>
            <a:endParaRPr lang="zh-CN" altLang="zh-CN" sz="2800" kern="100" dirty="0">
              <a:solidFill>
                <a:srgbClr val="F79646">
                  <a:lumMod val="75000"/>
                </a:srgbClr>
              </a:solidFill>
              <a:latin typeface="宋体"/>
              <a:cs typeface="Courier New"/>
            </a:endParaRPr>
          </a:p>
        </p:txBody>
      </p:sp>
      <p:sp>
        <p:nvSpPr>
          <p:cNvPr id="2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37078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blinds(horizontal)">
                                      <p:cBhvr>
                                        <p:cTn id="15" dur="750"/>
                                        <p:tgtEl>
                                          <p:spTgt spid="20">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Effect transition="in" filter="blinds(horizontal)">
                                      <p:cBhvr>
                                        <p:cTn id="19" dur="750"/>
                                        <p:tgtEl>
                                          <p:spTgt spid="20">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blinds(horizontal)">
                                      <p:cBhvr>
                                        <p:cTn id="23" dur="750"/>
                                        <p:tgtEl>
                                          <p:spTgt spid="20">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animEffect transition="in" filter="blinds(horizontal)">
                                      <p:cBhvr>
                                        <p:cTn id="27" dur="75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741047"/>
            <a:ext cx="11163760"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只存在</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，既存在</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键又存在</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键的分子是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不存在化学键的是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既存在离子键又存在极性键的是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；既存在离子键又存在非极性键的是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4473282" y="1845618"/>
            <a:ext cx="1261884"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①③⑤</a:t>
            </a:r>
            <a:endParaRPr lang="zh-CN" altLang="en-US" sz="2800" dirty="0"/>
          </a:p>
        </p:txBody>
      </p:sp>
      <p:sp>
        <p:nvSpPr>
          <p:cNvPr id="6" name="矩形 5"/>
          <p:cNvSpPr/>
          <p:nvPr/>
        </p:nvSpPr>
        <p:spPr>
          <a:xfrm>
            <a:off x="872882" y="2474526"/>
            <a:ext cx="1261884"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②⑨⑩</a:t>
            </a:r>
            <a:endParaRPr lang="zh-CN" altLang="en-US" sz="2800" dirty="0"/>
          </a:p>
        </p:txBody>
      </p:sp>
      <p:sp>
        <p:nvSpPr>
          <p:cNvPr id="7" name="矩形 6"/>
          <p:cNvSpPr/>
          <p:nvPr/>
        </p:nvSpPr>
        <p:spPr>
          <a:xfrm>
            <a:off x="4327331" y="312259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⑧</a:t>
            </a:r>
            <a:endParaRPr lang="zh-CN" altLang="en-US" sz="2800" dirty="0"/>
          </a:p>
        </p:txBody>
      </p:sp>
      <p:sp>
        <p:nvSpPr>
          <p:cNvPr id="8" name="矩形 7"/>
          <p:cNvSpPr/>
          <p:nvPr/>
        </p:nvSpPr>
        <p:spPr>
          <a:xfrm>
            <a:off x="6488539" y="3770670"/>
            <a:ext cx="902811"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⑥⑦</a:t>
            </a:r>
            <a:endParaRPr lang="zh-CN" altLang="en-US" sz="2800" dirty="0"/>
          </a:p>
        </p:txBody>
      </p:sp>
      <p:sp>
        <p:nvSpPr>
          <p:cNvPr id="9" name="矩形 8"/>
          <p:cNvSpPr/>
          <p:nvPr/>
        </p:nvSpPr>
        <p:spPr>
          <a:xfrm>
            <a:off x="3214886" y="436589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④</a:t>
            </a:r>
            <a:endParaRPr lang="zh-CN" altLang="en-US" sz="2800" dirty="0"/>
          </a:p>
        </p:txBody>
      </p:sp>
      <p:sp>
        <p:nvSpPr>
          <p:cNvPr id="10"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p:bldP spid="4" grpId="1"/>
      <p:bldP spid="6" grpId="0"/>
      <p:bldP spid="6" grpId="1"/>
      <p:bldP spid="7" grpId="0"/>
      <p:bldP spid="7" grpId="1"/>
      <p:bldP spid="8" grpId="0"/>
      <p:bldP spid="8"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6543" y="1164190"/>
            <a:ext cx="11388152" cy="52119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在分子中，有的只存在极性键，如</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等，有的只存在非极性键，如</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等，有的既存在极性键又存在非极性键，如</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等；有的不存在化学键，如稀有气体分子。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在离子化合物中，一定存在离子键，有的存在极性共价键，如</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等；有的存在非极性键，如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通过物质的结构式，可以快速有效地判断键的种类及数目；判断成键方式时，需掌握：共价单键全为</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键，双键中有一个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键和一个</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键，三键中有一个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键和两个</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a:t>
            </a:r>
            <a:endParaRPr lang="zh-CN" altLang="zh-CN" sz="1050" kern="100" dirty="0">
              <a:effectLst/>
              <a:latin typeface="宋体"/>
              <a:cs typeface="Courier New"/>
            </a:endParaRPr>
          </a:p>
        </p:txBody>
      </p:sp>
      <p:sp>
        <p:nvSpPr>
          <p:cNvPr id="4" name="矩形 3"/>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604769" y="36707"/>
            <a:ext cx="1826141" cy="584775"/>
          </a:xfrm>
          <a:prstGeom prst="rect">
            <a:avLst/>
          </a:prstGeom>
        </p:spPr>
        <p:txBody>
          <a:bodyPr wrap="none">
            <a:spAutoFit/>
          </a:bodyPr>
          <a:lstStyle/>
          <a:p>
            <a:pPr algn="just">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531" y="79326"/>
            <a:ext cx="4376515" cy="769417"/>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题组二　键参数的应用</a:t>
            </a:r>
          </a:p>
        </p:txBody>
      </p:sp>
      <p:sp>
        <p:nvSpPr>
          <p:cNvPr id="5" name="矩形 4"/>
          <p:cNvSpPr/>
          <p:nvPr/>
        </p:nvSpPr>
        <p:spPr>
          <a:xfrm>
            <a:off x="294408" y="727398"/>
            <a:ext cx="1138815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分子的空间构型是三角锥形，而不是正三角形的平面结构，解释该事实的充分理由是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分子是极性分子</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分子内</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N—H</a:t>
            </a:r>
            <a:r>
              <a:rPr lang="zh-CN" altLang="zh-CN" sz="2800" kern="100" dirty="0">
                <a:latin typeface="Times New Roman"/>
                <a:ea typeface="华文细黑"/>
                <a:cs typeface="Times New Roman"/>
              </a:rPr>
              <a:t>键的键长相等，键角相等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分子内</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N—H</a:t>
            </a:r>
            <a:r>
              <a:rPr lang="zh-CN" altLang="zh-CN" sz="2800" kern="100" dirty="0">
                <a:latin typeface="Times New Roman"/>
                <a:ea typeface="华文细黑"/>
                <a:cs typeface="Times New Roman"/>
              </a:rPr>
              <a:t>键的键长相等，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个键角都等于</a:t>
            </a:r>
            <a:r>
              <a:rPr lang="en-US" altLang="zh-CN" sz="2800" kern="100" dirty="0">
                <a:latin typeface="Times New Roman"/>
                <a:ea typeface="华文细黑"/>
                <a:cs typeface="Courier New"/>
              </a:rPr>
              <a:t>107°</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分子内</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N—H</a:t>
            </a:r>
            <a:r>
              <a:rPr lang="zh-CN" altLang="zh-CN" sz="2800" kern="100" dirty="0">
                <a:latin typeface="Times New Roman"/>
                <a:ea typeface="华文细黑"/>
                <a:cs typeface="Times New Roman"/>
              </a:rPr>
              <a:t>键的键长相等，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个键角都等于</a:t>
            </a:r>
            <a:r>
              <a:rPr lang="en-US" altLang="zh-CN" sz="2800" kern="100" dirty="0">
                <a:latin typeface="Times New Roman"/>
                <a:ea typeface="华文细黑"/>
                <a:cs typeface="Courier New"/>
              </a:rPr>
              <a:t>120</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为极性分子不能说明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一定为三角锥形；</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项，三个</a:t>
            </a:r>
            <a:r>
              <a:rPr lang="en-US" altLang="zh-CN" sz="2800" kern="100" dirty="0">
                <a:latin typeface="Times New Roman"/>
                <a:ea typeface="华文细黑"/>
                <a:cs typeface="Courier New"/>
              </a:rPr>
              <a:t>N—H</a:t>
            </a:r>
            <a:r>
              <a:rPr lang="zh-CN" altLang="zh-CN" sz="2800" kern="100" dirty="0">
                <a:latin typeface="Times New Roman"/>
                <a:ea typeface="华文细黑"/>
                <a:cs typeface="Times New Roman"/>
              </a:rPr>
              <a:t>键键能与键长分别相同，键角相等仍有可能为正三角形；</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项与事实不符</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4" name="矩形 3"/>
          <p:cNvSpPr/>
          <p:nvPr/>
        </p:nvSpPr>
        <p:spPr>
          <a:xfrm>
            <a:off x="3966095" y="1554609"/>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5" end="5"/>
                                            </p:txEl>
                                          </p:spTgt>
                                        </p:tgtEl>
                                      </p:cBhvr>
                                    </p:animEffect>
                                    <p:set>
                                      <p:cBhvr>
                                        <p:cTn id="27" dur="1" fill="hold">
                                          <p:stCondLst>
                                            <p:cond delay="499"/>
                                          </p:stCondLst>
                                        </p:cTn>
                                        <p:tgtEl>
                                          <p:spTgt spid="5">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
                                            <p:txEl>
                                              <p:pRg st="6" end="6"/>
                                            </p:txEl>
                                          </p:spTgt>
                                        </p:tgtEl>
                                      </p:cBhvr>
                                    </p:animEffect>
                                    <p:set>
                                      <p:cBhvr>
                                        <p:cTn id="30" dur="1" fill="hold">
                                          <p:stCondLst>
                                            <p:cond delay="499"/>
                                          </p:stCondLst>
                                        </p:cTn>
                                        <p:tgtEl>
                                          <p:spTgt spid="5">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xEl>
                                              <p:pRg st="7" end="7"/>
                                            </p:txEl>
                                          </p:spTgt>
                                        </p:tgtEl>
                                      </p:cBhvr>
                                    </p:animEffect>
                                    <p:set>
                                      <p:cBhvr>
                                        <p:cTn id="33" dur="1" fill="hold">
                                          <p:stCondLst>
                                            <p:cond delay="499"/>
                                          </p:stCondLst>
                                        </p:cTn>
                                        <p:tgtEl>
                                          <p:spTgt spid="5">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408" y="657445"/>
            <a:ext cx="1138815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分子中共价键的键能依次为</a:t>
            </a:r>
            <a:r>
              <a:rPr lang="en-US" altLang="zh-CN" sz="2800" kern="100" dirty="0">
                <a:latin typeface="Times New Roman"/>
                <a:ea typeface="华文细黑"/>
                <a:cs typeface="Courier New"/>
              </a:rPr>
              <a:t>436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497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243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946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5481655"/>
              </p:ext>
            </p:extLst>
          </p:nvPr>
        </p:nvGraphicFramePr>
        <p:xfrm>
          <a:off x="476250" y="2747789"/>
          <a:ext cx="11144250" cy="1762125"/>
        </p:xfrm>
        <a:graphic>
          <a:graphicData uri="http://schemas.openxmlformats.org/presentationml/2006/ole">
            <mc:AlternateContent xmlns:mc="http://schemas.openxmlformats.org/markup-compatibility/2006">
              <mc:Choice xmlns:v="urn:schemas-microsoft-com:vml" Requires="v">
                <p:oleObj spid="_x0000_s173094" name="文档" r:id="rId4" imgW="11139720" imgH="1764366" progId="Word.Document.12">
                  <p:embed/>
                </p:oleObj>
              </mc:Choice>
              <mc:Fallback>
                <p:oleObj name="文档" r:id="rId4" imgW="11139720" imgH="1764366" progId="Word.Document.12">
                  <p:embed/>
                  <p:pic>
                    <p:nvPicPr>
                      <p:cNvPr id="0" name=""/>
                      <p:cNvPicPr/>
                      <p:nvPr/>
                    </p:nvPicPr>
                    <p:blipFill>
                      <a:blip r:embed="rId5"/>
                      <a:stretch>
                        <a:fillRect/>
                      </a:stretch>
                    </p:blipFill>
                    <p:spPr>
                      <a:xfrm>
                        <a:off x="476250" y="2747789"/>
                        <a:ext cx="11144250" cy="1762125"/>
                      </a:xfrm>
                      <a:prstGeom prst="rect">
                        <a:avLst/>
                      </a:prstGeom>
                    </p:spPr>
                  </p:pic>
                </p:oleObj>
              </mc:Fallback>
            </mc:AlternateContent>
          </a:graphicData>
        </a:graphic>
      </p:graphicFrame>
      <p:sp>
        <p:nvSpPr>
          <p:cNvPr id="4" name="矩形 3"/>
          <p:cNvSpPr/>
          <p:nvPr/>
        </p:nvSpPr>
        <p:spPr>
          <a:xfrm>
            <a:off x="294408" y="3609773"/>
            <a:ext cx="1138815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氮分子中共价键的键长比氢分子中共价键的键长短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氧分子中氧原子是以共价单键结合的</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氮分子比氯分子稳定</a:t>
            </a:r>
            <a:endParaRPr lang="zh-CN" altLang="zh-CN" sz="1050" kern="100" dirty="0">
              <a:effectLst/>
              <a:latin typeface="宋体"/>
              <a:cs typeface="Courier New"/>
            </a:endParaRPr>
          </a:p>
        </p:txBody>
      </p:sp>
      <p:sp>
        <p:nvSpPr>
          <p:cNvPr id="7" name="Rectangle 21">
            <a:hlinkClick r:id="rId6"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395686" y="942632"/>
            <a:ext cx="1138815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键由一个</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键和两个</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键构成，</a:t>
            </a:r>
            <a:r>
              <a:rPr lang="en-US" altLang="zh-CN" sz="2800" kern="100" dirty="0">
                <a:latin typeface="Times New Roman"/>
                <a:ea typeface="华文细黑"/>
                <a:cs typeface="Courier New"/>
              </a:rPr>
              <a:t>N—N</a:t>
            </a:r>
            <a:r>
              <a:rPr lang="zh-CN" altLang="zh-CN" sz="2800" kern="100" dirty="0">
                <a:latin typeface="Times New Roman"/>
                <a:ea typeface="华文细黑"/>
                <a:cs typeface="Times New Roman"/>
              </a:rPr>
              <a:t>键为</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键与</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键的键能不相等，一般</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键的键能大于</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键的键能，但在</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键的键能大于</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键的键能，所以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键键能比</a:t>
            </a:r>
            <a:r>
              <a:rPr lang="en-US" altLang="zh-CN" sz="2800" kern="100" dirty="0">
                <a:latin typeface="Times New Roman"/>
                <a:ea typeface="华文细黑"/>
                <a:cs typeface="Courier New"/>
              </a:rPr>
              <a:t>H—H</a:t>
            </a:r>
            <a:r>
              <a:rPr lang="zh-CN" altLang="zh-CN" sz="2800" kern="100" dirty="0">
                <a:latin typeface="Times New Roman"/>
                <a:ea typeface="华文细黑"/>
                <a:cs typeface="Times New Roman"/>
              </a:rPr>
              <a:t>键键能大，但由于</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原子的原子半径小，所以</a:t>
            </a:r>
            <a:r>
              <a:rPr lang="en-US" altLang="zh-CN" sz="2800" kern="100" dirty="0">
                <a:latin typeface="Times New Roman"/>
                <a:ea typeface="华文细黑"/>
                <a:cs typeface="Courier New"/>
              </a:rPr>
              <a:t>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键的键长大于</a:t>
            </a:r>
            <a:r>
              <a:rPr lang="en-US" altLang="zh-CN" sz="2800" kern="100" dirty="0">
                <a:latin typeface="Times New Roman"/>
                <a:ea typeface="华文细黑"/>
                <a:cs typeface="Courier New"/>
              </a:rPr>
              <a:t>H—H</a:t>
            </a:r>
            <a:r>
              <a:rPr lang="zh-CN" altLang="zh-CN" sz="2800" kern="100" dirty="0">
                <a:latin typeface="Times New Roman"/>
                <a:ea typeface="华文细黑"/>
                <a:cs typeface="Times New Roman"/>
              </a:rPr>
              <a:t>键的键长。</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中氧原子间是以双键结合，</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键能越大，分子越稳定，故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E36C0A"/>
                </a:solidFill>
                <a:latin typeface="Times New Roman"/>
                <a:ea typeface="华文细黑"/>
                <a:cs typeface="Courier New"/>
              </a:rPr>
              <a:t>D</a:t>
            </a:r>
            <a:endParaRPr lang="zh-CN" altLang="zh-CN" sz="2800" b="1"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8930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622598" y="1629594"/>
            <a:ext cx="11161520" cy="3724072"/>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50000"/>
              </a:lnSpc>
              <a:spcAft>
                <a:spcPts val="0"/>
              </a:spcAft>
            </a:pPr>
            <a:r>
              <a:rPr lang="en-US" altLang="zh-CN" sz="2600" b="0" kern="100" dirty="0">
                <a:latin typeface="Times New Roman"/>
                <a:ea typeface="华文细黑" pitchFamily="2" charset="-122"/>
                <a:cs typeface="Courier New"/>
              </a:rPr>
              <a:t>1.</a:t>
            </a:r>
            <a:r>
              <a:rPr lang="zh-CN" altLang="zh-CN" sz="2600" b="0" kern="100" dirty="0">
                <a:latin typeface="Times New Roman"/>
                <a:ea typeface="华文细黑" pitchFamily="2" charset="-122"/>
                <a:cs typeface="Times New Roman"/>
              </a:rPr>
              <a:t>了解共价键的形成，能用键能、键长、键角等说明简单分子的某些性质。</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2.</a:t>
            </a:r>
            <a:r>
              <a:rPr lang="zh-CN" altLang="zh-CN" sz="2600" b="0" kern="100" dirty="0">
                <a:latin typeface="Times New Roman"/>
                <a:ea typeface="华文细黑" pitchFamily="2" charset="-122"/>
                <a:cs typeface="Times New Roman"/>
              </a:rPr>
              <a:t>了解杂化轨道理论及常见的杂化轨道类型</a:t>
            </a:r>
            <a:r>
              <a:rPr lang="en-US" altLang="zh-CN" sz="2600" b="0" kern="100" dirty="0">
                <a:latin typeface="Times New Roman"/>
                <a:ea typeface="华文细黑" pitchFamily="2" charset="-122"/>
                <a:cs typeface="Courier New"/>
              </a:rPr>
              <a:t>(</a:t>
            </a:r>
            <a:r>
              <a:rPr lang="en-US" altLang="zh-CN" sz="2600" b="0" kern="100" dirty="0" err="1">
                <a:latin typeface="Times New Roman"/>
                <a:ea typeface="华文细黑" pitchFamily="2" charset="-122"/>
                <a:cs typeface="Courier New"/>
              </a:rPr>
              <a:t>sp</a:t>
            </a:r>
            <a:r>
              <a:rPr lang="zh-CN" altLang="zh-CN" sz="2600" b="0" kern="100" dirty="0">
                <a:latin typeface="Times New Roman"/>
                <a:ea typeface="华文细黑" pitchFamily="2" charset="-122"/>
                <a:cs typeface="Times New Roman"/>
              </a:rPr>
              <a:t>、</a:t>
            </a:r>
            <a:r>
              <a:rPr lang="en-US" altLang="zh-CN" sz="2600" b="0" kern="100" dirty="0">
                <a:latin typeface="Times New Roman"/>
                <a:ea typeface="华文细黑" pitchFamily="2" charset="-122"/>
                <a:cs typeface="Courier New"/>
              </a:rPr>
              <a:t>sp</a:t>
            </a:r>
            <a:r>
              <a:rPr lang="en-US" altLang="zh-CN" sz="2600" b="0" kern="100" baseline="30000" dirty="0">
                <a:latin typeface="Times New Roman"/>
                <a:ea typeface="华文细黑" pitchFamily="2" charset="-122"/>
                <a:cs typeface="Courier New"/>
              </a:rPr>
              <a:t>2</a:t>
            </a:r>
            <a:r>
              <a:rPr lang="zh-CN" altLang="zh-CN" sz="2600" b="0" kern="100" dirty="0">
                <a:latin typeface="Times New Roman"/>
                <a:ea typeface="华文细黑" pitchFamily="2" charset="-122"/>
                <a:cs typeface="Times New Roman"/>
              </a:rPr>
              <a:t>、</a:t>
            </a:r>
            <a:r>
              <a:rPr lang="en-US" altLang="zh-CN" sz="2600" b="0" kern="100" dirty="0">
                <a:latin typeface="Times New Roman"/>
                <a:ea typeface="华文细黑" pitchFamily="2" charset="-122"/>
                <a:cs typeface="Courier New"/>
              </a:rPr>
              <a:t>sp</a:t>
            </a:r>
            <a:r>
              <a:rPr lang="en-US" altLang="zh-CN" sz="2600" b="0" kern="100" baseline="30000" dirty="0">
                <a:latin typeface="Times New Roman"/>
                <a:ea typeface="华文细黑" pitchFamily="2" charset="-122"/>
                <a:cs typeface="Courier New"/>
              </a:rPr>
              <a:t>3</a:t>
            </a:r>
            <a:r>
              <a:rPr lang="en-US" altLang="zh-CN" sz="2600" b="0" kern="100" dirty="0">
                <a:latin typeface="Times New Roman"/>
                <a:ea typeface="华文细黑" pitchFamily="2" charset="-122"/>
                <a:cs typeface="Courier New"/>
              </a:rPr>
              <a:t>)</a:t>
            </a:r>
            <a:r>
              <a:rPr lang="zh-CN" altLang="zh-CN" sz="2600" b="0" kern="100" dirty="0">
                <a:latin typeface="Times New Roman"/>
                <a:ea typeface="华文细黑" pitchFamily="2" charset="-122"/>
                <a:cs typeface="Times New Roman"/>
              </a:rPr>
              <a:t>。</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3.</a:t>
            </a:r>
            <a:r>
              <a:rPr lang="zh-CN" altLang="zh-CN" sz="2600" b="0" kern="100" dirty="0">
                <a:latin typeface="Times New Roman"/>
                <a:ea typeface="华文细黑" pitchFamily="2" charset="-122"/>
                <a:cs typeface="Times New Roman"/>
              </a:rPr>
              <a:t>能用价层电子对互斥理论或者杂化轨道理论推测常见的简单分子或离子的立体构型。</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4.</a:t>
            </a:r>
            <a:r>
              <a:rPr lang="zh-CN" altLang="zh-CN" sz="2600" b="0" kern="100" dirty="0">
                <a:latin typeface="Times New Roman"/>
                <a:ea typeface="华文细黑" pitchFamily="2" charset="-122"/>
                <a:cs typeface="Times New Roman"/>
              </a:rPr>
              <a:t>了解化学键和分子间作用力的区别。</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5.</a:t>
            </a:r>
            <a:r>
              <a:rPr lang="zh-CN" altLang="zh-CN" sz="2600" b="0" kern="100" dirty="0">
                <a:latin typeface="Times New Roman"/>
                <a:ea typeface="华文细黑" pitchFamily="2" charset="-122"/>
                <a:cs typeface="Times New Roman"/>
              </a:rPr>
              <a:t>了解氢键的存在对物质性质的影响，能列举含有氢键的物质。</a:t>
            </a:r>
            <a:endParaRPr lang="zh-CN" altLang="zh-CN" sz="2600" b="0" kern="100" dirty="0">
              <a:effectLst/>
              <a:latin typeface="华文细黑" pitchFamily="2" charset="-122"/>
              <a:ea typeface="华文细黑" pitchFamily="2" charset="-122"/>
              <a:cs typeface="Courier New"/>
            </a:endParaRPr>
          </a:p>
        </p:txBody>
      </p:sp>
      <p:grpSp>
        <p:nvGrpSpPr>
          <p:cNvPr id="4" name="组合 3"/>
          <p:cNvGrpSpPr/>
          <p:nvPr/>
        </p:nvGrpSpPr>
        <p:grpSpPr>
          <a:xfrm>
            <a:off x="10036562" y="-26592"/>
            <a:ext cx="1891292"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
        <p:nvSpPr>
          <p:cNvPr id="8" name="矩形 7">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1" name="矩形 10">
            <a:hlinkClick r:id="rId7" action="ppaction://hlinksldjump"/>
          </p:cNvPr>
          <p:cNvSpPr/>
          <p:nvPr/>
        </p:nvSpPr>
        <p:spPr>
          <a:xfrm>
            <a:off x="5317251" y="6382122"/>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2" name="矩形 11">
            <a:hlinkClick r:id="rId8" action="ppaction://hlinksldjump"/>
          </p:cNvPr>
          <p:cNvSpPr/>
          <p:nvPr/>
        </p:nvSpPr>
        <p:spPr>
          <a:xfrm>
            <a:off x="8748932"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4408" y="1341562"/>
            <a:ext cx="11388152" cy="1588103"/>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计算反应</a:t>
            </a:r>
            <a:r>
              <a:rPr lang="en-US" altLang="zh-CN" sz="2800" kern="100" dirty="0">
                <a:latin typeface="Times New Roman"/>
                <a:ea typeface="华文细黑"/>
                <a:cs typeface="Courier New"/>
              </a:rPr>
              <a:t>3Cl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2NH</a:t>
            </a:r>
            <a:r>
              <a:rPr lang="en-US" altLang="zh-CN" sz="2800" kern="100" baseline="-25000" dirty="0">
                <a:latin typeface="Times New Roman"/>
                <a:ea typeface="华文细黑"/>
                <a:cs typeface="Courier New"/>
              </a:rPr>
              <a:t>3</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6HCl</a:t>
            </a:r>
            <a:r>
              <a:rPr lang="zh-CN" altLang="zh-CN" sz="2800" kern="100" dirty="0">
                <a:latin typeface="Times New Roman"/>
                <a:ea typeface="华文细黑"/>
                <a:cs typeface="Times New Roman"/>
              </a:rPr>
              <a:t>的反应热。</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已知：</a:t>
            </a:r>
            <a:r>
              <a:rPr lang="en-US" altLang="zh-CN" sz="2800" i="1" kern="100" dirty="0">
                <a:latin typeface="Times New Roman"/>
                <a:ea typeface="华文细黑"/>
                <a:cs typeface="Courier New"/>
              </a:rPr>
              <a:t>E</a:t>
            </a:r>
            <a:r>
              <a:rPr lang="en-US" altLang="zh-CN" sz="2800" kern="100" baseline="-25000" dirty="0">
                <a:latin typeface="Times New Roman"/>
                <a:ea typeface="华文细黑"/>
                <a:cs typeface="Courier New"/>
              </a:rPr>
              <a:t>N—H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391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E</a:t>
            </a:r>
            <a:r>
              <a:rPr lang="en-US" altLang="zh-CN" sz="2800" kern="100" baseline="-25000" dirty="0">
                <a:latin typeface="Times New Roman"/>
                <a:ea typeface="华文细黑"/>
                <a:cs typeface="Courier New"/>
              </a:rPr>
              <a:t>H—</a:t>
            </a:r>
            <a:r>
              <a:rPr lang="en-US" altLang="zh-CN" sz="2800" kern="100" baseline="-250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432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 name="矩形 3"/>
          <p:cNvSpPr/>
          <p:nvPr/>
        </p:nvSpPr>
        <p:spPr>
          <a:xfrm>
            <a:off x="294408" y="2940737"/>
            <a:ext cx="11388152" cy="2217249"/>
          </a:xfrm>
          <a:prstGeom prst="rect">
            <a:avLst/>
          </a:prstGeom>
        </p:spPr>
        <p:txBody>
          <a:bodyPr wrap="square" lIns="121898" tIns="60948" rIns="121898" bIns="60948">
            <a:spAutoFit/>
          </a:bodyPr>
          <a:lstStyle/>
          <a:p>
            <a:pPr algn="just">
              <a:lnSpc>
                <a:spcPct val="17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Δ</a:t>
            </a:r>
            <a:r>
              <a:rPr lang="en-US" altLang="zh-CN" sz="2800" i="1" kern="100" dirty="0">
                <a:solidFill>
                  <a:srgbClr val="E36C0A"/>
                </a:solidFill>
                <a:latin typeface="Times New Roman"/>
                <a:ea typeface="华文细黑"/>
                <a:cs typeface="Courier New"/>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a:t>
            </a:r>
            <a:r>
              <a:rPr lang="en-US" altLang="zh-CN" sz="2800" i="1" kern="100" dirty="0">
                <a:solidFill>
                  <a:srgbClr val="E36C0A"/>
                </a:solidFill>
                <a:latin typeface="Times New Roman"/>
                <a:ea typeface="华文细黑"/>
                <a:cs typeface="Courier New"/>
              </a:rPr>
              <a:t>E</a:t>
            </a:r>
            <a:r>
              <a:rPr lang="en-US" altLang="zh-CN" sz="2800" kern="100" baseline="-25000" dirty="0">
                <a:solidFill>
                  <a:srgbClr val="E36C0A"/>
                </a:solidFill>
                <a:latin typeface="Times New Roman"/>
                <a:ea typeface="华文细黑"/>
                <a:cs typeface="Courier New"/>
              </a:rPr>
              <a:t>Cl—</a:t>
            </a:r>
            <a:r>
              <a:rPr lang="en-US" altLang="zh-CN" sz="2800" kern="100" baseline="-25000" dirty="0" err="1">
                <a:solidFill>
                  <a:srgbClr val="E36C0A"/>
                </a:solidFill>
                <a:latin typeface="Times New Roman"/>
                <a:ea typeface="华文细黑"/>
                <a:cs typeface="Courier New"/>
              </a:rPr>
              <a:t>Cl</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a:t>
            </a:r>
            <a:r>
              <a:rPr lang="en-US" altLang="zh-CN" sz="2800" i="1" kern="100" dirty="0">
                <a:solidFill>
                  <a:srgbClr val="E36C0A"/>
                </a:solidFill>
                <a:latin typeface="Times New Roman"/>
                <a:ea typeface="华文细黑"/>
                <a:cs typeface="Courier New"/>
              </a:rPr>
              <a:t>E</a:t>
            </a:r>
            <a:r>
              <a:rPr lang="en-US" altLang="zh-CN" sz="2800" kern="100" baseline="-25000" dirty="0">
                <a:solidFill>
                  <a:srgbClr val="E36C0A"/>
                </a:solidFill>
                <a:latin typeface="Times New Roman"/>
                <a:ea typeface="华文细黑"/>
                <a:cs typeface="Courier New"/>
              </a:rPr>
              <a:t>N—H</a:t>
            </a:r>
            <a:r>
              <a:rPr lang="zh-CN" altLang="zh-CN" sz="2800" kern="100" dirty="0">
                <a:solidFill>
                  <a:srgbClr val="E36C0A"/>
                </a:solidFill>
                <a:latin typeface="Times New Roman"/>
                <a:ea typeface="华文细黑"/>
                <a:cs typeface="Times New Roman"/>
              </a:rPr>
              <a:t>－</a:t>
            </a:r>
            <a:r>
              <a:rPr lang="en-US" altLang="zh-CN" sz="2800" i="1" kern="100" dirty="0">
                <a:solidFill>
                  <a:srgbClr val="E36C0A"/>
                </a:solidFill>
                <a:latin typeface="Times New Roman"/>
                <a:ea typeface="华文细黑"/>
                <a:cs typeface="Courier New"/>
              </a:rPr>
              <a:t>E</a:t>
            </a:r>
            <a:r>
              <a:rPr lang="en-US" altLang="zh-CN" sz="2800" kern="100" baseline="-25000" dirty="0">
                <a:solidFill>
                  <a:srgbClr val="E36C0A"/>
                </a:solidFill>
                <a:latin typeface="Times New Roman"/>
                <a:ea typeface="华文细黑"/>
                <a:cs typeface="Courier New"/>
              </a:rPr>
              <a:t>N</a:t>
            </a:r>
            <a:r>
              <a:rPr lang="en-US" altLang="zh-CN" sz="2800" kern="100" baseline="-25000" dirty="0">
                <a:solidFill>
                  <a:srgbClr val="E36C0A"/>
                </a:solidFill>
                <a:latin typeface="宋体"/>
                <a:ea typeface="华文细黑"/>
                <a:cs typeface="Times New Roman"/>
              </a:rPr>
              <a:t>≡</a:t>
            </a:r>
            <a:r>
              <a:rPr lang="en-US" altLang="zh-CN" sz="2800" kern="100" baseline="-25000" dirty="0">
                <a:solidFill>
                  <a:srgbClr val="E36C0A"/>
                </a:solidFill>
                <a:latin typeface="Times New Roman"/>
                <a:ea typeface="华文细黑"/>
                <a:cs typeface="Courier New"/>
              </a:rPr>
              <a:t>N</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a:t>
            </a:r>
            <a:r>
              <a:rPr lang="en-US" altLang="zh-CN" sz="2800" i="1" kern="100" dirty="0">
                <a:solidFill>
                  <a:srgbClr val="E36C0A"/>
                </a:solidFill>
                <a:latin typeface="Times New Roman"/>
                <a:ea typeface="华文细黑"/>
                <a:cs typeface="Courier New"/>
              </a:rPr>
              <a:t>E</a:t>
            </a:r>
            <a:r>
              <a:rPr lang="en-US" altLang="zh-CN" sz="2800" kern="100" baseline="-25000" dirty="0">
                <a:solidFill>
                  <a:srgbClr val="E36C0A"/>
                </a:solidFill>
                <a:latin typeface="Times New Roman"/>
                <a:ea typeface="华文细黑"/>
                <a:cs typeface="Courier New"/>
              </a:rPr>
              <a:t>H—</a:t>
            </a:r>
            <a:r>
              <a:rPr lang="en-US" altLang="zh-CN" sz="2800" kern="100" baseline="-25000" dirty="0" err="1">
                <a:solidFill>
                  <a:srgbClr val="E36C0A"/>
                </a:solidFill>
                <a:latin typeface="Times New Roman"/>
                <a:ea typeface="华文细黑"/>
                <a:cs typeface="Courier New"/>
              </a:rPr>
              <a:t>Cl</a:t>
            </a:r>
            <a:endParaRPr lang="zh-CN" altLang="zh-CN" sz="1050" kern="100" dirty="0">
              <a:latin typeface="宋体"/>
              <a:cs typeface="Courier New"/>
            </a:endParaRPr>
          </a:p>
          <a:p>
            <a:pPr algn="just">
              <a:lnSpc>
                <a:spcPct val="170000"/>
              </a:lnSpc>
              <a:spcAft>
                <a:spcPts val="0"/>
              </a:spcAft>
            </a:pP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cs typeface="Courier New"/>
              </a:rPr>
              <a:t>243 </a:t>
            </a:r>
            <a:r>
              <a:rPr lang="en-US" altLang="zh-CN" sz="2800" kern="100" dirty="0" err="1">
                <a:solidFill>
                  <a:srgbClr val="E36C0A"/>
                </a:solidFill>
                <a:latin typeface="Times New Roman"/>
                <a:ea typeface="华文细黑"/>
                <a:cs typeface="Courier New"/>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cs typeface="Courier New"/>
              </a:rPr>
              <a:t>391 </a:t>
            </a:r>
            <a:r>
              <a:rPr lang="en-US" altLang="zh-CN" sz="2800" kern="100" dirty="0" err="1">
                <a:solidFill>
                  <a:srgbClr val="E36C0A"/>
                </a:solidFill>
                <a:latin typeface="Times New Roman"/>
                <a:ea typeface="华文细黑"/>
                <a:cs typeface="Courier New"/>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946 </a:t>
            </a:r>
            <a:r>
              <a:rPr lang="en-US" altLang="zh-CN" sz="2800" kern="100" dirty="0" err="1">
                <a:solidFill>
                  <a:srgbClr val="E36C0A"/>
                </a:solidFill>
                <a:latin typeface="Times New Roman"/>
                <a:ea typeface="华文细黑"/>
                <a:cs typeface="Courier New"/>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cs typeface="Courier New"/>
              </a:rPr>
              <a:t>432 </a:t>
            </a:r>
            <a:r>
              <a:rPr lang="en-US" altLang="zh-CN" sz="2800" kern="100" dirty="0" err="1">
                <a:solidFill>
                  <a:srgbClr val="E36C0A"/>
                </a:solidFill>
                <a:latin typeface="Times New Roman"/>
                <a:ea typeface="华文细黑"/>
                <a:cs typeface="Courier New"/>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463 </a:t>
            </a:r>
            <a:r>
              <a:rPr lang="en-US" altLang="zh-CN" sz="2800" kern="100" dirty="0" err="1">
                <a:solidFill>
                  <a:srgbClr val="E36C0A"/>
                </a:solidFill>
                <a:latin typeface="Times New Roman"/>
                <a:ea typeface="华文细黑"/>
                <a:cs typeface="Courier New"/>
              </a:rPr>
              <a:t>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4408" y="765498"/>
            <a:ext cx="11388152" cy="6934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浙江理综，</a:t>
            </a:r>
            <a:r>
              <a:rPr lang="en-US" altLang="zh-CN" sz="2800" kern="100" dirty="0">
                <a:latin typeface="IPAPANNEW"/>
                <a:ea typeface="华文细黑"/>
                <a:cs typeface="Times New Roman"/>
              </a:rPr>
              <a:t>28(1)]</a:t>
            </a:r>
            <a:r>
              <a:rPr lang="zh-CN" altLang="zh-CN" sz="2800" kern="100" dirty="0">
                <a:latin typeface="Times New Roman"/>
                <a:ea typeface="华文细黑"/>
                <a:cs typeface="Times New Roman"/>
              </a:rPr>
              <a:t>乙苯催化脱氢制苯乙烯反应：</a:t>
            </a:r>
            <a:endParaRPr lang="zh-CN" altLang="zh-CN" sz="1050" kern="100" dirty="0">
              <a:effectLst/>
              <a:latin typeface="宋体"/>
              <a:cs typeface="Courier New"/>
            </a:endParaRPr>
          </a:p>
        </p:txBody>
      </p:sp>
      <p:pic>
        <p:nvPicPr>
          <p:cNvPr id="2549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096078" y="1700337"/>
            <a:ext cx="3919008" cy="6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4984510" y="1700337"/>
            <a:ext cx="3919008" cy="6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4408" y="2565698"/>
            <a:ext cx="11388152" cy="69349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已知：</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548880838"/>
              </p:ext>
            </p:extLst>
          </p:nvPr>
        </p:nvGraphicFramePr>
        <p:xfrm>
          <a:off x="1600134" y="3213768"/>
          <a:ext cx="8599528" cy="2232250"/>
        </p:xfrm>
        <a:graphic>
          <a:graphicData uri="http://schemas.openxmlformats.org/drawingml/2006/table">
            <a:tbl>
              <a:tblPr/>
              <a:tblGrid>
                <a:gridCol w="2606551"/>
                <a:gridCol w="1443974"/>
                <a:gridCol w="1426287"/>
                <a:gridCol w="1659445"/>
                <a:gridCol w="1463271"/>
              </a:tblGrid>
              <a:tr h="1116125">
                <a:tc>
                  <a:txBody>
                    <a:bodyPr/>
                    <a:lstStyle/>
                    <a:p>
                      <a:pPr algn="ctr">
                        <a:lnSpc>
                          <a:spcPct val="150000"/>
                        </a:lnSpc>
                        <a:spcAft>
                          <a:spcPts val="0"/>
                        </a:spcAft>
                      </a:pPr>
                      <a:r>
                        <a:rPr lang="zh-CN" sz="2800" kern="100" dirty="0">
                          <a:effectLst/>
                          <a:latin typeface="Times New Roman"/>
                          <a:ea typeface="华文细黑"/>
                          <a:cs typeface="Times New Roman"/>
                        </a:rPr>
                        <a:t>化学键</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C—H</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C—C</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C</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H—H</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6125">
                <a:tc>
                  <a:txBody>
                    <a:bodyPr/>
                    <a:lstStyle/>
                    <a:p>
                      <a:pPr algn="ctr">
                        <a:lnSpc>
                          <a:spcPct val="150000"/>
                        </a:lnSpc>
                        <a:spcAft>
                          <a:spcPts val="0"/>
                        </a:spcAft>
                      </a:pPr>
                      <a:r>
                        <a:rPr lang="zh-CN" sz="2800" kern="100">
                          <a:effectLst/>
                          <a:latin typeface="Times New Roman"/>
                          <a:ea typeface="华文细黑"/>
                          <a:cs typeface="Times New Roman"/>
                        </a:rPr>
                        <a:t>键能</a:t>
                      </a:r>
                      <a:r>
                        <a:rPr lang="en-US" sz="2800" kern="100">
                          <a:effectLst/>
                          <a:latin typeface="Times New Roman"/>
                          <a:ea typeface="华文细黑"/>
                          <a:cs typeface="Courier New"/>
                        </a:rPr>
                        <a:t>/kJ·mol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412</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348</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612</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436</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294408" y="5662042"/>
            <a:ext cx="11388152" cy="69349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计算上述反应的</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8" name="Rectangle 21">
            <a:hlinkClick r:id="rId3"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6"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7"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83285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611710" y="1629594"/>
            <a:ext cx="11388152" cy="2492966"/>
          </a:xfrm>
          <a:prstGeom prst="rect">
            <a:avLst/>
          </a:prstGeom>
        </p:spPr>
        <p:txBody>
          <a:bodyPr wrap="square" lIns="121898" tIns="60948" rIns="121898" bIns="60948">
            <a:spAutoFit/>
          </a:bodyPr>
          <a:lstStyle/>
          <a:p>
            <a:pPr algn="just">
              <a:lnSpc>
                <a:spcPct val="2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设</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部分的化学键键能为</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则</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348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412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5)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612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412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436)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ct val="150000"/>
              </a:lnSpc>
              <a:spcAft>
                <a:spcPts val="0"/>
              </a:spcAft>
            </a:pP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124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76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330" y="1989634"/>
            <a:ext cx="1647676" cy="75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11710" y="4254362"/>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124</a:t>
            </a:r>
            <a:endParaRPr lang="zh-CN" altLang="zh-CN" sz="105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9380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76134"/>
                                        </p:tgtEl>
                                        <p:attrNameLst>
                                          <p:attrName>style.visibility</p:attrName>
                                        </p:attrNameLst>
                                      </p:cBhvr>
                                      <p:to>
                                        <p:strVal val="visible"/>
                                      </p:to>
                                    </p:set>
                                    <p:animEffect transition="in" filter="blinds(horizontal)">
                                      <p:cBhvr>
                                        <p:cTn id="10" dur="750"/>
                                        <p:tgtEl>
                                          <p:spTgt spid="176134"/>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693490"/>
            <a:ext cx="1138815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分子的空间构型与键参数</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键长、键能决定了共价键的稳定性，键长、键角决定了分子的空间构型。一般来说，知道了多原子分子中的键角和键长等数据，就可确定该分子的立体构型。</a:t>
            </a:r>
            <a:endParaRPr lang="zh-CN" altLang="zh-CN" sz="1050" kern="100" dirty="0">
              <a:effectLst/>
              <a:latin typeface="宋体"/>
              <a:cs typeface="Courier New"/>
            </a:endParaRPr>
          </a:p>
        </p:txBody>
      </p:sp>
      <p:pic>
        <p:nvPicPr>
          <p:cNvPr id="257026" name="Picture 2" descr="HX5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782" y="3285778"/>
            <a:ext cx="7957922" cy="25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78582" y="581227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反应热与键能：</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＝反应物总键能－生成物总键能。</a:t>
            </a:r>
            <a:endParaRPr lang="zh-CN" altLang="zh-CN" sz="1050" kern="100" dirty="0">
              <a:effectLst/>
              <a:latin typeface="宋体"/>
              <a:cs typeface="Courier New"/>
            </a:endParaRPr>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12878" y="26547"/>
            <a:ext cx="1826141" cy="584775"/>
          </a:xfrm>
          <a:prstGeom prst="rect">
            <a:avLst/>
          </a:prstGeom>
        </p:spPr>
        <p:txBody>
          <a:bodyPr wrap="none">
            <a:spAutoFit/>
          </a:bodyPr>
          <a:lstStyle/>
          <a:p>
            <a:r>
              <a:rPr lang="zh-CN" altLang="en-US" sz="3200" b="1" dirty="0">
                <a:solidFill>
                  <a:srgbClr val="FFFFFF"/>
                </a:solidFill>
                <a:latin typeface="Times New Roman" pitchFamily="18" charset="0"/>
                <a:ea typeface="微软雅黑" pitchFamily="34" charset="-122"/>
              </a:rPr>
              <a:t>思维模型</a:t>
            </a:r>
          </a:p>
        </p:txBody>
      </p:sp>
    </p:spTree>
    <p:extLst>
      <p:ext uri="{BB962C8B-B14F-4D97-AF65-F5344CB8AC3E}">
        <p14:creationId xmlns:p14="http://schemas.microsoft.com/office/powerpoint/2010/main" val="1890275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255" y="538895"/>
            <a:ext cx="11458743" cy="685741"/>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题组三　等电子原理的应用</a:t>
            </a:r>
          </a:p>
        </p:txBody>
      </p:sp>
      <p:sp>
        <p:nvSpPr>
          <p:cNvPr id="5" name="矩形 4"/>
          <p:cNvSpPr/>
          <p:nvPr/>
        </p:nvSpPr>
        <p:spPr>
          <a:xfrm>
            <a:off x="294408" y="1139371"/>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为直线形结构，</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为平面正三角形结构，</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为三角锥形结构，请推测</a:t>
            </a:r>
            <a:r>
              <a:rPr lang="en-US" altLang="zh-CN" sz="2800" kern="100" dirty="0">
                <a:latin typeface="Times New Roman"/>
                <a:ea typeface="华文细黑"/>
                <a:cs typeface="Courier New"/>
              </a:rPr>
              <a:t>COS</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PCl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的空间结构。</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08917797"/>
              </p:ext>
            </p:extLst>
          </p:nvPr>
        </p:nvGraphicFramePr>
        <p:xfrm>
          <a:off x="3054846" y="1921507"/>
          <a:ext cx="1609725" cy="1133475"/>
        </p:xfrm>
        <a:graphic>
          <a:graphicData uri="http://schemas.openxmlformats.org/presentationml/2006/ole">
            <mc:AlternateContent xmlns:mc="http://schemas.openxmlformats.org/markup-compatibility/2006">
              <mc:Choice xmlns:v="urn:schemas-microsoft-com:vml" Requires="v">
                <p:oleObj spid="_x0000_s93473" name="文档" r:id="rId4" imgW="1610400" imgH="1133321" progId="Word.Document.12">
                  <p:embed/>
                </p:oleObj>
              </mc:Choice>
              <mc:Fallback>
                <p:oleObj name="文档" r:id="rId4" imgW="1610400" imgH="1133321" progId="Word.Document.12">
                  <p:embed/>
                  <p:pic>
                    <p:nvPicPr>
                      <p:cNvPr id="0" name=""/>
                      <p:cNvPicPr/>
                      <p:nvPr/>
                    </p:nvPicPr>
                    <p:blipFill>
                      <a:blip r:embed="rId5"/>
                      <a:stretch>
                        <a:fillRect/>
                      </a:stretch>
                    </p:blipFill>
                    <p:spPr>
                      <a:xfrm>
                        <a:off x="3054846" y="1921507"/>
                        <a:ext cx="1609725" cy="1133475"/>
                      </a:xfrm>
                      <a:prstGeom prst="rect">
                        <a:avLst/>
                      </a:prstGeom>
                    </p:spPr>
                  </p:pic>
                </p:oleObj>
              </mc:Fallback>
            </mc:AlternateContent>
          </a:graphicData>
        </a:graphic>
      </p:graphicFrame>
      <p:sp>
        <p:nvSpPr>
          <p:cNvPr id="7" name="矩形 6"/>
          <p:cNvSpPr/>
          <p:nvPr/>
        </p:nvSpPr>
        <p:spPr>
          <a:xfrm>
            <a:off x="294408" y="2507523"/>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COS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互为等电子体，其结构与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相似，所以其为直线形结构</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互为等电子体，结构相似，</a:t>
            </a:r>
            <a:r>
              <a:rPr lang="zh-CN" altLang="zh-CN" sz="2800" kern="100" dirty="0" smtClean="0">
                <a:latin typeface="Times New Roman"/>
                <a:ea typeface="华文细黑"/>
                <a:cs typeface="Times New Roman"/>
              </a:rPr>
              <a:t>所以</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平面正三角形结构；</a:t>
            </a:r>
            <a:r>
              <a:rPr lang="en-US" altLang="zh-CN" sz="2800" kern="100" dirty="0">
                <a:latin typeface="Times New Roman"/>
                <a:ea typeface="华文细黑"/>
                <a:cs typeface="Courier New"/>
              </a:rPr>
              <a:t>PCl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互为等电子体，结构相似，所以</a:t>
            </a:r>
            <a:r>
              <a:rPr lang="en-US" altLang="zh-CN" sz="2800" kern="100" dirty="0">
                <a:latin typeface="Times New Roman"/>
                <a:ea typeface="华文细黑"/>
                <a:cs typeface="Courier New"/>
              </a:rPr>
              <a:t>PCl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为三角锥形结构。</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70130509"/>
              </p:ext>
            </p:extLst>
          </p:nvPr>
        </p:nvGraphicFramePr>
        <p:xfrm>
          <a:off x="1317129" y="3299611"/>
          <a:ext cx="1609725" cy="1133475"/>
        </p:xfrm>
        <a:graphic>
          <a:graphicData uri="http://schemas.openxmlformats.org/presentationml/2006/ole">
            <mc:AlternateContent xmlns:mc="http://schemas.openxmlformats.org/markup-compatibility/2006">
              <mc:Choice xmlns:v="urn:schemas-microsoft-com:vml" Requires="v">
                <p:oleObj spid="_x0000_s93474" name="文档" r:id="rId7" imgW="1610400" imgH="1133321" progId="Word.Document.12">
                  <p:embed/>
                </p:oleObj>
              </mc:Choice>
              <mc:Fallback>
                <p:oleObj name="文档" r:id="rId7" imgW="1610400" imgH="1133321" progId="Word.Document.12">
                  <p:embed/>
                  <p:pic>
                    <p:nvPicPr>
                      <p:cNvPr id="0" name=""/>
                      <p:cNvPicPr/>
                      <p:nvPr/>
                    </p:nvPicPr>
                    <p:blipFill>
                      <a:blip r:embed="rId8"/>
                      <a:stretch>
                        <a:fillRect/>
                      </a:stretch>
                    </p:blipFill>
                    <p:spPr>
                      <a:xfrm>
                        <a:off x="1317129" y="3299611"/>
                        <a:ext cx="1609725" cy="11334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44012001"/>
              </p:ext>
            </p:extLst>
          </p:nvPr>
        </p:nvGraphicFramePr>
        <p:xfrm>
          <a:off x="7967414" y="3299611"/>
          <a:ext cx="1609725" cy="1133475"/>
        </p:xfrm>
        <a:graphic>
          <a:graphicData uri="http://schemas.openxmlformats.org/presentationml/2006/ole">
            <mc:AlternateContent xmlns:mc="http://schemas.openxmlformats.org/markup-compatibility/2006">
              <mc:Choice xmlns:v="urn:schemas-microsoft-com:vml" Requires="v">
                <p:oleObj spid="_x0000_s93475" name="文档" r:id="rId10" imgW="1610400" imgH="1133321" progId="Word.Document.12">
                  <p:embed/>
                </p:oleObj>
              </mc:Choice>
              <mc:Fallback>
                <p:oleObj name="文档" r:id="rId10" imgW="1610400" imgH="1133321" progId="Word.Document.12">
                  <p:embed/>
                  <p:pic>
                    <p:nvPicPr>
                      <p:cNvPr id="0" name=""/>
                      <p:cNvPicPr/>
                      <p:nvPr/>
                    </p:nvPicPr>
                    <p:blipFill>
                      <a:blip r:embed="rId8"/>
                      <a:stretch>
                        <a:fillRect/>
                      </a:stretch>
                    </p:blipFill>
                    <p:spPr>
                      <a:xfrm>
                        <a:off x="7967414" y="3299611"/>
                        <a:ext cx="1609725" cy="1133475"/>
                      </a:xfrm>
                      <a:prstGeom prst="rect">
                        <a:avLst/>
                      </a:prstGeom>
                    </p:spPr>
                  </p:pic>
                </p:oleObj>
              </mc:Fallback>
            </mc:AlternateContent>
          </a:graphicData>
        </a:graphic>
      </p:graphicFrame>
      <p:sp>
        <p:nvSpPr>
          <p:cNvPr id="10" name="矩形 9"/>
          <p:cNvSpPr/>
          <p:nvPr/>
        </p:nvSpPr>
        <p:spPr>
          <a:xfrm>
            <a:off x="294408" y="4534326"/>
            <a:ext cx="11388152"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COS</a:t>
            </a:r>
            <a:r>
              <a:rPr lang="zh-CN" altLang="zh-CN" sz="2800" kern="100" dirty="0">
                <a:solidFill>
                  <a:srgbClr val="E36C0A"/>
                </a:solidFill>
                <a:latin typeface="Times New Roman"/>
                <a:ea typeface="华文细黑"/>
                <a:cs typeface="Times New Roman"/>
              </a:rPr>
              <a:t>为直线形结构</a:t>
            </a:r>
            <a:r>
              <a:rPr lang="zh-CN" altLang="zh-CN" sz="2800" kern="100" dirty="0" smtClean="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     </a:t>
            </a:r>
            <a:r>
              <a:rPr lang="zh-CN" altLang="zh-CN" sz="2800" kern="100" dirty="0" smtClean="0">
                <a:solidFill>
                  <a:srgbClr val="E36C0A"/>
                </a:solidFill>
                <a:latin typeface="Times New Roman"/>
                <a:ea typeface="华文细黑"/>
                <a:cs typeface="Times New Roman"/>
              </a:rPr>
              <a:t>为</a:t>
            </a:r>
            <a:r>
              <a:rPr lang="zh-CN" altLang="zh-CN" sz="2800" kern="100" dirty="0">
                <a:solidFill>
                  <a:srgbClr val="E36C0A"/>
                </a:solidFill>
                <a:latin typeface="Times New Roman"/>
                <a:ea typeface="华文细黑"/>
                <a:cs typeface="Times New Roman"/>
              </a:rPr>
              <a:t>平面正三角形结构；</a:t>
            </a:r>
            <a:r>
              <a:rPr lang="en-US" altLang="zh-CN" sz="2800" kern="100" dirty="0">
                <a:solidFill>
                  <a:srgbClr val="E36C0A"/>
                </a:solidFill>
                <a:latin typeface="Times New Roman"/>
                <a:ea typeface="华文细黑"/>
                <a:cs typeface="Courier New"/>
              </a:rPr>
              <a:t>PCl</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为三角锥形结构。</a:t>
            </a:r>
            <a:endParaRPr lang="zh-CN" altLang="zh-CN" sz="105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044079079"/>
              </p:ext>
            </p:extLst>
          </p:nvPr>
        </p:nvGraphicFramePr>
        <p:xfrm>
          <a:off x="4464426" y="4684987"/>
          <a:ext cx="1609725" cy="1133475"/>
        </p:xfrm>
        <a:graphic>
          <a:graphicData uri="http://schemas.openxmlformats.org/presentationml/2006/ole">
            <mc:AlternateContent xmlns:mc="http://schemas.openxmlformats.org/markup-compatibility/2006">
              <mc:Choice xmlns:v="urn:schemas-microsoft-com:vml" Requires="v">
                <p:oleObj spid="_x0000_s93476" name="文档" r:id="rId12" imgW="1610400" imgH="1133681" progId="Word.Document.12">
                  <p:embed/>
                </p:oleObj>
              </mc:Choice>
              <mc:Fallback>
                <p:oleObj name="文档" r:id="rId12" imgW="1610400" imgH="1133681" progId="Word.Document.12">
                  <p:embed/>
                  <p:pic>
                    <p:nvPicPr>
                      <p:cNvPr id="0" name=""/>
                      <p:cNvPicPr/>
                      <p:nvPr/>
                    </p:nvPicPr>
                    <p:blipFill>
                      <a:blip r:embed="rId13"/>
                      <a:stretch>
                        <a:fillRect/>
                      </a:stretch>
                    </p:blipFill>
                    <p:spPr>
                      <a:xfrm>
                        <a:off x="4464426" y="4684987"/>
                        <a:ext cx="1609725" cy="1133475"/>
                      </a:xfrm>
                      <a:prstGeom prst="rect">
                        <a:avLst/>
                      </a:prstGeom>
                    </p:spPr>
                  </p:pic>
                </p:oleObj>
              </mc:Fallback>
            </mc:AlternateContent>
          </a:graphicData>
        </a:graphic>
      </p:graphicFrame>
      <p:sp>
        <p:nvSpPr>
          <p:cNvPr id="12" name="Rectangle 21">
            <a:hlinkClick r:id="rId14"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5"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6"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7"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8"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495623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7" grpId="1"/>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4408" y="549474"/>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5.1919</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Langmuir</a:t>
            </a:r>
            <a:r>
              <a:rPr lang="zh-CN" altLang="zh-CN" sz="2800" kern="100" dirty="0">
                <a:latin typeface="Times New Roman"/>
                <a:ea typeface="华文细黑"/>
                <a:cs typeface="Times New Roman"/>
              </a:rPr>
              <a:t>提出等电子原理：原子数相同、电子总数相同的分子，互称为等电子体。等电子体的结构相似、物理性质相近。</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根据上述原理，仅由第二周期元素组成的共价分子中，互为等电子体的是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294408" y="3177725"/>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仅由第二周期元素组成的共价分子，即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组成的共价分子中，如：</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电子总数均为</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个电子，</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电子总数均为</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个电子。</a:t>
            </a:r>
            <a:endParaRPr lang="zh-CN" altLang="zh-CN" sz="1050" kern="100" dirty="0">
              <a:effectLst/>
              <a:latin typeface="宋体"/>
              <a:cs typeface="Courier New"/>
            </a:endParaRPr>
          </a:p>
        </p:txBody>
      </p:sp>
      <p:sp>
        <p:nvSpPr>
          <p:cNvPr id="3" name="矩形 2"/>
          <p:cNvSpPr/>
          <p:nvPr/>
        </p:nvSpPr>
        <p:spPr>
          <a:xfrm>
            <a:off x="1558702" y="2565698"/>
            <a:ext cx="564578" cy="523220"/>
          </a:xfrm>
          <a:prstGeom prst="rect">
            <a:avLst/>
          </a:prstGeom>
        </p:spPr>
        <p:txBody>
          <a:bodyPr wrap="none">
            <a:spAutoFit/>
          </a:bodyPr>
          <a:lstStyle/>
          <a:p>
            <a:r>
              <a:rPr lang="en-US" altLang="zh-CN" sz="2800" kern="100" dirty="0">
                <a:solidFill>
                  <a:srgbClr val="E36C0A"/>
                </a:solidFill>
                <a:latin typeface="Times New Roman"/>
                <a:ea typeface="华文细黑"/>
              </a:rPr>
              <a:t>N</a:t>
            </a:r>
            <a:r>
              <a:rPr lang="en-US" altLang="zh-CN" sz="2800" kern="100" baseline="-25000" dirty="0">
                <a:solidFill>
                  <a:srgbClr val="E36C0A"/>
                </a:solidFill>
                <a:latin typeface="Times New Roman"/>
                <a:ea typeface="华文细黑"/>
              </a:rPr>
              <a:t>2</a:t>
            </a:r>
            <a:endParaRPr lang="zh-CN" altLang="en-US" sz="2800" dirty="0"/>
          </a:p>
        </p:txBody>
      </p:sp>
      <p:sp>
        <p:nvSpPr>
          <p:cNvPr id="8" name="矩形 7"/>
          <p:cNvSpPr/>
          <p:nvPr/>
        </p:nvSpPr>
        <p:spPr>
          <a:xfrm>
            <a:off x="3214886" y="2618542"/>
            <a:ext cx="683200" cy="523220"/>
          </a:xfrm>
          <a:prstGeom prst="rect">
            <a:avLst/>
          </a:prstGeom>
        </p:spPr>
        <p:txBody>
          <a:bodyPr wrap="none">
            <a:spAutoFit/>
          </a:bodyPr>
          <a:lstStyle/>
          <a:p>
            <a:r>
              <a:rPr lang="en-US" altLang="zh-CN" sz="2800" kern="100" dirty="0">
                <a:solidFill>
                  <a:srgbClr val="E36C0A"/>
                </a:solidFill>
                <a:latin typeface="Times New Roman"/>
                <a:ea typeface="华文细黑"/>
              </a:rPr>
              <a:t>CO</a:t>
            </a:r>
            <a:endParaRPr lang="zh-CN" altLang="en-US" sz="2800" dirty="0"/>
          </a:p>
        </p:txBody>
      </p:sp>
      <p:sp>
        <p:nvSpPr>
          <p:cNvPr id="10" name="矩形 9"/>
          <p:cNvSpPr/>
          <p:nvPr/>
        </p:nvSpPr>
        <p:spPr>
          <a:xfrm>
            <a:off x="5015086" y="2546534"/>
            <a:ext cx="824265" cy="523220"/>
          </a:xfrm>
          <a:prstGeom prst="rect">
            <a:avLst/>
          </a:prstGeom>
        </p:spPr>
        <p:txBody>
          <a:bodyPr wrap="none">
            <a:spAutoFit/>
          </a:bodyPr>
          <a:lstStyle/>
          <a:p>
            <a:r>
              <a:rPr lang="en-US" altLang="zh-CN" sz="2800" kern="100" dirty="0">
                <a:solidFill>
                  <a:srgbClr val="E36C0A"/>
                </a:solidFill>
                <a:latin typeface="Times New Roman"/>
                <a:ea typeface="华文细黑"/>
              </a:rPr>
              <a:t>N</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p>
        </p:txBody>
      </p:sp>
      <p:sp>
        <p:nvSpPr>
          <p:cNvPr id="11" name="矩形 10"/>
          <p:cNvSpPr/>
          <p:nvPr/>
        </p:nvSpPr>
        <p:spPr>
          <a:xfrm>
            <a:off x="6855117" y="2565698"/>
            <a:ext cx="824265" cy="523220"/>
          </a:xfrm>
          <a:prstGeom prst="rect">
            <a:avLst/>
          </a:prstGeom>
        </p:spPr>
        <p:txBody>
          <a:bodyPr wrap="none">
            <a:spAutoFit/>
          </a:bodyPr>
          <a:lstStyle/>
          <a:p>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endParaRPr lang="zh-CN" altLang="en-US" sz="2800" dirty="0"/>
          </a:p>
        </p:txBody>
      </p:sp>
      <p:sp>
        <p:nvSpPr>
          <p:cNvPr id="9"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635007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3" grpId="0"/>
      <p:bldP spid="3" grpId="1"/>
      <p:bldP spid="8" grpId="0"/>
      <p:bldP spid="8" grpId="1"/>
      <p:bldP spid="10" grpId="0"/>
      <p:bldP spid="10" grpId="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94408" y="693490"/>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此后，等电子原理又有所发展。例如，由短周期元素组成的微粒，只要其原子数相同，各原子最外层电子数之和相同，也可互称为等电子体，它们也具有相似的结构特征。在短周期元素组成的物质中，</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互</a:t>
            </a:r>
            <a:r>
              <a:rPr lang="zh-CN" altLang="zh-CN" sz="2800" kern="100" dirty="0">
                <a:latin typeface="Times New Roman"/>
                <a:ea typeface="华文细黑"/>
                <a:cs typeface="Times New Roman"/>
              </a:rPr>
              <a:t>为等电子体的分子有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60215642"/>
              </p:ext>
            </p:extLst>
          </p:nvPr>
        </p:nvGraphicFramePr>
        <p:xfrm>
          <a:off x="10084221" y="2124125"/>
          <a:ext cx="1000125" cy="1019175"/>
        </p:xfrm>
        <a:graphic>
          <a:graphicData uri="http://schemas.openxmlformats.org/presentationml/2006/ole">
            <mc:AlternateContent xmlns:mc="http://schemas.openxmlformats.org/markup-compatibility/2006">
              <mc:Choice xmlns:v="urn:schemas-microsoft-com:vml" Requires="v">
                <p:oleObj spid="_x0000_s91360" name="文档" r:id="rId4" imgW="1000875" imgH="1019197" progId="Word.Document.12">
                  <p:embed/>
                </p:oleObj>
              </mc:Choice>
              <mc:Fallback>
                <p:oleObj name="文档" r:id="rId4" imgW="1000875" imgH="1019197" progId="Word.Document.12">
                  <p:embed/>
                  <p:pic>
                    <p:nvPicPr>
                      <p:cNvPr id="0" name=""/>
                      <p:cNvPicPr/>
                      <p:nvPr/>
                    </p:nvPicPr>
                    <p:blipFill>
                      <a:blip r:embed="rId5"/>
                      <a:stretch>
                        <a:fillRect/>
                      </a:stretch>
                    </p:blipFill>
                    <p:spPr>
                      <a:xfrm>
                        <a:off x="10084221" y="2124125"/>
                        <a:ext cx="1000125" cy="1019175"/>
                      </a:xfrm>
                      <a:prstGeom prst="rect">
                        <a:avLst/>
                      </a:prstGeom>
                    </p:spPr>
                  </p:pic>
                </p:oleObj>
              </mc:Fallback>
            </mc:AlternateContent>
          </a:graphicData>
        </a:graphic>
      </p:graphicFrame>
      <p:sp>
        <p:nvSpPr>
          <p:cNvPr id="4" name="矩形 3"/>
          <p:cNvSpPr/>
          <p:nvPr/>
        </p:nvSpPr>
        <p:spPr>
          <a:xfrm>
            <a:off x="294408" y="3357786"/>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依题意，只要原子数相同，各原子最外层电子数之和相同，即可互称为等电子体</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三原子，各原子最外层电子数之和为</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也为三原子，各原子最外层电子数之和为</a:t>
            </a:r>
            <a:r>
              <a:rPr lang="en-US" altLang="zh-CN" sz="2800" kern="100" dirty="0">
                <a:latin typeface="Times New Roman"/>
                <a:ea typeface="华文细黑"/>
                <a:cs typeface="Courier New"/>
              </a:rPr>
              <a:t>6</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77011631"/>
              </p:ext>
            </p:extLst>
          </p:nvPr>
        </p:nvGraphicFramePr>
        <p:xfrm>
          <a:off x="3070870" y="4135016"/>
          <a:ext cx="1000125" cy="1019175"/>
        </p:xfrm>
        <a:graphic>
          <a:graphicData uri="http://schemas.openxmlformats.org/presentationml/2006/ole">
            <mc:AlternateContent xmlns:mc="http://schemas.openxmlformats.org/markup-compatibility/2006">
              <mc:Choice xmlns:v="urn:schemas-microsoft-com:vml" Requires="v">
                <p:oleObj spid="_x0000_s91361" name="文档" r:id="rId7" imgW="1000875" imgH="1019197" progId="Word.Document.12">
                  <p:embed/>
                </p:oleObj>
              </mc:Choice>
              <mc:Fallback>
                <p:oleObj name="文档" r:id="rId7" imgW="1000875" imgH="1019197" progId="Word.Document.12">
                  <p:embed/>
                  <p:pic>
                    <p:nvPicPr>
                      <p:cNvPr id="0" name=""/>
                      <p:cNvPicPr/>
                      <p:nvPr/>
                    </p:nvPicPr>
                    <p:blipFill>
                      <a:blip r:embed="rId8"/>
                      <a:stretch>
                        <a:fillRect/>
                      </a:stretch>
                    </p:blipFill>
                    <p:spPr>
                      <a:xfrm>
                        <a:off x="3070870" y="4135016"/>
                        <a:ext cx="1000125" cy="1019175"/>
                      </a:xfrm>
                      <a:prstGeom prst="rect">
                        <a:avLst/>
                      </a:prstGeom>
                    </p:spPr>
                  </p:pic>
                </p:oleObj>
              </mc:Fallback>
            </mc:AlternateContent>
          </a:graphicData>
        </a:graphic>
      </p:graphicFrame>
      <p:sp>
        <p:nvSpPr>
          <p:cNvPr id="3" name="矩形 2"/>
          <p:cNvSpPr/>
          <p:nvPr/>
        </p:nvSpPr>
        <p:spPr>
          <a:xfrm>
            <a:off x="3574926" y="2690550"/>
            <a:ext cx="764953" cy="523220"/>
          </a:xfrm>
          <a:prstGeom prst="rect">
            <a:avLst/>
          </a:prstGeom>
        </p:spPr>
        <p:txBody>
          <a:bodyPr wrap="none">
            <a:spAutoFit/>
          </a:bodyPr>
          <a:lstStyle/>
          <a:p>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2</a:t>
            </a:r>
            <a:endParaRPr lang="zh-CN" altLang="en-US" sz="2800" dirty="0"/>
          </a:p>
        </p:txBody>
      </p:sp>
      <p:sp>
        <p:nvSpPr>
          <p:cNvPr id="9" name="矩形 8"/>
          <p:cNvSpPr/>
          <p:nvPr/>
        </p:nvSpPr>
        <p:spPr>
          <a:xfrm>
            <a:off x="5530628" y="2690550"/>
            <a:ext cx="564578" cy="523220"/>
          </a:xfrm>
          <a:prstGeom prst="rect">
            <a:avLst/>
          </a:prstGeom>
        </p:spPr>
        <p:txBody>
          <a:bodyPr wrap="none">
            <a:spAutoFit/>
          </a:bodyPr>
          <a:lstStyle/>
          <a:p>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3</a:t>
            </a:r>
            <a:endParaRPr lang="zh-CN" altLang="en-US" sz="2800" dirty="0"/>
          </a:p>
        </p:txBody>
      </p:sp>
      <p:sp>
        <p:nvSpPr>
          <p:cNvPr id="11" name="Rectangle 21">
            <a:hlinkClick r:id="rId9"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0"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2"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3"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565364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3" grpId="0"/>
      <p:bldP spid="3" grpId="1"/>
      <p:bldP spid="9" grpId="0"/>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765498"/>
            <a:ext cx="11388152" cy="686830"/>
          </a:xfrm>
          <a:prstGeom prst="rect">
            <a:avLst/>
          </a:prstGeom>
        </p:spPr>
        <p:txBody>
          <a:bodyPr wrap="square" lIns="121898" tIns="60948" rIns="121898" bIns="60948">
            <a:spAutoFit/>
          </a:bodyPr>
          <a:lstStyle/>
          <a:p>
            <a:pPr algn="ctr">
              <a:lnSpc>
                <a:spcPct val="150000"/>
              </a:lnSpc>
              <a:spcAft>
                <a:spcPts val="0"/>
              </a:spcAft>
            </a:pPr>
            <a:r>
              <a:rPr lang="zh-CN" altLang="zh-CN" sz="2800" kern="100" dirty="0">
                <a:solidFill>
                  <a:srgbClr val="0000FF"/>
                </a:solidFill>
                <a:latin typeface="Times New Roman"/>
                <a:ea typeface="黑体" pitchFamily="49" charset="-122"/>
                <a:cs typeface="Times New Roman"/>
              </a:rPr>
              <a:t>记忆等电子体，推测等电子体的性质</a:t>
            </a:r>
            <a:endParaRPr lang="zh-CN" altLang="zh-CN" sz="1050" kern="100" dirty="0">
              <a:solidFill>
                <a:srgbClr val="0000FF"/>
              </a:solidFill>
              <a:effectLst/>
              <a:latin typeface="宋体"/>
              <a:ea typeface="黑体" pitchFamily="49" charset="-122"/>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767384010"/>
              </p:ext>
            </p:extLst>
          </p:nvPr>
        </p:nvGraphicFramePr>
        <p:xfrm>
          <a:off x="478582" y="2388432"/>
          <a:ext cx="11287125" cy="4600575"/>
        </p:xfrm>
        <a:graphic>
          <a:graphicData uri="http://schemas.openxmlformats.org/presentationml/2006/ole">
            <mc:AlternateContent xmlns:mc="http://schemas.openxmlformats.org/markup-compatibility/2006">
              <mc:Choice xmlns:v="urn:schemas-microsoft-com:vml" Requires="v">
                <p:oleObj spid="_x0000_s90302" name="文档" r:id="rId4" imgW="11283294" imgH="4607036" progId="Word.Document.12">
                  <p:embed/>
                </p:oleObj>
              </mc:Choice>
              <mc:Fallback>
                <p:oleObj name="文档" r:id="rId4" imgW="11283294" imgH="4607036" progId="Word.Document.12">
                  <p:embed/>
                  <p:pic>
                    <p:nvPicPr>
                      <p:cNvPr id="0" name=""/>
                      <p:cNvPicPr/>
                      <p:nvPr/>
                    </p:nvPicPr>
                    <p:blipFill>
                      <a:blip r:embed="rId5"/>
                      <a:stretch>
                        <a:fillRect/>
                      </a:stretch>
                    </p:blipFill>
                    <p:spPr>
                      <a:xfrm>
                        <a:off x="478582" y="2388432"/>
                        <a:ext cx="11287125" cy="4600575"/>
                      </a:xfrm>
                      <a:prstGeom prst="rect">
                        <a:avLst/>
                      </a:prstGeom>
                    </p:spPr>
                  </p:pic>
                </p:oleObj>
              </mc:Fallback>
            </mc:AlternateContent>
          </a:graphicData>
        </a:graphic>
      </p:graphicFrame>
      <p:sp>
        <p:nvSpPr>
          <p:cNvPr id="7" name="矩形 6"/>
          <p:cNvSpPr/>
          <p:nvPr/>
        </p:nvSpPr>
        <p:spPr>
          <a:xfrm>
            <a:off x="294408" y="141357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常见的等电子体汇总</a:t>
            </a:r>
            <a:endParaRPr lang="zh-CN" altLang="zh-CN" sz="1050" kern="100" dirty="0">
              <a:effectLst/>
              <a:latin typeface="宋体"/>
              <a:cs typeface="Courier New"/>
            </a:endParaRPr>
          </a:p>
        </p:txBody>
      </p:sp>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12878" y="26547"/>
            <a:ext cx="1826141" cy="584775"/>
          </a:xfrm>
          <a:prstGeom prst="rect">
            <a:avLst/>
          </a:prstGeom>
        </p:spPr>
        <p:txBody>
          <a:bodyPr wrap="none">
            <a:spAutoFit/>
          </a:bodyPr>
          <a:lstStyle/>
          <a:p>
            <a:r>
              <a:rPr lang="zh-CN" altLang="en-US" sz="3200" b="1" dirty="0">
                <a:solidFill>
                  <a:srgbClr val="FFFFFF"/>
                </a:solidFill>
                <a:latin typeface="Times New Roman" pitchFamily="18" charset="0"/>
                <a:ea typeface="微软雅黑" pitchFamily="34" charset="-122"/>
              </a:rPr>
              <a:t>归纳总结</a:t>
            </a:r>
          </a:p>
        </p:txBody>
      </p:sp>
    </p:spTree>
    <p:extLst>
      <p:ext uri="{BB962C8B-B14F-4D97-AF65-F5344CB8AC3E}">
        <p14:creationId xmlns:p14="http://schemas.microsoft.com/office/powerpoint/2010/main" val="1245631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675277403"/>
              </p:ext>
            </p:extLst>
          </p:nvPr>
        </p:nvGraphicFramePr>
        <p:xfrm>
          <a:off x="622598" y="2221607"/>
          <a:ext cx="11287125" cy="3800475"/>
        </p:xfrm>
        <a:graphic>
          <a:graphicData uri="http://schemas.openxmlformats.org/presentationml/2006/ole">
            <mc:AlternateContent xmlns:mc="http://schemas.openxmlformats.org/markup-compatibility/2006">
              <mc:Choice xmlns:v="urn:schemas-microsoft-com:vml" Requires="v">
                <p:oleObj spid="_x0000_s258083" name="文档" r:id="rId4" imgW="11283294" imgH="3805608" progId="Word.Document.12">
                  <p:embed/>
                </p:oleObj>
              </mc:Choice>
              <mc:Fallback>
                <p:oleObj name="文档" r:id="rId4" imgW="11283294" imgH="3805608" progId="Word.Document.12">
                  <p:embed/>
                  <p:pic>
                    <p:nvPicPr>
                      <p:cNvPr id="0" name="对象 21"/>
                      <p:cNvPicPr>
                        <a:picLocks noChangeAspect="1" noChangeArrowheads="1"/>
                      </p:cNvPicPr>
                      <p:nvPr/>
                    </p:nvPicPr>
                    <p:blipFill>
                      <a:blip r:embed="rId5"/>
                      <a:srcRect/>
                      <a:stretch>
                        <a:fillRect/>
                      </a:stretch>
                    </p:blipFill>
                    <p:spPr bwMode="auto">
                      <a:xfrm>
                        <a:off x="622598" y="2221607"/>
                        <a:ext cx="112871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7357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29346809"/>
              </p:ext>
            </p:extLst>
          </p:nvPr>
        </p:nvGraphicFramePr>
        <p:xfrm>
          <a:off x="478582" y="549474"/>
          <a:ext cx="11144250" cy="5229225"/>
        </p:xfrm>
        <a:graphic>
          <a:graphicData uri="http://schemas.openxmlformats.org/presentationml/2006/ole">
            <mc:AlternateContent xmlns:mc="http://schemas.openxmlformats.org/markup-compatibility/2006">
              <mc:Choice xmlns:v="urn:schemas-microsoft-com:vml" Requires="v">
                <p:oleObj spid="_x0000_s259107" name="文档" r:id="rId4" imgW="11139720" imgH="5246231" progId="Word.Document.12">
                  <p:embed/>
                </p:oleObj>
              </mc:Choice>
              <mc:Fallback>
                <p:oleObj name="文档" r:id="rId4" imgW="11139720" imgH="5246231" progId="Word.Document.12">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582" y="549474"/>
                        <a:ext cx="111442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95686" y="5623284"/>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zh-CN" altLang="zh-CN" sz="2800" kern="100" dirty="0">
                <a:latin typeface="Times New Roman"/>
                <a:ea typeface="华文细黑"/>
                <a:cs typeface="Times New Roman"/>
              </a:rPr>
              <a:t>等电子体结构相同，物理性质相近，但化学性质不同</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911383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文本框 1"/>
          <p:cNvSpPr txBox="1"/>
          <p:nvPr/>
        </p:nvSpPr>
        <p:spPr>
          <a:xfrm>
            <a:off x="2955929" y="2733815"/>
            <a:ext cx="6019597"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考点一　</a:t>
            </a:r>
            <a:r>
              <a:rPr lang="zh-CN" altLang="en-US" sz="6500" b="1" dirty="0" smtClean="0">
                <a:solidFill>
                  <a:schemeClr val="bg1"/>
                </a:solidFill>
                <a:latin typeface="+mj-ea"/>
                <a:ea typeface="+mj-ea"/>
              </a:rPr>
              <a:t>共价键</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 name="文本框 1"/>
          <p:cNvSpPr txBox="1"/>
          <p:nvPr/>
        </p:nvSpPr>
        <p:spPr>
          <a:xfrm>
            <a:off x="1414686" y="2658319"/>
            <a:ext cx="9265678" cy="1292662"/>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a:t>
            </a:r>
            <a:r>
              <a:rPr lang="zh-CN" altLang="zh-CN" sz="6500" b="1" dirty="0" smtClean="0">
                <a:solidFill>
                  <a:schemeClr val="bg1"/>
                </a:solidFill>
                <a:latin typeface="+mj-ea"/>
                <a:ea typeface="+mj-ea"/>
              </a:rPr>
              <a:t>二</a:t>
            </a:r>
            <a:r>
              <a:rPr lang="en-US" altLang="zh-CN" sz="6500" b="1" dirty="0" smtClean="0">
                <a:solidFill>
                  <a:schemeClr val="bg1"/>
                </a:solidFill>
                <a:latin typeface="+mj-ea"/>
                <a:ea typeface="+mj-ea"/>
              </a:rPr>
              <a:t>   </a:t>
            </a:r>
            <a:r>
              <a:rPr lang="zh-CN" altLang="zh-CN" sz="6500" b="1" dirty="0" smtClean="0">
                <a:solidFill>
                  <a:schemeClr val="bg1"/>
                </a:solidFill>
                <a:latin typeface="+mj-ea"/>
                <a:ea typeface="+mj-ea"/>
              </a:rPr>
              <a:t>分子</a:t>
            </a:r>
            <a:r>
              <a:rPr lang="zh-CN" altLang="zh-CN" sz="6500" b="1" dirty="0">
                <a:solidFill>
                  <a:schemeClr val="bg1"/>
                </a:solidFill>
                <a:latin typeface="+mj-ea"/>
                <a:ea typeface="+mj-ea"/>
              </a:rPr>
              <a:t>的立体结构</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2558" y="1341562"/>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cap="all" dirty="0">
                <a:latin typeface="Times New Roman"/>
                <a:ea typeface="华文细黑"/>
                <a:cs typeface="Courier New"/>
              </a:rPr>
              <a:t>1.</a:t>
            </a:r>
            <a:r>
              <a:rPr lang="zh-CN" altLang="zh-CN" sz="2800" kern="100" cap="all" dirty="0">
                <a:latin typeface="Times New Roman"/>
                <a:ea typeface="华文细黑"/>
                <a:cs typeface="Times New Roman"/>
              </a:rPr>
              <a:t>价层电子对互斥理论</a:t>
            </a:r>
            <a:endParaRPr lang="zh-CN" altLang="zh-CN" sz="2800" kern="100" cap="all" dirty="0">
              <a:latin typeface="宋体"/>
              <a:cs typeface="Courier New"/>
            </a:endParaRPr>
          </a:p>
          <a:p>
            <a:pPr algn="just">
              <a:lnSpc>
                <a:spcPct val="150000"/>
              </a:lnSpc>
              <a:spcAft>
                <a:spcPts val="0"/>
              </a:spcAft>
            </a:pPr>
            <a:r>
              <a:rPr lang="en-US" altLang="zh-CN" sz="2800" kern="100" cap="all" dirty="0">
                <a:latin typeface="Times New Roman"/>
                <a:ea typeface="华文细黑"/>
                <a:cs typeface="Courier New"/>
              </a:rPr>
              <a:t>(1)</a:t>
            </a:r>
            <a:r>
              <a:rPr lang="zh-CN" altLang="zh-CN" sz="2800" kern="100" cap="all" dirty="0">
                <a:latin typeface="Times New Roman"/>
                <a:ea typeface="华文细黑"/>
                <a:cs typeface="Times New Roman"/>
              </a:rPr>
              <a:t>价层电子对在球面上彼此相距最远时，排斥力最小，体系的能量最低。</a:t>
            </a:r>
            <a:endParaRPr lang="zh-CN" altLang="zh-CN" sz="2800" kern="100" cap="all" dirty="0">
              <a:latin typeface="宋体"/>
              <a:cs typeface="Courier New"/>
            </a:endParaRPr>
          </a:p>
          <a:p>
            <a:pPr algn="just">
              <a:lnSpc>
                <a:spcPct val="150000"/>
              </a:lnSpc>
              <a:spcAft>
                <a:spcPts val="0"/>
              </a:spcAft>
            </a:pPr>
            <a:r>
              <a:rPr lang="en-US" altLang="zh-CN" sz="2800" kern="100" cap="all" dirty="0">
                <a:latin typeface="Times New Roman"/>
                <a:ea typeface="华文细黑"/>
                <a:cs typeface="Courier New"/>
              </a:rPr>
              <a:t>(2)</a:t>
            </a:r>
            <a:r>
              <a:rPr lang="zh-CN" altLang="zh-CN" sz="2800" kern="100" cap="all" dirty="0">
                <a:latin typeface="Times New Roman"/>
                <a:ea typeface="华文细黑"/>
                <a:cs typeface="Times New Roman"/>
              </a:rPr>
              <a:t>孤电子对的排斥力较大，孤电子对越多，排斥力越强，键角越小</a:t>
            </a:r>
            <a:r>
              <a:rPr lang="zh-CN" altLang="zh-CN" sz="2800" kern="100" cap="all" dirty="0" smtClean="0">
                <a:latin typeface="Times New Roman"/>
                <a:ea typeface="华文细黑"/>
                <a:cs typeface="Times New Roman"/>
              </a:rPr>
              <a:t>。</a:t>
            </a:r>
            <a:endParaRPr lang="en-US" altLang="zh-CN" sz="2800" kern="100" cap="all" dirty="0" smtClean="0">
              <a:latin typeface="Times New Roman"/>
              <a:ea typeface="华文细黑"/>
              <a:cs typeface="Times New Roman"/>
            </a:endParaRPr>
          </a:p>
        </p:txBody>
      </p:sp>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842608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5418"/>
            <a:ext cx="11388152" cy="686830"/>
          </a:xfrm>
          <a:prstGeom prst="rect">
            <a:avLst/>
          </a:prstGeom>
        </p:spPr>
        <p:txBody>
          <a:bodyPr wrap="square" lIns="121898" tIns="60948" rIns="121898" bIns="60948">
            <a:spAutoFit/>
          </a:bodyPr>
          <a:lstStyle/>
          <a:p>
            <a:pPr lvl="0" algn="just">
              <a:lnSpc>
                <a:spcPct val="150000"/>
              </a:lnSpc>
            </a:pPr>
            <a:r>
              <a:rPr lang="zh-CN" altLang="zh-CN" sz="2800" kern="100" cap="all" dirty="0">
                <a:solidFill>
                  <a:prstClr val="black"/>
                </a:solidFill>
                <a:latin typeface="Times New Roman"/>
                <a:ea typeface="华文细黑"/>
                <a:cs typeface="Times New Roman"/>
              </a:rPr>
              <a:t>填写下表。</a:t>
            </a:r>
            <a:endParaRPr lang="zh-CN" altLang="zh-CN" sz="2800" kern="100" cap="all"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975634138"/>
              </p:ext>
            </p:extLst>
          </p:nvPr>
        </p:nvGraphicFramePr>
        <p:xfrm>
          <a:off x="387524" y="832110"/>
          <a:ext cx="11593288" cy="5333988"/>
        </p:xfrm>
        <a:graphic>
          <a:graphicData uri="http://schemas.openxmlformats.org/drawingml/2006/table">
            <a:tbl>
              <a:tblPr/>
              <a:tblGrid>
                <a:gridCol w="1008112"/>
                <a:gridCol w="1080120"/>
                <a:gridCol w="1296144"/>
                <a:gridCol w="2160240"/>
                <a:gridCol w="2664296"/>
                <a:gridCol w="1584176"/>
                <a:gridCol w="1800200"/>
              </a:tblGrid>
              <a:tr h="1194799">
                <a:tc>
                  <a:txBody>
                    <a:bodyPr/>
                    <a:lstStyle/>
                    <a:p>
                      <a:pPr algn="ctr">
                        <a:lnSpc>
                          <a:spcPct val="150000"/>
                        </a:lnSpc>
                        <a:spcAft>
                          <a:spcPts val="0"/>
                        </a:spcAft>
                      </a:pPr>
                      <a:r>
                        <a:rPr lang="zh-CN" sz="2800" kern="100" dirty="0">
                          <a:effectLst/>
                          <a:latin typeface="Times New Roman"/>
                          <a:ea typeface="华文细黑"/>
                          <a:cs typeface="Times New Roman"/>
                        </a:rPr>
                        <a:t>电子对数</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成键对数</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孤电子对数</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电子对立体构型</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分子立体构型</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实例</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键角</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7">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0</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直线形</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7">
                <a:tc rowSpan="2">
                  <a:txBody>
                    <a:bodyPr/>
                    <a:lstStyle/>
                    <a:p>
                      <a:pPr algn="ctr">
                        <a:lnSpc>
                          <a:spcPct val="15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0</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800" kern="100">
                          <a:effectLst/>
                          <a:latin typeface="Times New Roman"/>
                          <a:ea typeface="华文细黑"/>
                          <a:cs typeface="Times New Roman"/>
                        </a:rPr>
                        <a:t>三角形</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7">
                <a:tc vMerge="1">
                  <a:txBody>
                    <a:bodyPr/>
                    <a:lstStyle/>
                    <a:p>
                      <a:endParaRPr lang="zh-CN" altLang="en-US"/>
                    </a:p>
                  </a:txBody>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428">
                <a:tc rowSpan="3">
                  <a:txBody>
                    <a:bodyPr/>
                    <a:lstStyle/>
                    <a:p>
                      <a:pPr algn="ctr">
                        <a:lnSpc>
                          <a:spcPct val="150000"/>
                        </a:lnSpc>
                        <a:spcAft>
                          <a:spcPts val="0"/>
                        </a:spcAft>
                      </a:pPr>
                      <a:r>
                        <a:rPr lang="en-US" sz="2800" kern="100">
                          <a:effectLst/>
                          <a:latin typeface="Times New Roman"/>
                          <a:ea typeface="华文细黑"/>
                          <a:cs typeface="Courier New"/>
                        </a:rPr>
                        <a:t>4</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0</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50000"/>
                        </a:lnSpc>
                        <a:spcAft>
                          <a:spcPts val="0"/>
                        </a:spcAft>
                      </a:pPr>
                      <a:r>
                        <a:rPr lang="zh-CN" sz="2800" kern="100">
                          <a:effectLst/>
                          <a:latin typeface="Times New Roman"/>
                          <a:ea typeface="华文细黑"/>
                          <a:cs typeface="Times New Roman"/>
                        </a:rPr>
                        <a:t>正四面体形</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109°28</a:t>
                      </a:r>
                      <a:r>
                        <a:rPr lang="en-US" sz="2800" kern="100">
                          <a:effectLst/>
                          <a:latin typeface="宋体"/>
                          <a:ea typeface="华文细黑"/>
                          <a:cs typeface="Times New Roman"/>
                        </a:rPr>
                        <a:t>′</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7">
                <a:tc vMerge="1">
                  <a:txBody>
                    <a:bodyPr/>
                    <a:lstStyle/>
                    <a:p>
                      <a:endParaRPr lang="zh-CN" altLang="en-US"/>
                    </a:p>
                  </a:txBody>
                  <a:tcPr/>
                </a:tc>
                <a:tc>
                  <a:txBody>
                    <a:bodyPr/>
                    <a:lstStyle/>
                    <a:p>
                      <a:pPr algn="ctr">
                        <a:lnSpc>
                          <a:spcPct val="15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7">
                <a:tc vMerge="1">
                  <a:txBody>
                    <a:bodyPr/>
                    <a:lstStyle/>
                    <a:p>
                      <a:endParaRPr lang="zh-CN" altLang="en-US"/>
                    </a:p>
                  </a:txBody>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6686480" y="220565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直线形</a:t>
            </a:r>
            <a:endParaRPr lang="zh-CN" altLang="en-US" dirty="0">
              <a:solidFill>
                <a:srgbClr val="0000FF"/>
              </a:solidFill>
            </a:endParaRPr>
          </a:p>
        </p:txBody>
      </p:sp>
      <p:sp>
        <p:nvSpPr>
          <p:cNvPr id="9" name="矩形 8"/>
          <p:cNvSpPr/>
          <p:nvPr/>
        </p:nvSpPr>
        <p:spPr>
          <a:xfrm>
            <a:off x="8841035" y="2167444"/>
            <a:ext cx="104067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BeCl</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11" name="矩形 10"/>
          <p:cNvSpPr/>
          <p:nvPr/>
        </p:nvSpPr>
        <p:spPr>
          <a:xfrm>
            <a:off x="10629482" y="2167444"/>
            <a:ext cx="108234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180°</a:t>
            </a:r>
            <a:endParaRPr lang="zh-CN" altLang="en-US" dirty="0">
              <a:solidFill>
                <a:srgbClr val="0000FF"/>
              </a:solidFill>
            </a:endParaRPr>
          </a:p>
        </p:txBody>
      </p:sp>
      <p:sp>
        <p:nvSpPr>
          <p:cNvPr id="12" name="矩形 11"/>
          <p:cNvSpPr/>
          <p:nvPr/>
        </p:nvSpPr>
        <p:spPr>
          <a:xfrm>
            <a:off x="6167214" y="2834566"/>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平面正三角形</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9023500" y="2781722"/>
            <a:ext cx="74411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BF</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16" name="矩形 15"/>
          <p:cNvSpPr/>
          <p:nvPr/>
        </p:nvSpPr>
        <p:spPr>
          <a:xfrm>
            <a:off x="10559702" y="2834566"/>
            <a:ext cx="108234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120°</a:t>
            </a:r>
            <a:endParaRPr lang="zh-CN" altLang="en-US" dirty="0">
              <a:solidFill>
                <a:srgbClr val="0000FF"/>
              </a:solidFill>
            </a:endParaRPr>
          </a:p>
        </p:txBody>
      </p:sp>
      <p:sp>
        <p:nvSpPr>
          <p:cNvPr id="18" name="矩形 17"/>
          <p:cNvSpPr/>
          <p:nvPr/>
        </p:nvSpPr>
        <p:spPr>
          <a:xfrm>
            <a:off x="6915709" y="3482638"/>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V</a:t>
            </a:r>
            <a:r>
              <a:rPr lang="zh-CN" altLang="en-US" sz="2800" kern="100" dirty="0">
                <a:solidFill>
                  <a:srgbClr val="0000FF"/>
                </a:solidFill>
                <a:latin typeface="Times New Roman"/>
                <a:ea typeface="华文细黑"/>
                <a:cs typeface="Times New Roman"/>
              </a:rPr>
              <a:t>形</a:t>
            </a:r>
            <a:endParaRPr lang="zh-CN" altLang="en-US" dirty="0">
              <a:solidFill>
                <a:srgbClr val="0000FF"/>
              </a:solidFill>
            </a:endParaRPr>
          </a:p>
        </p:txBody>
      </p:sp>
      <p:sp>
        <p:nvSpPr>
          <p:cNvPr id="20" name="矩形 19"/>
          <p:cNvSpPr/>
          <p:nvPr/>
        </p:nvSpPr>
        <p:spPr>
          <a:xfrm>
            <a:off x="8848842" y="3482638"/>
            <a:ext cx="1043876"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SnBr</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22" name="矩形 21"/>
          <p:cNvSpPr/>
          <p:nvPr/>
        </p:nvSpPr>
        <p:spPr>
          <a:xfrm>
            <a:off x="10557474" y="3482638"/>
            <a:ext cx="108234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105°</a:t>
            </a:r>
            <a:endParaRPr lang="zh-CN" altLang="en-US" dirty="0">
              <a:solidFill>
                <a:srgbClr val="0000FF"/>
              </a:solidFill>
            </a:endParaRPr>
          </a:p>
        </p:txBody>
      </p:sp>
      <p:sp>
        <p:nvSpPr>
          <p:cNvPr id="23" name="矩形 22"/>
          <p:cNvSpPr/>
          <p:nvPr/>
        </p:nvSpPr>
        <p:spPr>
          <a:xfrm>
            <a:off x="6347425" y="4202718"/>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正四面体形</a:t>
            </a:r>
            <a:endParaRPr lang="zh-CN" altLang="en-US" sz="2800" kern="100" dirty="0">
              <a:solidFill>
                <a:srgbClr val="0000FF"/>
              </a:solidFill>
              <a:latin typeface="Times New Roman"/>
              <a:ea typeface="华文细黑"/>
              <a:cs typeface="Times New Roman"/>
            </a:endParaRPr>
          </a:p>
        </p:txBody>
      </p:sp>
      <p:sp>
        <p:nvSpPr>
          <p:cNvPr id="25" name="矩形 24"/>
          <p:cNvSpPr/>
          <p:nvPr/>
        </p:nvSpPr>
        <p:spPr>
          <a:xfrm>
            <a:off x="8946951" y="4198283"/>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4</a:t>
            </a:r>
            <a:endParaRPr lang="zh-CN" altLang="en-US" dirty="0">
              <a:solidFill>
                <a:srgbClr val="0000FF"/>
              </a:solidFill>
            </a:endParaRPr>
          </a:p>
        </p:txBody>
      </p:sp>
      <p:sp>
        <p:nvSpPr>
          <p:cNvPr id="26" name="矩形 25"/>
          <p:cNvSpPr/>
          <p:nvPr/>
        </p:nvSpPr>
        <p:spPr>
          <a:xfrm>
            <a:off x="6527254" y="4994806"/>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三角锥形</a:t>
            </a:r>
            <a:endParaRPr lang="zh-CN" altLang="en-US" sz="2800" kern="100" dirty="0">
              <a:solidFill>
                <a:srgbClr val="0000FF"/>
              </a:solidFill>
              <a:latin typeface="Times New Roman"/>
              <a:ea typeface="华文细黑"/>
              <a:cs typeface="Times New Roman"/>
            </a:endParaRPr>
          </a:p>
        </p:txBody>
      </p:sp>
      <p:sp>
        <p:nvSpPr>
          <p:cNvPr id="28" name="矩形 27"/>
          <p:cNvSpPr/>
          <p:nvPr/>
        </p:nvSpPr>
        <p:spPr>
          <a:xfrm>
            <a:off x="8975526" y="4941962"/>
            <a:ext cx="82426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NH</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30" name="矩形 29"/>
          <p:cNvSpPr/>
          <p:nvPr/>
        </p:nvSpPr>
        <p:spPr>
          <a:xfrm>
            <a:off x="10557474" y="4994806"/>
            <a:ext cx="108234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107°</a:t>
            </a:r>
            <a:endParaRPr lang="zh-CN" altLang="en-US" dirty="0">
              <a:solidFill>
                <a:srgbClr val="0000FF"/>
              </a:solidFill>
            </a:endParaRPr>
          </a:p>
        </p:txBody>
      </p:sp>
      <p:sp>
        <p:nvSpPr>
          <p:cNvPr id="32" name="矩形 31"/>
          <p:cNvSpPr/>
          <p:nvPr/>
        </p:nvSpPr>
        <p:spPr>
          <a:xfrm>
            <a:off x="6887294" y="5590034"/>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V</a:t>
            </a:r>
            <a:r>
              <a:rPr lang="zh-CN" altLang="en-US" sz="2800" kern="100" dirty="0">
                <a:solidFill>
                  <a:srgbClr val="0000FF"/>
                </a:solidFill>
                <a:latin typeface="Times New Roman"/>
                <a:ea typeface="华文细黑"/>
                <a:cs typeface="Times New Roman"/>
              </a:rPr>
              <a:t>形</a:t>
            </a:r>
            <a:endParaRPr lang="zh-CN" altLang="en-US" dirty="0">
              <a:solidFill>
                <a:srgbClr val="0000FF"/>
              </a:solidFill>
            </a:endParaRPr>
          </a:p>
        </p:txBody>
      </p:sp>
      <p:sp>
        <p:nvSpPr>
          <p:cNvPr id="34" name="矩形 33"/>
          <p:cNvSpPr/>
          <p:nvPr/>
        </p:nvSpPr>
        <p:spPr>
          <a:xfrm>
            <a:off x="9023500" y="5599559"/>
            <a:ext cx="82426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36" name="矩形 35"/>
          <p:cNvSpPr/>
          <p:nvPr/>
        </p:nvSpPr>
        <p:spPr>
          <a:xfrm>
            <a:off x="10557474" y="5642878"/>
            <a:ext cx="108234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105°</a:t>
            </a:r>
            <a:endParaRPr lang="zh-CN" altLang="en-US" dirty="0">
              <a:solidFill>
                <a:srgbClr val="0000FF"/>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linds(horizontal)">
                                      <p:cBhvr>
                                        <p:cTn id="59" dur="500"/>
                                        <p:tgtEl>
                                          <p:spTgt spid="32"/>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2"/>
                                        </p:tgtEl>
                                      </p:cBhvr>
                                    </p:animEffect>
                                    <p:set>
                                      <p:cBhvr>
                                        <p:cTn id="79" dur="1" fill="hold">
                                          <p:stCondLst>
                                            <p:cond delay="499"/>
                                          </p:stCondLst>
                                        </p:cTn>
                                        <p:tgtEl>
                                          <p:spTgt spid="12"/>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6"/>
                                        </p:tgtEl>
                                      </p:cBhvr>
                                    </p:animEffect>
                                    <p:set>
                                      <p:cBhvr>
                                        <p:cTn id="85" dur="1" fill="hold">
                                          <p:stCondLst>
                                            <p:cond delay="499"/>
                                          </p:stCondLst>
                                        </p:cTn>
                                        <p:tgtEl>
                                          <p:spTgt spid="1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20"/>
                                        </p:tgtEl>
                                      </p:cBhvr>
                                    </p:animEffect>
                                    <p:set>
                                      <p:cBhvr>
                                        <p:cTn id="91" dur="1" fill="hold">
                                          <p:stCondLst>
                                            <p:cond delay="499"/>
                                          </p:stCondLst>
                                        </p:cTn>
                                        <p:tgtEl>
                                          <p:spTgt spid="20"/>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0"/>
                                        </p:tgtEl>
                                      </p:cBhvr>
                                    </p:animEffect>
                                    <p:set>
                                      <p:cBhvr>
                                        <p:cTn id="109" dur="1" fill="hold">
                                          <p:stCondLst>
                                            <p:cond delay="499"/>
                                          </p:stCondLst>
                                        </p:cTn>
                                        <p:tgtEl>
                                          <p:spTgt spid="30"/>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32"/>
                                        </p:tgtEl>
                                      </p:cBhvr>
                                    </p:animEffect>
                                    <p:set>
                                      <p:cBhvr>
                                        <p:cTn id="112" dur="1" fill="hold">
                                          <p:stCondLst>
                                            <p:cond delay="499"/>
                                          </p:stCondLst>
                                        </p:cTn>
                                        <p:tgtEl>
                                          <p:spTgt spid="32"/>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34"/>
                                        </p:tgtEl>
                                      </p:cBhvr>
                                    </p:animEffect>
                                    <p:set>
                                      <p:cBhvr>
                                        <p:cTn id="115" dur="1" fill="hold">
                                          <p:stCondLst>
                                            <p:cond delay="499"/>
                                          </p:stCondLst>
                                        </p:cTn>
                                        <p:tgtEl>
                                          <p:spTgt spid="34"/>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36"/>
                                        </p:tgtEl>
                                      </p:cBhvr>
                                    </p:animEffect>
                                    <p:set>
                                      <p:cBhvr>
                                        <p:cTn id="118"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7" grpId="0"/>
      <p:bldP spid="7" grpId="1"/>
      <p:bldP spid="9" grpId="0"/>
      <p:bldP spid="9" grpId="1"/>
      <p:bldP spid="11" grpId="0"/>
      <p:bldP spid="11" grpId="1"/>
      <p:bldP spid="12" grpId="0"/>
      <p:bldP spid="12" grpId="1"/>
      <p:bldP spid="14" grpId="0"/>
      <p:bldP spid="14" grpId="1"/>
      <p:bldP spid="16" grpId="0"/>
      <p:bldP spid="16" grpId="1"/>
      <p:bldP spid="18" grpId="0"/>
      <p:bldP spid="18" grpId="1"/>
      <p:bldP spid="20" grpId="0"/>
      <p:bldP spid="20" grpId="1"/>
      <p:bldP spid="22" grpId="0"/>
      <p:bldP spid="22" grpId="1"/>
      <p:bldP spid="23" grpId="0"/>
      <p:bldP spid="23" grpId="1"/>
      <p:bldP spid="25" grpId="0"/>
      <p:bldP spid="25" grpId="1"/>
      <p:bldP spid="26" grpId="0"/>
      <p:bldP spid="26" grpId="1"/>
      <p:bldP spid="28" grpId="0"/>
      <p:bldP spid="28" grpId="1"/>
      <p:bldP spid="30" grpId="0"/>
      <p:bldP spid="30" grpId="1"/>
      <p:bldP spid="32" grpId="0"/>
      <p:bldP spid="32" grpId="1"/>
      <p:bldP spid="34" grpId="0"/>
      <p:bldP spid="34" grpId="1"/>
      <p:bldP spid="36" grpId="0"/>
      <p:bldP spid="3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98598"/>
            <a:ext cx="11388152" cy="246424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杂化轨道理论</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当原子成键时，原子的价电子轨道相互混杂，形成与原轨道数相等且能量相同的杂化轨道。杂化轨道数不同，轨道间的夹角不同，形成分子的空间结构不同。</a:t>
            </a:r>
            <a:endParaRPr lang="zh-CN" altLang="zh-CN" sz="1050" kern="100" dirty="0">
              <a:effectLst/>
              <a:latin typeface="宋体"/>
              <a:cs typeface="Courier New"/>
            </a:endParaRPr>
          </a:p>
        </p:txBody>
      </p:sp>
      <p:pic>
        <p:nvPicPr>
          <p:cNvPr id="1822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470" y="1834972"/>
            <a:ext cx="8432304" cy="4839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6793037" y="1589782"/>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a:t>
            </a:r>
            <a:r>
              <a:rPr lang="zh-CN" altLang="en-US" sz="2800" kern="100" dirty="0">
                <a:solidFill>
                  <a:srgbClr val="0000FF"/>
                </a:solidFill>
                <a:latin typeface="Times New Roman"/>
                <a:ea typeface="华文细黑"/>
                <a:cs typeface="Courier New"/>
              </a:rPr>
              <a:t>个</a:t>
            </a:r>
            <a:r>
              <a:rPr lang="en-US" altLang="zh-CN" sz="2800" kern="100" dirty="0">
                <a:solidFill>
                  <a:srgbClr val="0000FF"/>
                </a:solidFill>
                <a:latin typeface="Times New Roman"/>
                <a:ea typeface="华文细黑"/>
                <a:cs typeface="Courier New"/>
              </a:rPr>
              <a:t>s</a:t>
            </a:r>
            <a:r>
              <a:rPr lang="zh-CN" altLang="en-US" sz="2800" kern="100" dirty="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28" name="矩形 27"/>
          <p:cNvSpPr/>
          <p:nvPr/>
        </p:nvSpPr>
        <p:spPr>
          <a:xfrm>
            <a:off x="8737253" y="1557586"/>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a:t>
            </a:r>
            <a:r>
              <a:rPr lang="zh-CN" altLang="en-US" sz="2800" kern="100" dirty="0" smtClean="0">
                <a:solidFill>
                  <a:srgbClr val="0000FF"/>
                </a:solidFill>
                <a:latin typeface="Times New Roman"/>
                <a:ea typeface="华文细黑"/>
                <a:cs typeface="Courier New"/>
              </a:rPr>
              <a:t>个</a:t>
            </a:r>
            <a:r>
              <a:rPr lang="en-US" altLang="zh-CN" sz="2800" kern="100" dirty="0" smtClean="0">
                <a:solidFill>
                  <a:srgbClr val="0000FF"/>
                </a:solidFill>
                <a:latin typeface="Times New Roman"/>
                <a:ea typeface="华文细黑"/>
                <a:cs typeface="Courier New"/>
              </a:rPr>
              <a:t>p</a:t>
            </a:r>
            <a:r>
              <a:rPr lang="zh-CN" altLang="en-US" sz="2800" kern="100" dirty="0" smtClean="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29" name="矩形 28"/>
          <p:cNvSpPr/>
          <p:nvPr/>
        </p:nvSpPr>
        <p:spPr>
          <a:xfrm>
            <a:off x="8380412" y="2156605"/>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180°</a:t>
            </a:r>
            <a:endParaRPr lang="zh-CN" altLang="zh-CN" sz="1050" kern="100" dirty="0">
              <a:solidFill>
                <a:srgbClr val="0000FF"/>
              </a:solidFill>
              <a:effectLst/>
              <a:latin typeface="宋体"/>
              <a:cs typeface="Courier New"/>
            </a:endParaRPr>
          </a:p>
        </p:txBody>
      </p:sp>
      <p:sp>
        <p:nvSpPr>
          <p:cNvPr id="30" name="矩形 29"/>
          <p:cNvSpPr/>
          <p:nvPr/>
        </p:nvSpPr>
        <p:spPr>
          <a:xfrm>
            <a:off x="9623598" y="2105075"/>
            <a:ext cx="1049354"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0000FF"/>
                </a:solidFill>
                <a:latin typeface="Times New Roman"/>
                <a:ea typeface="华文细黑"/>
                <a:cs typeface="Courier New"/>
              </a:rPr>
              <a:t>直线</a:t>
            </a:r>
            <a:endParaRPr lang="zh-CN" altLang="zh-CN" sz="1050" kern="100" dirty="0">
              <a:solidFill>
                <a:srgbClr val="0000FF"/>
              </a:solidFill>
              <a:effectLst/>
              <a:latin typeface="宋体"/>
              <a:cs typeface="Courier New"/>
            </a:endParaRPr>
          </a:p>
        </p:txBody>
      </p:sp>
      <p:sp>
        <p:nvSpPr>
          <p:cNvPr id="31" name="矩形 30"/>
          <p:cNvSpPr/>
          <p:nvPr/>
        </p:nvSpPr>
        <p:spPr>
          <a:xfrm>
            <a:off x="4963178" y="2660377"/>
            <a:ext cx="2500180"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H—C≡C—H</a:t>
            </a:r>
            <a:endParaRPr lang="zh-CN" altLang="zh-CN" sz="1050" kern="100" dirty="0">
              <a:solidFill>
                <a:srgbClr val="0000FF"/>
              </a:solidFill>
              <a:effectLst/>
              <a:latin typeface="宋体"/>
              <a:cs typeface="Courier New"/>
            </a:endParaRPr>
          </a:p>
        </p:txBody>
      </p:sp>
      <p:sp>
        <p:nvSpPr>
          <p:cNvPr id="32" name="矩形 31"/>
          <p:cNvSpPr/>
          <p:nvPr/>
        </p:nvSpPr>
        <p:spPr>
          <a:xfrm>
            <a:off x="6927528" y="3213770"/>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a:t>
            </a:r>
            <a:r>
              <a:rPr lang="zh-CN" altLang="en-US" sz="2800" kern="100" dirty="0">
                <a:solidFill>
                  <a:srgbClr val="0000FF"/>
                </a:solidFill>
                <a:latin typeface="Times New Roman"/>
                <a:ea typeface="华文细黑"/>
                <a:cs typeface="Courier New"/>
              </a:rPr>
              <a:t>个</a:t>
            </a:r>
            <a:r>
              <a:rPr lang="en-US" altLang="zh-CN" sz="2800" kern="100" dirty="0">
                <a:solidFill>
                  <a:srgbClr val="0000FF"/>
                </a:solidFill>
                <a:latin typeface="Times New Roman"/>
                <a:ea typeface="华文细黑"/>
                <a:cs typeface="Courier New"/>
              </a:rPr>
              <a:t>s</a:t>
            </a:r>
            <a:r>
              <a:rPr lang="zh-CN" altLang="en-US" sz="2800" kern="100" dirty="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33" name="矩形 32"/>
          <p:cNvSpPr/>
          <p:nvPr/>
        </p:nvSpPr>
        <p:spPr>
          <a:xfrm>
            <a:off x="8871744" y="3213770"/>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solidFill>
                  <a:srgbClr val="0000FF"/>
                </a:solidFill>
                <a:latin typeface="Times New Roman"/>
                <a:ea typeface="华文细黑"/>
                <a:cs typeface="Courier New"/>
              </a:rPr>
              <a:t>2</a:t>
            </a:r>
            <a:r>
              <a:rPr lang="zh-CN" altLang="en-US" sz="2800" kern="100" dirty="0" smtClean="0">
                <a:solidFill>
                  <a:srgbClr val="0000FF"/>
                </a:solidFill>
                <a:latin typeface="Times New Roman"/>
                <a:ea typeface="华文细黑"/>
                <a:cs typeface="Courier New"/>
              </a:rPr>
              <a:t>个</a:t>
            </a:r>
            <a:r>
              <a:rPr lang="en-US" altLang="zh-CN" sz="2800" kern="100" dirty="0" smtClean="0">
                <a:solidFill>
                  <a:srgbClr val="0000FF"/>
                </a:solidFill>
                <a:latin typeface="Times New Roman"/>
                <a:ea typeface="华文细黑"/>
                <a:cs typeface="Courier New"/>
              </a:rPr>
              <a:t>p</a:t>
            </a:r>
            <a:r>
              <a:rPr lang="zh-CN" altLang="en-US" sz="2800" kern="100" dirty="0" smtClean="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34" name="矩形 33"/>
          <p:cNvSpPr/>
          <p:nvPr/>
        </p:nvSpPr>
        <p:spPr>
          <a:xfrm>
            <a:off x="9470591" y="3789834"/>
            <a:ext cx="116111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0000FF"/>
                </a:solidFill>
                <a:latin typeface="Times New Roman"/>
                <a:ea typeface="华文细黑"/>
                <a:cs typeface="Courier New"/>
              </a:rPr>
              <a:t>120°</a:t>
            </a:r>
            <a:endParaRPr lang="zh-CN" altLang="zh-CN" sz="1050" kern="100" dirty="0">
              <a:solidFill>
                <a:srgbClr val="0000FF"/>
              </a:solidFill>
              <a:effectLst/>
              <a:latin typeface="宋体"/>
              <a:cs typeface="Courier New"/>
            </a:endParaRPr>
          </a:p>
        </p:txBody>
      </p:sp>
      <p:sp>
        <p:nvSpPr>
          <p:cNvPr id="35" name="矩形 34"/>
          <p:cNvSpPr/>
          <p:nvPr/>
        </p:nvSpPr>
        <p:spPr>
          <a:xfrm>
            <a:off x="4871070" y="4255132"/>
            <a:ext cx="2140140"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0000FF"/>
                </a:solidFill>
                <a:latin typeface="Times New Roman"/>
                <a:ea typeface="华文细黑"/>
                <a:cs typeface="Courier New"/>
              </a:rPr>
              <a:t>平面三角形</a:t>
            </a:r>
            <a:endParaRPr lang="zh-CN" altLang="zh-CN" sz="1050" kern="100" dirty="0">
              <a:solidFill>
                <a:srgbClr val="0000FF"/>
              </a:solidFill>
              <a:effectLst/>
              <a:latin typeface="宋体"/>
              <a:cs typeface="Courier New"/>
            </a:endParaRPr>
          </a:p>
        </p:txBody>
      </p:sp>
      <p:sp>
        <p:nvSpPr>
          <p:cNvPr id="36" name="矩形 35"/>
          <p:cNvSpPr/>
          <p:nvPr/>
        </p:nvSpPr>
        <p:spPr>
          <a:xfrm>
            <a:off x="7627474" y="4327140"/>
            <a:ext cx="2140140"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HCHO</a:t>
            </a:r>
            <a:endParaRPr lang="zh-CN" altLang="zh-CN" sz="1050" kern="100" dirty="0">
              <a:solidFill>
                <a:srgbClr val="0000FF"/>
              </a:solidFill>
              <a:effectLst/>
              <a:latin typeface="宋体"/>
              <a:cs typeface="Courier New"/>
            </a:endParaRPr>
          </a:p>
        </p:txBody>
      </p:sp>
      <p:sp>
        <p:nvSpPr>
          <p:cNvPr id="37" name="矩形 36"/>
          <p:cNvSpPr/>
          <p:nvPr/>
        </p:nvSpPr>
        <p:spPr>
          <a:xfrm>
            <a:off x="7206035" y="4889004"/>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a:t>
            </a:r>
            <a:r>
              <a:rPr lang="zh-CN" altLang="en-US" sz="2800" kern="100" dirty="0">
                <a:solidFill>
                  <a:srgbClr val="0000FF"/>
                </a:solidFill>
                <a:latin typeface="Times New Roman"/>
                <a:ea typeface="华文细黑"/>
                <a:cs typeface="Courier New"/>
              </a:rPr>
              <a:t>个</a:t>
            </a:r>
            <a:r>
              <a:rPr lang="en-US" altLang="zh-CN" sz="2800" kern="100" dirty="0">
                <a:solidFill>
                  <a:srgbClr val="0000FF"/>
                </a:solidFill>
                <a:latin typeface="Times New Roman"/>
                <a:ea typeface="华文细黑"/>
                <a:cs typeface="Courier New"/>
              </a:rPr>
              <a:t>s</a:t>
            </a:r>
            <a:r>
              <a:rPr lang="zh-CN" altLang="en-US" sz="2800" kern="100" dirty="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38" name="矩形 37"/>
          <p:cNvSpPr/>
          <p:nvPr/>
        </p:nvSpPr>
        <p:spPr>
          <a:xfrm>
            <a:off x="9479582" y="4869954"/>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0000FF"/>
                </a:solidFill>
                <a:latin typeface="Times New Roman"/>
                <a:ea typeface="华文细黑"/>
                <a:cs typeface="Courier New"/>
              </a:rPr>
              <a:t>3</a:t>
            </a:r>
            <a:r>
              <a:rPr lang="zh-CN" altLang="en-US" sz="2800" kern="100" dirty="0" smtClean="0">
                <a:solidFill>
                  <a:srgbClr val="0000FF"/>
                </a:solidFill>
                <a:latin typeface="Times New Roman"/>
                <a:ea typeface="华文细黑"/>
                <a:cs typeface="Courier New"/>
              </a:rPr>
              <a:t>个</a:t>
            </a:r>
            <a:r>
              <a:rPr lang="en-US" altLang="zh-CN" sz="2800" kern="100" dirty="0" smtClean="0">
                <a:solidFill>
                  <a:srgbClr val="0000FF"/>
                </a:solidFill>
                <a:latin typeface="Times New Roman"/>
                <a:ea typeface="华文细黑"/>
                <a:cs typeface="Courier New"/>
              </a:rPr>
              <a:t>p</a:t>
            </a:r>
            <a:r>
              <a:rPr lang="zh-CN" altLang="en-US" sz="2800" kern="100" dirty="0" smtClean="0">
                <a:solidFill>
                  <a:srgbClr val="0000FF"/>
                </a:solidFill>
                <a:latin typeface="Times New Roman"/>
                <a:ea typeface="华文细黑"/>
                <a:cs typeface="Courier New"/>
              </a:rPr>
              <a:t>轨道</a:t>
            </a:r>
            <a:endParaRPr lang="zh-CN" altLang="zh-CN" sz="1050" kern="100" dirty="0">
              <a:solidFill>
                <a:srgbClr val="0000FF"/>
              </a:solidFill>
              <a:effectLst/>
              <a:latin typeface="宋体"/>
              <a:cs typeface="Courier New"/>
            </a:endParaRPr>
          </a:p>
        </p:txBody>
      </p:sp>
      <p:sp>
        <p:nvSpPr>
          <p:cNvPr id="39" name="矩形 38"/>
          <p:cNvSpPr/>
          <p:nvPr/>
        </p:nvSpPr>
        <p:spPr>
          <a:xfrm>
            <a:off x="9047534" y="5446018"/>
            <a:ext cx="183197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0000FF"/>
                </a:solidFill>
                <a:latin typeface="Times New Roman"/>
                <a:ea typeface="华文细黑"/>
                <a:cs typeface="Courier New"/>
              </a:rPr>
              <a:t>109°28′</a:t>
            </a:r>
            <a:endParaRPr lang="zh-CN" altLang="zh-CN" sz="1050" kern="100" dirty="0">
              <a:solidFill>
                <a:srgbClr val="0000FF"/>
              </a:solidFill>
              <a:effectLst/>
              <a:latin typeface="宋体"/>
              <a:cs typeface="Courier New"/>
            </a:endParaRPr>
          </a:p>
        </p:txBody>
      </p:sp>
      <p:sp>
        <p:nvSpPr>
          <p:cNvPr id="40" name="矩形 39"/>
          <p:cNvSpPr/>
          <p:nvPr/>
        </p:nvSpPr>
        <p:spPr>
          <a:xfrm>
            <a:off x="4655046" y="5983324"/>
            <a:ext cx="2140140"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0000FF"/>
                </a:solidFill>
                <a:latin typeface="Times New Roman"/>
                <a:ea typeface="华文细黑"/>
                <a:cs typeface="Courier New"/>
              </a:rPr>
              <a:t>正四面体</a:t>
            </a:r>
            <a:endParaRPr lang="zh-CN" altLang="zh-CN" sz="1050" kern="100" dirty="0">
              <a:solidFill>
                <a:srgbClr val="0000FF"/>
              </a:solidFill>
              <a:effectLst/>
              <a:latin typeface="宋体"/>
              <a:cs typeface="Courier New"/>
            </a:endParaRPr>
          </a:p>
        </p:txBody>
      </p:sp>
      <p:sp>
        <p:nvSpPr>
          <p:cNvPr id="41" name="矩形 40"/>
          <p:cNvSpPr/>
          <p:nvPr/>
        </p:nvSpPr>
        <p:spPr>
          <a:xfrm>
            <a:off x="7555466" y="5950074"/>
            <a:ext cx="1060020" cy="69196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0000FF"/>
                </a:solidFill>
                <a:latin typeface="Times New Roman"/>
                <a:ea typeface="华文细黑"/>
                <a:cs typeface="Courier New"/>
              </a:rPr>
              <a:t>CH</a:t>
            </a:r>
            <a:r>
              <a:rPr lang="en-US" altLang="zh-CN" sz="2800" kern="100" baseline="-25000" dirty="0" smtClean="0">
                <a:solidFill>
                  <a:srgbClr val="0000FF"/>
                </a:solidFill>
                <a:latin typeface="Times New Roman"/>
                <a:ea typeface="华文细黑"/>
                <a:cs typeface="Courier New"/>
              </a:rPr>
              <a:t>4</a:t>
            </a:r>
            <a:endParaRPr lang="zh-CN" altLang="zh-CN" sz="1050" kern="100" baseline="-25000" dirty="0">
              <a:solidFill>
                <a:srgbClr val="0000FF"/>
              </a:solidFill>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linds(horizontal)">
                                      <p:cBhvr>
                                        <p:cTn id="30" dur="500"/>
                                        <p:tgtEl>
                                          <p:spTgt spid="3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linds(horizontal)">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blinds(horizontal)">
                                      <p:cBhvr>
                                        <p:cTn id="44" dur="500"/>
                                        <p:tgtEl>
                                          <p:spTgt spid="3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linds(horizontal)">
                                      <p:cBhvr>
                                        <p:cTn id="50" dur="500"/>
                                        <p:tgtEl>
                                          <p:spTgt spid="4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7"/>
                                        </p:tgtEl>
                                      </p:cBhvr>
                                    </p:animEffect>
                                    <p:set>
                                      <p:cBhvr>
                                        <p:cTn id="58" dur="1" fill="hold">
                                          <p:stCondLst>
                                            <p:cond delay="499"/>
                                          </p:stCondLst>
                                        </p:cTn>
                                        <p:tgtEl>
                                          <p:spTgt spid="2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9"/>
                                        </p:tgtEl>
                                      </p:cBhvr>
                                    </p:animEffect>
                                    <p:set>
                                      <p:cBhvr>
                                        <p:cTn id="64" dur="1" fill="hold">
                                          <p:stCondLst>
                                            <p:cond delay="499"/>
                                          </p:stCondLst>
                                        </p:cTn>
                                        <p:tgtEl>
                                          <p:spTgt spid="2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1"/>
                                        </p:tgtEl>
                                      </p:cBhvr>
                                    </p:animEffect>
                                    <p:set>
                                      <p:cBhvr>
                                        <p:cTn id="70" dur="1" fill="hold">
                                          <p:stCondLst>
                                            <p:cond delay="499"/>
                                          </p:stCondLst>
                                        </p:cTn>
                                        <p:tgtEl>
                                          <p:spTgt spid="31"/>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38"/>
                                        </p:tgtEl>
                                      </p:cBhvr>
                                    </p:animEffect>
                                    <p:set>
                                      <p:cBhvr>
                                        <p:cTn id="91" dur="1" fill="hold">
                                          <p:stCondLst>
                                            <p:cond delay="499"/>
                                          </p:stCondLst>
                                        </p:cTn>
                                        <p:tgtEl>
                                          <p:spTgt spid="38"/>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9"/>
                                        </p:tgtEl>
                                      </p:cBhvr>
                                    </p:animEffect>
                                    <p:set>
                                      <p:cBhvr>
                                        <p:cTn id="94" dur="1" fill="hold">
                                          <p:stCondLst>
                                            <p:cond delay="499"/>
                                          </p:stCondLst>
                                        </p:cTn>
                                        <p:tgtEl>
                                          <p:spTgt spid="39"/>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0"/>
                                        </p:tgtEl>
                                      </p:cBhvr>
                                    </p:animEffect>
                                    <p:set>
                                      <p:cBhvr>
                                        <p:cTn id="97" dur="1" fill="hold">
                                          <p:stCondLst>
                                            <p:cond delay="499"/>
                                          </p:stCondLst>
                                        </p:cTn>
                                        <p:tgtEl>
                                          <p:spTgt spid="40"/>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41"/>
                                        </p:tgtEl>
                                      </p:cBhvr>
                                    </p:animEffect>
                                    <p:set>
                                      <p:cBhvr>
                                        <p:cTn id="100"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48070" y="549474"/>
            <a:ext cx="11163760" cy="4518136"/>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配位键</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孤电子对</a:t>
            </a:r>
            <a:endParaRPr lang="zh-CN" altLang="zh-CN" sz="105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分子或离子中没有跟其他原子共用的电子对称孤电子对。</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配位键</a:t>
            </a:r>
            <a:endParaRPr lang="zh-CN" altLang="zh-CN" sz="1050" kern="100" dirty="0">
              <a:latin typeface="宋体"/>
              <a:cs typeface="Courier New"/>
            </a:endParaRPr>
          </a:p>
          <a:p>
            <a:pPr algn="just">
              <a:lnSpc>
                <a:spcPct val="17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配位键的形成：成键原子一方</a:t>
            </a:r>
            <a:r>
              <a:rPr lang="zh-CN" altLang="zh-CN" sz="2800" kern="100" dirty="0" smtClean="0">
                <a:latin typeface="Times New Roman"/>
                <a:ea typeface="华文细黑"/>
                <a:cs typeface="Times New Roman"/>
              </a:rPr>
              <a:t>提供</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另一方</a:t>
            </a:r>
            <a:r>
              <a:rPr lang="zh-CN" altLang="zh-CN" sz="2800" kern="100" dirty="0" smtClean="0">
                <a:latin typeface="Times New Roman"/>
                <a:ea typeface="华文细黑"/>
                <a:cs typeface="Times New Roman"/>
              </a:rPr>
              <a:t>提供</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形成</a:t>
            </a:r>
            <a:r>
              <a:rPr lang="zh-CN" altLang="zh-CN" sz="2800" kern="100" dirty="0">
                <a:latin typeface="Times New Roman"/>
                <a:ea typeface="华文细黑"/>
                <a:cs typeface="Times New Roman"/>
              </a:rPr>
              <a:t>共价键。</a:t>
            </a:r>
            <a:endParaRPr lang="zh-CN" altLang="zh-CN" sz="1050" kern="100" dirty="0">
              <a:effectLst/>
              <a:latin typeface="宋体"/>
              <a:cs typeface="Courier New"/>
            </a:endParaRPr>
          </a:p>
        </p:txBody>
      </p:sp>
      <p:sp>
        <p:nvSpPr>
          <p:cNvPr id="3" name="矩形 2"/>
          <p:cNvSpPr/>
          <p:nvPr/>
        </p:nvSpPr>
        <p:spPr>
          <a:xfrm>
            <a:off x="6383238" y="3573810"/>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孤电子对</a:t>
            </a:r>
            <a:endParaRPr lang="zh-CN" altLang="en-US" dirty="0">
              <a:solidFill>
                <a:srgbClr val="0000FF"/>
              </a:solidFill>
            </a:endParaRPr>
          </a:p>
        </p:txBody>
      </p:sp>
      <p:sp>
        <p:nvSpPr>
          <p:cNvPr id="4" name="矩形 3"/>
          <p:cNvSpPr/>
          <p:nvPr/>
        </p:nvSpPr>
        <p:spPr>
          <a:xfrm>
            <a:off x="10061331" y="3617129"/>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空轨道</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502294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1369456"/>
            <a:ext cx="1138815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配位键的表示：常用</a:t>
            </a:r>
            <a:r>
              <a:rPr lang="en-US" altLang="zh-CN" sz="2800" kern="100" dirty="0" smtClean="0">
                <a:latin typeface="宋体"/>
                <a:ea typeface="华文细黑"/>
                <a:cs typeface="Times New Roman"/>
              </a:rPr>
              <a:t>“</a:t>
            </a:r>
            <a:r>
              <a:rPr lang="en-US" altLang="zh-CN" sz="2800" u="sng" kern="100" spc="-125" dirty="0" smtClean="0">
                <a:latin typeface="宋体"/>
                <a:ea typeface="华文细黑"/>
                <a:cs typeface="Times New Roman"/>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来表示配位键，箭头指向接受孤</a:t>
            </a:r>
            <a:r>
              <a:rPr lang="zh-CN" altLang="zh-CN" sz="2800" kern="100" dirty="0" smtClean="0">
                <a:latin typeface="Times New Roman"/>
                <a:ea typeface="华文细黑"/>
                <a:cs typeface="Times New Roman"/>
              </a:rPr>
              <a:t>电子</a:t>
            </a:r>
            <a:endParaRPr lang="zh-CN" altLang="zh-CN" sz="1050" kern="100" dirty="0">
              <a:effectLst/>
              <a:latin typeface="宋体"/>
              <a:cs typeface="Courier New"/>
            </a:endParaRPr>
          </a:p>
        </p:txBody>
      </p:sp>
      <p:sp>
        <p:nvSpPr>
          <p:cNvPr id="3" name="矩形 2"/>
          <p:cNvSpPr/>
          <p:nvPr/>
        </p:nvSpPr>
        <p:spPr>
          <a:xfrm>
            <a:off x="4304531" y="1504628"/>
            <a:ext cx="886781" cy="523220"/>
          </a:xfrm>
          <a:prstGeom prst="rect">
            <a:avLst/>
          </a:prstGeom>
        </p:spPr>
        <p:txBody>
          <a:bodyPr wrap="none">
            <a:spAutoFit/>
          </a:bodyPr>
          <a:lstStyle/>
          <a:p>
            <a:r>
              <a:rPr lang="en-US" altLang="zh-CN" sz="2800" kern="100" spc="-125" dirty="0">
                <a:solidFill>
                  <a:srgbClr val="0000FF"/>
                </a:solidFill>
                <a:latin typeface="Times New Roman" pitchFamily="18" charset="0"/>
                <a:ea typeface="华文细黑"/>
                <a:cs typeface="Times New Roman" pitchFamily="18" charset="0"/>
              </a:rPr>
              <a:t>―</a:t>
            </a:r>
            <a:r>
              <a:rPr lang="en-US" altLang="zh-CN" sz="2800" kern="100" dirty="0">
                <a:solidFill>
                  <a:srgbClr val="0000FF"/>
                </a:solidFill>
                <a:latin typeface="Times New Roman" pitchFamily="18" charset="0"/>
                <a:ea typeface="华文细黑"/>
                <a:cs typeface="Times New Roman" pitchFamily="18" charset="0"/>
              </a:rPr>
              <a:t>→</a:t>
            </a:r>
            <a:endParaRPr lang="zh-CN" altLang="en-US" dirty="0">
              <a:solidFill>
                <a:srgbClr val="0000FF"/>
              </a:solidFill>
              <a:latin typeface="Times New Roman" pitchFamily="18" charset="0"/>
              <a:cs typeface="Times New Roman" pitchFamily="18" charset="0"/>
            </a:endParaRPr>
          </a:p>
        </p:txBody>
      </p:sp>
      <p:sp>
        <p:nvSpPr>
          <p:cNvPr id="6" name="矩形 5"/>
          <p:cNvSpPr/>
          <p:nvPr/>
        </p:nvSpPr>
        <p:spPr>
          <a:xfrm>
            <a:off x="294408" y="2314398"/>
            <a:ext cx="11388152" cy="769417"/>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对的原子，</a:t>
            </a:r>
            <a:r>
              <a:rPr lang="zh-CN" altLang="zh-CN" sz="2800" kern="100" dirty="0" smtClean="0">
                <a:solidFill>
                  <a:prstClr val="black"/>
                </a:solidFill>
                <a:latin typeface="Times New Roman"/>
                <a:ea typeface="华文细黑"/>
                <a:cs typeface="Times New Roman"/>
              </a:rPr>
              <a:t>如</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可</a:t>
            </a:r>
            <a:r>
              <a:rPr lang="zh-CN" altLang="zh-CN" sz="2800" kern="100" dirty="0">
                <a:solidFill>
                  <a:prstClr val="black"/>
                </a:solidFill>
                <a:latin typeface="Times New Roman"/>
                <a:ea typeface="华文细黑"/>
                <a:cs typeface="Times New Roman"/>
              </a:rPr>
              <a:t>表示为</a:t>
            </a:r>
            <a:r>
              <a:rPr lang="en-US" altLang="zh-CN" sz="2800" kern="100" dirty="0">
                <a:solidFill>
                  <a:prstClr val="black"/>
                </a:solidFill>
                <a:latin typeface="宋体"/>
                <a:ea typeface="华文细黑"/>
                <a:cs typeface="Courier New"/>
              </a:rPr>
              <a:t> </a:t>
            </a:r>
            <a:r>
              <a:rPr lang="en-US" altLang="zh-CN" sz="2800" kern="100" dirty="0" smtClean="0">
                <a:solidFill>
                  <a:prstClr val="black"/>
                </a:solidFill>
                <a:latin typeface="宋体"/>
                <a:ea typeface="华文细黑"/>
                <a:cs typeface="Courier New"/>
              </a:rPr>
              <a:t>           </a:t>
            </a:r>
            <a:r>
              <a:rPr lang="zh-CN" altLang="zh-CN" sz="2800" kern="100" dirty="0" smtClean="0">
                <a:solidFill>
                  <a:prstClr val="black"/>
                </a:solidFill>
                <a:latin typeface="Times New Roman"/>
                <a:ea typeface="华文细黑"/>
                <a:cs typeface="Times New Roman"/>
              </a:rPr>
              <a:t>在</a:t>
            </a:r>
            <a:r>
              <a:rPr lang="en-US" altLang="zh-CN" sz="2800" kern="100" dirty="0" smtClean="0">
                <a:solidFill>
                  <a:prstClr val="black"/>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中</a:t>
            </a:r>
            <a:r>
              <a:rPr lang="zh-CN" altLang="zh-CN" sz="2800" kern="100" dirty="0">
                <a:solidFill>
                  <a:prstClr val="black"/>
                </a:solidFill>
                <a:latin typeface="Times New Roman"/>
                <a:ea typeface="华文细黑"/>
                <a:cs typeface="Times New Roman"/>
              </a:rPr>
              <a:t>，虽然有一个</a:t>
            </a:r>
            <a:r>
              <a:rPr lang="en-US" altLang="zh-CN" sz="2800" kern="100" dirty="0">
                <a:solidFill>
                  <a:prstClr val="black"/>
                </a:solidFill>
                <a:latin typeface="Times New Roman"/>
                <a:ea typeface="华文细黑"/>
                <a:cs typeface="Courier New"/>
              </a:rPr>
              <a:t>N—H</a:t>
            </a:r>
            <a:r>
              <a:rPr lang="zh-CN" altLang="zh-CN" sz="2800" kern="100" dirty="0" smtClean="0">
                <a:solidFill>
                  <a:prstClr val="black"/>
                </a:solidFill>
                <a:latin typeface="Times New Roman"/>
                <a:ea typeface="华文细黑"/>
                <a:cs typeface="Times New Roman"/>
              </a:rPr>
              <a:t>键</a:t>
            </a:r>
            <a:endParaRPr lang="zh-CN" altLang="zh-CN" sz="1050" kern="100" dirty="0">
              <a:solidFill>
                <a:prstClr val="black"/>
              </a:solidFill>
              <a:latin typeface="宋体"/>
              <a:cs typeface="Courier New"/>
            </a:endParaRPr>
          </a:p>
        </p:txBody>
      </p:sp>
      <p:pic>
        <p:nvPicPr>
          <p:cNvPr id="261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038" y="2083769"/>
            <a:ext cx="2068647" cy="130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94408" y="3608801"/>
            <a:ext cx="11388152" cy="133316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形成过程与其他</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个</a:t>
            </a:r>
            <a:r>
              <a:rPr lang="en-US" altLang="zh-CN" sz="2800" kern="100" dirty="0">
                <a:solidFill>
                  <a:prstClr val="black"/>
                </a:solidFill>
                <a:latin typeface="Times New Roman"/>
                <a:ea typeface="华文细黑"/>
                <a:cs typeface="Courier New"/>
              </a:rPr>
              <a:t>N—H</a:t>
            </a:r>
            <a:r>
              <a:rPr lang="zh-CN" altLang="zh-CN" sz="2800" kern="100" dirty="0">
                <a:solidFill>
                  <a:prstClr val="black"/>
                </a:solidFill>
                <a:latin typeface="Times New Roman"/>
                <a:ea typeface="华文细黑"/>
                <a:cs typeface="Times New Roman"/>
              </a:rPr>
              <a:t>键形成过程不同，但是一旦形成之后，</a:t>
            </a: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个共价键就完全相同。</a:t>
            </a:r>
            <a:endParaRPr lang="zh-CN" altLang="zh-CN" sz="1050" kern="100" dirty="0">
              <a:solidFill>
                <a:prstClr val="black"/>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67420926"/>
              </p:ext>
            </p:extLst>
          </p:nvPr>
        </p:nvGraphicFramePr>
        <p:xfrm>
          <a:off x="2566814" y="2445445"/>
          <a:ext cx="1152525" cy="942975"/>
        </p:xfrm>
        <a:graphic>
          <a:graphicData uri="http://schemas.openxmlformats.org/presentationml/2006/ole">
            <mc:AlternateContent xmlns:mc="http://schemas.openxmlformats.org/markup-compatibility/2006">
              <mc:Choice xmlns:v="urn:schemas-microsoft-com:vml" Requires="v">
                <p:oleObj spid="_x0000_s261185" name="文档" r:id="rId5" imgW="1153166" imgH="942874" progId="Word.Document.12">
                  <p:embed/>
                </p:oleObj>
              </mc:Choice>
              <mc:Fallback>
                <p:oleObj name="文档" r:id="rId5" imgW="1153166" imgH="942874" progId="Word.Document.12">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814" y="2445445"/>
                        <a:ext cx="1152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55862348"/>
              </p:ext>
            </p:extLst>
          </p:nvPr>
        </p:nvGraphicFramePr>
        <p:xfrm>
          <a:off x="7165404" y="2452801"/>
          <a:ext cx="1152525" cy="942975"/>
        </p:xfrm>
        <a:graphic>
          <a:graphicData uri="http://schemas.openxmlformats.org/presentationml/2006/ole">
            <mc:AlternateContent xmlns:mc="http://schemas.openxmlformats.org/markup-compatibility/2006">
              <mc:Choice xmlns:v="urn:schemas-microsoft-com:vml" Requires="v">
                <p:oleObj spid="_x0000_s261186" name="文档" r:id="rId8" imgW="1153166" imgH="942874" progId="Word.Document.12">
                  <p:embed/>
                </p:oleObj>
              </mc:Choice>
              <mc:Fallback>
                <p:oleObj name="文档" r:id="rId8" imgW="1153166" imgH="942874" progId="Word.Documen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404" y="2452801"/>
                        <a:ext cx="1152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02414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189434"/>
            <a:ext cx="11388152" cy="1339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配合物</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a:t>
            </a:r>
            <a:r>
              <a:rPr lang="en-US" altLang="zh-CN" sz="2800" kern="100" dirty="0">
                <a:latin typeface="IPAPANNEW"/>
                <a:ea typeface="华文细黑"/>
                <a:cs typeface="Times New Roman"/>
              </a:rPr>
              <a:t>[Cu(NH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endParaRPr lang="zh-CN" altLang="zh-CN" sz="1050" kern="100" dirty="0">
              <a:effectLst/>
              <a:latin typeface="宋体"/>
              <a:cs typeface="Courier New"/>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8790" y="1656599"/>
            <a:ext cx="8287841" cy="2881637"/>
          </a:xfrm>
          <a:prstGeom prst="rect">
            <a:avLst/>
          </a:prstGeom>
        </p:spPr>
      </p:pic>
      <p:sp>
        <p:nvSpPr>
          <p:cNvPr id="5" name="矩形 4"/>
          <p:cNvSpPr/>
          <p:nvPr/>
        </p:nvSpPr>
        <p:spPr>
          <a:xfrm>
            <a:off x="2030984" y="1968619"/>
            <a:ext cx="1687958"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0000FF"/>
                </a:solidFill>
                <a:latin typeface="Times New Roman"/>
                <a:ea typeface="华文细黑"/>
                <a:cs typeface="Times New Roman"/>
              </a:rPr>
              <a:t>中心原子</a:t>
            </a:r>
            <a:endParaRPr lang="zh-CN" altLang="zh-CN" sz="1050" kern="100" dirty="0">
              <a:solidFill>
                <a:srgbClr val="0000FF"/>
              </a:solidFill>
              <a:latin typeface="宋体"/>
              <a:cs typeface="Courier New"/>
            </a:endParaRPr>
          </a:p>
        </p:txBody>
      </p:sp>
      <p:sp>
        <p:nvSpPr>
          <p:cNvPr id="6" name="矩形 5"/>
          <p:cNvSpPr/>
          <p:nvPr/>
        </p:nvSpPr>
        <p:spPr>
          <a:xfrm>
            <a:off x="4871070" y="1523425"/>
            <a:ext cx="1687958"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0000FF"/>
                </a:solidFill>
                <a:latin typeface="Times New Roman"/>
                <a:ea typeface="华文细黑"/>
                <a:cs typeface="Times New Roman"/>
              </a:rPr>
              <a:t>配位原子</a:t>
            </a:r>
            <a:endParaRPr lang="zh-CN" altLang="zh-CN" sz="1050" kern="100" dirty="0">
              <a:solidFill>
                <a:srgbClr val="0000FF"/>
              </a:solidFill>
              <a:latin typeface="宋体"/>
              <a:cs typeface="Courier New"/>
            </a:endParaRPr>
          </a:p>
        </p:txBody>
      </p:sp>
      <p:sp>
        <p:nvSpPr>
          <p:cNvPr id="7" name="矩形 6"/>
          <p:cNvSpPr/>
          <p:nvPr/>
        </p:nvSpPr>
        <p:spPr>
          <a:xfrm>
            <a:off x="8232056" y="3818156"/>
            <a:ext cx="1535558"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0000FF"/>
                </a:solidFill>
                <a:latin typeface="Times New Roman"/>
                <a:ea typeface="华文细黑"/>
                <a:cs typeface="Times New Roman"/>
              </a:rPr>
              <a:t>配位数</a:t>
            </a:r>
            <a:endParaRPr lang="zh-CN" altLang="zh-CN" sz="1050" kern="100" dirty="0">
              <a:solidFill>
                <a:srgbClr val="0000FF"/>
              </a:solidFill>
              <a:latin typeface="宋体"/>
              <a:cs typeface="Courier New"/>
            </a:endParaRPr>
          </a:p>
        </p:txBody>
      </p:sp>
      <p:sp>
        <p:nvSpPr>
          <p:cNvPr id="8" name="矩形 7"/>
          <p:cNvSpPr/>
          <p:nvPr/>
        </p:nvSpPr>
        <p:spPr>
          <a:xfrm>
            <a:off x="4852020" y="3014831"/>
            <a:ext cx="2624062" cy="6934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0000FF"/>
                </a:solidFill>
                <a:latin typeface="IPAPANNEW"/>
                <a:ea typeface="华文细黑"/>
                <a:cs typeface="Times New Roman"/>
              </a:rPr>
              <a:t>[</a:t>
            </a:r>
            <a:r>
              <a:rPr lang="en-US" altLang="zh-CN" sz="2800" kern="100" dirty="0">
                <a:solidFill>
                  <a:srgbClr val="0000FF"/>
                </a:solidFill>
                <a:latin typeface="IPAPANNEW"/>
                <a:ea typeface="华文细黑"/>
                <a:cs typeface="Times New Roman"/>
              </a:rPr>
              <a:t>Cu(NH</a:t>
            </a:r>
            <a:r>
              <a:rPr lang="en-US" altLang="zh-CN" sz="2800" kern="100" baseline="-25000" dirty="0">
                <a:solidFill>
                  <a:srgbClr val="0000FF"/>
                </a:solidFill>
                <a:latin typeface="IPAPANNEW"/>
                <a:ea typeface="华文细黑"/>
                <a:cs typeface="Times New Roman"/>
              </a:rPr>
              <a:t>3</a:t>
            </a:r>
            <a:r>
              <a:rPr lang="en-US" altLang="zh-CN" sz="2800" kern="100" dirty="0">
                <a:solidFill>
                  <a:srgbClr val="0000FF"/>
                </a:solidFill>
                <a:latin typeface="IPAPANNEW"/>
                <a:ea typeface="华文细黑"/>
                <a:cs typeface="Times New Roman"/>
              </a:rPr>
              <a:t>)</a:t>
            </a:r>
            <a:r>
              <a:rPr lang="en-US" altLang="zh-CN" sz="2800" kern="100" baseline="-25000" dirty="0">
                <a:solidFill>
                  <a:srgbClr val="0000FF"/>
                </a:solidFill>
                <a:latin typeface="IPAPANNEW"/>
                <a:ea typeface="华文细黑"/>
                <a:cs typeface="Times New Roman"/>
              </a:rPr>
              <a:t>4</a:t>
            </a:r>
            <a:r>
              <a:rPr lang="en-US" altLang="zh-CN" sz="2800" kern="100" dirty="0">
                <a:solidFill>
                  <a:srgbClr val="0000FF"/>
                </a:solidFill>
                <a:latin typeface="IPAPANNEW"/>
                <a:ea typeface="华文细黑"/>
                <a:cs typeface="Times New Roman"/>
              </a:rPr>
              <a:t>]</a:t>
            </a:r>
            <a:r>
              <a:rPr lang="en-US" altLang="zh-CN" sz="2800" kern="100" dirty="0">
                <a:solidFill>
                  <a:srgbClr val="0000FF"/>
                </a:solidFill>
                <a:latin typeface="Times New Roman"/>
                <a:ea typeface="华文细黑"/>
                <a:cs typeface="Courier New"/>
              </a:rPr>
              <a:t>SO</a:t>
            </a:r>
            <a:r>
              <a:rPr lang="en-US" altLang="zh-CN" sz="2800" kern="100" baseline="-25000" dirty="0">
                <a:solidFill>
                  <a:srgbClr val="0000FF"/>
                </a:solidFill>
                <a:latin typeface="Times New Roman"/>
                <a:ea typeface="华文细黑"/>
                <a:cs typeface="Courier New"/>
              </a:rPr>
              <a:t>4</a:t>
            </a:r>
            <a:endParaRPr lang="zh-CN" altLang="zh-CN" sz="1050" kern="100" dirty="0">
              <a:solidFill>
                <a:srgbClr val="0000FF"/>
              </a:solidFill>
              <a:effectLst/>
              <a:latin typeface="宋体"/>
              <a:cs typeface="Courier New"/>
            </a:endParaRPr>
          </a:p>
        </p:txBody>
      </p:sp>
      <p:sp>
        <p:nvSpPr>
          <p:cNvPr id="9" name="矩形 8"/>
          <p:cNvSpPr/>
          <p:nvPr/>
        </p:nvSpPr>
        <p:spPr>
          <a:xfrm>
            <a:off x="294408" y="4682252"/>
            <a:ext cx="11388152" cy="1339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配位体有孤电子对，如</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中心原子有空轨道，如</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033362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P spid="6" grpId="0"/>
      <p:bldP spid="6" grpId="1"/>
      <p:bldP spid="7" grpId="0"/>
      <p:bldP spid="7" grpId="1"/>
      <p:bldP spid="8" grpId="0"/>
      <p:bldP spid="8"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3"/>
          <p:cNvSpPr txBox="1"/>
          <p:nvPr/>
        </p:nvSpPr>
        <p:spPr bwMode="auto">
          <a:xfrm>
            <a:off x="345454" y="261442"/>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4" name="矩形 3"/>
          <p:cNvSpPr/>
          <p:nvPr/>
        </p:nvSpPr>
        <p:spPr>
          <a:xfrm>
            <a:off x="320325" y="765498"/>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VSEPR</a:t>
            </a:r>
            <a:r>
              <a:rPr lang="zh-CN" altLang="zh-CN" sz="2800" kern="100" dirty="0">
                <a:latin typeface="Times New Roman"/>
                <a:ea typeface="华文细黑"/>
                <a:cs typeface="Times New Roman"/>
              </a:rPr>
              <a:t>模型和分子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离子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立体模型与中心原子杂化类型的确定。填写下表</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449362242"/>
              </p:ext>
            </p:extLst>
          </p:nvPr>
        </p:nvGraphicFramePr>
        <p:xfrm>
          <a:off x="550590" y="1567111"/>
          <a:ext cx="11233248" cy="4722525"/>
        </p:xfrm>
        <a:graphic>
          <a:graphicData uri="http://schemas.openxmlformats.org/drawingml/2006/table">
            <a:tbl>
              <a:tblPr/>
              <a:tblGrid>
                <a:gridCol w="1368152"/>
                <a:gridCol w="1872208"/>
                <a:gridCol w="1296144"/>
                <a:gridCol w="1224136"/>
                <a:gridCol w="1872208"/>
                <a:gridCol w="2129424"/>
                <a:gridCol w="1470976"/>
              </a:tblGrid>
              <a:tr h="2222365">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孤电子对数</a:t>
                      </a:r>
                      <a:r>
                        <a:rPr lang="en-US" sz="2800" kern="100">
                          <a:effectLst/>
                          <a:latin typeface="Times New Roman"/>
                          <a:ea typeface="华文细黑"/>
                          <a:cs typeface="Courier New"/>
                        </a:rPr>
                        <a:t>(</a:t>
                      </a:r>
                      <a:r>
                        <a:rPr lang="en-US" sz="2800" i="1" kern="100">
                          <a:effectLst/>
                          <a:latin typeface="Times New Roman"/>
                          <a:ea typeface="华文细黑"/>
                          <a:cs typeface="Courier New"/>
                        </a:rPr>
                        <a:t>a</a:t>
                      </a:r>
                      <a:r>
                        <a:rPr lang="zh-CN" sz="2800" kern="100">
                          <a:effectLst/>
                          <a:latin typeface="Times New Roman"/>
                          <a:ea typeface="华文细黑"/>
                          <a:cs typeface="Times New Roman"/>
                        </a:rPr>
                        <a:t>－</a:t>
                      </a:r>
                      <a:r>
                        <a:rPr lang="en-US" sz="2800" i="1" kern="100">
                          <a:effectLst/>
                          <a:latin typeface="Times New Roman"/>
                          <a:ea typeface="华文细黑"/>
                          <a:cs typeface="Courier New"/>
                        </a:rPr>
                        <a:t>xb</a:t>
                      </a:r>
                      <a:r>
                        <a:rPr lang="en-US" sz="2800" kern="100">
                          <a:effectLst/>
                          <a:latin typeface="Times New Roman"/>
                          <a:ea typeface="华文细黑"/>
                          <a:cs typeface="Courier New"/>
                        </a:rPr>
                        <a:t>)/2</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σ</a:t>
                      </a:r>
                      <a:r>
                        <a:rPr lang="zh-CN" sz="2800" kern="100" dirty="0">
                          <a:effectLst/>
                          <a:latin typeface="Times New Roman"/>
                          <a:ea typeface="华文细黑"/>
                          <a:cs typeface="Times New Roman"/>
                        </a:rPr>
                        <a:t>键电子对数</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价层电子对数</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VSEPR</a:t>
                      </a:r>
                      <a:r>
                        <a:rPr lang="zh-CN" sz="2800" kern="100" dirty="0">
                          <a:effectLst/>
                          <a:latin typeface="Times New Roman"/>
                          <a:ea typeface="华文细黑"/>
                          <a:cs typeface="Times New Roman"/>
                        </a:rPr>
                        <a:t>模型名称</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分子或离子的立体模型名称</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中心原子杂化类型</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1182">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8978">
                <a:tc>
                  <a:txBody>
                    <a:bodyPr/>
                    <a:lstStyle/>
                    <a:p>
                      <a:pPr algn="ctr">
                        <a:lnSpc>
                          <a:spcPct val="150000"/>
                        </a:lnSpc>
                        <a:spcAft>
                          <a:spcPts val="0"/>
                        </a:spcAft>
                      </a:pP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2706668" y="414023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9" name="矩形 8"/>
          <p:cNvSpPr/>
          <p:nvPr/>
        </p:nvSpPr>
        <p:spPr>
          <a:xfrm>
            <a:off x="4290844" y="414023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0" name="矩形 9"/>
          <p:cNvSpPr/>
          <p:nvPr/>
        </p:nvSpPr>
        <p:spPr>
          <a:xfrm>
            <a:off x="5519142" y="4140235"/>
            <a:ext cx="364202"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4</a:t>
            </a:r>
            <a:endParaRPr lang="zh-CN" altLang="en-US" dirty="0">
              <a:solidFill>
                <a:schemeClr val="accent6">
                  <a:lumMod val="75000"/>
                </a:schemeClr>
              </a:solidFill>
            </a:endParaRPr>
          </a:p>
        </p:txBody>
      </p:sp>
      <p:sp>
        <p:nvSpPr>
          <p:cNvPr id="8" name="矩形 7"/>
          <p:cNvSpPr/>
          <p:nvPr/>
        </p:nvSpPr>
        <p:spPr>
          <a:xfrm>
            <a:off x="6498679" y="411166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四面体形</a:t>
            </a:r>
            <a:endParaRPr lang="zh-CN" altLang="en-US" sz="28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8903518" y="4097700"/>
            <a:ext cx="80342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V</a:t>
            </a:r>
            <a:r>
              <a:rPr lang="zh-CN" altLang="en-US" sz="2800" kern="100" dirty="0">
                <a:solidFill>
                  <a:schemeClr val="accent6">
                    <a:lumMod val="75000"/>
                  </a:schemeClr>
                </a:solidFill>
                <a:latin typeface="Times New Roman"/>
                <a:ea typeface="华文细黑"/>
                <a:cs typeface="Times New Roman"/>
              </a:rPr>
              <a:t>形</a:t>
            </a:r>
            <a:endParaRPr lang="zh-CN" altLang="en-US" dirty="0">
              <a:solidFill>
                <a:schemeClr val="accent6">
                  <a:lumMod val="75000"/>
                </a:schemeClr>
              </a:solidFill>
            </a:endParaRPr>
          </a:p>
        </p:txBody>
      </p:sp>
      <p:sp>
        <p:nvSpPr>
          <p:cNvPr id="14" name="矩形 13"/>
          <p:cNvSpPr/>
          <p:nvPr/>
        </p:nvSpPr>
        <p:spPr>
          <a:xfrm>
            <a:off x="10799909" y="4087391"/>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6" name="矩形 15"/>
          <p:cNvSpPr/>
          <p:nvPr/>
        </p:nvSpPr>
        <p:spPr>
          <a:xfrm>
            <a:off x="2706668" y="5364371"/>
            <a:ext cx="364202" cy="523220"/>
          </a:xfrm>
          <a:prstGeom prst="rect">
            <a:avLst/>
          </a:prstGeom>
        </p:spPr>
        <p:txBody>
          <a:bodyPr wrap="none">
            <a:spAutoFit/>
          </a:bodyPr>
          <a:lstStyle/>
          <a:p>
            <a:r>
              <a:rPr lang="en-US" altLang="zh-CN" sz="2800" kern="100" smtClean="0">
                <a:solidFill>
                  <a:schemeClr val="accent6">
                    <a:lumMod val="75000"/>
                  </a:schemeClr>
                </a:solidFill>
                <a:latin typeface="Times New Roman"/>
                <a:ea typeface="华文细黑"/>
                <a:cs typeface="Courier New"/>
              </a:rPr>
              <a:t>1</a:t>
            </a:r>
            <a:endParaRPr lang="zh-CN" altLang="en-US" dirty="0">
              <a:solidFill>
                <a:schemeClr val="accent6">
                  <a:lumMod val="75000"/>
                </a:schemeClr>
              </a:solidFill>
            </a:endParaRPr>
          </a:p>
        </p:txBody>
      </p:sp>
      <p:sp>
        <p:nvSpPr>
          <p:cNvPr id="17" name="矩形 16"/>
          <p:cNvSpPr/>
          <p:nvPr/>
        </p:nvSpPr>
        <p:spPr>
          <a:xfrm>
            <a:off x="4290844" y="5364371"/>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8" name="矩形 17"/>
          <p:cNvSpPr/>
          <p:nvPr/>
        </p:nvSpPr>
        <p:spPr>
          <a:xfrm>
            <a:off x="5519142" y="5364371"/>
            <a:ext cx="364202"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5" name="矩形 14"/>
          <p:cNvSpPr/>
          <p:nvPr/>
        </p:nvSpPr>
        <p:spPr>
          <a:xfrm>
            <a:off x="6627837" y="4879479"/>
            <a:ext cx="1261884" cy="1307346"/>
          </a:xfrm>
          <a:prstGeom prst="rect">
            <a:avLst/>
          </a:prstGeom>
        </p:spPr>
        <p:txBody>
          <a:bodyPr wrap="none">
            <a:spAutoFit/>
          </a:bodyPr>
          <a:lstStyle/>
          <a:p>
            <a:pPr algn="ctr">
              <a:lnSpc>
                <a:spcPct val="150000"/>
              </a:lnSpc>
            </a:pPr>
            <a:r>
              <a:rPr lang="zh-CN" altLang="zh-CN" sz="2800" kern="100" dirty="0" smtClean="0">
                <a:solidFill>
                  <a:schemeClr val="accent6">
                    <a:lumMod val="75000"/>
                  </a:schemeClr>
                </a:solidFill>
                <a:latin typeface="Times New Roman"/>
                <a:ea typeface="华文细黑"/>
                <a:cs typeface="Times New Roman"/>
              </a:rPr>
              <a:t>平面</a:t>
            </a:r>
            <a:endParaRPr lang="en-US" altLang="zh-CN" sz="2800" kern="100" dirty="0" smtClean="0">
              <a:solidFill>
                <a:schemeClr val="accent6">
                  <a:lumMod val="75000"/>
                </a:schemeClr>
              </a:solidFill>
              <a:latin typeface="Times New Roman"/>
              <a:ea typeface="华文细黑"/>
              <a:cs typeface="Times New Roman"/>
            </a:endParaRPr>
          </a:p>
          <a:p>
            <a:pPr algn="ctr">
              <a:lnSpc>
                <a:spcPct val="150000"/>
              </a:lnSpc>
            </a:pPr>
            <a:r>
              <a:rPr lang="zh-CN" altLang="zh-CN" sz="2800" kern="100" dirty="0" smtClean="0">
                <a:solidFill>
                  <a:schemeClr val="accent6">
                    <a:lumMod val="75000"/>
                  </a:schemeClr>
                </a:solidFill>
                <a:latin typeface="Times New Roman"/>
                <a:ea typeface="华文细黑"/>
                <a:cs typeface="Times New Roman"/>
              </a:rPr>
              <a:t>三角形</a:t>
            </a:r>
            <a:endParaRPr lang="zh-CN" altLang="en-US" sz="28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8903518" y="5364371"/>
            <a:ext cx="80342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V</a:t>
            </a:r>
            <a:r>
              <a:rPr lang="zh-CN" altLang="en-US" sz="2800" kern="100" dirty="0">
                <a:solidFill>
                  <a:schemeClr val="accent6">
                    <a:lumMod val="75000"/>
                  </a:schemeClr>
                </a:solidFill>
                <a:latin typeface="Times New Roman"/>
                <a:ea typeface="华文细黑"/>
                <a:cs typeface="Times New Roman"/>
              </a:rPr>
              <a:t>形</a:t>
            </a:r>
            <a:endParaRPr lang="zh-CN" altLang="en-US" dirty="0">
              <a:solidFill>
                <a:schemeClr val="accent6">
                  <a:lumMod val="75000"/>
                </a:schemeClr>
              </a:solidFill>
            </a:endParaRPr>
          </a:p>
        </p:txBody>
      </p:sp>
      <p:sp>
        <p:nvSpPr>
          <p:cNvPr id="22" name="矩形 21"/>
          <p:cNvSpPr/>
          <p:nvPr/>
        </p:nvSpPr>
        <p:spPr>
          <a:xfrm>
            <a:off x="10799909" y="5292363"/>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8"/>
                                        </p:tgtEl>
                                      </p:cBhvr>
                                    </p:animEffect>
                                    <p:set>
                                      <p:cBhvr>
                                        <p:cTn id="71" dur="1" fill="hold">
                                          <p:stCondLst>
                                            <p:cond delay="499"/>
                                          </p:stCondLst>
                                        </p:cTn>
                                        <p:tgtEl>
                                          <p:spTgt spid="1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0"/>
                                        </p:tgtEl>
                                      </p:cBhvr>
                                    </p:animEffect>
                                    <p:set>
                                      <p:cBhvr>
                                        <p:cTn id="77" dur="1" fill="hold">
                                          <p:stCondLst>
                                            <p:cond delay="499"/>
                                          </p:stCondLst>
                                        </p:cTn>
                                        <p:tgtEl>
                                          <p:spTgt spid="20"/>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2"/>
                                        </p:tgtEl>
                                      </p:cBhvr>
                                    </p:animEffect>
                                    <p:set>
                                      <p:cBhvr>
                                        <p:cTn id="80"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7" grpId="0"/>
      <p:bldP spid="7" grpId="1"/>
      <p:bldP spid="9" grpId="0"/>
      <p:bldP spid="9" grpId="1"/>
      <p:bldP spid="10" grpId="0"/>
      <p:bldP spid="10" grpId="1"/>
      <p:bldP spid="8" grpId="0"/>
      <p:bldP spid="8" grpId="1"/>
      <p:bldP spid="12" grpId="0"/>
      <p:bldP spid="12" grpId="1"/>
      <p:bldP spid="14" grpId="0"/>
      <p:bldP spid="14" grpId="1"/>
      <p:bldP spid="16" grpId="0"/>
      <p:bldP spid="16" grpId="1"/>
      <p:bldP spid="17" grpId="0"/>
      <p:bldP spid="17" grpId="1"/>
      <p:bldP spid="18" grpId="0"/>
      <p:bldP spid="18" grpId="1"/>
      <p:bldP spid="15" grpId="0"/>
      <p:bldP spid="15" grpId="1"/>
      <p:bldP spid="20" grpId="0"/>
      <p:bldP spid="20" grpId="1"/>
      <p:bldP spid="22" grpId="0"/>
      <p:bldP spid="2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95678124"/>
              </p:ext>
            </p:extLst>
          </p:nvPr>
        </p:nvGraphicFramePr>
        <p:xfrm>
          <a:off x="550590" y="909514"/>
          <a:ext cx="11161240" cy="5400599"/>
        </p:xfrm>
        <a:graphic>
          <a:graphicData uri="http://schemas.openxmlformats.org/drawingml/2006/table">
            <a:tbl>
              <a:tblPr/>
              <a:tblGrid>
                <a:gridCol w="1368152"/>
                <a:gridCol w="1296144"/>
                <a:gridCol w="1152128"/>
                <a:gridCol w="1224136"/>
                <a:gridCol w="2520280"/>
                <a:gridCol w="2520280"/>
                <a:gridCol w="1080120"/>
              </a:tblGrid>
              <a:tr h="1227409">
                <a:tc>
                  <a:txBody>
                    <a:bodyPr/>
                    <a:lstStyle/>
                    <a:p>
                      <a:pPr algn="ctr">
                        <a:lnSpc>
                          <a:spcPct val="150000"/>
                        </a:lnSpc>
                        <a:spcAft>
                          <a:spcPts val="0"/>
                        </a:spcAft>
                      </a:pP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7409">
                <a:tc>
                  <a:txBody>
                    <a:bodyPr/>
                    <a:lstStyle/>
                    <a:p>
                      <a:pPr algn="ctr">
                        <a:lnSpc>
                          <a:spcPct val="15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927">
                <a:tc>
                  <a:txBody>
                    <a:bodyPr/>
                    <a:lstStyle/>
                    <a:p>
                      <a:pPr algn="ctr">
                        <a:lnSpc>
                          <a:spcPct val="150000"/>
                        </a:lnSpc>
                        <a:spcAft>
                          <a:spcPts val="0"/>
                        </a:spcAft>
                      </a:pPr>
                      <a:r>
                        <a:rPr lang="en-US" sz="2800" kern="100">
                          <a:effectLst/>
                          <a:latin typeface="Times New Roman"/>
                          <a:ea typeface="华文细黑"/>
                          <a:cs typeface="Courier New"/>
                        </a:rPr>
                        <a:t>NCl</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445">
                <a:tc>
                  <a:txBody>
                    <a:bodyPr/>
                    <a:lstStyle/>
                    <a:p>
                      <a:pPr algn="ctr">
                        <a:lnSpc>
                          <a:spcPct val="150000"/>
                        </a:lnSpc>
                        <a:spcAft>
                          <a:spcPts val="0"/>
                        </a:spcAft>
                      </a:pPr>
                      <a:r>
                        <a:rPr lang="en-US" sz="2800" kern="100">
                          <a:effectLst/>
                          <a:latin typeface="Times New Roman"/>
                          <a:ea typeface="华文细黑"/>
                          <a:cs typeface="Courier New"/>
                        </a:rPr>
                        <a:t>HCN</a:t>
                      </a:r>
                      <a:endParaRPr lang="zh-CN" sz="28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7409">
                <a:tc>
                  <a:txBody>
                    <a:bodyPr/>
                    <a:lstStyle/>
                    <a:p>
                      <a:pPr algn="ctr">
                        <a:lnSpc>
                          <a:spcPct val="150000"/>
                        </a:lnSpc>
                        <a:spcAft>
                          <a:spcPts val="0"/>
                        </a:spcAft>
                      </a:pPr>
                      <a:r>
                        <a:rPr lang="en-US" sz="2800" kern="100">
                          <a:effectLst/>
                          <a:latin typeface="Times New Roman"/>
                          <a:ea typeface="华文细黑"/>
                          <a:cs typeface="Courier New"/>
                        </a:rPr>
                        <a:t>HCHO</a:t>
                      </a:r>
                      <a:endParaRPr lang="zh-CN" sz="28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2394223" y="128429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3656459" y="1269554"/>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4852020" y="1269554"/>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5898232" y="1250504"/>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7" name="矩形 6"/>
          <p:cNvSpPr/>
          <p:nvPr/>
        </p:nvSpPr>
        <p:spPr>
          <a:xfrm>
            <a:off x="8399462" y="1269554"/>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10919742" y="1250390"/>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0" name="矩形 9"/>
          <p:cNvSpPr/>
          <p:nvPr/>
        </p:nvSpPr>
        <p:spPr>
          <a:xfrm>
            <a:off x="2379365" y="254664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3650332" y="253712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4852020" y="2525366"/>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5879182" y="2493690"/>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正四面体形</a:t>
            </a:r>
            <a:endParaRPr lang="zh-CN" altLang="en-US" sz="28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8399462" y="2491458"/>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正四面体形</a:t>
            </a:r>
            <a:endParaRPr lang="zh-CN" altLang="en-US" sz="2800" kern="100" dirty="0">
              <a:solidFill>
                <a:schemeClr val="accent6">
                  <a:lumMod val="75000"/>
                </a:schemeClr>
              </a:solidFill>
              <a:latin typeface="Times New Roman"/>
              <a:ea typeface="华文细黑"/>
              <a:cs typeface="Times New Roman"/>
            </a:endParaRPr>
          </a:p>
        </p:txBody>
      </p:sp>
      <p:sp>
        <p:nvSpPr>
          <p:cNvPr id="16" name="矩形 15"/>
          <p:cNvSpPr/>
          <p:nvPr/>
        </p:nvSpPr>
        <p:spPr>
          <a:xfrm>
            <a:off x="10943925" y="2491458"/>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7" name="矩形 16"/>
          <p:cNvSpPr/>
          <p:nvPr/>
        </p:nvSpPr>
        <p:spPr>
          <a:xfrm>
            <a:off x="2394223" y="3602271"/>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a:t>
            </a:r>
            <a:endParaRPr lang="zh-CN" altLang="en-US" sz="2800" kern="100" dirty="0">
              <a:solidFill>
                <a:schemeClr val="accent6">
                  <a:lumMod val="75000"/>
                </a:schemeClr>
              </a:solidFill>
              <a:latin typeface="Times New Roman"/>
              <a:ea typeface="华文细黑"/>
              <a:cs typeface="Times New Roman"/>
            </a:endParaRPr>
          </a:p>
        </p:txBody>
      </p:sp>
      <p:sp>
        <p:nvSpPr>
          <p:cNvPr id="18" name="矩形 17"/>
          <p:cNvSpPr/>
          <p:nvPr/>
        </p:nvSpPr>
        <p:spPr>
          <a:xfrm>
            <a:off x="3675509" y="364581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19" name="矩形 18"/>
          <p:cNvSpPr/>
          <p:nvPr/>
        </p:nvSpPr>
        <p:spPr>
          <a:xfrm>
            <a:off x="4818112" y="3611796"/>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6005467" y="3583335"/>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四面体形</a:t>
            </a:r>
            <a:endParaRPr lang="zh-CN" altLang="en-US" sz="2800" kern="100" dirty="0">
              <a:solidFill>
                <a:schemeClr val="accent6">
                  <a:lumMod val="75000"/>
                </a:schemeClr>
              </a:solidFill>
              <a:latin typeface="Times New Roman"/>
              <a:ea typeface="华文细黑"/>
              <a:cs typeface="Times New Roman"/>
            </a:endParaRPr>
          </a:p>
        </p:txBody>
      </p:sp>
      <p:sp>
        <p:nvSpPr>
          <p:cNvPr id="21" name="矩形 20"/>
          <p:cNvSpPr/>
          <p:nvPr/>
        </p:nvSpPr>
        <p:spPr>
          <a:xfrm>
            <a:off x="8578997" y="36117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三角锥形</a:t>
            </a:r>
            <a:endParaRPr lang="zh-CN" altLang="en-US" sz="2800" kern="100" dirty="0">
              <a:solidFill>
                <a:schemeClr val="accent6">
                  <a:lumMod val="75000"/>
                </a:schemeClr>
              </a:solidFill>
              <a:latin typeface="Times New Roman"/>
              <a:ea typeface="华文细黑"/>
              <a:cs typeface="Times New Roman"/>
            </a:endParaRPr>
          </a:p>
        </p:txBody>
      </p:sp>
      <p:sp>
        <p:nvSpPr>
          <p:cNvPr id="23" name="矩形 22"/>
          <p:cNvSpPr/>
          <p:nvPr/>
        </p:nvSpPr>
        <p:spPr>
          <a:xfrm>
            <a:off x="10943925" y="3588425"/>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24" name="矩形 23"/>
          <p:cNvSpPr/>
          <p:nvPr/>
        </p:nvSpPr>
        <p:spPr>
          <a:xfrm>
            <a:off x="2379365" y="449075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25" name="矩形 24"/>
          <p:cNvSpPr/>
          <p:nvPr/>
        </p:nvSpPr>
        <p:spPr>
          <a:xfrm>
            <a:off x="3646934" y="450756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26" name="矩形 25"/>
          <p:cNvSpPr/>
          <p:nvPr/>
        </p:nvSpPr>
        <p:spPr>
          <a:xfrm>
            <a:off x="4808587" y="452661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27" name="矩形 26"/>
          <p:cNvSpPr/>
          <p:nvPr/>
        </p:nvSpPr>
        <p:spPr>
          <a:xfrm>
            <a:off x="6198368" y="4466481"/>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直线形</a:t>
            </a:r>
            <a:endParaRPr lang="zh-CN" altLang="en-US" sz="2800" kern="100" dirty="0">
              <a:solidFill>
                <a:schemeClr val="accent6">
                  <a:lumMod val="75000"/>
                </a:schemeClr>
              </a:solidFill>
              <a:latin typeface="Times New Roman"/>
              <a:ea typeface="华文细黑"/>
              <a:cs typeface="Times New Roman"/>
            </a:endParaRPr>
          </a:p>
        </p:txBody>
      </p:sp>
      <p:sp>
        <p:nvSpPr>
          <p:cNvPr id="28" name="矩形 27"/>
          <p:cNvSpPr/>
          <p:nvPr/>
        </p:nvSpPr>
        <p:spPr>
          <a:xfrm>
            <a:off x="8758534" y="4509914"/>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直线形</a:t>
            </a:r>
            <a:endParaRPr lang="zh-CN" altLang="en-US" sz="2800" kern="100" dirty="0">
              <a:solidFill>
                <a:schemeClr val="accent6">
                  <a:lumMod val="75000"/>
                </a:schemeClr>
              </a:solidFill>
              <a:latin typeface="Times New Roman"/>
              <a:ea typeface="华文细黑"/>
              <a:cs typeface="Times New Roman"/>
            </a:endParaRPr>
          </a:p>
        </p:txBody>
      </p:sp>
      <p:sp>
        <p:nvSpPr>
          <p:cNvPr id="30" name="矩形 29"/>
          <p:cNvSpPr/>
          <p:nvPr/>
        </p:nvSpPr>
        <p:spPr>
          <a:xfrm>
            <a:off x="10977217" y="4437906"/>
            <a:ext cx="503664"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sp</a:t>
            </a:r>
            <a:endParaRPr lang="zh-CN" altLang="en-US" dirty="0">
              <a:solidFill>
                <a:schemeClr val="accent6">
                  <a:lumMod val="75000"/>
                </a:schemeClr>
              </a:solidFill>
            </a:endParaRPr>
          </a:p>
        </p:txBody>
      </p:sp>
      <p:sp>
        <p:nvSpPr>
          <p:cNvPr id="31" name="矩形 30"/>
          <p:cNvSpPr/>
          <p:nvPr/>
        </p:nvSpPr>
        <p:spPr>
          <a:xfrm>
            <a:off x="2418636" y="549886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32" name="矩形 31"/>
          <p:cNvSpPr/>
          <p:nvPr/>
        </p:nvSpPr>
        <p:spPr>
          <a:xfrm>
            <a:off x="3689751" y="549886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33" name="矩形 32"/>
          <p:cNvSpPr/>
          <p:nvPr/>
        </p:nvSpPr>
        <p:spPr>
          <a:xfrm>
            <a:off x="4794900" y="5489451"/>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34" name="矩形 33"/>
          <p:cNvSpPr/>
          <p:nvPr/>
        </p:nvSpPr>
        <p:spPr>
          <a:xfrm>
            <a:off x="5807174" y="5446018"/>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35" name="矩形 34"/>
          <p:cNvSpPr/>
          <p:nvPr/>
        </p:nvSpPr>
        <p:spPr>
          <a:xfrm>
            <a:off x="8363649" y="5426854"/>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37" name="矩形 36"/>
          <p:cNvSpPr/>
          <p:nvPr/>
        </p:nvSpPr>
        <p:spPr>
          <a:xfrm>
            <a:off x="10931524" y="5393060"/>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linds(horizontal)">
                                      <p:cBhvr>
                                        <p:cTn id="53" dur="500"/>
                                        <p:tgtEl>
                                          <p:spTgt spid="1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linds(horizontal)">
                                      <p:cBhvr>
                                        <p:cTn id="56" dur="500"/>
                                        <p:tgtEl>
                                          <p:spTgt spid="2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500"/>
                                        <p:tgtEl>
                                          <p:spTgt spid="21"/>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linds(horizontal)">
                                      <p:cBhvr>
                                        <p:cTn id="73" dur="500"/>
                                        <p:tgtEl>
                                          <p:spTgt spid="2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linds(horizontal)">
                                      <p:cBhvr>
                                        <p:cTn id="76" dur="500"/>
                                        <p:tgtEl>
                                          <p:spTgt spid="2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linds(horizontal)">
                                      <p:cBhvr>
                                        <p:cTn id="79" dur="500"/>
                                        <p:tgtEl>
                                          <p:spTgt spid="2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blinds(horizontal)">
                                      <p:cBhvr>
                                        <p:cTn id="93" dur="500"/>
                                        <p:tgtEl>
                                          <p:spTgt spid="3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blinds(horizontal)">
                                      <p:cBhvr>
                                        <p:cTn id="99" dur="500"/>
                                        <p:tgtEl>
                                          <p:spTgt spid="3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blinds(horizontal)">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2"/>
                                        </p:tgtEl>
                                      </p:cBhvr>
                                    </p:animEffect>
                                    <p:set>
                                      <p:cBhvr>
                                        <p:cTn id="107" dur="1" fill="hold">
                                          <p:stCondLst>
                                            <p:cond delay="499"/>
                                          </p:stCondLst>
                                        </p:cTn>
                                        <p:tgtEl>
                                          <p:spTgt spid="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
                                        </p:tgtEl>
                                      </p:cBhvr>
                                    </p:animEffect>
                                    <p:set>
                                      <p:cBhvr>
                                        <p:cTn id="110" dur="1" fill="hold">
                                          <p:stCondLst>
                                            <p:cond delay="499"/>
                                          </p:stCondLst>
                                        </p:cTn>
                                        <p:tgtEl>
                                          <p:spTgt spid="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5"/>
                                        </p:tgtEl>
                                      </p:cBhvr>
                                    </p:animEffect>
                                    <p:set>
                                      <p:cBhvr>
                                        <p:cTn id="113" dur="1" fill="hold">
                                          <p:stCondLst>
                                            <p:cond delay="499"/>
                                          </p:stCondLst>
                                        </p:cTn>
                                        <p:tgtEl>
                                          <p:spTgt spid="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6"/>
                                        </p:tgtEl>
                                      </p:cBhvr>
                                    </p:animEffect>
                                    <p:set>
                                      <p:cBhvr>
                                        <p:cTn id="116" dur="1" fill="hold">
                                          <p:stCondLst>
                                            <p:cond delay="499"/>
                                          </p:stCondLst>
                                        </p:cTn>
                                        <p:tgtEl>
                                          <p:spTgt spid="6"/>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7"/>
                                        </p:tgtEl>
                                      </p:cBhvr>
                                    </p:animEffect>
                                    <p:set>
                                      <p:cBhvr>
                                        <p:cTn id="119" dur="1" fill="hold">
                                          <p:stCondLst>
                                            <p:cond delay="499"/>
                                          </p:stCondLst>
                                        </p:cTn>
                                        <p:tgtEl>
                                          <p:spTgt spid="7"/>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9"/>
                                        </p:tgtEl>
                                      </p:cBhvr>
                                    </p:animEffect>
                                    <p:set>
                                      <p:cBhvr>
                                        <p:cTn id="122" dur="1" fill="hold">
                                          <p:stCondLst>
                                            <p:cond delay="499"/>
                                          </p:stCondLst>
                                        </p:cTn>
                                        <p:tgtEl>
                                          <p:spTgt spid="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1"/>
                                        </p:tgtEl>
                                      </p:cBhvr>
                                    </p:animEffect>
                                    <p:set>
                                      <p:cBhvr>
                                        <p:cTn id="128" dur="1" fill="hold">
                                          <p:stCondLst>
                                            <p:cond delay="499"/>
                                          </p:stCondLst>
                                        </p:cTn>
                                        <p:tgtEl>
                                          <p:spTgt spid="11"/>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2"/>
                                        </p:tgtEl>
                                      </p:cBhvr>
                                    </p:animEffect>
                                    <p:set>
                                      <p:cBhvr>
                                        <p:cTn id="131" dur="1" fill="hold">
                                          <p:stCondLst>
                                            <p:cond delay="499"/>
                                          </p:stCondLst>
                                        </p:cTn>
                                        <p:tgtEl>
                                          <p:spTgt spid="12"/>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13"/>
                                        </p:tgtEl>
                                      </p:cBhvr>
                                    </p:animEffect>
                                    <p:set>
                                      <p:cBhvr>
                                        <p:cTn id="134" dur="1" fill="hold">
                                          <p:stCondLst>
                                            <p:cond delay="499"/>
                                          </p:stCondLst>
                                        </p:cTn>
                                        <p:tgtEl>
                                          <p:spTgt spid="1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14"/>
                                        </p:tgtEl>
                                      </p:cBhvr>
                                    </p:animEffect>
                                    <p:set>
                                      <p:cBhvr>
                                        <p:cTn id="137" dur="1" fill="hold">
                                          <p:stCondLst>
                                            <p:cond delay="499"/>
                                          </p:stCondLst>
                                        </p:cTn>
                                        <p:tgtEl>
                                          <p:spTgt spid="14"/>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6"/>
                                        </p:tgtEl>
                                      </p:cBhvr>
                                    </p:animEffect>
                                    <p:set>
                                      <p:cBhvr>
                                        <p:cTn id="140" dur="1" fill="hold">
                                          <p:stCondLst>
                                            <p:cond delay="499"/>
                                          </p:stCondLst>
                                        </p:cTn>
                                        <p:tgtEl>
                                          <p:spTgt spid="16"/>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17"/>
                                        </p:tgtEl>
                                      </p:cBhvr>
                                    </p:animEffect>
                                    <p:set>
                                      <p:cBhvr>
                                        <p:cTn id="143" dur="1" fill="hold">
                                          <p:stCondLst>
                                            <p:cond delay="499"/>
                                          </p:stCondLst>
                                        </p:cTn>
                                        <p:tgtEl>
                                          <p:spTgt spid="17"/>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18"/>
                                        </p:tgtEl>
                                      </p:cBhvr>
                                    </p:animEffect>
                                    <p:set>
                                      <p:cBhvr>
                                        <p:cTn id="146" dur="1" fill="hold">
                                          <p:stCondLst>
                                            <p:cond delay="499"/>
                                          </p:stCondLst>
                                        </p:cTn>
                                        <p:tgtEl>
                                          <p:spTgt spid="18"/>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19"/>
                                        </p:tgtEl>
                                      </p:cBhvr>
                                    </p:animEffect>
                                    <p:set>
                                      <p:cBhvr>
                                        <p:cTn id="149" dur="1" fill="hold">
                                          <p:stCondLst>
                                            <p:cond delay="499"/>
                                          </p:stCondLst>
                                        </p:cTn>
                                        <p:tgtEl>
                                          <p:spTgt spid="19"/>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20"/>
                                        </p:tgtEl>
                                      </p:cBhvr>
                                    </p:animEffect>
                                    <p:set>
                                      <p:cBhvr>
                                        <p:cTn id="152" dur="1" fill="hold">
                                          <p:stCondLst>
                                            <p:cond delay="499"/>
                                          </p:stCondLst>
                                        </p:cTn>
                                        <p:tgtEl>
                                          <p:spTgt spid="20"/>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21"/>
                                        </p:tgtEl>
                                      </p:cBhvr>
                                    </p:animEffect>
                                    <p:set>
                                      <p:cBhvr>
                                        <p:cTn id="155" dur="1" fill="hold">
                                          <p:stCondLst>
                                            <p:cond delay="499"/>
                                          </p:stCondLst>
                                        </p:cTn>
                                        <p:tgtEl>
                                          <p:spTgt spid="21"/>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23"/>
                                        </p:tgtEl>
                                      </p:cBhvr>
                                    </p:animEffect>
                                    <p:set>
                                      <p:cBhvr>
                                        <p:cTn id="158" dur="1" fill="hold">
                                          <p:stCondLst>
                                            <p:cond delay="499"/>
                                          </p:stCondLst>
                                        </p:cTn>
                                        <p:tgtEl>
                                          <p:spTgt spid="23"/>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24"/>
                                        </p:tgtEl>
                                      </p:cBhvr>
                                    </p:animEffect>
                                    <p:set>
                                      <p:cBhvr>
                                        <p:cTn id="161" dur="1" fill="hold">
                                          <p:stCondLst>
                                            <p:cond delay="499"/>
                                          </p:stCondLst>
                                        </p:cTn>
                                        <p:tgtEl>
                                          <p:spTgt spid="24"/>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25"/>
                                        </p:tgtEl>
                                      </p:cBhvr>
                                    </p:animEffect>
                                    <p:set>
                                      <p:cBhvr>
                                        <p:cTn id="164" dur="1" fill="hold">
                                          <p:stCondLst>
                                            <p:cond delay="499"/>
                                          </p:stCondLst>
                                        </p:cTn>
                                        <p:tgtEl>
                                          <p:spTgt spid="25"/>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6"/>
                                        </p:tgtEl>
                                      </p:cBhvr>
                                    </p:animEffect>
                                    <p:set>
                                      <p:cBhvr>
                                        <p:cTn id="167" dur="1" fill="hold">
                                          <p:stCondLst>
                                            <p:cond delay="499"/>
                                          </p:stCondLst>
                                        </p:cTn>
                                        <p:tgtEl>
                                          <p:spTgt spid="26"/>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7"/>
                                        </p:tgtEl>
                                      </p:cBhvr>
                                    </p:animEffect>
                                    <p:set>
                                      <p:cBhvr>
                                        <p:cTn id="170" dur="1" fill="hold">
                                          <p:stCondLst>
                                            <p:cond delay="499"/>
                                          </p:stCondLst>
                                        </p:cTn>
                                        <p:tgtEl>
                                          <p:spTgt spid="27"/>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8"/>
                                        </p:tgtEl>
                                      </p:cBhvr>
                                    </p:animEffect>
                                    <p:set>
                                      <p:cBhvr>
                                        <p:cTn id="173" dur="1" fill="hold">
                                          <p:stCondLst>
                                            <p:cond delay="499"/>
                                          </p:stCondLst>
                                        </p:cTn>
                                        <p:tgtEl>
                                          <p:spTgt spid="28"/>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30"/>
                                        </p:tgtEl>
                                      </p:cBhvr>
                                    </p:animEffect>
                                    <p:set>
                                      <p:cBhvr>
                                        <p:cTn id="176" dur="1" fill="hold">
                                          <p:stCondLst>
                                            <p:cond delay="499"/>
                                          </p:stCondLst>
                                        </p:cTn>
                                        <p:tgtEl>
                                          <p:spTgt spid="30"/>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500"/>
                                        <p:tgtEl>
                                          <p:spTgt spid="32"/>
                                        </p:tgtEl>
                                      </p:cBhvr>
                                    </p:animEffect>
                                    <p:set>
                                      <p:cBhvr>
                                        <p:cTn id="182" dur="1" fill="hold">
                                          <p:stCondLst>
                                            <p:cond delay="499"/>
                                          </p:stCondLst>
                                        </p:cTn>
                                        <p:tgtEl>
                                          <p:spTgt spid="32"/>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33"/>
                                        </p:tgtEl>
                                      </p:cBhvr>
                                    </p:animEffect>
                                    <p:set>
                                      <p:cBhvr>
                                        <p:cTn id="185" dur="1" fill="hold">
                                          <p:stCondLst>
                                            <p:cond delay="499"/>
                                          </p:stCondLst>
                                        </p:cTn>
                                        <p:tgtEl>
                                          <p:spTgt spid="33"/>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34"/>
                                        </p:tgtEl>
                                      </p:cBhvr>
                                    </p:animEffect>
                                    <p:set>
                                      <p:cBhvr>
                                        <p:cTn id="188" dur="1" fill="hold">
                                          <p:stCondLst>
                                            <p:cond delay="499"/>
                                          </p:stCondLst>
                                        </p:cTn>
                                        <p:tgtEl>
                                          <p:spTgt spid="34"/>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35"/>
                                        </p:tgtEl>
                                      </p:cBhvr>
                                    </p:animEffect>
                                    <p:set>
                                      <p:cBhvr>
                                        <p:cTn id="191" dur="1" fill="hold">
                                          <p:stCondLst>
                                            <p:cond delay="499"/>
                                          </p:stCondLst>
                                        </p:cTn>
                                        <p:tgtEl>
                                          <p:spTgt spid="35"/>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37"/>
                                        </p:tgtEl>
                                      </p:cBhvr>
                                    </p:animEffect>
                                    <p:set>
                                      <p:cBhvr>
                                        <p:cTn id="194"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 grpId="0"/>
      <p:bldP spid="2" grpId="1"/>
      <p:bldP spid="4" grpId="0"/>
      <p:bldP spid="4" grpId="1"/>
      <p:bldP spid="5" grpId="0"/>
      <p:bldP spid="5" grpId="1"/>
      <p:bldP spid="6" grpId="0"/>
      <p:bldP spid="6" grpId="1"/>
      <p:bldP spid="7" grpId="0"/>
      <p:bldP spid="7" grpId="1"/>
      <p:bldP spid="9" grpId="0"/>
      <p:bldP spid="9" grpId="1"/>
      <p:bldP spid="10" grpId="0"/>
      <p:bldP spid="10" grpId="1"/>
      <p:bldP spid="11" grpId="0"/>
      <p:bldP spid="11" grpId="1"/>
      <p:bldP spid="12" grpId="0"/>
      <p:bldP spid="12" grpId="1"/>
      <p:bldP spid="13" grpId="0"/>
      <p:bldP spid="13" grpId="1"/>
      <p:bldP spid="14" grpId="0"/>
      <p:bldP spid="14" grpId="1"/>
      <p:bldP spid="16" grpId="0"/>
      <p:bldP spid="16" grpId="1"/>
      <p:bldP spid="17" grpId="0"/>
      <p:bldP spid="17" grpId="1"/>
      <p:bldP spid="18" grpId="0"/>
      <p:bldP spid="18" grpId="1"/>
      <p:bldP spid="19" grpId="0"/>
      <p:bldP spid="19" grpId="1"/>
      <p:bldP spid="20" grpId="0"/>
      <p:bldP spid="20" grpId="1"/>
      <p:bldP spid="21" grpId="0"/>
      <p:bldP spid="21" grpId="1"/>
      <p:bldP spid="23" grpId="0"/>
      <p:bldP spid="23" grpId="1"/>
      <p:bldP spid="24" grpId="0"/>
      <p:bldP spid="24" grpId="1"/>
      <p:bldP spid="25" grpId="0"/>
      <p:bldP spid="25" grpId="1"/>
      <p:bldP spid="26" grpId="0"/>
      <p:bldP spid="26" grpId="1"/>
      <p:bldP spid="27" grpId="0"/>
      <p:bldP spid="27" grpId="1"/>
      <p:bldP spid="28" grpId="0"/>
      <p:bldP spid="28" grpId="1"/>
      <p:bldP spid="30" grpId="0"/>
      <p:bldP spid="30" grpId="1"/>
      <p:bldP spid="31" grpId="0"/>
      <p:bldP spid="31" grpId="1"/>
      <p:bldP spid="32" grpId="0"/>
      <p:bldP spid="32" grpId="1"/>
      <p:bldP spid="33" grpId="0"/>
      <p:bldP spid="33" grpId="1"/>
      <p:bldP spid="34" grpId="0"/>
      <p:bldP spid="34" grpId="1"/>
      <p:bldP spid="35" grpId="0"/>
      <p:bldP spid="35" grpId="1"/>
      <p:bldP spid="37" grpId="0"/>
      <p:bldP spid="3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088240818"/>
              </p:ext>
            </p:extLst>
          </p:nvPr>
        </p:nvGraphicFramePr>
        <p:xfrm>
          <a:off x="262558" y="117426"/>
          <a:ext cx="11665295" cy="6287792"/>
        </p:xfrm>
        <a:graphic>
          <a:graphicData uri="http://schemas.openxmlformats.org/drawingml/2006/table">
            <a:tbl>
              <a:tblPr/>
              <a:tblGrid>
                <a:gridCol w="2016223"/>
                <a:gridCol w="1008113"/>
                <a:gridCol w="1080120"/>
                <a:gridCol w="1080120"/>
                <a:gridCol w="2592288"/>
                <a:gridCol w="2520280"/>
                <a:gridCol w="1368151"/>
              </a:tblGrid>
              <a:tr h="847153">
                <a:tc>
                  <a:txBody>
                    <a:bodyPr/>
                    <a:lstStyle/>
                    <a:p>
                      <a:pPr algn="ctr">
                        <a:lnSpc>
                          <a:spcPct val="150000"/>
                        </a:lnSpc>
                        <a:spcAft>
                          <a:spcPts val="0"/>
                        </a:spcAft>
                      </a:pP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22">
                <a:tc>
                  <a:txBody>
                    <a:bodyPr/>
                    <a:lstStyle/>
                    <a:p>
                      <a:pPr algn="ctr">
                        <a:lnSpc>
                          <a:spcPct val="150000"/>
                        </a:lnSpc>
                        <a:spcAft>
                          <a:spcPts val="0"/>
                        </a:spcAft>
                      </a:pPr>
                      <a:r>
                        <a:rPr lang="en-US" sz="2800" kern="100" dirty="0" err="1">
                          <a:effectLst/>
                          <a:latin typeface="Times New Roman"/>
                          <a:ea typeface="华文细黑"/>
                          <a:cs typeface="Courier New"/>
                        </a:rPr>
                        <a:t>ClO</a:t>
                      </a:r>
                      <a:r>
                        <a:rPr lang="zh-CN" sz="2800" kern="100" baseline="30000" dirty="0">
                          <a:effectLst/>
                          <a:latin typeface="Times New Roman"/>
                          <a:ea typeface="华文细黑"/>
                          <a:cs typeface="Times New Roman"/>
                        </a:rPr>
                        <a:t>－</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22">
                <a:tc>
                  <a:txBody>
                    <a:bodyPr/>
                    <a:lstStyle/>
                    <a:p>
                      <a:pPr algn="ctr">
                        <a:lnSpc>
                          <a:spcPct val="150000"/>
                        </a:lnSpc>
                        <a:spcAft>
                          <a:spcPts val="0"/>
                        </a:spcAft>
                      </a:pP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zh-CN" sz="2800" kern="100" baseline="30000" dirty="0">
                          <a:effectLst/>
                          <a:latin typeface="Times New Roman"/>
                          <a:ea typeface="华文细黑"/>
                          <a:cs typeface="Times New Roman"/>
                        </a:rPr>
                        <a:t>＋</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22">
                <a:tc>
                  <a:txBody>
                    <a:bodyPr/>
                    <a:lstStyle/>
                    <a:p>
                      <a:pPr algn="ctr">
                        <a:lnSpc>
                          <a:spcPct val="150000"/>
                        </a:lnSpc>
                        <a:spcAft>
                          <a:spcPts val="0"/>
                        </a:spcAft>
                      </a:pP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7153">
                <a:tc>
                  <a:txBody>
                    <a:bodyPr/>
                    <a:lstStyle/>
                    <a:p>
                      <a:pPr algn="ctr">
                        <a:lnSpc>
                          <a:spcPct val="150000"/>
                        </a:lnSpc>
                        <a:spcAft>
                          <a:spcPts val="0"/>
                        </a:spcAft>
                      </a:pP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291">
                <a:tc>
                  <a:txBody>
                    <a:bodyPr/>
                    <a:lstStyle/>
                    <a:p>
                      <a:pPr algn="ctr">
                        <a:lnSpc>
                          <a:spcPct val="150000"/>
                        </a:lnSpc>
                        <a:spcAft>
                          <a:spcPts val="0"/>
                        </a:spcAft>
                      </a:pPr>
                      <a:r>
                        <a:rPr lang="en-US" sz="2800" kern="100" dirty="0">
                          <a:effectLst/>
                          <a:latin typeface="Times New Roman"/>
                          <a:ea typeface="华文细黑"/>
                          <a:cs typeface="Courier New"/>
                        </a:rPr>
                        <a:t>CH</a:t>
                      </a:r>
                      <a:r>
                        <a:rPr lang="en-US" sz="2800" kern="100" dirty="0">
                          <a:effectLst/>
                          <a:latin typeface="宋体"/>
                          <a:ea typeface="华文细黑"/>
                          <a:cs typeface="Times New Roman"/>
                        </a:rPr>
                        <a:t>≡</a:t>
                      </a:r>
                      <a:r>
                        <a:rPr lang="en-US" sz="2800" kern="100" dirty="0">
                          <a:effectLst/>
                          <a:latin typeface="Times New Roman"/>
                          <a:ea typeface="华文细黑"/>
                          <a:cs typeface="Courier New"/>
                        </a:rPr>
                        <a:t>CH</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291">
                <a:tc>
                  <a:txBody>
                    <a:bodyPr/>
                    <a:lstStyle/>
                    <a:p>
                      <a:pPr algn="ctr">
                        <a:lnSpc>
                          <a:spcPct val="150000"/>
                        </a:lnSpc>
                        <a:spcAft>
                          <a:spcPts val="0"/>
                        </a:spcAft>
                      </a:pP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CH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291">
                <a:tc>
                  <a:txBody>
                    <a:bodyPr/>
                    <a:lstStyle/>
                    <a:p>
                      <a:pPr algn="ctr">
                        <a:lnSpc>
                          <a:spcPct val="150000"/>
                        </a:lnSpc>
                        <a:spcAft>
                          <a:spcPts val="0"/>
                        </a:spcAft>
                      </a:pP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6</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6</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291">
                <a:tc>
                  <a:txBody>
                    <a:bodyPr/>
                    <a:lstStyle/>
                    <a:p>
                      <a:pPr algn="ctr">
                        <a:lnSpc>
                          <a:spcPct val="150000"/>
                        </a:lnSpc>
                        <a:spcAft>
                          <a:spcPts val="0"/>
                        </a:spcAft>
                      </a:pP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COOH</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90702555"/>
              </p:ext>
            </p:extLst>
          </p:nvPr>
        </p:nvGraphicFramePr>
        <p:xfrm>
          <a:off x="896516" y="347911"/>
          <a:ext cx="1238250" cy="1162050"/>
        </p:xfrm>
        <a:graphic>
          <a:graphicData uri="http://schemas.openxmlformats.org/presentationml/2006/ole">
            <mc:AlternateContent xmlns:mc="http://schemas.openxmlformats.org/markup-compatibility/2006">
              <mc:Choice xmlns:v="urn:schemas-microsoft-com:vml" Requires="v">
                <p:oleObj spid="_x0000_s276557" name="文档" r:id="rId4" imgW="1238852" imgH="1161762" progId="Word.Document.12">
                  <p:embed/>
                </p:oleObj>
              </mc:Choice>
              <mc:Fallback>
                <p:oleObj name="文档" r:id="rId4" imgW="1238852" imgH="1161762" progId="Word.Document.12">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16" y="347911"/>
                        <a:ext cx="12382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1767048"/>
              </p:ext>
            </p:extLst>
          </p:nvPr>
        </p:nvGraphicFramePr>
        <p:xfrm>
          <a:off x="810047" y="2430810"/>
          <a:ext cx="1238250" cy="1162050"/>
        </p:xfrm>
        <a:graphic>
          <a:graphicData uri="http://schemas.openxmlformats.org/presentationml/2006/ole">
            <mc:AlternateContent xmlns:mc="http://schemas.openxmlformats.org/markup-compatibility/2006">
              <mc:Choice xmlns:v="urn:schemas-microsoft-com:vml" Requires="v">
                <p:oleObj spid="_x0000_s276558" name="文档" r:id="rId7" imgW="1238852" imgH="1162122" progId="Word.Document.12">
                  <p:embed/>
                </p:oleObj>
              </mc:Choice>
              <mc:Fallback>
                <p:oleObj name="文档" r:id="rId7" imgW="1238852" imgH="1162122" progId="Word.Document.12">
                  <p:embed/>
                  <p:pic>
                    <p:nvPicPr>
                      <p:cNvPr id="0" name=""/>
                      <p:cNvPicPr>
                        <a:picLocks noChangeAspect="1" noChangeArrowheads="1"/>
                      </p:cNvPicPr>
                      <p:nvPr/>
                    </p:nvPicPr>
                    <p:blipFill>
                      <a:blip r:embed="rId8"/>
                      <a:srcRect/>
                      <a:stretch>
                        <a:fillRect/>
                      </a:stretch>
                    </p:blipFill>
                    <p:spPr bwMode="auto">
                      <a:xfrm>
                        <a:off x="810047" y="2430810"/>
                        <a:ext cx="12382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35571134"/>
              </p:ext>
            </p:extLst>
          </p:nvPr>
        </p:nvGraphicFramePr>
        <p:xfrm>
          <a:off x="857672" y="3151287"/>
          <a:ext cx="1238250" cy="1162050"/>
        </p:xfrm>
        <a:graphic>
          <a:graphicData uri="http://schemas.openxmlformats.org/presentationml/2006/ole">
            <mc:AlternateContent xmlns:mc="http://schemas.openxmlformats.org/markup-compatibility/2006">
              <mc:Choice xmlns:v="urn:schemas-microsoft-com:vml" Requires="v">
                <p:oleObj spid="_x0000_s276559" name="文档" r:id="rId10" imgW="1238852" imgH="1162122" progId="Word.Document.12">
                  <p:embed/>
                </p:oleObj>
              </mc:Choice>
              <mc:Fallback>
                <p:oleObj name="文档" r:id="rId10" imgW="1238852" imgH="1162122" progId="Word.Document.12">
                  <p:embed/>
                  <p:pic>
                    <p:nvPicPr>
                      <p:cNvPr id="0" name=""/>
                      <p:cNvPicPr>
                        <a:picLocks noChangeAspect="1" noChangeArrowheads="1"/>
                      </p:cNvPicPr>
                      <p:nvPr/>
                    </p:nvPicPr>
                    <p:blipFill>
                      <a:blip r:embed="rId11"/>
                      <a:srcRect/>
                      <a:stretch>
                        <a:fillRect/>
                      </a:stretch>
                    </p:blipFill>
                    <p:spPr bwMode="auto">
                      <a:xfrm>
                        <a:off x="857672" y="3151287"/>
                        <a:ext cx="12382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634660" y="32392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3646934" y="32169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4717529" y="31440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5744691" y="276186"/>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8293546" y="261442"/>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kern="100" dirty="0">
              <a:solidFill>
                <a:schemeClr val="accent6">
                  <a:lumMod val="75000"/>
                </a:schemeClr>
              </a:solidFill>
              <a:latin typeface="Times New Roman"/>
              <a:ea typeface="华文细黑"/>
              <a:cs typeface="Times New Roman"/>
            </a:endParaRPr>
          </a:p>
        </p:txBody>
      </p:sp>
      <p:sp>
        <p:nvSpPr>
          <p:cNvPr id="15" name="矩形 14"/>
          <p:cNvSpPr/>
          <p:nvPr/>
        </p:nvSpPr>
        <p:spPr>
          <a:xfrm>
            <a:off x="10948317" y="266532"/>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6" name="矩形 15"/>
          <p:cNvSpPr/>
          <p:nvPr/>
        </p:nvSpPr>
        <p:spPr>
          <a:xfrm>
            <a:off x="2628533" y="111601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17" name="矩形 16"/>
          <p:cNvSpPr/>
          <p:nvPr/>
        </p:nvSpPr>
        <p:spPr>
          <a:xfrm>
            <a:off x="3646934" y="1104256"/>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a:t>
            </a:r>
            <a:endParaRPr lang="zh-CN" altLang="en-US" sz="2800" kern="100" dirty="0">
              <a:solidFill>
                <a:schemeClr val="accent6">
                  <a:lumMod val="75000"/>
                </a:schemeClr>
              </a:solidFill>
              <a:latin typeface="Times New Roman"/>
              <a:ea typeface="华文细黑"/>
              <a:cs typeface="Times New Roman"/>
            </a:endParaRPr>
          </a:p>
        </p:txBody>
      </p:sp>
      <p:sp>
        <p:nvSpPr>
          <p:cNvPr id="18" name="矩形 17"/>
          <p:cNvSpPr/>
          <p:nvPr/>
        </p:nvSpPr>
        <p:spPr>
          <a:xfrm>
            <a:off x="4717529" y="111601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19" name="矩形 18"/>
          <p:cNvSpPr/>
          <p:nvPr/>
        </p:nvSpPr>
        <p:spPr>
          <a:xfrm>
            <a:off x="5924226" y="105353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四面体形</a:t>
            </a:r>
            <a:endParaRPr lang="zh-CN" altLang="en-US" sz="28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8652618" y="1053530"/>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直线形</a:t>
            </a:r>
            <a:endParaRPr lang="zh-CN" altLang="en-US" sz="2800" kern="100" dirty="0">
              <a:solidFill>
                <a:schemeClr val="accent6">
                  <a:lumMod val="75000"/>
                </a:schemeClr>
              </a:solidFill>
              <a:latin typeface="Times New Roman"/>
              <a:ea typeface="华文细黑"/>
              <a:cs typeface="Times New Roman"/>
            </a:endParaRPr>
          </a:p>
        </p:txBody>
      </p:sp>
      <p:sp>
        <p:nvSpPr>
          <p:cNvPr id="22" name="矩形 21"/>
          <p:cNvSpPr/>
          <p:nvPr/>
        </p:nvSpPr>
        <p:spPr>
          <a:xfrm>
            <a:off x="10953450" y="1000572"/>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23" name="矩形 22"/>
          <p:cNvSpPr/>
          <p:nvPr/>
        </p:nvSpPr>
        <p:spPr>
          <a:xfrm>
            <a:off x="2625135" y="177361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a:t>
            </a:r>
            <a:endParaRPr lang="zh-CN" altLang="en-US" sz="2800" kern="100" dirty="0">
              <a:solidFill>
                <a:schemeClr val="accent6">
                  <a:lumMod val="75000"/>
                </a:schemeClr>
              </a:solidFill>
              <a:latin typeface="Times New Roman"/>
              <a:ea typeface="华文细黑"/>
              <a:cs typeface="Times New Roman"/>
            </a:endParaRPr>
          </a:p>
        </p:txBody>
      </p:sp>
      <p:sp>
        <p:nvSpPr>
          <p:cNvPr id="24" name="矩形 23"/>
          <p:cNvSpPr/>
          <p:nvPr/>
        </p:nvSpPr>
        <p:spPr>
          <a:xfrm>
            <a:off x="3646934" y="176408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25" name="矩形 24"/>
          <p:cNvSpPr/>
          <p:nvPr/>
        </p:nvSpPr>
        <p:spPr>
          <a:xfrm>
            <a:off x="4717529" y="177361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26" name="矩形 25"/>
          <p:cNvSpPr/>
          <p:nvPr/>
        </p:nvSpPr>
        <p:spPr>
          <a:xfrm>
            <a:off x="5914701" y="175444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四面体形</a:t>
            </a:r>
            <a:endParaRPr lang="zh-CN" altLang="en-US" sz="2800" kern="100" dirty="0">
              <a:solidFill>
                <a:schemeClr val="accent6">
                  <a:lumMod val="75000"/>
                </a:schemeClr>
              </a:solidFill>
              <a:latin typeface="Times New Roman"/>
              <a:ea typeface="华文细黑"/>
              <a:cs typeface="Times New Roman"/>
            </a:endParaRPr>
          </a:p>
        </p:txBody>
      </p:sp>
      <p:sp>
        <p:nvSpPr>
          <p:cNvPr id="27" name="矩形 26"/>
          <p:cNvSpPr/>
          <p:nvPr/>
        </p:nvSpPr>
        <p:spPr>
          <a:xfrm>
            <a:off x="8471470" y="1744921"/>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三角锥形</a:t>
            </a:r>
            <a:endParaRPr lang="zh-CN" altLang="en-US" sz="2800" kern="100" dirty="0">
              <a:solidFill>
                <a:schemeClr val="accent6">
                  <a:lumMod val="75000"/>
                </a:schemeClr>
              </a:solidFill>
              <a:latin typeface="Times New Roman"/>
              <a:ea typeface="华文细黑"/>
              <a:cs typeface="Times New Roman"/>
            </a:endParaRPr>
          </a:p>
        </p:txBody>
      </p:sp>
      <p:sp>
        <p:nvSpPr>
          <p:cNvPr id="29" name="矩形 28"/>
          <p:cNvSpPr/>
          <p:nvPr/>
        </p:nvSpPr>
        <p:spPr>
          <a:xfrm>
            <a:off x="10938791" y="1730961"/>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30" name="矩形 29"/>
          <p:cNvSpPr/>
          <p:nvPr/>
        </p:nvSpPr>
        <p:spPr>
          <a:xfrm>
            <a:off x="2595389" y="246511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a:t>
            </a:r>
            <a:endParaRPr lang="zh-CN" altLang="en-US" sz="2800" kern="100" dirty="0">
              <a:solidFill>
                <a:schemeClr val="accent6">
                  <a:lumMod val="75000"/>
                </a:schemeClr>
              </a:solidFill>
              <a:latin typeface="Times New Roman"/>
              <a:ea typeface="华文细黑"/>
              <a:cs typeface="Times New Roman"/>
            </a:endParaRPr>
          </a:p>
        </p:txBody>
      </p:sp>
      <p:sp>
        <p:nvSpPr>
          <p:cNvPr id="31" name="矩形 30"/>
          <p:cNvSpPr/>
          <p:nvPr/>
        </p:nvSpPr>
        <p:spPr>
          <a:xfrm>
            <a:off x="3659857" y="244383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a:t>
            </a:r>
            <a:endParaRPr lang="zh-CN" altLang="en-US" sz="2800" kern="100" dirty="0">
              <a:solidFill>
                <a:schemeClr val="accent6">
                  <a:lumMod val="75000"/>
                </a:schemeClr>
              </a:solidFill>
              <a:latin typeface="Times New Roman"/>
              <a:ea typeface="华文细黑"/>
              <a:cs typeface="Times New Roman"/>
            </a:endParaRPr>
          </a:p>
        </p:txBody>
      </p:sp>
      <p:sp>
        <p:nvSpPr>
          <p:cNvPr id="32" name="矩形 31"/>
          <p:cNvSpPr/>
          <p:nvPr/>
        </p:nvSpPr>
        <p:spPr>
          <a:xfrm>
            <a:off x="4730452" y="242168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33" name="矩形 32"/>
          <p:cNvSpPr/>
          <p:nvPr/>
        </p:nvSpPr>
        <p:spPr>
          <a:xfrm>
            <a:off x="5879182" y="2421682"/>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四面体形</a:t>
            </a:r>
            <a:endParaRPr lang="zh-CN" altLang="en-US" sz="2800" kern="100" dirty="0">
              <a:solidFill>
                <a:schemeClr val="accent6">
                  <a:lumMod val="75000"/>
                </a:schemeClr>
              </a:solidFill>
              <a:latin typeface="Times New Roman"/>
              <a:ea typeface="华文细黑"/>
              <a:cs typeface="Times New Roman"/>
            </a:endParaRPr>
          </a:p>
        </p:txBody>
      </p:sp>
      <p:sp>
        <p:nvSpPr>
          <p:cNvPr id="34" name="矩形 33"/>
          <p:cNvSpPr/>
          <p:nvPr/>
        </p:nvSpPr>
        <p:spPr>
          <a:xfrm>
            <a:off x="8493630" y="2421682"/>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三角锥形</a:t>
            </a:r>
            <a:endParaRPr lang="zh-CN" altLang="en-US" sz="2800" kern="100" dirty="0">
              <a:solidFill>
                <a:schemeClr val="accent6">
                  <a:lumMod val="75000"/>
                </a:schemeClr>
              </a:solidFill>
              <a:latin typeface="Times New Roman"/>
              <a:ea typeface="华文细黑"/>
              <a:cs typeface="Times New Roman"/>
            </a:endParaRPr>
          </a:p>
        </p:txBody>
      </p:sp>
      <p:sp>
        <p:nvSpPr>
          <p:cNvPr id="36" name="矩形 35"/>
          <p:cNvSpPr/>
          <p:nvPr/>
        </p:nvSpPr>
        <p:spPr>
          <a:xfrm>
            <a:off x="10943925" y="2383582"/>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37" name="矩形 36"/>
          <p:cNvSpPr/>
          <p:nvPr/>
        </p:nvSpPr>
        <p:spPr>
          <a:xfrm>
            <a:off x="2566814" y="321377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0</a:t>
            </a:r>
            <a:endParaRPr lang="zh-CN" altLang="en-US" sz="2800" kern="100" dirty="0">
              <a:solidFill>
                <a:schemeClr val="accent6">
                  <a:lumMod val="75000"/>
                </a:schemeClr>
              </a:solidFill>
              <a:latin typeface="Times New Roman"/>
              <a:ea typeface="华文细黑"/>
              <a:cs typeface="Times New Roman"/>
            </a:endParaRPr>
          </a:p>
        </p:txBody>
      </p:sp>
      <p:sp>
        <p:nvSpPr>
          <p:cNvPr id="38" name="矩形 37"/>
          <p:cNvSpPr/>
          <p:nvPr/>
        </p:nvSpPr>
        <p:spPr>
          <a:xfrm>
            <a:off x="3646934" y="320201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39" name="矩形 38"/>
          <p:cNvSpPr/>
          <p:nvPr/>
        </p:nvSpPr>
        <p:spPr>
          <a:xfrm>
            <a:off x="4730452" y="321377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4</a:t>
            </a:r>
            <a:endParaRPr lang="zh-CN" altLang="en-US" sz="2800" kern="100" dirty="0">
              <a:solidFill>
                <a:schemeClr val="accent6">
                  <a:lumMod val="75000"/>
                </a:schemeClr>
              </a:solidFill>
              <a:latin typeface="Times New Roman"/>
              <a:ea typeface="华文细黑"/>
              <a:cs typeface="Times New Roman"/>
            </a:endParaRPr>
          </a:p>
        </p:txBody>
      </p:sp>
      <p:sp>
        <p:nvSpPr>
          <p:cNvPr id="40" name="矩形 39"/>
          <p:cNvSpPr/>
          <p:nvPr/>
        </p:nvSpPr>
        <p:spPr>
          <a:xfrm>
            <a:off x="5699353" y="3141648"/>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正四面体形</a:t>
            </a:r>
            <a:endParaRPr lang="zh-CN" altLang="en-US" sz="2800" kern="100" dirty="0">
              <a:solidFill>
                <a:schemeClr val="accent6">
                  <a:lumMod val="75000"/>
                </a:schemeClr>
              </a:solidFill>
              <a:latin typeface="Times New Roman"/>
              <a:ea typeface="华文细黑"/>
              <a:cs typeface="Times New Roman"/>
            </a:endParaRPr>
          </a:p>
        </p:txBody>
      </p:sp>
      <p:sp>
        <p:nvSpPr>
          <p:cNvPr id="41" name="矩形 40"/>
          <p:cNvSpPr/>
          <p:nvPr/>
        </p:nvSpPr>
        <p:spPr>
          <a:xfrm>
            <a:off x="8255446" y="3141648"/>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正四面体形</a:t>
            </a:r>
            <a:endParaRPr lang="zh-CN" altLang="en-US" sz="2800" kern="100" dirty="0">
              <a:solidFill>
                <a:schemeClr val="accent6">
                  <a:lumMod val="75000"/>
                </a:schemeClr>
              </a:solidFill>
              <a:latin typeface="Times New Roman"/>
              <a:ea typeface="华文细黑"/>
              <a:cs typeface="Times New Roman"/>
            </a:endParaRPr>
          </a:p>
        </p:txBody>
      </p:sp>
      <p:sp>
        <p:nvSpPr>
          <p:cNvPr id="43" name="矩形 42"/>
          <p:cNvSpPr/>
          <p:nvPr/>
        </p:nvSpPr>
        <p:spPr>
          <a:xfrm>
            <a:off x="10957842" y="3132123"/>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44" name="矩形 43"/>
          <p:cNvSpPr/>
          <p:nvPr/>
        </p:nvSpPr>
        <p:spPr>
          <a:xfrm>
            <a:off x="8614518" y="3861842"/>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直线形</a:t>
            </a:r>
            <a:endParaRPr lang="zh-CN" altLang="en-US" sz="2800" kern="100" dirty="0">
              <a:solidFill>
                <a:schemeClr val="accent6">
                  <a:lumMod val="75000"/>
                </a:schemeClr>
              </a:solidFill>
              <a:latin typeface="Times New Roman"/>
              <a:ea typeface="华文细黑"/>
              <a:cs typeface="Times New Roman"/>
            </a:endParaRPr>
          </a:p>
        </p:txBody>
      </p:sp>
      <p:sp>
        <p:nvSpPr>
          <p:cNvPr id="46" name="矩形 45"/>
          <p:cNvSpPr/>
          <p:nvPr/>
        </p:nvSpPr>
        <p:spPr>
          <a:xfrm>
            <a:off x="10967714" y="3866932"/>
            <a:ext cx="503664"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sp</a:t>
            </a:r>
            <a:endParaRPr lang="zh-CN" altLang="en-US" dirty="0">
              <a:solidFill>
                <a:schemeClr val="accent6">
                  <a:lumMod val="75000"/>
                </a:schemeClr>
              </a:solidFill>
            </a:endParaRPr>
          </a:p>
        </p:txBody>
      </p:sp>
      <p:sp>
        <p:nvSpPr>
          <p:cNvPr id="47" name="矩形 46"/>
          <p:cNvSpPr/>
          <p:nvPr/>
        </p:nvSpPr>
        <p:spPr>
          <a:xfrm>
            <a:off x="8614518" y="4509914"/>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平面形</a:t>
            </a:r>
            <a:endParaRPr lang="zh-CN" altLang="en-US" sz="2800" kern="100" dirty="0">
              <a:solidFill>
                <a:schemeClr val="accent6">
                  <a:lumMod val="75000"/>
                </a:schemeClr>
              </a:solidFill>
              <a:latin typeface="Times New Roman"/>
              <a:ea typeface="华文细黑"/>
              <a:cs typeface="Times New Roman"/>
            </a:endParaRPr>
          </a:p>
        </p:txBody>
      </p:sp>
      <p:sp>
        <p:nvSpPr>
          <p:cNvPr id="49" name="矩形 48"/>
          <p:cNvSpPr/>
          <p:nvPr/>
        </p:nvSpPr>
        <p:spPr>
          <a:xfrm>
            <a:off x="10943925" y="4509914"/>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50" name="矩形 49"/>
          <p:cNvSpPr/>
          <p:nvPr/>
        </p:nvSpPr>
        <p:spPr>
          <a:xfrm>
            <a:off x="8310983" y="5177036"/>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平面六边形</a:t>
            </a:r>
            <a:endParaRPr lang="zh-CN" altLang="en-US" sz="2800" kern="100" dirty="0">
              <a:solidFill>
                <a:schemeClr val="accent6">
                  <a:lumMod val="75000"/>
                </a:schemeClr>
              </a:solidFill>
              <a:latin typeface="Times New Roman"/>
              <a:ea typeface="华文细黑"/>
              <a:cs typeface="Times New Roman"/>
            </a:endParaRPr>
          </a:p>
        </p:txBody>
      </p:sp>
      <p:sp>
        <p:nvSpPr>
          <p:cNvPr id="51" name="矩形 50"/>
          <p:cNvSpPr/>
          <p:nvPr/>
        </p:nvSpPr>
        <p:spPr>
          <a:xfrm>
            <a:off x="10943925" y="5157986"/>
            <a:ext cx="62388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53" name="矩形 52"/>
          <p:cNvSpPr/>
          <p:nvPr/>
        </p:nvSpPr>
        <p:spPr>
          <a:xfrm>
            <a:off x="10587203" y="5815583"/>
            <a:ext cx="142218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r>
              <a:rPr lang="zh-CN" altLang="en-US"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45" name="矩形 4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545698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linds(horizontal)">
                                      <p:cBhvr>
                                        <p:cTn id="56" dur="500"/>
                                        <p:tgtEl>
                                          <p:spTgt spid="2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linds(horizontal)">
                                      <p:cBhvr>
                                        <p:cTn id="67" dur="500"/>
                                        <p:tgtEl>
                                          <p:spTgt spid="3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linds(horizontal)">
                                      <p:cBhvr>
                                        <p:cTn id="70" dur="500"/>
                                        <p:tgtEl>
                                          <p:spTgt spid="3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linds(horizontal)">
                                      <p:cBhvr>
                                        <p:cTn id="73" dur="500"/>
                                        <p:tgtEl>
                                          <p:spTgt spid="3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linds(horizontal)">
                                      <p:cBhvr>
                                        <p:cTn id="76" dur="500"/>
                                        <p:tgtEl>
                                          <p:spTgt spid="3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linds(horizontal)">
                                      <p:cBhvr>
                                        <p:cTn id="79" dur="500"/>
                                        <p:tgtEl>
                                          <p:spTgt spid="3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linds(horizont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blinds(horizontal)">
                                      <p:cBhvr>
                                        <p:cTn id="90" dur="500"/>
                                        <p:tgtEl>
                                          <p:spTgt spid="3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blinds(horizontal)">
                                      <p:cBhvr>
                                        <p:cTn id="93" dur="500"/>
                                        <p:tgtEl>
                                          <p:spTgt spid="3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blinds(horizontal)">
                                      <p:cBhvr>
                                        <p:cTn id="96" dur="500"/>
                                        <p:tgtEl>
                                          <p:spTgt spid="40"/>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blinds(horizontal)">
                                      <p:cBhvr>
                                        <p:cTn id="99" dur="500"/>
                                        <p:tgtEl>
                                          <p:spTgt spid="4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blinds(horizontal)">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blinds(horizontal)">
                                      <p:cBhvr>
                                        <p:cTn id="107" dur="500"/>
                                        <p:tgtEl>
                                          <p:spTgt spid="44"/>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blinds(horizontal)">
                                      <p:cBhvr>
                                        <p:cTn id="110" dur="5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blinds(horizontal)">
                                      <p:cBhvr>
                                        <p:cTn id="115" dur="500"/>
                                        <p:tgtEl>
                                          <p:spTgt spid="4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blinds(horizontal)">
                                      <p:cBhvr>
                                        <p:cTn id="118" dur="500"/>
                                        <p:tgtEl>
                                          <p:spTgt spid="4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blinds(horizontal)">
                                      <p:cBhvr>
                                        <p:cTn id="123" dur="500"/>
                                        <p:tgtEl>
                                          <p:spTgt spid="50"/>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linds(horizontal)">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blinds(horizontal)">
                                      <p:cBhvr>
                                        <p:cTn id="131" dur="500"/>
                                        <p:tgtEl>
                                          <p:spTgt spid="5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grpId="1" nodeType="clickEffect">
                                  <p:stCondLst>
                                    <p:cond delay="0"/>
                                  </p:stCondLst>
                                  <p:childTnLst>
                                    <p:animEffect transition="out" filter="fade">
                                      <p:cBhvr>
                                        <p:cTn id="135" dur="500"/>
                                        <p:tgtEl>
                                          <p:spTgt spid="5"/>
                                        </p:tgtEl>
                                      </p:cBhvr>
                                    </p:animEffect>
                                    <p:set>
                                      <p:cBhvr>
                                        <p:cTn id="136" dur="1" fill="hold">
                                          <p:stCondLst>
                                            <p:cond delay="499"/>
                                          </p:stCondLst>
                                        </p:cTn>
                                        <p:tgtEl>
                                          <p:spTgt spid="5"/>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6"/>
                                        </p:tgtEl>
                                      </p:cBhvr>
                                    </p:animEffect>
                                    <p:set>
                                      <p:cBhvr>
                                        <p:cTn id="139" dur="1" fill="hold">
                                          <p:stCondLst>
                                            <p:cond delay="499"/>
                                          </p:stCondLst>
                                        </p:cTn>
                                        <p:tgtEl>
                                          <p:spTgt spid="6"/>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11"/>
                                        </p:tgtEl>
                                      </p:cBhvr>
                                    </p:animEffect>
                                    <p:set>
                                      <p:cBhvr>
                                        <p:cTn id="142" dur="1" fill="hold">
                                          <p:stCondLst>
                                            <p:cond delay="499"/>
                                          </p:stCondLst>
                                        </p:cTn>
                                        <p:tgtEl>
                                          <p:spTgt spid="1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2"/>
                                        </p:tgtEl>
                                      </p:cBhvr>
                                    </p:animEffect>
                                    <p:set>
                                      <p:cBhvr>
                                        <p:cTn id="145" dur="1" fill="hold">
                                          <p:stCondLst>
                                            <p:cond delay="499"/>
                                          </p:stCondLst>
                                        </p:cTn>
                                        <p:tgtEl>
                                          <p:spTgt spid="1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3"/>
                                        </p:tgtEl>
                                      </p:cBhvr>
                                    </p:animEffect>
                                    <p:set>
                                      <p:cBhvr>
                                        <p:cTn id="148" dur="1" fill="hold">
                                          <p:stCondLst>
                                            <p:cond delay="499"/>
                                          </p:stCondLst>
                                        </p:cTn>
                                        <p:tgtEl>
                                          <p:spTgt spid="13"/>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15"/>
                                        </p:tgtEl>
                                      </p:cBhvr>
                                    </p:animEffect>
                                    <p:set>
                                      <p:cBhvr>
                                        <p:cTn id="151" dur="1" fill="hold">
                                          <p:stCondLst>
                                            <p:cond delay="499"/>
                                          </p:stCondLst>
                                        </p:cTn>
                                        <p:tgtEl>
                                          <p:spTgt spid="15"/>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16"/>
                                        </p:tgtEl>
                                      </p:cBhvr>
                                    </p:animEffect>
                                    <p:set>
                                      <p:cBhvr>
                                        <p:cTn id="154" dur="1" fill="hold">
                                          <p:stCondLst>
                                            <p:cond delay="499"/>
                                          </p:stCondLst>
                                        </p:cTn>
                                        <p:tgtEl>
                                          <p:spTgt spid="16"/>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17"/>
                                        </p:tgtEl>
                                      </p:cBhvr>
                                    </p:animEffect>
                                    <p:set>
                                      <p:cBhvr>
                                        <p:cTn id="157" dur="1" fill="hold">
                                          <p:stCondLst>
                                            <p:cond delay="499"/>
                                          </p:stCondLst>
                                        </p:cTn>
                                        <p:tgtEl>
                                          <p:spTgt spid="17"/>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18"/>
                                        </p:tgtEl>
                                      </p:cBhvr>
                                    </p:animEffect>
                                    <p:set>
                                      <p:cBhvr>
                                        <p:cTn id="160" dur="1" fill="hold">
                                          <p:stCondLst>
                                            <p:cond delay="499"/>
                                          </p:stCondLst>
                                        </p:cTn>
                                        <p:tgtEl>
                                          <p:spTgt spid="18"/>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19"/>
                                        </p:tgtEl>
                                      </p:cBhvr>
                                    </p:animEffect>
                                    <p:set>
                                      <p:cBhvr>
                                        <p:cTn id="163" dur="1" fill="hold">
                                          <p:stCondLst>
                                            <p:cond delay="499"/>
                                          </p:stCondLst>
                                        </p:cTn>
                                        <p:tgtEl>
                                          <p:spTgt spid="19"/>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22"/>
                                        </p:tgtEl>
                                      </p:cBhvr>
                                    </p:animEffect>
                                    <p:set>
                                      <p:cBhvr>
                                        <p:cTn id="169" dur="1" fill="hold">
                                          <p:stCondLst>
                                            <p:cond delay="499"/>
                                          </p:stCondLst>
                                        </p:cTn>
                                        <p:tgtEl>
                                          <p:spTgt spid="22"/>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23"/>
                                        </p:tgtEl>
                                      </p:cBhvr>
                                    </p:animEffect>
                                    <p:set>
                                      <p:cBhvr>
                                        <p:cTn id="172" dur="1" fill="hold">
                                          <p:stCondLst>
                                            <p:cond delay="499"/>
                                          </p:stCondLst>
                                        </p:cTn>
                                        <p:tgtEl>
                                          <p:spTgt spid="23"/>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24"/>
                                        </p:tgtEl>
                                      </p:cBhvr>
                                    </p:animEffect>
                                    <p:set>
                                      <p:cBhvr>
                                        <p:cTn id="175" dur="1" fill="hold">
                                          <p:stCondLst>
                                            <p:cond delay="499"/>
                                          </p:stCondLst>
                                        </p:cTn>
                                        <p:tgtEl>
                                          <p:spTgt spid="24"/>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25"/>
                                        </p:tgtEl>
                                      </p:cBhvr>
                                    </p:animEffect>
                                    <p:set>
                                      <p:cBhvr>
                                        <p:cTn id="178" dur="1" fill="hold">
                                          <p:stCondLst>
                                            <p:cond delay="499"/>
                                          </p:stCondLst>
                                        </p:cTn>
                                        <p:tgtEl>
                                          <p:spTgt spid="25"/>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26"/>
                                        </p:tgtEl>
                                      </p:cBhvr>
                                    </p:animEffect>
                                    <p:set>
                                      <p:cBhvr>
                                        <p:cTn id="181" dur="1" fill="hold">
                                          <p:stCondLst>
                                            <p:cond delay="499"/>
                                          </p:stCondLst>
                                        </p:cTn>
                                        <p:tgtEl>
                                          <p:spTgt spid="26"/>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29"/>
                                        </p:tgtEl>
                                      </p:cBhvr>
                                    </p:animEffect>
                                    <p:set>
                                      <p:cBhvr>
                                        <p:cTn id="187" dur="1" fill="hold">
                                          <p:stCondLst>
                                            <p:cond delay="499"/>
                                          </p:stCondLst>
                                        </p:cTn>
                                        <p:tgtEl>
                                          <p:spTgt spid="29"/>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30"/>
                                        </p:tgtEl>
                                      </p:cBhvr>
                                    </p:animEffect>
                                    <p:set>
                                      <p:cBhvr>
                                        <p:cTn id="190" dur="1" fill="hold">
                                          <p:stCondLst>
                                            <p:cond delay="499"/>
                                          </p:stCondLst>
                                        </p:cTn>
                                        <p:tgtEl>
                                          <p:spTgt spid="30"/>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31"/>
                                        </p:tgtEl>
                                      </p:cBhvr>
                                    </p:animEffect>
                                    <p:set>
                                      <p:cBhvr>
                                        <p:cTn id="193" dur="1" fill="hold">
                                          <p:stCondLst>
                                            <p:cond delay="499"/>
                                          </p:stCondLst>
                                        </p:cTn>
                                        <p:tgtEl>
                                          <p:spTgt spid="31"/>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32"/>
                                        </p:tgtEl>
                                      </p:cBhvr>
                                    </p:animEffect>
                                    <p:set>
                                      <p:cBhvr>
                                        <p:cTn id="196" dur="1" fill="hold">
                                          <p:stCondLst>
                                            <p:cond delay="499"/>
                                          </p:stCondLst>
                                        </p:cTn>
                                        <p:tgtEl>
                                          <p:spTgt spid="32"/>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33"/>
                                        </p:tgtEl>
                                      </p:cBhvr>
                                    </p:animEffect>
                                    <p:set>
                                      <p:cBhvr>
                                        <p:cTn id="199" dur="1" fill="hold">
                                          <p:stCondLst>
                                            <p:cond delay="499"/>
                                          </p:stCondLst>
                                        </p:cTn>
                                        <p:tgtEl>
                                          <p:spTgt spid="33"/>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34"/>
                                        </p:tgtEl>
                                      </p:cBhvr>
                                    </p:animEffect>
                                    <p:set>
                                      <p:cBhvr>
                                        <p:cTn id="202" dur="1" fill="hold">
                                          <p:stCondLst>
                                            <p:cond delay="499"/>
                                          </p:stCondLst>
                                        </p:cTn>
                                        <p:tgtEl>
                                          <p:spTgt spid="34"/>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36"/>
                                        </p:tgtEl>
                                      </p:cBhvr>
                                    </p:animEffect>
                                    <p:set>
                                      <p:cBhvr>
                                        <p:cTn id="205" dur="1" fill="hold">
                                          <p:stCondLst>
                                            <p:cond delay="499"/>
                                          </p:stCondLst>
                                        </p:cTn>
                                        <p:tgtEl>
                                          <p:spTgt spid="36"/>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37"/>
                                        </p:tgtEl>
                                      </p:cBhvr>
                                    </p:animEffect>
                                    <p:set>
                                      <p:cBhvr>
                                        <p:cTn id="208" dur="1" fill="hold">
                                          <p:stCondLst>
                                            <p:cond delay="499"/>
                                          </p:stCondLst>
                                        </p:cTn>
                                        <p:tgtEl>
                                          <p:spTgt spid="37"/>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38"/>
                                        </p:tgtEl>
                                      </p:cBhvr>
                                    </p:animEffect>
                                    <p:set>
                                      <p:cBhvr>
                                        <p:cTn id="211" dur="1" fill="hold">
                                          <p:stCondLst>
                                            <p:cond delay="499"/>
                                          </p:stCondLst>
                                        </p:cTn>
                                        <p:tgtEl>
                                          <p:spTgt spid="38"/>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39"/>
                                        </p:tgtEl>
                                      </p:cBhvr>
                                    </p:animEffect>
                                    <p:set>
                                      <p:cBhvr>
                                        <p:cTn id="214" dur="1" fill="hold">
                                          <p:stCondLst>
                                            <p:cond delay="499"/>
                                          </p:stCondLst>
                                        </p:cTn>
                                        <p:tgtEl>
                                          <p:spTgt spid="39"/>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40"/>
                                        </p:tgtEl>
                                      </p:cBhvr>
                                    </p:animEffect>
                                    <p:set>
                                      <p:cBhvr>
                                        <p:cTn id="217" dur="1" fill="hold">
                                          <p:stCondLst>
                                            <p:cond delay="499"/>
                                          </p:stCondLst>
                                        </p:cTn>
                                        <p:tgtEl>
                                          <p:spTgt spid="40"/>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41"/>
                                        </p:tgtEl>
                                      </p:cBhvr>
                                    </p:animEffect>
                                    <p:set>
                                      <p:cBhvr>
                                        <p:cTn id="220" dur="1" fill="hold">
                                          <p:stCondLst>
                                            <p:cond delay="499"/>
                                          </p:stCondLst>
                                        </p:cTn>
                                        <p:tgtEl>
                                          <p:spTgt spid="41"/>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43"/>
                                        </p:tgtEl>
                                      </p:cBhvr>
                                    </p:animEffect>
                                    <p:set>
                                      <p:cBhvr>
                                        <p:cTn id="223" dur="1" fill="hold">
                                          <p:stCondLst>
                                            <p:cond delay="499"/>
                                          </p:stCondLst>
                                        </p:cTn>
                                        <p:tgtEl>
                                          <p:spTgt spid="43"/>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44"/>
                                        </p:tgtEl>
                                      </p:cBhvr>
                                    </p:animEffect>
                                    <p:set>
                                      <p:cBhvr>
                                        <p:cTn id="226" dur="1" fill="hold">
                                          <p:stCondLst>
                                            <p:cond delay="499"/>
                                          </p:stCondLst>
                                        </p:cTn>
                                        <p:tgtEl>
                                          <p:spTgt spid="44"/>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46"/>
                                        </p:tgtEl>
                                      </p:cBhvr>
                                    </p:animEffect>
                                    <p:set>
                                      <p:cBhvr>
                                        <p:cTn id="229" dur="1" fill="hold">
                                          <p:stCondLst>
                                            <p:cond delay="499"/>
                                          </p:stCondLst>
                                        </p:cTn>
                                        <p:tgtEl>
                                          <p:spTgt spid="46"/>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47"/>
                                        </p:tgtEl>
                                      </p:cBhvr>
                                    </p:animEffect>
                                    <p:set>
                                      <p:cBhvr>
                                        <p:cTn id="232" dur="1" fill="hold">
                                          <p:stCondLst>
                                            <p:cond delay="499"/>
                                          </p:stCondLst>
                                        </p:cTn>
                                        <p:tgtEl>
                                          <p:spTgt spid="47"/>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49"/>
                                        </p:tgtEl>
                                      </p:cBhvr>
                                    </p:animEffect>
                                    <p:set>
                                      <p:cBhvr>
                                        <p:cTn id="235" dur="1" fill="hold">
                                          <p:stCondLst>
                                            <p:cond delay="499"/>
                                          </p:stCondLst>
                                        </p:cTn>
                                        <p:tgtEl>
                                          <p:spTgt spid="49"/>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50"/>
                                        </p:tgtEl>
                                      </p:cBhvr>
                                    </p:animEffect>
                                    <p:set>
                                      <p:cBhvr>
                                        <p:cTn id="238" dur="1" fill="hold">
                                          <p:stCondLst>
                                            <p:cond delay="499"/>
                                          </p:stCondLst>
                                        </p:cTn>
                                        <p:tgtEl>
                                          <p:spTgt spid="50"/>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51"/>
                                        </p:tgtEl>
                                      </p:cBhvr>
                                    </p:animEffect>
                                    <p:set>
                                      <p:cBhvr>
                                        <p:cTn id="241" dur="1" fill="hold">
                                          <p:stCondLst>
                                            <p:cond delay="499"/>
                                          </p:stCondLst>
                                        </p:cTn>
                                        <p:tgtEl>
                                          <p:spTgt spid="51"/>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53"/>
                                        </p:tgtEl>
                                      </p:cBhvr>
                                    </p:animEffect>
                                    <p:set>
                                      <p:cBhvr>
                                        <p:cTn id="244" dur="1" fill="hold">
                                          <p:stCondLst>
                                            <p:cond delay="499"/>
                                          </p:stCondLst>
                                        </p:cTn>
                                        <p:tgtEl>
                                          <p:spTgt spid="53"/>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5" grpId="0"/>
      <p:bldP spid="5" grpId="1"/>
      <p:bldP spid="6" grpId="0"/>
      <p:bldP spid="6" grpId="1"/>
      <p:bldP spid="11" grpId="0"/>
      <p:bldP spid="11" grpId="1"/>
      <p:bldP spid="12" grpId="0"/>
      <p:bldP spid="12" grpId="1"/>
      <p:bldP spid="13" grpId="0"/>
      <p:bldP spid="13" grpId="1"/>
      <p:bldP spid="15" grpId="0"/>
      <p:bldP spid="15" grpId="1"/>
      <p:bldP spid="16" grpId="0"/>
      <p:bldP spid="16" grpId="1"/>
      <p:bldP spid="17" grpId="0"/>
      <p:bldP spid="17" grpId="1"/>
      <p:bldP spid="18" grpId="0"/>
      <p:bldP spid="18" grpId="1"/>
      <p:bldP spid="19" grpId="0"/>
      <p:bldP spid="19" grpId="1"/>
      <p:bldP spid="20" grpId="0"/>
      <p:bldP spid="20" grpId="1"/>
      <p:bldP spid="22" grpId="0"/>
      <p:bldP spid="22" grpId="1"/>
      <p:bldP spid="23" grpId="0"/>
      <p:bldP spid="23" grpId="1"/>
      <p:bldP spid="24" grpId="0"/>
      <p:bldP spid="24" grpId="1"/>
      <p:bldP spid="25" grpId="0"/>
      <p:bldP spid="25" grpId="1"/>
      <p:bldP spid="26" grpId="0"/>
      <p:bldP spid="26" grpId="1"/>
      <p:bldP spid="27" grpId="0"/>
      <p:bldP spid="27" grpId="1"/>
      <p:bldP spid="29" grpId="0"/>
      <p:bldP spid="29" grpId="1"/>
      <p:bldP spid="30" grpId="0"/>
      <p:bldP spid="30" grpId="1"/>
      <p:bldP spid="31" grpId="0"/>
      <p:bldP spid="31" grpId="1"/>
      <p:bldP spid="32" grpId="0"/>
      <p:bldP spid="32" grpId="1"/>
      <p:bldP spid="33" grpId="0"/>
      <p:bldP spid="33" grpId="1"/>
      <p:bldP spid="34" grpId="0"/>
      <p:bldP spid="34" grpId="1"/>
      <p:bldP spid="36" grpId="0"/>
      <p:bldP spid="36" grpId="1"/>
      <p:bldP spid="37" grpId="0"/>
      <p:bldP spid="37" grpId="1"/>
      <p:bldP spid="38" grpId="0"/>
      <p:bldP spid="38" grpId="1"/>
      <p:bldP spid="39" grpId="0"/>
      <p:bldP spid="39" grpId="1"/>
      <p:bldP spid="40" grpId="0"/>
      <p:bldP spid="40" grpId="1"/>
      <p:bldP spid="41" grpId="0"/>
      <p:bldP spid="41" grpId="1"/>
      <p:bldP spid="43" grpId="0"/>
      <p:bldP spid="43" grpId="1"/>
      <p:bldP spid="44" grpId="0"/>
      <p:bldP spid="44" grpId="1"/>
      <p:bldP spid="46" grpId="0"/>
      <p:bldP spid="46" grpId="1"/>
      <p:bldP spid="47" grpId="0"/>
      <p:bldP spid="47" grpId="1"/>
      <p:bldP spid="49" grpId="0"/>
      <p:bldP spid="49" grpId="1"/>
      <p:bldP spid="50" grpId="0"/>
      <p:bldP spid="50" grpId="1"/>
      <p:bldP spid="51" grpId="0"/>
      <p:bldP spid="51" grpId="1"/>
      <p:bldP spid="53" grpId="0"/>
      <p:bldP spid="5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4566" y="880731"/>
            <a:ext cx="11388152" cy="3053119"/>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本质</a:t>
            </a:r>
            <a:endParaRPr lang="zh-CN" altLang="zh-CN" sz="105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在原子之间</a:t>
            </a:r>
            <a:r>
              <a:rPr lang="zh-CN" altLang="zh-CN" sz="2800" kern="100" dirty="0" smtClean="0">
                <a:latin typeface="Times New Roman"/>
                <a:ea typeface="华文细黑"/>
                <a:cs typeface="Times New Roman"/>
              </a:rPr>
              <a:t>形成</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电子云的重叠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特征</a:t>
            </a:r>
            <a:endParaRPr lang="zh-CN" altLang="zh-CN" sz="1050" kern="100" dirty="0">
              <a:latin typeface="宋体"/>
              <a:cs typeface="Courier New"/>
            </a:endParaRPr>
          </a:p>
          <a:p>
            <a:pPr algn="just">
              <a:lnSpc>
                <a:spcPct val="170000"/>
              </a:lnSpc>
              <a:spcAft>
                <a:spcPts val="0"/>
              </a:spcAft>
            </a:pPr>
            <a:r>
              <a:rPr lang="zh-CN" altLang="zh-CN" sz="2800" kern="100" dirty="0" smtClean="0">
                <a:latin typeface="Times New Roman"/>
                <a:ea typeface="华文细黑"/>
                <a:cs typeface="Times New Roman"/>
              </a:rPr>
              <a:t>具有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008387" y="1770062"/>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共用电子对</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1304930" y="3253655"/>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饱和性</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3045804" y="3241898"/>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方向性</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4"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2" grpId="0"/>
      <p:bldP spid="2" grpId="1"/>
      <p:bldP spid="4" grpId="0"/>
      <p:bldP spid="4" grpId="1"/>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5874" y="1168465"/>
            <a:ext cx="11163760" cy="456558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价层电子对互斥理论说明的是价层电子对的立体构型，而分子的立体构型指的是成键电子对的立体构型，不包括孤电子对。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当中心原子无孤电子对时，两者的构型一致；</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当中心原子有孤电子对时，两者的构型不一致。</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如：中心原子采取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杂化的，其价层电子对模型为四面体形，其分子构型可以为四面体形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，也可以为三角锥形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，也可以为</a:t>
            </a:r>
            <a:r>
              <a:rPr lang="en-US" altLang="zh-CN" sz="2800" kern="100" dirty="0">
                <a:latin typeface="Times New Roman"/>
                <a:ea typeface="华文细黑"/>
                <a:cs typeface="Courier New"/>
              </a:rPr>
              <a:t>V</a:t>
            </a:r>
            <a:r>
              <a:rPr lang="zh-CN" altLang="zh-CN" sz="2800" kern="100" dirty="0">
                <a:latin typeface="Times New Roman"/>
                <a:ea typeface="华文细黑"/>
                <a:cs typeface="Times New Roman"/>
              </a:rPr>
              <a:t>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41310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4586" y="1240473"/>
            <a:ext cx="11053228"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层电子对互斥理论能预测分子的几何构型，但不能解释分子的成键情况，杂化轨道理论能解释分子的成键情况，但不能预测分子的几何构型。两者相结合，具有一定的互补性，可达到处理问题简便、迅速、全面的效果。</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杂化轨道间的夹角与分子内的键角不一定相同，中心原子杂化类型相同时孤电子对数越多，键角越小。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杂化轨道与参与杂化的原子轨道数目相同，但能量不同。</a:t>
            </a:r>
            <a:endParaRPr lang="zh-CN" altLang="zh-CN" sz="1050" kern="100" dirty="0">
              <a:effectLst/>
              <a:latin typeface="宋体"/>
              <a:cs typeface="Courier New"/>
            </a:endParaRPr>
          </a:p>
        </p:txBody>
      </p:sp>
    </p:spTree>
    <p:extLst>
      <p:ext uri="{BB962C8B-B14F-4D97-AF65-F5344CB8AC3E}">
        <p14:creationId xmlns:p14="http://schemas.microsoft.com/office/powerpoint/2010/main" val="2762472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280" y="693490"/>
            <a:ext cx="9201558" cy="797654"/>
          </a:xfrm>
          <a:prstGeom prst="rect">
            <a:avLst/>
          </a:prstGeom>
        </p:spPr>
        <p:txBody>
          <a:bodyPr wrap="none">
            <a:spAutoFit/>
          </a:bodyPr>
          <a:lstStyle/>
          <a:p>
            <a:pPr>
              <a:lnSpc>
                <a:spcPts val="5500"/>
              </a:lnSpc>
              <a:spcAft>
                <a:spcPts val="0"/>
              </a:spcAft>
              <a:tabLst>
                <a:tab pos="1890395" algn="l"/>
              </a:tabLst>
            </a:pPr>
            <a:r>
              <a:rPr lang="zh-CN" altLang="zh-CN" sz="2800" b="1" kern="100" dirty="0">
                <a:solidFill>
                  <a:srgbClr val="0000FF"/>
                </a:solidFill>
                <a:latin typeface="Times New Roman"/>
                <a:cs typeface="Times New Roman"/>
              </a:rPr>
              <a:t>题组一　</a:t>
            </a:r>
            <a:r>
              <a:rPr lang="zh-CN" altLang="zh-CN" sz="2800" b="1" kern="100" dirty="0" smtClean="0">
                <a:solidFill>
                  <a:srgbClr val="0000FF"/>
                </a:solidFill>
                <a:latin typeface="Times New Roman"/>
                <a:cs typeface="Times New Roman"/>
              </a:rPr>
              <a:t>价</a:t>
            </a:r>
            <a:r>
              <a:rPr lang="zh-CN" altLang="zh-CN" sz="2800" b="1" kern="100" dirty="0">
                <a:solidFill>
                  <a:srgbClr val="0000FF"/>
                </a:solidFill>
                <a:latin typeface="Times New Roman"/>
                <a:cs typeface="Times New Roman"/>
              </a:rPr>
              <a:t>层电子对互斥理论、杂化轨道理论的综合考查</a:t>
            </a:r>
          </a:p>
        </p:txBody>
      </p:sp>
      <p:sp>
        <p:nvSpPr>
          <p:cNvPr id="6" name="矩形 5"/>
          <p:cNvSpPr/>
          <p:nvPr/>
        </p:nvSpPr>
        <p:spPr>
          <a:xfrm>
            <a:off x="251670" y="1347128"/>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氮的最高价氧化物为无色晶体，它由两种离子构成，已知其阴离子构型为平面三角形，则其阳离子的构型和阳离子中氮的杂化方式为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直线形　</a:t>
            </a:r>
            <a:r>
              <a:rPr lang="en-US" altLang="zh-CN" sz="2800" kern="100" dirty="0" err="1">
                <a:latin typeface="Times New Roman"/>
                <a:ea typeface="华文细黑"/>
                <a:cs typeface="Courier New"/>
              </a:rPr>
              <a:t>sp</a:t>
            </a:r>
            <a:r>
              <a:rPr lang="zh-CN" altLang="zh-CN" sz="2800" kern="100" dirty="0">
                <a:latin typeface="Times New Roman"/>
                <a:ea typeface="华文细黑"/>
                <a:cs typeface="Times New Roman"/>
              </a:rPr>
              <a:t>杂化</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B.V</a:t>
            </a:r>
            <a:r>
              <a:rPr lang="zh-CN" altLang="zh-CN" sz="2800" kern="100" dirty="0">
                <a:latin typeface="Times New Roman"/>
                <a:ea typeface="华文细黑"/>
                <a:cs typeface="Times New Roman"/>
              </a:rPr>
              <a:t>形　</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三角锥形　</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平面三角形　</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4543802"/>
              </p:ext>
            </p:extLst>
          </p:nvPr>
        </p:nvGraphicFramePr>
        <p:xfrm>
          <a:off x="353616" y="4076536"/>
          <a:ext cx="11144250" cy="2743200"/>
        </p:xfrm>
        <a:graphic>
          <a:graphicData uri="http://schemas.openxmlformats.org/presentationml/2006/ole">
            <mc:AlternateContent xmlns:mc="http://schemas.openxmlformats.org/markup-compatibility/2006">
              <mc:Choice xmlns:v="urn:schemas-microsoft-com:vml" Requires="v">
                <p:oleObj spid="_x0000_s187430" name="文档" r:id="rId4" imgW="11139720" imgH="2750378" progId="Word.Document.12">
                  <p:embed/>
                </p:oleObj>
              </mc:Choice>
              <mc:Fallback>
                <p:oleObj name="文档" r:id="rId4" imgW="11139720" imgH="2750378" progId="Word.Document.12">
                  <p:embed/>
                  <p:pic>
                    <p:nvPicPr>
                      <p:cNvPr id="0" name="对象 5"/>
                      <p:cNvPicPr>
                        <a:picLocks noChangeAspect="1" noChangeArrowheads="1"/>
                      </p:cNvPicPr>
                      <p:nvPr/>
                    </p:nvPicPr>
                    <p:blipFill>
                      <a:blip r:embed="rId5"/>
                      <a:srcRect/>
                      <a:stretch>
                        <a:fillRect/>
                      </a:stretch>
                    </p:blipFill>
                    <p:spPr bwMode="auto">
                      <a:xfrm>
                        <a:off x="353616" y="4076536"/>
                        <a:ext cx="111442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0559702" y="215396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6"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7"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8"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589" y="881203"/>
            <a:ext cx="10943790"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原子形成化合物时，电子云间的相互作用对物质的结构和性质会产生影响。请回答下列问题：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(1)BF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分子的立体结构为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分子的立体结构为</a:t>
            </a:r>
            <a:r>
              <a:rPr lang="en-US" altLang="zh-CN" sz="2800" kern="100" dirty="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分子中的</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杂化，所以其分子的立体结构为平面三角形；</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分子中的</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杂化，其中一个杂化轨道中存在一对孤电子对，所以其分子的立体结构为三角锥形</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5077569" y="2268027"/>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平面三角形</a:t>
            </a:r>
            <a:endParaRPr lang="zh-CN" altLang="en-US" sz="2800" dirty="0">
              <a:solidFill>
                <a:schemeClr val="accent6">
                  <a:lumMod val="75000"/>
                </a:schemeClr>
              </a:solidFill>
            </a:endParaRPr>
          </a:p>
        </p:txBody>
      </p:sp>
      <p:sp>
        <p:nvSpPr>
          <p:cNvPr id="7" name="矩形 6"/>
          <p:cNvSpPr/>
          <p:nvPr/>
        </p:nvSpPr>
        <p:spPr>
          <a:xfrm>
            <a:off x="982638" y="2887524"/>
            <a:ext cx="1620957" cy="523220"/>
          </a:xfrm>
          <a:prstGeom prst="rect">
            <a:avLst/>
          </a:prstGeom>
        </p:spPr>
        <p:txBody>
          <a:bodyPr wrap="none">
            <a:spAutoFit/>
          </a:bodyPr>
          <a:lstStyle/>
          <a:p>
            <a:r>
              <a:rPr lang="zh-CN" altLang="zh-CN" sz="2800" kern="100" smtClean="0">
                <a:solidFill>
                  <a:schemeClr val="accent6">
                    <a:lumMod val="75000"/>
                  </a:schemeClr>
                </a:solidFill>
                <a:latin typeface="Times New Roman"/>
                <a:ea typeface="华文细黑"/>
                <a:cs typeface="Times New Roman"/>
              </a:rPr>
              <a:t>三</a:t>
            </a:r>
            <a:r>
              <a:rPr lang="zh-CN" altLang="zh-CN" sz="2800" kern="100" dirty="0">
                <a:solidFill>
                  <a:schemeClr val="accent6">
                    <a:lumMod val="75000"/>
                  </a:schemeClr>
                </a:solidFill>
                <a:latin typeface="Times New Roman"/>
                <a:ea typeface="华文细黑"/>
                <a:cs typeface="Times New Roman"/>
              </a:rPr>
              <a:t>角锥形</a:t>
            </a:r>
            <a:endParaRPr lang="zh-CN" altLang="en-US" sz="2800" kern="100" dirty="0">
              <a:solidFill>
                <a:schemeClr val="accent6">
                  <a:lumMod val="75000"/>
                </a:schemeClr>
              </a:solidFill>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2" end="2"/>
                                            </p:txEl>
                                          </p:spTgt>
                                        </p:tgtEl>
                                      </p:cBhvr>
                                    </p:animEffect>
                                    <p:set>
                                      <p:cBhvr>
                                        <p:cTn id="20" dur="1" fill="hold">
                                          <p:stCondLst>
                                            <p:cond delay="499"/>
                                          </p:stCondLst>
                                        </p:cTn>
                                        <p:tgtEl>
                                          <p:spTgt spid="4">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342975"/>
            <a:ext cx="1138815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碳原子有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个价电子，在形成化合物时价电子均参与成键，但杂化方式不一定相同。在乙烷、乙烯、乙炔和苯四种分子中，碳原子采取</a:t>
            </a:r>
            <a:r>
              <a:rPr lang="en-US" altLang="zh-CN" sz="2800" kern="100" dirty="0" err="1">
                <a:latin typeface="Times New Roman"/>
                <a:ea typeface="华文细黑"/>
                <a:cs typeface="Courier New"/>
              </a:rPr>
              <a:t>sp</a:t>
            </a:r>
            <a:r>
              <a:rPr lang="zh-CN" altLang="zh-CN" sz="2800" kern="100" dirty="0">
                <a:latin typeface="Times New Roman"/>
                <a:ea typeface="华文细黑"/>
                <a:cs typeface="Times New Roman"/>
              </a:rPr>
              <a:t>杂化的分子</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写结构简式，下同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杂化的分子是</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杂化的分子是</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。试写出一种有机物分子的结构简式，要求同时含有三种不同杂化方式的碳原子：</a:t>
            </a:r>
            <a:r>
              <a:rPr lang="en-US" altLang="zh-CN" sz="2800" kern="100" dirty="0" smtClean="0">
                <a:latin typeface="Times New Roman"/>
                <a:ea typeface="华文细黑"/>
                <a:cs typeface="Courier New"/>
              </a:rPr>
              <a:t>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231747" y="4205144"/>
            <a:ext cx="11388152" cy="2465010"/>
          </a:xfrm>
          <a:prstGeom prst="rect">
            <a:avLst/>
          </a:prstGeom>
        </p:spPr>
        <p:txBody>
          <a:bodyPr wrap="square" lIns="121898" tIns="60948" rIns="121898" bIns="60948">
            <a:spAutoFit/>
          </a:bodyPr>
          <a:lstStyle/>
          <a:p>
            <a:pPr algn="just">
              <a:lnSpc>
                <a:spcPct val="135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乙烷分子中的碳原子采取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杂化，乙烯、苯分子中的碳原子均采取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杂化，乙炔分子中的碳原子采取</a:t>
            </a:r>
            <a:r>
              <a:rPr lang="en-US" altLang="zh-CN" sz="2800" kern="100" dirty="0" err="1">
                <a:latin typeface="Times New Roman"/>
                <a:ea typeface="华文细黑"/>
                <a:cs typeface="Courier New"/>
              </a:rPr>
              <a:t>sp</a:t>
            </a:r>
            <a:r>
              <a:rPr lang="zh-CN" altLang="zh-CN" sz="2800" kern="100" dirty="0">
                <a:latin typeface="Times New Roman"/>
                <a:ea typeface="华文细黑"/>
                <a:cs typeface="Times New Roman"/>
              </a:rPr>
              <a:t>杂化，同时含有三种不同杂化方式的碳原子的有机物分子中应该同时含有烷基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或环烷基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、碳碳双键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或苯环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和碳碳三键。</a:t>
            </a:r>
            <a:endParaRPr lang="zh-CN" altLang="zh-CN" sz="1050" kern="100" dirty="0">
              <a:effectLst/>
              <a:latin typeface="宋体"/>
              <a:cs typeface="Courier New"/>
            </a:endParaRPr>
          </a:p>
        </p:txBody>
      </p:sp>
      <p:sp>
        <p:nvSpPr>
          <p:cNvPr id="7" name="矩形 6"/>
          <p:cNvSpPr/>
          <p:nvPr/>
        </p:nvSpPr>
        <p:spPr>
          <a:xfrm>
            <a:off x="7679382" y="2190509"/>
            <a:ext cx="164927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E36C0A"/>
                </a:solidFill>
                <a:latin typeface="Times New Roman"/>
                <a:ea typeface="华文细黑"/>
                <a:cs typeface="Courier New"/>
              </a:rPr>
              <a:t>CH</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CH</a:t>
            </a:r>
            <a:r>
              <a:rPr lang="en-US" altLang="zh-CN" sz="2800" kern="100" baseline="-25000" dirty="0" smtClean="0">
                <a:solidFill>
                  <a:srgbClr val="E36C0A"/>
                </a:solidFill>
                <a:latin typeface="Times New Roman"/>
                <a:ea typeface="华文细黑"/>
                <a:cs typeface="Courier New"/>
              </a:rPr>
              <a:t>3           </a:t>
            </a:r>
          </a:p>
        </p:txBody>
      </p:sp>
      <p:pic>
        <p:nvPicPr>
          <p:cNvPr id="189454" name="Picture 1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70870" y="2240584"/>
            <a:ext cx="426937" cy="61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5" name="Picture 15"/>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7887" y="3483905"/>
            <a:ext cx="2840764" cy="67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矩形 15"/>
          <p:cNvSpPr/>
          <p:nvPr/>
        </p:nvSpPr>
        <p:spPr>
          <a:xfrm>
            <a:off x="2494806" y="1580257"/>
            <a:ext cx="165618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E36C0A"/>
                </a:solidFill>
                <a:latin typeface="Times New Roman"/>
                <a:ea typeface="华文细黑"/>
                <a:cs typeface="Courier New"/>
              </a:rPr>
              <a:t>CH</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cs typeface="Courier New"/>
              </a:rPr>
              <a:t>CH</a:t>
            </a:r>
            <a:r>
              <a:rPr lang="zh-CN" altLang="zh-CN" sz="2800" kern="100" dirty="0">
                <a:solidFill>
                  <a:srgbClr val="E36C0A"/>
                </a:solidFill>
                <a:latin typeface="Times New Roman"/>
                <a:ea typeface="华文细黑"/>
                <a:cs typeface="Times New Roman"/>
              </a:rPr>
              <a:t>　</a:t>
            </a:r>
            <a:endParaRPr lang="zh-CN" altLang="zh-CN" sz="1050" kern="100" dirty="0">
              <a:effectLst/>
              <a:latin typeface="宋体"/>
              <a:cs typeface="Courier New"/>
            </a:endParaRPr>
          </a:p>
        </p:txBody>
      </p:sp>
      <p:sp>
        <p:nvSpPr>
          <p:cNvPr id="17" name="矩形 16"/>
          <p:cNvSpPr/>
          <p:nvPr/>
        </p:nvSpPr>
        <p:spPr>
          <a:xfrm>
            <a:off x="0" y="2182987"/>
            <a:ext cx="2376264" cy="76941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2</a:t>
            </a:r>
            <a:r>
              <a:rPr lang="en-US" altLang="zh-CN" sz="2800" kern="100" spc="-80" dirty="0" smtClean="0">
                <a:solidFill>
                  <a:srgbClr val="E36C0A"/>
                </a:solidFill>
                <a:latin typeface="Times New Roman"/>
                <a:ea typeface="华文细黑"/>
                <a:cs typeface="Courier New"/>
              </a:rPr>
              <a:t>==</a:t>
            </a:r>
            <a:r>
              <a:rPr lang="en-US" altLang="zh-CN" sz="2800" kern="100" dirty="0" smtClean="0">
                <a:solidFill>
                  <a:srgbClr val="E36C0A"/>
                </a:solidFill>
                <a:latin typeface="Times New Roman"/>
                <a:ea typeface="华文细黑"/>
                <a:cs typeface="Courier New"/>
              </a:rPr>
              <a:t>CH</a:t>
            </a:r>
            <a:r>
              <a:rPr lang="en-US" altLang="zh-CN" sz="2800" kern="100" baseline="-25000" dirty="0" smtClean="0">
                <a:solidFill>
                  <a:srgbClr val="E36C0A"/>
                </a:solidFill>
                <a:latin typeface="Times New Roman"/>
                <a:ea typeface="华文细黑"/>
                <a:cs typeface="Courier New"/>
              </a:rPr>
              <a:t>2</a:t>
            </a:r>
            <a:endParaRPr lang="zh-CN" altLang="zh-CN" sz="1050" kern="100" dirty="0">
              <a:effectLst/>
              <a:latin typeface="宋体"/>
              <a:cs typeface="Courier New"/>
            </a:endParaRPr>
          </a:p>
        </p:txBody>
      </p:sp>
      <p:sp>
        <p:nvSpPr>
          <p:cNvPr id="18" name="矩形 17"/>
          <p:cNvSpPr/>
          <p:nvPr/>
        </p:nvSpPr>
        <p:spPr>
          <a:xfrm>
            <a:off x="3142878" y="3429794"/>
            <a:ext cx="3951725"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baseline="-25000" dirty="0" smtClean="0">
                <a:solidFill>
                  <a:srgbClr val="E36C0A"/>
                </a:solidFill>
                <a:latin typeface="Times New Roman"/>
                <a:ea typeface="华文细黑"/>
                <a:cs typeface="Courier New"/>
              </a:rPr>
              <a:t>  </a:t>
            </a:r>
            <a:r>
              <a:rPr lang="en-US" altLang="zh-CN" sz="2800" kern="100" dirty="0" smtClean="0">
                <a:solidFill>
                  <a:srgbClr val="E36C0A"/>
                </a:solidFill>
                <a:latin typeface="Times New Roman"/>
                <a:ea typeface="华文细黑"/>
                <a:cs typeface="Courier New"/>
              </a:rPr>
              <a:t>(</a:t>
            </a:r>
            <a:r>
              <a:rPr lang="zh-CN" altLang="zh-CN" sz="2800" kern="100" dirty="0" smtClean="0">
                <a:solidFill>
                  <a:srgbClr val="E36C0A"/>
                </a:solidFill>
                <a:latin typeface="Times New Roman"/>
                <a:ea typeface="华文细黑"/>
                <a:cs typeface="Times New Roman"/>
              </a:rPr>
              <a:t>其他合理</a:t>
            </a:r>
            <a:r>
              <a:rPr lang="zh-CN" altLang="zh-CN" sz="2800" kern="100" dirty="0">
                <a:solidFill>
                  <a:srgbClr val="E36C0A"/>
                </a:solidFill>
                <a:latin typeface="Times New Roman"/>
                <a:ea typeface="华文细黑"/>
                <a:cs typeface="Times New Roman"/>
              </a:rPr>
              <a:t>答案均可</a:t>
            </a:r>
            <a:r>
              <a:rPr lang="en-US" altLang="zh-CN" sz="2800" kern="100" dirty="0">
                <a:solidFill>
                  <a:srgbClr val="E36C0A"/>
                </a:solidFill>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89454"/>
                                        </p:tgtEl>
                                        <p:attrNameLst>
                                          <p:attrName>style.visibility</p:attrName>
                                        </p:attrNameLst>
                                      </p:cBhvr>
                                      <p:to>
                                        <p:strVal val="visible"/>
                                      </p:to>
                                    </p:set>
                                    <p:animEffect transition="in" filter="blinds(horizontal)">
                                      <p:cBhvr>
                                        <p:cTn id="18" dur="500"/>
                                        <p:tgtEl>
                                          <p:spTgt spid="18945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189455"/>
                                        </p:tgtEl>
                                        <p:attrNameLst>
                                          <p:attrName>style.visibility</p:attrName>
                                        </p:attrNameLst>
                                      </p:cBhvr>
                                      <p:to>
                                        <p:strVal val="visible"/>
                                      </p:to>
                                    </p:set>
                                    <p:animEffect transition="in" filter="blinds(horizontal)">
                                      <p:cBhvr>
                                        <p:cTn id="24" dur="500"/>
                                        <p:tgtEl>
                                          <p:spTgt spid="18945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89454"/>
                                        </p:tgtEl>
                                      </p:cBhvr>
                                    </p:animEffect>
                                    <p:set>
                                      <p:cBhvr>
                                        <p:cTn id="38" dur="1" fill="hold">
                                          <p:stCondLst>
                                            <p:cond delay="499"/>
                                          </p:stCondLst>
                                        </p:cTn>
                                        <p:tgtEl>
                                          <p:spTgt spid="189454"/>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89455"/>
                                        </p:tgtEl>
                                      </p:cBhvr>
                                    </p:animEffect>
                                    <p:set>
                                      <p:cBhvr>
                                        <p:cTn id="44" dur="1" fill="hold">
                                          <p:stCondLst>
                                            <p:cond delay="499"/>
                                          </p:stCondLst>
                                        </p:cTn>
                                        <p:tgtEl>
                                          <p:spTgt spid="189455"/>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6" grpId="0"/>
      <p:bldP spid="6" grpId="1"/>
      <p:bldP spid="7" grpId="0"/>
      <p:bldP spid="7" grpId="1"/>
      <p:bldP spid="16" grpId="0"/>
      <p:bldP spid="16" grpId="1"/>
      <p:bldP spid="17" grpId="0"/>
      <p:bldP spid="17" grpId="1"/>
      <p:bldP spid="18" grpId="0"/>
      <p:bldP spid="1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621482"/>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三种分子中，键角由大到小的顺序是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&gt;NH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，请分析可能的原因是</a:t>
            </a:r>
            <a:r>
              <a:rPr lang="en-US" altLang="zh-CN" sz="2800" kern="100" dirty="0" smtClean="0">
                <a:latin typeface="Times New Roman"/>
                <a:ea typeface="华文细黑"/>
                <a:cs typeface="Courier New"/>
              </a:rPr>
              <a:t>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294408" y="3141762"/>
            <a:ext cx="11388152"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分子中的</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杂化，而在</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原子上有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对孤电子对，对成键电子对的排斥作用最大，键角最小；</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原子上有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对孤电子对，对成键电子对的排斥作用使键角缩小，但比水分子的要大；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原子上无孤电子对，键角最大。</a:t>
            </a:r>
            <a:endParaRPr lang="zh-CN" altLang="zh-CN" sz="1050" kern="100" dirty="0">
              <a:effectLst/>
              <a:latin typeface="宋体"/>
              <a:cs typeface="Courier New"/>
            </a:endParaRPr>
          </a:p>
        </p:txBody>
      </p:sp>
      <p:sp>
        <p:nvSpPr>
          <p:cNvPr id="7" name="矩形 6"/>
          <p:cNvSpPr/>
          <p:nvPr/>
        </p:nvSpPr>
        <p:spPr>
          <a:xfrm>
            <a:off x="6258272" y="1197546"/>
            <a:ext cx="5112568"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E36C0A"/>
                </a:solidFill>
                <a:latin typeface="Times New Roman"/>
                <a:ea typeface="华文细黑"/>
                <a:cs typeface="Courier New"/>
              </a:rPr>
              <a:t>CH</a:t>
            </a:r>
            <a:r>
              <a:rPr lang="en-US" altLang="zh-CN" sz="2800" kern="100" baseline="-25000" dirty="0" smtClean="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分子中的</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原子没有孤</a:t>
            </a:r>
            <a:r>
              <a:rPr lang="zh-CN" altLang="zh-CN" sz="2800" kern="100" dirty="0" smtClean="0">
                <a:solidFill>
                  <a:srgbClr val="E36C0A"/>
                </a:solidFill>
                <a:latin typeface="Times New Roman"/>
                <a:ea typeface="华文细黑"/>
                <a:cs typeface="Times New Roman"/>
              </a:rPr>
              <a:t>电子</a:t>
            </a:r>
            <a:endParaRPr lang="en-US" altLang="zh-CN" sz="2800" kern="100" dirty="0" smtClean="0">
              <a:solidFill>
                <a:srgbClr val="E36C0A"/>
              </a:solidFill>
              <a:latin typeface="Times New Roman"/>
              <a:ea typeface="华文细黑"/>
              <a:cs typeface="Times New Roman"/>
            </a:endParaRPr>
          </a:p>
        </p:txBody>
      </p:sp>
      <p:sp>
        <p:nvSpPr>
          <p:cNvPr id="8" name="矩形 7"/>
          <p:cNvSpPr/>
          <p:nvPr/>
        </p:nvSpPr>
        <p:spPr>
          <a:xfrm>
            <a:off x="315516" y="1818126"/>
            <a:ext cx="10943790"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rgbClr val="E36C0A"/>
                </a:solidFill>
                <a:latin typeface="Times New Roman"/>
                <a:ea typeface="华文细黑"/>
                <a:cs typeface="Times New Roman"/>
              </a:rPr>
              <a:t>对</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NH</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分子中</a:t>
            </a:r>
            <a:r>
              <a:rPr lang="en-US" altLang="zh-CN" sz="2800" kern="100" dirty="0">
                <a:solidFill>
                  <a:srgbClr val="E36C0A"/>
                </a:solidFill>
                <a:latin typeface="Times New Roman"/>
                <a:ea typeface="华文细黑"/>
                <a:cs typeface="Courier New"/>
              </a:rPr>
              <a:t>N</a:t>
            </a:r>
            <a:r>
              <a:rPr lang="zh-CN" altLang="zh-CN" sz="2800" kern="100" dirty="0">
                <a:solidFill>
                  <a:srgbClr val="E36C0A"/>
                </a:solidFill>
                <a:latin typeface="Times New Roman"/>
                <a:ea typeface="华文细黑"/>
                <a:cs typeface="Times New Roman"/>
              </a:rPr>
              <a:t>原子上有</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对孤电子对，</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分子中</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原子上有</a:t>
            </a: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对</a:t>
            </a:r>
            <a:r>
              <a:rPr lang="zh-CN" altLang="zh-CN" sz="2800" kern="100" dirty="0" smtClean="0">
                <a:solidFill>
                  <a:srgbClr val="E36C0A"/>
                </a:solidFill>
                <a:latin typeface="Times New Roman"/>
                <a:ea typeface="华文细黑"/>
                <a:cs typeface="Times New Roman"/>
              </a:rPr>
              <a:t>孤</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zh-CN" altLang="zh-CN" sz="2800" kern="100" dirty="0" smtClean="0">
                <a:solidFill>
                  <a:srgbClr val="E36C0A"/>
                </a:solidFill>
                <a:latin typeface="Times New Roman"/>
                <a:ea typeface="华文细黑"/>
                <a:cs typeface="Times New Roman"/>
              </a:rPr>
              <a:t>电子对</a:t>
            </a:r>
            <a:r>
              <a:rPr lang="zh-CN" altLang="zh-CN" sz="2800" kern="100" dirty="0">
                <a:solidFill>
                  <a:srgbClr val="E36C0A"/>
                </a:solidFill>
                <a:latin typeface="Times New Roman"/>
                <a:ea typeface="华文细黑"/>
                <a:cs typeface="Times New Roman"/>
              </a:rPr>
              <a:t>，对成键电子对的排斥作用增大，故键角减小</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514884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6" grpId="1"/>
      <p:bldP spid="7" grpId="0"/>
      <p:bldP spid="7" grpId="1"/>
      <p:bldP spid="8" grpId="0"/>
      <p:bldP spid="8"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1308999"/>
            <a:ext cx="11388152"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由于电荷的作用，阴、阳离子形成化合物时离子的电子云会发生变化，使离子键逐渐向共价键过渡。阳离子电荷数越多，阴离子半径越大时，电子云变化越大，导致所形成的化合物在水中的溶解度越小。由此可知，四种卤化银</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AgF</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AgCl</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AgBr</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AgI</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在水中的溶解度由大到小的顺序为</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798464" y="3812555"/>
            <a:ext cx="4144614"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err="1">
                <a:solidFill>
                  <a:srgbClr val="E36C0A"/>
                </a:solidFill>
                <a:latin typeface="Times New Roman"/>
                <a:ea typeface="华文细黑"/>
              </a:rPr>
              <a:t>AgF</a:t>
            </a:r>
            <a:r>
              <a:rPr lang="en-US" altLang="zh-CN" sz="2800" kern="100" dirty="0">
                <a:solidFill>
                  <a:srgbClr val="E36C0A"/>
                </a:solidFill>
                <a:latin typeface="Times New Roman"/>
                <a:ea typeface="华文细黑"/>
              </a:rPr>
              <a:t>&gt;</a:t>
            </a:r>
            <a:r>
              <a:rPr lang="en-US" altLang="zh-CN" sz="2800" kern="100" dirty="0" err="1">
                <a:solidFill>
                  <a:srgbClr val="E36C0A"/>
                </a:solidFill>
                <a:latin typeface="Times New Roman"/>
                <a:ea typeface="华文细黑"/>
              </a:rPr>
              <a:t>AgCl</a:t>
            </a:r>
            <a:r>
              <a:rPr lang="en-US" altLang="zh-CN" sz="2800" kern="100" dirty="0">
                <a:solidFill>
                  <a:srgbClr val="E36C0A"/>
                </a:solidFill>
                <a:latin typeface="Times New Roman"/>
                <a:ea typeface="华文细黑"/>
              </a:rPr>
              <a:t>&gt;</a:t>
            </a:r>
            <a:r>
              <a:rPr lang="en-US" altLang="zh-CN" sz="2800" kern="100" dirty="0" err="1">
                <a:solidFill>
                  <a:srgbClr val="E36C0A"/>
                </a:solidFill>
                <a:latin typeface="Times New Roman"/>
                <a:ea typeface="华文细黑"/>
              </a:rPr>
              <a:t>AgBr</a:t>
            </a:r>
            <a:r>
              <a:rPr lang="en-US" altLang="zh-CN" sz="2800" kern="100" dirty="0">
                <a:solidFill>
                  <a:srgbClr val="E36C0A"/>
                </a:solidFill>
                <a:latin typeface="Times New Roman"/>
                <a:ea typeface="华文细黑"/>
              </a:rPr>
              <a:t>&gt;</a:t>
            </a:r>
            <a:r>
              <a:rPr lang="en-US" altLang="zh-CN" sz="2800" kern="100" dirty="0" err="1">
                <a:solidFill>
                  <a:srgbClr val="E36C0A"/>
                </a:solidFill>
                <a:latin typeface="Times New Roman"/>
                <a:ea typeface="华文细黑"/>
              </a:rPr>
              <a:t>AgI</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569464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765498"/>
            <a:ext cx="11163760"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方法判断分子中心原子的杂化类型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根据杂化轨道的空间分布构型判断</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若杂化轨道在空间的分布为正四面体形或三角锥形，则分子的中心原子发生</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若杂化轨道在空间的分布呈平面三角形，则分子的中心原子发生</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若杂化轨道在空间的分布呈直线形，则分子的中心原子发生</a:t>
            </a:r>
            <a:r>
              <a:rPr lang="en-US" altLang="zh-CN" sz="2800" kern="100" dirty="0" err="1">
                <a:latin typeface="Times New Roman"/>
                <a:ea typeface="华文细黑"/>
                <a:cs typeface="Courier New"/>
              </a:rPr>
              <a:t>sp</a:t>
            </a:r>
            <a:r>
              <a:rPr lang="zh-CN" altLang="zh-CN" sz="2800" kern="100" dirty="0">
                <a:latin typeface="Times New Roman"/>
                <a:ea typeface="华文细黑"/>
                <a:cs typeface="Times New Roman"/>
              </a:rPr>
              <a:t>杂化。</a:t>
            </a:r>
            <a:endParaRPr lang="zh-CN" altLang="zh-CN" sz="1050" kern="100" dirty="0">
              <a:effectLst/>
              <a:latin typeface="宋体"/>
              <a:cs typeface="Courier New"/>
            </a:endParaRPr>
          </a:p>
        </p:txBody>
      </p:sp>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16387"/>
            <a:ext cx="1826141" cy="584775"/>
          </a:xfrm>
          <a:prstGeom prst="rect">
            <a:avLst/>
          </a:prstGeom>
        </p:spPr>
        <p:txBody>
          <a:bodyPr wrap="none">
            <a:spAutoFit/>
          </a:bodyPr>
          <a:lstStyle/>
          <a:p>
            <a:r>
              <a:rPr lang="zh-CN" altLang="en-US" sz="3200" b="1" dirty="0">
                <a:solidFill>
                  <a:srgbClr val="FFFFFF"/>
                </a:solidFill>
                <a:latin typeface="Times New Roman" pitchFamily="18" charset="0"/>
                <a:ea typeface="微软雅黑" pitchFamily="34" charset="-122"/>
              </a:rPr>
              <a:t>思维模型</a:t>
            </a: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909514"/>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根据杂化轨道之间的夹角判断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若杂化轨道之间的夹角为</a:t>
            </a:r>
            <a:r>
              <a:rPr lang="en-US" altLang="zh-CN" sz="2800" kern="100" dirty="0">
                <a:latin typeface="Times New Roman"/>
                <a:ea typeface="华文细黑"/>
                <a:cs typeface="Courier New"/>
              </a:rPr>
              <a:t>109°28</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，则分子的中心原子发生</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杂化；若杂化轨道之间的夹角为</a:t>
            </a:r>
            <a:r>
              <a:rPr lang="en-US" altLang="zh-CN" sz="2800" kern="100" dirty="0">
                <a:latin typeface="Times New Roman"/>
                <a:ea typeface="华文细黑"/>
                <a:cs typeface="Courier New"/>
              </a:rPr>
              <a:t>120°</a:t>
            </a:r>
            <a:r>
              <a:rPr lang="zh-CN" altLang="zh-CN" sz="2800" kern="100" dirty="0">
                <a:latin typeface="Times New Roman"/>
                <a:ea typeface="华文细黑"/>
                <a:cs typeface="Times New Roman"/>
              </a:rPr>
              <a:t>，则分子的中心原子发生</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杂化；若杂化轨道之间的夹角为</a:t>
            </a:r>
            <a:r>
              <a:rPr lang="en-US" altLang="zh-CN" sz="2800" kern="100" dirty="0">
                <a:latin typeface="Times New Roman"/>
                <a:ea typeface="华文细黑"/>
                <a:cs typeface="Courier New"/>
              </a:rPr>
              <a:t>180°</a:t>
            </a:r>
            <a:r>
              <a:rPr lang="zh-CN" altLang="zh-CN" sz="2800" kern="100" dirty="0">
                <a:latin typeface="Times New Roman"/>
                <a:ea typeface="华文细黑"/>
                <a:cs typeface="Times New Roman"/>
              </a:rPr>
              <a:t>，则分子的中心原子发生</a:t>
            </a:r>
            <a:r>
              <a:rPr lang="en-US" altLang="zh-CN" sz="2800" kern="100" dirty="0" err="1">
                <a:latin typeface="Times New Roman"/>
                <a:ea typeface="华文细黑"/>
                <a:cs typeface="Courier New"/>
              </a:rPr>
              <a:t>sp</a:t>
            </a:r>
            <a:r>
              <a:rPr lang="zh-CN" altLang="zh-CN" sz="2800" kern="100" dirty="0">
                <a:latin typeface="Times New Roman"/>
                <a:ea typeface="华文细黑"/>
                <a:cs typeface="Times New Roman"/>
              </a:rPr>
              <a:t>杂化。</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78158479"/>
              </p:ext>
            </p:extLst>
          </p:nvPr>
        </p:nvGraphicFramePr>
        <p:xfrm>
          <a:off x="445629" y="3645818"/>
          <a:ext cx="11144250" cy="2552700"/>
        </p:xfrm>
        <a:graphic>
          <a:graphicData uri="http://schemas.openxmlformats.org/presentationml/2006/ole">
            <mc:AlternateContent xmlns:mc="http://schemas.openxmlformats.org/markup-compatibility/2006">
              <mc:Choice xmlns:v="urn:schemas-microsoft-com:vml" Requires="v">
                <p:oleObj spid="_x0000_s280600" name="文档" r:id="rId4" imgW="11139720" imgH="2556059" progId="Word.Document.12">
                  <p:embed/>
                </p:oleObj>
              </mc:Choice>
              <mc:Fallback>
                <p:oleObj name="文档" r:id="rId4" imgW="11139720" imgH="2556059" progId="Word.Document.12">
                  <p:embed/>
                  <p:pic>
                    <p:nvPicPr>
                      <p:cNvPr id="0" name=""/>
                      <p:cNvPicPr/>
                      <p:nvPr/>
                    </p:nvPicPr>
                    <p:blipFill>
                      <a:blip r:embed="rId5"/>
                      <a:stretch>
                        <a:fillRect/>
                      </a:stretch>
                    </p:blipFill>
                    <p:spPr>
                      <a:xfrm>
                        <a:off x="445629" y="3645818"/>
                        <a:ext cx="11144250" cy="2552700"/>
                      </a:xfrm>
                      <a:prstGeom prst="rect">
                        <a:avLst/>
                      </a:prstGeom>
                    </p:spPr>
                  </p:pic>
                </p:oleObj>
              </mc:Fallback>
            </mc:AlternateContent>
          </a:graphicData>
        </a:graphic>
      </p:graphicFrame>
    </p:spTree>
    <p:extLst>
      <p:ext uri="{BB962C8B-B14F-4D97-AF65-F5344CB8AC3E}">
        <p14:creationId xmlns:p14="http://schemas.microsoft.com/office/powerpoint/2010/main" val="35210389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621482"/>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用价层电子对互斥理论推测分子或离子的思维程序</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46395726"/>
              </p:ext>
            </p:extLst>
          </p:nvPr>
        </p:nvGraphicFramePr>
        <p:xfrm>
          <a:off x="351556" y="1524794"/>
          <a:ext cx="11144250" cy="1924050"/>
        </p:xfrm>
        <a:graphic>
          <a:graphicData uri="http://schemas.openxmlformats.org/presentationml/2006/ole">
            <mc:AlternateContent xmlns:mc="http://schemas.openxmlformats.org/markup-compatibility/2006">
              <mc:Choice xmlns:v="urn:schemas-microsoft-com:vml" Requires="v">
                <p:oleObj spid="_x0000_s279577" name="文档" r:id="rId4" imgW="11139720" imgH="1926598" progId="Word.Document.12">
                  <p:embed/>
                </p:oleObj>
              </mc:Choice>
              <mc:Fallback>
                <p:oleObj name="文档" r:id="rId4" imgW="11139720" imgH="1926598" progId="Word.Document.12">
                  <p:embed/>
                  <p:pic>
                    <p:nvPicPr>
                      <p:cNvPr id="0" name=""/>
                      <p:cNvPicPr/>
                      <p:nvPr/>
                    </p:nvPicPr>
                    <p:blipFill>
                      <a:blip r:embed="rId5"/>
                      <a:stretch>
                        <a:fillRect/>
                      </a:stretch>
                    </p:blipFill>
                    <p:spPr>
                      <a:xfrm>
                        <a:off x="351556" y="1524794"/>
                        <a:ext cx="11144250" cy="1924050"/>
                      </a:xfrm>
                      <a:prstGeom prst="rect">
                        <a:avLst/>
                      </a:prstGeom>
                    </p:spPr>
                  </p:pic>
                </p:oleObj>
              </mc:Fallback>
            </mc:AlternateContent>
          </a:graphicData>
        </a:graphic>
      </p:graphicFrame>
      <p:pic>
        <p:nvPicPr>
          <p:cNvPr id="27955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341" y="2854800"/>
            <a:ext cx="7351049" cy="341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45418"/>
            <a:ext cx="11388152" cy="68760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分类</a:t>
            </a:r>
            <a:endParaRPr lang="zh-CN" altLang="zh-CN" sz="1050" kern="100"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240914201"/>
              </p:ext>
            </p:extLst>
          </p:nvPr>
        </p:nvGraphicFramePr>
        <p:xfrm>
          <a:off x="1126654" y="765498"/>
          <a:ext cx="9793088" cy="5661346"/>
        </p:xfrm>
        <a:graphic>
          <a:graphicData uri="http://schemas.openxmlformats.org/drawingml/2006/table">
            <a:tbl>
              <a:tblPr/>
              <a:tblGrid>
                <a:gridCol w="2900776"/>
                <a:gridCol w="2283800"/>
                <a:gridCol w="4608512"/>
              </a:tblGrid>
              <a:tr h="677761">
                <a:tc>
                  <a:txBody>
                    <a:bodyPr/>
                    <a:lstStyle/>
                    <a:p>
                      <a:pPr algn="ctr">
                        <a:lnSpc>
                          <a:spcPct val="150000"/>
                        </a:lnSpc>
                        <a:spcAft>
                          <a:spcPts val="0"/>
                        </a:spcAft>
                      </a:pPr>
                      <a:r>
                        <a:rPr lang="zh-CN" sz="2800" kern="100" baseline="0" dirty="0">
                          <a:effectLst/>
                          <a:latin typeface="Times New Roman"/>
                          <a:ea typeface="华文细黑"/>
                          <a:cs typeface="Times New Roman"/>
                        </a:rPr>
                        <a:t>分类依据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baseline="0">
                          <a:effectLst/>
                          <a:latin typeface="Times New Roman"/>
                          <a:ea typeface="华文细黑"/>
                          <a:cs typeface="Times New Roman"/>
                        </a:rPr>
                        <a:t>类型</a:t>
                      </a:r>
                      <a:endParaRPr lang="zh-CN" sz="2800" kern="100" baseline="0">
                        <a:effectLst/>
                        <a:latin typeface="宋体"/>
                        <a:cs typeface="Courier New"/>
                      </a:endParaRPr>
                    </a:p>
                  </a:txBody>
                  <a:tcPr marL="21091" marR="210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626303">
                <a:tc rowSpan="2">
                  <a:txBody>
                    <a:bodyPr/>
                    <a:lstStyle/>
                    <a:p>
                      <a:pPr algn="ctr">
                        <a:lnSpc>
                          <a:spcPct val="150000"/>
                        </a:lnSpc>
                        <a:spcAft>
                          <a:spcPts val="0"/>
                        </a:spcAft>
                      </a:pPr>
                      <a:r>
                        <a:rPr lang="zh-CN" sz="2800" kern="100" baseline="0" dirty="0">
                          <a:effectLst/>
                          <a:latin typeface="Times New Roman"/>
                          <a:ea typeface="华文细黑"/>
                          <a:cs typeface="Times New Roman"/>
                        </a:rPr>
                        <a:t>形成共价键的原子轨道重叠方式</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baseline="0" dirty="0" smtClean="0">
                          <a:effectLst/>
                          <a:latin typeface="Times New Roman"/>
                          <a:ea typeface="华文细黑"/>
                          <a:cs typeface="Courier New"/>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电子云</a:t>
                      </a:r>
                      <a:r>
                        <a:rPr lang="en-US" sz="2800" kern="100" baseline="0" dirty="0" smtClean="0">
                          <a:effectLst/>
                          <a:latin typeface="宋体"/>
                          <a:ea typeface="华文细黑"/>
                          <a:cs typeface="Times New Roman"/>
                        </a:rPr>
                        <a:t>“</a:t>
                      </a:r>
                      <a:r>
                        <a:rPr lang="en-US" altLang="zh-CN" sz="2800" u="sng" kern="100" baseline="0" dirty="0" smtClean="0">
                          <a:effectLst/>
                          <a:latin typeface="Times New Roman"/>
                          <a:ea typeface="华文细黑"/>
                          <a:cs typeface="Times New Roman"/>
                        </a:rPr>
                        <a:t>               </a:t>
                      </a:r>
                      <a:r>
                        <a:rPr lang="en-US" sz="2800" kern="100" baseline="0" dirty="0" smtClean="0">
                          <a:effectLst/>
                          <a:latin typeface="宋体"/>
                          <a:ea typeface="华文细黑"/>
                          <a:cs typeface="Times New Roman"/>
                        </a:rPr>
                        <a:t>”</a:t>
                      </a:r>
                      <a:r>
                        <a:rPr lang="zh-CN" sz="2800" kern="100" baseline="0" dirty="0">
                          <a:effectLst/>
                          <a:latin typeface="Times New Roman"/>
                          <a:ea typeface="华文细黑"/>
                          <a:cs typeface="Times New Roman"/>
                        </a:rPr>
                        <a:t>重叠</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071">
                <a:tc vMerge="1">
                  <a:txBody>
                    <a:bodyPr/>
                    <a:lstStyle/>
                    <a:p>
                      <a:endParaRPr lang="zh-CN" altLang="en-US"/>
                    </a:p>
                  </a:txBody>
                  <a:tcPr/>
                </a:tc>
                <a:tc>
                  <a:txBody>
                    <a:bodyPr/>
                    <a:lstStyle/>
                    <a:p>
                      <a:pPr algn="ctr">
                        <a:lnSpc>
                          <a:spcPct val="150000"/>
                        </a:lnSpc>
                        <a:spcAft>
                          <a:spcPts val="0"/>
                        </a:spcAft>
                      </a:pPr>
                      <a:r>
                        <a:rPr lang="en-US" sz="2800" u="sng" kern="100" baseline="0" dirty="0" smtClean="0">
                          <a:effectLst/>
                          <a:latin typeface="Times New Roman"/>
                          <a:ea typeface="华文细黑"/>
                          <a:cs typeface="Courier New"/>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电子云</a:t>
                      </a:r>
                      <a:r>
                        <a:rPr lang="en-US" sz="2800" kern="100" baseline="0" dirty="0" smtClean="0">
                          <a:effectLst/>
                          <a:latin typeface="宋体"/>
                          <a:ea typeface="华文细黑"/>
                          <a:cs typeface="Times New Roman"/>
                        </a:rPr>
                        <a:t>“</a:t>
                      </a:r>
                      <a:r>
                        <a:rPr lang="en-US" altLang="zh-CN" sz="2800" u="sng" kern="100" baseline="0" dirty="0" smtClean="0">
                          <a:effectLst/>
                          <a:latin typeface="Times New Roman"/>
                          <a:ea typeface="华文细黑"/>
                          <a:cs typeface="Times New Roman"/>
                        </a:rPr>
                        <a:t>                </a:t>
                      </a:r>
                      <a:r>
                        <a:rPr lang="en-US" sz="2800" kern="100" baseline="0" dirty="0" smtClean="0">
                          <a:effectLst/>
                          <a:latin typeface="宋体"/>
                          <a:ea typeface="华文细黑"/>
                          <a:cs typeface="Times New Roman"/>
                        </a:rPr>
                        <a:t>”</a:t>
                      </a:r>
                      <a:r>
                        <a:rPr lang="zh-CN" sz="2800" kern="100" baseline="0" dirty="0">
                          <a:effectLst/>
                          <a:latin typeface="Times New Roman"/>
                          <a:ea typeface="华文细黑"/>
                          <a:cs typeface="Times New Roman"/>
                        </a:rPr>
                        <a:t>重叠</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303">
                <a:tc rowSpan="2">
                  <a:txBody>
                    <a:bodyPr/>
                    <a:lstStyle/>
                    <a:p>
                      <a:pPr algn="ctr">
                        <a:lnSpc>
                          <a:spcPct val="150000"/>
                        </a:lnSpc>
                        <a:spcAft>
                          <a:spcPts val="0"/>
                        </a:spcAft>
                      </a:pPr>
                      <a:r>
                        <a:rPr lang="zh-CN" sz="2800" kern="100" baseline="0">
                          <a:effectLst/>
                          <a:latin typeface="Times New Roman"/>
                          <a:ea typeface="华文细黑"/>
                          <a:cs typeface="Times New Roman"/>
                        </a:rPr>
                        <a:t>形成共价键的电子对是否偏移</a:t>
                      </a:r>
                      <a:endParaRPr lang="zh-CN" sz="2800" kern="100" baseline="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共用</a:t>
                      </a:r>
                      <a:r>
                        <a:rPr lang="zh-CN" sz="2800" kern="100" baseline="0" dirty="0" smtClean="0">
                          <a:effectLst/>
                          <a:latin typeface="Times New Roman"/>
                          <a:ea typeface="华文细黑"/>
                          <a:cs typeface="Times New Roman"/>
                        </a:rPr>
                        <a:t>电子对</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偏移</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071">
                <a:tc vMerge="1">
                  <a:txBody>
                    <a:bodyPr/>
                    <a:lstStyle/>
                    <a:p>
                      <a:endParaRPr lang="zh-CN" altLang="en-US"/>
                    </a:p>
                  </a:txBody>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共用</a:t>
                      </a:r>
                      <a:r>
                        <a:rPr lang="zh-CN" sz="2800" kern="100" baseline="0" dirty="0" smtClean="0">
                          <a:effectLst/>
                          <a:latin typeface="Times New Roman"/>
                          <a:ea typeface="华文细黑"/>
                          <a:cs typeface="Times New Roman"/>
                        </a:rPr>
                        <a:t>电子对</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偏移</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61">
                <a:tc rowSpan="3">
                  <a:txBody>
                    <a:bodyPr/>
                    <a:lstStyle/>
                    <a:p>
                      <a:pPr algn="ctr">
                        <a:lnSpc>
                          <a:spcPct val="150000"/>
                        </a:lnSpc>
                        <a:spcAft>
                          <a:spcPts val="0"/>
                        </a:spcAft>
                      </a:pPr>
                      <a:r>
                        <a:rPr lang="zh-CN" sz="2800" kern="100" baseline="0">
                          <a:effectLst/>
                          <a:latin typeface="Times New Roman"/>
                          <a:ea typeface="华文细黑"/>
                          <a:cs typeface="Times New Roman"/>
                        </a:rPr>
                        <a:t>原子间共用电子对的数目</a:t>
                      </a:r>
                      <a:endParaRPr lang="zh-CN" sz="2800" kern="100" baseline="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原子间</a:t>
                      </a:r>
                      <a:r>
                        <a:rPr lang="zh-CN" sz="2800" kern="100" baseline="0" dirty="0" smtClean="0">
                          <a:effectLst/>
                          <a:latin typeface="Times New Roman"/>
                          <a:ea typeface="华文细黑"/>
                          <a:cs typeface="Times New Roman"/>
                        </a:rPr>
                        <a:t>有</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共</a:t>
                      </a:r>
                      <a:r>
                        <a:rPr lang="zh-CN" sz="2800" kern="100" baseline="0" dirty="0">
                          <a:effectLst/>
                          <a:latin typeface="Times New Roman"/>
                          <a:ea typeface="华文细黑"/>
                          <a:cs typeface="Times New Roman"/>
                        </a:rPr>
                        <a:t>用电子对</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61">
                <a:tc vMerge="1">
                  <a:txBody>
                    <a:bodyPr/>
                    <a:lstStyle/>
                    <a:p>
                      <a:endParaRPr lang="zh-CN" altLang="en-US"/>
                    </a:p>
                  </a:txBody>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原子间</a:t>
                      </a:r>
                      <a:r>
                        <a:rPr lang="zh-CN" sz="2800" kern="100" baseline="0" dirty="0" smtClean="0">
                          <a:effectLst/>
                          <a:latin typeface="Times New Roman"/>
                          <a:ea typeface="华文细黑"/>
                          <a:cs typeface="Times New Roman"/>
                        </a:rPr>
                        <a:t>有</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共</a:t>
                      </a:r>
                      <a:r>
                        <a:rPr lang="zh-CN" sz="2800" kern="100" baseline="0" dirty="0">
                          <a:effectLst/>
                          <a:latin typeface="Times New Roman"/>
                          <a:ea typeface="华文细黑"/>
                          <a:cs typeface="Times New Roman"/>
                        </a:rPr>
                        <a:t>用电子对</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761">
                <a:tc vMerge="1">
                  <a:txBody>
                    <a:bodyPr/>
                    <a:lstStyle/>
                    <a:p>
                      <a:endParaRPr lang="zh-CN" altLang="en-US"/>
                    </a:p>
                  </a:txBody>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键</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原子间</a:t>
                      </a:r>
                      <a:r>
                        <a:rPr lang="zh-CN" sz="2800" kern="100" baseline="0" dirty="0" smtClean="0">
                          <a:effectLst/>
                          <a:latin typeface="Times New Roman"/>
                          <a:ea typeface="华文细黑"/>
                          <a:cs typeface="Times New Roman"/>
                        </a:rPr>
                        <a:t>有</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共</a:t>
                      </a:r>
                      <a:r>
                        <a:rPr lang="zh-CN" sz="2800" kern="100" baseline="0" dirty="0">
                          <a:effectLst/>
                          <a:latin typeface="Times New Roman"/>
                          <a:ea typeface="华文细黑"/>
                          <a:cs typeface="Times New Roman"/>
                        </a:rPr>
                        <a:t>用电子对</a:t>
                      </a:r>
                      <a:endParaRPr lang="zh-CN" sz="2800" kern="100" baseline="0" dirty="0">
                        <a:effectLst/>
                        <a:latin typeface="宋体"/>
                        <a:cs typeface="Courier New"/>
                      </a:endParaRPr>
                    </a:p>
                  </a:txBody>
                  <a:tcPr marL="21091" marR="21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852480" y="1572330"/>
            <a:ext cx="37863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σ</a:t>
            </a:r>
            <a:endParaRPr lang="zh-CN" altLang="en-US" dirty="0">
              <a:solidFill>
                <a:srgbClr val="0000FF"/>
              </a:solidFill>
            </a:endParaRPr>
          </a:p>
        </p:txBody>
      </p:sp>
      <p:sp>
        <p:nvSpPr>
          <p:cNvPr id="7" name="矩形 6"/>
          <p:cNvSpPr/>
          <p:nvPr/>
        </p:nvSpPr>
        <p:spPr>
          <a:xfrm>
            <a:off x="8208173" y="148557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头碰头</a:t>
            </a:r>
            <a:endParaRPr lang="zh-CN" altLang="en-US" dirty="0">
              <a:solidFill>
                <a:srgbClr val="0000FF"/>
              </a:solidFill>
            </a:endParaRPr>
          </a:p>
        </p:txBody>
      </p:sp>
      <p:sp>
        <p:nvSpPr>
          <p:cNvPr id="9" name="矩形 8"/>
          <p:cNvSpPr/>
          <p:nvPr/>
        </p:nvSpPr>
        <p:spPr>
          <a:xfrm>
            <a:off x="4821164" y="2224708"/>
            <a:ext cx="365806"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π</a:t>
            </a:r>
            <a:endParaRPr lang="zh-CN" altLang="en-US" dirty="0">
              <a:solidFill>
                <a:srgbClr val="0000FF"/>
              </a:solidFill>
            </a:endParaRPr>
          </a:p>
        </p:txBody>
      </p:sp>
      <p:sp>
        <p:nvSpPr>
          <p:cNvPr id="11" name="矩形 10"/>
          <p:cNvSpPr/>
          <p:nvPr/>
        </p:nvSpPr>
        <p:spPr>
          <a:xfrm>
            <a:off x="8212013" y="2186608"/>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肩并肩</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4572898" y="292573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极性</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8720787" y="2989437"/>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发生</a:t>
            </a:r>
            <a:endParaRPr lang="zh-CN" altLang="en-US" sz="2800" kern="100" dirty="0">
              <a:solidFill>
                <a:srgbClr val="0000FF"/>
              </a:solidFill>
              <a:latin typeface="Times New Roman"/>
              <a:ea typeface="华文细黑"/>
              <a:cs typeface="Times New Roman"/>
            </a:endParaRPr>
          </a:p>
        </p:txBody>
      </p:sp>
      <p:sp>
        <p:nvSpPr>
          <p:cNvPr id="15" name="矩形 14"/>
          <p:cNvSpPr/>
          <p:nvPr/>
        </p:nvSpPr>
        <p:spPr>
          <a:xfrm>
            <a:off x="4354075" y="3708301"/>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非极性</a:t>
            </a:r>
            <a:endParaRPr lang="zh-CN" altLang="en-US" sz="2800" kern="100" dirty="0">
              <a:solidFill>
                <a:srgbClr val="0000FF"/>
              </a:solidFill>
              <a:latin typeface="Times New Roman"/>
              <a:ea typeface="华文细黑"/>
              <a:cs typeface="Times New Roman"/>
            </a:endParaRPr>
          </a:p>
        </p:txBody>
      </p:sp>
      <p:sp>
        <p:nvSpPr>
          <p:cNvPr id="16" name="矩形 15"/>
          <p:cNvSpPr/>
          <p:nvPr/>
        </p:nvSpPr>
        <p:spPr>
          <a:xfrm>
            <a:off x="8471470" y="3708301"/>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不发生</a:t>
            </a:r>
            <a:endParaRPr lang="zh-CN" altLang="en-US" sz="2800" kern="100" dirty="0">
              <a:solidFill>
                <a:srgbClr val="0000FF"/>
              </a:solidFill>
              <a:latin typeface="Times New Roman"/>
              <a:ea typeface="华文细黑"/>
              <a:cs typeface="Times New Roman"/>
            </a:endParaRPr>
          </a:p>
        </p:txBody>
      </p:sp>
      <p:sp>
        <p:nvSpPr>
          <p:cNvPr id="17" name="矩形 16"/>
          <p:cNvSpPr/>
          <p:nvPr/>
        </p:nvSpPr>
        <p:spPr>
          <a:xfrm>
            <a:off x="4759379" y="4437906"/>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单</a:t>
            </a:r>
            <a:endParaRPr lang="zh-CN" altLang="en-US" sz="2800" kern="100" dirty="0">
              <a:solidFill>
                <a:srgbClr val="0000FF"/>
              </a:solidFill>
              <a:latin typeface="Times New Roman"/>
              <a:ea typeface="华文细黑"/>
              <a:cs typeface="Times New Roman"/>
            </a:endParaRPr>
          </a:p>
        </p:txBody>
      </p:sp>
      <p:sp>
        <p:nvSpPr>
          <p:cNvPr id="18" name="矩形 17"/>
          <p:cNvSpPr/>
          <p:nvPr/>
        </p:nvSpPr>
        <p:spPr>
          <a:xfrm>
            <a:off x="8072715" y="448122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一对</a:t>
            </a:r>
            <a:endParaRPr lang="zh-CN" altLang="en-US" sz="2800" kern="100" dirty="0">
              <a:solidFill>
                <a:srgbClr val="0000FF"/>
              </a:solidFill>
              <a:latin typeface="Times New Roman"/>
              <a:ea typeface="华文细黑"/>
              <a:cs typeface="Times New Roman"/>
            </a:endParaRPr>
          </a:p>
        </p:txBody>
      </p:sp>
      <p:sp>
        <p:nvSpPr>
          <p:cNvPr id="19" name="矩形 18"/>
          <p:cNvSpPr/>
          <p:nvPr/>
        </p:nvSpPr>
        <p:spPr>
          <a:xfrm>
            <a:off x="4717529" y="512407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双</a:t>
            </a:r>
            <a:endParaRPr lang="zh-CN" altLang="en-US" sz="2800" kern="100" dirty="0">
              <a:solidFill>
                <a:srgbClr val="0000FF"/>
              </a:solidFill>
              <a:latin typeface="Times New Roman"/>
              <a:ea typeface="华文细黑"/>
              <a:cs typeface="Times New Roman"/>
            </a:endParaRPr>
          </a:p>
        </p:txBody>
      </p:sp>
      <p:sp>
        <p:nvSpPr>
          <p:cNvPr id="20" name="矩形 19"/>
          <p:cNvSpPr/>
          <p:nvPr/>
        </p:nvSpPr>
        <p:spPr>
          <a:xfrm>
            <a:off x="8039422" y="508597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两对</a:t>
            </a:r>
            <a:endParaRPr lang="zh-CN" altLang="en-US" sz="2800" kern="100" dirty="0">
              <a:solidFill>
                <a:srgbClr val="0000FF"/>
              </a:solidFill>
              <a:latin typeface="Times New Roman"/>
              <a:ea typeface="华文细黑"/>
              <a:cs typeface="Times New Roman"/>
            </a:endParaRPr>
          </a:p>
        </p:txBody>
      </p:sp>
      <p:sp>
        <p:nvSpPr>
          <p:cNvPr id="21" name="矩形 20"/>
          <p:cNvSpPr/>
          <p:nvPr/>
        </p:nvSpPr>
        <p:spPr>
          <a:xfrm>
            <a:off x="4759379" y="580605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三</a:t>
            </a:r>
            <a:endParaRPr lang="zh-CN" altLang="en-US" sz="2800" kern="100" dirty="0">
              <a:solidFill>
                <a:srgbClr val="0000FF"/>
              </a:solidFill>
              <a:latin typeface="Times New Roman"/>
              <a:ea typeface="华文细黑"/>
              <a:cs typeface="Times New Roman"/>
            </a:endParaRPr>
          </a:p>
        </p:txBody>
      </p:sp>
      <p:sp>
        <p:nvSpPr>
          <p:cNvPr id="22" name="矩形 21"/>
          <p:cNvSpPr/>
          <p:nvPr/>
        </p:nvSpPr>
        <p:spPr>
          <a:xfrm>
            <a:off x="8000707" y="580605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三对</a:t>
            </a:r>
            <a:endParaRPr lang="zh-CN" altLang="en-US" sz="2800" kern="100" dirty="0">
              <a:solidFill>
                <a:srgbClr val="0000FF"/>
              </a:solidFill>
              <a:latin typeface="Times New Roman"/>
              <a:ea typeface="华文细黑"/>
              <a:cs typeface="Times New Roman"/>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7"/>
                                        </p:tgtEl>
                                      </p:cBhvr>
                                    </p:animEffect>
                                    <p:set>
                                      <p:cBhvr>
                                        <p:cTn id="87" dur="1" fill="hold">
                                          <p:stCondLst>
                                            <p:cond delay="499"/>
                                          </p:stCondLst>
                                        </p:cTn>
                                        <p:tgtEl>
                                          <p:spTgt spid="1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20"/>
                                        </p:tgtEl>
                                      </p:cBhvr>
                                    </p:animEffect>
                                    <p:set>
                                      <p:cBhvr>
                                        <p:cTn id="96" dur="1" fill="hold">
                                          <p:stCondLst>
                                            <p:cond delay="499"/>
                                          </p:stCondLst>
                                        </p:cTn>
                                        <p:tgtEl>
                                          <p:spTgt spid="20"/>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21"/>
                                        </p:tgtEl>
                                      </p:cBhvr>
                                    </p:animEffect>
                                    <p:set>
                                      <p:cBhvr>
                                        <p:cTn id="99" dur="1" fill="hold">
                                          <p:stCondLst>
                                            <p:cond delay="499"/>
                                          </p:stCondLst>
                                        </p:cTn>
                                        <p:tgtEl>
                                          <p:spTgt spid="21"/>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5" grpId="0"/>
      <p:bldP spid="5" grpId="1"/>
      <p:bldP spid="7" grpId="0"/>
      <p:bldP spid="7" grpId="1"/>
      <p:bldP spid="9" grpId="0"/>
      <p:bldP spid="9" grpId="1"/>
      <p:bldP spid="11" grpId="0"/>
      <p:bldP spid="11"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69945"/>
            <a:ext cx="11388152" cy="6724894"/>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(1)σ</a:t>
            </a:r>
            <a:r>
              <a:rPr lang="zh-CN" altLang="zh-CN" sz="2600" kern="100" dirty="0">
                <a:latin typeface="Times New Roman"/>
                <a:ea typeface="华文细黑"/>
                <a:cs typeface="Times New Roman"/>
              </a:rPr>
              <a:t>键的电子对数的确定</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由分子式确定</a:t>
            </a:r>
            <a:r>
              <a:rPr lang="en-US" altLang="zh-CN" sz="2600" kern="100" dirty="0">
                <a:latin typeface="Times New Roman"/>
                <a:ea typeface="华文细黑"/>
                <a:cs typeface="Courier New"/>
              </a:rPr>
              <a:t>σ</a:t>
            </a:r>
            <a:r>
              <a:rPr lang="zh-CN" altLang="zh-CN" sz="2600" kern="100" dirty="0">
                <a:latin typeface="Times New Roman"/>
                <a:ea typeface="华文细黑"/>
                <a:cs typeface="Times New Roman"/>
              </a:rPr>
              <a:t>键电子对数。例如，</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中的中心原子为</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有</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a:t>
            </a:r>
            <a:r>
              <a:rPr lang="en-US" altLang="zh-CN" sz="2600" kern="100" dirty="0">
                <a:latin typeface="Times New Roman"/>
                <a:ea typeface="华文细黑"/>
                <a:cs typeface="Courier New"/>
              </a:rPr>
              <a:t>σ</a:t>
            </a:r>
            <a:r>
              <a:rPr lang="zh-CN" altLang="zh-CN" sz="2600" kern="100" dirty="0">
                <a:latin typeface="Times New Roman"/>
                <a:ea typeface="华文细黑"/>
                <a:cs typeface="Times New Roman"/>
              </a:rPr>
              <a:t>键电子对；</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中的中心原子为</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有</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对</a:t>
            </a:r>
            <a:r>
              <a:rPr lang="en-US" altLang="zh-CN" sz="2600" kern="100" dirty="0">
                <a:latin typeface="Times New Roman"/>
                <a:ea typeface="华文细黑"/>
                <a:cs typeface="Courier New"/>
              </a:rPr>
              <a:t>σ</a:t>
            </a:r>
            <a:r>
              <a:rPr lang="zh-CN" altLang="zh-CN" sz="2600" kern="100" dirty="0">
                <a:latin typeface="Times New Roman"/>
                <a:ea typeface="华文细黑"/>
                <a:cs typeface="Times New Roman"/>
              </a:rPr>
              <a:t>键电子对。</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中心原子上的孤电子对数的</a:t>
            </a:r>
            <a:r>
              <a:rPr lang="zh-CN" altLang="zh-CN" sz="2600" kern="100" dirty="0" smtClean="0">
                <a:latin typeface="Times New Roman"/>
                <a:ea typeface="华文细黑"/>
                <a:cs typeface="Times New Roman"/>
              </a:rPr>
              <a:t>确定</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a:latin typeface="Times New Roman"/>
                <a:ea typeface="华文细黑"/>
                <a:cs typeface="Times New Roman"/>
              </a:rPr>
              <a:t>中心原子上的孤电子对数</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。式中</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为中心原子的价电子数，对于主族元素来说，价电子数等于原子的最外层电子数；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为与中心原子结合的原子数；</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为与中心原子结合的原子最多能接受的电子数，氢为</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，其他原子等于</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－该原子的价电子数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。例如，</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的中心原子为</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的价电子数为</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即</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的最外层电子数为</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；与中心原子</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结合的</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的个数为</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；与中心原子结合的</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最多能接受的电子数为</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。所以，</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中的中心原子</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上的孤电子对数</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05854494"/>
              </p:ext>
            </p:extLst>
          </p:nvPr>
        </p:nvGraphicFramePr>
        <p:xfrm>
          <a:off x="4439022" y="2455590"/>
          <a:ext cx="466725" cy="1276350"/>
        </p:xfrm>
        <a:graphic>
          <a:graphicData uri="http://schemas.openxmlformats.org/presentationml/2006/ole">
            <mc:AlternateContent xmlns:mc="http://schemas.openxmlformats.org/markup-compatibility/2006">
              <mc:Choice xmlns:v="urn:schemas-microsoft-com:vml" Requires="v">
                <p:oleObj spid="_x0000_s281646" name="文档" r:id="rId4" imgW="467315" imgH="1276246" progId="Word.Document.12">
                  <p:embed/>
                </p:oleObj>
              </mc:Choice>
              <mc:Fallback>
                <p:oleObj name="文档" r:id="rId4" imgW="467315" imgH="1276246" progId="Word.Document.12">
                  <p:embed/>
                  <p:pic>
                    <p:nvPicPr>
                      <p:cNvPr id="0" name=""/>
                      <p:cNvPicPr/>
                      <p:nvPr/>
                    </p:nvPicPr>
                    <p:blipFill>
                      <a:blip r:embed="rId5"/>
                      <a:stretch>
                        <a:fillRect/>
                      </a:stretch>
                    </p:blipFill>
                    <p:spPr>
                      <a:xfrm>
                        <a:off x="4439022" y="2455590"/>
                        <a:ext cx="466725" cy="12763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07457562"/>
              </p:ext>
            </p:extLst>
          </p:nvPr>
        </p:nvGraphicFramePr>
        <p:xfrm>
          <a:off x="3593976" y="6027415"/>
          <a:ext cx="466725" cy="1276350"/>
        </p:xfrm>
        <a:graphic>
          <a:graphicData uri="http://schemas.openxmlformats.org/presentationml/2006/ole">
            <mc:AlternateContent xmlns:mc="http://schemas.openxmlformats.org/markup-compatibility/2006">
              <mc:Choice xmlns:v="urn:schemas-microsoft-com:vml" Requires="v">
                <p:oleObj spid="_x0000_s281647" name="文档" r:id="rId7" imgW="467315" imgH="1276246" progId="Word.Document.12">
                  <p:embed/>
                </p:oleObj>
              </mc:Choice>
              <mc:Fallback>
                <p:oleObj name="文档" r:id="rId7" imgW="467315" imgH="1276246" progId="Word.Document.12">
                  <p:embed/>
                  <p:pic>
                    <p:nvPicPr>
                      <p:cNvPr id="0" name=""/>
                      <p:cNvPicPr/>
                      <p:nvPr/>
                    </p:nvPicPr>
                    <p:blipFill>
                      <a:blip r:embed="rId8"/>
                      <a:stretch>
                        <a:fillRect/>
                      </a:stretch>
                    </p:blipFill>
                    <p:spPr>
                      <a:xfrm>
                        <a:off x="3593976" y="6027415"/>
                        <a:ext cx="466725" cy="1276350"/>
                      </a:xfrm>
                      <a:prstGeom prst="rect">
                        <a:avLst/>
                      </a:prstGeom>
                    </p:spPr>
                  </p:pic>
                </p:oleObj>
              </mc:Fallback>
            </mc:AlternateContent>
          </a:graphicData>
        </a:graphic>
      </p:graphicFrame>
    </p:spTree>
    <p:extLst>
      <p:ext uri="{BB962C8B-B14F-4D97-AF65-F5344CB8AC3E}">
        <p14:creationId xmlns:p14="http://schemas.microsoft.com/office/powerpoint/2010/main" val="20664353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4892" y="465410"/>
            <a:ext cx="5704808" cy="738664"/>
          </a:xfrm>
          <a:prstGeom prst="rect">
            <a:avLst/>
          </a:prstGeom>
        </p:spPr>
        <p:txBody>
          <a:bodyPr wrap="square">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题组二</a:t>
            </a:r>
            <a:r>
              <a:rPr lang="zh-CN" altLang="zh-CN" sz="2800" b="1" kern="100">
                <a:solidFill>
                  <a:srgbClr val="0000FF"/>
                </a:solidFill>
                <a:latin typeface="Times New Roman"/>
                <a:cs typeface="Times New Roman"/>
              </a:rPr>
              <a:t>　</a:t>
            </a:r>
            <a:r>
              <a:rPr lang="zh-CN" altLang="zh-CN" sz="2800" b="1" kern="100" smtClean="0">
                <a:solidFill>
                  <a:srgbClr val="0000FF"/>
                </a:solidFill>
                <a:latin typeface="Times New Roman"/>
                <a:cs typeface="Times New Roman"/>
              </a:rPr>
              <a:t>配位键</a:t>
            </a:r>
            <a:r>
              <a:rPr lang="zh-CN" altLang="zh-CN" sz="2800" b="1" kern="100" dirty="0">
                <a:solidFill>
                  <a:srgbClr val="0000FF"/>
                </a:solidFill>
                <a:latin typeface="Times New Roman"/>
                <a:cs typeface="Times New Roman"/>
              </a:rPr>
              <a:t>、配合物理论</a:t>
            </a:r>
          </a:p>
        </p:txBody>
      </p:sp>
      <p:sp>
        <p:nvSpPr>
          <p:cNvPr id="11" name="矩形 10"/>
          <p:cNvSpPr/>
          <p:nvPr/>
        </p:nvSpPr>
        <p:spPr>
          <a:xfrm>
            <a:off x="406574" y="1103957"/>
            <a:ext cx="1138815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铜单质及其化合物在很多领域有重要的用途，如金属铜用来制造电线电缆，五水硫酸铜可用作杀菌剂。</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往硫酸铜溶液中加入过量氨水，可生成</a:t>
            </a:r>
            <a:r>
              <a:rPr lang="en-US" altLang="zh-CN" sz="2800" kern="100" dirty="0">
                <a:latin typeface="IPAPANNEW"/>
                <a:ea typeface="华文细黑"/>
                <a:cs typeface="Times New Roman"/>
              </a:rPr>
              <a:t>[Cu(NH</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配离子。已知</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的空间构型都是三角锥形，但</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不易与</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形成配离子，其原因是</a:t>
            </a:r>
            <a:r>
              <a:rPr lang="en-US" altLang="zh-CN" sz="2800" kern="100" dirty="0" smtClean="0">
                <a:latin typeface="Times New Roman"/>
                <a:ea typeface="华文细黑"/>
                <a:cs typeface="Courier New"/>
              </a:rPr>
              <a:t>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3" name="矩形 12"/>
          <p:cNvSpPr/>
          <p:nvPr/>
        </p:nvSpPr>
        <p:spPr>
          <a:xfrm>
            <a:off x="406574" y="5013970"/>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三种元素的电负性：</a:t>
            </a:r>
            <a:r>
              <a:rPr lang="en-US" altLang="zh-CN" sz="2800" kern="100" dirty="0">
                <a:latin typeface="Times New Roman"/>
                <a:ea typeface="华文细黑"/>
                <a:cs typeface="Courier New"/>
              </a:rPr>
              <a:t>F&gt;N&gt;H</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中共用电子对偏向</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原子，而在</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中，共用电子对偏向</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原子，偏离</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a:t>
            </a:r>
            <a:endParaRPr lang="zh-CN" altLang="zh-CN" sz="1050" kern="100" dirty="0">
              <a:effectLst/>
              <a:latin typeface="宋体"/>
              <a:cs typeface="Courier New"/>
            </a:endParaRPr>
          </a:p>
        </p:txBody>
      </p:sp>
      <p:sp>
        <p:nvSpPr>
          <p:cNvPr id="14" name="矩形 13"/>
          <p:cNvSpPr/>
          <p:nvPr/>
        </p:nvSpPr>
        <p:spPr>
          <a:xfrm>
            <a:off x="1592610" y="3639408"/>
            <a:ext cx="10412641"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N</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F</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zh-CN" altLang="zh-CN" sz="2800" kern="100" dirty="0">
                <a:solidFill>
                  <a:srgbClr val="E36C0A"/>
                </a:solidFill>
                <a:latin typeface="Times New Roman"/>
                <a:ea typeface="华文细黑"/>
                <a:cs typeface="Times New Roman"/>
              </a:rPr>
              <a:t>三种元素的电负性：</a:t>
            </a:r>
            <a:r>
              <a:rPr lang="en-US" altLang="zh-CN" sz="2800" kern="100" dirty="0">
                <a:solidFill>
                  <a:srgbClr val="E36C0A"/>
                </a:solidFill>
                <a:latin typeface="Times New Roman"/>
                <a:ea typeface="华文细黑"/>
                <a:cs typeface="Courier New"/>
              </a:rPr>
              <a:t>F</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N</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zh-CN" altLang="zh-CN" sz="2800" kern="100" dirty="0">
                <a:solidFill>
                  <a:srgbClr val="E36C0A"/>
                </a:solidFill>
                <a:latin typeface="Times New Roman"/>
                <a:ea typeface="华文细黑"/>
                <a:cs typeface="Times New Roman"/>
              </a:rPr>
              <a:t>，在</a:t>
            </a:r>
            <a:r>
              <a:rPr lang="en-US" altLang="zh-CN" sz="2800" kern="100" dirty="0">
                <a:solidFill>
                  <a:srgbClr val="E36C0A"/>
                </a:solidFill>
                <a:latin typeface="Times New Roman"/>
                <a:ea typeface="华文细黑"/>
                <a:cs typeface="Courier New"/>
              </a:rPr>
              <a:t>NF</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中，共用</a:t>
            </a:r>
            <a:r>
              <a:rPr lang="zh-CN" altLang="zh-CN" sz="2800" kern="100" dirty="0" smtClean="0">
                <a:solidFill>
                  <a:srgbClr val="E36C0A"/>
                </a:solidFill>
                <a:latin typeface="Times New Roman"/>
                <a:ea typeface="华文细黑"/>
                <a:cs typeface="Times New Roman"/>
              </a:rPr>
              <a:t>电子对</a:t>
            </a:r>
            <a:endParaRPr lang="en-US" altLang="zh-CN" sz="2800" kern="100" dirty="0" smtClean="0">
              <a:solidFill>
                <a:srgbClr val="E36C0A"/>
              </a:solidFill>
              <a:latin typeface="Times New Roman"/>
              <a:ea typeface="华文细黑"/>
              <a:cs typeface="Times New Roman"/>
            </a:endParaRPr>
          </a:p>
        </p:txBody>
      </p:sp>
      <p:sp>
        <p:nvSpPr>
          <p:cNvPr id="15" name="矩形 14"/>
          <p:cNvSpPr/>
          <p:nvPr/>
        </p:nvSpPr>
        <p:spPr>
          <a:xfrm>
            <a:off x="425624" y="4251547"/>
            <a:ext cx="11388152" cy="769417"/>
          </a:xfrm>
          <a:prstGeom prst="rect">
            <a:avLst/>
          </a:prstGeom>
        </p:spPr>
        <p:txBody>
          <a:bodyPr wrap="square" lIns="121898" tIns="60948" rIns="121898" bIns="60948">
            <a:spAutoFit/>
          </a:bodyPr>
          <a:lstStyle/>
          <a:p>
            <a:pPr lvl="0" algn="just">
              <a:lnSpc>
                <a:spcPct val="150000"/>
              </a:lnSpc>
            </a:pPr>
            <a:r>
              <a:rPr lang="zh-CN" altLang="zh-CN" sz="2800" kern="100" dirty="0">
                <a:solidFill>
                  <a:srgbClr val="E36C0A"/>
                </a:solidFill>
                <a:latin typeface="Times New Roman"/>
                <a:ea typeface="华文细黑"/>
                <a:cs typeface="Times New Roman"/>
              </a:rPr>
              <a:t>偏向</a:t>
            </a:r>
            <a:r>
              <a:rPr lang="en-US" altLang="zh-CN" sz="2800" kern="100" dirty="0">
                <a:solidFill>
                  <a:srgbClr val="E36C0A"/>
                </a:solidFill>
                <a:latin typeface="Times New Roman"/>
                <a:ea typeface="华文细黑"/>
                <a:cs typeface="Courier New"/>
              </a:rPr>
              <a:t>F</a:t>
            </a:r>
            <a:r>
              <a:rPr lang="zh-CN" altLang="zh-CN" sz="2800" kern="100" dirty="0" smtClean="0">
                <a:solidFill>
                  <a:srgbClr val="E36C0A"/>
                </a:solidFill>
                <a:latin typeface="Times New Roman"/>
                <a:ea typeface="华文细黑"/>
                <a:cs typeface="Times New Roman"/>
              </a:rPr>
              <a:t>原子</a:t>
            </a:r>
            <a:r>
              <a:rPr lang="en-US" altLang="zh-CN" sz="2800" kern="100" dirty="0" smtClean="0">
                <a:solidFill>
                  <a:srgbClr val="E36C0A"/>
                </a:solidFill>
                <a:latin typeface="Times New Roman"/>
                <a:ea typeface="华文细黑"/>
                <a:cs typeface="Times New Roman"/>
              </a:rPr>
              <a:t>,</a:t>
            </a:r>
            <a:r>
              <a:rPr lang="zh-CN" altLang="zh-CN" sz="2800" kern="100" dirty="0" smtClean="0">
                <a:solidFill>
                  <a:srgbClr val="E36C0A"/>
                </a:solidFill>
                <a:latin typeface="Times New Roman"/>
                <a:ea typeface="华文细黑"/>
                <a:cs typeface="Times New Roman"/>
              </a:rPr>
              <a:t>偏离</a:t>
            </a:r>
            <a:r>
              <a:rPr lang="en-US" altLang="zh-CN" sz="2800" kern="100" dirty="0">
                <a:solidFill>
                  <a:srgbClr val="E36C0A"/>
                </a:solidFill>
                <a:latin typeface="Times New Roman"/>
                <a:ea typeface="华文细黑"/>
                <a:cs typeface="Courier New"/>
              </a:rPr>
              <a:t>N</a:t>
            </a:r>
            <a:r>
              <a:rPr lang="zh-CN" altLang="zh-CN" sz="2800" kern="100" dirty="0" smtClean="0">
                <a:solidFill>
                  <a:srgbClr val="E36C0A"/>
                </a:solidFill>
                <a:latin typeface="Times New Roman"/>
                <a:ea typeface="华文细黑"/>
                <a:cs typeface="Times New Roman"/>
              </a:rPr>
              <a:t>原子</a:t>
            </a:r>
            <a:r>
              <a:rPr lang="en-US" altLang="zh-CN" sz="2800" kern="100" dirty="0" smtClean="0">
                <a:solidFill>
                  <a:srgbClr val="E36C0A"/>
                </a:solidFill>
                <a:latin typeface="Times New Roman"/>
                <a:ea typeface="华文细黑"/>
                <a:cs typeface="Times New Roman"/>
              </a:rPr>
              <a:t>,</a:t>
            </a:r>
            <a:r>
              <a:rPr lang="zh-CN" altLang="zh-CN" sz="2800" kern="100" dirty="0" smtClean="0">
                <a:solidFill>
                  <a:srgbClr val="E36C0A"/>
                </a:solidFill>
                <a:latin typeface="Times New Roman"/>
                <a:ea typeface="华文细黑"/>
                <a:cs typeface="Times New Roman"/>
              </a:rPr>
              <a:t>使得</a:t>
            </a:r>
            <a:r>
              <a:rPr lang="zh-CN" altLang="zh-CN" sz="2800" kern="100" dirty="0">
                <a:solidFill>
                  <a:srgbClr val="E36C0A"/>
                </a:solidFill>
                <a:latin typeface="Times New Roman"/>
                <a:ea typeface="华文细黑"/>
                <a:cs typeface="Times New Roman"/>
              </a:rPr>
              <a:t>氮原子上的孤电子对难与</a:t>
            </a:r>
            <a:r>
              <a:rPr lang="en-US" altLang="zh-CN" sz="2800" kern="100" dirty="0">
                <a:solidFill>
                  <a:srgbClr val="E36C0A"/>
                </a:solidFill>
                <a:latin typeface="Times New Roman"/>
                <a:ea typeface="华文细黑"/>
                <a:cs typeface="Courier New"/>
              </a:rPr>
              <a:t>Cu</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形成</a:t>
            </a:r>
            <a:r>
              <a:rPr lang="zh-CN" altLang="zh-CN" sz="2800" kern="100" dirty="0" smtClean="0">
                <a:solidFill>
                  <a:srgbClr val="E36C0A"/>
                </a:solidFill>
                <a:latin typeface="Times New Roman"/>
                <a:ea typeface="华文细黑"/>
                <a:cs typeface="Times New Roman"/>
              </a:rPr>
              <a:t>配位键</a:t>
            </a:r>
            <a:endParaRPr lang="zh-CN" altLang="zh-CN" sz="1050" kern="100" dirty="0">
              <a:effectLst/>
              <a:latin typeface="宋体"/>
              <a:cs typeface="Courier New"/>
            </a:endParaRPr>
          </a:p>
        </p:txBody>
      </p:sp>
      <p:sp>
        <p:nvSpPr>
          <p:cNvPr id="7"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53223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3" grpId="0"/>
      <p:bldP spid="13" grpId="1"/>
      <p:bldP spid="14" grpId="0"/>
      <p:bldP spid="14" grpId="1"/>
      <p:bldP spid="15" grpId="0"/>
      <p:bldP spid="1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94408" y="793820"/>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溶液中加入过量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溶液可生成</a:t>
            </a:r>
            <a:r>
              <a:rPr lang="en-US" altLang="zh-CN" sz="2800" kern="100" dirty="0">
                <a:latin typeface="IPAPANNEW"/>
                <a:ea typeface="华文细黑"/>
                <a:cs typeface="Times New Roman"/>
              </a:rPr>
              <a:t>[Cu(OH)</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。不考虑</a:t>
            </a:r>
            <a:r>
              <a:rPr lang="zh-CN" altLang="zh-CN" sz="2800" kern="100" dirty="0" smtClean="0">
                <a:latin typeface="Times New Roman"/>
                <a:ea typeface="华文细黑"/>
                <a:cs typeface="Times New Roman"/>
              </a:rPr>
              <a:t>空间</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构型</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[Cu(OH)</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的结构可用示意图表示为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294408" y="3608801"/>
            <a:ext cx="11388152"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中存在空轨道，而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原子有孤对电子，故</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之间以配位键结合。</a:t>
            </a:r>
            <a:endParaRPr lang="zh-CN" altLang="zh-CN" sz="1050" kern="100" dirty="0">
              <a:effectLst/>
              <a:latin typeface="宋体"/>
              <a:cs typeface="Courier New"/>
            </a:endParaRPr>
          </a:p>
        </p:txBody>
      </p:sp>
      <p:pic>
        <p:nvPicPr>
          <p:cNvPr id="282628" name="Picture 4" descr="HX593A"/>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81308" y="2338061"/>
            <a:ext cx="1800717" cy="97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629" name="Picture 5" descr="HX593B"/>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32606" y="2323653"/>
            <a:ext cx="1800717" cy="97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109500" y="2555395"/>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或</a:t>
            </a:r>
            <a:endParaRPr lang="zh-CN" altLang="en-US" sz="2800" dirty="0"/>
          </a:p>
        </p:txBody>
      </p:sp>
      <p:sp>
        <p:nvSpPr>
          <p:cNvPr id="7" name="Rectangle 21">
            <a:hlinkClick r:id="rId4"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5"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6"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058175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2629"/>
                                        </p:tgtEl>
                                        <p:attrNameLst>
                                          <p:attrName>style.visibility</p:attrName>
                                        </p:attrNameLst>
                                      </p:cBhvr>
                                      <p:to>
                                        <p:strVal val="visible"/>
                                      </p:to>
                                    </p:set>
                                    <p:animEffect transition="in" filter="blinds(horizontal)">
                                      <p:cBhvr>
                                        <p:cTn id="12" dur="500"/>
                                        <p:tgtEl>
                                          <p:spTgt spid="2826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282628"/>
                                        </p:tgtEl>
                                        <p:attrNameLst>
                                          <p:attrName>style.visibility</p:attrName>
                                        </p:attrNameLst>
                                      </p:cBhvr>
                                      <p:to>
                                        <p:strVal val="visible"/>
                                      </p:to>
                                    </p:set>
                                    <p:animEffect transition="in" filter="blinds(horizontal)">
                                      <p:cBhvr>
                                        <p:cTn id="18" dur="500"/>
                                        <p:tgtEl>
                                          <p:spTgt spid="2826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82629"/>
                                        </p:tgtEl>
                                      </p:cBhvr>
                                    </p:animEffect>
                                    <p:set>
                                      <p:cBhvr>
                                        <p:cTn id="26" dur="1" fill="hold">
                                          <p:stCondLst>
                                            <p:cond delay="499"/>
                                          </p:stCondLst>
                                        </p:cTn>
                                        <p:tgtEl>
                                          <p:spTgt spid="28262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82628"/>
                                        </p:tgtEl>
                                      </p:cBhvr>
                                    </p:animEffect>
                                    <p:set>
                                      <p:cBhvr>
                                        <p:cTn id="32" dur="1" fill="hold">
                                          <p:stCondLst>
                                            <p:cond delay="499"/>
                                          </p:stCondLst>
                                        </p:cTn>
                                        <p:tgtEl>
                                          <p:spTgt spid="28262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3" grpId="0"/>
      <p:bldP spid="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33345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胆矾</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·5H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可写作</a:t>
            </a:r>
            <a:r>
              <a:rPr lang="en-US" altLang="zh-CN" sz="2800" kern="100" dirty="0">
                <a:latin typeface="IPAPANNEW"/>
                <a:ea typeface="华文细黑"/>
                <a:cs typeface="Times New Roman"/>
              </a:rPr>
              <a:t>[Cu(H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，其结构示意图如下：</a:t>
            </a:r>
            <a:endParaRPr lang="zh-CN" altLang="zh-CN" sz="1050" kern="100" dirty="0">
              <a:effectLst/>
              <a:latin typeface="宋体"/>
              <a:cs typeface="Courier New"/>
            </a:endParaRPr>
          </a:p>
        </p:txBody>
      </p:sp>
      <p:pic>
        <p:nvPicPr>
          <p:cNvPr id="283652" name="Picture 4" descr="HX5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984" y="1053530"/>
            <a:ext cx="3920366" cy="232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3325223"/>
            <a:ext cx="11388152" cy="32729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下列有关胆矾的说法正确的是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所有氧原子都采取</a:t>
            </a:r>
            <a:r>
              <a:rPr lang="en-US" altLang="zh-CN" sz="2800" kern="100" dirty="0">
                <a:latin typeface="Times New Roman"/>
                <a:ea typeface="华文细黑"/>
                <a:cs typeface="Courier New"/>
              </a:rPr>
              <a:t>sp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杂化</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氧原子存在配位键和氢键两种化学键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的价电子排布式为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8</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胆矾中的水在不同温度下会分步失去</a:t>
            </a:r>
            <a:endParaRPr lang="zh-CN" altLang="zh-CN" sz="105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35007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640224" y="1269554"/>
            <a:ext cx="10835436" cy="3919254"/>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项，与</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相连的氧原子没有杂化；</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项，氢键不是化学键；</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的价电子排布式为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9</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项，由图可知，胆矾中有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与其他微粒靠氢键结合，易失去，有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以配位键结合，较难失去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rgbClr val="E36C0A"/>
                </a:solidFill>
                <a:latin typeface="Times New Roman"/>
                <a:ea typeface="华文细黑"/>
                <a:cs typeface="Courier New"/>
              </a:rPr>
              <a:t>D</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761212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75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64424" y="1228923"/>
            <a:ext cx="11275398"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经研究表明，</a:t>
            </a:r>
            <a:r>
              <a:rPr lang="en-US" altLang="zh-CN" sz="2800" kern="100" dirty="0">
                <a:latin typeface="Times New Roman"/>
                <a:ea typeface="华文细黑"/>
                <a:cs typeface="Courier New"/>
              </a:rPr>
              <a:t>Fe(SCN)</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是配合物，</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不仅能以</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的个数比配合，还能以其他个数比配合。请按要求填空：</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若所得</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的配合物中，主要是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以个数比</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配合所得离子显血红色。该离子的离子符号是</a:t>
            </a:r>
            <a:r>
              <a:rPr lang="en-US" altLang="zh-CN" sz="2800" kern="100" dirty="0">
                <a:latin typeface="Times New Roman"/>
                <a:ea typeface="华文细黑"/>
                <a:cs typeface="Courier New"/>
              </a:rPr>
              <a:t>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以个数比</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配合，则</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在水溶液中发生反应的化学方程式可以表示为</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7496047" y="3255064"/>
            <a:ext cx="2085827" cy="523220"/>
          </a:xfrm>
          <a:prstGeom prst="rect">
            <a:avLst/>
          </a:prstGeom>
        </p:spPr>
        <p:txBody>
          <a:bodyPr wrap="none">
            <a:spAutoFit/>
          </a:bodyPr>
          <a:lstStyle/>
          <a:p>
            <a:r>
              <a:rPr lang="en-US" altLang="zh-CN" sz="2800" kern="100" dirty="0">
                <a:solidFill>
                  <a:srgbClr val="E36C0A"/>
                </a:solidFill>
                <a:latin typeface="IPAPANNEW"/>
                <a:ea typeface="华文细黑"/>
                <a:cs typeface="Times New Roman"/>
              </a:rPr>
              <a:t>[Fe(SCN)]</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6" name="矩形 5"/>
          <p:cNvSpPr/>
          <p:nvPr/>
        </p:nvSpPr>
        <p:spPr>
          <a:xfrm>
            <a:off x="5081683" y="4517414"/>
            <a:ext cx="6263574" cy="523220"/>
          </a:xfrm>
          <a:prstGeom prst="rect">
            <a:avLst/>
          </a:prstGeom>
        </p:spPr>
        <p:txBody>
          <a:bodyPr wrap="none">
            <a:spAutoFit/>
          </a:bodyPr>
          <a:lstStyle/>
          <a:p>
            <a:r>
              <a:rPr lang="en-US" altLang="zh-CN" sz="2800" kern="100" dirty="0">
                <a:solidFill>
                  <a:srgbClr val="E36C0A"/>
                </a:solidFill>
                <a:latin typeface="Times New Roman"/>
                <a:ea typeface="华文细黑"/>
              </a:rPr>
              <a:t>FeCl</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5KSCN</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=K</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IPAPANNEW"/>
                <a:ea typeface="华文细黑"/>
                <a:cs typeface="Times New Roman"/>
              </a:rPr>
              <a:t>[Fe(SCN)</a:t>
            </a:r>
            <a:r>
              <a:rPr lang="en-US" altLang="zh-CN" sz="2800" kern="100" baseline="-25000" dirty="0">
                <a:solidFill>
                  <a:srgbClr val="E36C0A"/>
                </a:solidFill>
                <a:latin typeface="IPAPANNEW"/>
                <a:ea typeface="华文细黑"/>
                <a:cs typeface="Times New Roman"/>
              </a:rPr>
              <a:t>5</a:t>
            </a:r>
            <a:r>
              <a:rPr lang="en-US" altLang="zh-CN" sz="2800" kern="100" dirty="0">
                <a:solidFill>
                  <a:srgbClr val="E36C0A"/>
                </a:solidFill>
                <a:latin typeface="IPAPANNEW"/>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3KCl</a:t>
            </a:r>
            <a:endParaRPr lang="zh-CN" altLang="en-US" sz="2800" dirty="0"/>
          </a:p>
        </p:txBody>
      </p:sp>
      <p:sp>
        <p:nvSpPr>
          <p:cNvPr id="9" name="Rectangle 21">
            <a:hlinkClick r:id="rId2" action="ppaction://hlinksldjump"/>
          </p:cNvPr>
          <p:cNvSpPr>
            <a:spLocks noChangeArrowheads="1"/>
          </p:cNvSpPr>
          <p:nvPr/>
        </p:nvSpPr>
        <p:spPr bwMode="auto">
          <a:xfrm>
            <a:off x="10487694"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989872"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467908"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271670"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5" name="圆角矩形 14">
            <a:hlinkClick r:id="rId5"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5193718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6" grpId="0"/>
      <p:bldP spid="6"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3" name="文本框 1"/>
          <p:cNvSpPr txBox="1"/>
          <p:nvPr/>
        </p:nvSpPr>
        <p:spPr>
          <a:xfrm>
            <a:off x="478582" y="2890301"/>
            <a:ext cx="11394466" cy="1021946"/>
          </a:xfrm>
          <a:prstGeom prst="rect">
            <a:avLst/>
          </a:prstGeom>
          <a:noFill/>
        </p:spPr>
        <p:txBody>
          <a:bodyPr wrap="none" rtlCol="0" anchor="ctr">
            <a:spAutoFit/>
          </a:bodyPr>
          <a:lstStyle/>
          <a:p>
            <a:pPr>
              <a:lnSpc>
                <a:spcPct val="120000"/>
              </a:lnSpc>
              <a:defRPr/>
            </a:pPr>
            <a:r>
              <a:rPr lang="zh-CN" altLang="zh-CN" sz="5500" b="1" dirty="0">
                <a:solidFill>
                  <a:schemeClr val="bg1"/>
                </a:solidFill>
                <a:latin typeface="+mj-ea"/>
                <a:ea typeface="+mj-ea"/>
              </a:rPr>
              <a:t>考点</a:t>
            </a:r>
            <a:r>
              <a:rPr lang="zh-CN" altLang="zh-CN" sz="5500" b="1" dirty="0" smtClean="0">
                <a:solidFill>
                  <a:schemeClr val="bg1"/>
                </a:solidFill>
                <a:latin typeface="+mj-ea"/>
                <a:ea typeface="+mj-ea"/>
              </a:rPr>
              <a:t>三</a:t>
            </a:r>
            <a:r>
              <a:rPr lang="en-US" altLang="zh-CN" sz="5500" b="1" dirty="0" smtClean="0">
                <a:solidFill>
                  <a:schemeClr val="bg1"/>
                </a:solidFill>
                <a:latin typeface="+mj-ea"/>
                <a:ea typeface="+mj-ea"/>
              </a:rPr>
              <a:t>   </a:t>
            </a:r>
            <a:r>
              <a:rPr lang="zh-CN" altLang="zh-CN" sz="5500" b="1" dirty="0" smtClean="0">
                <a:solidFill>
                  <a:schemeClr val="bg1"/>
                </a:solidFill>
                <a:latin typeface="+mj-ea"/>
                <a:ea typeface="+mj-ea"/>
              </a:rPr>
              <a:t>分子间作用力</a:t>
            </a:r>
            <a:r>
              <a:rPr lang="zh-CN" altLang="zh-CN" sz="5500" b="1" dirty="0">
                <a:solidFill>
                  <a:schemeClr val="bg1"/>
                </a:solidFill>
                <a:latin typeface="+mj-ea"/>
                <a:ea typeface="+mj-ea"/>
              </a:rPr>
              <a:t>与分子的性质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765498"/>
            <a:ext cx="11388152" cy="5250644"/>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分子间作用力</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a:t>
            </a:r>
            <a:endParaRPr lang="zh-CN" altLang="zh-CN" sz="105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物质分子</a:t>
            </a:r>
            <a:r>
              <a:rPr lang="zh-CN" altLang="zh-CN" sz="2800" kern="100" dirty="0" smtClean="0">
                <a:latin typeface="Times New Roman"/>
                <a:ea typeface="华文细黑"/>
                <a:cs typeface="Times New Roman"/>
              </a:rPr>
              <a:t>之间</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存在</a:t>
            </a:r>
            <a:r>
              <a:rPr lang="zh-CN" altLang="zh-CN" sz="2800" kern="100" dirty="0">
                <a:latin typeface="Times New Roman"/>
                <a:ea typeface="华文细黑"/>
                <a:cs typeface="Times New Roman"/>
              </a:rPr>
              <a:t>的相互作用力，称为分子间作用力。</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分类</a:t>
            </a:r>
            <a:endParaRPr lang="zh-CN" altLang="zh-CN" sz="1050" kern="100" dirty="0">
              <a:latin typeface="宋体"/>
              <a:cs typeface="Courier New"/>
            </a:endParaRPr>
          </a:p>
          <a:p>
            <a:pPr algn="just">
              <a:lnSpc>
                <a:spcPct val="170000"/>
              </a:lnSpc>
              <a:spcAft>
                <a:spcPts val="0"/>
              </a:spcAft>
            </a:pPr>
            <a:r>
              <a:rPr lang="zh-CN" altLang="zh-CN" sz="2800" kern="100" dirty="0">
                <a:latin typeface="Times New Roman"/>
                <a:ea typeface="华文细黑"/>
                <a:cs typeface="Times New Roman"/>
              </a:rPr>
              <a:t>分子间作用力最常见的</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强弱</a:t>
            </a:r>
            <a:endParaRPr lang="zh-CN" altLang="zh-CN" sz="1050" kern="100" dirty="0">
              <a:latin typeface="宋体"/>
              <a:cs typeface="Courier New"/>
            </a:endParaRPr>
          </a:p>
          <a:p>
            <a:pPr algn="just">
              <a:lnSpc>
                <a:spcPct val="170000"/>
              </a:lnSpc>
              <a:spcAft>
                <a:spcPts val="0"/>
              </a:spcAft>
            </a:pPr>
            <a:r>
              <a:rPr lang="zh-CN" altLang="zh-CN" sz="2800" kern="100" dirty="0" smtClean="0">
                <a:latin typeface="Times New Roman"/>
                <a:ea typeface="华文细黑"/>
                <a:cs typeface="Times New Roman"/>
              </a:rPr>
              <a:t>范德华力</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氢键</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化学键。</a:t>
            </a:r>
            <a:endParaRPr lang="zh-CN" altLang="zh-CN" sz="1050" kern="100" dirty="0">
              <a:latin typeface="宋体"/>
              <a:cs typeface="Courier New"/>
            </a:endParaRPr>
          </a:p>
        </p:txBody>
      </p:sp>
      <p:sp>
        <p:nvSpPr>
          <p:cNvPr id="3" name="矩形 2"/>
          <p:cNvSpPr/>
          <p:nvPr/>
        </p:nvSpPr>
        <p:spPr>
          <a:xfrm>
            <a:off x="2494806" y="238358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普遍</a:t>
            </a:r>
            <a:endParaRPr lang="zh-CN" altLang="en-US" dirty="0">
              <a:solidFill>
                <a:srgbClr val="0000FF"/>
              </a:solidFill>
            </a:endParaRPr>
          </a:p>
        </p:txBody>
      </p:sp>
      <p:sp>
        <p:nvSpPr>
          <p:cNvPr id="4" name="矩形 3"/>
          <p:cNvSpPr/>
          <p:nvPr/>
        </p:nvSpPr>
        <p:spPr>
          <a:xfrm>
            <a:off x="4232523" y="3842792"/>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范德华力</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6145708" y="383315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氢键</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1918742" y="5302002"/>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&lt;</a:t>
            </a:r>
            <a:endParaRPr lang="zh-CN" altLang="en-US" dirty="0">
              <a:solidFill>
                <a:srgbClr val="0000FF"/>
              </a:solidFill>
            </a:endParaRPr>
          </a:p>
        </p:txBody>
      </p:sp>
      <p:sp>
        <p:nvSpPr>
          <p:cNvPr id="17" name="矩形 16"/>
          <p:cNvSpPr/>
          <p:nvPr/>
        </p:nvSpPr>
        <p:spPr>
          <a:xfrm>
            <a:off x="3214886" y="5302002"/>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&lt;</a:t>
            </a:r>
            <a:endParaRPr lang="zh-CN" altLang="en-US" dirty="0">
              <a:solidFill>
                <a:srgbClr val="0000FF"/>
              </a:solidFill>
            </a:endParaRPr>
          </a:p>
        </p:txBody>
      </p:sp>
      <p:sp>
        <p:nvSpPr>
          <p:cNvPr id="12" name="矩形 11"/>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8" name="矩形 1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9" name="直角三角形 1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0" name="矩形 1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056947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3" grpId="0"/>
      <p:bldP spid="3" grpId="1"/>
      <p:bldP spid="4" grpId="0"/>
      <p:bldP spid="4" grpId="1"/>
      <p:bldP spid="5" grpId="0"/>
      <p:bldP spid="5" grpId="1"/>
      <p:bldP spid="7" grpId="0"/>
      <p:bldP spid="7"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4424" y="189434"/>
            <a:ext cx="11275398"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范德华力</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范德华力主要影响物质的熔点、沸点、硬度等物理性质。范德华力越强，物质的熔点、沸点越高，硬度越大。一般来说</a:t>
            </a:r>
            <a:r>
              <a:rPr lang="zh-CN" altLang="zh-CN" sz="2800" kern="100" dirty="0" smtClean="0">
                <a:solidFill>
                  <a:prstClr val="black"/>
                </a:solidFill>
                <a:latin typeface="Times New Roman"/>
                <a:ea typeface="华文细黑"/>
                <a:cs typeface="Times New Roman"/>
              </a:rPr>
              <a:t>，</a:t>
            </a: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相似的</a:t>
            </a:r>
            <a:r>
              <a:rPr lang="zh-CN" altLang="zh-CN" sz="2800" kern="100" dirty="0">
                <a:solidFill>
                  <a:prstClr val="black"/>
                </a:solidFill>
                <a:latin typeface="Times New Roman"/>
                <a:ea typeface="华文细黑"/>
                <a:cs typeface="Times New Roman"/>
              </a:rPr>
              <a:t>物质，</a:t>
            </a:r>
            <a:r>
              <a:rPr lang="zh-CN" altLang="zh-CN" sz="2800" kern="100" dirty="0" smtClean="0">
                <a:solidFill>
                  <a:prstClr val="black"/>
                </a:solidFill>
                <a:latin typeface="Times New Roman"/>
                <a:ea typeface="华文细黑"/>
                <a:cs typeface="Times New Roman"/>
              </a:rPr>
              <a:t>随着</a:t>
            </a: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增加，范德华力</a:t>
            </a:r>
            <a:r>
              <a:rPr lang="zh-CN" altLang="zh-CN" sz="2800" kern="100" dirty="0" smtClean="0">
                <a:solidFill>
                  <a:prstClr val="black"/>
                </a:solidFill>
                <a:latin typeface="Times New Roman"/>
                <a:ea typeface="华文细黑"/>
                <a:cs typeface="Times New Roman"/>
              </a:rPr>
              <a:t>逐渐</a:t>
            </a: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氢键</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形成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已经</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原子形成共价键</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该氢原子几乎为裸露的质子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与另一个分子</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原子之间的作用力，称为氢键。</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表示方法</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A—H</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B</a:t>
            </a:r>
            <a:endParaRPr lang="zh-CN" altLang="zh-CN" sz="2800" kern="100" dirty="0">
              <a:solidFill>
                <a:prstClr val="black"/>
              </a:solidFill>
              <a:latin typeface="宋体"/>
              <a:cs typeface="Courier New"/>
            </a:endParaRPr>
          </a:p>
        </p:txBody>
      </p:sp>
      <p:sp>
        <p:nvSpPr>
          <p:cNvPr id="2" name="矩形 1"/>
          <p:cNvSpPr/>
          <p:nvPr/>
        </p:nvSpPr>
        <p:spPr>
          <a:xfrm>
            <a:off x="7859593" y="1576522"/>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组成和结构</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1198662" y="2205658"/>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相对分子质量</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7031310" y="221518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增大</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1557735" y="4130710"/>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电负性很强</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6672237" y="4121185"/>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氢原子</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3718942" y="4764038"/>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电负性很强</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P spid="3" grpId="0"/>
      <p:bldP spid="3" grpId="1"/>
      <p:bldP spid="5" grpId="0"/>
      <p:bldP spid="5" grpId="1"/>
      <p:bldP spid="7" grpId="0"/>
      <p:bldP spid="7" grpId="1"/>
      <p:bldP spid="8" grpId="0"/>
      <p:bldP spid="8" grpId="1"/>
      <p:bldP spid="9" grpId="0"/>
      <p:bldP spid="9"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589" y="837506"/>
            <a:ext cx="10943790"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是电负性很强的原子，一般为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三种元素。</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可以相同，也可以不同。</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特征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具有一定</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性和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性</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分类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氢键</a:t>
            </a:r>
            <a:r>
              <a:rPr lang="zh-CN" altLang="zh-CN" sz="2800" kern="100" dirty="0" smtClean="0">
                <a:latin typeface="Times New Roman"/>
                <a:ea typeface="华文细黑"/>
                <a:cs typeface="Times New Roman"/>
              </a:rPr>
              <a:t>包括</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氢键和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氢键</a:t>
            </a:r>
            <a:r>
              <a:rPr lang="zh-CN" altLang="zh-CN" sz="2800" kern="100" dirty="0">
                <a:latin typeface="Times New Roman"/>
                <a:ea typeface="华文细黑"/>
                <a:cs typeface="Times New Roman"/>
              </a:rPr>
              <a:t>两种。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分子间氢键对物质性质的影响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主要表现为使物质的熔、</a:t>
            </a:r>
            <a:r>
              <a:rPr lang="zh-CN" altLang="zh-CN" sz="2800" kern="100" dirty="0" smtClean="0">
                <a:latin typeface="Times New Roman"/>
                <a:ea typeface="华文细黑"/>
                <a:cs typeface="Times New Roman"/>
              </a:rPr>
              <a:t>沸点</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对电离和溶解度等产生影响。</a:t>
            </a:r>
            <a:endParaRPr lang="zh-CN" altLang="zh-CN" sz="1050" kern="100" dirty="0">
              <a:effectLst/>
              <a:latin typeface="宋体"/>
              <a:cs typeface="Courier New"/>
            </a:endParaRPr>
          </a:p>
        </p:txBody>
      </p:sp>
      <p:sp>
        <p:nvSpPr>
          <p:cNvPr id="2" name="矩形 1"/>
          <p:cNvSpPr/>
          <p:nvPr/>
        </p:nvSpPr>
        <p:spPr>
          <a:xfrm>
            <a:off x="2528099" y="285373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方向</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4337824" y="286102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饱和</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2206774" y="4149874"/>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分子内</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4967813" y="4140349"/>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分子间</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5317361" y="539306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升高</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212713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P spid="3" grpId="0"/>
      <p:bldP spid="3" grpId="1"/>
      <p:bldP spid="5" grpId="0"/>
      <p:bldP spid="5" grpId="1"/>
      <p:bldP spid="7" grpId="0"/>
      <p:bldP spid="7" grpId="1"/>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1597800"/>
            <a:ext cx="11163760" cy="32721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只有两原子的电负性相差不大时，才能形成共用电子对，形成共价键，当两原子的电负性相差很大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时，不会形成共用电子对，而形成离子键。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同种元素原子间形成的共价键为非极性键，不同种元素原子间形成的共价键为极性键。</a:t>
            </a:r>
            <a:endParaRPr lang="zh-CN" altLang="zh-CN" sz="1050" kern="100" dirty="0">
              <a:effectLst/>
              <a:latin typeface="宋体"/>
              <a:cs typeface="Courier New"/>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549474"/>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分子的性质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分子的极性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019453800"/>
              </p:ext>
            </p:extLst>
          </p:nvPr>
        </p:nvGraphicFramePr>
        <p:xfrm>
          <a:off x="478582" y="2030840"/>
          <a:ext cx="11233248" cy="3813005"/>
        </p:xfrm>
        <a:graphic>
          <a:graphicData uri="http://schemas.openxmlformats.org/drawingml/2006/table">
            <a:tbl>
              <a:tblPr/>
              <a:tblGrid>
                <a:gridCol w="2664296"/>
                <a:gridCol w="4063335"/>
                <a:gridCol w="4505617"/>
              </a:tblGrid>
              <a:tr h="487199">
                <a:tc>
                  <a:txBody>
                    <a:bodyPr/>
                    <a:lstStyle/>
                    <a:p>
                      <a:pPr algn="ctr">
                        <a:lnSpc>
                          <a:spcPct val="150000"/>
                        </a:lnSpc>
                        <a:spcAft>
                          <a:spcPts val="0"/>
                        </a:spcAft>
                      </a:pPr>
                      <a:r>
                        <a:rPr lang="zh-CN" sz="2800" kern="100" baseline="0" dirty="0">
                          <a:effectLst/>
                          <a:latin typeface="Times New Roman"/>
                          <a:ea typeface="华文细黑"/>
                          <a:cs typeface="Times New Roman"/>
                        </a:rPr>
                        <a:t>类型</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非极性分子</a:t>
                      </a:r>
                      <a:endParaRPr lang="zh-CN" sz="2800" kern="100" baseline="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极性分子</a:t>
                      </a:r>
                      <a:endParaRPr lang="zh-CN" sz="2800" kern="100" baseline="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497">
                <a:tc>
                  <a:txBody>
                    <a:bodyPr/>
                    <a:lstStyle/>
                    <a:p>
                      <a:pPr algn="ctr">
                        <a:lnSpc>
                          <a:spcPct val="150000"/>
                        </a:lnSpc>
                        <a:spcAft>
                          <a:spcPts val="0"/>
                        </a:spcAft>
                      </a:pPr>
                      <a:r>
                        <a:rPr lang="zh-CN" sz="2800" kern="100" baseline="0" dirty="0">
                          <a:effectLst/>
                          <a:latin typeface="Times New Roman"/>
                          <a:ea typeface="华文细黑"/>
                          <a:cs typeface="Times New Roman"/>
                        </a:rPr>
                        <a:t>形成原因</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正电中心和负电</a:t>
                      </a:r>
                      <a:r>
                        <a:rPr lang="zh-CN" sz="2800" kern="100" baseline="0" dirty="0" smtClean="0">
                          <a:effectLst/>
                          <a:latin typeface="Times New Roman"/>
                          <a:ea typeface="华文细黑"/>
                          <a:cs typeface="Times New Roman"/>
                        </a:rPr>
                        <a:t>中心</a:t>
                      </a:r>
                      <a:endParaRPr lang="en-US" altLang="zh-CN" sz="2800" u="sng" kern="100" baseline="0" dirty="0" smtClean="0">
                        <a:effectLst/>
                        <a:latin typeface="Times New Roman"/>
                        <a:ea typeface="华文细黑"/>
                        <a:cs typeface="Times New Roman"/>
                      </a:endParaRPr>
                    </a:p>
                    <a:p>
                      <a:pPr algn="l">
                        <a:lnSpc>
                          <a:spcPct val="150000"/>
                        </a:lnSpc>
                        <a:spcAft>
                          <a:spcPts val="0"/>
                        </a:spcAft>
                      </a:pPr>
                      <a:r>
                        <a:rPr lang="zh-CN" sz="2800" kern="100" baseline="0" dirty="0" smtClean="0">
                          <a:effectLst/>
                          <a:latin typeface="Times New Roman"/>
                          <a:ea typeface="华文细黑"/>
                          <a:cs typeface="Times New Roman"/>
                        </a:rPr>
                        <a:t>的</a:t>
                      </a:r>
                      <a:r>
                        <a:rPr lang="zh-CN" sz="2800" kern="100" baseline="0" dirty="0">
                          <a:effectLst/>
                          <a:latin typeface="Times New Roman"/>
                          <a:ea typeface="华文细黑"/>
                          <a:cs typeface="Times New Roman"/>
                        </a:rPr>
                        <a:t>分子</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正电中心和负电</a:t>
                      </a:r>
                      <a:r>
                        <a:rPr lang="zh-CN" sz="2800" kern="100" baseline="0" dirty="0" smtClean="0">
                          <a:effectLst/>
                          <a:latin typeface="Times New Roman"/>
                          <a:ea typeface="华文细黑"/>
                          <a:cs typeface="Times New Roman"/>
                        </a:rPr>
                        <a:t>中心</a:t>
                      </a:r>
                      <a:endParaRPr lang="en-US" altLang="zh-CN" sz="2800" u="sng" kern="100" baseline="0" dirty="0" smtClean="0">
                        <a:effectLst/>
                        <a:latin typeface="Times New Roman"/>
                        <a:ea typeface="华文细黑"/>
                        <a:cs typeface="Times New Roman"/>
                      </a:endParaRPr>
                    </a:p>
                    <a:p>
                      <a:pPr algn="l">
                        <a:lnSpc>
                          <a:spcPct val="150000"/>
                        </a:lnSpc>
                        <a:spcAft>
                          <a:spcPts val="0"/>
                        </a:spcAft>
                      </a:pPr>
                      <a:r>
                        <a:rPr lang="zh-CN" sz="2800" kern="100" baseline="0" dirty="0" smtClean="0">
                          <a:effectLst/>
                          <a:latin typeface="Times New Roman"/>
                          <a:ea typeface="华文细黑"/>
                          <a:cs typeface="Times New Roman"/>
                        </a:rPr>
                        <a:t>的</a:t>
                      </a:r>
                      <a:r>
                        <a:rPr lang="zh-CN" sz="2800" kern="100" baseline="0" dirty="0">
                          <a:effectLst/>
                          <a:latin typeface="Times New Roman"/>
                          <a:ea typeface="华文细黑"/>
                          <a:cs typeface="Times New Roman"/>
                        </a:rPr>
                        <a:t>分子</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8669">
                <a:tc>
                  <a:txBody>
                    <a:bodyPr/>
                    <a:lstStyle/>
                    <a:p>
                      <a:pPr algn="ctr">
                        <a:lnSpc>
                          <a:spcPct val="150000"/>
                        </a:lnSpc>
                        <a:spcAft>
                          <a:spcPts val="0"/>
                        </a:spcAft>
                      </a:pPr>
                      <a:r>
                        <a:rPr lang="zh-CN" sz="2800" kern="100" baseline="0" dirty="0">
                          <a:effectLst/>
                          <a:latin typeface="Times New Roman"/>
                          <a:ea typeface="华文细黑"/>
                          <a:cs typeface="Times New Roman"/>
                        </a:rPr>
                        <a:t>存在的共价键</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非极性键或极性键</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96">
                <a:tc>
                  <a:txBody>
                    <a:bodyPr/>
                    <a:lstStyle/>
                    <a:p>
                      <a:pPr algn="ctr">
                        <a:lnSpc>
                          <a:spcPct val="150000"/>
                        </a:lnSpc>
                        <a:spcAft>
                          <a:spcPts val="0"/>
                        </a:spcAft>
                      </a:pPr>
                      <a:r>
                        <a:rPr lang="zh-CN" sz="2800" kern="100" baseline="0">
                          <a:effectLst/>
                          <a:latin typeface="Times New Roman"/>
                          <a:ea typeface="华文细黑"/>
                          <a:cs typeface="Times New Roman"/>
                        </a:rPr>
                        <a:t>分子内原子排列</a:t>
                      </a:r>
                      <a:endParaRPr lang="zh-CN" sz="2800" kern="100" baseline="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34998" y="277607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重合</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10415686" y="275702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不重合</a:t>
            </a:r>
            <a:endParaRPr lang="zh-CN" altLang="en-US" sz="2800" kern="100" dirty="0">
              <a:solidFill>
                <a:srgbClr val="0000FF"/>
              </a:solidFill>
              <a:latin typeface="Times New Roman"/>
              <a:ea typeface="华文细黑"/>
              <a:cs typeface="Times New Roman"/>
            </a:endParaRPr>
          </a:p>
        </p:txBody>
      </p:sp>
      <p:cxnSp>
        <p:nvCxnSpPr>
          <p:cNvPr id="9" name="直接连接符 8"/>
          <p:cNvCxnSpPr/>
          <p:nvPr/>
        </p:nvCxnSpPr>
        <p:spPr>
          <a:xfrm>
            <a:off x="6407006" y="3270721"/>
            <a:ext cx="768320"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0515242" y="3270721"/>
            <a:ext cx="1115055" cy="0"/>
          </a:xfrm>
          <a:prstGeom prst="line">
            <a:avLst/>
          </a:prstGeom>
        </p:spPr>
        <p:style>
          <a:lnRef idx="1">
            <a:schemeClr val="dk1"/>
          </a:lnRef>
          <a:fillRef idx="0">
            <a:schemeClr val="dk1"/>
          </a:fillRef>
          <a:effectRef idx="0">
            <a:schemeClr val="dk1"/>
          </a:effectRef>
          <a:fontRef idx="minor">
            <a:schemeClr val="tx1"/>
          </a:fontRef>
        </p:style>
      </p:cxnSp>
      <p:sp>
        <p:nvSpPr>
          <p:cNvPr id="12" name="矩形 11"/>
          <p:cNvSpPr/>
          <p:nvPr/>
        </p:nvSpPr>
        <p:spPr>
          <a:xfrm>
            <a:off x="8039422" y="4187661"/>
            <a:ext cx="305724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非极性键或极性键</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4799062" y="512376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对称</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8831510" y="5157559"/>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不对称</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7105912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P spid="7" grpId="0"/>
      <p:bldP spid="7" grpId="1"/>
      <p:bldP spid="12" grpId="0"/>
      <p:bldP spid="12" grpId="1"/>
      <p:bldP spid="13" grpId="0"/>
      <p:bldP spid="13" grpId="1"/>
      <p:bldP spid="14" grpId="0"/>
      <p:bldP spid="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477466"/>
            <a:ext cx="11388152"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分子的溶解性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相似相溶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的规律：非极性溶质一般能溶</a:t>
            </a:r>
            <a:r>
              <a:rPr lang="zh-CN" altLang="zh-CN" sz="2800" kern="100" dirty="0" smtClean="0">
                <a:latin typeface="Times New Roman"/>
                <a:ea typeface="华文细黑"/>
                <a:cs typeface="Times New Roman"/>
              </a:rPr>
              <a:t>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溶剂</a:t>
            </a:r>
            <a:r>
              <a:rPr lang="zh-CN" altLang="zh-CN" sz="2800" kern="100" dirty="0">
                <a:latin typeface="Times New Roman"/>
                <a:ea typeface="华文细黑"/>
                <a:cs typeface="Times New Roman"/>
              </a:rPr>
              <a:t>，极性溶质一般能溶</a:t>
            </a:r>
            <a:r>
              <a:rPr lang="zh-CN" altLang="zh-CN" sz="2800" kern="100" dirty="0" smtClean="0">
                <a:latin typeface="Times New Roman"/>
                <a:ea typeface="华文细黑"/>
                <a:cs typeface="Times New Roman"/>
              </a:rPr>
              <a:t>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若溶剂和溶质分子之间可以形成氢键，则溶质的</a:t>
            </a:r>
            <a:r>
              <a:rPr lang="zh-CN" altLang="zh-CN" sz="2800" kern="100" dirty="0" smtClean="0">
                <a:latin typeface="Times New Roman"/>
                <a:ea typeface="华文细黑"/>
                <a:cs typeface="Times New Roman"/>
              </a:rPr>
              <a:t>溶解度</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随着溶质分子中憎水基个数的增大，溶质在水中的溶解度减小。如甲醇、乙醇和水以任意比互溶，而戊醇在水中的溶解度明显减小。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分子的手性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手性异构：具有完全相同的组成和原子排列的一对分子，如同左手和右手一样互</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在三维空间</a:t>
            </a:r>
            <a:r>
              <a:rPr lang="zh-CN" altLang="zh-CN" sz="2800" kern="100" dirty="0" smtClean="0">
                <a:latin typeface="Times New Roman"/>
                <a:ea typeface="华文细黑"/>
                <a:cs typeface="Times New Roman"/>
              </a:rPr>
              <a:t>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现象。</a:t>
            </a:r>
            <a:endParaRPr lang="zh-CN" altLang="zh-CN" sz="1050" kern="100" dirty="0">
              <a:effectLst/>
              <a:latin typeface="宋体"/>
              <a:cs typeface="Courier New"/>
            </a:endParaRPr>
          </a:p>
        </p:txBody>
      </p:sp>
      <p:sp>
        <p:nvSpPr>
          <p:cNvPr id="2" name="矩形 1"/>
          <p:cNvSpPr/>
          <p:nvPr/>
        </p:nvSpPr>
        <p:spPr>
          <a:xfrm>
            <a:off x="7885881" y="1250504"/>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非极性</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2386017" y="1845618"/>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极性溶剂</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1944136" y="249369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增大</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2600107" y="5690617"/>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镜像</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6167214" y="5700142"/>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不能重叠</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590895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P spid="3" grpId="0"/>
      <p:bldP spid="3" grpId="1"/>
      <p:bldP spid="5" grpId="0"/>
      <p:bldP spid="5" grpId="1"/>
      <p:bldP spid="7" grpId="0"/>
      <p:bldP spid="7" grpId="1"/>
      <p:bldP spid="8" grpId="0"/>
      <p:bldP spid="8"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4424" y="515170"/>
            <a:ext cx="11275398"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手性分子：</a:t>
            </a:r>
            <a:r>
              <a:rPr lang="zh-CN" altLang="zh-CN" sz="2800" kern="100" dirty="0" smtClean="0">
                <a:latin typeface="Times New Roman"/>
                <a:ea typeface="华文细黑"/>
                <a:cs typeface="Times New Roman"/>
              </a:rPr>
              <a:t>具有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分子。</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手性碳原子：在有机物分子中，连</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碳原子。含有手性碳原子的分子是手性分子，</a:t>
            </a:r>
            <a:endParaRPr lang="zh-CN" altLang="zh-CN" sz="1050" kern="100" dirty="0">
              <a:effectLst/>
              <a:latin typeface="宋体"/>
              <a:cs typeface="Courier New"/>
            </a:endParaRPr>
          </a:p>
        </p:txBody>
      </p:sp>
      <p:sp>
        <p:nvSpPr>
          <p:cNvPr id="5" name="矩形 4"/>
          <p:cNvSpPr/>
          <p:nvPr/>
        </p:nvSpPr>
        <p:spPr>
          <a:xfrm>
            <a:off x="364424" y="2833626"/>
            <a:ext cx="11275398"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如</a:t>
            </a:r>
            <a:endParaRPr lang="zh-CN" altLang="zh-CN" sz="1050" kern="100" dirty="0">
              <a:effectLst/>
              <a:latin typeface="宋体"/>
              <a:cs typeface="Courier New"/>
            </a:endParaRPr>
          </a:p>
        </p:txBody>
      </p:sp>
      <p:pic>
        <p:nvPicPr>
          <p:cNvPr id="20686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35" y="2603402"/>
            <a:ext cx="2839823" cy="101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64424" y="3755530"/>
            <a:ext cx="11275398"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无机含氧酸分子的酸性</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无机含氧酸的通式可写成</a:t>
            </a:r>
            <a:r>
              <a:rPr lang="en-US" altLang="zh-CN" sz="2800" kern="100" dirty="0">
                <a:latin typeface="Times New Roman"/>
                <a:ea typeface="华文细黑"/>
                <a:cs typeface="Courier New"/>
              </a:rPr>
              <a:t>(HO)</a:t>
            </a:r>
            <a:r>
              <a:rPr lang="en-US" altLang="zh-CN" sz="2800" i="1" kern="100" baseline="-25000" dirty="0" err="1">
                <a:latin typeface="Times New Roman"/>
                <a:ea typeface="华文细黑"/>
                <a:cs typeface="Courier New"/>
              </a:rPr>
              <a:t>m</a:t>
            </a:r>
            <a:r>
              <a:rPr lang="en-US" altLang="zh-CN" sz="2800" kern="100" dirty="0" err="1">
                <a:latin typeface="Times New Roman"/>
                <a:ea typeface="华文细黑"/>
                <a:cs typeface="Courier New"/>
              </a:rPr>
              <a:t>RO</a:t>
            </a:r>
            <a:r>
              <a:rPr lang="en-US" altLang="zh-CN" sz="2800" i="1" kern="100" baseline="-25000" dirty="0" err="1">
                <a:latin typeface="Times New Roman"/>
                <a:ea typeface="华文细黑"/>
                <a:cs typeface="Courier New"/>
              </a:rPr>
              <a:t>n</a:t>
            </a:r>
            <a:r>
              <a:rPr lang="zh-CN" altLang="zh-CN" sz="2800" kern="100" dirty="0">
                <a:latin typeface="Times New Roman"/>
                <a:ea typeface="华文细黑"/>
                <a:cs typeface="Times New Roman"/>
              </a:rPr>
              <a:t>，如果成酸元素</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相同，则</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值越大，</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的正电性越高，使</a:t>
            </a:r>
            <a:r>
              <a:rPr lang="en-US" altLang="zh-CN" sz="2800" kern="100" dirty="0">
                <a:latin typeface="Times New Roman"/>
                <a:ea typeface="华文细黑"/>
                <a:cs typeface="Courier New"/>
              </a:rPr>
              <a:t>R—O—H</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的电子向</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偏移，在水分子的作用下越易电离出</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，酸性越强，如酸性：</a:t>
            </a:r>
            <a:r>
              <a:rPr lang="en-US" altLang="zh-CN" sz="2800" kern="100" dirty="0" err="1">
                <a:latin typeface="Times New Roman"/>
                <a:ea typeface="华文细黑"/>
                <a:cs typeface="Courier New"/>
              </a:rPr>
              <a:t>HClO</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 name="矩形 1"/>
          <p:cNvSpPr/>
          <p:nvPr/>
        </p:nvSpPr>
        <p:spPr>
          <a:xfrm>
            <a:off x="3252609" y="592793"/>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手性异构体</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6445721" y="1265549"/>
            <a:ext cx="3416320"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四个不同基团或原子</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998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2" grpId="0"/>
      <p:bldP spid="2" grpId="1"/>
      <p:bldP spid="3" grpId="0"/>
      <p:bldP spid="3"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1608" y="868081"/>
            <a:ext cx="11388152" cy="5545853"/>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判断下列说法是否正确，正确的划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，错误的划</a:t>
            </a:r>
            <a:r>
              <a:rPr lang="en-US" altLang="zh-CN" sz="2800" kern="100" dirty="0" smtClean="0">
                <a:latin typeface="宋体"/>
                <a:ea typeface="华文细黑"/>
                <a:cs typeface="Times New Roman"/>
              </a:rPr>
              <a:t>“×”</a:t>
            </a:r>
            <a:endParaRPr lang="zh-CN" altLang="zh-CN" sz="2800" kern="100" dirty="0" smtClean="0">
              <a:latin typeface="宋体"/>
              <a:cs typeface="Courier New"/>
            </a:endParaRPr>
          </a:p>
          <a:p>
            <a:pPr algn="just">
              <a:lnSpc>
                <a:spcPct val="16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可燃冰</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·8H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中甲烷分子与水分子间形成了氢键</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6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可燃冰中水分子间存在氢键，但</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之间不存在氢键。</a:t>
            </a:r>
            <a:endParaRPr lang="en-US" altLang="zh-CN" sz="2800" kern="100" dirty="0" smtClean="0">
              <a:latin typeface="Times New Roman"/>
              <a:ea typeface="华文细黑"/>
              <a:cs typeface="Courier New"/>
            </a:endParaRPr>
          </a:p>
          <a:p>
            <a:pPr algn="just">
              <a:lnSpc>
                <a:spcPct val="16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乙醇分子和水分子间只存在范德华力</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6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乙醇分子、水分子中都有</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，符合形成氢键的条件。</a:t>
            </a:r>
            <a:endParaRPr lang="en-US" altLang="zh-CN" sz="2800" kern="100" dirty="0" smtClean="0">
              <a:latin typeface="Times New Roman"/>
              <a:ea typeface="华文细黑"/>
              <a:cs typeface="Courier New"/>
            </a:endParaRPr>
          </a:p>
          <a:p>
            <a:pPr algn="just">
              <a:lnSpc>
                <a:spcPct val="16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氢键具有方向性和饱和性</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60000"/>
              </a:lnSpc>
              <a:spcAft>
                <a:spcPts val="0"/>
              </a:spcAft>
            </a:pP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之间存在氢键</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p>
          <a:p>
            <a:pPr algn="just">
              <a:lnSpc>
                <a:spcPct val="160000"/>
              </a:lnSpc>
              <a:spcAft>
                <a:spcPts val="0"/>
              </a:spcAft>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分子中的共价键均为非极性键，分子间只存在范德华力。</a:t>
            </a:r>
            <a:endParaRPr lang="zh-CN" altLang="zh-CN" sz="2800" kern="100" dirty="0">
              <a:latin typeface="宋体"/>
              <a:cs typeface="Courier New"/>
            </a:endParaRPr>
          </a:p>
        </p:txBody>
      </p:sp>
      <p:sp>
        <p:nvSpPr>
          <p:cNvPr id="5" name="文本框 3"/>
          <p:cNvSpPr txBox="1"/>
          <p:nvPr/>
        </p:nvSpPr>
        <p:spPr bwMode="auto">
          <a:xfrm>
            <a:off x="250581" y="261442"/>
            <a:ext cx="2213745" cy="615529"/>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3" name="矩形 2"/>
          <p:cNvSpPr/>
          <p:nvPr/>
        </p:nvSpPr>
        <p:spPr>
          <a:xfrm>
            <a:off x="9161392" y="174158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6680795" y="309069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4893870" y="4468367"/>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0" name="矩形 9"/>
          <p:cNvSpPr/>
          <p:nvPr/>
        </p:nvSpPr>
        <p:spPr>
          <a:xfrm>
            <a:off x="4222998" y="514512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92050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xEl>
                                              <p:pRg st="2" end="2"/>
                                            </p:txEl>
                                          </p:spTgt>
                                        </p:tgtEl>
                                      </p:cBhvr>
                                    </p:animEffect>
                                    <p:set>
                                      <p:cBhvr>
                                        <p:cTn id="42" dur="1" fill="hold">
                                          <p:stCondLst>
                                            <p:cond delay="499"/>
                                          </p:stCondLst>
                                        </p:cTn>
                                        <p:tgtEl>
                                          <p:spTgt spid="4">
                                            <p:txEl>
                                              <p:pRg st="2" end="2"/>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4">
                                            <p:txEl>
                                              <p:pRg st="4" end="4"/>
                                            </p:txEl>
                                          </p:spTgt>
                                        </p:tgtEl>
                                      </p:cBhvr>
                                    </p:animEffect>
                                    <p:set>
                                      <p:cBhvr>
                                        <p:cTn id="45" dur="1" fill="hold">
                                          <p:stCondLst>
                                            <p:cond delay="499"/>
                                          </p:stCondLst>
                                        </p:cTn>
                                        <p:tgtEl>
                                          <p:spTgt spid="4">
                                            <p:txEl>
                                              <p:pRg st="4" end="4"/>
                                            </p:txEl>
                                          </p:spTgt>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xEl>
                                              <p:pRg st="7" end="7"/>
                                            </p:txEl>
                                          </p:spTgt>
                                        </p:tgtEl>
                                      </p:cBhvr>
                                    </p:animEffect>
                                    <p:set>
                                      <p:cBhvr>
                                        <p:cTn id="48" dur="1" fill="hold">
                                          <p:stCondLst>
                                            <p:cond delay="499"/>
                                          </p:stCondLst>
                                        </p:cTn>
                                        <p:tgtEl>
                                          <p:spTgt spid="4">
                                            <p:txEl>
                                              <p:pRg st="7" end="7"/>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
                                        </p:tgtEl>
                                      </p:cBhvr>
                                    </p:animEffect>
                                    <p:set>
                                      <p:cBhvr>
                                        <p:cTn id="51" dur="1" fill="hold">
                                          <p:stCondLst>
                                            <p:cond delay="499"/>
                                          </p:stCondLst>
                                        </p:cTn>
                                        <p:tgtEl>
                                          <p:spTgt spid="3"/>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7" grpId="0"/>
      <p:bldP spid="7" grpId="1"/>
      <p:bldP spid="9" grpId="0"/>
      <p:bldP spid="9" grpId="1"/>
      <p:bldP spid="10" grpId="0"/>
      <p:bldP spid="10"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621482"/>
            <a:ext cx="11388152" cy="5545853"/>
          </a:xfrm>
          <a:prstGeom prst="rect">
            <a:avLst/>
          </a:prstGeom>
        </p:spPr>
        <p:txBody>
          <a:bodyPr wrap="square" lIns="121898" tIns="60948" rIns="121898" bIns="60948">
            <a:spAutoFit/>
          </a:bodyPr>
          <a:lstStyle/>
          <a:p>
            <a:pPr lvl="0" algn="just">
              <a:lnSpc>
                <a:spcPct val="160000"/>
              </a:lnSpc>
            </a:pPr>
            <a:r>
              <a:rPr lang="en-US" altLang="zh-CN" sz="2800" kern="100" dirty="0">
                <a:solidFill>
                  <a:prstClr val="black"/>
                </a:solidFill>
                <a:latin typeface="Times New Roman"/>
                <a:ea typeface="华文细黑"/>
                <a:cs typeface="Courier New"/>
              </a:rPr>
              <a:t>(5)H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分子间存在氢键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algn="just">
              <a:lnSpc>
                <a:spcPct val="16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几乎成为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裸露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的质子，与水分子一样，</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分子间也存在氢键</a:t>
            </a:r>
            <a:r>
              <a:rPr lang="zh-CN" altLang="zh-CN" sz="2800" kern="100" dirty="0" smtClean="0">
                <a:latin typeface="Times New Roman"/>
                <a:ea typeface="华文细黑"/>
                <a:cs typeface="Times New Roman"/>
              </a:rPr>
              <a:t>。</a:t>
            </a:r>
            <a:endParaRPr lang="en-US" altLang="zh-CN" sz="2800" kern="100" dirty="0" smtClean="0">
              <a:solidFill>
                <a:prstClr val="black"/>
              </a:solidFill>
              <a:latin typeface="Times New Roman"/>
              <a:ea typeface="华文细黑"/>
              <a:cs typeface="Courier New"/>
            </a:endParaRPr>
          </a:p>
          <a:p>
            <a:pPr lvl="0" algn="just">
              <a:lnSpc>
                <a:spcPct val="160000"/>
              </a:lnSpc>
            </a:pPr>
            <a:r>
              <a:rPr lang="en-US" altLang="zh-CN" sz="2800" kern="100" dirty="0" smtClean="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卤素单质、卤素氢化物、卤素碳化物</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即</a:t>
            </a:r>
            <a:r>
              <a:rPr lang="en-US" altLang="zh-CN" sz="2800" kern="100" dirty="0">
                <a:solidFill>
                  <a:prstClr val="black"/>
                </a:solidFill>
                <a:latin typeface="Times New Roman"/>
                <a:ea typeface="华文细黑"/>
                <a:cs typeface="Courier New"/>
              </a:rPr>
              <a:t>CX</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的熔、沸点均随着相对分子质量的增大而增大</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6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卤素氢化物中，</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分子间能形成氢键，其熔、沸点最高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Courier New"/>
            </a:endParaRPr>
          </a:p>
          <a:p>
            <a:pPr algn="just">
              <a:lnSpc>
                <a:spcPct val="16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氢键的存在一定能使物质的熔、沸点升高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6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分子内氢键对物质的熔、沸点影响很小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Courier New"/>
            </a:endParaRPr>
          </a:p>
        </p:txBody>
      </p:sp>
      <p:sp>
        <p:nvSpPr>
          <p:cNvPr id="3" name="矩形 2"/>
          <p:cNvSpPr/>
          <p:nvPr/>
        </p:nvSpPr>
        <p:spPr>
          <a:xfrm>
            <a:off x="4236273" y="775023"/>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4168457" y="352607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8" name="矩形 7"/>
          <p:cNvSpPr/>
          <p:nvPr/>
        </p:nvSpPr>
        <p:spPr>
          <a:xfrm>
            <a:off x="7423675" y="4898529"/>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740637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
                                            <p:txEl>
                                              <p:pRg st="1" end="1"/>
                                            </p:txEl>
                                          </p:spTgt>
                                        </p:tgtEl>
                                      </p:cBhvr>
                                    </p:animEffect>
                                    <p:set>
                                      <p:cBhvr>
                                        <p:cTn id="37" dur="1" fill="hold">
                                          <p:stCondLst>
                                            <p:cond delay="499"/>
                                          </p:stCondLst>
                                        </p:cTn>
                                        <p:tgtEl>
                                          <p:spTgt spid="4">
                                            <p:txEl>
                                              <p:pRg st="1" end="1"/>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
                                            <p:txEl>
                                              <p:pRg st="3" end="3"/>
                                            </p:txEl>
                                          </p:spTgt>
                                        </p:tgtEl>
                                      </p:cBhvr>
                                    </p:animEffect>
                                    <p:set>
                                      <p:cBhvr>
                                        <p:cTn id="40" dur="1" fill="hold">
                                          <p:stCondLst>
                                            <p:cond delay="499"/>
                                          </p:stCondLst>
                                        </p:cTn>
                                        <p:tgtEl>
                                          <p:spTgt spid="4">
                                            <p:txEl>
                                              <p:pRg st="3" end="3"/>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
                                            <p:txEl>
                                              <p:pRg st="5" end="5"/>
                                            </p:txEl>
                                          </p:spTgt>
                                        </p:tgtEl>
                                      </p:cBhvr>
                                    </p:animEffect>
                                    <p:set>
                                      <p:cBhvr>
                                        <p:cTn id="43" dur="1" fill="hold">
                                          <p:stCondLst>
                                            <p:cond delay="499"/>
                                          </p:stCondLst>
                                        </p:cTn>
                                        <p:tgtEl>
                                          <p:spTgt spid="4">
                                            <p:txEl>
                                              <p:pRg st="5" end="5"/>
                                            </p:txEl>
                                          </p:spTgt>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7" grpId="0"/>
      <p:bldP spid="7" grpId="1"/>
      <p:bldP spid="8" grpId="0"/>
      <p:bldP spid="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54" y="1341562"/>
            <a:ext cx="11163760" cy="3681496"/>
          </a:xfrm>
          <a:prstGeom prst="rect">
            <a:avLst/>
          </a:prstGeom>
        </p:spPr>
        <p:txBody>
          <a:bodyPr wrap="square" lIns="121898" tIns="60948" rIns="121898" bIns="60948">
            <a:spAutoFit/>
          </a:bodyPr>
          <a:lstStyle/>
          <a:p>
            <a:pPr lvl="0" algn="just">
              <a:lnSpc>
                <a:spcPct val="170000"/>
              </a:lnSpc>
            </a:pPr>
            <a:r>
              <a:rPr lang="en-US" altLang="zh-CN" sz="2800" kern="100" dirty="0">
                <a:solidFill>
                  <a:prstClr val="black"/>
                </a:solidFill>
                <a:latin typeface="Times New Roman"/>
                <a:ea typeface="华文细黑"/>
                <a:cs typeface="Courier New"/>
              </a:rPr>
              <a:t>(8)</a:t>
            </a:r>
            <a:r>
              <a:rPr lang="zh-CN" altLang="zh-CN" sz="2800" kern="100" dirty="0">
                <a:solidFill>
                  <a:prstClr val="black"/>
                </a:solidFill>
                <a:latin typeface="Times New Roman"/>
                <a:ea typeface="华文细黑"/>
                <a:cs typeface="Times New Roman"/>
              </a:rPr>
              <a:t>极性分子中可能含有非极性键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algn="just">
              <a:lnSpc>
                <a:spcPct val="17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在极性分子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中存在非极性键</a:t>
            </a:r>
            <a:r>
              <a:rPr lang="zh-CN" altLang="zh-CN" sz="2800" kern="100" dirty="0" smtClean="0">
                <a:latin typeface="Times New Roman"/>
                <a:ea typeface="华文细黑"/>
                <a:cs typeface="Times New Roman"/>
              </a:rPr>
              <a:t>。</a:t>
            </a:r>
            <a:endParaRPr lang="en-US" altLang="zh-CN" sz="2800" kern="100" dirty="0" smtClean="0">
              <a:solidFill>
                <a:prstClr val="black"/>
              </a:solidFill>
              <a:latin typeface="Times New Roman"/>
              <a:ea typeface="华文细黑"/>
              <a:cs typeface="Courier New"/>
            </a:endParaRPr>
          </a:p>
          <a:p>
            <a:pPr lvl="0" algn="just">
              <a:lnSpc>
                <a:spcPct val="170000"/>
              </a:lnSpc>
            </a:pPr>
            <a:r>
              <a:rPr lang="en-US" altLang="zh-CN" sz="2800" kern="100" dirty="0" smtClean="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9)H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比</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a:t>
            </a:r>
            <a:r>
              <a:rPr lang="zh-CN" altLang="zh-CN" sz="2800" kern="100" dirty="0">
                <a:solidFill>
                  <a:prstClr val="black"/>
                </a:solidFill>
                <a:latin typeface="Times New Roman"/>
                <a:ea typeface="华文细黑"/>
                <a:cs typeface="Times New Roman"/>
              </a:rPr>
              <a:t>稳定是因为水分子间存在氢键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a:t>
            </a:r>
          </a:p>
          <a:p>
            <a:pPr algn="just">
              <a:lnSpc>
                <a:spcPct val="17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稳定是因为</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键键能大于</a:t>
            </a:r>
            <a:r>
              <a:rPr lang="en-US" altLang="zh-CN" sz="2800" kern="100" dirty="0">
                <a:latin typeface="Times New Roman"/>
                <a:ea typeface="华文细黑"/>
                <a:cs typeface="Courier New"/>
              </a:rPr>
              <a:t>S—H</a:t>
            </a:r>
            <a:r>
              <a:rPr lang="zh-CN" altLang="zh-CN" sz="2800" kern="100" dirty="0">
                <a:latin typeface="Times New Roman"/>
                <a:ea typeface="华文细黑"/>
                <a:cs typeface="Times New Roman"/>
              </a:rPr>
              <a:t>键键能，而与氢键无关</a:t>
            </a:r>
            <a:r>
              <a:rPr lang="zh-CN" altLang="zh-CN" sz="2800" kern="100" dirty="0" smtClean="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 name="矩形 2"/>
          <p:cNvSpPr/>
          <p:nvPr/>
        </p:nvSpPr>
        <p:spPr>
          <a:xfrm>
            <a:off x="5697066" y="154806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7298709" y="299774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817720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1" end="1"/>
                                            </p:txEl>
                                          </p:spTgt>
                                        </p:tgtEl>
                                      </p:cBhvr>
                                    </p:animEffect>
                                    <p:set>
                                      <p:cBhvr>
                                        <p:cTn id="27" dur="1" fill="hold">
                                          <p:stCondLst>
                                            <p:cond delay="499"/>
                                          </p:stCondLst>
                                        </p:cTn>
                                        <p:tgtEl>
                                          <p:spTgt spid="4">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3" end="3"/>
                                            </p:txEl>
                                          </p:spTgt>
                                        </p:tgtEl>
                                      </p:cBhvr>
                                    </p:animEffect>
                                    <p:set>
                                      <p:cBhvr>
                                        <p:cTn id="30" dur="1" fill="hold">
                                          <p:stCondLst>
                                            <p:cond delay="499"/>
                                          </p:stCondLst>
                                        </p:cTn>
                                        <p:tgtEl>
                                          <p:spTgt spid="4">
                                            <p:txEl>
                                              <p:pRg st="3" end="3"/>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P spid="7" grpId="0"/>
      <p:bldP spid="7"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523876"/>
            <a:ext cx="1138815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下列事实均与氢键的形成有关，填写氢键的类型。</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冰的硬度比一般的分子晶体的大；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甘油的粘度大；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邻硝基苯酚</a:t>
            </a:r>
            <a:r>
              <a:rPr lang="en-US" altLang="zh-CN" sz="2800" kern="100" dirty="0">
                <a:latin typeface="Times New Roman"/>
                <a:ea typeface="华文细黑"/>
                <a:cs typeface="Courier New"/>
              </a:rPr>
              <a:t>20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时在水中的溶解度是对硝基苯酚的</a:t>
            </a:r>
            <a:r>
              <a:rPr lang="en-US" altLang="zh-CN" sz="2800" kern="100" dirty="0">
                <a:latin typeface="Times New Roman"/>
                <a:ea typeface="华文细黑"/>
                <a:cs typeface="Courier New"/>
              </a:rPr>
              <a:t>0.39 </a:t>
            </a:r>
            <a:r>
              <a:rPr lang="zh-CN" altLang="zh-CN" sz="2800" kern="100" dirty="0">
                <a:latin typeface="Times New Roman"/>
                <a:ea typeface="华文细黑"/>
                <a:cs typeface="Times New Roman"/>
              </a:rPr>
              <a:t>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邻羟基苯甲酸的电离常数是苯甲酸的</a:t>
            </a:r>
            <a:r>
              <a:rPr lang="en-US" altLang="zh-CN" sz="2800" kern="100" dirty="0">
                <a:latin typeface="Times New Roman"/>
                <a:ea typeface="华文细黑"/>
                <a:cs typeface="Courier New"/>
              </a:rPr>
              <a:t>15.9</a:t>
            </a:r>
            <a:r>
              <a:rPr lang="zh-CN" altLang="zh-CN" sz="2800" kern="100" dirty="0">
                <a:latin typeface="Times New Roman"/>
                <a:ea typeface="华文细黑"/>
                <a:cs typeface="Times New Roman"/>
              </a:rPr>
              <a:t>倍，对羟基苯甲酸的电离常数是苯甲酸的</a:t>
            </a:r>
            <a:r>
              <a:rPr lang="en-US" altLang="zh-CN" sz="2800" kern="100" dirty="0">
                <a:latin typeface="Times New Roman"/>
                <a:ea typeface="华文细黑"/>
                <a:cs typeface="Courier New"/>
              </a:rPr>
              <a:t>0.44</a:t>
            </a:r>
            <a:r>
              <a:rPr lang="zh-CN" altLang="zh-CN" sz="2800" kern="100" dirty="0">
                <a:latin typeface="Times New Roman"/>
                <a:ea typeface="华文细黑"/>
                <a:cs typeface="Times New Roman"/>
              </a:rPr>
              <a:t>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氨气极易溶于水；</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氟化氢的熔点高于氯化氢。</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属于分子间氢键的是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；属于分子内氢键的是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461546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35874" y="405458"/>
            <a:ext cx="11163760"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分子内氢键除必须具备形成氢键的条件外，还必须具备特定的条件：形成平面环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五元或六元环最为稳定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、形成的环中没有任何扭曲等。氢键的形成使物质在熔沸点、电离度、溶解度等方面表现出一些特殊性质。由于分子间氢键的作用，形成了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缔合分子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增大了分子间作用力，使得物质的熔沸点升高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、溶解度增大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、电离度降低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如氢氟酸为弱酸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等；由于分子内的氢键作用，形成具有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环状结构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的物质，减小了分子间的作用力，使物质的熔沸点降低、溶解度减小等</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435874" y="5623284"/>
            <a:ext cx="11163760"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宋体"/>
                <a:ea typeface="华文细黑"/>
                <a:cs typeface="Times New Roman"/>
              </a:rPr>
              <a:t>①②⑤⑥</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宋体"/>
                <a:ea typeface="华文细黑"/>
                <a:cs typeface="Times New Roman"/>
              </a:rPr>
              <a:t>③④</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0587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177361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水溶液中的所有氢键。</a:t>
            </a:r>
            <a:endParaRPr lang="zh-CN" altLang="zh-CN" sz="1050" kern="100" dirty="0">
              <a:effectLst/>
              <a:latin typeface="宋体"/>
              <a:cs typeface="Courier New"/>
            </a:endParaRPr>
          </a:p>
        </p:txBody>
      </p:sp>
      <p:sp>
        <p:nvSpPr>
          <p:cNvPr id="5" name="矩形 4"/>
          <p:cNvSpPr/>
          <p:nvPr/>
        </p:nvSpPr>
        <p:spPr>
          <a:xfrm>
            <a:off x="323678" y="2742964"/>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F—H</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F—H</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F</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O—H</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F</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O—H</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endParaRPr lang="zh-CN" altLang="zh-CN" sz="1050" kern="100" dirty="0">
              <a:solidFill>
                <a:schemeClr val="accent6">
                  <a:lumMod val="75000"/>
                </a:schemeClr>
              </a:solidFill>
              <a:effectLst/>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089684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p:bldP spid="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909514"/>
            <a:ext cx="11074344" cy="797654"/>
          </a:xfrm>
          <a:prstGeom prst="rect">
            <a:avLst/>
          </a:prstGeom>
        </p:spPr>
        <p:txBody>
          <a:bodyPr>
            <a:spAutoFit/>
          </a:bodyPr>
          <a:lstStyle/>
          <a:p>
            <a:pPr lvl="0" algn="just">
              <a:lnSpc>
                <a:spcPts val="5500"/>
              </a:lnSpc>
              <a:tabLst>
                <a:tab pos="1890395" algn="l"/>
              </a:tabLst>
            </a:pPr>
            <a:r>
              <a:rPr lang="zh-CN" altLang="zh-CN" sz="2800" b="1" kern="100" dirty="0">
                <a:solidFill>
                  <a:srgbClr val="0000FF"/>
                </a:solidFill>
                <a:latin typeface="Times New Roman"/>
                <a:cs typeface="Times New Roman"/>
              </a:rPr>
              <a:t>题组一</a:t>
            </a:r>
            <a:r>
              <a:rPr lang="zh-CN" altLang="zh-CN" sz="2800" b="1" kern="100">
                <a:solidFill>
                  <a:srgbClr val="0000FF"/>
                </a:solidFill>
                <a:latin typeface="Times New Roman"/>
                <a:cs typeface="Times New Roman"/>
              </a:rPr>
              <a:t>　</a:t>
            </a:r>
            <a:r>
              <a:rPr lang="zh-CN" altLang="zh-CN" sz="2800" b="1" kern="100" smtClean="0">
                <a:solidFill>
                  <a:srgbClr val="0000FF"/>
                </a:solidFill>
                <a:latin typeface="Times New Roman"/>
                <a:cs typeface="Times New Roman"/>
              </a:rPr>
              <a:t>重视</a:t>
            </a:r>
            <a:r>
              <a:rPr lang="zh-CN" altLang="zh-CN" sz="2800" b="1" kern="100" dirty="0">
                <a:solidFill>
                  <a:srgbClr val="0000FF"/>
                </a:solidFill>
                <a:latin typeface="Times New Roman"/>
                <a:cs typeface="Times New Roman"/>
              </a:rPr>
              <a:t>教材习题，做好回扣练习</a:t>
            </a:r>
          </a:p>
        </p:txBody>
      </p:sp>
      <p:sp>
        <p:nvSpPr>
          <p:cNvPr id="5" name="矩形 4"/>
          <p:cNvSpPr/>
          <p:nvPr/>
        </p:nvSpPr>
        <p:spPr>
          <a:xfrm>
            <a:off x="478582" y="1635160"/>
            <a:ext cx="11388152"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在分子中，两个成键的原子间的距离叫做键长</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B.H—</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的键能为</a:t>
            </a:r>
            <a:r>
              <a:rPr lang="en-US" altLang="zh-CN" sz="2800" kern="100" dirty="0">
                <a:latin typeface="Times New Roman"/>
                <a:ea typeface="华文细黑"/>
                <a:cs typeface="Courier New"/>
              </a:rPr>
              <a:t>431.8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的键能为</a:t>
            </a:r>
            <a:r>
              <a:rPr lang="en-US" altLang="zh-CN" sz="2800" kern="100" dirty="0">
                <a:latin typeface="Times New Roman"/>
                <a:ea typeface="华文细黑"/>
                <a:cs typeface="Courier New"/>
              </a:rPr>
              <a:t>298.7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，这</a:t>
            </a:r>
            <a:r>
              <a:rPr lang="zh-CN" altLang="zh-CN" sz="2800" kern="100" dirty="0" smtClean="0">
                <a:latin typeface="Times New Roman"/>
                <a:ea typeface="华文细黑"/>
                <a:cs typeface="Times New Roman"/>
              </a:rPr>
              <a:t>可以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说明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分子比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分子稳定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含有极性键的分子一定是极性分子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键能越大，表示该分子越容易受热分解</a:t>
            </a:r>
            <a:endParaRPr lang="zh-CN" altLang="zh-CN" sz="1050" kern="100" dirty="0">
              <a:effectLst/>
              <a:latin typeface="宋体"/>
              <a:cs typeface="Courier New"/>
            </a:endParaRPr>
          </a:p>
        </p:txBody>
      </p:sp>
      <p:sp>
        <p:nvSpPr>
          <p:cNvPr id="3" name="矩形 2"/>
          <p:cNvSpPr/>
          <p:nvPr/>
        </p:nvSpPr>
        <p:spPr>
          <a:xfrm>
            <a:off x="4295006" y="1807751"/>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dirty="0">
              <a:solidFill>
                <a:schemeClr val="accent6">
                  <a:lumMod val="75000"/>
                </a:schemeClr>
              </a:solidFill>
            </a:endParaRPr>
          </a:p>
        </p:txBody>
      </p:sp>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686" y="477466"/>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键参数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a:t>
            </a:r>
            <a:endParaRPr lang="zh-CN" altLang="zh-CN" sz="1050" kern="100" dirty="0">
              <a:effectLst/>
              <a:latin typeface="宋体"/>
              <a:cs typeface="Courier New"/>
            </a:endParaRPr>
          </a:p>
        </p:txBody>
      </p:sp>
      <p:pic>
        <p:nvPicPr>
          <p:cNvPr id="1587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2048702"/>
            <a:ext cx="8367314" cy="274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229794" y="1811397"/>
            <a:ext cx="1019000"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rgbClr val="0000FF"/>
                </a:solidFill>
                <a:latin typeface="Times New Roman"/>
                <a:ea typeface="华文细黑"/>
                <a:cs typeface="Times New Roman"/>
              </a:rPr>
              <a:t>键</a:t>
            </a:r>
            <a:r>
              <a:rPr lang="zh-CN" altLang="en-US" sz="2800" kern="100" dirty="0" smtClean="0">
                <a:solidFill>
                  <a:srgbClr val="0000FF"/>
                </a:solidFill>
                <a:latin typeface="Times New Roman"/>
                <a:ea typeface="华文细黑"/>
                <a:cs typeface="Times New Roman"/>
              </a:rPr>
              <a:t>能</a:t>
            </a:r>
            <a:endParaRPr lang="zh-CN" altLang="zh-CN" sz="1050" kern="100" dirty="0">
              <a:solidFill>
                <a:srgbClr val="0000FF"/>
              </a:solidFill>
              <a:effectLst/>
              <a:latin typeface="宋体"/>
              <a:cs typeface="Courier New"/>
            </a:endParaRPr>
          </a:p>
        </p:txBody>
      </p:sp>
      <p:sp>
        <p:nvSpPr>
          <p:cNvPr id="10" name="矩形 9"/>
          <p:cNvSpPr/>
          <p:nvPr/>
        </p:nvSpPr>
        <p:spPr>
          <a:xfrm>
            <a:off x="2216299" y="2886980"/>
            <a:ext cx="1019000"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rgbClr val="0000FF"/>
                </a:solidFill>
                <a:latin typeface="Times New Roman"/>
                <a:ea typeface="华文细黑"/>
                <a:cs typeface="Times New Roman"/>
              </a:rPr>
              <a:t>键</a:t>
            </a:r>
            <a:r>
              <a:rPr lang="zh-CN" altLang="en-US" sz="2800" kern="100" dirty="0" smtClean="0">
                <a:solidFill>
                  <a:srgbClr val="0000FF"/>
                </a:solidFill>
                <a:latin typeface="Times New Roman"/>
                <a:ea typeface="华文细黑"/>
                <a:cs typeface="Times New Roman"/>
              </a:rPr>
              <a:t>长</a:t>
            </a:r>
            <a:endParaRPr lang="zh-CN" altLang="zh-CN" sz="1050" kern="100" dirty="0">
              <a:solidFill>
                <a:srgbClr val="0000FF"/>
              </a:solidFill>
              <a:effectLst/>
              <a:latin typeface="宋体"/>
              <a:cs typeface="Courier New"/>
            </a:endParaRPr>
          </a:p>
        </p:txBody>
      </p:sp>
      <p:sp>
        <p:nvSpPr>
          <p:cNvPr id="11" name="矩形 10"/>
          <p:cNvSpPr/>
          <p:nvPr/>
        </p:nvSpPr>
        <p:spPr>
          <a:xfrm>
            <a:off x="2231379" y="3592860"/>
            <a:ext cx="1019000"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rgbClr val="0000FF"/>
                </a:solidFill>
                <a:latin typeface="Times New Roman"/>
                <a:ea typeface="华文细黑"/>
                <a:cs typeface="Times New Roman"/>
              </a:rPr>
              <a:t>键</a:t>
            </a:r>
            <a:r>
              <a:rPr lang="zh-CN" altLang="en-US" sz="2800" kern="100" dirty="0" smtClean="0">
                <a:solidFill>
                  <a:srgbClr val="0000FF"/>
                </a:solidFill>
                <a:latin typeface="Times New Roman"/>
                <a:ea typeface="华文细黑"/>
                <a:cs typeface="Times New Roman"/>
              </a:rPr>
              <a:t>角</a:t>
            </a:r>
            <a:endParaRPr lang="zh-CN" altLang="zh-CN" sz="1050" kern="100" dirty="0">
              <a:solidFill>
                <a:srgbClr val="0000FF"/>
              </a:solidFill>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5313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9" grpId="0"/>
      <p:bldP spid="9" grpId="1"/>
      <p:bldP spid="10" grpId="0"/>
      <p:bldP spid="10" grpId="1"/>
      <p:bldP spid="11" grpId="0"/>
      <p:bldP spid="11"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702"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能跟氢原子形成最强极性键的原子是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A.F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B.Cl</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C.Br</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D.I</a:t>
            </a:r>
            <a:endParaRPr lang="zh-CN" altLang="zh-CN" sz="1050" kern="100" dirty="0">
              <a:effectLst/>
              <a:latin typeface="宋体"/>
              <a:cs typeface="Courier New"/>
            </a:endParaRPr>
          </a:p>
        </p:txBody>
      </p:sp>
      <p:sp>
        <p:nvSpPr>
          <p:cNvPr id="2" name="矩形 1"/>
          <p:cNvSpPr/>
          <p:nvPr/>
        </p:nvSpPr>
        <p:spPr>
          <a:xfrm>
            <a:off x="7552332" y="981522"/>
            <a:ext cx="444352"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11"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1009416"/>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物质中，含离子键的物质是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，由极性键形成的极性分子是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，由极性键形成的非极性分子是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，由非极性键形成的非极性分子是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B.Br</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C.CaCl</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endParaRPr lang="zh-CN" altLang="zh-CN" sz="1050" kern="100" dirty="0">
              <a:effectLst/>
              <a:latin typeface="宋体"/>
              <a:cs typeface="Courier New"/>
            </a:endParaRPr>
          </a:p>
        </p:txBody>
      </p:sp>
      <p:sp>
        <p:nvSpPr>
          <p:cNvPr id="6" name="矩形 5"/>
          <p:cNvSpPr/>
          <p:nvPr/>
        </p:nvSpPr>
        <p:spPr>
          <a:xfrm>
            <a:off x="6207372" y="117248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7" name="矩形 6"/>
          <p:cNvSpPr/>
          <p:nvPr/>
        </p:nvSpPr>
        <p:spPr>
          <a:xfrm>
            <a:off x="806772" y="180495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8" name="矩形 7"/>
          <p:cNvSpPr/>
          <p:nvPr/>
        </p:nvSpPr>
        <p:spPr>
          <a:xfrm>
            <a:off x="6711428" y="1812245"/>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9" name="矩形 8"/>
          <p:cNvSpPr/>
          <p:nvPr/>
        </p:nvSpPr>
        <p:spPr>
          <a:xfrm>
            <a:off x="1895426" y="2468626"/>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11"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252861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7" grpId="0"/>
      <p:bldP spid="7" grpId="1"/>
      <p:bldP spid="8" grpId="0"/>
      <p:bldP spid="8" grpId="1"/>
      <p:bldP spid="9" grpId="0"/>
      <p:bldP spid="9"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78582" y="1017485"/>
            <a:ext cx="11053228"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运用</a:t>
            </a:r>
            <a:r>
              <a:rPr lang="zh-CN" altLang="zh-CN" sz="2800" kern="100" dirty="0">
                <a:latin typeface="Times New Roman"/>
                <a:ea typeface="华文细黑"/>
                <a:cs typeface="Times New Roman"/>
              </a:rPr>
              <a:t>价层电子对互斥理论预测</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的立体构型。</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CCl</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：正四面体形；</a:t>
            </a:r>
            <a:r>
              <a:rPr lang="en-US" altLang="zh-CN" sz="2800" kern="100" dirty="0">
                <a:solidFill>
                  <a:schemeClr val="accent6">
                    <a:lumMod val="75000"/>
                  </a:schemeClr>
                </a:solidFill>
                <a:latin typeface="Times New Roman"/>
                <a:ea typeface="华文细黑"/>
                <a:cs typeface="Courier New"/>
              </a:rPr>
              <a:t>NH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：三角锥形；</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V</a:t>
            </a:r>
            <a:r>
              <a:rPr lang="zh-CN" altLang="zh-CN" sz="2800" kern="100" dirty="0">
                <a:solidFill>
                  <a:schemeClr val="accent6">
                    <a:lumMod val="75000"/>
                  </a:schemeClr>
                </a:solidFill>
                <a:latin typeface="Times New Roman"/>
                <a:ea typeface="华文细黑"/>
                <a:cs typeface="Times New Roman"/>
              </a:rPr>
              <a:t>形。</a:t>
            </a:r>
            <a:endParaRPr lang="zh-CN" altLang="zh-CN" sz="1050" kern="100" dirty="0">
              <a:solidFill>
                <a:schemeClr val="accent6">
                  <a:lumMod val="75000"/>
                </a:schemeClr>
              </a:solidFill>
              <a:effectLst/>
              <a:latin typeface="宋体"/>
              <a:cs typeface="Courier New"/>
            </a:endParaRPr>
          </a:p>
        </p:txBody>
      </p:sp>
      <p:sp>
        <p:nvSpPr>
          <p:cNvPr id="11"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301601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xEl>
                                              <p:pRg st="1" end="1"/>
                                            </p:txEl>
                                          </p:spTgt>
                                        </p:tgtEl>
                                      </p:cBhvr>
                                    </p:animEffect>
                                    <p:set>
                                      <p:cBhvr>
                                        <p:cTn id="12" dur="1" fill="hold">
                                          <p:stCondLst>
                                            <p:cond delay="499"/>
                                          </p:stCondLst>
                                        </p:cTn>
                                        <p:tgtEl>
                                          <p:spTgt spid="10">
                                            <p:txEl>
                                              <p:pRg st="1" end="1"/>
                                            </p:txEl>
                                          </p:spTgt>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09" y="-26590"/>
            <a:ext cx="11639246" cy="738664"/>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题组二　</a:t>
            </a:r>
            <a:r>
              <a:rPr lang="zh-CN" altLang="zh-CN" sz="2800" b="1" kern="100" dirty="0" smtClean="0">
                <a:solidFill>
                  <a:srgbClr val="0000FF"/>
                </a:solidFill>
                <a:latin typeface="Times New Roman"/>
                <a:cs typeface="Times New Roman"/>
              </a:rPr>
              <a:t>分子</a:t>
            </a:r>
            <a:r>
              <a:rPr lang="zh-CN" altLang="zh-CN" sz="2800" b="1" kern="100" dirty="0">
                <a:solidFill>
                  <a:srgbClr val="0000FF"/>
                </a:solidFill>
                <a:latin typeface="Times New Roman"/>
                <a:cs typeface="Times New Roman"/>
              </a:rPr>
              <a:t>极性和化学键极性的关系</a:t>
            </a:r>
          </a:p>
        </p:txBody>
      </p:sp>
      <p:sp>
        <p:nvSpPr>
          <p:cNvPr id="4" name="矩形 3"/>
          <p:cNvSpPr/>
          <p:nvPr/>
        </p:nvSpPr>
        <p:spPr>
          <a:xfrm>
            <a:off x="244309" y="549474"/>
            <a:ext cx="11388152" cy="2857938"/>
          </a:xfrm>
          <a:prstGeom prst="rect">
            <a:avLst/>
          </a:prstGeom>
        </p:spPr>
        <p:txBody>
          <a:bodyPr wrap="square" lIns="121898" tIns="60948" rIns="121898" bIns="60948">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下列叙述中正确的是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以非极性键结合起来的双原子分子一定是非极性分子</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以极性键结合起来的分子一定是极性分子</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非极性分子只能是双原子单质分子</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非极性分子中，一定含有非极性共价键</a:t>
            </a:r>
            <a:endParaRPr lang="zh-CN" altLang="zh-CN" sz="2600" kern="100" dirty="0">
              <a:effectLst/>
              <a:latin typeface="宋体"/>
              <a:cs typeface="Courier New"/>
            </a:endParaRPr>
          </a:p>
        </p:txBody>
      </p:sp>
      <p:sp>
        <p:nvSpPr>
          <p:cNvPr id="6" name="矩形 5"/>
          <p:cNvSpPr/>
          <p:nvPr/>
        </p:nvSpPr>
        <p:spPr>
          <a:xfrm>
            <a:off x="244309" y="3261588"/>
            <a:ext cx="11388152" cy="3418091"/>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对于抽象的选择题可用反例法，以具体的物质判断正误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A</a:t>
            </a:r>
            <a:r>
              <a:rPr lang="zh-CN" altLang="zh-CN" sz="2600" kern="100" dirty="0">
                <a:latin typeface="Times New Roman"/>
                <a:ea typeface="华文细黑"/>
                <a:cs typeface="Times New Roman"/>
              </a:rPr>
              <a:t>项是正确的，如</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项错误，以极性键结合起来的分子不一定是极性分子，若分子构型对称，正负电荷中心重合，就是非极性分子，如</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CCl</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CS</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项错误，某些共价化合物如</a:t>
            </a:r>
            <a:r>
              <a:rPr lang="en-US" altLang="zh-CN" sz="2600" kern="100" dirty="0">
                <a:latin typeface="Times New Roman"/>
                <a:ea typeface="华文细黑"/>
                <a:cs typeface="Courier New"/>
              </a:rPr>
              <a:t>C</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等也是非极性分子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项错误，非极性分子中不一定含有非极性键，如</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8" name="矩形 7"/>
          <p:cNvSpPr/>
          <p:nvPr/>
        </p:nvSpPr>
        <p:spPr>
          <a:xfrm>
            <a:off x="3810000" y="64053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9"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926271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
                                            <p:txEl>
                                              <p:pRg st="0" end="0"/>
                                            </p:txEl>
                                          </p:spTgt>
                                        </p:tgtEl>
                                      </p:cBhvr>
                                    </p:animEffect>
                                    <p:set>
                                      <p:cBhvr>
                                        <p:cTn id="37" dur="1" fill="hold">
                                          <p:stCondLst>
                                            <p:cond delay="499"/>
                                          </p:stCondLst>
                                        </p:cTn>
                                        <p:tgtEl>
                                          <p:spTgt spid="6">
                                            <p:txEl>
                                              <p:pRg st="0" end="0"/>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
                                            <p:txEl>
                                              <p:pRg st="1" end="1"/>
                                            </p:txEl>
                                          </p:spTgt>
                                        </p:tgtEl>
                                      </p:cBhvr>
                                    </p:animEffect>
                                    <p:set>
                                      <p:cBhvr>
                                        <p:cTn id="40" dur="1" fill="hold">
                                          <p:stCondLst>
                                            <p:cond delay="499"/>
                                          </p:stCondLst>
                                        </p:cTn>
                                        <p:tgtEl>
                                          <p:spTgt spid="6">
                                            <p:txEl>
                                              <p:pRg st="1" end="1"/>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
                                            <p:txEl>
                                              <p:pRg st="2" end="2"/>
                                            </p:txEl>
                                          </p:spTgt>
                                        </p:tgtEl>
                                      </p:cBhvr>
                                    </p:animEffect>
                                    <p:set>
                                      <p:cBhvr>
                                        <p:cTn id="43" dur="1" fill="hold">
                                          <p:stCondLst>
                                            <p:cond delay="499"/>
                                          </p:stCondLst>
                                        </p:cTn>
                                        <p:tgtEl>
                                          <p:spTgt spid="6">
                                            <p:txEl>
                                              <p:pRg st="2" end="2"/>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
                                            <p:txEl>
                                              <p:pRg st="3" end="3"/>
                                            </p:txEl>
                                          </p:spTgt>
                                        </p:tgtEl>
                                      </p:cBhvr>
                                    </p:animEffect>
                                    <p:set>
                                      <p:cBhvr>
                                        <p:cTn id="46" dur="1" fill="hold">
                                          <p:stCondLst>
                                            <p:cond delay="499"/>
                                          </p:stCondLst>
                                        </p:cTn>
                                        <p:tgtEl>
                                          <p:spTgt spid="6">
                                            <p:txEl>
                                              <p:pRg st="3" end="3"/>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6">
                                            <p:txEl>
                                              <p:pRg st="4" end="4"/>
                                            </p:txEl>
                                          </p:spTgt>
                                        </p:tgtEl>
                                      </p:cBhvr>
                                    </p:animEffect>
                                    <p:set>
                                      <p:cBhvr>
                                        <p:cTn id="49" dur="1" fill="hold">
                                          <p:stCondLst>
                                            <p:cond delay="499"/>
                                          </p:stCondLst>
                                        </p:cTn>
                                        <p:tgtEl>
                                          <p:spTgt spid="6">
                                            <p:txEl>
                                              <p:pRg st="4" end="4"/>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build="allAtOnce"/>
      <p:bldP spid="8" grpId="0"/>
      <p:bldP spid="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511687"/>
            <a:ext cx="11388152"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可以形成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两种化合物，试根据有关信息完成下列问题：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水是维持生命活动所必需的一种物质。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冰中有</a:t>
            </a:r>
            <a:r>
              <a:rPr lang="en-US" altLang="zh-CN" sz="2800" kern="100" dirty="0">
                <a:latin typeface="Times New Roman"/>
                <a:ea typeface="华文细黑"/>
                <a:cs typeface="Courier New"/>
              </a:rPr>
              <a:t>________</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氢键。</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用球棍模型表示的水分子结构是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17104" name="Picture 16" descr="HX5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98" y="3896063"/>
            <a:ext cx="7336404" cy="132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23678" y="5264215"/>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在冰中，每个水分子与周围的</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个水分子形成</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个氢键，按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均摊法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计算，相当于每个水分子有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个氢键；水分子为</a:t>
            </a:r>
            <a:r>
              <a:rPr lang="en-US" altLang="zh-CN" sz="2800" kern="100" dirty="0">
                <a:latin typeface="Times New Roman"/>
                <a:ea typeface="华文细黑"/>
                <a:cs typeface="Courier New"/>
              </a:rPr>
              <a:t>V</a:t>
            </a:r>
            <a:r>
              <a:rPr lang="zh-CN" altLang="zh-CN" sz="2800" kern="100" dirty="0">
                <a:latin typeface="Times New Roman"/>
                <a:ea typeface="华文细黑"/>
                <a:cs typeface="Times New Roman"/>
              </a:rPr>
              <a:t>形结构。</a:t>
            </a:r>
            <a:endParaRPr lang="zh-CN" altLang="zh-CN" sz="1050" kern="100" dirty="0">
              <a:effectLst/>
              <a:latin typeface="宋体"/>
              <a:cs typeface="Courier New"/>
            </a:endParaRPr>
          </a:p>
        </p:txBody>
      </p:sp>
      <p:sp>
        <p:nvSpPr>
          <p:cNvPr id="3" name="矩形 2"/>
          <p:cNvSpPr/>
          <p:nvPr/>
        </p:nvSpPr>
        <p:spPr>
          <a:xfrm>
            <a:off x="3210724" y="2580755"/>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2</a:t>
            </a:r>
            <a:endParaRPr lang="zh-CN" altLang="en-US" sz="2800" dirty="0"/>
          </a:p>
        </p:txBody>
      </p:sp>
      <p:sp>
        <p:nvSpPr>
          <p:cNvPr id="8" name="矩形 7"/>
          <p:cNvSpPr/>
          <p:nvPr/>
        </p:nvSpPr>
        <p:spPr>
          <a:xfrm>
            <a:off x="6535788" y="3175983"/>
            <a:ext cx="423514" cy="523220"/>
          </a:xfrm>
          <a:prstGeom prst="rect">
            <a:avLst/>
          </a:prstGeom>
        </p:spPr>
        <p:txBody>
          <a:bodyPr wrap="none">
            <a:spAutoFit/>
          </a:bodyPr>
          <a:lstStyle/>
          <a:p>
            <a:r>
              <a:rPr lang="en-US" altLang="zh-CN" sz="2800" b="1" kern="100" dirty="0">
                <a:solidFill>
                  <a:srgbClr val="E36C0A"/>
                </a:solidFill>
                <a:latin typeface="Times New Roman"/>
                <a:ea typeface="华文细黑"/>
              </a:rPr>
              <a:t>B</a:t>
            </a:r>
            <a:endParaRPr lang="zh-CN" altLang="en-US" sz="2800" b="1" dirty="0"/>
          </a:p>
        </p:txBody>
      </p:sp>
      <p:sp>
        <p:nvSpPr>
          <p:cNvPr id="7" name="Rectangle 21">
            <a:hlinkClick r:id="rId3"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5"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0"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1"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2"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40713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6" grpId="0"/>
      <p:bldP spid="6" grpId="1"/>
      <p:bldP spid="3" grpId="0"/>
      <p:bldP spid="3" grpId="1"/>
      <p:bldP spid="8" grpId="0"/>
      <p:bldP spid="8"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585692"/>
            <a:ext cx="11388152" cy="608446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分子的结构如图所示：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分子不是直线</a:t>
            </a:r>
            <a:r>
              <a:rPr lang="zh-CN" altLang="zh-CN" sz="2800" kern="100" dirty="0" smtClean="0">
                <a:latin typeface="Times New Roman"/>
                <a:ea typeface="华文细黑"/>
                <a:cs typeface="Times New Roman"/>
              </a:rPr>
              <a:t>形</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，两个氢原子犹如在半展开的书的两面上，两个氧</a:t>
            </a:r>
            <a:r>
              <a:rPr lang="zh-CN" altLang="zh-CN" sz="2800" kern="100" dirty="0" smtClean="0">
                <a:latin typeface="Times New Roman"/>
                <a:ea typeface="华文细黑"/>
                <a:cs typeface="Times New Roman"/>
              </a:rPr>
              <a:t>原子</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书脊位置上，书页夹角为</a:t>
            </a:r>
            <a:r>
              <a:rPr lang="en-US" altLang="zh-CN" sz="2800" kern="100" dirty="0">
                <a:latin typeface="Times New Roman"/>
                <a:ea typeface="华文细黑"/>
                <a:cs typeface="Courier New"/>
              </a:rPr>
              <a:t>93°52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，而两个</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键</a:t>
            </a:r>
            <a:r>
              <a:rPr lang="zh-CN" altLang="zh-CN" sz="2800" kern="100" dirty="0" smtClean="0">
                <a:latin typeface="Times New Roman"/>
                <a:ea typeface="华文细黑"/>
                <a:cs typeface="Times New Roman"/>
              </a:rPr>
              <a:t>与</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O—O</a:t>
            </a:r>
            <a:r>
              <a:rPr lang="zh-CN" altLang="zh-CN" sz="2800" kern="100" dirty="0">
                <a:latin typeface="Times New Roman"/>
                <a:ea typeface="华文细黑"/>
                <a:cs typeface="Times New Roman"/>
              </a:rPr>
              <a:t>键的夹角均为</a:t>
            </a:r>
            <a:r>
              <a:rPr lang="en-US" altLang="zh-CN" sz="2800" kern="100" dirty="0">
                <a:latin typeface="Times New Roman"/>
                <a:ea typeface="华文细黑"/>
                <a:cs typeface="Courier New"/>
              </a:rPr>
              <a:t>96°52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试回答：</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分子的电子式是</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，结构式</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分子是含有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键和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键的</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极性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非极性</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分子。</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难溶于</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，简要说明理由：</a:t>
            </a:r>
            <a:r>
              <a:rPr lang="en-US" altLang="zh-CN" sz="2800" kern="100" dirty="0" smtClean="0">
                <a:latin typeface="Times New Roman"/>
                <a:ea typeface="华文细黑"/>
                <a:cs typeface="Courier New"/>
              </a:rPr>
              <a:t>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中氧元素的化合价是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，简要说明原因</a:t>
            </a: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218128" name="Picture 16" descr="HX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3558" y="765498"/>
            <a:ext cx="2568952" cy="14596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1">
            <a:hlinkClick r:id="rId3"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5"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505537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95686" y="516911"/>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的空间构型图可知，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是极性分子，分子内既有极性键，又有非极性键，而</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为非极性分子，根据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相似相溶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难溶于</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95686" y="2533135"/>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宋体"/>
                <a:ea typeface="华文细黑"/>
                <a:cs typeface="Times New Roman"/>
              </a:rPr>
              <a:t>①</a:t>
            </a:r>
            <a:r>
              <a:rPr lang="en-US" altLang="zh-CN" sz="2800" kern="100" dirty="0">
                <a:solidFill>
                  <a:srgbClr val="E36C0A"/>
                </a:solidFill>
                <a:latin typeface="宋体"/>
                <a:ea typeface="华文细黑"/>
                <a:cs typeface="Courier New"/>
              </a:rPr>
              <a:t> </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Courier New"/>
              </a:rPr>
              <a:t>H—O—O—H</a:t>
            </a:r>
            <a:r>
              <a:rPr lang="zh-CN" altLang="zh-CN" sz="2800" kern="100" dirty="0">
                <a:solidFill>
                  <a:srgbClr val="E36C0A"/>
                </a:solidFill>
                <a:latin typeface="Times New Roman"/>
                <a:ea typeface="华文细黑"/>
                <a:cs typeface="Times New Roman"/>
              </a:rPr>
              <a:t>　</a:t>
            </a:r>
            <a:endParaRPr lang="zh-CN" altLang="zh-CN" sz="1050" kern="100" dirty="0">
              <a:effectLst/>
              <a:latin typeface="宋体"/>
              <a:cs typeface="Courier New"/>
            </a:endParaRPr>
          </a:p>
        </p:txBody>
      </p:sp>
      <p:pic>
        <p:nvPicPr>
          <p:cNvPr id="314371" name="Picture 3"/>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70253" y="2590677"/>
            <a:ext cx="2048375" cy="7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95686" y="3397231"/>
            <a:ext cx="11388152"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极性　非极性　极性</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宋体"/>
                <a:ea typeface="华文细黑"/>
                <a:cs typeface="Times New Roman"/>
              </a:rPr>
              <a:t>③</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为极性分子，而</a:t>
            </a:r>
            <a:r>
              <a:rPr lang="en-US" altLang="zh-CN" sz="2800" kern="100" dirty="0">
                <a:solidFill>
                  <a:srgbClr val="E36C0A"/>
                </a:solidFill>
                <a:latin typeface="Times New Roman"/>
                <a:ea typeface="华文细黑"/>
                <a:cs typeface="Courier New"/>
              </a:rPr>
              <a:t>CS</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为非极性溶剂，根据</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相似相溶</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规律，</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难溶于</a:t>
            </a:r>
            <a:r>
              <a:rPr lang="en-US" altLang="zh-CN" sz="2800" kern="100" dirty="0">
                <a:solidFill>
                  <a:srgbClr val="E36C0A"/>
                </a:solidFill>
                <a:latin typeface="Times New Roman"/>
                <a:ea typeface="华文细黑"/>
                <a:cs typeface="Courier New"/>
              </a:rPr>
              <a:t>CS</a:t>
            </a:r>
            <a:r>
              <a:rPr lang="en-US" altLang="zh-CN" sz="2800" kern="100" baseline="-25000" dirty="0">
                <a:solidFill>
                  <a:srgbClr val="E36C0A"/>
                </a:solidFill>
                <a:latin typeface="Times New Roman"/>
                <a:ea typeface="华文细黑"/>
                <a:cs typeface="Courier New"/>
              </a:rPr>
              <a:t>2</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宋体"/>
                <a:ea typeface="华文细黑"/>
                <a:cs typeface="Times New Roman"/>
              </a:rPr>
              <a:t>④</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价　因</a:t>
            </a:r>
            <a:r>
              <a:rPr lang="en-US" altLang="zh-CN" sz="2800" kern="100" dirty="0">
                <a:solidFill>
                  <a:srgbClr val="E36C0A"/>
                </a:solidFill>
                <a:latin typeface="Times New Roman"/>
                <a:ea typeface="华文细黑"/>
                <a:cs typeface="Courier New"/>
              </a:rPr>
              <a:t>O—O</a:t>
            </a:r>
            <a:r>
              <a:rPr lang="zh-CN" altLang="zh-CN" sz="2800" kern="100" dirty="0">
                <a:solidFill>
                  <a:srgbClr val="E36C0A"/>
                </a:solidFill>
                <a:latin typeface="Times New Roman"/>
                <a:ea typeface="华文细黑"/>
                <a:cs typeface="Times New Roman"/>
              </a:rPr>
              <a:t>键为非极性键，而</a:t>
            </a:r>
            <a:r>
              <a:rPr lang="en-US" altLang="zh-CN" sz="2800" kern="100" dirty="0">
                <a:solidFill>
                  <a:srgbClr val="E36C0A"/>
                </a:solidFill>
                <a:latin typeface="Times New Roman"/>
                <a:ea typeface="华文细黑"/>
                <a:cs typeface="Courier New"/>
              </a:rPr>
              <a:t>O—H</a:t>
            </a:r>
            <a:r>
              <a:rPr lang="zh-CN" altLang="zh-CN" sz="2800" kern="100" dirty="0">
                <a:solidFill>
                  <a:srgbClr val="E36C0A"/>
                </a:solidFill>
                <a:latin typeface="Times New Roman"/>
                <a:ea typeface="华文细黑"/>
                <a:cs typeface="Times New Roman"/>
              </a:rPr>
              <a:t>键为极性键，共用电子对偏向氧，故氧为－</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价</a:t>
            </a:r>
            <a:endParaRPr lang="zh-CN" altLang="zh-CN" sz="1050" kern="100" dirty="0">
              <a:effectLst/>
              <a:latin typeface="宋体"/>
              <a:cs typeface="Courier New"/>
            </a:endParaRPr>
          </a:p>
        </p:txBody>
      </p:sp>
      <p:sp>
        <p:nvSpPr>
          <p:cNvPr id="8" name="Rectangle 21">
            <a:hlinkClick r:id="rId3"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5"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0"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1"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2"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554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314371"/>
                                        </p:tgtEl>
                                        <p:attrNameLst>
                                          <p:attrName>style.visibility</p:attrName>
                                        </p:attrNameLst>
                                      </p:cBhvr>
                                      <p:to>
                                        <p:strVal val="visible"/>
                                      </p:to>
                                    </p:set>
                                    <p:animEffect transition="in" filter="blinds(horizontal)">
                                      <p:cBhvr>
                                        <p:cTn id="14" dur="750"/>
                                        <p:tgtEl>
                                          <p:spTgt spid="314371"/>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828" y="981522"/>
            <a:ext cx="11409907" cy="637675"/>
          </a:xfrm>
          <a:prstGeom prst="rect">
            <a:avLst/>
          </a:prstGeom>
        </p:spPr>
        <p:txBody>
          <a:bodyPr>
            <a:spAutoFit/>
          </a:bodyPr>
          <a:lstStyle/>
          <a:p>
            <a:pPr algn="ctr">
              <a:lnSpc>
                <a:spcPct val="150000"/>
              </a:lnSpc>
              <a:tabLst>
                <a:tab pos="1890395" algn="l"/>
              </a:tabLst>
            </a:pPr>
            <a:r>
              <a:rPr lang="zh-CN" altLang="zh-CN" sz="2800" kern="100" dirty="0">
                <a:solidFill>
                  <a:srgbClr val="0000FF"/>
                </a:solidFill>
                <a:latin typeface="+mn-ea"/>
                <a:cs typeface="Times New Roman"/>
              </a:rPr>
              <a:t>分子极性判断的思维程序和两种思维模型</a:t>
            </a:r>
          </a:p>
        </p:txBody>
      </p:sp>
      <p:sp>
        <p:nvSpPr>
          <p:cNvPr id="9" name="矩形 8"/>
          <p:cNvSpPr/>
          <p:nvPr/>
        </p:nvSpPr>
        <p:spPr>
          <a:xfrm>
            <a:off x="323678" y="1691205"/>
            <a:ext cx="11388152" cy="68683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思维程序</a:t>
            </a:r>
            <a:endParaRPr lang="zh-CN" altLang="zh-CN" sz="2800" kern="100" dirty="0">
              <a:effectLst/>
              <a:latin typeface="宋体"/>
              <a:cs typeface="Courier New"/>
            </a:endParaRPr>
          </a:p>
        </p:txBody>
      </p:sp>
      <p:pic>
        <p:nvPicPr>
          <p:cNvPr id="219152" name="Picture 16" descr="HX59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639" y="2483293"/>
            <a:ext cx="7116181" cy="35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2911829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17065"/>
            <a:ext cx="11388152" cy="3815572"/>
          </a:xfrm>
          <a:prstGeom prst="rect">
            <a:avLst/>
          </a:prstGeom>
        </p:spPr>
        <p:txBody>
          <a:bodyPr wrap="square" lIns="121898" tIns="60948" rIns="121898" bIns="60948">
            <a:spAutoFit/>
          </a:bodyPr>
          <a:lstStyle/>
          <a:p>
            <a:pPr algn="just">
              <a:lnSpc>
                <a:spcPct val="134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思维模型</a:t>
            </a:r>
            <a:endParaRPr lang="zh-CN" altLang="zh-CN" sz="2600" kern="100" dirty="0">
              <a:latin typeface="宋体"/>
              <a:cs typeface="Courier New"/>
            </a:endParaRPr>
          </a:p>
          <a:p>
            <a:pPr algn="just">
              <a:lnSpc>
                <a:spcPct val="134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根据键的类型及分子的空间构型判断</a:t>
            </a:r>
            <a:endParaRPr lang="zh-CN" altLang="zh-CN" sz="2600" kern="100" dirty="0">
              <a:latin typeface="宋体"/>
              <a:cs typeface="Courier New"/>
            </a:endParaRPr>
          </a:p>
          <a:p>
            <a:pPr algn="just">
              <a:lnSpc>
                <a:spcPct val="134000"/>
              </a:lnSpc>
              <a:spcAft>
                <a:spcPts val="0"/>
              </a:spcAft>
            </a:pPr>
            <a:r>
              <a:rPr lang="zh-CN" altLang="zh-CN" sz="2600" kern="100" dirty="0">
                <a:latin typeface="Times New Roman"/>
                <a:ea typeface="华文细黑"/>
                <a:cs typeface="Times New Roman"/>
              </a:rPr>
              <a:t>非极性分子、极性分子的判断，首先看键是否有极性，然后再看各键的空间排列状况。键无极性，分子必无极性</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除外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；键有极性，各键空间排列均匀，使键的极性相互抵消，分子无极性；键有极性，各键空间排列不均匀，不能使键的极性相互抵消，分子有极性。</a:t>
            </a:r>
            <a:endParaRPr lang="zh-CN" altLang="zh-CN" sz="2600" kern="100" dirty="0">
              <a:latin typeface="宋体"/>
              <a:cs typeface="Courier New"/>
            </a:endParaRPr>
          </a:p>
          <a:p>
            <a:pPr algn="just">
              <a:lnSpc>
                <a:spcPct val="134000"/>
              </a:lnSpc>
              <a:spcAft>
                <a:spcPts val="0"/>
              </a:spcAft>
            </a:pPr>
            <a:r>
              <a:rPr lang="zh-CN" altLang="zh-CN" sz="2600" kern="100" dirty="0">
                <a:latin typeface="Times New Roman"/>
                <a:ea typeface="华文细黑"/>
                <a:cs typeface="Times New Roman"/>
              </a:rPr>
              <a:t>共价键的极性与分子极性的关系可总结如下：</a:t>
            </a:r>
            <a:endParaRPr lang="zh-CN" altLang="zh-CN" sz="2600" kern="100" dirty="0">
              <a:effectLst/>
              <a:latin typeface="宋体"/>
              <a:cs typeface="Courier New"/>
            </a:endParaRPr>
          </a:p>
        </p:txBody>
      </p:sp>
      <p:pic>
        <p:nvPicPr>
          <p:cNvPr id="326658" name="Picture 2" descr="HX5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3521" y="3799359"/>
            <a:ext cx="6289997" cy="302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7916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6062" y="1269554"/>
            <a:ext cx="11163760"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根据中心原子最外层电子是否全部成键判断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分子中的中心原子最外层电子若全部成键，此分子一般为非极性分子；分子中的中心原子最外层电子若未全部成键，此分子一般为极性分子。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等分子中的中心原子的最外层电子均全部成键，它们都是非极性分子。而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NF</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等分子中的中心原子的最外层电子均未全部成键，它们都是极性分子。</a:t>
            </a:r>
            <a:endParaRPr lang="zh-CN" altLang="zh-CN" sz="1050" kern="100" dirty="0">
              <a:effectLst/>
              <a:latin typeface="宋体"/>
              <a:cs typeface="Courier New"/>
            </a:endParaRPr>
          </a:p>
        </p:txBody>
      </p:sp>
    </p:spTree>
    <p:extLst>
      <p:ext uri="{BB962C8B-B14F-4D97-AF65-F5344CB8AC3E}">
        <p14:creationId xmlns:p14="http://schemas.microsoft.com/office/powerpoint/2010/main" val="25335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333450"/>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键参数对分子性质的影响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键能</a:t>
            </a:r>
            <a:r>
              <a:rPr lang="zh-CN" altLang="zh-CN" sz="2800" kern="100" dirty="0" smtClean="0">
                <a:latin typeface="Times New Roman"/>
                <a:ea typeface="华文细黑"/>
                <a:cs typeface="Times New Roman"/>
              </a:rPr>
              <a:t>越</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键长</a:t>
            </a:r>
            <a:r>
              <a:rPr lang="zh-CN" altLang="zh-CN" sz="2800" kern="100" dirty="0" smtClean="0">
                <a:latin typeface="Times New Roman"/>
                <a:ea typeface="华文细黑"/>
                <a:cs typeface="Times New Roman"/>
              </a:rPr>
              <a:t>越</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分子越稳定。</a:t>
            </a:r>
            <a:endParaRPr lang="zh-CN" altLang="zh-CN" sz="1050" kern="100" dirty="0">
              <a:effectLst/>
              <a:latin typeface="宋体"/>
              <a:cs typeface="Courier New"/>
            </a:endParaRPr>
          </a:p>
        </p:txBody>
      </p:sp>
      <p:sp>
        <p:nvSpPr>
          <p:cNvPr id="2" name="矩形 1"/>
          <p:cNvSpPr/>
          <p:nvPr/>
        </p:nvSpPr>
        <p:spPr>
          <a:xfrm>
            <a:off x="1909217" y="928564"/>
            <a:ext cx="543739" cy="661015"/>
          </a:xfrm>
          <a:prstGeom prst="rect">
            <a:avLst/>
          </a:prstGeom>
        </p:spPr>
        <p:txBody>
          <a:bodyPr wrap="none">
            <a:spAutoFit/>
          </a:bodyPr>
          <a:lstStyle/>
          <a:p>
            <a:pPr algn="just">
              <a:lnSpc>
                <a:spcPct val="150000"/>
              </a:lnSpc>
            </a:pPr>
            <a:r>
              <a:rPr lang="zh-CN" altLang="zh-CN" sz="2800" kern="100" dirty="0">
                <a:solidFill>
                  <a:srgbClr val="0000FF"/>
                </a:solidFill>
                <a:latin typeface="Times New Roman"/>
                <a:ea typeface="华文细黑"/>
                <a:cs typeface="Times New Roman"/>
              </a:rPr>
              <a:t>大</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3967291" y="968579"/>
            <a:ext cx="543739" cy="661015"/>
          </a:xfrm>
          <a:prstGeom prst="rect">
            <a:avLst/>
          </a:prstGeom>
        </p:spPr>
        <p:txBody>
          <a:bodyPr wrap="none">
            <a:spAutoFit/>
          </a:bodyPr>
          <a:lstStyle/>
          <a:p>
            <a:pPr algn="just">
              <a:lnSpc>
                <a:spcPct val="150000"/>
              </a:lnSpc>
            </a:pPr>
            <a:r>
              <a:rPr lang="zh-CN" altLang="zh-CN" sz="2800" kern="100" dirty="0">
                <a:solidFill>
                  <a:srgbClr val="0000FF"/>
                </a:solidFill>
                <a:latin typeface="Times New Roman"/>
                <a:ea typeface="华文细黑"/>
                <a:cs typeface="Times New Roman"/>
              </a:rPr>
              <a:t>短</a:t>
            </a:r>
            <a:endParaRPr lang="zh-CN" altLang="en-US" sz="2800" kern="100" dirty="0">
              <a:solidFill>
                <a:srgbClr val="0000FF"/>
              </a:solidFill>
              <a:latin typeface="Times New Roman"/>
              <a:ea typeface="华文细黑"/>
              <a:cs typeface="Times New Roman"/>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622" y="1917626"/>
            <a:ext cx="6627292" cy="1938862"/>
          </a:xfrm>
          <a:prstGeom prst="rect">
            <a:avLst/>
          </a:prstGeom>
        </p:spPr>
      </p:pic>
      <p:sp>
        <p:nvSpPr>
          <p:cNvPr id="7" name="矩形 6"/>
          <p:cNvSpPr/>
          <p:nvPr/>
        </p:nvSpPr>
        <p:spPr>
          <a:xfrm>
            <a:off x="3853433" y="2014791"/>
            <a:ext cx="1261884" cy="661015"/>
          </a:xfrm>
          <a:prstGeom prst="rect">
            <a:avLst/>
          </a:prstGeom>
        </p:spPr>
        <p:txBody>
          <a:bodyPr wrap="none">
            <a:spAutoFit/>
          </a:bodyPr>
          <a:lstStyle/>
          <a:p>
            <a:pPr algn="just">
              <a:lnSpc>
                <a:spcPct val="150000"/>
              </a:lnSpc>
            </a:pPr>
            <a:r>
              <a:rPr lang="zh-CN" altLang="en-US" sz="2800" kern="100" dirty="0" smtClean="0">
                <a:solidFill>
                  <a:srgbClr val="0000FF"/>
                </a:solidFill>
                <a:latin typeface="Times New Roman"/>
                <a:ea typeface="华文细黑"/>
                <a:cs typeface="Times New Roman"/>
              </a:rPr>
              <a:t>稳定性</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3944491" y="2922320"/>
            <a:ext cx="1261884" cy="661015"/>
          </a:xfrm>
          <a:prstGeom prst="rect">
            <a:avLst/>
          </a:prstGeom>
        </p:spPr>
        <p:txBody>
          <a:bodyPr wrap="none">
            <a:spAutoFit/>
          </a:bodyPr>
          <a:lstStyle/>
          <a:p>
            <a:pPr algn="just">
              <a:lnSpc>
                <a:spcPct val="150000"/>
              </a:lnSpc>
            </a:pPr>
            <a:r>
              <a:rPr lang="zh-CN" altLang="en-US" sz="2800" kern="100" dirty="0" smtClean="0">
                <a:solidFill>
                  <a:srgbClr val="0000FF"/>
                </a:solidFill>
                <a:latin typeface="Times New Roman"/>
                <a:ea typeface="华文细黑"/>
                <a:cs typeface="Times New Roman"/>
              </a:rPr>
              <a:t>立体构</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294408" y="2454932"/>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endParaRPr lang="zh-CN" altLang="zh-CN" sz="1050" kern="100" dirty="0">
              <a:effectLst/>
              <a:latin typeface="宋体"/>
              <a:cs typeface="Courier New"/>
            </a:endParaRPr>
          </a:p>
        </p:txBody>
      </p:sp>
      <p:sp>
        <p:nvSpPr>
          <p:cNvPr id="12" name="矩形 11"/>
          <p:cNvSpPr/>
          <p:nvPr/>
        </p:nvSpPr>
        <p:spPr>
          <a:xfrm>
            <a:off x="294408" y="4149874"/>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等电子原理</a:t>
            </a:r>
            <a:endParaRPr lang="zh-CN" altLang="zh-CN" sz="1050" kern="100" dirty="0">
              <a:latin typeface="宋体"/>
              <a:cs typeface="Courier New"/>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相同</a:t>
            </a:r>
            <a:r>
              <a:rPr lang="zh-CN" altLang="zh-CN" sz="2800" kern="100" dirty="0">
                <a:latin typeface="Times New Roman"/>
                <a:ea typeface="华文细黑"/>
                <a:cs typeface="Times New Roman"/>
              </a:rPr>
              <a:t>的分子具有相似的化学键特征，它们的许多</a:t>
            </a:r>
            <a:r>
              <a:rPr lang="zh-CN" altLang="zh-CN" sz="2800" kern="100" dirty="0" smtClean="0">
                <a:latin typeface="Times New Roman"/>
                <a:ea typeface="华文细黑"/>
                <a:cs typeface="Times New Roman"/>
              </a:rPr>
              <a:t>性质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CO</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334566" y="4769371"/>
            <a:ext cx="1620957" cy="661015"/>
          </a:xfrm>
          <a:prstGeom prst="rect">
            <a:avLst/>
          </a:prstGeom>
        </p:spPr>
        <p:txBody>
          <a:bodyPr wrap="none">
            <a:spAutoFit/>
          </a:bodyPr>
          <a:lstStyle/>
          <a:p>
            <a:pPr algn="just">
              <a:lnSpc>
                <a:spcPct val="150000"/>
              </a:lnSpc>
            </a:pPr>
            <a:r>
              <a:rPr lang="zh-CN" altLang="zh-CN" sz="2800" kern="100" dirty="0">
                <a:solidFill>
                  <a:srgbClr val="0000FF"/>
                </a:solidFill>
                <a:latin typeface="Times New Roman"/>
                <a:ea typeface="华文细黑"/>
                <a:cs typeface="Times New Roman"/>
              </a:rPr>
              <a:t>原子总数</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2838083" y="4769371"/>
            <a:ext cx="1980029" cy="661015"/>
          </a:xfrm>
          <a:prstGeom prst="rect">
            <a:avLst/>
          </a:prstGeom>
        </p:spPr>
        <p:txBody>
          <a:bodyPr wrap="none">
            <a:spAutoFit/>
          </a:bodyPr>
          <a:lstStyle/>
          <a:p>
            <a:pPr algn="just">
              <a:lnSpc>
                <a:spcPct val="150000"/>
              </a:lnSpc>
            </a:pPr>
            <a:r>
              <a:rPr lang="zh-CN" altLang="zh-CN" sz="2800" kern="100" dirty="0">
                <a:solidFill>
                  <a:srgbClr val="0000FF"/>
                </a:solidFill>
                <a:latin typeface="Times New Roman"/>
                <a:ea typeface="华文细黑"/>
                <a:cs typeface="Times New Roman"/>
              </a:rPr>
              <a:t>价电子总数</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1846734" y="5393060"/>
            <a:ext cx="902811" cy="661015"/>
          </a:xfrm>
          <a:prstGeom prst="rect">
            <a:avLst/>
          </a:prstGeom>
        </p:spPr>
        <p:txBody>
          <a:bodyPr wrap="none">
            <a:spAutoFit/>
          </a:bodyPr>
          <a:lstStyle/>
          <a:p>
            <a:pPr algn="just">
              <a:lnSpc>
                <a:spcPct val="150000"/>
              </a:lnSpc>
            </a:pPr>
            <a:r>
              <a:rPr lang="zh-CN" altLang="zh-CN" sz="2800" kern="100" dirty="0">
                <a:solidFill>
                  <a:srgbClr val="0000FF"/>
                </a:solidFill>
                <a:latin typeface="Times New Roman"/>
                <a:ea typeface="华文细黑"/>
                <a:cs typeface="Times New Roman"/>
              </a:rPr>
              <a:t>相似</a:t>
            </a:r>
            <a:endParaRPr lang="zh-CN" altLang="en-US" sz="2800" kern="100" dirty="0">
              <a:solidFill>
                <a:srgbClr val="0000FF"/>
              </a:solidFill>
              <a:latin typeface="Times New Roman"/>
              <a:ea typeface="华文细黑"/>
              <a:cs typeface="Times New Roman"/>
            </a:endParaRPr>
          </a:p>
        </p:txBody>
      </p:sp>
      <p:sp>
        <p:nvSpPr>
          <p:cNvPr id="15" name="矩形 14"/>
          <p:cNvSpPr/>
          <p:nvPr/>
        </p:nvSpPr>
        <p:spPr>
          <a:xfrm>
            <a:off x="4448547" y="5530855"/>
            <a:ext cx="56457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293076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2" grpId="0"/>
      <p:bldP spid="2" grpId="1"/>
      <p:bldP spid="3" grpId="0"/>
      <p:bldP spid="3" grpId="1"/>
      <p:bldP spid="7" grpId="0"/>
      <p:bldP spid="7" grpId="1"/>
      <p:bldP spid="8" grpId="0"/>
      <p:bldP spid="8" grpId="1"/>
      <p:bldP spid="5" grpId="0"/>
      <p:bldP spid="5" grpId="1"/>
      <p:bldP spid="6" grpId="0"/>
      <p:bldP spid="6" grpId="1"/>
      <p:bldP spid="13" grpId="0"/>
      <p:bldP spid="13" grpId="1"/>
      <p:bldP spid="15" grpId="0"/>
      <p:bldP spid="15"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0616" y="189434"/>
            <a:ext cx="6022622" cy="738664"/>
          </a:xfrm>
          <a:prstGeom prst="rect">
            <a:avLst/>
          </a:prstGeom>
        </p:spPr>
        <p:txBody>
          <a:bodyPr wrap="square">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题</a:t>
            </a:r>
            <a:r>
              <a:rPr lang="zh-CN" altLang="zh-CN" sz="2800" b="1" kern="100" dirty="0" smtClean="0">
                <a:solidFill>
                  <a:srgbClr val="0000FF"/>
                </a:solidFill>
                <a:latin typeface="Times New Roman"/>
                <a:cs typeface="Times New Roman"/>
              </a:rPr>
              <a:t>组</a:t>
            </a:r>
            <a:r>
              <a:rPr lang="zh-CN" altLang="en-US" sz="2800" b="1" kern="100" dirty="0" smtClean="0">
                <a:solidFill>
                  <a:srgbClr val="0000FF"/>
                </a:solidFill>
                <a:latin typeface="Times New Roman"/>
                <a:cs typeface="Times New Roman"/>
              </a:rPr>
              <a:t>三</a:t>
            </a:r>
            <a:r>
              <a:rPr lang="zh-CN" altLang="zh-CN" sz="2800" b="1" kern="100" dirty="0">
                <a:solidFill>
                  <a:srgbClr val="0000FF"/>
                </a:solidFill>
                <a:latin typeface="Times New Roman"/>
                <a:cs typeface="Times New Roman"/>
              </a:rPr>
              <a:t>　</a:t>
            </a:r>
            <a:r>
              <a:rPr lang="zh-CN" altLang="zh-CN" sz="2800" b="1" kern="100" dirty="0" smtClean="0">
                <a:solidFill>
                  <a:srgbClr val="0000FF"/>
                </a:solidFill>
                <a:latin typeface="Times New Roman"/>
                <a:cs typeface="Times New Roman"/>
              </a:rPr>
              <a:t>分子间作用力</a:t>
            </a:r>
            <a:r>
              <a:rPr lang="zh-CN" altLang="zh-CN" sz="2800" b="1" kern="100" dirty="0">
                <a:solidFill>
                  <a:srgbClr val="0000FF"/>
                </a:solidFill>
                <a:latin typeface="Times New Roman"/>
                <a:cs typeface="Times New Roman"/>
              </a:rPr>
              <a:t>及其影响</a:t>
            </a:r>
          </a:p>
        </p:txBody>
      </p:sp>
      <p:sp>
        <p:nvSpPr>
          <p:cNvPr id="5" name="矩形 4"/>
          <p:cNvSpPr/>
          <p:nvPr/>
        </p:nvSpPr>
        <p:spPr>
          <a:xfrm>
            <a:off x="360616" y="693490"/>
            <a:ext cx="11388152"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若不断地升高温度，实现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雪花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水蒸气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氧气和氢气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的变化。在变化的各阶段被破坏的粒子间的主要相互作用依次是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氢键；分子间作用力；极性键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氢键；氢键；非极性键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氢键；极性键；分子间作用力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分子间作用力；氢键；非极性键</a:t>
            </a:r>
            <a:endParaRPr lang="zh-CN" altLang="zh-CN" sz="1050" kern="100" dirty="0">
              <a:effectLst/>
              <a:latin typeface="宋体"/>
              <a:cs typeface="Courier New"/>
            </a:endParaRPr>
          </a:p>
        </p:txBody>
      </p:sp>
      <p:sp>
        <p:nvSpPr>
          <p:cNvPr id="7" name="矩形 6"/>
          <p:cNvSpPr/>
          <p:nvPr/>
        </p:nvSpPr>
        <p:spPr>
          <a:xfrm>
            <a:off x="360616" y="4542516"/>
            <a:ext cx="11388152" cy="66842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endParaRPr lang="zh-CN" altLang="zh-CN" sz="1050" kern="100" dirty="0">
              <a:effectLst/>
              <a:latin typeface="宋体"/>
              <a:cs typeface="Courier New"/>
            </a:endParaRPr>
          </a:p>
        </p:txBody>
      </p:sp>
      <p:pic>
        <p:nvPicPr>
          <p:cNvPr id="327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728" y="4581922"/>
            <a:ext cx="6935742" cy="78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47" y="5458470"/>
            <a:ext cx="5372760" cy="113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70304" y="1475939"/>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8" name="Rectangle 21">
            <a:hlinkClick r:id="rId4"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5"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6"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7"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8"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2"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94961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27682"/>
                                        </p:tgtEl>
                                        <p:attrNameLst>
                                          <p:attrName>style.visibility</p:attrName>
                                        </p:attrNameLst>
                                      </p:cBhvr>
                                      <p:to>
                                        <p:strVal val="visible"/>
                                      </p:to>
                                    </p:set>
                                    <p:animEffect transition="in" filter="blinds(horizontal)">
                                      <p:cBhvr>
                                        <p:cTn id="10" dur="500"/>
                                        <p:tgtEl>
                                          <p:spTgt spid="327682"/>
                                        </p:tgtEl>
                                      </p:cBhvr>
                                    </p:animEffect>
                                  </p:childTnLst>
                                </p:cTn>
                              </p:par>
                              <p:par>
                                <p:cTn id="11" presetID="3" presetClass="entr" presetSubtype="10" fill="hold" nodeType="withEffect">
                                  <p:stCondLst>
                                    <p:cond delay="0"/>
                                  </p:stCondLst>
                                  <p:childTnLst>
                                    <p:set>
                                      <p:cBhvr>
                                        <p:cTn id="12" dur="1" fill="hold">
                                          <p:stCondLst>
                                            <p:cond delay="0"/>
                                          </p:stCondLst>
                                        </p:cTn>
                                        <p:tgtEl>
                                          <p:spTgt spid="327683"/>
                                        </p:tgtEl>
                                        <p:attrNameLst>
                                          <p:attrName>style.visibility</p:attrName>
                                        </p:attrNameLst>
                                      </p:cBhvr>
                                      <p:to>
                                        <p:strVal val="visible"/>
                                      </p:to>
                                    </p:set>
                                    <p:animEffect transition="in" filter="blinds(horizontal)">
                                      <p:cBhvr>
                                        <p:cTn id="13" dur="500"/>
                                        <p:tgtEl>
                                          <p:spTgt spid="32768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27682"/>
                                        </p:tgtEl>
                                      </p:cBhvr>
                                    </p:animEffect>
                                    <p:set>
                                      <p:cBhvr>
                                        <p:cTn id="26" dur="1" fill="hold">
                                          <p:stCondLst>
                                            <p:cond delay="499"/>
                                          </p:stCondLst>
                                        </p:cTn>
                                        <p:tgtEl>
                                          <p:spTgt spid="32768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27683"/>
                                        </p:tgtEl>
                                      </p:cBhvr>
                                    </p:animEffect>
                                    <p:set>
                                      <p:cBhvr>
                                        <p:cTn id="29" dur="1" fill="hold">
                                          <p:stCondLst>
                                            <p:cond delay="499"/>
                                          </p:stCondLst>
                                        </p:cTn>
                                        <p:tgtEl>
                                          <p:spTgt spid="32768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7" grpId="0"/>
      <p:bldP spid="7" grpId="1"/>
      <p:bldP spid="3" grpId="0"/>
      <p:bldP spid="3"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678" y="837506"/>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氨气溶于水时，大部分</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以氢键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结合形成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分子。根据氨水的性质可推知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的结构式为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328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24" y="2319368"/>
            <a:ext cx="6564686" cy="319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Rectangle 21">
            <a:hlinkClick r:id="rId5"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39212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508440" y="1413570"/>
            <a:ext cx="11275398"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从氢键的成键原理上讲，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都成立；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但从空间构型上讲，由于氨气分子是三角锥形，易于提供孤电子对，所以，以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项中的方式结合空间阻碍最小，结构最稳定；</a:t>
            </a:r>
            <a:endParaRPr lang="zh-CN" altLang="zh-CN" sz="105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941622006"/>
              </p:ext>
            </p:extLst>
          </p:nvPr>
        </p:nvGraphicFramePr>
        <p:xfrm>
          <a:off x="620266" y="3573810"/>
          <a:ext cx="11144250" cy="1247775"/>
        </p:xfrm>
        <a:graphic>
          <a:graphicData uri="http://schemas.openxmlformats.org/presentationml/2006/ole">
            <mc:AlternateContent xmlns:mc="http://schemas.openxmlformats.org/markup-compatibility/2006">
              <mc:Choice xmlns:v="urn:schemas-microsoft-com:vml" Requires="v">
                <p:oleObj spid="_x0000_s337943" name="文档" r:id="rId4" imgW="11139720" imgH="1249549" progId="Word.Document.12">
                  <p:embed/>
                </p:oleObj>
              </mc:Choice>
              <mc:Fallback>
                <p:oleObj name="文档" r:id="rId4" imgW="11139720" imgH="1249549" progId="Word.Document.12">
                  <p:embed/>
                  <p:pic>
                    <p:nvPicPr>
                      <p:cNvPr id="0" name=""/>
                      <p:cNvPicPr/>
                      <p:nvPr/>
                    </p:nvPicPr>
                    <p:blipFill>
                      <a:blip r:embed="rId5"/>
                      <a:stretch>
                        <a:fillRect/>
                      </a:stretch>
                    </p:blipFill>
                    <p:spPr>
                      <a:xfrm>
                        <a:off x="620266" y="3573810"/>
                        <a:ext cx="11144250" cy="1247775"/>
                      </a:xfrm>
                      <a:prstGeom prst="rect">
                        <a:avLst/>
                      </a:prstGeom>
                    </p:spPr>
                  </p:pic>
                </p:oleObj>
              </mc:Fallback>
            </mc:AlternateContent>
          </a:graphicData>
        </a:graphic>
      </p:graphicFrame>
      <p:sp>
        <p:nvSpPr>
          <p:cNvPr id="4" name="矩形 3"/>
          <p:cNvSpPr/>
          <p:nvPr/>
        </p:nvSpPr>
        <p:spPr>
          <a:xfrm>
            <a:off x="508440" y="4221882"/>
            <a:ext cx="1127539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effectLst/>
              <a:latin typeface="宋体"/>
              <a:cs typeface="Courier New"/>
            </a:endParaRPr>
          </a:p>
        </p:txBody>
      </p:sp>
      <p:sp>
        <p:nvSpPr>
          <p:cNvPr id="5" name="Rectangle 21">
            <a:hlinkClick r:id="rId6"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8"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5"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51542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blinds(horizontal)">
                                      <p:cBhvr>
                                        <p:cTn id="11" dur="750"/>
                                        <p:tgtEl>
                                          <p:spTgt spid="9">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750"/>
                                        <p:tgtEl>
                                          <p:spTgt spid="10"/>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linds(horizontal)">
                                      <p:cBhvr>
                                        <p:cTn id="19"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909514"/>
            <a:ext cx="11388152" cy="686830"/>
          </a:xfrm>
          <a:prstGeom prst="rect">
            <a:avLst/>
          </a:prstGeom>
        </p:spPr>
        <p:txBody>
          <a:bodyPr wrap="square" lIns="121898" tIns="60948" rIns="121898" bIns="60948">
            <a:spAutoFit/>
          </a:bodyPr>
          <a:lstStyle/>
          <a:p>
            <a:pPr algn="ctr">
              <a:lnSpc>
                <a:spcPct val="150000"/>
              </a:lnSpc>
              <a:spcAft>
                <a:spcPts val="0"/>
              </a:spcAft>
              <a:tabLst>
                <a:tab pos="1890395" algn="l"/>
              </a:tabLst>
            </a:pPr>
            <a:r>
              <a:rPr lang="zh-CN" altLang="zh-CN" sz="2800" kern="100" dirty="0">
                <a:solidFill>
                  <a:srgbClr val="0000FF"/>
                </a:solidFill>
                <a:latin typeface="+mn-ea"/>
                <a:cs typeface="Times New Roman"/>
              </a:rPr>
              <a:t>范德华力、氢键、共价键的比较</a:t>
            </a:r>
          </a:p>
        </p:txBody>
      </p:sp>
      <p:graphicFrame>
        <p:nvGraphicFramePr>
          <p:cNvPr id="3" name="表格 2"/>
          <p:cNvGraphicFramePr>
            <a:graphicFrameLocks noGrp="1"/>
          </p:cNvGraphicFramePr>
          <p:nvPr>
            <p:extLst>
              <p:ext uri="{D42A27DB-BD31-4B8C-83A1-F6EECF244321}">
                <p14:modId xmlns:p14="http://schemas.microsoft.com/office/powerpoint/2010/main" val="813332181"/>
              </p:ext>
            </p:extLst>
          </p:nvPr>
        </p:nvGraphicFramePr>
        <p:xfrm>
          <a:off x="478582" y="1724296"/>
          <a:ext cx="11305256" cy="4480560"/>
        </p:xfrm>
        <a:graphic>
          <a:graphicData uri="http://schemas.openxmlformats.org/drawingml/2006/table">
            <a:tbl>
              <a:tblPr/>
              <a:tblGrid>
                <a:gridCol w="1296144"/>
                <a:gridCol w="2952328"/>
                <a:gridCol w="4096834"/>
                <a:gridCol w="2959950"/>
              </a:tblGrid>
              <a:tr h="373375">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范德华力</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氢键</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共价键</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3562">
                <a:tc>
                  <a:txBody>
                    <a:bodyPr/>
                    <a:lstStyle/>
                    <a:p>
                      <a:pPr algn="ctr">
                        <a:lnSpc>
                          <a:spcPct val="150000"/>
                        </a:lnSpc>
                        <a:spcAft>
                          <a:spcPts val="0"/>
                        </a:spcAft>
                      </a:pPr>
                      <a:r>
                        <a:rPr lang="zh-CN" sz="2800" kern="100" dirty="0">
                          <a:effectLst/>
                          <a:latin typeface="Times New Roman"/>
                          <a:ea typeface="华文细黑"/>
                          <a:cs typeface="Times New Roman"/>
                        </a:rPr>
                        <a:t>概念</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物质分子之间普遍存在的一种相互作用力，又称分子间作用力</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已经与电负性很强的原子形成共价键的氢原子与另一个分子中电负性很强的原子之间的作用力</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原子间通过共用电子对所形成的相互作用</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6749">
                <a:tc>
                  <a:txBody>
                    <a:bodyPr/>
                    <a:lstStyle/>
                    <a:p>
                      <a:pPr algn="ctr">
                        <a:lnSpc>
                          <a:spcPct val="150000"/>
                        </a:lnSpc>
                        <a:spcAft>
                          <a:spcPts val="0"/>
                        </a:spcAft>
                      </a:pPr>
                      <a:r>
                        <a:rPr lang="zh-CN" sz="2800" kern="100">
                          <a:effectLst/>
                          <a:latin typeface="Times New Roman"/>
                          <a:ea typeface="华文细黑"/>
                          <a:cs typeface="Times New Roman"/>
                        </a:rPr>
                        <a:t>分类</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分子内氢键、分子间氢键</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极性共价键、非极性共价键</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规律方法</a:t>
            </a:r>
          </a:p>
        </p:txBody>
      </p:sp>
    </p:spTree>
    <p:extLst>
      <p:ext uri="{BB962C8B-B14F-4D97-AF65-F5344CB8AC3E}">
        <p14:creationId xmlns:p14="http://schemas.microsoft.com/office/powerpoint/2010/main" val="5350236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99976095"/>
              </p:ext>
            </p:extLst>
          </p:nvPr>
        </p:nvGraphicFramePr>
        <p:xfrm>
          <a:off x="622598" y="909514"/>
          <a:ext cx="10801200" cy="5453966"/>
        </p:xfrm>
        <a:graphic>
          <a:graphicData uri="http://schemas.openxmlformats.org/drawingml/2006/table">
            <a:tbl>
              <a:tblPr/>
              <a:tblGrid>
                <a:gridCol w="1944216"/>
                <a:gridCol w="1872208"/>
                <a:gridCol w="4392488"/>
                <a:gridCol w="2592288"/>
              </a:tblGrid>
              <a:tr h="1866874">
                <a:tc>
                  <a:txBody>
                    <a:bodyPr/>
                    <a:lstStyle/>
                    <a:p>
                      <a:pPr algn="ctr">
                        <a:lnSpc>
                          <a:spcPct val="150000"/>
                        </a:lnSpc>
                        <a:spcAft>
                          <a:spcPts val="0"/>
                        </a:spcAft>
                      </a:pPr>
                      <a:r>
                        <a:rPr lang="zh-CN" sz="2800" kern="100" dirty="0">
                          <a:effectLst/>
                          <a:latin typeface="Times New Roman"/>
                          <a:ea typeface="华文细黑"/>
                          <a:cs typeface="Times New Roman"/>
                        </a:rPr>
                        <a:t>存在范围</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分子间</a:t>
                      </a:r>
                      <a:endParaRPr lang="zh-CN" sz="2800" kern="10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某些含强极性键氢化物的分子间</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如</a:t>
                      </a:r>
                      <a:r>
                        <a:rPr lang="en-US" sz="2800" kern="100" dirty="0">
                          <a:effectLst/>
                          <a:latin typeface="Times New Roman"/>
                          <a:ea typeface="华文细黑"/>
                          <a:cs typeface="Courier New"/>
                        </a:rPr>
                        <a:t>HF</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NH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或含</a:t>
                      </a:r>
                      <a:r>
                        <a:rPr lang="en-US" sz="2800" kern="100" dirty="0">
                          <a:effectLst/>
                          <a:latin typeface="Times New Roman"/>
                          <a:ea typeface="华文细黑"/>
                          <a:cs typeface="Courier New"/>
                        </a:rPr>
                        <a:t>F</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N</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及</a:t>
                      </a:r>
                      <a:r>
                        <a:rPr lang="en-US" sz="2800" kern="100" dirty="0">
                          <a:effectLst/>
                          <a:latin typeface="Times New Roman"/>
                          <a:ea typeface="华文细黑"/>
                          <a:cs typeface="Courier New"/>
                        </a:rPr>
                        <a:t>H</a:t>
                      </a:r>
                      <a:r>
                        <a:rPr lang="zh-CN" sz="2800" kern="100" dirty="0">
                          <a:effectLst/>
                          <a:latin typeface="Times New Roman"/>
                          <a:ea typeface="华文细黑"/>
                          <a:cs typeface="Times New Roman"/>
                        </a:rPr>
                        <a:t>的化合物中或其分子间</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双原子或多原子的分子或共价化合物和某些离子化合物</a:t>
                      </a:r>
                      <a:endParaRPr lang="zh-CN" sz="2800" kern="10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6874">
                <a:tc>
                  <a:txBody>
                    <a:bodyPr/>
                    <a:lstStyle/>
                    <a:p>
                      <a:pPr algn="l">
                        <a:lnSpc>
                          <a:spcPct val="150000"/>
                        </a:lnSpc>
                        <a:spcAft>
                          <a:spcPts val="0"/>
                        </a:spcAft>
                      </a:pPr>
                      <a:r>
                        <a:rPr lang="zh-CN" sz="2800" kern="100" dirty="0">
                          <a:effectLst/>
                          <a:latin typeface="Times New Roman"/>
                          <a:ea typeface="华文细黑"/>
                          <a:cs typeface="Times New Roman"/>
                        </a:rPr>
                        <a:t>特征</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有无方向性和饱和性</a:t>
                      </a:r>
                      <a:r>
                        <a:rPr lang="en-US" sz="2800" kern="100" dirty="0">
                          <a:effectLst/>
                          <a:latin typeface="Times New Roman"/>
                          <a:ea typeface="华文细黑"/>
                          <a:cs typeface="Courier New"/>
                        </a:rPr>
                        <a:t>)</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无方向性、无饱和性</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有方向性、有饱和性</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有方向性、有饱和性</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3406">
                <a:tc>
                  <a:txBody>
                    <a:bodyPr/>
                    <a:lstStyle/>
                    <a:p>
                      <a:pPr algn="ctr">
                        <a:lnSpc>
                          <a:spcPct val="150000"/>
                        </a:lnSpc>
                        <a:spcAft>
                          <a:spcPts val="0"/>
                        </a:spcAft>
                      </a:pPr>
                      <a:r>
                        <a:rPr lang="zh-CN" sz="2800" kern="100">
                          <a:effectLst/>
                          <a:latin typeface="Times New Roman"/>
                          <a:ea typeface="华文细黑"/>
                          <a:cs typeface="Times New Roman"/>
                        </a:rPr>
                        <a:t>强度比较</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50000"/>
                        </a:lnSpc>
                        <a:spcAft>
                          <a:spcPts val="0"/>
                        </a:spcAft>
                      </a:pPr>
                      <a:r>
                        <a:rPr lang="zh-CN" sz="2800" kern="100" dirty="0">
                          <a:effectLst/>
                          <a:latin typeface="Times New Roman"/>
                          <a:ea typeface="华文细黑"/>
                          <a:cs typeface="Times New Roman"/>
                        </a:rPr>
                        <a:t>共价键</a:t>
                      </a:r>
                      <a:r>
                        <a:rPr lang="en-US" sz="2800" kern="100" dirty="0">
                          <a:effectLst/>
                          <a:latin typeface="Times New Roman"/>
                          <a:ea typeface="华文细黑"/>
                          <a:cs typeface="Courier New"/>
                        </a:rPr>
                        <a:t>&gt;</a:t>
                      </a:r>
                      <a:r>
                        <a:rPr lang="zh-CN" sz="2800" kern="100" dirty="0">
                          <a:effectLst/>
                          <a:latin typeface="Times New Roman"/>
                          <a:ea typeface="华文细黑"/>
                          <a:cs typeface="Times New Roman"/>
                        </a:rPr>
                        <a:t>氢键</a:t>
                      </a:r>
                      <a:r>
                        <a:rPr lang="en-US" sz="2800" kern="100" dirty="0">
                          <a:effectLst/>
                          <a:latin typeface="Times New Roman"/>
                          <a:ea typeface="华文细黑"/>
                          <a:cs typeface="Courier New"/>
                        </a:rPr>
                        <a:t>&gt;</a:t>
                      </a:r>
                      <a:r>
                        <a:rPr lang="zh-CN" sz="2800" kern="100" dirty="0">
                          <a:effectLst/>
                          <a:latin typeface="Times New Roman"/>
                          <a:ea typeface="华文细黑"/>
                          <a:cs typeface="Times New Roman"/>
                        </a:rPr>
                        <a:t>范德华力</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1603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62832730"/>
              </p:ext>
            </p:extLst>
          </p:nvPr>
        </p:nvGraphicFramePr>
        <p:xfrm>
          <a:off x="190550" y="242392"/>
          <a:ext cx="11737304" cy="6400800"/>
        </p:xfrm>
        <a:graphic>
          <a:graphicData uri="http://schemas.openxmlformats.org/drawingml/2006/table">
            <a:tbl>
              <a:tblPr/>
              <a:tblGrid>
                <a:gridCol w="1512168"/>
                <a:gridCol w="4824536"/>
                <a:gridCol w="3096344"/>
                <a:gridCol w="2304256"/>
              </a:tblGrid>
              <a:tr h="2448271">
                <a:tc>
                  <a:txBody>
                    <a:bodyPr/>
                    <a:lstStyle/>
                    <a:p>
                      <a:pPr algn="ctr">
                        <a:lnSpc>
                          <a:spcPct val="150000"/>
                        </a:lnSpc>
                        <a:spcAft>
                          <a:spcPts val="0"/>
                        </a:spcAft>
                      </a:pPr>
                      <a:r>
                        <a:rPr lang="zh-CN" sz="2800" kern="100" dirty="0">
                          <a:effectLst/>
                          <a:latin typeface="Times New Roman"/>
                          <a:ea typeface="华文细黑"/>
                          <a:cs typeface="Times New Roman"/>
                        </a:rPr>
                        <a:t>影响强度的因素</a:t>
                      </a:r>
                      <a:endParaRPr lang="zh-CN" sz="2800" kern="100" dirty="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随着分子极性和相对分子质量的增大而增大；</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组成和结构相似的物质，相对分子质量越大，分子间作用力越大</a:t>
                      </a:r>
                      <a:endParaRPr lang="zh-CN" sz="2800" kern="100" dirty="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对于</a:t>
                      </a:r>
                      <a:r>
                        <a:rPr lang="en-US" sz="2800" kern="100">
                          <a:effectLst/>
                          <a:latin typeface="Times New Roman"/>
                          <a:ea typeface="华文细黑"/>
                          <a:cs typeface="Courier New"/>
                        </a:rPr>
                        <a:t>A—H</a:t>
                      </a:r>
                      <a:r>
                        <a:rPr lang="en-US" sz="2800" kern="100">
                          <a:effectLst/>
                          <a:latin typeface="宋体"/>
                          <a:ea typeface="华文细黑"/>
                          <a:cs typeface="Times New Roman"/>
                        </a:rPr>
                        <a:t>…</a:t>
                      </a:r>
                      <a:r>
                        <a:rPr lang="en-US" sz="2800" kern="100">
                          <a:effectLst/>
                          <a:latin typeface="Times New Roman"/>
                          <a:ea typeface="华文细黑"/>
                          <a:cs typeface="Courier New"/>
                        </a:rPr>
                        <a:t>B</a:t>
                      </a:r>
                      <a:r>
                        <a:rPr lang="zh-CN" sz="2800" kern="100">
                          <a:effectLst/>
                          <a:latin typeface="Times New Roman"/>
                          <a:ea typeface="华文细黑"/>
                          <a:cs typeface="Times New Roman"/>
                        </a:rPr>
                        <a:t>，</a:t>
                      </a:r>
                      <a:r>
                        <a:rPr lang="en-US" sz="2800" kern="1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B</a:t>
                      </a:r>
                      <a:r>
                        <a:rPr lang="zh-CN" sz="2800" kern="100">
                          <a:effectLst/>
                          <a:latin typeface="Times New Roman"/>
                          <a:ea typeface="华文细黑"/>
                          <a:cs typeface="Times New Roman"/>
                        </a:rPr>
                        <a:t>的电负性越大，</a:t>
                      </a:r>
                      <a:r>
                        <a:rPr lang="en-US" sz="2800" kern="100">
                          <a:effectLst/>
                          <a:latin typeface="Times New Roman"/>
                          <a:ea typeface="华文细黑"/>
                          <a:cs typeface="Courier New"/>
                        </a:rPr>
                        <a:t>B</a:t>
                      </a:r>
                      <a:r>
                        <a:rPr lang="zh-CN" sz="2800" kern="100">
                          <a:effectLst/>
                          <a:latin typeface="Times New Roman"/>
                          <a:ea typeface="华文细黑"/>
                          <a:cs typeface="Times New Roman"/>
                        </a:rPr>
                        <a:t>原子的半径越小，氢键的键能越大</a:t>
                      </a:r>
                      <a:endParaRPr lang="zh-CN" sz="2800" kern="10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成键原子半径越小，键长越短，键能越大，共价键越稳定</a:t>
                      </a:r>
                      <a:endParaRPr lang="zh-CN" sz="2800" kern="10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1">
                <a:tc>
                  <a:txBody>
                    <a:bodyPr/>
                    <a:lstStyle/>
                    <a:p>
                      <a:pPr algn="ctr">
                        <a:lnSpc>
                          <a:spcPct val="150000"/>
                        </a:lnSpc>
                        <a:spcAft>
                          <a:spcPts val="0"/>
                        </a:spcAft>
                      </a:pPr>
                      <a:r>
                        <a:rPr lang="zh-CN" sz="2800" kern="100">
                          <a:effectLst/>
                          <a:latin typeface="Times New Roman"/>
                          <a:ea typeface="华文细黑"/>
                          <a:cs typeface="Times New Roman"/>
                        </a:rPr>
                        <a:t>对物质性质的影响</a:t>
                      </a:r>
                      <a:endParaRPr lang="zh-CN" sz="2800" kern="10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影响物质的熔点、沸点、溶解度等物理性质；</a:t>
                      </a:r>
                      <a:endParaRPr lang="zh-CN" sz="2800" kern="100" dirty="0">
                        <a:effectLst/>
                        <a:latin typeface="宋体"/>
                        <a:cs typeface="Courier New"/>
                      </a:endParaRPr>
                    </a:p>
                    <a:p>
                      <a:pPr algn="l">
                        <a:lnSpc>
                          <a:spcPct val="150000"/>
                        </a:lnSpc>
                        <a:spcAft>
                          <a:spcPts val="0"/>
                        </a:spcAft>
                      </a:pP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组成和结构相似的物质，随相对分子质量的增大，物质的熔、沸点升高。如熔、沸点</a:t>
                      </a:r>
                      <a:r>
                        <a:rPr lang="en-US" sz="2800" kern="100" dirty="0">
                          <a:effectLst/>
                          <a:latin typeface="Times New Roman"/>
                          <a:ea typeface="华文细黑"/>
                          <a:cs typeface="Courier New"/>
                        </a:rPr>
                        <a:t>F</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&lt;Cl</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&lt;Br</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&lt;I</a:t>
                      </a:r>
                      <a:r>
                        <a:rPr lang="en-US" sz="2800" kern="100" baseline="-25000" dirty="0">
                          <a:effectLst/>
                          <a:latin typeface="Times New Roman"/>
                          <a:ea typeface="华文细黑"/>
                          <a:cs typeface="Courier New"/>
                        </a:rPr>
                        <a:t>2</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CF</a:t>
                      </a:r>
                      <a:r>
                        <a:rPr lang="en-US" sz="2800" kern="100" baseline="-25000" dirty="0" smtClean="0">
                          <a:effectLst/>
                          <a:latin typeface="Times New Roman"/>
                          <a:ea typeface="华文细黑"/>
                          <a:cs typeface="Courier New"/>
                        </a:rPr>
                        <a:t>4</a:t>
                      </a:r>
                      <a:r>
                        <a:rPr lang="en-US" sz="2800" kern="100" dirty="0" smtClean="0">
                          <a:effectLst/>
                          <a:latin typeface="Times New Roman"/>
                          <a:ea typeface="华文细黑"/>
                          <a:cs typeface="Courier New"/>
                        </a:rPr>
                        <a:t>&lt;CCl</a:t>
                      </a:r>
                      <a:r>
                        <a:rPr lang="en-US" sz="2800" kern="100" baseline="-25000" dirty="0" smtClean="0">
                          <a:effectLst/>
                          <a:latin typeface="Times New Roman"/>
                          <a:ea typeface="华文细黑"/>
                          <a:cs typeface="Courier New"/>
                        </a:rPr>
                        <a:t>4</a:t>
                      </a:r>
                      <a:r>
                        <a:rPr lang="en-US" sz="2800" kern="100" dirty="0" smtClean="0">
                          <a:effectLst/>
                          <a:latin typeface="Times New Roman"/>
                          <a:ea typeface="华文细黑"/>
                          <a:cs typeface="Courier New"/>
                        </a:rPr>
                        <a:t>&lt;CBr</a:t>
                      </a:r>
                      <a:r>
                        <a:rPr lang="en-US" sz="2800" kern="100" baseline="-25000" dirty="0" smtClean="0">
                          <a:effectLst/>
                          <a:latin typeface="Times New Roman"/>
                          <a:ea typeface="华文细黑"/>
                          <a:cs typeface="Courier New"/>
                        </a:rPr>
                        <a:t>4</a:t>
                      </a:r>
                      <a:endParaRPr lang="zh-CN" sz="2800" kern="100" dirty="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分子间氢键的存在，使物质的熔、沸点升高，在水中的溶解度增大，如熔、沸点：</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O&gt;H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HF&gt;</a:t>
                      </a:r>
                      <a:r>
                        <a:rPr lang="en-US" sz="2800" kern="100" dirty="0" err="1">
                          <a:effectLst/>
                          <a:latin typeface="Times New Roman"/>
                          <a:ea typeface="华文细黑"/>
                          <a:cs typeface="Courier New"/>
                        </a:rPr>
                        <a:t>HCl</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NH</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&gt;PH</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影响分子的稳定性；</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共价键键能越大，分子的稳定性越强</a:t>
                      </a:r>
                      <a:endParaRPr lang="zh-CN" sz="2800" kern="100" dirty="0">
                        <a:effectLst/>
                        <a:latin typeface="宋体"/>
                        <a:cs typeface="Courier New"/>
                      </a:endParaRPr>
                    </a:p>
                  </a:txBody>
                  <a:tcPr marL="11832" marR="118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47286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678" y="333450"/>
            <a:ext cx="11639246" cy="738664"/>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题</a:t>
            </a:r>
            <a:r>
              <a:rPr lang="zh-CN" altLang="zh-CN" sz="2800" b="1" kern="100" dirty="0" smtClean="0">
                <a:solidFill>
                  <a:srgbClr val="0000FF"/>
                </a:solidFill>
                <a:latin typeface="Times New Roman"/>
                <a:cs typeface="Times New Roman"/>
              </a:rPr>
              <a:t>组</a:t>
            </a:r>
            <a:r>
              <a:rPr lang="zh-CN" altLang="en-US" sz="2800" b="1" kern="100" dirty="0" smtClean="0">
                <a:solidFill>
                  <a:srgbClr val="0000FF"/>
                </a:solidFill>
                <a:latin typeface="Times New Roman"/>
                <a:cs typeface="Times New Roman"/>
              </a:rPr>
              <a:t>四</a:t>
            </a:r>
            <a:r>
              <a:rPr lang="zh-CN" altLang="zh-CN" sz="2800" b="1" kern="100" dirty="0">
                <a:solidFill>
                  <a:srgbClr val="0000FF"/>
                </a:solidFill>
                <a:latin typeface="Times New Roman"/>
                <a:cs typeface="Times New Roman"/>
              </a:rPr>
              <a:t>　</a:t>
            </a:r>
            <a:r>
              <a:rPr lang="zh-CN" altLang="zh-CN" sz="2800" b="1" kern="100" dirty="0" smtClean="0">
                <a:solidFill>
                  <a:srgbClr val="0000FF"/>
                </a:solidFill>
                <a:latin typeface="Times New Roman"/>
                <a:cs typeface="Times New Roman"/>
              </a:rPr>
              <a:t>无机</a:t>
            </a:r>
            <a:r>
              <a:rPr lang="zh-CN" altLang="zh-CN" sz="2800" b="1" kern="100" dirty="0">
                <a:solidFill>
                  <a:srgbClr val="0000FF"/>
                </a:solidFill>
                <a:latin typeface="Times New Roman"/>
                <a:cs typeface="Times New Roman"/>
              </a:rPr>
              <a:t>含氧酸分子的酸性</a:t>
            </a:r>
          </a:p>
        </p:txBody>
      </p:sp>
      <p:sp>
        <p:nvSpPr>
          <p:cNvPr id="5" name="矩形 4"/>
          <p:cNvSpPr/>
          <p:nvPr/>
        </p:nvSpPr>
        <p:spPr>
          <a:xfrm>
            <a:off x="323678" y="909514"/>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下列无机含氧酸分子中酸性最强的是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A.HNO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B.H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C.HClO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D.HClO</a:t>
            </a:r>
            <a:r>
              <a:rPr lang="en-US" altLang="zh-CN" sz="2800" kern="100" baseline="-25000" dirty="0">
                <a:latin typeface="Times New Roman"/>
                <a:ea typeface="华文细黑"/>
                <a:cs typeface="Courier New"/>
              </a:rPr>
              <a:t>4</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90087717"/>
              </p:ext>
            </p:extLst>
          </p:nvPr>
        </p:nvGraphicFramePr>
        <p:xfrm>
          <a:off x="406574" y="2372093"/>
          <a:ext cx="11144250" cy="2228850"/>
        </p:xfrm>
        <a:graphic>
          <a:graphicData uri="http://schemas.openxmlformats.org/presentationml/2006/ole">
            <mc:AlternateContent xmlns:mc="http://schemas.openxmlformats.org/markup-compatibility/2006">
              <mc:Choice xmlns:v="urn:schemas-microsoft-com:vml" Requires="v">
                <p:oleObj spid="_x0000_s333848" name="文档" r:id="rId4" imgW="11139720" imgH="2231955" progId="Word.Document.12">
                  <p:embed/>
                </p:oleObj>
              </mc:Choice>
              <mc:Fallback>
                <p:oleObj name="文档" r:id="rId4" imgW="11139720" imgH="2231955" progId="Word.Document.12">
                  <p:embed/>
                  <p:pic>
                    <p:nvPicPr>
                      <p:cNvPr id="0" name=""/>
                      <p:cNvPicPr/>
                      <p:nvPr/>
                    </p:nvPicPr>
                    <p:blipFill>
                      <a:blip r:embed="rId5"/>
                      <a:stretch>
                        <a:fillRect/>
                      </a:stretch>
                    </p:blipFill>
                    <p:spPr>
                      <a:xfrm>
                        <a:off x="406574" y="2372093"/>
                        <a:ext cx="11144250" cy="2228850"/>
                      </a:xfrm>
                      <a:prstGeom prst="rect">
                        <a:avLst/>
                      </a:prstGeom>
                    </p:spPr>
                  </p:pic>
                </p:oleObj>
              </mc:Fallback>
            </mc:AlternateContent>
          </a:graphicData>
        </a:graphic>
      </p:graphicFrame>
      <p:sp>
        <p:nvSpPr>
          <p:cNvPr id="7" name="矩形 6"/>
          <p:cNvSpPr/>
          <p:nvPr/>
        </p:nvSpPr>
        <p:spPr>
          <a:xfrm>
            <a:off x="323678" y="3851950"/>
            <a:ext cx="11388152" cy="26265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观察</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四个选项，</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中的中心元素</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都未达到其最高价，其酸性不够强，只有</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选项中的</a:t>
            </a:r>
            <a:r>
              <a:rPr lang="en-US" altLang="zh-CN" sz="2800" kern="100" dirty="0">
                <a:latin typeface="Times New Roman"/>
                <a:ea typeface="华文细黑"/>
                <a:cs typeface="Courier New"/>
              </a:rPr>
              <a:t>HClO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中的</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元素为＋</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价，是</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元素的最高价，使</a:t>
            </a:r>
            <a:r>
              <a:rPr lang="en-US" altLang="zh-CN" sz="2800" kern="100" dirty="0">
                <a:latin typeface="Times New Roman"/>
                <a:ea typeface="华文细黑"/>
                <a:cs typeface="Courier New"/>
              </a:rPr>
              <a:t>H—O—ClO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原子的电子向</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原子偏移，在水分子作用下，容易电离出</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，酸性最强。</a:t>
            </a:r>
            <a:endParaRPr lang="zh-CN" altLang="zh-CN" sz="1050" kern="100" dirty="0">
              <a:effectLst/>
              <a:latin typeface="宋体"/>
              <a:cs typeface="Courier New"/>
            </a:endParaRPr>
          </a:p>
        </p:txBody>
      </p:sp>
      <p:sp>
        <p:nvSpPr>
          <p:cNvPr id="3" name="矩形 2"/>
          <p:cNvSpPr/>
          <p:nvPr/>
        </p:nvSpPr>
        <p:spPr>
          <a:xfrm>
            <a:off x="6649441" y="109193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8" name="Rectangle 21">
            <a:hlinkClick r:id="rId6"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3"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4"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5"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411366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7" grpId="0"/>
      <p:bldP spid="7" grpId="1"/>
      <p:bldP spid="3" grpId="0"/>
      <p:bldP spid="3"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482506"/>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判断含氧酸酸性强弱的一条经验规律是含氧酸分子结构中含非羟基氧原子数越多，该含氧酸的酸性越强。如下表所示：</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含氧酸酸性强弱与非羟基氧原子数的关系</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688741185"/>
              </p:ext>
            </p:extLst>
          </p:nvPr>
        </p:nvGraphicFramePr>
        <p:xfrm>
          <a:off x="478582" y="2461999"/>
          <a:ext cx="10801200" cy="4208155"/>
        </p:xfrm>
        <a:graphic>
          <a:graphicData uri="http://schemas.openxmlformats.org/drawingml/2006/table">
            <a:tbl>
              <a:tblPr/>
              <a:tblGrid>
                <a:gridCol w="1807269"/>
                <a:gridCol w="2269319"/>
                <a:gridCol w="2300024"/>
                <a:gridCol w="2279556"/>
                <a:gridCol w="2145032"/>
              </a:tblGrid>
              <a:tr h="643032">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a:effectLst/>
                          <a:latin typeface="Times New Roman"/>
                          <a:ea typeface="华文细黑"/>
                          <a:cs typeface="Times New Roman"/>
                        </a:rPr>
                        <a:t>次氯酸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磷酸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硫酸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高氯酸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9923">
                <a:tc>
                  <a:txBody>
                    <a:bodyPr/>
                    <a:lstStyle/>
                    <a:p>
                      <a:pPr algn="ctr">
                        <a:lnSpc>
                          <a:spcPct val="150000"/>
                        </a:lnSpc>
                        <a:spcAft>
                          <a:spcPts val="0"/>
                        </a:spcAft>
                      </a:pPr>
                      <a:r>
                        <a:rPr lang="zh-CN" sz="2800" kern="100" baseline="0">
                          <a:effectLst/>
                          <a:latin typeface="Times New Roman"/>
                          <a:ea typeface="华文细黑"/>
                          <a:cs typeface="Times New Roman"/>
                        </a:rPr>
                        <a:t>含氧酸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err="1">
                          <a:effectLst/>
                          <a:latin typeface="Times New Roman"/>
                          <a:ea typeface="华文细黑"/>
                          <a:cs typeface="Courier New"/>
                        </a:rPr>
                        <a:t>Cl</a:t>
                      </a:r>
                      <a:r>
                        <a:rPr lang="en-US" sz="2800" kern="100" baseline="0" dirty="0">
                          <a:effectLst/>
                          <a:latin typeface="Times New Roman"/>
                          <a:ea typeface="华文细黑"/>
                          <a:cs typeface="Courier New"/>
                        </a:rPr>
                        <a:t>—OH</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baseline="0" dirty="0">
                        <a:effectLst/>
                        <a:latin typeface="Times New Roman"/>
                        <a:ea typeface="华文细黑"/>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baseline="0">
                        <a:effectLst/>
                        <a:latin typeface="Times New Roman"/>
                        <a:ea typeface="华文细黑"/>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baseline="0">
                        <a:effectLst/>
                        <a:latin typeface="Times New Roman"/>
                        <a:ea typeface="华文细黑"/>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168">
                <a:tc>
                  <a:txBody>
                    <a:bodyPr/>
                    <a:lstStyle/>
                    <a:p>
                      <a:pPr algn="ctr">
                        <a:lnSpc>
                          <a:spcPct val="150000"/>
                        </a:lnSpc>
                        <a:spcAft>
                          <a:spcPts val="0"/>
                        </a:spcAft>
                      </a:pPr>
                      <a:r>
                        <a:rPr lang="zh-CN" sz="2800" kern="100" baseline="0">
                          <a:effectLst/>
                          <a:latin typeface="Times New Roman"/>
                          <a:ea typeface="华文细黑"/>
                          <a:cs typeface="Times New Roman"/>
                        </a:rPr>
                        <a:t>非羟基氧原子数</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0</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3</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032">
                <a:tc>
                  <a:txBody>
                    <a:bodyPr/>
                    <a:lstStyle/>
                    <a:p>
                      <a:pPr algn="ctr">
                        <a:lnSpc>
                          <a:spcPct val="150000"/>
                        </a:lnSpc>
                        <a:spcAft>
                          <a:spcPts val="0"/>
                        </a:spcAft>
                      </a:pPr>
                      <a:r>
                        <a:rPr lang="zh-CN" sz="2800" kern="100" baseline="0">
                          <a:effectLst/>
                          <a:latin typeface="Times New Roman"/>
                          <a:ea typeface="华文细黑"/>
                          <a:cs typeface="Times New Roman"/>
                        </a:rPr>
                        <a:t>酸性</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弱酸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中强酸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强酸</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最强酸</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328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388" y="3218810"/>
            <a:ext cx="1258850" cy="1089982"/>
          </a:xfrm>
          <a:prstGeom prst="rect">
            <a:avLst/>
          </a:prstGeom>
          <a:noFill/>
          <a:extLst>
            <a:ext uri="{909E8E84-426E-40DD-AFC4-6F175D3DCCD1}">
              <a14:hiddenFill xmlns:a14="http://schemas.microsoft.com/office/drawing/2010/main">
                <a:solidFill>
                  <a:srgbClr val="FFFFFF"/>
                </a:solidFill>
              </a14:hiddenFill>
            </a:ext>
          </a:extLst>
        </p:spPr>
      </p:pic>
      <p:pic>
        <p:nvPicPr>
          <p:cNvPr id="332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358" y="3277258"/>
            <a:ext cx="1105333" cy="1074630"/>
          </a:xfrm>
          <a:prstGeom prst="rect">
            <a:avLst/>
          </a:prstGeom>
          <a:noFill/>
          <a:extLst>
            <a:ext uri="{909E8E84-426E-40DD-AFC4-6F175D3DCCD1}">
              <a14:hiddenFill xmlns:a14="http://schemas.microsoft.com/office/drawing/2010/main">
                <a:solidFill>
                  <a:srgbClr val="FFFFFF"/>
                </a:solidFill>
              </a14:hiddenFill>
            </a:ext>
          </a:extLst>
        </p:spPr>
      </p:pic>
      <p:pic>
        <p:nvPicPr>
          <p:cNvPr id="3328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0640" y="3209285"/>
            <a:ext cx="1274204" cy="11820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1">
            <a:hlinkClick r:id="rId5"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9"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3"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4"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22403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686" y="800357"/>
            <a:ext cx="1138815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亚磷酸</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和亚砷酸</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分子式相似，但它们的酸性差别很大，</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是中强酸，</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既有弱酸性又有弱碱性。由此可推出它们的结构简式分别为</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溶液反应的化学方程式分别是：</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__________________________________________________________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__________________________________________________________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中分别加入浓盐酸，分析反应情况：</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写出化学方程式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350140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323678" y="765498"/>
            <a:ext cx="11388152" cy="52119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此题属于无机含氧酸的结构、性质推断题，考查同学们运用题给信息推断物质结构和性质的能力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为中强酸，</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为弱酸，依据题给信息可知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中含</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个非羟基氧原子，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中不含非羟基氧原子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溶液反应的化学方程式的书写，需得知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分别为几元酸，从题给信息可知，含氧酸分子结构中含几个羟基氢，则该酸为几元酸。故</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为二元酸，</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为三元酸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为中强酸，不与盐酸反应；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为两性物质，可与盐酸反应。</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Rectangle 21">
            <a:hlinkClick r:id="rId4"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9794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blinds(horizontal)">
                                      <p:cBhvr>
                                        <p:cTn id="11" dur="750"/>
                                        <p:tgtEl>
                                          <p:spTgt spid="9">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750"/>
                                        <p:tgtEl>
                                          <p:spTgt spid="9">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blinds(horizontal)">
                                      <p:cBhvr>
                                        <p:cTn id="19" dur="75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bwMode="auto">
          <a:xfrm>
            <a:off x="497085" y="6398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
        <p:nvSpPr>
          <p:cNvPr id="9" name="矩形 8"/>
          <p:cNvSpPr/>
          <p:nvPr/>
        </p:nvSpPr>
        <p:spPr>
          <a:xfrm>
            <a:off x="478582" y="1287922"/>
            <a:ext cx="11388152" cy="4518136"/>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共价键的成键原子只能是非金属原子</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在任何情况下，都是</a:t>
            </a:r>
            <a:r>
              <a:rPr lang="en-US" altLang="zh-CN" sz="2800" kern="100" dirty="0">
                <a:latin typeface="Times New Roman"/>
                <a:ea typeface="华文细黑"/>
                <a:cs typeface="Courier New"/>
              </a:rPr>
              <a:t>σ</a:t>
            </a:r>
            <a:r>
              <a:rPr lang="zh-CN" altLang="zh-CN" sz="2800" kern="100" dirty="0">
                <a:latin typeface="Times New Roman"/>
                <a:ea typeface="华文细黑"/>
                <a:cs typeface="Times New Roman"/>
              </a:rPr>
              <a:t>键比</a:t>
            </a:r>
            <a:r>
              <a:rPr lang="en-US" altLang="zh-CN" sz="2800" kern="100" dirty="0">
                <a:latin typeface="Times New Roman"/>
                <a:ea typeface="华文细黑"/>
                <a:cs typeface="Courier New"/>
              </a:rPr>
              <a:t>π</a:t>
            </a:r>
            <a:r>
              <a:rPr lang="zh-CN" altLang="zh-CN" sz="2800" kern="100" dirty="0">
                <a:latin typeface="Times New Roman"/>
                <a:ea typeface="华文细黑"/>
                <a:cs typeface="Times New Roman"/>
              </a:rPr>
              <a:t>键强度大</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在所有分子中都存在化学键</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分子的稳定性与分子间作用力的大小无关</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5)s-­</a:t>
            </a:r>
            <a:r>
              <a:rPr lang="en-US" altLang="zh-CN" sz="2800" kern="100" dirty="0">
                <a:latin typeface="Times New Roman"/>
                <a:ea typeface="华文细黑"/>
                <a:cs typeface="Courier New"/>
              </a:rPr>
              <a:t>s σ</a:t>
            </a:r>
            <a:r>
              <a:rPr lang="zh-CN" altLang="zh-CN" sz="2800" kern="100" dirty="0">
                <a:latin typeface="Times New Roman"/>
                <a:ea typeface="华文细黑"/>
                <a:cs typeface="Times New Roman"/>
              </a:rPr>
              <a:t>键与</a:t>
            </a:r>
            <a:r>
              <a:rPr lang="en-US" altLang="zh-CN" sz="2800" kern="100" dirty="0" smtClean="0">
                <a:latin typeface="Times New Roman"/>
                <a:ea typeface="华文细黑"/>
                <a:cs typeface="Courier New"/>
              </a:rPr>
              <a:t>s-­</a:t>
            </a:r>
            <a:r>
              <a:rPr lang="en-US" altLang="zh-CN" sz="2800" kern="100" dirty="0">
                <a:latin typeface="Times New Roman"/>
                <a:ea typeface="华文细黑"/>
                <a:cs typeface="Courier New"/>
              </a:rPr>
              <a:t>p σ</a:t>
            </a:r>
            <a:r>
              <a:rPr lang="zh-CN" altLang="zh-CN" sz="2800" kern="100" dirty="0">
                <a:latin typeface="Times New Roman"/>
                <a:ea typeface="华文细黑"/>
                <a:cs typeface="Times New Roman"/>
              </a:rPr>
              <a:t>键的电子云形状对称性相同</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5" name="矩形 4"/>
          <p:cNvSpPr/>
          <p:nvPr/>
        </p:nvSpPr>
        <p:spPr>
          <a:xfrm>
            <a:off x="6713120" y="2229927"/>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8" name="矩形 7"/>
          <p:cNvSpPr/>
          <p:nvPr/>
        </p:nvSpPr>
        <p:spPr>
          <a:xfrm>
            <a:off x="6713120" y="2978696"/>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1" name="矩形 10"/>
          <p:cNvSpPr/>
          <p:nvPr/>
        </p:nvSpPr>
        <p:spPr>
          <a:xfrm>
            <a:off x="5272960" y="3698662"/>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7" name="矩形 6"/>
          <p:cNvSpPr/>
          <p:nvPr/>
        </p:nvSpPr>
        <p:spPr>
          <a:xfrm>
            <a:off x="7391350" y="4428267"/>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2" name="矩形 11"/>
          <p:cNvSpPr/>
          <p:nvPr/>
        </p:nvSpPr>
        <p:spPr>
          <a:xfrm>
            <a:off x="7366967" y="5157872"/>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8" grpId="0"/>
      <p:bldP spid="8" grpId="1"/>
      <p:bldP spid="11" grpId="0"/>
      <p:bldP spid="11" grpId="1"/>
      <p:bldP spid="7" grpId="0"/>
      <p:bldP spid="7" grpId="1"/>
      <p:bldP spid="12" grpId="0"/>
      <p:bldP spid="12" grpId="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67694" y="1237432"/>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1050" kern="100" dirty="0">
              <a:effectLst/>
              <a:latin typeface="宋体"/>
              <a:cs typeface="Courier New"/>
            </a:endParaRPr>
          </a:p>
        </p:txBody>
      </p:sp>
      <p:pic>
        <p:nvPicPr>
          <p:cNvPr id="329731" name="Picture 3"/>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8864" y="930350"/>
            <a:ext cx="4982734" cy="141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7694" y="2784292"/>
            <a:ext cx="11388152" cy="2949758"/>
          </a:xfrm>
          <a:prstGeom prst="rect">
            <a:avLst/>
          </a:prstGeom>
        </p:spPr>
        <p:txBody>
          <a:bodyPr wrap="square" lIns="121898" tIns="60948" rIns="121898" bIns="60948">
            <a:spAutoFit/>
          </a:bodyPr>
          <a:lstStyle/>
          <a:p>
            <a:pPr algn="just">
              <a:lnSpc>
                <a:spcPct val="170000"/>
              </a:lnSpc>
              <a:spcAft>
                <a:spcPts val="0"/>
              </a:spcAft>
            </a:pPr>
            <a:r>
              <a:rPr lang="en-US" altLang="zh-CN" sz="2800" kern="1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①</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PO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2NaOH</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HPO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1050" kern="100" dirty="0">
              <a:latin typeface="宋体"/>
              <a:cs typeface="Courier New"/>
            </a:endParaRPr>
          </a:p>
          <a:p>
            <a:pPr algn="just">
              <a:lnSpc>
                <a:spcPct val="170000"/>
              </a:lnSpc>
              <a:spcAft>
                <a:spcPts val="0"/>
              </a:spcAft>
            </a:pPr>
            <a:r>
              <a:rPr lang="en-US" altLang="zh-CN" sz="2800" kern="100" dirty="0">
                <a:solidFill>
                  <a:srgbClr val="E36C0A"/>
                </a:solidFill>
                <a:latin typeface="宋体"/>
                <a:ea typeface="华文细黑"/>
                <a:cs typeface="Times New Roman"/>
              </a:rPr>
              <a:t>②</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AsO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3NaOH</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AsO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1050" kern="100" dirty="0">
              <a:latin typeface="宋体"/>
              <a:cs typeface="Courier New"/>
            </a:endParaRPr>
          </a:p>
          <a:p>
            <a:pPr algn="just">
              <a:lnSpc>
                <a:spcPct val="170000"/>
              </a:lnSpc>
              <a:spcAft>
                <a:spcPts val="0"/>
              </a:spcAft>
            </a:pP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PO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为中强酸，不与盐酸反应，</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AsO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可与盐酸反应　</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AsO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3HCl</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=AsCl</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105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6959302"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7455589"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5" action="ppaction://hlinksldjump"/>
          </p:cNvPr>
          <p:cNvSpPr>
            <a:spLocks noChangeArrowheads="1"/>
          </p:cNvSpPr>
          <p:nvPr/>
        </p:nvSpPr>
        <p:spPr bwMode="auto">
          <a:xfrm>
            <a:off x="7927734"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8375737"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8871606"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367475" y="813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9863762" y="813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335907" y="813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0783910" y="813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2" action="ppaction://hlinksldjump"/>
          </p:cNvPr>
          <p:cNvSpPr>
            <a:spLocks noChangeArrowheads="1"/>
          </p:cNvSpPr>
          <p:nvPr/>
        </p:nvSpPr>
        <p:spPr bwMode="auto">
          <a:xfrm>
            <a:off x="11279782" y="8135"/>
            <a:ext cx="45164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14553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29731"/>
                                        </p:tgtEl>
                                        <p:attrNameLst>
                                          <p:attrName>style.visibility</p:attrName>
                                        </p:attrNameLst>
                                      </p:cBhvr>
                                      <p:to>
                                        <p:strVal val="visible"/>
                                      </p:to>
                                    </p:set>
                                    <p:animEffect transition="in" filter="blinds(horizontal)">
                                      <p:cBhvr>
                                        <p:cTn id="10" dur="500"/>
                                        <p:tgtEl>
                                          <p:spTgt spid="329731"/>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linds(horizontal)">
                                      <p:cBhvr>
                                        <p:cTn id="14" dur="500"/>
                                        <p:tgtEl>
                                          <p:spTgt spid="6">
                                            <p:txEl>
                                              <p:pRg st="0" end="0"/>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linds(horizontal)">
                                      <p:cBhvr>
                                        <p:cTn id="18" dur="500"/>
                                        <p:tgtEl>
                                          <p:spTgt spid="6">
                                            <p:txEl>
                                              <p:pRg st="1" end="1"/>
                                            </p:txEl>
                                          </p:spTgt>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4408" y="1269554"/>
            <a:ext cx="11417422" cy="3139297"/>
          </a:xfrm>
          <a:prstGeom prst="rect">
            <a:avLst/>
          </a:prstGeom>
        </p:spPr>
        <p:txBody>
          <a:bodyPr wrap="square" lIns="121898" tIns="60948" rIns="121898" bIns="60948">
            <a:spAutoFit/>
          </a:bodyPr>
          <a:lstStyle/>
          <a:p>
            <a:pPr algn="ctr">
              <a:lnSpc>
                <a:spcPct val="150000"/>
              </a:lnSpc>
              <a:spcAft>
                <a:spcPts val="0"/>
              </a:spcAft>
              <a:tabLst>
                <a:tab pos="1890395" algn="l"/>
              </a:tabLst>
            </a:pPr>
            <a:r>
              <a:rPr lang="zh-CN" altLang="zh-CN" sz="2800" kern="100" dirty="0">
                <a:solidFill>
                  <a:srgbClr val="0000FF"/>
                </a:solidFill>
                <a:latin typeface="+mn-ea"/>
                <a:cs typeface="Times New Roman"/>
              </a:rPr>
              <a:t>无机含氧酸分子的酸性判断及比较的思维方法</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无机含氧酸分子之所以能显示酸性，是因为其分子中含有</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上的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原子在水分子的作用下能够变成</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而显示一定的酸性。</a:t>
            </a:r>
            <a:r>
              <a:rPr lang="zh-CN" altLang="zh-CN" sz="2800" kern="100" dirty="0" smtClean="0">
                <a:latin typeface="Times New Roman"/>
                <a:ea typeface="华文细黑"/>
                <a:cs typeface="Times New Roman"/>
              </a:rPr>
              <a:t>如</a:t>
            </a:r>
            <a:endParaRPr lang="en-US" altLang="zh-CN" sz="2800" kern="100" dirty="0" smtClean="0">
              <a:latin typeface="Times New Roman"/>
              <a:ea typeface="华文细黑"/>
              <a:cs typeface="Times New Roman"/>
            </a:endParaRPr>
          </a:p>
          <a:p>
            <a:pPr algn="just">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HNO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的结构式分别是</a:t>
            </a:r>
            <a:endParaRPr lang="zh-CN" altLang="zh-CN" sz="1050" kern="100" dirty="0">
              <a:effectLst/>
              <a:latin typeface="宋体"/>
              <a:cs typeface="Courier New"/>
            </a:endParaRPr>
          </a:p>
        </p:txBody>
      </p:sp>
      <p:pic>
        <p:nvPicPr>
          <p:cNvPr id="3399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3773" y="3358290"/>
            <a:ext cx="3848343" cy="133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规律方法</a:t>
            </a:r>
          </a:p>
        </p:txBody>
      </p:sp>
    </p:spTree>
    <p:extLst>
      <p:ext uri="{BB962C8B-B14F-4D97-AF65-F5344CB8AC3E}">
        <p14:creationId xmlns:p14="http://schemas.microsoft.com/office/powerpoint/2010/main" val="34132934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432" y="1197546"/>
            <a:ext cx="11275398"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同一种元素的含氧酸酸性规律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是强酸，其</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上的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原子能够完全电离成为</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。而同样是含氧酸的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却是弱酸。即酸性强弱为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&lt;H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&lt;HNO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。其他的有变价的非金属元素所形成的含氧酸也有类似的情况。如酸性强弱</a:t>
            </a:r>
            <a:r>
              <a:rPr lang="en-US" altLang="zh-CN" sz="2800" kern="100" dirty="0" err="1">
                <a:latin typeface="Times New Roman"/>
                <a:ea typeface="华文细黑"/>
                <a:cs typeface="Courier New"/>
              </a:rPr>
              <a:t>HClO</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&lt;HClO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。不难得出：对于同一种元素的含氧酸来说，该元素的化合价越高，其含氧酸的酸性越强。</a:t>
            </a:r>
            <a:endParaRPr lang="zh-CN" altLang="zh-CN" sz="1050" kern="100" dirty="0">
              <a:effectLst/>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8295979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5"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6308" y="621482"/>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两大理论与分子构型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宋体"/>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原子的杂化轨道类型是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819572" y="1989634"/>
            <a:ext cx="503664"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sp</a:t>
            </a:r>
            <a:endParaRPr lang="zh-CN" altLang="en-US" dirty="0">
              <a:solidFill>
                <a:schemeClr val="accent6">
                  <a:lumMod val="75000"/>
                </a:schemeClr>
              </a:solidFill>
            </a:endParaRPr>
          </a:p>
        </p:txBody>
      </p:sp>
      <p:sp>
        <p:nvSpPr>
          <p:cNvPr id="14"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277090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3" grpId="0"/>
      <p:bldP spid="3"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1015743"/>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33(3)]</a:t>
            </a:r>
            <a:r>
              <a:rPr lang="en-US" altLang="zh-CN" sz="2800" kern="100" dirty="0">
                <a:latin typeface="Times New Roman"/>
                <a:ea typeface="华文细黑"/>
                <a:cs typeface="Courier New"/>
              </a:rPr>
              <a:t>F</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通入稀</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溶液中可生成</a:t>
            </a:r>
            <a:r>
              <a:rPr lang="en-US" altLang="zh-CN" sz="2800" kern="100" dirty="0">
                <a:latin typeface="Times New Roman"/>
                <a:ea typeface="华文细黑"/>
                <a:cs typeface="Courier New"/>
              </a:rPr>
              <a:t>OF</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OF</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分子构型为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，其中氧原子的杂化方式为</a:t>
            </a:r>
            <a:r>
              <a:rPr lang="en-US" altLang="zh-CN" sz="2800" kern="100" dirty="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0" name="矩形 9"/>
          <p:cNvSpPr/>
          <p:nvPr/>
        </p:nvSpPr>
        <p:spPr>
          <a:xfrm>
            <a:off x="1504627" y="1591807"/>
            <a:ext cx="803425" cy="656846"/>
          </a:xfrm>
          <a:prstGeom prst="rect">
            <a:avLst/>
          </a:prstGeom>
        </p:spPr>
        <p:txBody>
          <a:bodyPr wrap="none">
            <a:spAutoFit/>
          </a:bodyPr>
          <a:lstStyle/>
          <a:p>
            <a:pPr lvl="0" algn="just">
              <a:lnSpc>
                <a:spcPct val="150000"/>
              </a:lnSpc>
            </a:pPr>
            <a:r>
              <a:rPr lang="en-US" altLang="zh-CN" sz="2800" kern="100" dirty="0">
                <a:solidFill>
                  <a:schemeClr val="accent6">
                    <a:lumMod val="75000"/>
                  </a:schemeClr>
                </a:solidFill>
                <a:latin typeface="Times New Roman"/>
                <a:ea typeface="华文细黑"/>
                <a:cs typeface="Courier New"/>
              </a:rPr>
              <a:t>V</a:t>
            </a:r>
            <a:r>
              <a:rPr lang="zh-CN" altLang="zh-CN" sz="2800" kern="100" dirty="0" smtClean="0">
                <a:solidFill>
                  <a:schemeClr val="accent6">
                    <a:lumMod val="75000"/>
                  </a:schemeClr>
                </a:solidFill>
                <a:latin typeface="Times New Roman"/>
                <a:ea typeface="华文细黑"/>
                <a:cs typeface="Times New Roman"/>
              </a:rPr>
              <a:t>形</a:t>
            </a:r>
            <a:endParaRPr lang="zh-CN" altLang="zh-CN" sz="2800" kern="100" dirty="0">
              <a:solidFill>
                <a:schemeClr val="accent6">
                  <a:lumMod val="75000"/>
                </a:schemeClr>
              </a:solidFill>
              <a:latin typeface="宋体"/>
              <a:cs typeface="Courier New"/>
            </a:endParaRPr>
          </a:p>
        </p:txBody>
      </p:sp>
      <p:sp>
        <p:nvSpPr>
          <p:cNvPr id="17" name="矩形 16"/>
          <p:cNvSpPr/>
          <p:nvPr/>
        </p:nvSpPr>
        <p:spPr>
          <a:xfrm>
            <a:off x="7438380" y="1601332"/>
            <a:ext cx="623889" cy="656846"/>
          </a:xfrm>
          <a:prstGeom prst="rect">
            <a:avLst/>
          </a:prstGeom>
        </p:spPr>
        <p:txBody>
          <a:bodyPr wrap="none">
            <a:spAutoFit/>
          </a:bodyPr>
          <a:lstStyle/>
          <a:p>
            <a:pPr lvl="0" algn="just">
              <a:lnSpc>
                <a:spcPct val="150000"/>
              </a:lnSpc>
            </a:pPr>
            <a:r>
              <a:rPr lang="en-US" altLang="zh-CN" sz="2800" kern="100" dirty="0">
                <a:solidFill>
                  <a:srgbClr val="F79646">
                    <a:lumMod val="75000"/>
                  </a:srgbClr>
                </a:solidFill>
                <a:latin typeface="Times New Roman"/>
                <a:ea typeface="华文细黑"/>
                <a:cs typeface="Courier New"/>
              </a:rPr>
              <a:t>sp</a:t>
            </a:r>
            <a:r>
              <a:rPr lang="en-US" altLang="zh-CN" sz="2800" kern="100" baseline="30000" dirty="0">
                <a:solidFill>
                  <a:srgbClr val="F79646">
                    <a:lumMod val="75000"/>
                  </a:srgbClr>
                </a:solidFill>
                <a:latin typeface="Times New Roman"/>
                <a:ea typeface="华文细黑"/>
                <a:cs typeface="Courier New"/>
              </a:rPr>
              <a:t>3</a:t>
            </a:r>
            <a:endParaRPr lang="zh-CN" altLang="zh-CN" sz="2800" kern="100" dirty="0">
              <a:solidFill>
                <a:srgbClr val="F79646">
                  <a:lumMod val="75000"/>
                </a:srgbClr>
              </a:solidFill>
              <a:latin typeface="宋体"/>
              <a:cs typeface="Courier New"/>
            </a:endParaRPr>
          </a:p>
        </p:txBody>
      </p:sp>
      <p:sp>
        <p:nvSpPr>
          <p:cNvPr id="8"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007093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0" grpId="0"/>
      <p:bldP spid="10" grpId="1"/>
      <p:bldP spid="17" grpId="0"/>
      <p:bldP spid="17"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1015743"/>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(2)</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原子轨道杂化类型为</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8" name="矩形 17"/>
          <p:cNvSpPr/>
          <p:nvPr/>
        </p:nvSpPr>
        <p:spPr>
          <a:xfrm>
            <a:off x="712582" y="1557586"/>
            <a:ext cx="1422184" cy="656846"/>
          </a:xfrm>
          <a:prstGeom prst="rect">
            <a:avLst/>
          </a:prstGeom>
        </p:spPr>
        <p:txBody>
          <a:bodyPr wrap="none">
            <a:spAutoFit/>
          </a:bodyPr>
          <a:lstStyle/>
          <a:p>
            <a:pPr lvl="0" algn="just">
              <a:lnSpc>
                <a:spcPct val="150000"/>
              </a:lnSpc>
            </a:pPr>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sp</a:t>
            </a:r>
            <a:r>
              <a:rPr lang="en-US" altLang="zh-CN" sz="2800" kern="100" baseline="30000" dirty="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latin typeface="宋体"/>
              <a:cs typeface="Courier New"/>
            </a:endParaRPr>
          </a:p>
        </p:txBody>
      </p:sp>
      <p:sp>
        <p:nvSpPr>
          <p:cNvPr id="8"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60257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8" grpId="0"/>
      <p:bldP spid="1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1584167"/>
            <a:ext cx="11388152" cy="6934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醛基中碳原子的轨道杂化类型是</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9" name="矩形 18"/>
          <p:cNvSpPr/>
          <p:nvPr/>
        </p:nvSpPr>
        <p:spPr>
          <a:xfrm>
            <a:off x="10579247" y="1512159"/>
            <a:ext cx="623889" cy="656846"/>
          </a:xfrm>
          <a:prstGeom prst="rect">
            <a:avLst/>
          </a:prstGeom>
        </p:spPr>
        <p:txBody>
          <a:bodyPr wrap="none">
            <a:spAutoFit/>
          </a:bodyPr>
          <a:lstStyle/>
          <a:p>
            <a:pPr lvl="0" algn="just">
              <a:lnSpc>
                <a:spcPct val="150000"/>
              </a:lnSpc>
            </a:pPr>
            <a:r>
              <a:rPr lang="en-US" altLang="zh-CN" sz="2800" kern="100" dirty="0" smtClean="0">
                <a:solidFill>
                  <a:schemeClr val="accent6">
                    <a:lumMod val="75000"/>
                  </a:schemeClr>
                </a:solidFill>
                <a:latin typeface="Times New Roman"/>
                <a:ea typeface="华文细黑"/>
                <a:cs typeface="Courier New"/>
              </a:rPr>
              <a:t>sp</a:t>
            </a:r>
            <a:r>
              <a:rPr lang="en-US" altLang="zh-CN" sz="2800" kern="100" baseline="30000" dirty="0" smtClean="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latin typeface="宋体"/>
              <a:cs typeface="Courier New"/>
            </a:endParaRPr>
          </a:p>
        </p:txBody>
      </p:sp>
      <p:sp>
        <p:nvSpPr>
          <p:cNvPr id="8"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100535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9" grpId="0"/>
      <p:bldP spid="19"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1701602"/>
            <a:ext cx="11388152" cy="13380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en-US" altLang="zh-CN" sz="2800" kern="100" dirty="0" smtClean="0">
                <a:latin typeface="IPAPANNEW"/>
                <a:ea typeface="华文细黑"/>
                <a:cs typeface="Times New Roman"/>
              </a:rPr>
              <a:t>[2014·</a:t>
            </a:r>
            <a:r>
              <a:rPr lang="zh-CN" altLang="zh-CN" sz="2800" kern="100" dirty="0" smtClean="0">
                <a:latin typeface="IPAPANNEW"/>
                <a:ea typeface="华文细黑"/>
                <a:cs typeface="Times New Roman"/>
              </a:rPr>
              <a:t>新课标全国卷</a:t>
            </a:r>
            <a:r>
              <a:rPr lang="zh-CN" altLang="zh-CN" sz="2800" kern="100" dirty="0" smtClean="0">
                <a:latin typeface="宋体"/>
                <a:ea typeface="华文细黑"/>
                <a:cs typeface="宋体"/>
              </a:rPr>
              <a:t>Ⅰ</a:t>
            </a:r>
            <a:r>
              <a:rPr lang="zh-CN" altLang="zh-CN" sz="2800" kern="100" dirty="0" smtClean="0">
                <a:latin typeface="IPAPANNEW"/>
                <a:ea typeface="华文细黑"/>
                <a:cs typeface="Times New Roman"/>
              </a:rPr>
              <a:t>，</a:t>
            </a:r>
            <a:r>
              <a:rPr lang="en-US" altLang="zh-CN" sz="2800" kern="100" dirty="0" smtClean="0">
                <a:latin typeface="IPAPANNEW"/>
                <a:ea typeface="华文细黑"/>
                <a:cs typeface="Times New Roman"/>
              </a:rPr>
              <a:t>37(3)</a:t>
            </a:r>
            <a:r>
              <a:rPr lang="zh-CN" altLang="zh-CN" sz="2800" kern="100" dirty="0" smtClean="0">
                <a:latin typeface="IPAPANNEW"/>
                <a:ea typeface="华文细黑"/>
                <a:cs typeface="Times New Roman"/>
              </a:rPr>
              <a:t>节选</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乙醛中碳原子的杂化类型为</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515608" y="2440732"/>
            <a:ext cx="142218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sp</a:t>
            </a:r>
            <a:r>
              <a:rPr lang="en-US" altLang="zh-CN" sz="2800" kern="100" baseline="30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4"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51634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1701602"/>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Times New Roman"/>
                <a:ea typeface="华文细黑"/>
                <a:cs typeface="Courier New"/>
              </a:rPr>
              <a:t>6</a:t>
            </a:r>
            <a:r>
              <a:rPr lang="en-US" altLang="zh-CN" sz="2800" kern="100" dirty="0">
                <a:latin typeface="Times New Roman"/>
                <a:ea typeface="华文细黑"/>
                <a:cs typeface="Courier New"/>
              </a:rPr>
              <a:t>.</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31(5)]</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BF</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氟硼酸铵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是合成氮化硼纳米管的原料之一。</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BF</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________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配位键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66908" y="249369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8164388"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672251"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55972"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5551"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122996"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606299"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65462"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1548764"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177757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5" grpId="0"/>
      <p:bldP spid="5"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4970</TotalTime>
  <Words>8284</Words>
  <Application>Microsoft Office PowerPoint</Application>
  <PresentationFormat>自定义</PresentationFormat>
  <Paragraphs>1967</Paragraphs>
  <Slides>143</Slides>
  <Notes>3</Notes>
  <HiddenSlides>18</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143</vt:i4>
      </vt:variant>
    </vt:vector>
  </HeadingPairs>
  <TitlesOfParts>
    <vt:vector size="145"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761</cp:revision>
  <dcterms:created xsi:type="dcterms:W3CDTF">2014-11-27T01:03:08Z</dcterms:created>
  <dcterms:modified xsi:type="dcterms:W3CDTF">2016-02-26T07:05:53Z</dcterms:modified>
</cp:coreProperties>
</file>