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7" r:id="rId13"/>
    <p:sldId id="268" r:id="rId14"/>
    <p:sldId id="269" r:id="rId15"/>
    <p:sldId id="28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645516"/>
    <a:srgbClr val="001615"/>
    <a:srgbClr val="007A77"/>
    <a:srgbClr val="001A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CD04A52-F68D-4CF2-B91D-3972873B7D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971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9A6BA-F967-4BA2-9365-0D6B6D128DDB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9DE82-7A04-48B8-B966-916025AA2B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9832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126FD-7107-4EC2-AB4F-045ABE709FD3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0D1-601A-411C-A223-DBA199436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569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C5A0D-ABE7-4FD0-89ED-D1F8F1E492BD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05F1B-528C-41B6-8528-CCAFD41475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0762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36252-6B2C-4A1E-B31F-645E4F39011A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38ED1-B88E-4004-A2A7-AA89C61D8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303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4EF8-3BA9-45F5-A7A8-DEB9B932552D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6C9B-C46C-44F0-ABF7-DB1616336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195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05C6-2997-4AD6-8D65-6BFD9F1078AC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EE86A-5625-43AA-9617-9CF498A653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1852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0CD45-1749-44DA-9B1B-833A8A54CBE1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71865-AD7B-49A4-A9B3-CDB48F9797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7863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A8275-38B6-4DAD-9747-4F2F40C8059A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66A1-9243-4816-8DE0-5B21A7539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696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4315B-491E-4C12-B7BA-33D62506984B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53421-DF7B-4052-9CB5-5DC07ECC1B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799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09ED-7F3D-41D2-88B3-AE0932EAFA7A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9D9B2-1AFC-4197-8898-0DD52137E5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8510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8B9CD-8D71-4336-8B93-49681A4E2664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EADE5-363A-45B1-97B3-1573A29B0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569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AE7C3F4B-1ACD-4A1D-A1F9-597C94B46782}" type="datetimeFigureOut">
              <a:rPr lang="zh-CN" altLang="en-US"/>
              <a:pPr>
                <a:defRPr/>
              </a:pPr>
              <a:t>2015/5/5</a:t>
            </a:fld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97E3C3FB-95AC-44E3-9F7D-62982523A8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&#27431;&#22982;&#34920;.sw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881063" y="4824413"/>
            <a:ext cx="756126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chemeClr val="accent2"/>
                </a:solidFill>
              </a:rPr>
              <a:t>第二章  恒定电流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accent2"/>
                </a:solidFill>
              </a:rPr>
              <a:t>第八节  多用电表的原理</a:t>
            </a:r>
          </a:p>
        </p:txBody>
      </p:sp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836613" y="1449388"/>
            <a:ext cx="2970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人教版选修</a:t>
            </a:r>
            <a:r>
              <a:rPr lang="en-US" altLang="zh-CN" b="1">
                <a:solidFill>
                  <a:schemeClr val="accent2"/>
                </a:solidFill>
              </a:rPr>
              <a:t>3-1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25538"/>
            <a:ext cx="3657600" cy="48974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375" y="1854200"/>
            <a:ext cx="4419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solidFill>
                  <a:srgbClr val="336699"/>
                </a:solidFill>
              </a:rPr>
              <a:t>  </a:t>
            </a:r>
            <a:r>
              <a:rPr lang="zh-CN" altLang="en-US" sz="4000" b="1" smtClean="0">
                <a:solidFill>
                  <a:srgbClr val="FF3300"/>
                </a:solidFill>
              </a:rPr>
              <a:t>优点：测量方便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solidFill>
                  <a:srgbClr val="339933"/>
                </a:solidFill>
              </a:rPr>
              <a:t>  </a:t>
            </a:r>
            <a:r>
              <a:rPr lang="zh-CN" altLang="en-US" sz="4000" b="1" smtClean="0">
                <a:solidFill>
                  <a:srgbClr val="0000FF"/>
                </a:solidFill>
              </a:rPr>
              <a:t>缺点：若电池用  久了，电动势会变化，产生误差较大，只能粗略测量电阻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580063" y="5922963"/>
            <a:ext cx="801687" cy="11112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915150" y="5934075"/>
            <a:ext cx="91440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381750" y="5834063"/>
            <a:ext cx="533400" cy="231775"/>
          </a:xfrm>
          <a:prstGeom prst="rect">
            <a:avLst/>
          </a:prstGeom>
          <a:solidFill>
            <a:srgbClr val="FF3300"/>
          </a:solidFill>
          <a:ln w="28575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330950" y="5334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FF00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33400" y="609600"/>
            <a:ext cx="39608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优缺点</a:t>
            </a:r>
            <a:r>
              <a:rPr lang="en-US" altLang="zh-CN" sz="4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一、欧姆表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881063"/>
            <a:ext cx="7800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066800" y="685800"/>
            <a:ext cx="7772400" cy="3048000"/>
          </a:xfrm>
          <a:prstGeom prst="rect">
            <a:avLst/>
          </a:prstGeom>
          <a:solidFill>
            <a:schemeClr val="bg1">
              <a:alpha val="79999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143000" y="990600"/>
            <a:ext cx="2303463" cy="2393950"/>
            <a:chOff x="431" y="1791"/>
            <a:chExt cx="1451" cy="1508"/>
          </a:xfrm>
        </p:grpSpPr>
        <p:sp>
          <p:nvSpPr>
            <p:cNvPr id="13367" name="Line 5"/>
            <p:cNvSpPr>
              <a:spLocks noChangeShapeType="1"/>
            </p:cNvSpPr>
            <p:nvPr/>
          </p:nvSpPr>
          <p:spPr bwMode="auto">
            <a:xfrm>
              <a:off x="748" y="1933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8" name="Oval 6"/>
            <p:cNvSpPr>
              <a:spLocks noChangeArrowheads="1"/>
            </p:cNvSpPr>
            <p:nvPr/>
          </p:nvSpPr>
          <p:spPr bwMode="auto">
            <a:xfrm>
              <a:off x="727" y="2534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9" name="Line 7"/>
            <p:cNvSpPr>
              <a:spLocks noChangeShapeType="1"/>
            </p:cNvSpPr>
            <p:nvPr/>
          </p:nvSpPr>
          <p:spPr bwMode="auto">
            <a:xfrm>
              <a:off x="748" y="1933"/>
              <a:ext cx="7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0" name="Line 8"/>
            <p:cNvSpPr>
              <a:spLocks noChangeShapeType="1"/>
            </p:cNvSpPr>
            <p:nvPr/>
          </p:nvSpPr>
          <p:spPr bwMode="auto">
            <a:xfrm>
              <a:off x="839" y="1933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1" name="Oval 9"/>
            <p:cNvSpPr>
              <a:spLocks noChangeArrowheads="1"/>
            </p:cNvSpPr>
            <p:nvPr/>
          </p:nvSpPr>
          <p:spPr bwMode="auto">
            <a:xfrm>
              <a:off x="1066" y="1842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2" name="Line 10"/>
            <p:cNvSpPr>
              <a:spLocks noChangeShapeType="1"/>
            </p:cNvSpPr>
            <p:nvPr/>
          </p:nvSpPr>
          <p:spPr bwMode="auto">
            <a:xfrm>
              <a:off x="1519" y="1933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3" name="Oval 11"/>
            <p:cNvSpPr>
              <a:spLocks noChangeArrowheads="1"/>
            </p:cNvSpPr>
            <p:nvPr/>
          </p:nvSpPr>
          <p:spPr bwMode="auto">
            <a:xfrm>
              <a:off x="1494" y="2533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4" name="Text Box 12"/>
            <p:cNvSpPr txBox="1">
              <a:spLocks noChangeArrowheads="1"/>
            </p:cNvSpPr>
            <p:nvPr/>
          </p:nvSpPr>
          <p:spPr bwMode="auto">
            <a:xfrm>
              <a:off x="982" y="1791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3375" name="Text Box 13"/>
            <p:cNvSpPr txBox="1">
              <a:spLocks noChangeArrowheads="1"/>
            </p:cNvSpPr>
            <p:nvPr/>
          </p:nvSpPr>
          <p:spPr bwMode="auto">
            <a:xfrm>
              <a:off x="431" y="2523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3376" name="Text Box 14"/>
            <p:cNvSpPr txBox="1">
              <a:spLocks noChangeArrowheads="1"/>
            </p:cNvSpPr>
            <p:nvPr/>
          </p:nvSpPr>
          <p:spPr bwMode="auto">
            <a:xfrm>
              <a:off x="1519" y="2523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  <p:grpSp>
          <p:nvGrpSpPr>
            <p:cNvPr id="13377" name="Group 15"/>
            <p:cNvGrpSpPr>
              <a:grpSpLocks/>
            </p:cNvGrpSpPr>
            <p:nvPr/>
          </p:nvGrpSpPr>
          <p:grpSpPr bwMode="auto">
            <a:xfrm>
              <a:off x="1499" y="2573"/>
              <a:ext cx="117" cy="726"/>
              <a:chOff x="3288" y="2523"/>
              <a:chExt cx="117" cy="726"/>
            </a:xfrm>
          </p:grpSpPr>
          <p:sp>
            <p:nvSpPr>
              <p:cNvPr id="13381" name="Freeform 16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82" name="Rectangle 17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78" name="Group 18"/>
            <p:cNvGrpSpPr>
              <a:grpSpLocks/>
            </p:cNvGrpSpPr>
            <p:nvPr/>
          </p:nvGrpSpPr>
          <p:grpSpPr bwMode="auto">
            <a:xfrm>
              <a:off x="713" y="2563"/>
              <a:ext cx="117" cy="726"/>
              <a:chOff x="3822" y="2477"/>
              <a:chExt cx="117" cy="726"/>
            </a:xfrm>
          </p:grpSpPr>
          <p:sp>
            <p:nvSpPr>
              <p:cNvPr id="13379" name="Freeform 19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80" name="Rectangle 20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316" name="Group 21"/>
          <p:cNvGrpSpPr>
            <a:grpSpLocks/>
          </p:cNvGrpSpPr>
          <p:nvPr/>
        </p:nvGrpSpPr>
        <p:grpSpPr bwMode="auto">
          <a:xfrm>
            <a:off x="3505200" y="990600"/>
            <a:ext cx="2303463" cy="2393950"/>
            <a:chOff x="2382" y="1428"/>
            <a:chExt cx="1451" cy="1508"/>
          </a:xfrm>
        </p:grpSpPr>
        <p:sp>
          <p:nvSpPr>
            <p:cNvPr id="13342" name="Line 22"/>
            <p:cNvSpPr>
              <a:spLocks noChangeShapeType="1"/>
            </p:cNvSpPr>
            <p:nvPr/>
          </p:nvSpPr>
          <p:spPr bwMode="auto">
            <a:xfrm>
              <a:off x="2699" y="1570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Oval 23"/>
            <p:cNvSpPr>
              <a:spLocks noChangeArrowheads="1"/>
            </p:cNvSpPr>
            <p:nvPr/>
          </p:nvSpPr>
          <p:spPr bwMode="auto">
            <a:xfrm>
              <a:off x="2678" y="2171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24"/>
            <p:cNvSpPr>
              <a:spLocks noChangeShapeType="1"/>
            </p:cNvSpPr>
            <p:nvPr/>
          </p:nvSpPr>
          <p:spPr bwMode="auto">
            <a:xfrm>
              <a:off x="2699" y="1570"/>
              <a:ext cx="7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25"/>
            <p:cNvSpPr>
              <a:spLocks noChangeShapeType="1"/>
            </p:cNvSpPr>
            <p:nvPr/>
          </p:nvSpPr>
          <p:spPr bwMode="auto">
            <a:xfrm>
              <a:off x="2790" y="1570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Oval 26"/>
            <p:cNvSpPr>
              <a:spLocks noChangeArrowheads="1"/>
            </p:cNvSpPr>
            <p:nvPr/>
          </p:nvSpPr>
          <p:spPr bwMode="auto">
            <a:xfrm>
              <a:off x="3017" y="1479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7" name="Oval 27"/>
            <p:cNvSpPr>
              <a:spLocks noChangeArrowheads="1"/>
            </p:cNvSpPr>
            <p:nvPr/>
          </p:nvSpPr>
          <p:spPr bwMode="auto">
            <a:xfrm>
              <a:off x="3445" y="2170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8" name="Text Box 28"/>
            <p:cNvSpPr txBox="1">
              <a:spLocks noChangeArrowheads="1"/>
            </p:cNvSpPr>
            <p:nvPr/>
          </p:nvSpPr>
          <p:spPr bwMode="auto">
            <a:xfrm>
              <a:off x="2933" y="1428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3349" name="Text Box 29"/>
            <p:cNvSpPr txBox="1">
              <a:spLocks noChangeArrowheads="1"/>
            </p:cNvSpPr>
            <p:nvPr/>
          </p:nvSpPr>
          <p:spPr bwMode="auto">
            <a:xfrm>
              <a:off x="2382" y="2160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3350" name="Text Box 30"/>
            <p:cNvSpPr txBox="1">
              <a:spLocks noChangeArrowheads="1"/>
            </p:cNvSpPr>
            <p:nvPr/>
          </p:nvSpPr>
          <p:spPr bwMode="auto">
            <a:xfrm>
              <a:off x="3470" y="2160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  <p:grpSp>
          <p:nvGrpSpPr>
            <p:cNvPr id="13351" name="Group 31"/>
            <p:cNvGrpSpPr>
              <a:grpSpLocks/>
            </p:cNvGrpSpPr>
            <p:nvPr/>
          </p:nvGrpSpPr>
          <p:grpSpPr bwMode="auto">
            <a:xfrm>
              <a:off x="3450" y="2210"/>
              <a:ext cx="117" cy="726"/>
              <a:chOff x="3288" y="2523"/>
              <a:chExt cx="117" cy="726"/>
            </a:xfrm>
          </p:grpSpPr>
          <p:sp>
            <p:nvSpPr>
              <p:cNvPr id="13365" name="Freeform 32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6" name="Rectangle 33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2" name="Group 34"/>
            <p:cNvGrpSpPr>
              <a:grpSpLocks/>
            </p:cNvGrpSpPr>
            <p:nvPr/>
          </p:nvGrpSpPr>
          <p:grpSpPr bwMode="auto">
            <a:xfrm>
              <a:off x="2664" y="2200"/>
              <a:ext cx="117" cy="726"/>
              <a:chOff x="3822" y="2477"/>
              <a:chExt cx="117" cy="726"/>
            </a:xfrm>
          </p:grpSpPr>
          <p:sp>
            <p:nvSpPr>
              <p:cNvPr id="13363" name="Freeform 35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4" name="Rectangle 36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53" name="Line 37"/>
            <p:cNvSpPr>
              <a:spLocks noChangeShapeType="1"/>
            </p:cNvSpPr>
            <p:nvPr/>
          </p:nvSpPr>
          <p:spPr bwMode="auto">
            <a:xfrm>
              <a:off x="3470" y="1570"/>
              <a:ext cx="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4" name="Line 38"/>
            <p:cNvSpPr>
              <a:spLocks noChangeShapeType="1"/>
            </p:cNvSpPr>
            <p:nvPr/>
          </p:nvSpPr>
          <p:spPr bwMode="auto">
            <a:xfrm>
              <a:off x="3424" y="1706"/>
              <a:ext cx="9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5" name="Line 39"/>
            <p:cNvSpPr>
              <a:spLocks noChangeShapeType="1"/>
            </p:cNvSpPr>
            <p:nvPr/>
          </p:nvSpPr>
          <p:spPr bwMode="auto">
            <a:xfrm>
              <a:off x="3379" y="1762"/>
              <a:ext cx="1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6" name="Line 40"/>
            <p:cNvSpPr>
              <a:spLocks noChangeShapeType="1"/>
            </p:cNvSpPr>
            <p:nvPr/>
          </p:nvSpPr>
          <p:spPr bwMode="auto">
            <a:xfrm>
              <a:off x="3470" y="1762"/>
              <a:ext cx="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7" name="Rectangle 41"/>
            <p:cNvSpPr>
              <a:spLocks noChangeArrowheads="1"/>
            </p:cNvSpPr>
            <p:nvPr/>
          </p:nvSpPr>
          <p:spPr bwMode="auto">
            <a:xfrm>
              <a:off x="3424" y="1888"/>
              <a:ext cx="91" cy="22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8" name="Line 42"/>
            <p:cNvSpPr>
              <a:spLocks noChangeShapeType="1"/>
            </p:cNvSpPr>
            <p:nvPr/>
          </p:nvSpPr>
          <p:spPr bwMode="auto">
            <a:xfrm flipH="1">
              <a:off x="3500" y="2024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9" name="Line 43"/>
            <p:cNvSpPr>
              <a:spLocks noChangeShapeType="1"/>
            </p:cNvSpPr>
            <p:nvPr/>
          </p:nvSpPr>
          <p:spPr bwMode="auto">
            <a:xfrm flipV="1">
              <a:off x="3651" y="180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0" name="Line 44"/>
            <p:cNvSpPr>
              <a:spLocks noChangeShapeType="1"/>
            </p:cNvSpPr>
            <p:nvPr/>
          </p:nvSpPr>
          <p:spPr bwMode="auto">
            <a:xfrm flipH="1">
              <a:off x="3470" y="1822"/>
              <a:ext cx="1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1" name="Oval 45"/>
            <p:cNvSpPr>
              <a:spLocks noChangeArrowheads="1"/>
            </p:cNvSpPr>
            <p:nvPr/>
          </p:nvSpPr>
          <p:spPr bwMode="auto">
            <a:xfrm>
              <a:off x="3443" y="1802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62" name="Text Box 46"/>
            <p:cNvSpPr txBox="1">
              <a:spLocks noChangeArrowheads="1"/>
            </p:cNvSpPr>
            <p:nvPr/>
          </p:nvSpPr>
          <p:spPr bwMode="auto">
            <a:xfrm>
              <a:off x="3111" y="1852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</p:grpSp>
      <p:grpSp>
        <p:nvGrpSpPr>
          <p:cNvPr id="13317" name="Group 47"/>
          <p:cNvGrpSpPr>
            <a:grpSpLocks/>
          </p:cNvGrpSpPr>
          <p:nvPr/>
        </p:nvGrpSpPr>
        <p:grpSpPr bwMode="auto">
          <a:xfrm>
            <a:off x="5867400" y="990600"/>
            <a:ext cx="2771775" cy="2393950"/>
            <a:chOff x="4027" y="1888"/>
            <a:chExt cx="1746" cy="1508"/>
          </a:xfrm>
        </p:grpSpPr>
        <p:sp>
          <p:nvSpPr>
            <p:cNvPr id="13323" name="Line 48"/>
            <p:cNvSpPr>
              <a:spLocks noChangeShapeType="1"/>
            </p:cNvSpPr>
            <p:nvPr/>
          </p:nvSpPr>
          <p:spPr bwMode="auto">
            <a:xfrm>
              <a:off x="4324" y="2030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Oval 49"/>
            <p:cNvSpPr>
              <a:spLocks noChangeArrowheads="1"/>
            </p:cNvSpPr>
            <p:nvPr/>
          </p:nvSpPr>
          <p:spPr bwMode="auto">
            <a:xfrm>
              <a:off x="4303" y="2631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50"/>
            <p:cNvSpPr>
              <a:spLocks noChangeShapeType="1"/>
            </p:cNvSpPr>
            <p:nvPr/>
          </p:nvSpPr>
          <p:spPr bwMode="auto">
            <a:xfrm>
              <a:off x="4324" y="2030"/>
              <a:ext cx="7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51"/>
            <p:cNvSpPr>
              <a:spLocks noChangeShapeType="1"/>
            </p:cNvSpPr>
            <p:nvPr/>
          </p:nvSpPr>
          <p:spPr bwMode="auto">
            <a:xfrm>
              <a:off x="4415" y="2030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Oval 52"/>
            <p:cNvSpPr>
              <a:spLocks noChangeArrowheads="1"/>
            </p:cNvSpPr>
            <p:nvPr/>
          </p:nvSpPr>
          <p:spPr bwMode="auto">
            <a:xfrm>
              <a:off x="4642" y="1939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53"/>
            <p:cNvSpPr>
              <a:spLocks noChangeShapeType="1"/>
            </p:cNvSpPr>
            <p:nvPr/>
          </p:nvSpPr>
          <p:spPr bwMode="auto">
            <a:xfrm>
              <a:off x="5420" y="2030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Oval 54"/>
            <p:cNvSpPr>
              <a:spLocks noChangeArrowheads="1"/>
            </p:cNvSpPr>
            <p:nvPr/>
          </p:nvSpPr>
          <p:spPr bwMode="auto">
            <a:xfrm>
              <a:off x="5399" y="2630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Text Box 55"/>
            <p:cNvSpPr txBox="1">
              <a:spLocks noChangeArrowheads="1"/>
            </p:cNvSpPr>
            <p:nvPr/>
          </p:nvSpPr>
          <p:spPr bwMode="auto">
            <a:xfrm>
              <a:off x="4558" y="1888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3331" name="Text Box 56"/>
            <p:cNvSpPr txBox="1">
              <a:spLocks noChangeArrowheads="1"/>
            </p:cNvSpPr>
            <p:nvPr/>
          </p:nvSpPr>
          <p:spPr bwMode="auto">
            <a:xfrm>
              <a:off x="4027" y="2620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3332" name="Text Box 57"/>
            <p:cNvSpPr txBox="1">
              <a:spLocks noChangeArrowheads="1"/>
            </p:cNvSpPr>
            <p:nvPr/>
          </p:nvSpPr>
          <p:spPr bwMode="auto">
            <a:xfrm>
              <a:off x="5410" y="2580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  <p:grpSp>
          <p:nvGrpSpPr>
            <p:cNvPr id="13333" name="Group 58"/>
            <p:cNvGrpSpPr>
              <a:grpSpLocks/>
            </p:cNvGrpSpPr>
            <p:nvPr/>
          </p:nvGrpSpPr>
          <p:grpSpPr bwMode="auto">
            <a:xfrm>
              <a:off x="5404" y="2670"/>
              <a:ext cx="117" cy="726"/>
              <a:chOff x="3288" y="2523"/>
              <a:chExt cx="117" cy="726"/>
            </a:xfrm>
          </p:grpSpPr>
          <p:sp>
            <p:nvSpPr>
              <p:cNvPr id="13340" name="Freeform 59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41" name="Rectangle 60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34" name="Group 61"/>
            <p:cNvGrpSpPr>
              <a:grpSpLocks/>
            </p:cNvGrpSpPr>
            <p:nvPr/>
          </p:nvGrpSpPr>
          <p:grpSpPr bwMode="auto">
            <a:xfrm>
              <a:off x="4289" y="2660"/>
              <a:ext cx="117" cy="726"/>
              <a:chOff x="3822" y="2477"/>
              <a:chExt cx="117" cy="726"/>
            </a:xfrm>
          </p:grpSpPr>
          <p:sp>
            <p:nvSpPr>
              <p:cNvPr id="13338" name="Freeform 62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39" name="Rectangle 63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35" name="Line 64"/>
            <p:cNvSpPr>
              <a:spLocks noChangeShapeType="1"/>
            </p:cNvSpPr>
            <p:nvPr/>
          </p:nvSpPr>
          <p:spPr bwMode="auto">
            <a:xfrm>
              <a:off x="5012" y="2034"/>
              <a:ext cx="4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6" name="Rectangle 65"/>
            <p:cNvSpPr>
              <a:spLocks noChangeArrowheads="1"/>
            </p:cNvSpPr>
            <p:nvPr/>
          </p:nvSpPr>
          <p:spPr bwMode="auto">
            <a:xfrm>
              <a:off x="5012" y="1979"/>
              <a:ext cx="227" cy="9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Text Box 66"/>
            <p:cNvSpPr txBox="1">
              <a:spLocks noChangeArrowheads="1"/>
            </p:cNvSpPr>
            <p:nvPr/>
          </p:nvSpPr>
          <p:spPr bwMode="auto">
            <a:xfrm>
              <a:off x="4991" y="2060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</p:grpSp>
      <p:sp>
        <p:nvSpPr>
          <p:cNvPr id="18499" name="AutoShape 67"/>
          <p:cNvSpPr>
            <a:spLocks noChangeArrowheads="1"/>
          </p:cNvSpPr>
          <p:nvPr/>
        </p:nvSpPr>
        <p:spPr bwMode="auto">
          <a:xfrm>
            <a:off x="1219200" y="3886200"/>
            <a:ext cx="1676400" cy="609600"/>
          </a:xfrm>
          <a:prstGeom prst="wedgeRoundRectCallout">
            <a:avLst>
              <a:gd name="adj1" fmla="val 4259"/>
              <a:gd name="adj2" fmla="val -170833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电流表</a:t>
            </a:r>
          </a:p>
        </p:txBody>
      </p:sp>
      <p:sp>
        <p:nvSpPr>
          <p:cNvPr id="18500" name="AutoShape 68"/>
          <p:cNvSpPr>
            <a:spLocks noChangeArrowheads="1"/>
          </p:cNvSpPr>
          <p:nvPr/>
        </p:nvSpPr>
        <p:spPr bwMode="auto">
          <a:xfrm>
            <a:off x="3733800" y="3962400"/>
            <a:ext cx="1676400" cy="609600"/>
          </a:xfrm>
          <a:prstGeom prst="wedgeRoundRectCallout">
            <a:avLst>
              <a:gd name="adj1" fmla="val -16287"/>
              <a:gd name="adj2" fmla="val -182032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欧姆表</a:t>
            </a:r>
          </a:p>
        </p:txBody>
      </p:sp>
      <p:sp>
        <p:nvSpPr>
          <p:cNvPr id="18501" name="AutoShape 69"/>
          <p:cNvSpPr>
            <a:spLocks noChangeArrowheads="1"/>
          </p:cNvSpPr>
          <p:nvPr/>
        </p:nvSpPr>
        <p:spPr bwMode="auto">
          <a:xfrm>
            <a:off x="6400800" y="3962400"/>
            <a:ext cx="1676400" cy="609600"/>
          </a:xfrm>
          <a:prstGeom prst="wedgeRoundRectCallout">
            <a:avLst>
              <a:gd name="adj1" fmla="val 759"/>
              <a:gd name="adj2" fmla="val -197657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电压表</a:t>
            </a:r>
          </a:p>
        </p:txBody>
      </p:sp>
      <p:sp>
        <p:nvSpPr>
          <p:cNvPr id="72" name="AutoShape 67"/>
          <p:cNvSpPr>
            <a:spLocks noChangeArrowheads="1"/>
          </p:cNvSpPr>
          <p:nvPr/>
        </p:nvSpPr>
        <p:spPr bwMode="auto">
          <a:xfrm>
            <a:off x="2057400" y="4572000"/>
            <a:ext cx="5715000" cy="1676400"/>
          </a:xfrm>
          <a:prstGeom prst="wedgeRoundRectCallout">
            <a:avLst>
              <a:gd name="adj1" fmla="val -25866"/>
              <a:gd name="adj2" fmla="val -154116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电流表、欧姆表和电压表都有一个表头，能不能让它们共用一个表头制成一个多用电表呢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13322" name="Text Box 72"/>
          <p:cNvSpPr txBox="1"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思考与讨论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9" grpId="0" animBg="1"/>
      <p:bldP spid="18500" grpId="0" animBg="1"/>
      <p:bldP spid="18501" grpId="0" animBg="1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715963" y="1066800"/>
            <a:ext cx="7620000" cy="2071688"/>
          </a:xfrm>
          <a:prstGeom prst="rect">
            <a:avLst/>
          </a:prstGeom>
          <a:solidFill>
            <a:schemeClr val="bg1">
              <a:alpha val="79999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792163" y="1066800"/>
            <a:ext cx="2303462" cy="1817688"/>
            <a:chOff x="431" y="1791"/>
            <a:chExt cx="1451" cy="1508"/>
          </a:xfrm>
        </p:grpSpPr>
        <p:sp>
          <p:nvSpPr>
            <p:cNvPr id="14438" name="Line 5"/>
            <p:cNvSpPr>
              <a:spLocks noChangeShapeType="1"/>
            </p:cNvSpPr>
            <p:nvPr/>
          </p:nvSpPr>
          <p:spPr bwMode="auto">
            <a:xfrm>
              <a:off x="748" y="1933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9" name="Oval 6"/>
            <p:cNvSpPr>
              <a:spLocks noChangeArrowheads="1"/>
            </p:cNvSpPr>
            <p:nvPr/>
          </p:nvSpPr>
          <p:spPr bwMode="auto">
            <a:xfrm>
              <a:off x="727" y="2534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" name="Line 7"/>
            <p:cNvSpPr>
              <a:spLocks noChangeShapeType="1"/>
            </p:cNvSpPr>
            <p:nvPr/>
          </p:nvSpPr>
          <p:spPr bwMode="auto">
            <a:xfrm>
              <a:off x="748" y="1933"/>
              <a:ext cx="7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1" name="Line 8"/>
            <p:cNvSpPr>
              <a:spLocks noChangeShapeType="1"/>
            </p:cNvSpPr>
            <p:nvPr/>
          </p:nvSpPr>
          <p:spPr bwMode="auto">
            <a:xfrm>
              <a:off x="839" y="1933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" name="Oval 9"/>
            <p:cNvSpPr>
              <a:spLocks noChangeArrowheads="1"/>
            </p:cNvSpPr>
            <p:nvPr/>
          </p:nvSpPr>
          <p:spPr bwMode="auto">
            <a:xfrm>
              <a:off x="1066" y="1842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" name="Line 10"/>
            <p:cNvSpPr>
              <a:spLocks noChangeShapeType="1"/>
            </p:cNvSpPr>
            <p:nvPr/>
          </p:nvSpPr>
          <p:spPr bwMode="auto">
            <a:xfrm>
              <a:off x="1519" y="1933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4" name="Oval 11"/>
            <p:cNvSpPr>
              <a:spLocks noChangeArrowheads="1"/>
            </p:cNvSpPr>
            <p:nvPr/>
          </p:nvSpPr>
          <p:spPr bwMode="auto">
            <a:xfrm>
              <a:off x="1494" y="2533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5" name="Text Box 12"/>
            <p:cNvSpPr txBox="1">
              <a:spLocks noChangeArrowheads="1"/>
            </p:cNvSpPr>
            <p:nvPr/>
          </p:nvSpPr>
          <p:spPr bwMode="auto">
            <a:xfrm>
              <a:off x="982" y="1791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4446" name="Text Box 13"/>
            <p:cNvSpPr txBox="1">
              <a:spLocks noChangeArrowheads="1"/>
            </p:cNvSpPr>
            <p:nvPr/>
          </p:nvSpPr>
          <p:spPr bwMode="auto">
            <a:xfrm>
              <a:off x="431" y="2523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4447" name="Text Box 14"/>
            <p:cNvSpPr txBox="1">
              <a:spLocks noChangeArrowheads="1"/>
            </p:cNvSpPr>
            <p:nvPr/>
          </p:nvSpPr>
          <p:spPr bwMode="auto">
            <a:xfrm>
              <a:off x="1519" y="2523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  <p:grpSp>
          <p:nvGrpSpPr>
            <p:cNvPr id="14448" name="Group 15"/>
            <p:cNvGrpSpPr>
              <a:grpSpLocks/>
            </p:cNvGrpSpPr>
            <p:nvPr/>
          </p:nvGrpSpPr>
          <p:grpSpPr bwMode="auto">
            <a:xfrm>
              <a:off x="1499" y="2573"/>
              <a:ext cx="117" cy="726"/>
              <a:chOff x="3288" y="2523"/>
              <a:chExt cx="117" cy="726"/>
            </a:xfrm>
          </p:grpSpPr>
          <p:sp>
            <p:nvSpPr>
              <p:cNvPr id="14452" name="Freeform 16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3" name="Rectangle 17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49" name="Group 18"/>
            <p:cNvGrpSpPr>
              <a:grpSpLocks/>
            </p:cNvGrpSpPr>
            <p:nvPr/>
          </p:nvGrpSpPr>
          <p:grpSpPr bwMode="auto">
            <a:xfrm>
              <a:off x="713" y="2563"/>
              <a:ext cx="117" cy="726"/>
              <a:chOff x="3822" y="2477"/>
              <a:chExt cx="117" cy="726"/>
            </a:xfrm>
          </p:grpSpPr>
          <p:sp>
            <p:nvSpPr>
              <p:cNvPr id="14450" name="Freeform 19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51" name="Rectangle 20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340" name="Group 21"/>
          <p:cNvGrpSpPr>
            <a:grpSpLocks/>
          </p:cNvGrpSpPr>
          <p:nvPr/>
        </p:nvGrpSpPr>
        <p:grpSpPr bwMode="auto">
          <a:xfrm>
            <a:off x="3154363" y="1066800"/>
            <a:ext cx="2303462" cy="1817688"/>
            <a:chOff x="2382" y="1428"/>
            <a:chExt cx="1451" cy="1508"/>
          </a:xfrm>
        </p:grpSpPr>
        <p:sp>
          <p:nvSpPr>
            <p:cNvPr id="14413" name="Line 22"/>
            <p:cNvSpPr>
              <a:spLocks noChangeShapeType="1"/>
            </p:cNvSpPr>
            <p:nvPr/>
          </p:nvSpPr>
          <p:spPr bwMode="auto">
            <a:xfrm>
              <a:off x="2699" y="1570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4" name="Oval 23"/>
            <p:cNvSpPr>
              <a:spLocks noChangeArrowheads="1"/>
            </p:cNvSpPr>
            <p:nvPr/>
          </p:nvSpPr>
          <p:spPr bwMode="auto">
            <a:xfrm>
              <a:off x="2678" y="2171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5" name="Line 24"/>
            <p:cNvSpPr>
              <a:spLocks noChangeShapeType="1"/>
            </p:cNvSpPr>
            <p:nvPr/>
          </p:nvSpPr>
          <p:spPr bwMode="auto">
            <a:xfrm>
              <a:off x="2699" y="1570"/>
              <a:ext cx="7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6" name="Line 25"/>
            <p:cNvSpPr>
              <a:spLocks noChangeShapeType="1"/>
            </p:cNvSpPr>
            <p:nvPr/>
          </p:nvSpPr>
          <p:spPr bwMode="auto">
            <a:xfrm>
              <a:off x="2790" y="1570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7" name="Oval 26"/>
            <p:cNvSpPr>
              <a:spLocks noChangeArrowheads="1"/>
            </p:cNvSpPr>
            <p:nvPr/>
          </p:nvSpPr>
          <p:spPr bwMode="auto">
            <a:xfrm>
              <a:off x="3017" y="1479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8" name="Oval 27"/>
            <p:cNvSpPr>
              <a:spLocks noChangeArrowheads="1"/>
            </p:cNvSpPr>
            <p:nvPr/>
          </p:nvSpPr>
          <p:spPr bwMode="auto">
            <a:xfrm>
              <a:off x="3445" y="2170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9" name="Text Box 28"/>
            <p:cNvSpPr txBox="1">
              <a:spLocks noChangeArrowheads="1"/>
            </p:cNvSpPr>
            <p:nvPr/>
          </p:nvSpPr>
          <p:spPr bwMode="auto">
            <a:xfrm>
              <a:off x="2933" y="1428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4420" name="Text Box 29"/>
            <p:cNvSpPr txBox="1">
              <a:spLocks noChangeArrowheads="1"/>
            </p:cNvSpPr>
            <p:nvPr/>
          </p:nvSpPr>
          <p:spPr bwMode="auto">
            <a:xfrm>
              <a:off x="2382" y="2160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4421" name="Text Box 30"/>
            <p:cNvSpPr txBox="1">
              <a:spLocks noChangeArrowheads="1"/>
            </p:cNvSpPr>
            <p:nvPr/>
          </p:nvSpPr>
          <p:spPr bwMode="auto">
            <a:xfrm>
              <a:off x="3470" y="2160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  <p:grpSp>
          <p:nvGrpSpPr>
            <p:cNvPr id="14422" name="Group 31"/>
            <p:cNvGrpSpPr>
              <a:grpSpLocks/>
            </p:cNvGrpSpPr>
            <p:nvPr/>
          </p:nvGrpSpPr>
          <p:grpSpPr bwMode="auto">
            <a:xfrm>
              <a:off x="3450" y="2210"/>
              <a:ext cx="117" cy="726"/>
              <a:chOff x="3288" y="2523"/>
              <a:chExt cx="117" cy="726"/>
            </a:xfrm>
          </p:grpSpPr>
          <p:sp>
            <p:nvSpPr>
              <p:cNvPr id="14436" name="Freeform 32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7" name="Rectangle 33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23" name="Group 34"/>
            <p:cNvGrpSpPr>
              <a:grpSpLocks/>
            </p:cNvGrpSpPr>
            <p:nvPr/>
          </p:nvGrpSpPr>
          <p:grpSpPr bwMode="auto">
            <a:xfrm>
              <a:off x="2664" y="2200"/>
              <a:ext cx="117" cy="726"/>
              <a:chOff x="3822" y="2477"/>
              <a:chExt cx="117" cy="726"/>
            </a:xfrm>
          </p:grpSpPr>
          <p:sp>
            <p:nvSpPr>
              <p:cNvPr id="14434" name="Freeform 35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5" name="Rectangle 36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24" name="Line 37"/>
            <p:cNvSpPr>
              <a:spLocks noChangeShapeType="1"/>
            </p:cNvSpPr>
            <p:nvPr/>
          </p:nvSpPr>
          <p:spPr bwMode="auto">
            <a:xfrm>
              <a:off x="3470" y="1570"/>
              <a:ext cx="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5" name="Line 38"/>
            <p:cNvSpPr>
              <a:spLocks noChangeShapeType="1"/>
            </p:cNvSpPr>
            <p:nvPr/>
          </p:nvSpPr>
          <p:spPr bwMode="auto">
            <a:xfrm>
              <a:off x="3424" y="1706"/>
              <a:ext cx="9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6" name="Line 39"/>
            <p:cNvSpPr>
              <a:spLocks noChangeShapeType="1"/>
            </p:cNvSpPr>
            <p:nvPr/>
          </p:nvSpPr>
          <p:spPr bwMode="auto">
            <a:xfrm>
              <a:off x="3379" y="1762"/>
              <a:ext cx="1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7" name="Line 40"/>
            <p:cNvSpPr>
              <a:spLocks noChangeShapeType="1"/>
            </p:cNvSpPr>
            <p:nvPr/>
          </p:nvSpPr>
          <p:spPr bwMode="auto">
            <a:xfrm>
              <a:off x="3470" y="1762"/>
              <a:ext cx="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8" name="Rectangle 41"/>
            <p:cNvSpPr>
              <a:spLocks noChangeArrowheads="1"/>
            </p:cNvSpPr>
            <p:nvPr/>
          </p:nvSpPr>
          <p:spPr bwMode="auto">
            <a:xfrm>
              <a:off x="3424" y="1888"/>
              <a:ext cx="91" cy="22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9" name="Line 42"/>
            <p:cNvSpPr>
              <a:spLocks noChangeShapeType="1"/>
            </p:cNvSpPr>
            <p:nvPr/>
          </p:nvSpPr>
          <p:spPr bwMode="auto">
            <a:xfrm flipH="1">
              <a:off x="3500" y="2024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0" name="Line 43"/>
            <p:cNvSpPr>
              <a:spLocks noChangeShapeType="1"/>
            </p:cNvSpPr>
            <p:nvPr/>
          </p:nvSpPr>
          <p:spPr bwMode="auto">
            <a:xfrm flipV="1">
              <a:off x="3651" y="180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1" name="Line 44"/>
            <p:cNvSpPr>
              <a:spLocks noChangeShapeType="1"/>
            </p:cNvSpPr>
            <p:nvPr/>
          </p:nvSpPr>
          <p:spPr bwMode="auto">
            <a:xfrm flipH="1">
              <a:off x="3470" y="1822"/>
              <a:ext cx="18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2" name="Oval 45"/>
            <p:cNvSpPr>
              <a:spLocks noChangeArrowheads="1"/>
            </p:cNvSpPr>
            <p:nvPr/>
          </p:nvSpPr>
          <p:spPr bwMode="auto">
            <a:xfrm>
              <a:off x="3443" y="1802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Text Box 46"/>
            <p:cNvSpPr txBox="1">
              <a:spLocks noChangeArrowheads="1"/>
            </p:cNvSpPr>
            <p:nvPr/>
          </p:nvSpPr>
          <p:spPr bwMode="auto">
            <a:xfrm>
              <a:off x="3111" y="1851"/>
              <a:ext cx="36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</a:p>
          </p:txBody>
        </p:sp>
      </p:grpSp>
      <p:grpSp>
        <p:nvGrpSpPr>
          <p:cNvPr id="14341" name="Group 47"/>
          <p:cNvGrpSpPr>
            <a:grpSpLocks/>
          </p:cNvGrpSpPr>
          <p:nvPr/>
        </p:nvGrpSpPr>
        <p:grpSpPr bwMode="auto">
          <a:xfrm>
            <a:off x="5516563" y="1138238"/>
            <a:ext cx="2771775" cy="1755775"/>
            <a:chOff x="4027" y="1888"/>
            <a:chExt cx="1746" cy="1508"/>
          </a:xfrm>
        </p:grpSpPr>
        <p:sp>
          <p:nvSpPr>
            <p:cNvPr id="14394" name="Line 48"/>
            <p:cNvSpPr>
              <a:spLocks noChangeShapeType="1"/>
            </p:cNvSpPr>
            <p:nvPr/>
          </p:nvSpPr>
          <p:spPr bwMode="auto">
            <a:xfrm>
              <a:off x="4324" y="2030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5" name="Oval 49"/>
            <p:cNvSpPr>
              <a:spLocks noChangeArrowheads="1"/>
            </p:cNvSpPr>
            <p:nvPr/>
          </p:nvSpPr>
          <p:spPr bwMode="auto">
            <a:xfrm>
              <a:off x="4303" y="2631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6" name="Line 50"/>
            <p:cNvSpPr>
              <a:spLocks noChangeShapeType="1"/>
            </p:cNvSpPr>
            <p:nvPr/>
          </p:nvSpPr>
          <p:spPr bwMode="auto">
            <a:xfrm>
              <a:off x="4324" y="2030"/>
              <a:ext cx="7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7" name="Line 51"/>
            <p:cNvSpPr>
              <a:spLocks noChangeShapeType="1"/>
            </p:cNvSpPr>
            <p:nvPr/>
          </p:nvSpPr>
          <p:spPr bwMode="auto">
            <a:xfrm>
              <a:off x="4415" y="2030"/>
              <a:ext cx="1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8" name="Oval 52"/>
            <p:cNvSpPr>
              <a:spLocks noChangeArrowheads="1"/>
            </p:cNvSpPr>
            <p:nvPr/>
          </p:nvSpPr>
          <p:spPr bwMode="auto">
            <a:xfrm>
              <a:off x="4642" y="1939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9" name="Line 53"/>
            <p:cNvSpPr>
              <a:spLocks noChangeShapeType="1"/>
            </p:cNvSpPr>
            <p:nvPr/>
          </p:nvSpPr>
          <p:spPr bwMode="auto">
            <a:xfrm>
              <a:off x="5420" y="2030"/>
              <a:ext cx="0" cy="5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0" name="Oval 54"/>
            <p:cNvSpPr>
              <a:spLocks noChangeArrowheads="1"/>
            </p:cNvSpPr>
            <p:nvPr/>
          </p:nvSpPr>
          <p:spPr bwMode="auto">
            <a:xfrm>
              <a:off x="5399" y="2630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1" name="Text Box 55"/>
            <p:cNvSpPr txBox="1">
              <a:spLocks noChangeArrowheads="1"/>
            </p:cNvSpPr>
            <p:nvPr/>
          </p:nvSpPr>
          <p:spPr bwMode="auto">
            <a:xfrm>
              <a:off x="4558" y="1888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4402" name="Text Box 56"/>
            <p:cNvSpPr txBox="1">
              <a:spLocks noChangeArrowheads="1"/>
            </p:cNvSpPr>
            <p:nvPr/>
          </p:nvSpPr>
          <p:spPr bwMode="auto">
            <a:xfrm>
              <a:off x="4027" y="262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14403" name="Text Box 57"/>
            <p:cNvSpPr txBox="1">
              <a:spLocks noChangeArrowheads="1"/>
            </p:cNvSpPr>
            <p:nvPr/>
          </p:nvSpPr>
          <p:spPr bwMode="auto">
            <a:xfrm>
              <a:off x="5410" y="258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B</a:t>
              </a:r>
            </a:p>
          </p:txBody>
        </p:sp>
        <p:grpSp>
          <p:nvGrpSpPr>
            <p:cNvPr id="14404" name="Group 58"/>
            <p:cNvGrpSpPr>
              <a:grpSpLocks/>
            </p:cNvGrpSpPr>
            <p:nvPr/>
          </p:nvGrpSpPr>
          <p:grpSpPr bwMode="auto">
            <a:xfrm>
              <a:off x="5404" y="2670"/>
              <a:ext cx="117" cy="726"/>
              <a:chOff x="3288" y="2523"/>
              <a:chExt cx="117" cy="726"/>
            </a:xfrm>
          </p:grpSpPr>
          <p:sp>
            <p:nvSpPr>
              <p:cNvPr id="14411" name="Freeform 59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12" name="Rectangle 60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05" name="Group 61"/>
            <p:cNvGrpSpPr>
              <a:grpSpLocks/>
            </p:cNvGrpSpPr>
            <p:nvPr/>
          </p:nvGrpSpPr>
          <p:grpSpPr bwMode="auto">
            <a:xfrm>
              <a:off x="4289" y="2660"/>
              <a:ext cx="117" cy="726"/>
              <a:chOff x="3822" y="2477"/>
              <a:chExt cx="117" cy="726"/>
            </a:xfrm>
          </p:grpSpPr>
          <p:sp>
            <p:nvSpPr>
              <p:cNvPr id="14409" name="Freeform 62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10" name="Rectangle 63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06" name="Line 64"/>
            <p:cNvSpPr>
              <a:spLocks noChangeShapeType="1"/>
            </p:cNvSpPr>
            <p:nvPr/>
          </p:nvSpPr>
          <p:spPr bwMode="auto">
            <a:xfrm>
              <a:off x="5012" y="2034"/>
              <a:ext cx="4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7" name="Rectangle 65"/>
            <p:cNvSpPr>
              <a:spLocks noChangeArrowheads="1"/>
            </p:cNvSpPr>
            <p:nvPr/>
          </p:nvSpPr>
          <p:spPr bwMode="auto">
            <a:xfrm>
              <a:off x="5012" y="1979"/>
              <a:ext cx="227" cy="9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08" name="Text Box 66"/>
            <p:cNvSpPr txBox="1">
              <a:spLocks noChangeArrowheads="1"/>
            </p:cNvSpPr>
            <p:nvPr/>
          </p:nvSpPr>
          <p:spPr bwMode="auto">
            <a:xfrm>
              <a:off x="4991" y="206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</a:p>
          </p:txBody>
        </p:sp>
      </p:grpSp>
      <p:sp>
        <p:nvSpPr>
          <p:cNvPr id="20486" name="Rectangle 68"/>
          <p:cNvSpPr>
            <a:spLocks noChangeArrowheads="1"/>
          </p:cNvSpPr>
          <p:nvPr/>
        </p:nvSpPr>
        <p:spPr bwMode="auto">
          <a:xfrm>
            <a:off x="639763" y="3276600"/>
            <a:ext cx="4038600" cy="3048000"/>
          </a:xfrm>
          <a:prstGeom prst="rect">
            <a:avLst/>
          </a:prstGeom>
          <a:solidFill>
            <a:schemeClr val="bg1">
              <a:alpha val="79999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69"/>
          <p:cNvSpPr>
            <a:spLocks noChangeShapeType="1"/>
          </p:cNvSpPr>
          <p:nvPr/>
        </p:nvSpPr>
        <p:spPr bwMode="auto">
          <a:xfrm flipH="1">
            <a:off x="1319213" y="4208463"/>
            <a:ext cx="0" cy="930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AutoShape 70"/>
          <p:cNvSpPr>
            <a:spLocks noChangeArrowheads="1"/>
          </p:cNvSpPr>
          <p:nvPr/>
        </p:nvSpPr>
        <p:spPr bwMode="auto">
          <a:xfrm>
            <a:off x="2541588" y="4568825"/>
            <a:ext cx="1798637" cy="914400"/>
          </a:xfrm>
          <a:prstGeom prst="roundRect">
            <a:avLst>
              <a:gd name="adj" fmla="val 22111"/>
            </a:avLst>
          </a:prstGeom>
          <a:solidFill>
            <a:srgbClr val="FFFFC3"/>
          </a:solidFill>
          <a:ln w="38100">
            <a:solidFill>
              <a:srgbClr val="FF99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71"/>
          <p:cNvSpPr>
            <a:spLocks noChangeShapeType="1"/>
          </p:cNvSpPr>
          <p:nvPr/>
        </p:nvSpPr>
        <p:spPr bwMode="auto">
          <a:xfrm flipH="1">
            <a:off x="2897188" y="4235450"/>
            <a:ext cx="0" cy="681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72"/>
          <p:cNvSpPr>
            <a:spLocks noChangeShapeType="1"/>
          </p:cNvSpPr>
          <p:nvPr/>
        </p:nvSpPr>
        <p:spPr bwMode="auto">
          <a:xfrm flipH="1">
            <a:off x="3981450" y="4208463"/>
            <a:ext cx="0" cy="676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73"/>
          <p:cNvSpPr>
            <a:spLocks noChangeShapeType="1"/>
          </p:cNvSpPr>
          <p:nvPr/>
        </p:nvSpPr>
        <p:spPr bwMode="auto">
          <a:xfrm flipH="1">
            <a:off x="3436938" y="4217988"/>
            <a:ext cx="0" cy="433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Arc 74"/>
          <p:cNvSpPr>
            <a:spLocks/>
          </p:cNvSpPr>
          <p:nvPr/>
        </p:nvSpPr>
        <p:spPr bwMode="auto">
          <a:xfrm>
            <a:off x="2973388" y="4713288"/>
            <a:ext cx="963612" cy="534987"/>
          </a:xfrm>
          <a:custGeom>
            <a:avLst/>
            <a:gdLst>
              <a:gd name="T0" fmla="*/ 0 w 34361"/>
              <a:gd name="T1" fmla="*/ 2147483647 h 21600"/>
              <a:gd name="T2" fmla="*/ 2147483647 w 34361"/>
              <a:gd name="T3" fmla="*/ 2147483647 h 21600"/>
              <a:gd name="T4" fmla="*/ 2147483647 w 34361"/>
              <a:gd name="T5" fmla="*/ 2147483647 h 21600"/>
              <a:gd name="T6" fmla="*/ 0 60000 65536"/>
              <a:gd name="T7" fmla="*/ 0 60000 65536"/>
              <a:gd name="T8" fmla="*/ 0 60000 65536"/>
              <a:gd name="T9" fmla="*/ 0 w 34361"/>
              <a:gd name="T10" fmla="*/ 0 h 21600"/>
              <a:gd name="T11" fmla="*/ 34361 w 343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361" h="21600" fill="none" extrusionOk="0">
                <a:moveTo>
                  <a:pt x="0" y="8933"/>
                </a:moveTo>
                <a:cubicBezTo>
                  <a:pt x="4062" y="3322"/>
                  <a:pt x="10569" y="-1"/>
                  <a:pt x="17496" y="0"/>
                </a:cubicBezTo>
                <a:cubicBezTo>
                  <a:pt x="24056" y="0"/>
                  <a:pt x="30262" y="2981"/>
                  <a:pt x="34361" y="8104"/>
                </a:cubicBezTo>
              </a:path>
              <a:path w="34361" h="21600" stroke="0" extrusionOk="0">
                <a:moveTo>
                  <a:pt x="0" y="8933"/>
                </a:moveTo>
                <a:cubicBezTo>
                  <a:pt x="4062" y="3322"/>
                  <a:pt x="10569" y="-1"/>
                  <a:pt x="17496" y="0"/>
                </a:cubicBezTo>
                <a:cubicBezTo>
                  <a:pt x="24056" y="0"/>
                  <a:pt x="30262" y="2981"/>
                  <a:pt x="34361" y="8104"/>
                </a:cubicBezTo>
                <a:lnTo>
                  <a:pt x="17496" y="21600"/>
                </a:lnTo>
                <a:lnTo>
                  <a:pt x="0" y="89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>
            <a:off x="2897188" y="4941888"/>
            <a:ext cx="579437" cy="2746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Oval 76"/>
          <p:cNvSpPr>
            <a:spLocks noChangeArrowheads="1"/>
          </p:cNvSpPr>
          <p:nvPr/>
        </p:nvSpPr>
        <p:spPr bwMode="auto">
          <a:xfrm>
            <a:off x="2843213" y="4902200"/>
            <a:ext cx="95250" cy="82550"/>
          </a:xfrm>
          <a:prstGeom prst="ellipse">
            <a:avLst/>
          </a:prstGeom>
          <a:solidFill>
            <a:srgbClr val="FFFFFF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Oval 77"/>
          <p:cNvSpPr>
            <a:spLocks noChangeArrowheads="1"/>
          </p:cNvSpPr>
          <p:nvPr/>
        </p:nvSpPr>
        <p:spPr bwMode="auto">
          <a:xfrm>
            <a:off x="3382963" y="4621213"/>
            <a:ext cx="93662" cy="80962"/>
          </a:xfrm>
          <a:prstGeom prst="ellipse">
            <a:avLst/>
          </a:prstGeom>
          <a:solidFill>
            <a:srgbClr val="FFFFFF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Oval 78"/>
          <p:cNvSpPr>
            <a:spLocks noChangeArrowheads="1"/>
          </p:cNvSpPr>
          <p:nvPr/>
        </p:nvSpPr>
        <p:spPr bwMode="auto">
          <a:xfrm>
            <a:off x="3919538" y="4848225"/>
            <a:ext cx="92075" cy="84138"/>
          </a:xfrm>
          <a:prstGeom prst="ellipse">
            <a:avLst/>
          </a:prstGeom>
          <a:solidFill>
            <a:srgbClr val="FFFFFF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Text Box 79"/>
          <p:cNvSpPr txBox="1">
            <a:spLocks noChangeArrowheads="1"/>
          </p:cNvSpPr>
          <p:nvPr/>
        </p:nvSpPr>
        <p:spPr bwMode="auto">
          <a:xfrm>
            <a:off x="2541588" y="4856163"/>
            <a:ext cx="358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000" b="1">
                <a:latin typeface="Times New Roman" pitchFamily="18" charset="0"/>
              </a:rPr>
              <a:t>1</a:t>
            </a:r>
          </a:p>
          <a:p>
            <a:pPr eaLnBrk="1" hangingPunct="1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498" name="Text Box 80"/>
          <p:cNvSpPr txBox="1">
            <a:spLocks noChangeArrowheads="1"/>
          </p:cNvSpPr>
          <p:nvPr/>
        </p:nvSpPr>
        <p:spPr bwMode="auto">
          <a:xfrm>
            <a:off x="3044825" y="4424363"/>
            <a:ext cx="215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000" b="1">
                <a:latin typeface="Times New Roman" pitchFamily="18" charset="0"/>
              </a:rPr>
              <a:t>2 </a:t>
            </a:r>
          </a:p>
        </p:txBody>
      </p:sp>
      <p:sp>
        <p:nvSpPr>
          <p:cNvPr id="20499" name="Text Box 81"/>
          <p:cNvSpPr txBox="1">
            <a:spLocks noChangeArrowheads="1"/>
          </p:cNvSpPr>
          <p:nvPr/>
        </p:nvSpPr>
        <p:spPr bwMode="auto">
          <a:xfrm>
            <a:off x="4052888" y="4713288"/>
            <a:ext cx="2889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000" b="1">
                <a:latin typeface="Times New Roman" pitchFamily="18" charset="0"/>
              </a:rPr>
              <a:t>3 </a:t>
            </a:r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255713" y="5122863"/>
            <a:ext cx="115887" cy="1077912"/>
            <a:chOff x="1421" y="2742"/>
            <a:chExt cx="43" cy="407"/>
          </a:xfrm>
        </p:grpSpPr>
        <p:sp>
          <p:nvSpPr>
            <p:cNvPr id="14390" name="Rectangle 83"/>
            <p:cNvSpPr>
              <a:spLocks noChangeAspect="1" noChangeArrowheads="1"/>
            </p:cNvSpPr>
            <p:nvPr/>
          </p:nvSpPr>
          <p:spPr bwMode="auto">
            <a:xfrm>
              <a:off x="1421" y="2949"/>
              <a:ext cx="27" cy="163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84"/>
            <p:cNvSpPr>
              <a:spLocks noChangeAspect="1" noChangeShapeType="1"/>
            </p:cNvSpPr>
            <p:nvPr/>
          </p:nvSpPr>
          <p:spPr bwMode="auto">
            <a:xfrm>
              <a:off x="1434" y="2947"/>
              <a:ext cx="1" cy="20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85"/>
            <p:cNvSpPr>
              <a:spLocks noChangeAspect="1"/>
            </p:cNvSpPr>
            <p:nvPr/>
          </p:nvSpPr>
          <p:spPr bwMode="auto">
            <a:xfrm>
              <a:off x="1421" y="2742"/>
              <a:ext cx="39" cy="223"/>
            </a:xfrm>
            <a:custGeom>
              <a:avLst/>
              <a:gdLst>
                <a:gd name="T0" fmla="*/ 0 w 195"/>
                <a:gd name="T1" fmla="*/ 0 h 1221"/>
                <a:gd name="T2" fmla="*/ 0 w 195"/>
                <a:gd name="T3" fmla="*/ 0 h 1221"/>
                <a:gd name="T4" fmla="*/ 0 w 195"/>
                <a:gd name="T5" fmla="*/ 0 h 1221"/>
                <a:gd name="T6" fmla="*/ 0 w 195"/>
                <a:gd name="T7" fmla="*/ 0 h 1221"/>
                <a:gd name="T8" fmla="*/ 0 w 195"/>
                <a:gd name="T9" fmla="*/ 0 h 1221"/>
                <a:gd name="T10" fmla="*/ 0 w 195"/>
                <a:gd name="T11" fmla="*/ 0 h 1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1221"/>
                <a:gd name="T20" fmla="*/ 195 w 195"/>
                <a:gd name="T21" fmla="*/ 1221 h 12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1221">
                  <a:moveTo>
                    <a:pt x="132" y="0"/>
                  </a:moveTo>
                  <a:cubicBezTo>
                    <a:pt x="131" y="76"/>
                    <a:pt x="130" y="152"/>
                    <a:pt x="110" y="224"/>
                  </a:cubicBezTo>
                  <a:cubicBezTo>
                    <a:pt x="90" y="296"/>
                    <a:pt x="0" y="350"/>
                    <a:pt x="12" y="434"/>
                  </a:cubicBezTo>
                  <a:cubicBezTo>
                    <a:pt x="24" y="518"/>
                    <a:pt x="175" y="625"/>
                    <a:pt x="185" y="726"/>
                  </a:cubicBezTo>
                  <a:cubicBezTo>
                    <a:pt x="195" y="827"/>
                    <a:pt x="89" y="959"/>
                    <a:pt x="72" y="1041"/>
                  </a:cubicBezTo>
                  <a:cubicBezTo>
                    <a:pt x="55" y="1123"/>
                    <a:pt x="67" y="1172"/>
                    <a:pt x="80" y="122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Oval 86"/>
            <p:cNvSpPr>
              <a:spLocks noChangeAspect="1" noChangeArrowheads="1"/>
            </p:cNvSpPr>
            <p:nvPr/>
          </p:nvSpPr>
          <p:spPr bwMode="auto">
            <a:xfrm>
              <a:off x="1431" y="2749"/>
              <a:ext cx="33" cy="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1" name="Text Box 87"/>
          <p:cNvSpPr txBox="1">
            <a:spLocks noChangeAspect="1" noChangeArrowheads="1"/>
          </p:cNvSpPr>
          <p:nvPr/>
        </p:nvSpPr>
        <p:spPr bwMode="auto">
          <a:xfrm>
            <a:off x="668338" y="5072063"/>
            <a:ext cx="7207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altLang="zh-CN" sz="2000" b="1">
              <a:latin typeface="Times New Roman" pitchFamily="18" charset="0"/>
            </a:endParaRPr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3333750" y="5072063"/>
            <a:ext cx="741363" cy="1131887"/>
            <a:chOff x="3287" y="3337"/>
            <a:chExt cx="467" cy="713"/>
          </a:xfrm>
        </p:grpSpPr>
        <p:sp>
          <p:nvSpPr>
            <p:cNvPr id="14383" name="Text Box 89"/>
            <p:cNvSpPr txBox="1">
              <a:spLocks noChangeAspect="1" noChangeArrowheads="1"/>
            </p:cNvSpPr>
            <p:nvPr/>
          </p:nvSpPr>
          <p:spPr bwMode="auto">
            <a:xfrm>
              <a:off x="3287" y="3337"/>
              <a:ext cx="467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000" b="1">
                <a:latin typeface="Times New Roman" pitchFamily="18" charset="0"/>
              </a:endParaRPr>
            </a:p>
          </p:txBody>
        </p:sp>
        <p:grpSp>
          <p:nvGrpSpPr>
            <p:cNvPr id="14384" name="Group 90"/>
            <p:cNvGrpSpPr>
              <a:grpSpLocks/>
            </p:cNvGrpSpPr>
            <p:nvPr/>
          </p:nvGrpSpPr>
          <p:grpSpPr bwMode="auto">
            <a:xfrm>
              <a:off x="3313" y="3399"/>
              <a:ext cx="83" cy="651"/>
              <a:chOff x="3307" y="3405"/>
              <a:chExt cx="83" cy="651"/>
            </a:xfrm>
          </p:grpSpPr>
          <p:sp>
            <p:nvSpPr>
              <p:cNvPr id="14385" name="Oval 91"/>
              <p:cNvSpPr>
                <a:spLocks noChangeArrowheads="1"/>
              </p:cNvSpPr>
              <p:nvPr/>
            </p:nvSpPr>
            <p:spPr bwMode="auto">
              <a:xfrm>
                <a:off x="3335" y="3408"/>
                <a:ext cx="55" cy="5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Freeform 92"/>
              <p:cNvSpPr>
                <a:spLocks noChangeAspect="1"/>
              </p:cNvSpPr>
              <p:nvPr/>
            </p:nvSpPr>
            <p:spPr bwMode="auto">
              <a:xfrm>
                <a:off x="3307" y="3405"/>
                <a:ext cx="66" cy="357"/>
              </a:xfrm>
              <a:custGeom>
                <a:avLst/>
                <a:gdLst>
                  <a:gd name="T0" fmla="*/ 0 w 195"/>
                  <a:gd name="T1" fmla="*/ 0 h 1221"/>
                  <a:gd name="T2" fmla="*/ 0 w 195"/>
                  <a:gd name="T3" fmla="*/ 0 h 1221"/>
                  <a:gd name="T4" fmla="*/ 0 w 195"/>
                  <a:gd name="T5" fmla="*/ 0 h 1221"/>
                  <a:gd name="T6" fmla="*/ 0 w 195"/>
                  <a:gd name="T7" fmla="*/ 0 h 1221"/>
                  <a:gd name="T8" fmla="*/ 0 w 195"/>
                  <a:gd name="T9" fmla="*/ 0 h 1221"/>
                  <a:gd name="T10" fmla="*/ 0 w 195"/>
                  <a:gd name="T11" fmla="*/ 0 h 12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5"/>
                  <a:gd name="T19" fmla="*/ 0 h 1221"/>
                  <a:gd name="T20" fmla="*/ 195 w 195"/>
                  <a:gd name="T21" fmla="*/ 1221 h 12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5" h="1221">
                    <a:moveTo>
                      <a:pt x="132" y="0"/>
                    </a:moveTo>
                    <a:cubicBezTo>
                      <a:pt x="131" y="76"/>
                      <a:pt x="130" y="152"/>
                      <a:pt x="110" y="224"/>
                    </a:cubicBezTo>
                    <a:cubicBezTo>
                      <a:pt x="90" y="296"/>
                      <a:pt x="0" y="350"/>
                      <a:pt x="12" y="434"/>
                    </a:cubicBezTo>
                    <a:cubicBezTo>
                      <a:pt x="24" y="518"/>
                      <a:pt x="175" y="625"/>
                      <a:pt x="185" y="726"/>
                    </a:cubicBezTo>
                    <a:cubicBezTo>
                      <a:pt x="195" y="827"/>
                      <a:pt x="89" y="959"/>
                      <a:pt x="72" y="1041"/>
                    </a:cubicBezTo>
                    <a:cubicBezTo>
                      <a:pt x="55" y="1123"/>
                      <a:pt x="67" y="1172"/>
                      <a:pt x="80" y="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7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3307" y="3736"/>
                <a:ext cx="46" cy="26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Line 94"/>
              <p:cNvSpPr>
                <a:spLocks noChangeAspect="1" noChangeShapeType="1"/>
              </p:cNvSpPr>
              <p:nvPr/>
            </p:nvSpPr>
            <p:spPr bwMode="auto">
              <a:xfrm>
                <a:off x="3329" y="3733"/>
                <a:ext cx="2" cy="3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Oval 95"/>
              <p:cNvSpPr>
                <a:spLocks noChangeAspect="1" noChangeArrowheads="1"/>
              </p:cNvSpPr>
              <p:nvPr/>
            </p:nvSpPr>
            <p:spPr bwMode="auto">
              <a:xfrm>
                <a:off x="3334" y="3412"/>
                <a:ext cx="56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2871788" y="3589338"/>
            <a:ext cx="773112" cy="1066800"/>
            <a:chOff x="3043" y="2133"/>
            <a:chExt cx="487" cy="672"/>
          </a:xfrm>
        </p:grpSpPr>
        <p:sp>
          <p:nvSpPr>
            <p:cNvPr id="14375" name="Line 97"/>
            <p:cNvSpPr>
              <a:spLocks noChangeAspect="1" noChangeShapeType="1"/>
            </p:cNvSpPr>
            <p:nvPr/>
          </p:nvSpPr>
          <p:spPr bwMode="auto">
            <a:xfrm>
              <a:off x="3400" y="2340"/>
              <a:ext cx="1" cy="4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98"/>
            <p:cNvSpPr>
              <a:spLocks/>
            </p:cNvSpPr>
            <p:nvPr/>
          </p:nvSpPr>
          <p:spPr bwMode="auto">
            <a:xfrm>
              <a:off x="3043" y="2133"/>
              <a:ext cx="358" cy="163"/>
            </a:xfrm>
            <a:custGeom>
              <a:avLst/>
              <a:gdLst>
                <a:gd name="T0" fmla="*/ 0 w 273"/>
                <a:gd name="T1" fmla="*/ 0 h 680"/>
                <a:gd name="T2" fmla="*/ 1818 w 273"/>
                <a:gd name="T3" fmla="*/ 0 h 680"/>
                <a:gd name="T4" fmla="*/ 1818 w 273"/>
                <a:gd name="T5" fmla="*/ 0 h 680"/>
                <a:gd name="T6" fmla="*/ 0 60000 65536"/>
                <a:gd name="T7" fmla="*/ 0 60000 65536"/>
                <a:gd name="T8" fmla="*/ 0 60000 65536"/>
                <a:gd name="T9" fmla="*/ 0 w 273"/>
                <a:gd name="T10" fmla="*/ 0 h 680"/>
                <a:gd name="T11" fmla="*/ 273 w 273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680">
                  <a:moveTo>
                    <a:pt x="0" y="0"/>
                  </a:moveTo>
                  <a:lnTo>
                    <a:pt x="273" y="0"/>
                  </a:lnTo>
                  <a:lnTo>
                    <a:pt x="273" y="6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99"/>
            <p:cNvSpPr>
              <a:spLocks noChangeAspect="1" noChangeShapeType="1"/>
            </p:cNvSpPr>
            <p:nvPr/>
          </p:nvSpPr>
          <p:spPr bwMode="auto">
            <a:xfrm rot="5400000" flipH="1">
              <a:off x="3404" y="2263"/>
              <a:ext cx="1" cy="1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100"/>
            <p:cNvSpPr>
              <a:spLocks noChangeAspect="1" noChangeShapeType="1"/>
            </p:cNvSpPr>
            <p:nvPr/>
          </p:nvSpPr>
          <p:spPr bwMode="auto">
            <a:xfrm rot="5400000" flipH="1">
              <a:off x="3399" y="2268"/>
              <a:ext cx="0" cy="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Oval 101"/>
            <p:cNvSpPr>
              <a:spLocks noChangeAspect="1" noChangeArrowheads="1"/>
            </p:cNvSpPr>
            <p:nvPr/>
          </p:nvSpPr>
          <p:spPr bwMode="auto">
            <a:xfrm>
              <a:off x="3391" y="2399"/>
              <a:ext cx="22" cy="2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Rectangle 102"/>
            <p:cNvSpPr>
              <a:spLocks noChangeArrowheads="1"/>
            </p:cNvSpPr>
            <p:nvPr/>
          </p:nvSpPr>
          <p:spPr bwMode="auto">
            <a:xfrm>
              <a:off x="3358" y="2468"/>
              <a:ext cx="79" cy="238"/>
            </a:xfrm>
            <a:prstGeom prst="rect">
              <a:avLst/>
            </a:prstGeom>
            <a:solidFill>
              <a:srgbClr val="FFFFFF"/>
            </a:solidFill>
            <a:ln w="158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103"/>
            <p:cNvSpPr>
              <a:spLocks/>
            </p:cNvSpPr>
            <p:nvPr/>
          </p:nvSpPr>
          <p:spPr bwMode="auto">
            <a:xfrm>
              <a:off x="3401" y="2406"/>
              <a:ext cx="129" cy="166"/>
            </a:xfrm>
            <a:custGeom>
              <a:avLst/>
              <a:gdLst>
                <a:gd name="T0" fmla="*/ 0 w 1440"/>
                <a:gd name="T1" fmla="*/ 0 h 780"/>
                <a:gd name="T2" fmla="*/ 0 w 1440"/>
                <a:gd name="T3" fmla="*/ 0 h 780"/>
                <a:gd name="T4" fmla="*/ 0 w 1440"/>
                <a:gd name="T5" fmla="*/ 0 h 780"/>
                <a:gd name="T6" fmla="*/ 0 w 1440"/>
                <a:gd name="T7" fmla="*/ 0 h 7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780"/>
                <a:gd name="T14" fmla="*/ 1440 w 1440"/>
                <a:gd name="T15" fmla="*/ 780 h 7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0" h="780">
                  <a:moveTo>
                    <a:pt x="0" y="0"/>
                  </a:moveTo>
                  <a:lnTo>
                    <a:pt x="1440" y="0"/>
                  </a:lnTo>
                  <a:lnTo>
                    <a:pt x="1440" y="780"/>
                  </a:lnTo>
                  <a:lnTo>
                    <a:pt x="360" y="78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Text Box 104"/>
            <p:cNvSpPr txBox="1">
              <a:spLocks noChangeAspect="1" noChangeArrowheads="1"/>
            </p:cNvSpPr>
            <p:nvPr/>
          </p:nvSpPr>
          <p:spPr bwMode="auto">
            <a:xfrm>
              <a:off x="3130" y="2451"/>
              <a:ext cx="29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latin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</a:endParaRPr>
            </a:p>
          </p:txBody>
        </p:sp>
      </p:grp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3402013" y="3589338"/>
            <a:ext cx="1123950" cy="1143000"/>
            <a:chOff x="3373" y="2133"/>
            <a:chExt cx="708" cy="675"/>
          </a:xfrm>
        </p:grpSpPr>
        <p:sp>
          <p:nvSpPr>
            <p:cNvPr id="14372" name="Freeform 106"/>
            <p:cNvSpPr>
              <a:spLocks/>
            </p:cNvSpPr>
            <p:nvPr/>
          </p:nvSpPr>
          <p:spPr bwMode="auto">
            <a:xfrm>
              <a:off x="3373" y="2133"/>
              <a:ext cx="363" cy="675"/>
            </a:xfrm>
            <a:custGeom>
              <a:avLst/>
              <a:gdLst>
                <a:gd name="T0" fmla="*/ 0 w 273"/>
                <a:gd name="T1" fmla="*/ 0 h 680"/>
                <a:gd name="T2" fmla="*/ 2009 w 273"/>
                <a:gd name="T3" fmla="*/ 0 h 680"/>
                <a:gd name="T4" fmla="*/ 2009 w 273"/>
                <a:gd name="T5" fmla="*/ 645 h 680"/>
                <a:gd name="T6" fmla="*/ 0 60000 65536"/>
                <a:gd name="T7" fmla="*/ 0 60000 65536"/>
                <a:gd name="T8" fmla="*/ 0 60000 65536"/>
                <a:gd name="T9" fmla="*/ 0 w 273"/>
                <a:gd name="T10" fmla="*/ 0 h 680"/>
                <a:gd name="T11" fmla="*/ 273 w 273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680">
                  <a:moveTo>
                    <a:pt x="0" y="0"/>
                  </a:moveTo>
                  <a:lnTo>
                    <a:pt x="273" y="0"/>
                  </a:lnTo>
                  <a:lnTo>
                    <a:pt x="273" y="6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Rectangle 107"/>
            <p:cNvSpPr>
              <a:spLocks noChangeArrowheads="1"/>
            </p:cNvSpPr>
            <p:nvPr/>
          </p:nvSpPr>
          <p:spPr bwMode="auto">
            <a:xfrm>
              <a:off x="3696" y="2341"/>
              <a:ext cx="79" cy="238"/>
            </a:xfrm>
            <a:prstGeom prst="rect">
              <a:avLst/>
            </a:prstGeom>
            <a:solidFill>
              <a:srgbClr val="FFFFFF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Text Box 108"/>
            <p:cNvSpPr txBox="1">
              <a:spLocks noChangeAspect="1" noChangeArrowheads="1"/>
            </p:cNvSpPr>
            <p:nvPr/>
          </p:nvSpPr>
          <p:spPr bwMode="auto">
            <a:xfrm>
              <a:off x="3787" y="2341"/>
              <a:ext cx="29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latin typeface="Times New Roman" pitchFamily="18" charset="0"/>
                </a:rPr>
                <a:t>R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  <a:endParaRPr lang="en-US" altLang="zh-CN" b="1">
                <a:latin typeface="Times New Roman" pitchFamily="18" charset="0"/>
              </a:endParaRPr>
            </a:p>
          </p:txBody>
        </p:sp>
      </p:grpSp>
      <p:grpSp>
        <p:nvGrpSpPr>
          <p:cNvPr id="16" name="Group 109"/>
          <p:cNvGrpSpPr>
            <a:grpSpLocks/>
          </p:cNvGrpSpPr>
          <p:nvPr/>
        </p:nvGrpSpPr>
        <p:grpSpPr bwMode="auto">
          <a:xfrm>
            <a:off x="1314450" y="3344863"/>
            <a:ext cx="1582738" cy="1323975"/>
            <a:chOff x="2064" y="1979"/>
            <a:chExt cx="997" cy="834"/>
          </a:xfrm>
        </p:grpSpPr>
        <p:grpSp>
          <p:nvGrpSpPr>
            <p:cNvPr id="14367" name="Group 110"/>
            <p:cNvGrpSpPr>
              <a:grpSpLocks/>
            </p:cNvGrpSpPr>
            <p:nvPr/>
          </p:nvGrpSpPr>
          <p:grpSpPr bwMode="auto">
            <a:xfrm>
              <a:off x="2064" y="1979"/>
              <a:ext cx="997" cy="834"/>
              <a:chOff x="2064" y="1979"/>
              <a:chExt cx="997" cy="834"/>
            </a:xfrm>
          </p:grpSpPr>
          <p:sp>
            <p:nvSpPr>
              <p:cNvPr id="14369" name="Freeform 111"/>
              <p:cNvSpPr>
                <a:spLocks/>
              </p:cNvSpPr>
              <p:nvPr/>
            </p:nvSpPr>
            <p:spPr bwMode="auto">
              <a:xfrm>
                <a:off x="2064" y="2133"/>
                <a:ext cx="997" cy="680"/>
              </a:xfrm>
              <a:custGeom>
                <a:avLst/>
                <a:gdLst>
                  <a:gd name="T0" fmla="*/ 0 w 1179"/>
                  <a:gd name="T1" fmla="*/ 680 h 680"/>
                  <a:gd name="T2" fmla="*/ 0 w 1179"/>
                  <a:gd name="T3" fmla="*/ 0 h 680"/>
                  <a:gd name="T4" fmla="*/ 364 w 1179"/>
                  <a:gd name="T5" fmla="*/ 0 h 680"/>
                  <a:gd name="T6" fmla="*/ 364 w 1179"/>
                  <a:gd name="T7" fmla="*/ 680 h 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9"/>
                  <a:gd name="T13" fmla="*/ 0 h 680"/>
                  <a:gd name="T14" fmla="*/ 1179 w 1179"/>
                  <a:gd name="T15" fmla="*/ 680 h 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9" h="680">
                    <a:moveTo>
                      <a:pt x="0" y="680"/>
                    </a:moveTo>
                    <a:lnTo>
                      <a:pt x="0" y="0"/>
                    </a:lnTo>
                    <a:lnTo>
                      <a:pt x="1179" y="0"/>
                    </a:lnTo>
                    <a:lnTo>
                      <a:pt x="1179" y="68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Oval 112"/>
              <p:cNvSpPr>
                <a:spLocks noChangeArrowheads="1"/>
              </p:cNvSpPr>
              <p:nvPr/>
            </p:nvSpPr>
            <p:spPr bwMode="auto">
              <a:xfrm>
                <a:off x="2453" y="2001"/>
                <a:ext cx="272" cy="272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Text Box 113"/>
              <p:cNvSpPr txBox="1">
                <a:spLocks noChangeAspect="1" noChangeArrowheads="1"/>
              </p:cNvSpPr>
              <p:nvPr/>
            </p:nvSpPr>
            <p:spPr bwMode="auto">
              <a:xfrm>
                <a:off x="2406" y="1979"/>
                <a:ext cx="381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4368" name="Line 114"/>
            <p:cNvSpPr>
              <a:spLocks noChangeAspect="1" noChangeShapeType="1"/>
            </p:cNvSpPr>
            <p:nvPr/>
          </p:nvSpPr>
          <p:spPr bwMode="auto">
            <a:xfrm>
              <a:off x="2245" y="2130"/>
              <a:ext cx="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43" name="Line 115"/>
          <p:cNvSpPr>
            <a:spLocks noChangeShapeType="1"/>
          </p:cNvSpPr>
          <p:nvPr/>
        </p:nvSpPr>
        <p:spPr bwMode="auto">
          <a:xfrm>
            <a:off x="3402013" y="4640263"/>
            <a:ext cx="71437" cy="5762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4" name="Line 116"/>
          <p:cNvSpPr>
            <a:spLocks noChangeShapeType="1"/>
          </p:cNvSpPr>
          <p:nvPr/>
        </p:nvSpPr>
        <p:spPr bwMode="auto">
          <a:xfrm flipH="1">
            <a:off x="3473450" y="4856163"/>
            <a:ext cx="504825" cy="360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45" name="Text Box 117"/>
          <p:cNvSpPr txBox="1">
            <a:spLocks noChangeArrowheads="1"/>
          </p:cNvSpPr>
          <p:nvPr/>
        </p:nvSpPr>
        <p:spPr bwMode="auto">
          <a:xfrm>
            <a:off x="4678363" y="3240088"/>
            <a:ext cx="4267200" cy="30845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5000"/>
              </a:lnSpc>
            </a:pP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现在要使</a:t>
            </a:r>
            <a:r>
              <a:rPr lang="zh-CN" altLang="en-US" sz="2400" b="1" baseline="-2500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接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时能成为电流表，接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时能成为欧姆表，接</a:t>
            </a: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时能成为电压表，这就成了一个简单的多用电表。这个多用电表的电路图是怎样的？请把它在下图基础上画出来。</a:t>
            </a:r>
          </a:p>
        </p:txBody>
      </p:sp>
      <p:sp>
        <p:nvSpPr>
          <p:cNvPr id="14365" name="Text Box 119"/>
          <p:cNvSpPr txBox="1">
            <a:spLocks noChangeArrowheads="1"/>
          </p:cNvSpPr>
          <p:nvPr/>
        </p:nvSpPr>
        <p:spPr bwMode="auto">
          <a:xfrm>
            <a:off x="411163" y="4572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结构</a:t>
            </a:r>
          </a:p>
        </p:txBody>
      </p:sp>
      <p:sp>
        <p:nvSpPr>
          <p:cNvPr id="14366" name="Text Box 119"/>
          <p:cNvSpPr txBox="1">
            <a:spLocks noChangeArrowheads="1"/>
          </p:cNvSpPr>
          <p:nvPr/>
        </p:nvSpPr>
        <p:spPr bwMode="auto">
          <a:xfrm>
            <a:off x="71438" y="74613"/>
            <a:ext cx="290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二、多用电表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2603" grpId="0" animBg="1"/>
      <p:bldP spid="22603" grpId="1" animBg="1"/>
      <p:bldP spid="20494" grpId="0" animBg="1"/>
      <p:bldP spid="20495" grpId="0" animBg="1"/>
      <p:bldP spid="20496" grpId="0" animBg="1"/>
      <p:bldP spid="20497" grpId="0"/>
      <p:bldP spid="20498" grpId="0"/>
      <p:bldP spid="20499" grpId="0"/>
      <p:bldP spid="20501" grpId="0"/>
      <p:bldP spid="22643" grpId="0" animBg="1"/>
      <p:bldP spid="22643" grpId="1" animBg="1"/>
      <p:bldP spid="22644" grpId="0" animBg="1"/>
      <p:bldP spid="226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914400" y="1752600"/>
            <a:ext cx="4724400" cy="4191000"/>
          </a:xfrm>
          <a:prstGeom prst="rect">
            <a:avLst/>
          </a:prstGeom>
          <a:solidFill>
            <a:schemeClr val="bg1">
              <a:alpha val="79999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1395413" y="1973263"/>
            <a:ext cx="1552575" cy="3673475"/>
            <a:chOff x="1086" y="1298"/>
            <a:chExt cx="978" cy="2314"/>
          </a:xfrm>
        </p:grpSpPr>
        <p:sp>
          <p:nvSpPr>
            <p:cNvPr id="15440" name="Rectangle 5"/>
            <p:cNvSpPr>
              <a:spLocks noChangeArrowheads="1"/>
            </p:cNvSpPr>
            <p:nvPr/>
          </p:nvSpPr>
          <p:spPr bwMode="auto">
            <a:xfrm>
              <a:off x="1110" y="1389"/>
              <a:ext cx="771" cy="2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1" name="Rectangle 6"/>
            <p:cNvSpPr>
              <a:spLocks noChangeArrowheads="1"/>
            </p:cNvSpPr>
            <p:nvPr/>
          </p:nvSpPr>
          <p:spPr bwMode="auto">
            <a:xfrm>
              <a:off x="1237" y="1616"/>
              <a:ext cx="182" cy="9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2" name="Rectangle 7"/>
            <p:cNvSpPr>
              <a:spLocks noChangeArrowheads="1"/>
            </p:cNvSpPr>
            <p:nvPr/>
          </p:nvSpPr>
          <p:spPr bwMode="auto">
            <a:xfrm>
              <a:off x="1594" y="1616"/>
              <a:ext cx="182" cy="9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3" name="Oval 8"/>
            <p:cNvSpPr>
              <a:spLocks noChangeArrowheads="1"/>
            </p:cNvSpPr>
            <p:nvPr/>
          </p:nvSpPr>
          <p:spPr bwMode="auto">
            <a:xfrm>
              <a:off x="1393" y="1298"/>
              <a:ext cx="181" cy="181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4" name="Line 9"/>
            <p:cNvSpPr>
              <a:spLocks noChangeShapeType="1"/>
            </p:cNvSpPr>
            <p:nvPr/>
          </p:nvSpPr>
          <p:spPr bwMode="auto">
            <a:xfrm flipV="1">
              <a:off x="1484" y="1308"/>
              <a:ext cx="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5" name="Line 10"/>
            <p:cNvSpPr>
              <a:spLocks noChangeShapeType="1"/>
            </p:cNvSpPr>
            <p:nvPr/>
          </p:nvSpPr>
          <p:spPr bwMode="auto">
            <a:xfrm>
              <a:off x="1110" y="166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6" name="Oval 11"/>
            <p:cNvSpPr>
              <a:spLocks noChangeArrowheads="1"/>
            </p:cNvSpPr>
            <p:nvPr/>
          </p:nvSpPr>
          <p:spPr bwMode="auto">
            <a:xfrm>
              <a:off x="1086" y="2851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7" name="Oval 12"/>
            <p:cNvSpPr>
              <a:spLocks noChangeArrowheads="1"/>
            </p:cNvSpPr>
            <p:nvPr/>
          </p:nvSpPr>
          <p:spPr bwMode="auto">
            <a:xfrm>
              <a:off x="1484" y="1631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8" name="Oval 13"/>
            <p:cNvSpPr>
              <a:spLocks noChangeArrowheads="1"/>
            </p:cNvSpPr>
            <p:nvPr/>
          </p:nvSpPr>
          <p:spPr bwMode="auto">
            <a:xfrm>
              <a:off x="2018" y="2614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49" name="Oval 14"/>
            <p:cNvSpPr>
              <a:spLocks noChangeArrowheads="1"/>
            </p:cNvSpPr>
            <p:nvPr/>
          </p:nvSpPr>
          <p:spPr bwMode="auto">
            <a:xfrm>
              <a:off x="1086" y="1641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0" name="Line 15"/>
            <p:cNvSpPr>
              <a:spLocks noChangeShapeType="1"/>
            </p:cNvSpPr>
            <p:nvPr/>
          </p:nvSpPr>
          <p:spPr bwMode="auto">
            <a:xfrm>
              <a:off x="1511" y="1653"/>
              <a:ext cx="0" cy="9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51" name="Line 16"/>
            <p:cNvSpPr>
              <a:spLocks noChangeShapeType="1"/>
            </p:cNvSpPr>
            <p:nvPr/>
          </p:nvSpPr>
          <p:spPr bwMode="auto">
            <a:xfrm>
              <a:off x="1519" y="2590"/>
              <a:ext cx="499" cy="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452" name="Group 17"/>
            <p:cNvGrpSpPr>
              <a:grpSpLocks/>
            </p:cNvGrpSpPr>
            <p:nvPr/>
          </p:nvGrpSpPr>
          <p:grpSpPr bwMode="auto">
            <a:xfrm>
              <a:off x="1111" y="2886"/>
              <a:ext cx="117" cy="726"/>
              <a:chOff x="3822" y="2477"/>
              <a:chExt cx="117" cy="726"/>
            </a:xfrm>
          </p:grpSpPr>
          <p:sp>
            <p:nvSpPr>
              <p:cNvPr id="15453" name="Freeform 18"/>
              <p:cNvSpPr>
                <a:spLocks/>
              </p:cNvSpPr>
              <p:nvPr/>
            </p:nvSpPr>
            <p:spPr bwMode="auto">
              <a:xfrm>
                <a:off x="3833" y="2477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54" name="Rectangle 19"/>
              <p:cNvSpPr>
                <a:spLocks noChangeArrowheads="1"/>
              </p:cNvSpPr>
              <p:nvPr/>
            </p:nvSpPr>
            <p:spPr bwMode="auto">
              <a:xfrm>
                <a:off x="3822" y="2966"/>
                <a:ext cx="46" cy="182"/>
              </a:xfrm>
              <a:prstGeom prst="rect">
                <a:avLst/>
              </a:prstGeom>
              <a:solidFill>
                <a:srgbClr val="FF0000"/>
              </a:solidFill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613025" y="2511425"/>
            <a:ext cx="695325" cy="1335088"/>
            <a:chOff x="1853" y="1637"/>
            <a:chExt cx="438" cy="841"/>
          </a:xfrm>
        </p:grpSpPr>
        <p:sp>
          <p:nvSpPr>
            <p:cNvPr id="15436" name="Oval 21"/>
            <p:cNvSpPr>
              <a:spLocks noChangeArrowheads="1"/>
            </p:cNvSpPr>
            <p:nvPr/>
          </p:nvSpPr>
          <p:spPr bwMode="auto">
            <a:xfrm>
              <a:off x="2245" y="2432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7" name="Oval 22"/>
            <p:cNvSpPr>
              <a:spLocks noChangeArrowheads="1"/>
            </p:cNvSpPr>
            <p:nvPr/>
          </p:nvSpPr>
          <p:spPr bwMode="auto">
            <a:xfrm>
              <a:off x="1853" y="1637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8" name="Line 23"/>
            <p:cNvSpPr>
              <a:spLocks noChangeShapeType="1"/>
            </p:cNvSpPr>
            <p:nvPr/>
          </p:nvSpPr>
          <p:spPr bwMode="auto">
            <a:xfrm>
              <a:off x="1882" y="1661"/>
              <a:ext cx="0" cy="5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9" name="Line 24"/>
            <p:cNvSpPr>
              <a:spLocks noChangeShapeType="1"/>
            </p:cNvSpPr>
            <p:nvPr/>
          </p:nvSpPr>
          <p:spPr bwMode="auto">
            <a:xfrm>
              <a:off x="1882" y="2205"/>
              <a:ext cx="363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620963" y="2273300"/>
            <a:ext cx="1119187" cy="1485900"/>
            <a:chOff x="1858" y="1487"/>
            <a:chExt cx="705" cy="936"/>
          </a:xfrm>
        </p:grpSpPr>
        <p:sp>
          <p:nvSpPr>
            <p:cNvPr id="15422" name="Oval 26"/>
            <p:cNvSpPr>
              <a:spLocks noChangeArrowheads="1"/>
            </p:cNvSpPr>
            <p:nvPr/>
          </p:nvSpPr>
          <p:spPr bwMode="auto">
            <a:xfrm>
              <a:off x="2517" y="2377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3" name="Oval 27"/>
            <p:cNvSpPr>
              <a:spLocks noChangeArrowheads="1"/>
            </p:cNvSpPr>
            <p:nvPr/>
          </p:nvSpPr>
          <p:spPr bwMode="auto">
            <a:xfrm>
              <a:off x="1858" y="1487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4" name="Oval 28"/>
            <p:cNvSpPr>
              <a:spLocks noChangeArrowheads="1"/>
            </p:cNvSpPr>
            <p:nvPr/>
          </p:nvSpPr>
          <p:spPr bwMode="auto">
            <a:xfrm>
              <a:off x="2224" y="1768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5" name="Line 29"/>
            <p:cNvSpPr>
              <a:spLocks noChangeShapeType="1"/>
            </p:cNvSpPr>
            <p:nvPr/>
          </p:nvSpPr>
          <p:spPr bwMode="auto">
            <a:xfrm>
              <a:off x="1890" y="1509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6" name="Line 30"/>
            <p:cNvSpPr>
              <a:spLocks noChangeShapeType="1"/>
            </p:cNvSpPr>
            <p:nvPr/>
          </p:nvSpPr>
          <p:spPr bwMode="auto">
            <a:xfrm>
              <a:off x="2245" y="1517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7" name="Line 31"/>
            <p:cNvSpPr>
              <a:spLocks noChangeShapeType="1"/>
            </p:cNvSpPr>
            <p:nvPr/>
          </p:nvSpPr>
          <p:spPr bwMode="auto">
            <a:xfrm>
              <a:off x="2200" y="1661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8" name="Line 32"/>
            <p:cNvSpPr>
              <a:spLocks noChangeShapeType="1"/>
            </p:cNvSpPr>
            <p:nvPr/>
          </p:nvSpPr>
          <p:spPr bwMode="auto">
            <a:xfrm>
              <a:off x="2154" y="1712"/>
              <a:ext cx="18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9" name="Line 33"/>
            <p:cNvSpPr>
              <a:spLocks noChangeShapeType="1"/>
            </p:cNvSpPr>
            <p:nvPr/>
          </p:nvSpPr>
          <p:spPr bwMode="auto">
            <a:xfrm>
              <a:off x="2245" y="1714"/>
              <a:ext cx="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0" name="Rectangle 34"/>
            <p:cNvSpPr>
              <a:spLocks noChangeArrowheads="1"/>
            </p:cNvSpPr>
            <p:nvPr/>
          </p:nvSpPr>
          <p:spPr bwMode="auto">
            <a:xfrm>
              <a:off x="2200" y="1842"/>
              <a:ext cx="90" cy="18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1" name="Line 35"/>
            <p:cNvSpPr>
              <a:spLocks noChangeShapeType="1"/>
            </p:cNvSpPr>
            <p:nvPr/>
          </p:nvSpPr>
          <p:spPr bwMode="auto">
            <a:xfrm>
              <a:off x="2245" y="2205"/>
              <a:ext cx="272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2" name="Line 36"/>
            <p:cNvSpPr>
              <a:spLocks noChangeShapeType="1"/>
            </p:cNvSpPr>
            <p:nvPr/>
          </p:nvSpPr>
          <p:spPr bwMode="auto">
            <a:xfrm flipH="1">
              <a:off x="2290" y="193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3" name="Line 37"/>
            <p:cNvSpPr>
              <a:spLocks noChangeShapeType="1"/>
            </p:cNvSpPr>
            <p:nvPr/>
          </p:nvSpPr>
          <p:spPr bwMode="auto">
            <a:xfrm flipV="1">
              <a:off x="2426" y="1797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4" name="Line 38"/>
            <p:cNvSpPr>
              <a:spLocks noChangeShapeType="1"/>
            </p:cNvSpPr>
            <p:nvPr/>
          </p:nvSpPr>
          <p:spPr bwMode="auto">
            <a:xfrm flipH="1">
              <a:off x="2245" y="1797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35" name="Text Box 39"/>
            <p:cNvSpPr txBox="1">
              <a:spLocks noChangeArrowheads="1"/>
            </p:cNvSpPr>
            <p:nvPr/>
          </p:nvSpPr>
          <p:spPr bwMode="auto">
            <a:xfrm>
              <a:off x="1951" y="1682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E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179763" y="2265363"/>
            <a:ext cx="1304925" cy="1508125"/>
            <a:chOff x="2216" y="1482"/>
            <a:chExt cx="822" cy="950"/>
          </a:xfrm>
        </p:grpSpPr>
        <p:sp>
          <p:nvSpPr>
            <p:cNvPr id="15407" name="Oval 41"/>
            <p:cNvSpPr>
              <a:spLocks noChangeArrowheads="1"/>
            </p:cNvSpPr>
            <p:nvPr/>
          </p:nvSpPr>
          <p:spPr bwMode="auto">
            <a:xfrm>
              <a:off x="2789" y="2386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8" name="Oval 42"/>
            <p:cNvSpPr>
              <a:spLocks noChangeArrowheads="1"/>
            </p:cNvSpPr>
            <p:nvPr/>
          </p:nvSpPr>
          <p:spPr bwMode="auto">
            <a:xfrm>
              <a:off x="2216" y="1482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9" name="Oval 43"/>
            <p:cNvSpPr>
              <a:spLocks noChangeArrowheads="1"/>
            </p:cNvSpPr>
            <p:nvPr/>
          </p:nvSpPr>
          <p:spPr bwMode="auto">
            <a:xfrm>
              <a:off x="2677" y="1941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0" name="Line 44"/>
            <p:cNvSpPr>
              <a:spLocks noChangeShapeType="1"/>
            </p:cNvSpPr>
            <p:nvPr/>
          </p:nvSpPr>
          <p:spPr bwMode="auto">
            <a:xfrm>
              <a:off x="2648" y="1629"/>
              <a:ext cx="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1" name="Line 45"/>
            <p:cNvSpPr>
              <a:spLocks noChangeShapeType="1"/>
            </p:cNvSpPr>
            <p:nvPr/>
          </p:nvSpPr>
          <p:spPr bwMode="auto">
            <a:xfrm>
              <a:off x="2608" y="1677"/>
              <a:ext cx="18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2" name="Line 46"/>
            <p:cNvSpPr>
              <a:spLocks noChangeShapeType="1"/>
            </p:cNvSpPr>
            <p:nvPr/>
          </p:nvSpPr>
          <p:spPr bwMode="auto">
            <a:xfrm>
              <a:off x="2245" y="1509"/>
              <a:ext cx="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3" name="Line 47"/>
            <p:cNvSpPr>
              <a:spLocks noChangeShapeType="1"/>
            </p:cNvSpPr>
            <p:nvPr/>
          </p:nvSpPr>
          <p:spPr bwMode="auto">
            <a:xfrm>
              <a:off x="2691" y="150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4" name="Line 48"/>
            <p:cNvSpPr>
              <a:spLocks noChangeShapeType="1"/>
            </p:cNvSpPr>
            <p:nvPr/>
          </p:nvSpPr>
          <p:spPr bwMode="auto">
            <a:xfrm>
              <a:off x="2699" y="1669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5" name="Rectangle 49"/>
            <p:cNvSpPr>
              <a:spLocks noChangeArrowheads="1"/>
            </p:cNvSpPr>
            <p:nvPr/>
          </p:nvSpPr>
          <p:spPr bwMode="auto">
            <a:xfrm>
              <a:off x="2653" y="1728"/>
              <a:ext cx="91" cy="18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6" name="Rectangle 50"/>
            <p:cNvSpPr>
              <a:spLocks noChangeArrowheads="1"/>
            </p:cNvSpPr>
            <p:nvPr/>
          </p:nvSpPr>
          <p:spPr bwMode="auto">
            <a:xfrm>
              <a:off x="2653" y="2023"/>
              <a:ext cx="91" cy="18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7" name="Line 51"/>
            <p:cNvSpPr>
              <a:spLocks noChangeShapeType="1"/>
            </p:cNvSpPr>
            <p:nvPr/>
          </p:nvSpPr>
          <p:spPr bwMode="auto">
            <a:xfrm>
              <a:off x="2707" y="1963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8" name="Line 52"/>
            <p:cNvSpPr>
              <a:spLocks noChangeShapeType="1"/>
            </p:cNvSpPr>
            <p:nvPr/>
          </p:nvSpPr>
          <p:spPr bwMode="auto">
            <a:xfrm>
              <a:off x="2880" y="1971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9" name="Line 53"/>
            <p:cNvSpPr>
              <a:spLocks noChangeShapeType="1"/>
            </p:cNvSpPr>
            <p:nvPr/>
          </p:nvSpPr>
          <p:spPr bwMode="auto">
            <a:xfrm flipH="1">
              <a:off x="2744" y="2107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0" name="Line 54"/>
            <p:cNvSpPr>
              <a:spLocks noChangeShapeType="1"/>
            </p:cNvSpPr>
            <p:nvPr/>
          </p:nvSpPr>
          <p:spPr bwMode="auto">
            <a:xfrm>
              <a:off x="2699" y="2296"/>
              <a:ext cx="90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1" name="Text Box 55"/>
            <p:cNvSpPr txBox="1">
              <a:spLocks noChangeArrowheads="1"/>
            </p:cNvSpPr>
            <p:nvPr/>
          </p:nvSpPr>
          <p:spPr bwMode="auto">
            <a:xfrm>
              <a:off x="2720" y="1611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99"/>
                  </a:solidFill>
                  <a:latin typeface="Times New Roman" pitchFamily="18" charset="0"/>
                  <a:ea typeface="华文行楷" pitchFamily="2" charset="-122"/>
                </a:rPr>
                <a:t>E</a:t>
              </a:r>
            </a:p>
          </p:txBody>
        </p:sp>
      </p:grpSp>
      <p:grpSp>
        <p:nvGrpSpPr>
          <p:cNvPr id="15367" name="Group 56"/>
          <p:cNvGrpSpPr>
            <a:grpSpLocks/>
          </p:cNvGrpSpPr>
          <p:nvPr/>
        </p:nvGrpSpPr>
        <p:grpSpPr bwMode="auto">
          <a:xfrm>
            <a:off x="3811588" y="4421188"/>
            <a:ext cx="217487" cy="1225550"/>
            <a:chOff x="4240" y="2840"/>
            <a:chExt cx="137" cy="772"/>
          </a:xfrm>
        </p:grpSpPr>
        <p:grpSp>
          <p:nvGrpSpPr>
            <p:cNvPr id="15403" name="Group 57"/>
            <p:cNvGrpSpPr>
              <a:grpSpLocks/>
            </p:cNvGrpSpPr>
            <p:nvPr/>
          </p:nvGrpSpPr>
          <p:grpSpPr bwMode="auto">
            <a:xfrm>
              <a:off x="4260" y="2886"/>
              <a:ext cx="117" cy="726"/>
              <a:chOff x="3288" y="2523"/>
              <a:chExt cx="117" cy="726"/>
            </a:xfrm>
          </p:grpSpPr>
          <p:sp>
            <p:nvSpPr>
              <p:cNvPr id="15405" name="Freeform 58"/>
              <p:cNvSpPr>
                <a:spLocks/>
              </p:cNvSpPr>
              <p:nvPr/>
            </p:nvSpPr>
            <p:spPr bwMode="auto">
              <a:xfrm>
                <a:off x="3299" y="2523"/>
                <a:ext cx="106" cy="726"/>
              </a:xfrm>
              <a:custGeom>
                <a:avLst/>
                <a:gdLst>
                  <a:gd name="T0" fmla="*/ 15 w 106"/>
                  <a:gd name="T1" fmla="*/ 0 h 726"/>
                  <a:gd name="T2" fmla="*/ 106 w 106"/>
                  <a:gd name="T3" fmla="*/ 136 h 726"/>
                  <a:gd name="T4" fmla="*/ 15 w 106"/>
                  <a:gd name="T5" fmla="*/ 273 h 726"/>
                  <a:gd name="T6" fmla="*/ 106 w 106"/>
                  <a:gd name="T7" fmla="*/ 409 h 726"/>
                  <a:gd name="T8" fmla="*/ 15 w 106"/>
                  <a:gd name="T9" fmla="*/ 454 h 726"/>
                  <a:gd name="T10" fmla="*/ 15 w 106"/>
                  <a:gd name="T11" fmla="*/ 726 h 7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726"/>
                  <a:gd name="T20" fmla="*/ 106 w 106"/>
                  <a:gd name="T21" fmla="*/ 726 h 7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726">
                    <a:moveTo>
                      <a:pt x="15" y="0"/>
                    </a:moveTo>
                    <a:cubicBezTo>
                      <a:pt x="60" y="45"/>
                      <a:pt x="106" y="91"/>
                      <a:pt x="106" y="136"/>
                    </a:cubicBezTo>
                    <a:cubicBezTo>
                      <a:pt x="106" y="181"/>
                      <a:pt x="15" y="228"/>
                      <a:pt x="15" y="273"/>
                    </a:cubicBezTo>
                    <a:cubicBezTo>
                      <a:pt x="15" y="318"/>
                      <a:pt x="106" y="379"/>
                      <a:pt x="106" y="409"/>
                    </a:cubicBezTo>
                    <a:cubicBezTo>
                      <a:pt x="106" y="439"/>
                      <a:pt x="30" y="401"/>
                      <a:pt x="15" y="454"/>
                    </a:cubicBezTo>
                    <a:cubicBezTo>
                      <a:pt x="0" y="507"/>
                      <a:pt x="7" y="616"/>
                      <a:pt x="15" y="72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06" name="Rectangle 59"/>
              <p:cNvSpPr>
                <a:spLocks noChangeArrowheads="1"/>
              </p:cNvSpPr>
              <p:nvPr/>
            </p:nvSpPr>
            <p:spPr bwMode="auto">
              <a:xfrm>
                <a:off x="3288" y="3012"/>
                <a:ext cx="46" cy="182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404" name="Oval 60"/>
            <p:cNvSpPr>
              <a:spLocks noChangeArrowheads="1"/>
            </p:cNvSpPr>
            <p:nvPr/>
          </p:nvSpPr>
          <p:spPr bwMode="auto">
            <a:xfrm>
              <a:off x="4240" y="2840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3895725" y="2235200"/>
            <a:ext cx="708025" cy="1611313"/>
            <a:chOff x="2669" y="1463"/>
            <a:chExt cx="446" cy="1015"/>
          </a:xfrm>
        </p:grpSpPr>
        <p:sp>
          <p:nvSpPr>
            <p:cNvPr id="15397" name="Oval 62"/>
            <p:cNvSpPr>
              <a:spLocks noChangeArrowheads="1"/>
            </p:cNvSpPr>
            <p:nvPr/>
          </p:nvSpPr>
          <p:spPr bwMode="auto">
            <a:xfrm>
              <a:off x="3069" y="2432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Oval 63"/>
            <p:cNvSpPr>
              <a:spLocks noChangeArrowheads="1"/>
            </p:cNvSpPr>
            <p:nvPr/>
          </p:nvSpPr>
          <p:spPr bwMode="auto">
            <a:xfrm>
              <a:off x="2669" y="1484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Line 64"/>
            <p:cNvSpPr>
              <a:spLocks noChangeShapeType="1"/>
            </p:cNvSpPr>
            <p:nvPr/>
          </p:nvSpPr>
          <p:spPr bwMode="auto">
            <a:xfrm>
              <a:off x="2699" y="1509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0" name="Oval 65"/>
            <p:cNvSpPr>
              <a:spLocks noChangeArrowheads="1"/>
            </p:cNvSpPr>
            <p:nvPr/>
          </p:nvSpPr>
          <p:spPr bwMode="auto">
            <a:xfrm>
              <a:off x="3069" y="1488"/>
              <a:ext cx="46" cy="46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1" name="Rectangle 66"/>
            <p:cNvSpPr>
              <a:spLocks noChangeArrowheads="1"/>
            </p:cNvSpPr>
            <p:nvPr/>
          </p:nvSpPr>
          <p:spPr bwMode="auto">
            <a:xfrm rot="-5400000">
              <a:off x="2855" y="1418"/>
              <a:ext cx="91" cy="18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2" name="Line 67"/>
            <p:cNvSpPr>
              <a:spLocks noChangeShapeType="1"/>
            </p:cNvSpPr>
            <p:nvPr/>
          </p:nvSpPr>
          <p:spPr bwMode="auto">
            <a:xfrm>
              <a:off x="3093" y="1525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4532313" y="2235200"/>
            <a:ext cx="719137" cy="1900238"/>
            <a:chOff x="3107" y="1463"/>
            <a:chExt cx="453" cy="1197"/>
          </a:xfrm>
        </p:grpSpPr>
        <p:sp>
          <p:nvSpPr>
            <p:cNvPr id="15392" name="Oval 69"/>
            <p:cNvSpPr>
              <a:spLocks noChangeArrowheads="1"/>
            </p:cNvSpPr>
            <p:nvPr/>
          </p:nvSpPr>
          <p:spPr bwMode="auto">
            <a:xfrm>
              <a:off x="3243" y="2614"/>
              <a:ext cx="46" cy="46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70"/>
            <p:cNvSpPr>
              <a:spLocks noChangeShapeType="1"/>
            </p:cNvSpPr>
            <p:nvPr/>
          </p:nvSpPr>
          <p:spPr bwMode="auto">
            <a:xfrm>
              <a:off x="3107" y="1509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Rectangle 71"/>
            <p:cNvSpPr>
              <a:spLocks noChangeArrowheads="1"/>
            </p:cNvSpPr>
            <p:nvPr/>
          </p:nvSpPr>
          <p:spPr bwMode="auto">
            <a:xfrm rot="-5400000">
              <a:off x="3277" y="1418"/>
              <a:ext cx="91" cy="18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5" name="Line 72"/>
            <p:cNvSpPr>
              <a:spLocks noChangeShapeType="1"/>
            </p:cNvSpPr>
            <p:nvPr/>
          </p:nvSpPr>
          <p:spPr bwMode="auto">
            <a:xfrm>
              <a:off x="3552" y="1501"/>
              <a:ext cx="0" cy="7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73"/>
            <p:cNvSpPr>
              <a:spLocks noChangeShapeType="1"/>
            </p:cNvSpPr>
            <p:nvPr/>
          </p:nvSpPr>
          <p:spPr bwMode="auto">
            <a:xfrm flipH="1">
              <a:off x="3288" y="2205"/>
              <a:ext cx="272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26" name="Line 74"/>
          <p:cNvSpPr>
            <a:spLocks noChangeShapeType="1"/>
          </p:cNvSpPr>
          <p:nvPr/>
        </p:nvSpPr>
        <p:spPr bwMode="auto">
          <a:xfrm>
            <a:off x="2947988" y="4108450"/>
            <a:ext cx="863600" cy="3127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627" name="Line 75"/>
          <p:cNvSpPr>
            <a:spLocks noChangeShapeType="1"/>
          </p:cNvSpPr>
          <p:nvPr/>
        </p:nvSpPr>
        <p:spPr bwMode="auto">
          <a:xfrm>
            <a:off x="3308350" y="3846513"/>
            <a:ext cx="503238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8" name="Line 76"/>
          <p:cNvSpPr>
            <a:spLocks noChangeShapeType="1"/>
          </p:cNvSpPr>
          <p:nvPr/>
        </p:nvSpPr>
        <p:spPr bwMode="auto">
          <a:xfrm>
            <a:off x="3702050" y="3727450"/>
            <a:ext cx="144463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29" name="Line 77"/>
          <p:cNvSpPr>
            <a:spLocks noChangeShapeType="1"/>
          </p:cNvSpPr>
          <p:nvPr/>
        </p:nvSpPr>
        <p:spPr bwMode="auto">
          <a:xfrm flipH="1">
            <a:off x="3884613" y="3773488"/>
            <a:ext cx="21590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0" name="Line 78"/>
          <p:cNvSpPr>
            <a:spLocks noChangeShapeType="1"/>
          </p:cNvSpPr>
          <p:nvPr/>
        </p:nvSpPr>
        <p:spPr bwMode="auto">
          <a:xfrm flipH="1">
            <a:off x="3884613" y="3846513"/>
            <a:ext cx="647700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631" name="Line 79"/>
          <p:cNvSpPr>
            <a:spLocks noChangeShapeType="1"/>
          </p:cNvSpPr>
          <p:nvPr/>
        </p:nvSpPr>
        <p:spPr bwMode="auto">
          <a:xfrm flipH="1">
            <a:off x="3824288" y="4095750"/>
            <a:ext cx="936625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6" name="Rectangle 80"/>
          <p:cNvSpPr>
            <a:spLocks noChangeArrowheads="1"/>
          </p:cNvSpPr>
          <p:nvPr/>
        </p:nvSpPr>
        <p:spPr bwMode="auto">
          <a:xfrm>
            <a:off x="1219200" y="1828800"/>
            <a:ext cx="1584325" cy="1008063"/>
          </a:xfrm>
          <a:prstGeom prst="rect">
            <a:avLst/>
          </a:prstGeom>
          <a:solidFill>
            <a:srgbClr val="99CCFF">
              <a:alpha val="23137"/>
            </a:srgbClr>
          </a:solidFill>
          <a:ln w="19050" algn="ctr">
            <a:solidFill>
              <a:srgbClr val="6699FF"/>
            </a:solidFill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7" name="Text Box 81"/>
          <p:cNvSpPr txBox="1">
            <a:spLocks noChangeArrowheads="1"/>
          </p:cNvSpPr>
          <p:nvPr/>
        </p:nvSpPr>
        <p:spPr bwMode="auto">
          <a:xfrm>
            <a:off x="1365250" y="544353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A</a:t>
            </a:r>
          </a:p>
        </p:txBody>
      </p:sp>
      <p:sp>
        <p:nvSpPr>
          <p:cNvPr id="15378" name="Text Box 82"/>
          <p:cNvSpPr txBox="1">
            <a:spLocks noChangeArrowheads="1"/>
          </p:cNvSpPr>
          <p:nvPr/>
        </p:nvSpPr>
        <p:spPr bwMode="auto">
          <a:xfrm>
            <a:off x="3810000" y="5472113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B</a:t>
            </a:r>
          </a:p>
        </p:txBody>
      </p:sp>
      <p:sp>
        <p:nvSpPr>
          <p:cNvPr id="15379" name="Text Box 83"/>
          <p:cNvSpPr txBox="1">
            <a:spLocks noChangeArrowheads="1"/>
          </p:cNvSpPr>
          <p:nvPr/>
        </p:nvSpPr>
        <p:spPr bwMode="auto">
          <a:xfrm>
            <a:off x="2578100" y="407035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3636" name="Text Box 84"/>
          <p:cNvSpPr txBox="1">
            <a:spLocks noChangeArrowheads="1"/>
          </p:cNvSpPr>
          <p:nvPr/>
        </p:nvSpPr>
        <p:spPr bwMode="auto">
          <a:xfrm>
            <a:off x="2916238" y="370363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3316288" y="36068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3724275" y="35845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23639" name="Text Box 87"/>
          <p:cNvSpPr txBox="1">
            <a:spLocks noChangeArrowheads="1"/>
          </p:cNvSpPr>
          <p:nvPr/>
        </p:nvSpPr>
        <p:spPr bwMode="auto">
          <a:xfrm>
            <a:off x="4171950" y="353695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3640" name="Text Box 88"/>
          <p:cNvSpPr txBox="1">
            <a:spLocks noChangeArrowheads="1"/>
          </p:cNvSpPr>
          <p:nvPr/>
        </p:nvSpPr>
        <p:spPr bwMode="auto">
          <a:xfrm>
            <a:off x="4579938" y="404812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华文行楷" pitchFamily="2" charset="-122"/>
              </a:rPr>
              <a:t>6</a:t>
            </a:r>
          </a:p>
        </p:txBody>
      </p:sp>
      <p:sp>
        <p:nvSpPr>
          <p:cNvPr id="23641" name="AutoShape 89"/>
          <p:cNvSpPr>
            <a:spLocks noChangeArrowheads="1"/>
          </p:cNvSpPr>
          <p:nvPr/>
        </p:nvSpPr>
        <p:spPr bwMode="auto">
          <a:xfrm>
            <a:off x="5867400" y="1828800"/>
            <a:ext cx="2971800" cy="2133600"/>
          </a:xfrm>
          <a:prstGeom prst="wedgeRoundRectCallout">
            <a:avLst>
              <a:gd name="adj1" fmla="val -67630"/>
              <a:gd name="adj2" fmla="val 1713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开关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调到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个位置时电表分别测的是什么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3642" name="AutoShape 90"/>
          <p:cNvSpPr>
            <a:spLocks noChangeArrowheads="1"/>
          </p:cNvSpPr>
          <p:nvPr/>
        </p:nvSpPr>
        <p:spPr bwMode="auto">
          <a:xfrm>
            <a:off x="5867400" y="4191000"/>
            <a:ext cx="2971800" cy="2133600"/>
          </a:xfrm>
          <a:prstGeom prst="wedgeRoundRectCallout">
            <a:avLst>
              <a:gd name="adj1" fmla="val -70194"/>
              <a:gd name="adj2" fmla="val 8856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在测量电流或电压时两个位置中哪个位置的量程比较大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3643" name="AutoShape 91"/>
          <p:cNvSpPr>
            <a:spLocks noChangeArrowheads="1"/>
          </p:cNvSpPr>
          <p:nvPr/>
        </p:nvSpPr>
        <p:spPr bwMode="auto">
          <a:xfrm>
            <a:off x="2743200" y="685800"/>
            <a:ext cx="6400800" cy="990600"/>
          </a:xfrm>
          <a:prstGeom prst="wedgeRoundRectCallout">
            <a:avLst>
              <a:gd name="adj1" fmla="val -60310"/>
              <a:gd name="adj2" fmla="val 131671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在识别电阻档和电压档电路时，可以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把虚线框内的电路当成一个电流表。</a:t>
            </a:r>
          </a:p>
        </p:txBody>
      </p:sp>
      <p:sp>
        <p:nvSpPr>
          <p:cNvPr id="23644" name="Text Box 92"/>
          <p:cNvSpPr txBox="1">
            <a:spLocks noChangeArrowheads="1"/>
          </p:cNvSpPr>
          <p:nvPr/>
        </p:nvSpPr>
        <p:spPr bwMode="auto">
          <a:xfrm>
            <a:off x="5867400" y="2060575"/>
            <a:ext cx="31686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为电流表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为欧姆表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5</a:t>
            </a: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6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为电压表</a:t>
            </a:r>
          </a:p>
        </p:txBody>
      </p:sp>
      <p:sp>
        <p:nvSpPr>
          <p:cNvPr id="23645" name="Text Box 93"/>
          <p:cNvSpPr txBox="1">
            <a:spLocks noChangeArrowheads="1"/>
          </p:cNvSpPr>
          <p:nvPr/>
        </p:nvSpPr>
        <p:spPr bwMode="auto">
          <a:xfrm>
            <a:off x="6084888" y="4572000"/>
            <a:ext cx="24479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电流：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大  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电压：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6</a:t>
            </a: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大</a:t>
            </a:r>
          </a:p>
        </p:txBody>
      </p:sp>
      <p:sp>
        <p:nvSpPr>
          <p:cNvPr id="15390" name="Text Box 95"/>
          <p:cNvSpPr txBox="1">
            <a:spLocks noChangeArrowheads="1"/>
          </p:cNvSpPr>
          <p:nvPr/>
        </p:nvSpPr>
        <p:spPr bwMode="auto">
          <a:xfrm>
            <a:off x="838200" y="609600"/>
            <a:ext cx="327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结构</a:t>
            </a:r>
          </a:p>
        </p:txBody>
      </p:sp>
      <p:sp>
        <p:nvSpPr>
          <p:cNvPr id="15391" name="Text Box 98"/>
          <p:cNvSpPr txBox="1"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二、多用电表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6" grpId="0" animBg="1"/>
      <p:bldP spid="23627" grpId="0" animBg="1"/>
      <p:bldP spid="23627" grpId="1" animBg="1"/>
      <p:bldP spid="23628" grpId="0" animBg="1"/>
      <p:bldP spid="23628" grpId="1" animBg="1"/>
      <p:bldP spid="23629" grpId="0" animBg="1"/>
      <p:bldP spid="23629" grpId="1" animBg="1"/>
      <p:bldP spid="23630" grpId="0" animBg="1"/>
      <p:bldP spid="23630" grpId="1" animBg="1"/>
      <p:bldP spid="23631" grpId="0" animBg="1"/>
      <p:bldP spid="23636" grpId="0"/>
      <p:bldP spid="23637" grpId="0"/>
      <p:bldP spid="23638" grpId="0"/>
      <p:bldP spid="23639" grpId="0"/>
      <p:bldP spid="23640" grpId="0"/>
      <p:bldP spid="23641" grpId="0" animBg="1"/>
      <p:bldP spid="23641" grpId="1" animBg="1"/>
      <p:bldP spid="23642" grpId="0" animBg="1"/>
      <p:bldP spid="23642" grpId="1" animBg="1"/>
      <p:bldP spid="23643" grpId="0" animBg="1"/>
      <p:bldP spid="23644" grpId="0"/>
      <p:bldP spid="236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6413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如何把电流表改装成电压表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4213" y="4800600"/>
            <a:ext cx="8459787" cy="6413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2.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如何把电流表改装成量程较大的电流表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6148" name="Rectangle 4"/>
          <p:cNvSpPr>
            <a:spLocks noRot="1" noChangeArrowheads="1"/>
          </p:cNvSpPr>
          <p:nvPr/>
        </p:nvSpPr>
        <p:spPr bwMode="auto">
          <a:xfrm>
            <a:off x="0" y="533400"/>
            <a:ext cx="5762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endParaRPr lang="zh-CN" altLang="en-US" sz="32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90600" y="1219200"/>
            <a:ext cx="3810000" cy="3581400"/>
          </a:xfrm>
          <a:prstGeom prst="rect">
            <a:avLst/>
          </a:prstGeom>
          <a:solidFill>
            <a:srgbClr val="FFFFFF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953000" y="1219200"/>
            <a:ext cx="3767138" cy="3581400"/>
          </a:xfrm>
          <a:prstGeom prst="rect">
            <a:avLst/>
          </a:prstGeom>
          <a:solidFill>
            <a:srgbClr val="FFFFFF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3505200"/>
            <a:ext cx="3490913" cy="1317625"/>
            <a:chOff x="651" y="2008"/>
            <a:chExt cx="2199" cy="1022"/>
          </a:xfrm>
        </p:grpSpPr>
        <p:sp>
          <p:nvSpPr>
            <p:cNvPr id="3171" name="Rectangle 8"/>
            <p:cNvSpPr>
              <a:spLocks noChangeArrowheads="1"/>
            </p:cNvSpPr>
            <p:nvPr/>
          </p:nvSpPr>
          <p:spPr bwMode="auto">
            <a:xfrm>
              <a:off x="1152" y="2064"/>
              <a:ext cx="1488" cy="624"/>
            </a:xfrm>
            <a:prstGeom prst="rect">
              <a:avLst/>
            </a:prstGeom>
            <a:solidFill>
              <a:srgbClr val="CCECFF">
                <a:alpha val="89803"/>
              </a:srgbClr>
            </a:solidFill>
            <a:ln w="19050" algn="ctr">
              <a:solidFill>
                <a:srgbClr val="3366FF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2" name="Group 9"/>
            <p:cNvGrpSpPr>
              <a:grpSpLocks/>
            </p:cNvGrpSpPr>
            <p:nvPr/>
          </p:nvGrpSpPr>
          <p:grpSpPr bwMode="auto">
            <a:xfrm>
              <a:off x="651" y="2008"/>
              <a:ext cx="2199" cy="1022"/>
              <a:chOff x="3273" y="3010"/>
              <a:chExt cx="2199" cy="1022"/>
            </a:xfrm>
          </p:grpSpPr>
          <p:sp>
            <p:nvSpPr>
              <p:cNvPr id="3173" name="Line 10"/>
              <p:cNvSpPr>
                <a:spLocks noChangeAspect="1" noChangeShapeType="1"/>
              </p:cNvSpPr>
              <p:nvPr/>
            </p:nvSpPr>
            <p:spPr bwMode="auto">
              <a:xfrm>
                <a:off x="3312" y="3384"/>
                <a:ext cx="211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74" name="Group 11"/>
              <p:cNvGrpSpPr>
                <a:grpSpLocks/>
              </p:cNvGrpSpPr>
              <p:nvPr/>
            </p:nvGrpSpPr>
            <p:grpSpPr bwMode="auto">
              <a:xfrm>
                <a:off x="3696" y="3414"/>
                <a:ext cx="1632" cy="618"/>
                <a:chOff x="3648" y="780"/>
                <a:chExt cx="1632" cy="618"/>
              </a:xfrm>
            </p:grpSpPr>
            <p:sp>
              <p:nvSpPr>
                <p:cNvPr id="3181" name="Line 12"/>
                <p:cNvSpPr>
                  <a:spLocks noChangeShapeType="1"/>
                </p:cNvSpPr>
                <p:nvPr/>
              </p:nvSpPr>
              <p:spPr bwMode="auto">
                <a:xfrm>
                  <a:off x="3648" y="780"/>
                  <a:ext cx="0" cy="6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" name="Line 13"/>
                <p:cNvSpPr>
                  <a:spLocks noChangeShapeType="1"/>
                </p:cNvSpPr>
                <p:nvPr/>
              </p:nvSpPr>
              <p:spPr bwMode="auto">
                <a:xfrm>
                  <a:off x="5280" y="780"/>
                  <a:ext cx="0" cy="6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3" name="Group 14"/>
                <p:cNvGrpSpPr>
                  <a:grpSpLocks/>
                </p:cNvGrpSpPr>
                <p:nvPr/>
              </p:nvGrpSpPr>
              <p:grpSpPr bwMode="auto">
                <a:xfrm>
                  <a:off x="3648" y="1125"/>
                  <a:ext cx="1632" cy="273"/>
                  <a:chOff x="3648" y="1581"/>
                  <a:chExt cx="1632" cy="273"/>
                </a:xfrm>
              </p:grpSpPr>
              <p:sp>
                <p:nvSpPr>
                  <p:cNvPr id="318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698"/>
                    <a:ext cx="72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698"/>
                    <a:ext cx="6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arrow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1" y="1581"/>
                    <a:ext cx="288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latin typeface="Times New Roman" pitchFamily="18" charset="0"/>
                        <a:ea typeface="楷体_GB2312" pitchFamily="49" charset="-122"/>
                      </a:rPr>
                      <a:t>U</a:t>
                    </a:r>
                  </a:p>
                </p:txBody>
              </p:sp>
            </p:grpSp>
          </p:grpSp>
          <p:grpSp>
            <p:nvGrpSpPr>
              <p:cNvPr id="3175" name="Group 18"/>
              <p:cNvGrpSpPr>
                <a:grpSpLocks/>
              </p:cNvGrpSpPr>
              <p:nvPr/>
            </p:nvGrpSpPr>
            <p:grpSpPr bwMode="auto">
              <a:xfrm>
                <a:off x="3373" y="3010"/>
                <a:ext cx="371" cy="372"/>
                <a:chOff x="3325" y="567"/>
                <a:chExt cx="371" cy="372"/>
              </a:xfrm>
            </p:grpSpPr>
            <p:sp>
              <p:nvSpPr>
                <p:cNvPr id="3179" name="Line 19"/>
                <p:cNvSpPr>
                  <a:spLocks noChangeShapeType="1"/>
                </p:cNvSpPr>
                <p:nvPr/>
              </p:nvSpPr>
              <p:spPr bwMode="auto">
                <a:xfrm>
                  <a:off x="3369" y="939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0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5" y="567"/>
                  <a:ext cx="37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i="1" baseline="-2800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g</a:t>
                  </a:r>
                  <a:endPara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76" name="Oval 21"/>
              <p:cNvSpPr>
                <a:spLocks noChangeArrowheads="1"/>
              </p:cNvSpPr>
              <p:nvPr/>
            </p:nvSpPr>
            <p:spPr bwMode="auto">
              <a:xfrm>
                <a:off x="4342" y="3216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1905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V</a:t>
                </a:r>
              </a:p>
            </p:txBody>
          </p:sp>
          <p:sp>
            <p:nvSpPr>
              <p:cNvPr id="3177" name="Oval 22"/>
              <p:cNvSpPr>
                <a:spLocks noChangeArrowheads="1"/>
              </p:cNvSpPr>
              <p:nvPr/>
            </p:nvSpPr>
            <p:spPr bwMode="auto">
              <a:xfrm>
                <a:off x="3273" y="3360"/>
                <a:ext cx="48" cy="4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" name="Oval 23"/>
              <p:cNvSpPr>
                <a:spLocks noChangeArrowheads="1"/>
              </p:cNvSpPr>
              <p:nvPr/>
            </p:nvSpPr>
            <p:spPr bwMode="auto">
              <a:xfrm>
                <a:off x="5424" y="3356"/>
                <a:ext cx="48" cy="4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68" name="AutoShape 24"/>
          <p:cNvSpPr>
            <a:spLocks noChangeAspect="1" noChangeArrowheads="1"/>
          </p:cNvSpPr>
          <p:nvPr/>
        </p:nvSpPr>
        <p:spPr bwMode="auto">
          <a:xfrm>
            <a:off x="2743200" y="2743200"/>
            <a:ext cx="517525" cy="457200"/>
          </a:xfrm>
          <a:prstGeom prst="downArrow">
            <a:avLst>
              <a:gd name="adj1" fmla="val 55880"/>
              <a:gd name="adj2" fmla="val 54412"/>
            </a:avLst>
          </a:prstGeom>
          <a:solidFill>
            <a:srgbClr val="CCEC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43000" y="1219200"/>
            <a:ext cx="3490913" cy="1524000"/>
            <a:chOff x="672" y="567"/>
            <a:chExt cx="2199" cy="1152"/>
          </a:xfrm>
        </p:grpSpPr>
        <p:sp>
          <p:nvSpPr>
            <p:cNvPr id="3140" name="Rectangle 26"/>
            <p:cNvSpPr>
              <a:spLocks noChangeArrowheads="1"/>
            </p:cNvSpPr>
            <p:nvPr/>
          </p:nvSpPr>
          <p:spPr bwMode="auto">
            <a:xfrm>
              <a:off x="1173" y="567"/>
              <a:ext cx="1488" cy="912"/>
            </a:xfrm>
            <a:prstGeom prst="rect">
              <a:avLst/>
            </a:prstGeom>
            <a:solidFill>
              <a:srgbClr val="CCECFF">
                <a:alpha val="89803"/>
              </a:srgbClr>
            </a:solidFill>
            <a:ln w="19050" algn="ctr">
              <a:solidFill>
                <a:srgbClr val="3366FF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41" name="Group 27"/>
            <p:cNvGrpSpPr>
              <a:grpSpLocks/>
            </p:cNvGrpSpPr>
            <p:nvPr/>
          </p:nvGrpSpPr>
          <p:grpSpPr bwMode="auto">
            <a:xfrm>
              <a:off x="1095" y="1053"/>
              <a:ext cx="1632" cy="666"/>
              <a:chOff x="3648" y="966"/>
              <a:chExt cx="1632" cy="666"/>
            </a:xfrm>
          </p:grpSpPr>
          <p:sp>
            <p:nvSpPr>
              <p:cNvPr id="3165" name="Line 28"/>
              <p:cNvSpPr>
                <a:spLocks noChangeShapeType="1"/>
              </p:cNvSpPr>
              <p:nvPr/>
            </p:nvSpPr>
            <p:spPr bwMode="auto">
              <a:xfrm>
                <a:off x="3648" y="966"/>
                <a:ext cx="0" cy="6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" name="Line 29"/>
              <p:cNvSpPr>
                <a:spLocks noChangeShapeType="1"/>
              </p:cNvSpPr>
              <p:nvPr/>
            </p:nvSpPr>
            <p:spPr bwMode="auto">
              <a:xfrm>
                <a:off x="5280" y="966"/>
                <a:ext cx="0" cy="6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67" name="Group 30"/>
              <p:cNvGrpSpPr>
                <a:grpSpLocks/>
              </p:cNvGrpSpPr>
              <p:nvPr/>
            </p:nvGrpSpPr>
            <p:grpSpPr bwMode="auto">
              <a:xfrm>
                <a:off x="3648" y="1359"/>
                <a:ext cx="1632" cy="273"/>
                <a:chOff x="3648" y="1581"/>
                <a:chExt cx="1632" cy="273"/>
              </a:xfrm>
            </p:grpSpPr>
            <p:sp>
              <p:nvSpPr>
                <p:cNvPr id="3168" name="Line 31"/>
                <p:cNvSpPr>
                  <a:spLocks noChangeShapeType="1"/>
                </p:cNvSpPr>
                <p:nvPr/>
              </p:nvSpPr>
              <p:spPr bwMode="auto">
                <a:xfrm>
                  <a:off x="4560" y="1698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9" name="Line 32"/>
                <p:cNvSpPr>
                  <a:spLocks noChangeShapeType="1"/>
                </p:cNvSpPr>
                <p:nvPr/>
              </p:nvSpPr>
              <p:spPr bwMode="auto">
                <a:xfrm>
                  <a:off x="3648" y="1698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11" y="1581"/>
                  <a:ext cx="288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U</a:t>
                  </a:r>
                </a:p>
              </p:txBody>
            </p:sp>
          </p:grpSp>
        </p:grpSp>
        <p:grpSp>
          <p:nvGrpSpPr>
            <p:cNvPr id="3142" name="Group 34"/>
            <p:cNvGrpSpPr>
              <a:grpSpLocks/>
            </p:cNvGrpSpPr>
            <p:nvPr/>
          </p:nvGrpSpPr>
          <p:grpSpPr bwMode="auto">
            <a:xfrm>
              <a:off x="672" y="576"/>
              <a:ext cx="2199" cy="580"/>
              <a:chOff x="3273" y="1291"/>
              <a:chExt cx="2199" cy="580"/>
            </a:xfrm>
          </p:grpSpPr>
          <p:sp>
            <p:nvSpPr>
              <p:cNvPr id="3157" name="Text Box 35"/>
              <p:cNvSpPr txBox="1">
                <a:spLocks noChangeArrowheads="1"/>
              </p:cNvSpPr>
              <p:nvPr/>
            </p:nvSpPr>
            <p:spPr bwMode="auto">
              <a:xfrm>
                <a:off x="3945" y="1291"/>
                <a:ext cx="4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i="1" baseline="-25000">
                    <a:latin typeface="Times New Roman" pitchFamily="18" charset="0"/>
                    <a:ea typeface="楷体_GB2312" pitchFamily="49" charset="-122"/>
                  </a:rPr>
                  <a:t>g</a:t>
                </a:r>
              </a:p>
            </p:txBody>
          </p:sp>
          <p:grpSp>
            <p:nvGrpSpPr>
              <p:cNvPr id="3158" name="Group 36"/>
              <p:cNvGrpSpPr>
                <a:grpSpLocks/>
              </p:cNvGrpSpPr>
              <p:nvPr/>
            </p:nvGrpSpPr>
            <p:grpSpPr bwMode="auto">
              <a:xfrm>
                <a:off x="3273" y="1583"/>
                <a:ext cx="2199" cy="288"/>
                <a:chOff x="3273" y="1583"/>
                <a:chExt cx="2199" cy="288"/>
              </a:xfrm>
            </p:grpSpPr>
            <p:sp>
              <p:nvSpPr>
                <p:cNvPr id="3159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1738"/>
                  <a:ext cx="2112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0" name="Oval 38"/>
                <p:cNvSpPr>
                  <a:spLocks noChangeArrowheads="1"/>
                </p:cNvSpPr>
                <p:nvPr/>
              </p:nvSpPr>
              <p:spPr bwMode="auto">
                <a:xfrm>
                  <a:off x="3273" y="1714"/>
                  <a:ext cx="48" cy="48"/>
                </a:xfrm>
                <a:prstGeom prst="ellipse">
                  <a:avLst/>
                </a:pr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1" name="Oval 39"/>
                <p:cNvSpPr>
                  <a:spLocks noChangeArrowheads="1"/>
                </p:cNvSpPr>
                <p:nvPr/>
              </p:nvSpPr>
              <p:spPr bwMode="auto">
                <a:xfrm>
                  <a:off x="5424" y="1710"/>
                  <a:ext cx="48" cy="48"/>
                </a:xfrm>
                <a:prstGeom prst="ellipse">
                  <a:avLst/>
                </a:pr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162" name="Group 40"/>
                <p:cNvGrpSpPr>
                  <a:grpSpLocks/>
                </p:cNvGrpSpPr>
                <p:nvPr/>
              </p:nvGrpSpPr>
              <p:grpSpPr bwMode="auto">
                <a:xfrm>
                  <a:off x="3984" y="1583"/>
                  <a:ext cx="288" cy="288"/>
                  <a:chOff x="3984" y="1583"/>
                  <a:chExt cx="288" cy="288"/>
                </a:xfrm>
              </p:grpSpPr>
              <p:sp>
                <p:nvSpPr>
                  <p:cNvPr id="3163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583"/>
                    <a:ext cx="288" cy="288"/>
                  </a:xfrm>
                  <a:prstGeom prst="ellipse">
                    <a:avLst/>
                  </a:prstGeom>
                  <a:solidFill>
                    <a:srgbClr val="FFFF66"/>
                  </a:solidFill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80000"/>
                      </a:lnSpc>
                      <a:spcBef>
                        <a:spcPct val="20000"/>
                      </a:spcBef>
                    </a:pPr>
                    <a:endParaRPr lang="zh-CN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16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8" y="1614"/>
                    <a:ext cx="0" cy="215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43" name="Group 43"/>
            <p:cNvGrpSpPr>
              <a:grpSpLocks/>
            </p:cNvGrpSpPr>
            <p:nvPr/>
          </p:nvGrpSpPr>
          <p:grpSpPr bwMode="auto">
            <a:xfrm>
              <a:off x="2103" y="704"/>
              <a:ext cx="432" cy="361"/>
              <a:chOff x="4704" y="1419"/>
              <a:chExt cx="432" cy="361"/>
            </a:xfrm>
          </p:grpSpPr>
          <p:sp>
            <p:nvSpPr>
              <p:cNvPr id="3155" name="Text Box 44"/>
              <p:cNvSpPr txBox="1">
                <a:spLocks noChangeArrowheads="1"/>
              </p:cNvSpPr>
              <p:nvPr/>
            </p:nvSpPr>
            <p:spPr bwMode="auto">
              <a:xfrm>
                <a:off x="4704" y="1419"/>
                <a:ext cx="4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endParaRPr lang="en-US" altLang="zh-CN" sz="2400" b="1" i="1" baseline="-2500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56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4765" y="1690"/>
                <a:ext cx="281" cy="90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44" name="Group 46"/>
            <p:cNvGrpSpPr>
              <a:grpSpLocks/>
            </p:cNvGrpSpPr>
            <p:nvPr/>
          </p:nvGrpSpPr>
          <p:grpSpPr bwMode="auto">
            <a:xfrm>
              <a:off x="1095" y="1143"/>
              <a:ext cx="1632" cy="282"/>
              <a:chOff x="3696" y="1858"/>
              <a:chExt cx="1632" cy="282"/>
            </a:xfrm>
          </p:grpSpPr>
          <p:sp>
            <p:nvSpPr>
              <p:cNvPr id="3148" name="Line 47"/>
              <p:cNvSpPr>
                <a:spLocks noChangeShapeType="1"/>
              </p:cNvSpPr>
              <p:nvPr/>
            </p:nvSpPr>
            <p:spPr bwMode="auto">
              <a:xfrm>
                <a:off x="4512" y="1858"/>
                <a:ext cx="0" cy="2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9" name="Line 48"/>
              <p:cNvSpPr>
                <a:spLocks noChangeShapeType="1"/>
              </p:cNvSpPr>
              <p:nvPr/>
            </p:nvSpPr>
            <p:spPr bwMode="auto">
              <a:xfrm>
                <a:off x="4272" y="19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0" name="Line 49"/>
              <p:cNvSpPr>
                <a:spLocks noChangeShapeType="1"/>
              </p:cNvSpPr>
              <p:nvPr/>
            </p:nvSpPr>
            <p:spPr bwMode="auto">
              <a:xfrm>
                <a:off x="3696" y="19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1" name="Text Box 50"/>
              <p:cNvSpPr txBox="1">
                <a:spLocks noChangeArrowheads="1"/>
              </p:cNvSpPr>
              <p:nvPr/>
            </p:nvSpPr>
            <p:spPr bwMode="auto">
              <a:xfrm>
                <a:off x="3888" y="1867"/>
                <a:ext cx="4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400" b="1" i="1" baseline="-25000">
                    <a:latin typeface="Times New Roman" pitchFamily="18" charset="0"/>
                    <a:ea typeface="楷体_GB2312" pitchFamily="49" charset="-122"/>
                  </a:rPr>
                  <a:t>g</a:t>
                </a:r>
              </a:p>
            </p:txBody>
          </p:sp>
          <p:sp>
            <p:nvSpPr>
              <p:cNvPr id="3152" name="Line 51"/>
              <p:cNvSpPr>
                <a:spLocks noChangeShapeType="1"/>
              </p:cNvSpPr>
              <p:nvPr/>
            </p:nvSpPr>
            <p:spPr bwMode="auto">
              <a:xfrm>
                <a:off x="5088" y="19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3" name="Line 52"/>
              <p:cNvSpPr>
                <a:spLocks noChangeShapeType="1"/>
              </p:cNvSpPr>
              <p:nvPr/>
            </p:nvSpPr>
            <p:spPr bwMode="auto">
              <a:xfrm>
                <a:off x="4512" y="19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" name="Text Box 53"/>
              <p:cNvSpPr txBox="1">
                <a:spLocks noChangeArrowheads="1"/>
              </p:cNvSpPr>
              <p:nvPr/>
            </p:nvSpPr>
            <p:spPr bwMode="auto">
              <a:xfrm>
                <a:off x="4704" y="1867"/>
                <a:ext cx="4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400" b="1" i="1" baseline="-25000">
                    <a:latin typeface="Times New Roman" pitchFamily="18" charset="0"/>
                    <a:ea typeface="楷体_GB2312" pitchFamily="49" charset="-122"/>
                  </a:rPr>
                  <a:t>R</a:t>
                </a:r>
              </a:p>
            </p:txBody>
          </p:sp>
        </p:grpSp>
        <p:grpSp>
          <p:nvGrpSpPr>
            <p:cNvPr id="3145" name="Group 54"/>
            <p:cNvGrpSpPr>
              <a:grpSpLocks/>
            </p:cNvGrpSpPr>
            <p:nvPr/>
          </p:nvGrpSpPr>
          <p:grpSpPr bwMode="auto">
            <a:xfrm>
              <a:off x="772" y="654"/>
              <a:ext cx="371" cy="372"/>
              <a:chOff x="3325" y="567"/>
              <a:chExt cx="371" cy="372"/>
            </a:xfrm>
          </p:grpSpPr>
          <p:sp>
            <p:nvSpPr>
              <p:cNvPr id="3146" name="Line 55"/>
              <p:cNvSpPr>
                <a:spLocks noChangeShapeType="1"/>
              </p:cNvSpPr>
              <p:nvPr/>
            </p:nvSpPr>
            <p:spPr bwMode="auto">
              <a:xfrm>
                <a:off x="3369" y="939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7" name="Rectangle 56"/>
              <p:cNvSpPr>
                <a:spLocks noChangeArrowheads="1"/>
              </p:cNvSpPr>
              <p:nvPr/>
            </p:nvSpPr>
            <p:spPr bwMode="auto">
              <a:xfrm>
                <a:off x="3325" y="567"/>
                <a:ext cx="37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i="1" baseline="-2800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g</a:t>
                </a:r>
                <a:endPara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5230813" y="3506788"/>
            <a:ext cx="3338512" cy="1238250"/>
            <a:chOff x="3295" y="2209"/>
            <a:chExt cx="2103" cy="780"/>
          </a:xfrm>
        </p:grpSpPr>
        <p:sp>
          <p:nvSpPr>
            <p:cNvPr id="3123" name="Rectangle 58"/>
            <p:cNvSpPr>
              <a:spLocks noChangeArrowheads="1"/>
            </p:cNvSpPr>
            <p:nvPr/>
          </p:nvSpPr>
          <p:spPr bwMode="auto">
            <a:xfrm>
              <a:off x="3744" y="2256"/>
              <a:ext cx="1200" cy="480"/>
            </a:xfrm>
            <a:prstGeom prst="rect">
              <a:avLst/>
            </a:prstGeom>
            <a:solidFill>
              <a:srgbClr val="CCECFF">
                <a:alpha val="89803"/>
              </a:srgbClr>
            </a:solidFill>
            <a:ln w="19050" algn="ctr">
              <a:solidFill>
                <a:srgbClr val="3366FF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24" name="Group 59"/>
            <p:cNvGrpSpPr>
              <a:grpSpLocks/>
            </p:cNvGrpSpPr>
            <p:nvPr/>
          </p:nvGrpSpPr>
          <p:grpSpPr bwMode="auto">
            <a:xfrm>
              <a:off x="3295" y="2209"/>
              <a:ext cx="2103" cy="780"/>
              <a:chOff x="3321" y="3204"/>
              <a:chExt cx="2103" cy="780"/>
            </a:xfrm>
          </p:grpSpPr>
          <p:grpSp>
            <p:nvGrpSpPr>
              <p:cNvPr id="3125" name="Group 60"/>
              <p:cNvGrpSpPr>
                <a:grpSpLocks/>
              </p:cNvGrpSpPr>
              <p:nvPr/>
            </p:nvGrpSpPr>
            <p:grpSpPr bwMode="auto">
              <a:xfrm>
                <a:off x="3346" y="3547"/>
                <a:ext cx="2056" cy="437"/>
                <a:chOff x="3490" y="1577"/>
                <a:chExt cx="2056" cy="437"/>
              </a:xfrm>
            </p:grpSpPr>
            <p:sp>
              <p:nvSpPr>
                <p:cNvPr id="3135" name="Line 61"/>
                <p:cNvSpPr>
                  <a:spLocks noChangeShapeType="1"/>
                </p:cNvSpPr>
                <p:nvPr/>
              </p:nvSpPr>
              <p:spPr bwMode="auto">
                <a:xfrm>
                  <a:off x="3490" y="1577"/>
                  <a:ext cx="0" cy="3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6" name="Line 62"/>
                <p:cNvSpPr>
                  <a:spLocks noChangeShapeType="1"/>
                </p:cNvSpPr>
                <p:nvPr/>
              </p:nvSpPr>
              <p:spPr bwMode="auto">
                <a:xfrm>
                  <a:off x="5546" y="1577"/>
                  <a:ext cx="0" cy="3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7" name="Line 63"/>
                <p:cNvSpPr>
                  <a:spLocks noChangeShapeType="1"/>
                </p:cNvSpPr>
                <p:nvPr/>
              </p:nvSpPr>
              <p:spPr bwMode="auto">
                <a:xfrm>
                  <a:off x="4730" y="1864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8" name="Line 64"/>
                <p:cNvSpPr>
                  <a:spLocks noChangeShapeType="1"/>
                </p:cNvSpPr>
                <p:nvPr/>
              </p:nvSpPr>
              <p:spPr bwMode="auto">
                <a:xfrm>
                  <a:off x="3490" y="1864"/>
                  <a:ext cx="87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3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24" y="1741"/>
                  <a:ext cx="424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8000">
                      <a:latin typeface="Times New Roman" pitchFamily="18" charset="0"/>
                      <a:ea typeface="楷体_GB2312" pitchFamily="49" charset="-122"/>
                    </a:rPr>
                    <a:t>g</a:t>
                  </a:r>
                </a:p>
              </p:txBody>
            </p:sp>
          </p:grpSp>
          <p:grpSp>
            <p:nvGrpSpPr>
              <p:cNvPr id="3126" name="Group 66"/>
              <p:cNvGrpSpPr>
                <a:grpSpLocks/>
              </p:cNvGrpSpPr>
              <p:nvPr/>
            </p:nvGrpSpPr>
            <p:grpSpPr bwMode="auto">
              <a:xfrm>
                <a:off x="3321" y="3349"/>
                <a:ext cx="2103" cy="288"/>
                <a:chOff x="3321" y="3349"/>
                <a:chExt cx="2103" cy="288"/>
              </a:xfrm>
            </p:grpSpPr>
            <p:grpSp>
              <p:nvGrpSpPr>
                <p:cNvPr id="3130" name="Group 67"/>
                <p:cNvGrpSpPr>
                  <a:grpSpLocks/>
                </p:cNvGrpSpPr>
                <p:nvPr/>
              </p:nvGrpSpPr>
              <p:grpSpPr bwMode="auto">
                <a:xfrm>
                  <a:off x="3321" y="3476"/>
                  <a:ext cx="2103" cy="52"/>
                  <a:chOff x="3465" y="1506"/>
                  <a:chExt cx="2103" cy="52"/>
                </a:xfrm>
              </p:grpSpPr>
              <p:sp>
                <p:nvSpPr>
                  <p:cNvPr id="313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3465" y="1510"/>
                    <a:ext cx="48" cy="48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3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5520" y="1506"/>
                    <a:ext cx="48" cy="48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4" name="Line 7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04" y="1536"/>
                    <a:ext cx="20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31" name="Oval 71"/>
                <p:cNvSpPr>
                  <a:spLocks noChangeArrowheads="1"/>
                </p:cNvSpPr>
                <p:nvPr/>
              </p:nvSpPr>
              <p:spPr bwMode="auto">
                <a:xfrm>
                  <a:off x="4237" y="3349"/>
                  <a:ext cx="288" cy="288"/>
                </a:xfrm>
                <a:prstGeom prst="ellipse">
                  <a:avLst/>
                </a:prstGeom>
                <a:solidFill>
                  <a:srgbClr val="FFFF66"/>
                </a:solidFill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3127" name="Group 72"/>
              <p:cNvGrpSpPr>
                <a:grpSpLocks/>
              </p:cNvGrpSpPr>
              <p:nvPr/>
            </p:nvGrpSpPr>
            <p:grpSpPr bwMode="auto">
              <a:xfrm>
                <a:off x="3378" y="3204"/>
                <a:ext cx="371" cy="327"/>
                <a:chOff x="3360" y="646"/>
                <a:chExt cx="371" cy="327"/>
              </a:xfrm>
            </p:grpSpPr>
            <p:sp>
              <p:nvSpPr>
                <p:cNvPr id="3128" name="Line 73"/>
                <p:cNvSpPr>
                  <a:spLocks noChangeShapeType="1"/>
                </p:cNvSpPr>
                <p:nvPr/>
              </p:nvSpPr>
              <p:spPr bwMode="auto">
                <a:xfrm>
                  <a:off x="3417" y="948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9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646"/>
                  <a:ext cx="37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I</a:t>
                  </a:r>
                  <a:endPara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6219" name="AutoShape 75"/>
          <p:cNvSpPr>
            <a:spLocks noChangeAspect="1" noChangeArrowheads="1"/>
          </p:cNvSpPr>
          <p:nvPr/>
        </p:nvSpPr>
        <p:spPr bwMode="auto">
          <a:xfrm>
            <a:off x="6477000" y="3048000"/>
            <a:ext cx="517525" cy="457200"/>
          </a:xfrm>
          <a:prstGeom prst="downArrow">
            <a:avLst>
              <a:gd name="adj1" fmla="val 55880"/>
              <a:gd name="adj2" fmla="val 54412"/>
            </a:avLst>
          </a:prstGeom>
          <a:solidFill>
            <a:srgbClr val="CCEC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2" name="Group 76"/>
          <p:cNvGrpSpPr>
            <a:grpSpLocks/>
          </p:cNvGrpSpPr>
          <p:nvPr/>
        </p:nvGrpSpPr>
        <p:grpSpPr bwMode="auto">
          <a:xfrm>
            <a:off x="5160963" y="1371600"/>
            <a:ext cx="3338512" cy="1698625"/>
            <a:chOff x="3251" y="565"/>
            <a:chExt cx="2103" cy="1369"/>
          </a:xfrm>
        </p:grpSpPr>
        <p:sp>
          <p:nvSpPr>
            <p:cNvPr id="3089" name="Rectangle 77"/>
            <p:cNvSpPr>
              <a:spLocks noChangeArrowheads="1"/>
            </p:cNvSpPr>
            <p:nvPr/>
          </p:nvSpPr>
          <p:spPr bwMode="auto">
            <a:xfrm>
              <a:off x="3704" y="592"/>
              <a:ext cx="1200" cy="1056"/>
            </a:xfrm>
            <a:prstGeom prst="rect">
              <a:avLst/>
            </a:prstGeom>
            <a:solidFill>
              <a:srgbClr val="CCECFF">
                <a:alpha val="89803"/>
              </a:srgbClr>
            </a:solidFill>
            <a:ln w="19050" algn="ctr">
              <a:solidFill>
                <a:srgbClr val="3366FF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90" name="Group 78"/>
            <p:cNvGrpSpPr>
              <a:grpSpLocks/>
            </p:cNvGrpSpPr>
            <p:nvPr/>
          </p:nvGrpSpPr>
          <p:grpSpPr bwMode="auto">
            <a:xfrm>
              <a:off x="3276" y="565"/>
              <a:ext cx="2056" cy="1369"/>
              <a:chOff x="3342" y="1319"/>
              <a:chExt cx="2056" cy="1369"/>
            </a:xfrm>
          </p:grpSpPr>
          <p:grpSp>
            <p:nvGrpSpPr>
              <p:cNvPr id="3108" name="Group 79"/>
              <p:cNvGrpSpPr>
                <a:grpSpLocks/>
              </p:cNvGrpSpPr>
              <p:nvPr/>
            </p:nvGrpSpPr>
            <p:grpSpPr bwMode="auto">
              <a:xfrm>
                <a:off x="3342" y="2251"/>
                <a:ext cx="2056" cy="437"/>
                <a:chOff x="3490" y="1577"/>
                <a:chExt cx="2056" cy="437"/>
              </a:xfrm>
            </p:grpSpPr>
            <p:sp>
              <p:nvSpPr>
                <p:cNvPr id="3118" name="Line 80"/>
                <p:cNvSpPr>
                  <a:spLocks noChangeShapeType="1"/>
                </p:cNvSpPr>
                <p:nvPr/>
              </p:nvSpPr>
              <p:spPr bwMode="auto">
                <a:xfrm>
                  <a:off x="3490" y="1577"/>
                  <a:ext cx="0" cy="3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9" name="Line 81"/>
                <p:cNvSpPr>
                  <a:spLocks noChangeShapeType="1"/>
                </p:cNvSpPr>
                <p:nvPr/>
              </p:nvSpPr>
              <p:spPr bwMode="auto">
                <a:xfrm>
                  <a:off x="5546" y="1577"/>
                  <a:ext cx="0" cy="3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0" name="Line 82"/>
                <p:cNvSpPr>
                  <a:spLocks noChangeShapeType="1"/>
                </p:cNvSpPr>
                <p:nvPr/>
              </p:nvSpPr>
              <p:spPr bwMode="auto">
                <a:xfrm>
                  <a:off x="4730" y="1864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1" name="Line 83"/>
                <p:cNvSpPr>
                  <a:spLocks noChangeShapeType="1"/>
                </p:cNvSpPr>
                <p:nvPr/>
              </p:nvSpPr>
              <p:spPr bwMode="auto">
                <a:xfrm>
                  <a:off x="3490" y="1864"/>
                  <a:ext cx="87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324" y="1741"/>
                  <a:ext cx="424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8000">
                      <a:latin typeface="Times New Roman" pitchFamily="18" charset="0"/>
                      <a:ea typeface="楷体_GB2312" pitchFamily="49" charset="-122"/>
                    </a:rPr>
                    <a:t>g</a:t>
                  </a:r>
                </a:p>
              </p:txBody>
            </p:sp>
          </p:grpSp>
          <p:grpSp>
            <p:nvGrpSpPr>
              <p:cNvPr id="3109" name="Group 85"/>
              <p:cNvGrpSpPr>
                <a:grpSpLocks/>
              </p:cNvGrpSpPr>
              <p:nvPr/>
            </p:nvGrpSpPr>
            <p:grpSpPr bwMode="auto">
              <a:xfrm>
                <a:off x="3378" y="1900"/>
                <a:ext cx="371" cy="327"/>
                <a:chOff x="3360" y="646"/>
                <a:chExt cx="371" cy="327"/>
              </a:xfrm>
            </p:grpSpPr>
            <p:sp>
              <p:nvSpPr>
                <p:cNvPr id="3116" name="Line 86"/>
                <p:cNvSpPr>
                  <a:spLocks noChangeShapeType="1"/>
                </p:cNvSpPr>
                <p:nvPr/>
              </p:nvSpPr>
              <p:spPr bwMode="auto">
                <a:xfrm>
                  <a:off x="3417" y="948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7" name="Rectangle 87"/>
                <p:cNvSpPr>
                  <a:spLocks noChangeArrowheads="1"/>
                </p:cNvSpPr>
                <p:nvPr/>
              </p:nvSpPr>
              <p:spPr bwMode="auto">
                <a:xfrm>
                  <a:off x="3360" y="646"/>
                  <a:ext cx="37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I</a:t>
                  </a:r>
                  <a:endPara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3110" name="Group 88"/>
              <p:cNvGrpSpPr>
                <a:grpSpLocks/>
              </p:cNvGrpSpPr>
              <p:nvPr/>
            </p:nvGrpSpPr>
            <p:grpSpPr bwMode="auto">
              <a:xfrm>
                <a:off x="3849" y="1842"/>
                <a:ext cx="371" cy="359"/>
                <a:chOff x="4067" y="1177"/>
                <a:chExt cx="371" cy="359"/>
              </a:xfrm>
            </p:grpSpPr>
            <p:sp>
              <p:nvSpPr>
                <p:cNvPr id="3114" name="Line 89"/>
                <p:cNvSpPr>
                  <a:spLocks noChangeShapeType="1"/>
                </p:cNvSpPr>
                <p:nvPr/>
              </p:nvSpPr>
              <p:spPr bwMode="auto">
                <a:xfrm>
                  <a:off x="4111" y="1536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5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7" y="1177"/>
                  <a:ext cx="37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i="1" baseline="-2800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g</a:t>
                  </a:r>
                  <a:endPara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3111" name="Group 91"/>
              <p:cNvGrpSpPr>
                <a:grpSpLocks/>
              </p:cNvGrpSpPr>
              <p:nvPr/>
            </p:nvGrpSpPr>
            <p:grpSpPr bwMode="auto">
              <a:xfrm>
                <a:off x="3849" y="1319"/>
                <a:ext cx="371" cy="346"/>
                <a:chOff x="4067" y="663"/>
                <a:chExt cx="371" cy="346"/>
              </a:xfrm>
            </p:grpSpPr>
            <p:sp>
              <p:nvSpPr>
                <p:cNvPr id="3112" name="Line 92"/>
                <p:cNvSpPr>
                  <a:spLocks noChangeShapeType="1"/>
                </p:cNvSpPr>
                <p:nvPr/>
              </p:nvSpPr>
              <p:spPr bwMode="auto">
                <a:xfrm>
                  <a:off x="4111" y="1009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13" name="Rectangle 93"/>
                <p:cNvSpPr>
                  <a:spLocks noChangeArrowheads="1"/>
                </p:cNvSpPr>
                <p:nvPr/>
              </p:nvSpPr>
              <p:spPr bwMode="auto">
                <a:xfrm>
                  <a:off x="4067" y="663"/>
                  <a:ext cx="37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i="1" baseline="-28000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rPr>
                    <a:t>R</a:t>
                  </a:r>
                  <a:endParaRPr lang="en-US" altLang="zh-CN" sz="2800" b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3091" name="Group 94"/>
            <p:cNvGrpSpPr>
              <a:grpSpLocks/>
            </p:cNvGrpSpPr>
            <p:nvPr/>
          </p:nvGrpSpPr>
          <p:grpSpPr bwMode="auto">
            <a:xfrm>
              <a:off x="3792" y="624"/>
              <a:ext cx="1030" cy="842"/>
              <a:chOff x="3858" y="1378"/>
              <a:chExt cx="1030" cy="842"/>
            </a:xfrm>
          </p:grpSpPr>
          <p:grpSp>
            <p:nvGrpSpPr>
              <p:cNvPr id="3102" name="Group 95"/>
              <p:cNvGrpSpPr>
                <a:grpSpLocks/>
              </p:cNvGrpSpPr>
              <p:nvPr/>
            </p:nvGrpSpPr>
            <p:grpSpPr bwMode="auto">
              <a:xfrm>
                <a:off x="3876" y="1378"/>
                <a:ext cx="996" cy="820"/>
                <a:chOff x="3876" y="1378"/>
                <a:chExt cx="996" cy="820"/>
              </a:xfrm>
            </p:grpSpPr>
            <p:sp>
              <p:nvSpPr>
                <p:cNvPr id="3105" name="Rectangle 96"/>
                <p:cNvSpPr>
                  <a:spLocks noChangeArrowheads="1"/>
                </p:cNvSpPr>
                <p:nvPr/>
              </p:nvSpPr>
              <p:spPr bwMode="auto">
                <a:xfrm>
                  <a:off x="3876" y="1664"/>
                  <a:ext cx="996" cy="53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172" y="1378"/>
                  <a:ext cx="432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R</a:t>
                  </a:r>
                  <a:endParaRPr lang="en-US" altLang="zh-CN" sz="2400" b="1" i="1" baseline="-25000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07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233" y="1613"/>
                  <a:ext cx="281" cy="90"/>
                </a:xfrm>
                <a:prstGeom prst="rect">
                  <a:avLst/>
                </a:prstGeom>
                <a:solidFill>
                  <a:srgbClr val="FFFF66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03" name="Oval 99"/>
              <p:cNvSpPr>
                <a:spLocks noChangeAspect="1" noChangeArrowheads="1"/>
              </p:cNvSpPr>
              <p:nvPr/>
            </p:nvSpPr>
            <p:spPr bwMode="auto">
              <a:xfrm>
                <a:off x="4854" y="2179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Oval 100"/>
              <p:cNvSpPr>
                <a:spLocks noChangeAspect="1" noChangeArrowheads="1"/>
              </p:cNvSpPr>
              <p:nvPr/>
            </p:nvSpPr>
            <p:spPr bwMode="auto">
              <a:xfrm>
                <a:off x="3858" y="2186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92" name="Group 101"/>
            <p:cNvGrpSpPr>
              <a:grpSpLocks/>
            </p:cNvGrpSpPr>
            <p:nvPr/>
          </p:nvGrpSpPr>
          <p:grpSpPr bwMode="auto">
            <a:xfrm>
              <a:off x="3251" y="999"/>
              <a:ext cx="2103" cy="577"/>
              <a:chOff x="3317" y="1753"/>
              <a:chExt cx="2103" cy="577"/>
            </a:xfrm>
          </p:grpSpPr>
          <p:grpSp>
            <p:nvGrpSpPr>
              <p:cNvPr id="3093" name="Group 102"/>
              <p:cNvGrpSpPr>
                <a:grpSpLocks/>
              </p:cNvGrpSpPr>
              <p:nvPr/>
            </p:nvGrpSpPr>
            <p:grpSpPr bwMode="auto">
              <a:xfrm>
                <a:off x="3317" y="2042"/>
                <a:ext cx="2103" cy="288"/>
                <a:chOff x="3317" y="2007"/>
                <a:chExt cx="2103" cy="288"/>
              </a:xfrm>
            </p:grpSpPr>
            <p:grpSp>
              <p:nvGrpSpPr>
                <p:cNvPr id="3095" name="Group 103"/>
                <p:cNvGrpSpPr>
                  <a:grpSpLocks/>
                </p:cNvGrpSpPr>
                <p:nvPr/>
              </p:nvGrpSpPr>
              <p:grpSpPr bwMode="auto">
                <a:xfrm>
                  <a:off x="3317" y="2136"/>
                  <a:ext cx="2103" cy="52"/>
                  <a:chOff x="3465" y="1506"/>
                  <a:chExt cx="2103" cy="52"/>
                </a:xfrm>
              </p:grpSpPr>
              <p:sp>
                <p:nvSpPr>
                  <p:cNvPr id="3099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3465" y="1510"/>
                    <a:ext cx="48" cy="48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5520" y="1506"/>
                    <a:ext cx="48" cy="48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1" name="Line 10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04" y="1536"/>
                    <a:ext cx="201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96" name="Group 107"/>
                <p:cNvGrpSpPr>
                  <a:grpSpLocks/>
                </p:cNvGrpSpPr>
                <p:nvPr/>
              </p:nvGrpSpPr>
              <p:grpSpPr bwMode="auto">
                <a:xfrm>
                  <a:off x="4233" y="2007"/>
                  <a:ext cx="288" cy="288"/>
                  <a:chOff x="3984" y="1583"/>
                  <a:chExt cx="288" cy="288"/>
                </a:xfrm>
              </p:grpSpPr>
              <p:sp>
                <p:nvSpPr>
                  <p:cNvPr id="3097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583"/>
                    <a:ext cx="288" cy="288"/>
                  </a:xfrm>
                  <a:prstGeom prst="ellipse">
                    <a:avLst/>
                  </a:prstGeom>
                  <a:solidFill>
                    <a:srgbClr val="FFFF66"/>
                  </a:solidFill>
                  <a:ln w="1905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80000"/>
                      </a:lnSpc>
                      <a:spcBef>
                        <a:spcPct val="20000"/>
                      </a:spcBef>
                    </a:pPr>
                    <a:endParaRPr lang="zh-CN" altLang="zh-CN" sz="2800" b="1" i="1">
                      <a:solidFill>
                        <a:srgbClr val="FF0000"/>
                      </a:solidFill>
                      <a:latin typeface="Times New Roman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98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28" y="1614"/>
                    <a:ext cx="0" cy="215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94" name="Text Box 110"/>
              <p:cNvSpPr txBox="1">
                <a:spLocks noChangeArrowheads="1"/>
              </p:cNvSpPr>
              <p:nvPr/>
            </p:nvSpPr>
            <p:spPr bwMode="auto">
              <a:xfrm>
                <a:off x="4181" y="1753"/>
                <a:ext cx="43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i="1" baseline="-25000">
                    <a:latin typeface="Times New Roman" pitchFamily="18" charset="0"/>
                    <a:ea typeface="楷体_GB2312" pitchFamily="49" charset="-122"/>
                  </a:rPr>
                  <a:t>g</a:t>
                </a:r>
              </a:p>
            </p:txBody>
          </p:sp>
        </p:grpSp>
      </p:grpSp>
      <p:sp>
        <p:nvSpPr>
          <p:cNvPr id="6255" name="AutoShape 111"/>
          <p:cNvSpPr>
            <a:spLocks noChangeArrowheads="1"/>
          </p:cNvSpPr>
          <p:nvPr/>
        </p:nvSpPr>
        <p:spPr bwMode="auto">
          <a:xfrm>
            <a:off x="3276600" y="685800"/>
            <a:ext cx="1752600" cy="609600"/>
          </a:xfrm>
          <a:prstGeom prst="wedgeRoundRectCallout">
            <a:avLst>
              <a:gd name="adj1" fmla="val -25815"/>
              <a:gd name="adj2" fmla="val 94532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分压电阻</a:t>
            </a:r>
          </a:p>
        </p:txBody>
      </p:sp>
      <p:sp>
        <p:nvSpPr>
          <p:cNvPr id="6256" name="AutoShape 112"/>
          <p:cNvSpPr>
            <a:spLocks noChangeArrowheads="1"/>
          </p:cNvSpPr>
          <p:nvPr/>
        </p:nvSpPr>
        <p:spPr bwMode="auto">
          <a:xfrm>
            <a:off x="7115175" y="552450"/>
            <a:ext cx="1752600" cy="609600"/>
          </a:xfrm>
          <a:prstGeom prst="wedgeRoundRectCallout">
            <a:avLst>
              <a:gd name="adj1" fmla="val -51356"/>
              <a:gd name="adj2" fmla="val 81509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分流电阻</a:t>
            </a:r>
          </a:p>
        </p:txBody>
      </p:sp>
      <p:sp>
        <p:nvSpPr>
          <p:cNvPr id="6257" name="Text Box 113"/>
          <p:cNvSpPr txBox="1">
            <a:spLocks noChangeArrowheads="1"/>
          </p:cNvSpPr>
          <p:nvPr/>
        </p:nvSpPr>
        <p:spPr bwMode="auto">
          <a:xfrm>
            <a:off x="881063" y="5589588"/>
            <a:ext cx="7740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能否把电流表改装成直接测量电阻的仪器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?</a:t>
            </a:r>
          </a:p>
        </p:txBody>
      </p:sp>
      <p:sp>
        <p:nvSpPr>
          <p:cNvPr id="3088" name="Text Box 116"/>
          <p:cNvSpPr txBox="1">
            <a:spLocks noChangeArrowheads="1"/>
          </p:cNvSpPr>
          <p:nvPr/>
        </p:nvSpPr>
        <p:spPr bwMode="auto">
          <a:xfrm>
            <a:off x="206375" y="0"/>
            <a:ext cx="254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</a:rPr>
              <a:t>知识回顾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/>
      <p:bldP spid="6149" grpId="0" animBg="1"/>
      <p:bldP spid="6150" grpId="0" animBg="1"/>
      <p:bldP spid="6168" grpId="0" animBg="1"/>
      <p:bldP spid="6219" grpId="0" animBg="1"/>
      <p:bldP spid="6255" grpId="0" animBg="1"/>
      <p:bldP spid="6256" grpId="0" animBg="1"/>
      <p:bldP spid="62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838200" y="693738"/>
            <a:ext cx="4495800" cy="1803400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如图电源的电动势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=1.5V,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=0.5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电流表满偏电流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=10 mA,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电流表电阻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=7.5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为接线柱。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38200" y="2616200"/>
            <a:ext cx="4495800" cy="1803400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用导线把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直接连起来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此时应把可变电阻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调节为多少才能使电流表恰好达到满偏电流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38775" y="711200"/>
            <a:ext cx="3352800" cy="3690938"/>
            <a:chOff x="3522" y="144"/>
            <a:chExt cx="2112" cy="2325"/>
          </a:xfrm>
        </p:grpSpPr>
        <p:grpSp>
          <p:nvGrpSpPr>
            <p:cNvPr id="4133" name="Group 6"/>
            <p:cNvGrpSpPr>
              <a:grpSpLocks/>
            </p:cNvGrpSpPr>
            <p:nvPr/>
          </p:nvGrpSpPr>
          <p:grpSpPr bwMode="auto">
            <a:xfrm>
              <a:off x="3522" y="144"/>
              <a:ext cx="2112" cy="2325"/>
              <a:chOff x="3408" y="1056"/>
              <a:chExt cx="2112" cy="2208"/>
            </a:xfrm>
          </p:grpSpPr>
          <p:sp>
            <p:nvSpPr>
              <p:cNvPr id="4135" name="Rectangle 7"/>
              <p:cNvSpPr>
                <a:spLocks noChangeArrowheads="1"/>
              </p:cNvSpPr>
              <p:nvPr/>
            </p:nvSpPr>
            <p:spPr bwMode="auto">
              <a:xfrm>
                <a:off x="3408" y="1056"/>
                <a:ext cx="2112" cy="2208"/>
              </a:xfrm>
              <a:prstGeom prst="rect">
                <a:avLst/>
              </a:prstGeom>
              <a:solidFill>
                <a:schemeClr val="bg1">
                  <a:alpha val="79999"/>
                </a:schemeClr>
              </a:solidFill>
              <a:ln w="31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36" name="Group 8"/>
              <p:cNvGrpSpPr>
                <a:grpSpLocks/>
              </p:cNvGrpSpPr>
              <p:nvPr/>
            </p:nvGrpSpPr>
            <p:grpSpPr bwMode="auto">
              <a:xfrm>
                <a:off x="3552" y="1248"/>
                <a:ext cx="1872" cy="1680"/>
                <a:chOff x="3552" y="1248"/>
                <a:chExt cx="1872" cy="1680"/>
              </a:xfrm>
            </p:grpSpPr>
            <p:sp>
              <p:nvSpPr>
                <p:cNvPr id="413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464" y="1248"/>
                  <a:ext cx="203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r</a:t>
                  </a:r>
                </a:p>
              </p:txBody>
            </p:sp>
            <p:grpSp>
              <p:nvGrpSpPr>
                <p:cNvPr id="4138" name="Group 10"/>
                <p:cNvGrpSpPr>
                  <a:grpSpLocks/>
                </p:cNvGrpSpPr>
                <p:nvPr/>
              </p:nvGrpSpPr>
              <p:grpSpPr bwMode="auto">
                <a:xfrm>
                  <a:off x="3552" y="1296"/>
                  <a:ext cx="1872" cy="1632"/>
                  <a:chOff x="3408" y="1296"/>
                  <a:chExt cx="1872" cy="1632"/>
                </a:xfrm>
              </p:grpSpPr>
              <p:grpSp>
                <p:nvGrpSpPr>
                  <p:cNvPr id="413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408" y="1440"/>
                    <a:ext cx="1872" cy="1488"/>
                    <a:chOff x="3408" y="1440"/>
                    <a:chExt cx="1872" cy="1488"/>
                  </a:xfrm>
                </p:grpSpPr>
                <p:sp>
                  <p:nvSpPr>
                    <p:cNvPr id="414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1584"/>
                      <a:ext cx="6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440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48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584"/>
                      <a:ext cx="6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1584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49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1920"/>
                      <a:ext cx="288" cy="288"/>
                    </a:xfrm>
                    <a:prstGeom prst="ellipse">
                      <a:avLst/>
                    </a:prstGeom>
                    <a:solidFill>
                      <a:srgbClr val="FFFFCC">
                        <a:alpha val="79999"/>
                      </a:srgbClr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0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52" y="196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1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2208"/>
                      <a:ext cx="0" cy="62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2832"/>
                      <a:ext cx="28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3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1584"/>
                      <a:ext cx="0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6" y="1968"/>
                      <a:ext cx="96" cy="336"/>
                    </a:xfrm>
                    <a:prstGeom prst="rect">
                      <a:avLst/>
                    </a:prstGeom>
                    <a:solidFill>
                      <a:srgbClr val="FFFFCC">
                        <a:alpha val="79999"/>
                      </a:srgbClr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2304"/>
                      <a:ext cx="0" cy="52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2832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1776"/>
                      <a:ext cx="33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0" y="1776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59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992" y="2112"/>
                      <a:ext cx="28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6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2784"/>
                      <a:ext cx="96" cy="96"/>
                    </a:xfrm>
                    <a:prstGeom prst="ellipse">
                      <a:avLst/>
                    </a:prstGeom>
                    <a:solidFill>
                      <a:srgbClr val="FFFFCC">
                        <a:alpha val="79999"/>
                      </a:srgbClr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61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784"/>
                      <a:ext cx="96" cy="96"/>
                    </a:xfrm>
                    <a:prstGeom prst="ellipse">
                      <a:avLst/>
                    </a:prstGeom>
                    <a:solidFill>
                      <a:srgbClr val="FFFFCC">
                        <a:alpha val="79999"/>
                      </a:srgbClr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62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40" y="2736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63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12" y="2736"/>
                      <a:ext cx="96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14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496"/>
                    <a:ext cx="265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</a:pPr>
                    <a:r>
                      <a:rPr lang="en-US" altLang="zh-CN" sz="2800" b="1" i="1">
                        <a:latin typeface="Times New Roman" pitchFamily="18" charset="0"/>
                        <a:ea typeface="楷体_GB2312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414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496"/>
                    <a:ext cx="265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</a:pPr>
                    <a:r>
                      <a:rPr lang="en-US" altLang="zh-CN" sz="2800" b="1" i="1">
                        <a:latin typeface="Times New Roman" pitchFamily="18" charset="0"/>
                        <a:ea typeface="楷体_GB2312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414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6" y="1296"/>
                    <a:ext cx="265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</a:pPr>
                    <a:r>
                      <a:rPr lang="en-US" altLang="zh-CN" sz="2800" b="1" i="1">
                        <a:latin typeface="Times New Roman" pitchFamily="18" charset="0"/>
                        <a:ea typeface="楷体_GB2312" pitchFamily="49" charset="-122"/>
                      </a:rPr>
                      <a:t>E</a:t>
                    </a:r>
                  </a:p>
                </p:txBody>
              </p:sp>
              <p:sp>
                <p:nvSpPr>
                  <p:cNvPr id="414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4" y="2016"/>
                    <a:ext cx="377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</a:pPr>
                    <a:r>
                      <a:rPr lang="en-US" altLang="zh-CN" sz="2800" b="1" i="1">
                        <a:latin typeface="Times New Roman" pitchFamily="18" charset="0"/>
                        <a:ea typeface="楷体_GB2312" pitchFamily="49" charset="-122"/>
                      </a:rPr>
                      <a:t>  R</a:t>
                    </a:r>
                    <a:endParaRPr lang="en-US" altLang="zh-CN" sz="2800" b="1" i="1" baseline="-25000">
                      <a:latin typeface="Times New Roman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</p:grp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923" y="102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</a:rPr>
                <a:t>R</a:t>
              </a:r>
              <a:r>
                <a:rPr lang="en-US" altLang="zh-CN" sz="2800" b="1" baseline="-250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6659563" y="3213100"/>
            <a:ext cx="936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343400" y="4724400"/>
            <a:ext cx="3311525" cy="1169988"/>
            <a:chOff x="295" y="3067"/>
            <a:chExt cx="2086" cy="737"/>
          </a:xfrm>
        </p:grpSpPr>
        <p:sp>
          <p:nvSpPr>
            <p:cNvPr id="4118" name="AutoShape 39"/>
            <p:cNvSpPr>
              <a:spLocks noChangeAspect="1" noChangeArrowheads="1" noTextEdit="1"/>
            </p:cNvSpPr>
            <p:nvPr/>
          </p:nvSpPr>
          <p:spPr bwMode="auto">
            <a:xfrm>
              <a:off x="295" y="3067"/>
              <a:ext cx="208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40"/>
            <p:cNvSpPr>
              <a:spLocks noChangeShapeType="1"/>
            </p:cNvSpPr>
            <p:nvPr/>
          </p:nvSpPr>
          <p:spPr bwMode="auto">
            <a:xfrm>
              <a:off x="856" y="3423"/>
              <a:ext cx="247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Rectangle 41"/>
            <p:cNvSpPr>
              <a:spLocks noChangeArrowheads="1"/>
            </p:cNvSpPr>
            <p:nvPr/>
          </p:nvSpPr>
          <p:spPr bwMode="auto">
            <a:xfrm>
              <a:off x="2109" y="3252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b="1"/>
            </a:p>
          </p:txBody>
        </p:sp>
        <p:sp>
          <p:nvSpPr>
            <p:cNvPr id="4121" name="Rectangle 42"/>
            <p:cNvSpPr>
              <a:spLocks noChangeArrowheads="1"/>
            </p:cNvSpPr>
            <p:nvPr/>
          </p:nvSpPr>
          <p:spPr bwMode="auto">
            <a:xfrm>
              <a:off x="1379" y="3252"/>
              <a:ext cx="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b="1"/>
            </a:p>
          </p:txBody>
        </p:sp>
        <p:sp>
          <p:nvSpPr>
            <p:cNvPr id="4122" name="Rectangle 43"/>
            <p:cNvSpPr>
              <a:spLocks noChangeArrowheads="1"/>
            </p:cNvSpPr>
            <p:nvPr/>
          </p:nvSpPr>
          <p:spPr bwMode="auto">
            <a:xfrm>
              <a:off x="1610" y="343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b="1"/>
            </a:p>
          </p:txBody>
        </p:sp>
        <p:sp>
          <p:nvSpPr>
            <p:cNvPr id="4123" name="Rectangle 44"/>
            <p:cNvSpPr>
              <a:spLocks noChangeArrowheads="1"/>
            </p:cNvSpPr>
            <p:nvPr/>
          </p:nvSpPr>
          <p:spPr bwMode="auto">
            <a:xfrm>
              <a:off x="1474" y="3249"/>
              <a:ext cx="1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4124" name="Rectangle 45"/>
            <p:cNvSpPr>
              <a:spLocks noChangeArrowheads="1"/>
            </p:cNvSpPr>
            <p:nvPr/>
          </p:nvSpPr>
          <p:spPr bwMode="auto">
            <a:xfrm>
              <a:off x="1927" y="3249"/>
              <a:ext cx="10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4125" name="Rectangle 46"/>
            <p:cNvSpPr>
              <a:spLocks noChangeArrowheads="1"/>
            </p:cNvSpPr>
            <p:nvPr/>
          </p:nvSpPr>
          <p:spPr bwMode="auto">
            <a:xfrm>
              <a:off x="920" y="3461"/>
              <a:ext cx="10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4126" name="Rectangle 47"/>
            <p:cNvSpPr>
              <a:spLocks noChangeArrowheads="1"/>
            </p:cNvSpPr>
            <p:nvPr/>
          </p:nvSpPr>
          <p:spPr bwMode="auto">
            <a:xfrm>
              <a:off x="886" y="3084"/>
              <a:ext cx="1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lang="en-US" altLang="zh-CN" b="1"/>
            </a:p>
          </p:txBody>
        </p:sp>
        <p:sp>
          <p:nvSpPr>
            <p:cNvPr id="4127" name="Rectangle 48"/>
            <p:cNvSpPr>
              <a:spLocks noChangeArrowheads="1"/>
            </p:cNvSpPr>
            <p:nvPr/>
          </p:nvSpPr>
          <p:spPr bwMode="auto">
            <a:xfrm>
              <a:off x="351" y="3252"/>
              <a:ext cx="17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4128" name="Rectangle 49"/>
            <p:cNvSpPr>
              <a:spLocks noChangeArrowheads="1"/>
            </p:cNvSpPr>
            <p:nvPr/>
          </p:nvSpPr>
          <p:spPr bwMode="auto">
            <a:xfrm>
              <a:off x="1737" y="3222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4129" name="Rectangle 50"/>
            <p:cNvSpPr>
              <a:spLocks noChangeArrowheads="1"/>
            </p:cNvSpPr>
            <p:nvPr/>
          </p:nvSpPr>
          <p:spPr bwMode="auto">
            <a:xfrm>
              <a:off x="1165" y="3222"/>
              <a:ext cx="133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30" name="Rectangle 51"/>
            <p:cNvSpPr>
              <a:spLocks noChangeArrowheads="1"/>
            </p:cNvSpPr>
            <p:nvPr/>
          </p:nvSpPr>
          <p:spPr bwMode="auto">
            <a:xfrm>
              <a:off x="613" y="3222"/>
              <a:ext cx="14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b="1"/>
            </a:p>
          </p:txBody>
        </p:sp>
        <p:sp>
          <p:nvSpPr>
            <p:cNvPr id="4131" name="Rectangle 52"/>
            <p:cNvSpPr>
              <a:spLocks noChangeArrowheads="1"/>
            </p:cNvSpPr>
            <p:nvPr/>
          </p:nvSpPr>
          <p:spPr bwMode="auto">
            <a:xfrm>
              <a:off x="1020" y="361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b="1"/>
            </a:p>
          </p:txBody>
        </p:sp>
        <p:sp>
          <p:nvSpPr>
            <p:cNvPr id="4132" name="Rectangle 53"/>
            <p:cNvSpPr>
              <a:spLocks noChangeArrowheads="1"/>
            </p:cNvSpPr>
            <p:nvPr/>
          </p:nvSpPr>
          <p:spPr bwMode="auto">
            <a:xfrm>
              <a:off x="476" y="3430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b="1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143000" y="4800600"/>
            <a:ext cx="2735263" cy="1162050"/>
            <a:chOff x="703" y="2704"/>
            <a:chExt cx="1723" cy="732"/>
          </a:xfrm>
        </p:grpSpPr>
        <p:sp>
          <p:nvSpPr>
            <p:cNvPr id="4106" name="AutoShape 55"/>
            <p:cNvSpPr>
              <a:spLocks noChangeAspect="1" noChangeArrowheads="1" noTextEdit="1"/>
            </p:cNvSpPr>
            <p:nvPr/>
          </p:nvSpPr>
          <p:spPr bwMode="auto">
            <a:xfrm>
              <a:off x="703" y="2704"/>
              <a:ext cx="1723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Line 56"/>
            <p:cNvSpPr>
              <a:spLocks noChangeShapeType="1"/>
            </p:cNvSpPr>
            <p:nvPr/>
          </p:nvSpPr>
          <p:spPr bwMode="auto">
            <a:xfrm>
              <a:off x="1177" y="3039"/>
              <a:ext cx="1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Rectangle 57"/>
            <p:cNvSpPr>
              <a:spLocks noChangeArrowheads="1"/>
            </p:cNvSpPr>
            <p:nvPr/>
          </p:nvSpPr>
          <p:spPr bwMode="auto">
            <a:xfrm>
              <a:off x="2040" y="3073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4109" name="Rectangle 58"/>
            <p:cNvSpPr>
              <a:spLocks noChangeArrowheads="1"/>
            </p:cNvSpPr>
            <p:nvPr/>
          </p:nvSpPr>
          <p:spPr bwMode="auto">
            <a:xfrm>
              <a:off x="1645" y="3073"/>
              <a:ext cx="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4110" name="Rectangle 59"/>
            <p:cNvSpPr>
              <a:spLocks noChangeArrowheads="1"/>
            </p:cNvSpPr>
            <p:nvPr/>
          </p:nvSpPr>
          <p:spPr bwMode="auto">
            <a:xfrm>
              <a:off x="1206" y="3073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4111" name="Rectangle 60"/>
            <p:cNvSpPr>
              <a:spLocks noChangeArrowheads="1"/>
            </p:cNvSpPr>
            <p:nvPr/>
          </p:nvSpPr>
          <p:spPr bwMode="auto">
            <a:xfrm>
              <a:off x="1680" y="2719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lang="en-US" altLang="zh-CN" b="1"/>
            </a:p>
          </p:txBody>
        </p:sp>
        <p:sp>
          <p:nvSpPr>
            <p:cNvPr id="4112" name="Rectangle 61"/>
            <p:cNvSpPr>
              <a:spLocks noChangeArrowheads="1"/>
            </p:cNvSpPr>
            <p:nvPr/>
          </p:nvSpPr>
          <p:spPr bwMode="auto">
            <a:xfrm>
              <a:off x="755" y="2877"/>
              <a:ext cx="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b="1"/>
            </a:p>
          </p:txBody>
        </p:sp>
        <p:sp>
          <p:nvSpPr>
            <p:cNvPr id="4113" name="Rectangle 62"/>
            <p:cNvSpPr>
              <a:spLocks noChangeArrowheads="1"/>
            </p:cNvSpPr>
            <p:nvPr/>
          </p:nvSpPr>
          <p:spPr bwMode="auto">
            <a:xfrm>
              <a:off x="1820" y="3045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4114" name="Rectangle 63"/>
            <p:cNvSpPr>
              <a:spLocks noChangeArrowheads="1"/>
            </p:cNvSpPr>
            <p:nvPr/>
          </p:nvSpPr>
          <p:spPr bwMode="auto">
            <a:xfrm>
              <a:off x="1434" y="3045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4115" name="Rectangle 64"/>
            <p:cNvSpPr>
              <a:spLocks noChangeArrowheads="1"/>
            </p:cNvSpPr>
            <p:nvPr/>
          </p:nvSpPr>
          <p:spPr bwMode="auto">
            <a:xfrm>
              <a:off x="975" y="2859"/>
              <a:ext cx="22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16" name="Rectangle 65"/>
            <p:cNvSpPr>
              <a:spLocks noChangeArrowheads="1"/>
            </p:cNvSpPr>
            <p:nvPr/>
          </p:nvSpPr>
          <p:spPr bwMode="auto">
            <a:xfrm>
              <a:off x="1357" y="32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b="1"/>
            </a:p>
          </p:txBody>
        </p:sp>
        <p:sp>
          <p:nvSpPr>
            <p:cNvPr id="4117" name="Rectangle 66"/>
            <p:cNvSpPr>
              <a:spLocks noChangeArrowheads="1"/>
            </p:cNvSpPr>
            <p:nvPr/>
          </p:nvSpPr>
          <p:spPr bwMode="auto">
            <a:xfrm>
              <a:off x="812" y="302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b="1"/>
            </a:p>
          </p:txBody>
        </p:sp>
      </p:grp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4932363" y="5734050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</a:rPr>
              <a:t>142 </a:t>
            </a:r>
            <a:r>
              <a:rPr kumimoji="1" lang="el-GR" altLang="zh-CN" sz="3600" b="1">
                <a:solidFill>
                  <a:srgbClr val="FF3300"/>
                </a:solidFill>
                <a:latin typeface="Times New Roman" pitchFamily="18" charset="0"/>
              </a:rPr>
              <a:t>Ω</a:t>
            </a:r>
            <a:endParaRPr kumimoji="1" lang="en-US" altLang="zh-CN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105" name="Text Box 69"/>
          <p:cNvSpPr txBox="1">
            <a:spLocks noChangeArrowheads="1"/>
          </p:cNvSpPr>
          <p:nvPr/>
        </p:nvSpPr>
        <p:spPr bwMode="auto">
          <a:xfrm>
            <a:off x="0" y="0"/>
            <a:ext cx="191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8196" grpId="0" animBg="1"/>
      <p:bldP spid="8229" grpId="0" animBg="1"/>
      <p:bldP spid="8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3"/>
          <p:cNvGrpSpPr>
            <a:grpSpLocks/>
          </p:cNvGrpSpPr>
          <p:nvPr/>
        </p:nvGrpSpPr>
        <p:grpSpPr bwMode="auto">
          <a:xfrm>
            <a:off x="5438775" y="650875"/>
            <a:ext cx="3352800" cy="3690938"/>
            <a:chOff x="3408" y="1056"/>
            <a:chExt cx="2112" cy="2208"/>
          </a:xfrm>
        </p:grpSpPr>
        <p:sp>
          <p:nvSpPr>
            <p:cNvPr id="5150" name="Rectangle 4"/>
            <p:cNvSpPr>
              <a:spLocks noChangeArrowheads="1"/>
            </p:cNvSpPr>
            <p:nvPr/>
          </p:nvSpPr>
          <p:spPr bwMode="auto">
            <a:xfrm>
              <a:off x="3408" y="1056"/>
              <a:ext cx="2112" cy="2208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1" name="Group 5"/>
            <p:cNvGrpSpPr>
              <a:grpSpLocks/>
            </p:cNvGrpSpPr>
            <p:nvPr/>
          </p:nvGrpSpPr>
          <p:grpSpPr bwMode="auto">
            <a:xfrm>
              <a:off x="3552" y="1248"/>
              <a:ext cx="1872" cy="1680"/>
              <a:chOff x="3552" y="1248"/>
              <a:chExt cx="1872" cy="1680"/>
            </a:xfrm>
          </p:grpSpPr>
          <p:sp>
            <p:nvSpPr>
              <p:cNvPr id="5152" name="Text Box 6"/>
              <p:cNvSpPr txBox="1">
                <a:spLocks noChangeArrowheads="1"/>
              </p:cNvSpPr>
              <p:nvPr/>
            </p:nvSpPr>
            <p:spPr bwMode="auto">
              <a:xfrm>
                <a:off x="4464" y="1248"/>
                <a:ext cx="203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r</a:t>
                </a:r>
              </a:p>
            </p:txBody>
          </p:sp>
          <p:grpSp>
            <p:nvGrpSpPr>
              <p:cNvPr id="5153" name="Group 7"/>
              <p:cNvGrpSpPr>
                <a:grpSpLocks/>
              </p:cNvGrpSpPr>
              <p:nvPr/>
            </p:nvGrpSpPr>
            <p:grpSpPr bwMode="auto">
              <a:xfrm>
                <a:off x="3552" y="1296"/>
                <a:ext cx="1872" cy="1632"/>
                <a:chOff x="3408" y="1296"/>
                <a:chExt cx="1872" cy="1632"/>
              </a:xfrm>
            </p:grpSpPr>
            <p:grpSp>
              <p:nvGrpSpPr>
                <p:cNvPr id="5154" name="Group 8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872" cy="1488"/>
                  <a:chOff x="3408" y="1440"/>
                  <a:chExt cx="1872" cy="1488"/>
                </a:xfrm>
              </p:grpSpPr>
              <p:sp>
                <p:nvSpPr>
                  <p:cNvPr id="515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584"/>
                    <a:ext cx="6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44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48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584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584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920"/>
                    <a:ext cx="288" cy="288"/>
                  </a:xfrm>
                  <a:prstGeom prst="ellipse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196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208"/>
                    <a:ext cx="0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832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1584"/>
                    <a:ext cx="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968"/>
                    <a:ext cx="96" cy="336"/>
                  </a:xfrm>
                  <a:prstGeom prst="rect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2304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32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1776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177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4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2" y="2112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784"/>
                    <a:ext cx="96" cy="96"/>
                  </a:xfrm>
                  <a:prstGeom prst="ellipse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784"/>
                    <a:ext cx="96" cy="96"/>
                  </a:xfrm>
                  <a:prstGeom prst="ellipse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7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0" y="273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8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273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5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92" y="249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515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464" y="249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515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36" y="129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E</a:t>
                  </a:r>
                </a:p>
              </p:txBody>
            </p:sp>
            <p:sp>
              <p:nvSpPr>
                <p:cNvPr id="51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494" y="2016"/>
                  <a:ext cx="377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  R</a:t>
                  </a:r>
                  <a:endParaRPr lang="en-US" altLang="zh-CN" sz="2800" b="1" i="1" baseline="-25000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838200" y="4460875"/>
            <a:ext cx="7924800" cy="949325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(2)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调到满偏后保持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的值不变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间接一个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150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的电阻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电流表指针指着多少刻度的位置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300788" y="3141663"/>
            <a:ext cx="1512887" cy="585787"/>
            <a:chOff x="2381" y="4977"/>
            <a:chExt cx="953" cy="369"/>
          </a:xfrm>
        </p:grpSpPr>
        <p:sp>
          <p:nvSpPr>
            <p:cNvPr id="5146" name="Line 35"/>
            <p:cNvSpPr>
              <a:spLocks noChangeShapeType="1"/>
            </p:cNvSpPr>
            <p:nvPr/>
          </p:nvSpPr>
          <p:spPr bwMode="auto">
            <a:xfrm>
              <a:off x="2381" y="5018"/>
              <a:ext cx="26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Rectangle 36"/>
            <p:cNvSpPr>
              <a:spLocks noChangeArrowheads="1"/>
            </p:cNvSpPr>
            <p:nvPr/>
          </p:nvSpPr>
          <p:spPr bwMode="auto">
            <a:xfrm>
              <a:off x="2647" y="4977"/>
              <a:ext cx="480" cy="9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37"/>
            <p:cNvSpPr>
              <a:spLocks noChangeShapeType="1"/>
            </p:cNvSpPr>
            <p:nvPr/>
          </p:nvSpPr>
          <p:spPr bwMode="auto">
            <a:xfrm flipV="1">
              <a:off x="3127" y="5018"/>
              <a:ext cx="207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Text Box 38"/>
            <p:cNvSpPr txBox="1">
              <a:spLocks noChangeArrowheads="1"/>
            </p:cNvSpPr>
            <p:nvPr/>
          </p:nvSpPr>
          <p:spPr bwMode="auto">
            <a:xfrm>
              <a:off x="2686" y="5073"/>
              <a:ext cx="3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en-US" altLang="zh-CN" sz="2800" b="1" i="1" baseline="-25000">
                  <a:latin typeface="Times New Roman" pitchFamily="18" charset="0"/>
                  <a:ea typeface="楷体_GB2312" pitchFamily="49" charset="-122"/>
                </a:rPr>
                <a:t>0      </a:t>
              </a:r>
            </a:p>
          </p:txBody>
        </p:sp>
      </p:grpSp>
      <p:sp>
        <p:nvSpPr>
          <p:cNvPr id="9255" name="AutoShape 39"/>
          <p:cNvSpPr>
            <a:spLocks noChangeArrowheads="1"/>
          </p:cNvSpPr>
          <p:nvPr/>
        </p:nvSpPr>
        <p:spPr bwMode="auto">
          <a:xfrm>
            <a:off x="6324600" y="4308475"/>
            <a:ext cx="1752600" cy="609600"/>
          </a:xfrm>
          <a:prstGeom prst="wedgeRoundRectCallout">
            <a:avLst>
              <a:gd name="adj1" fmla="val -18296"/>
              <a:gd name="adj2" fmla="val -151042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中值电阻</a:t>
            </a:r>
          </a:p>
        </p:txBody>
      </p:sp>
      <p:sp>
        <p:nvSpPr>
          <p:cNvPr id="5126" name="Rectangle 40"/>
          <p:cNvSpPr>
            <a:spLocks noChangeArrowheads="1"/>
          </p:cNvSpPr>
          <p:nvPr/>
        </p:nvSpPr>
        <p:spPr bwMode="auto">
          <a:xfrm>
            <a:off x="838200" y="2555875"/>
            <a:ext cx="4495800" cy="1803400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用导线把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直接连起来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此时应把可变电阻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调节为多少才能使电流表恰好达到满偏电流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5127" name="Rectangle 41"/>
          <p:cNvSpPr>
            <a:spLocks noChangeArrowheads="1"/>
          </p:cNvSpPr>
          <p:nvPr/>
        </p:nvSpPr>
        <p:spPr bwMode="auto">
          <a:xfrm>
            <a:off x="838200" y="633413"/>
            <a:ext cx="4495800" cy="1803400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如图电源的电动势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=1.5V,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=0.5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电流表满偏电流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=10 mA,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电流表电阻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=7.5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为接线柱。</a:t>
            </a:r>
          </a:p>
        </p:txBody>
      </p:sp>
      <p:sp>
        <p:nvSpPr>
          <p:cNvPr id="5128" name="Text Box 42"/>
          <p:cNvSpPr txBox="1">
            <a:spLocks noChangeArrowheads="1"/>
          </p:cNvSpPr>
          <p:nvPr/>
        </p:nvSpPr>
        <p:spPr bwMode="auto">
          <a:xfrm>
            <a:off x="3352800" y="390048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142 </a:t>
            </a:r>
            <a:r>
              <a:rPr kumimoji="1" lang="el-GR" altLang="zh-CN" sz="2800" b="1">
                <a:solidFill>
                  <a:srgbClr val="FF3300"/>
                </a:solidFill>
                <a:latin typeface="Times New Roman" pitchFamily="18" charset="0"/>
              </a:rPr>
              <a:t>Ω</a:t>
            </a:r>
            <a:endParaRPr kumimoji="1"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116013" y="5291138"/>
            <a:ext cx="3240087" cy="1162050"/>
            <a:chOff x="612" y="1570"/>
            <a:chExt cx="2041" cy="732"/>
          </a:xfrm>
        </p:grpSpPr>
        <p:sp>
          <p:nvSpPr>
            <p:cNvPr id="5132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12" y="1570"/>
              <a:ext cx="2041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45"/>
            <p:cNvSpPr>
              <a:spLocks noChangeShapeType="1"/>
            </p:cNvSpPr>
            <p:nvPr/>
          </p:nvSpPr>
          <p:spPr bwMode="auto">
            <a:xfrm flipV="1">
              <a:off x="1086" y="1888"/>
              <a:ext cx="1522" cy="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Rectangle 46"/>
            <p:cNvSpPr>
              <a:spLocks noChangeArrowheads="1"/>
            </p:cNvSpPr>
            <p:nvPr/>
          </p:nvSpPr>
          <p:spPr bwMode="auto">
            <a:xfrm>
              <a:off x="2083" y="206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b="1"/>
            </a:p>
          </p:txBody>
        </p:sp>
        <p:sp>
          <p:nvSpPr>
            <p:cNvPr id="5135" name="Rectangle 47"/>
            <p:cNvSpPr>
              <a:spLocks noChangeArrowheads="1"/>
            </p:cNvSpPr>
            <p:nvPr/>
          </p:nvSpPr>
          <p:spPr bwMode="auto">
            <a:xfrm>
              <a:off x="1927" y="1933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5136" name="Rectangle 48"/>
            <p:cNvSpPr>
              <a:spLocks noChangeArrowheads="1"/>
            </p:cNvSpPr>
            <p:nvPr/>
          </p:nvSpPr>
          <p:spPr bwMode="auto">
            <a:xfrm>
              <a:off x="1554" y="1939"/>
              <a:ext cx="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5137" name="Rectangle 49"/>
            <p:cNvSpPr>
              <a:spLocks noChangeArrowheads="1"/>
            </p:cNvSpPr>
            <p:nvPr/>
          </p:nvSpPr>
          <p:spPr bwMode="auto">
            <a:xfrm>
              <a:off x="1115" y="1939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5138" name="Rectangle 50"/>
            <p:cNvSpPr>
              <a:spLocks noChangeArrowheads="1"/>
            </p:cNvSpPr>
            <p:nvPr/>
          </p:nvSpPr>
          <p:spPr bwMode="auto">
            <a:xfrm>
              <a:off x="1717" y="1585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lang="en-US" altLang="zh-CN" b="1"/>
            </a:p>
          </p:txBody>
        </p:sp>
        <p:sp>
          <p:nvSpPr>
            <p:cNvPr id="5139" name="Rectangle 51"/>
            <p:cNvSpPr>
              <a:spLocks noChangeArrowheads="1"/>
            </p:cNvSpPr>
            <p:nvPr/>
          </p:nvSpPr>
          <p:spPr bwMode="auto">
            <a:xfrm>
              <a:off x="664" y="1743"/>
              <a:ext cx="18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3100" b="1" i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40" name="Rectangle 52"/>
            <p:cNvSpPr>
              <a:spLocks noChangeArrowheads="1"/>
            </p:cNvSpPr>
            <p:nvPr/>
          </p:nvSpPr>
          <p:spPr bwMode="auto">
            <a:xfrm>
              <a:off x="1729" y="1911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5141" name="Rectangle 53"/>
            <p:cNvSpPr>
              <a:spLocks noChangeArrowheads="1"/>
            </p:cNvSpPr>
            <p:nvPr/>
          </p:nvSpPr>
          <p:spPr bwMode="auto">
            <a:xfrm>
              <a:off x="1343" y="1911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5142" name="Rectangle 54"/>
            <p:cNvSpPr>
              <a:spLocks noChangeArrowheads="1"/>
            </p:cNvSpPr>
            <p:nvPr/>
          </p:nvSpPr>
          <p:spPr bwMode="auto">
            <a:xfrm>
              <a:off x="884" y="1725"/>
              <a:ext cx="22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43" name="Rectangle 55"/>
            <p:cNvSpPr>
              <a:spLocks noChangeArrowheads="1"/>
            </p:cNvSpPr>
            <p:nvPr/>
          </p:nvSpPr>
          <p:spPr bwMode="auto">
            <a:xfrm>
              <a:off x="1266" y="206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b="1"/>
            </a:p>
          </p:txBody>
        </p:sp>
        <p:sp>
          <p:nvSpPr>
            <p:cNvPr id="5144" name="Rectangle 56"/>
            <p:cNvSpPr>
              <a:spLocks noChangeArrowheads="1"/>
            </p:cNvSpPr>
            <p:nvPr/>
          </p:nvSpPr>
          <p:spPr bwMode="auto">
            <a:xfrm>
              <a:off x="2352" y="1933"/>
              <a:ext cx="24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3100" b="1" i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45" name="Rectangle 57"/>
            <p:cNvSpPr>
              <a:spLocks noChangeArrowheads="1"/>
            </p:cNvSpPr>
            <p:nvPr/>
          </p:nvSpPr>
          <p:spPr bwMode="auto">
            <a:xfrm>
              <a:off x="2154" y="1933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</p:grp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4284663" y="5445125"/>
            <a:ext cx="172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3300"/>
                </a:solidFill>
                <a:latin typeface="Times New Roman" pitchFamily="18" charset="0"/>
              </a:rPr>
              <a:t>5mA</a:t>
            </a:r>
            <a:endParaRPr kumimoji="1" lang="en-US" altLang="zh-CN" sz="3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5131" name="Text Box 61"/>
          <p:cNvSpPr txBox="1">
            <a:spLocks noChangeArrowheads="1"/>
          </p:cNvSpPr>
          <p:nvPr/>
        </p:nvSpPr>
        <p:spPr bwMode="auto">
          <a:xfrm>
            <a:off x="0" y="0"/>
            <a:ext cx="191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9" grpId="0" animBg="1"/>
      <p:bldP spid="9255" grpId="0" animBg="1"/>
      <p:bldP spid="92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5657850" y="500063"/>
            <a:ext cx="3352800" cy="3690937"/>
            <a:chOff x="3408" y="1056"/>
            <a:chExt cx="2112" cy="2208"/>
          </a:xfrm>
        </p:grpSpPr>
        <p:sp>
          <p:nvSpPr>
            <p:cNvPr id="6172" name="Rectangle 4"/>
            <p:cNvSpPr>
              <a:spLocks noChangeArrowheads="1"/>
            </p:cNvSpPr>
            <p:nvPr/>
          </p:nvSpPr>
          <p:spPr bwMode="auto">
            <a:xfrm>
              <a:off x="3408" y="1056"/>
              <a:ext cx="2112" cy="2208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73" name="Group 5"/>
            <p:cNvGrpSpPr>
              <a:grpSpLocks/>
            </p:cNvGrpSpPr>
            <p:nvPr/>
          </p:nvGrpSpPr>
          <p:grpSpPr bwMode="auto">
            <a:xfrm>
              <a:off x="3552" y="1248"/>
              <a:ext cx="1872" cy="1680"/>
              <a:chOff x="3552" y="1248"/>
              <a:chExt cx="1872" cy="1680"/>
            </a:xfrm>
          </p:grpSpPr>
          <p:sp>
            <p:nvSpPr>
              <p:cNvPr id="6174" name="Text Box 6"/>
              <p:cNvSpPr txBox="1">
                <a:spLocks noChangeArrowheads="1"/>
              </p:cNvSpPr>
              <p:nvPr/>
            </p:nvSpPr>
            <p:spPr bwMode="auto">
              <a:xfrm>
                <a:off x="4464" y="1248"/>
                <a:ext cx="203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sz="2800" b="1" i="1">
                    <a:latin typeface="Times New Roman" pitchFamily="18" charset="0"/>
                    <a:ea typeface="楷体_GB2312" pitchFamily="49" charset="-122"/>
                  </a:rPr>
                  <a:t>r</a:t>
                </a:r>
              </a:p>
            </p:txBody>
          </p:sp>
          <p:grpSp>
            <p:nvGrpSpPr>
              <p:cNvPr id="6175" name="Group 7"/>
              <p:cNvGrpSpPr>
                <a:grpSpLocks/>
              </p:cNvGrpSpPr>
              <p:nvPr/>
            </p:nvGrpSpPr>
            <p:grpSpPr bwMode="auto">
              <a:xfrm>
                <a:off x="3552" y="1296"/>
                <a:ext cx="1872" cy="1632"/>
                <a:chOff x="3408" y="1296"/>
                <a:chExt cx="1872" cy="1632"/>
              </a:xfrm>
            </p:grpSpPr>
            <p:grpSp>
              <p:nvGrpSpPr>
                <p:cNvPr id="6176" name="Group 8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872" cy="1488"/>
                  <a:chOff x="3408" y="1440"/>
                  <a:chExt cx="1872" cy="1488"/>
                </a:xfrm>
              </p:grpSpPr>
              <p:sp>
                <p:nvSpPr>
                  <p:cNvPr id="618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584"/>
                    <a:ext cx="6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440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48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584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584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920"/>
                    <a:ext cx="288" cy="288"/>
                  </a:xfrm>
                  <a:prstGeom prst="ellipse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196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208"/>
                    <a:ext cx="0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832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1584"/>
                    <a:ext cx="0" cy="38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968"/>
                    <a:ext cx="96" cy="336"/>
                  </a:xfrm>
                  <a:prstGeom prst="rect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2304"/>
                    <a:ext cx="0" cy="5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32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1776"/>
                    <a:ext cx="3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177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6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92" y="2112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7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784"/>
                    <a:ext cx="96" cy="96"/>
                  </a:xfrm>
                  <a:prstGeom prst="ellipse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8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784"/>
                    <a:ext cx="96" cy="96"/>
                  </a:xfrm>
                  <a:prstGeom prst="ellipse">
                    <a:avLst/>
                  </a:prstGeom>
                  <a:solidFill>
                    <a:srgbClr val="FFFFCC">
                      <a:alpha val="79999"/>
                    </a:srgbClr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40" y="273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0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2736"/>
                    <a:ext cx="96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7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92" y="249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617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464" y="249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61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36" y="129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E</a:t>
                  </a:r>
                </a:p>
              </p:txBody>
            </p:sp>
            <p:sp>
              <p:nvSpPr>
                <p:cNvPr id="61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550" y="2016"/>
                  <a:ext cx="265" cy="2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zh-CN" sz="2800" b="1" i="1">
                      <a:latin typeface="Times New Roman" pitchFamily="18" charset="0"/>
                      <a:ea typeface="楷体_GB2312" pitchFamily="49" charset="-122"/>
                    </a:rPr>
                    <a:t>R</a:t>
                  </a:r>
                  <a:endParaRPr lang="en-US" altLang="zh-CN" sz="2800" b="1" i="1" baseline="-25000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515100" y="2924175"/>
            <a:ext cx="1512888" cy="585788"/>
            <a:chOff x="2381" y="4977"/>
            <a:chExt cx="953" cy="369"/>
          </a:xfrm>
        </p:grpSpPr>
        <p:sp>
          <p:nvSpPr>
            <p:cNvPr id="6168" name="Line 34"/>
            <p:cNvSpPr>
              <a:spLocks noChangeShapeType="1"/>
            </p:cNvSpPr>
            <p:nvPr/>
          </p:nvSpPr>
          <p:spPr bwMode="auto">
            <a:xfrm>
              <a:off x="2381" y="5018"/>
              <a:ext cx="26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Rectangle 35"/>
            <p:cNvSpPr>
              <a:spLocks noChangeArrowheads="1"/>
            </p:cNvSpPr>
            <p:nvPr/>
          </p:nvSpPr>
          <p:spPr bwMode="auto">
            <a:xfrm>
              <a:off x="2647" y="4977"/>
              <a:ext cx="480" cy="96"/>
            </a:xfrm>
            <a:prstGeom prst="rect">
              <a:avLst/>
            </a:prstGeom>
            <a:solidFill>
              <a:srgbClr val="FFFFCC">
                <a:alpha val="79999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36"/>
            <p:cNvSpPr>
              <a:spLocks noChangeShapeType="1"/>
            </p:cNvSpPr>
            <p:nvPr/>
          </p:nvSpPr>
          <p:spPr bwMode="auto">
            <a:xfrm flipV="1">
              <a:off x="3127" y="5018"/>
              <a:ext cx="207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Text Box 37"/>
            <p:cNvSpPr txBox="1">
              <a:spLocks noChangeArrowheads="1"/>
            </p:cNvSpPr>
            <p:nvPr/>
          </p:nvSpPr>
          <p:spPr bwMode="auto">
            <a:xfrm>
              <a:off x="2686" y="5073"/>
              <a:ext cx="3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Rx</a:t>
              </a:r>
              <a:endParaRPr lang="en-US" altLang="zh-CN" sz="2800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6148" name="Rectangle 38"/>
          <p:cNvSpPr>
            <a:spLocks noChangeArrowheads="1"/>
          </p:cNvSpPr>
          <p:nvPr/>
        </p:nvSpPr>
        <p:spPr bwMode="auto">
          <a:xfrm>
            <a:off x="857250" y="2513013"/>
            <a:ext cx="4495800" cy="1803400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用导线把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直接连起来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此时应把可变电阻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调节为多少才能使电流表恰好达到满偏电流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6149" name="Rectangle 39"/>
          <p:cNvSpPr>
            <a:spLocks noChangeArrowheads="1"/>
          </p:cNvSpPr>
          <p:nvPr/>
        </p:nvSpPr>
        <p:spPr bwMode="auto">
          <a:xfrm>
            <a:off x="857250" y="590550"/>
            <a:ext cx="4495800" cy="1803400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如图电源的电动势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=1.5V,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内阻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=0.5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电流表满偏电流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=10 mA,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电流表电阻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=7.5</a:t>
            </a:r>
            <a:r>
              <a:rPr kumimoji="1" lang="el-GR" altLang="zh-CN" sz="2800" b="1">
                <a:latin typeface="Times New Roman" pitchFamily="18" charset="0"/>
                <a:ea typeface="楷体_GB2312" pitchFamily="49" charset="-122"/>
              </a:rPr>
              <a:t>Ω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为接线柱。</a:t>
            </a:r>
          </a:p>
        </p:txBody>
      </p:sp>
      <p:sp>
        <p:nvSpPr>
          <p:cNvPr id="6150" name="Text Box 40"/>
          <p:cNvSpPr txBox="1">
            <a:spLocks noChangeArrowheads="1"/>
          </p:cNvSpPr>
          <p:nvPr/>
        </p:nvSpPr>
        <p:spPr bwMode="auto">
          <a:xfrm>
            <a:off x="3505200" y="3733800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142 </a:t>
            </a:r>
            <a:r>
              <a:rPr kumimoji="1" lang="el-GR" altLang="zh-CN" sz="2800" b="1">
                <a:solidFill>
                  <a:srgbClr val="FF3300"/>
                </a:solidFill>
                <a:latin typeface="Times New Roman" pitchFamily="18" charset="0"/>
              </a:rPr>
              <a:t>Ω</a:t>
            </a:r>
            <a:endParaRPr kumimoji="1"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116013" y="5334000"/>
            <a:ext cx="3240087" cy="1190625"/>
            <a:chOff x="703" y="3249"/>
            <a:chExt cx="2041" cy="861"/>
          </a:xfrm>
        </p:grpSpPr>
        <p:sp>
          <p:nvSpPr>
            <p:cNvPr id="6155" name="AutoShape 42"/>
            <p:cNvSpPr>
              <a:spLocks noChangeAspect="1" noChangeArrowheads="1" noTextEdit="1"/>
            </p:cNvSpPr>
            <p:nvPr/>
          </p:nvSpPr>
          <p:spPr bwMode="auto">
            <a:xfrm>
              <a:off x="703" y="3249"/>
              <a:ext cx="2041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43"/>
            <p:cNvSpPr>
              <a:spLocks noChangeShapeType="1"/>
            </p:cNvSpPr>
            <p:nvPr/>
          </p:nvSpPr>
          <p:spPr bwMode="auto">
            <a:xfrm flipV="1">
              <a:off x="1177" y="3623"/>
              <a:ext cx="1522" cy="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Rectangle 44"/>
            <p:cNvSpPr>
              <a:spLocks noChangeArrowheads="1"/>
            </p:cNvSpPr>
            <p:nvPr/>
          </p:nvSpPr>
          <p:spPr bwMode="auto">
            <a:xfrm>
              <a:off x="2080" y="3676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6158" name="Rectangle 45"/>
            <p:cNvSpPr>
              <a:spLocks noChangeArrowheads="1"/>
            </p:cNvSpPr>
            <p:nvPr/>
          </p:nvSpPr>
          <p:spPr bwMode="auto">
            <a:xfrm>
              <a:off x="1645" y="3683"/>
              <a:ext cx="9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6159" name="Rectangle 46"/>
            <p:cNvSpPr>
              <a:spLocks noChangeArrowheads="1"/>
            </p:cNvSpPr>
            <p:nvPr/>
          </p:nvSpPr>
          <p:spPr bwMode="auto">
            <a:xfrm>
              <a:off x="1206" y="3683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endParaRPr lang="en-US" altLang="zh-CN" b="1"/>
            </a:p>
          </p:txBody>
        </p:sp>
        <p:sp>
          <p:nvSpPr>
            <p:cNvPr id="6160" name="Rectangle 47"/>
            <p:cNvSpPr>
              <a:spLocks noChangeArrowheads="1"/>
            </p:cNvSpPr>
            <p:nvPr/>
          </p:nvSpPr>
          <p:spPr bwMode="auto">
            <a:xfrm>
              <a:off x="1808" y="3267"/>
              <a:ext cx="16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lang="en-US" altLang="zh-CN" b="1"/>
            </a:p>
          </p:txBody>
        </p:sp>
        <p:sp>
          <p:nvSpPr>
            <p:cNvPr id="6161" name="Rectangle 48"/>
            <p:cNvSpPr>
              <a:spLocks noChangeArrowheads="1"/>
            </p:cNvSpPr>
            <p:nvPr/>
          </p:nvSpPr>
          <p:spPr bwMode="auto">
            <a:xfrm>
              <a:off x="755" y="3452"/>
              <a:ext cx="18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3100" b="1" i="1" baseline="-250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162" name="Rectangle 49"/>
            <p:cNvSpPr>
              <a:spLocks noChangeArrowheads="1"/>
            </p:cNvSpPr>
            <p:nvPr/>
          </p:nvSpPr>
          <p:spPr bwMode="auto">
            <a:xfrm>
              <a:off x="1882" y="3657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6163" name="Rectangle 50"/>
            <p:cNvSpPr>
              <a:spLocks noChangeArrowheads="1"/>
            </p:cNvSpPr>
            <p:nvPr/>
          </p:nvSpPr>
          <p:spPr bwMode="auto">
            <a:xfrm>
              <a:off x="1434" y="3650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  <p:sp>
          <p:nvSpPr>
            <p:cNvPr id="6164" name="Rectangle 51"/>
            <p:cNvSpPr>
              <a:spLocks noChangeArrowheads="1"/>
            </p:cNvSpPr>
            <p:nvPr/>
          </p:nvSpPr>
          <p:spPr bwMode="auto">
            <a:xfrm>
              <a:off x="975" y="3431"/>
              <a:ext cx="22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=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65" name="Rectangle 52"/>
            <p:cNvSpPr>
              <a:spLocks noChangeArrowheads="1"/>
            </p:cNvSpPr>
            <p:nvPr/>
          </p:nvSpPr>
          <p:spPr bwMode="auto">
            <a:xfrm>
              <a:off x="1357" y="383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b="1"/>
            </a:p>
          </p:txBody>
        </p:sp>
        <p:sp>
          <p:nvSpPr>
            <p:cNvPr id="6166" name="Rectangle 53"/>
            <p:cNvSpPr>
              <a:spLocks noChangeArrowheads="1"/>
            </p:cNvSpPr>
            <p:nvPr/>
          </p:nvSpPr>
          <p:spPr bwMode="auto">
            <a:xfrm>
              <a:off x="2443" y="3676"/>
              <a:ext cx="24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3100" b="1" i="1" baseline="-250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167" name="Rectangle 54"/>
            <p:cNvSpPr>
              <a:spLocks noChangeArrowheads="1"/>
            </p:cNvSpPr>
            <p:nvPr/>
          </p:nvSpPr>
          <p:spPr bwMode="auto">
            <a:xfrm>
              <a:off x="2290" y="3657"/>
              <a:ext cx="13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b="1"/>
            </a:p>
          </p:txBody>
        </p:sp>
      </p:grp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838200" y="4384675"/>
            <a:ext cx="7924800" cy="949325"/>
          </a:xfrm>
          <a:prstGeom prst="rect">
            <a:avLst/>
          </a:prstGeom>
          <a:solidFill>
            <a:srgbClr val="FFFFFF">
              <a:alpha val="79999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(3)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如果把任意电阻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接在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间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电流表读数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的值有什么关系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10296" name="AutoShape 56"/>
          <p:cNvSpPr>
            <a:spLocks noChangeArrowheads="1"/>
          </p:cNvSpPr>
          <p:nvPr/>
        </p:nvSpPr>
        <p:spPr bwMode="auto">
          <a:xfrm>
            <a:off x="4356100" y="5516563"/>
            <a:ext cx="4608513" cy="685800"/>
          </a:xfrm>
          <a:prstGeom prst="wedgeRoundRectCallout">
            <a:avLst>
              <a:gd name="adj1" fmla="val 37287"/>
              <a:gd name="adj2" fmla="val -193750"/>
              <a:gd name="adj3" fmla="val 16667"/>
            </a:avLst>
          </a:prstGeom>
          <a:solidFill>
            <a:srgbClr val="FFFFCC">
              <a:alpha val="79999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通过以上计算你有何启发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6154" name="Text Box 59"/>
          <p:cNvSpPr txBox="1">
            <a:spLocks noChangeArrowheads="1"/>
          </p:cNvSpPr>
          <p:nvPr/>
        </p:nvSpPr>
        <p:spPr bwMode="auto">
          <a:xfrm>
            <a:off x="0" y="0"/>
            <a:ext cx="191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例题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5" grpId="0" animBg="1"/>
      <p:bldP spid="102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914400" y="762000"/>
            <a:ext cx="8229600" cy="493395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如果把电流表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10mA</a:t>
            </a: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刻度标为“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</a:rPr>
              <a:t>0Ω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”,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5mA</a:t>
            </a: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刻度标为“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</a:rPr>
              <a:t>150Ω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”,0mA</a:t>
            </a: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刻度标为“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</a:rPr>
              <a:t>∝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</a:rPr>
              <a:t>Ω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”,</a:t>
            </a: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把其它</a:t>
            </a:r>
            <a:r>
              <a:rPr kumimoji="1" lang="zh-CN" altLang="en-US" sz="4000" b="1" smtClean="0">
                <a:solidFill>
                  <a:srgbClr val="FF3300"/>
                </a:solidFill>
                <a:latin typeface="Times New Roman" pitchFamily="18" charset="0"/>
              </a:rPr>
              <a:t>电流刻度</a:t>
            </a: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都按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kumimoji="1" lang="en-US" altLang="zh-CN" sz="4000" b="1" i="1" smtClean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kumimoji="1" lang="en-US" altLang="zh-CN" sz="4000" b="1" i="1" baseline="-2500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</a:rPr>
              <a:t>=1.5/I</a:t>
            </a:r>
            <a:r>
              <a:rPr kumimoji="1" lang="en-US" altLang="zh-CN" sz="4000" b="1" i="1" baseline="-2500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kumimoji="1" lang="en-US" altLang="zh-CN" sz="4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</a:rPr>
              <a:t>150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转换成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</a:rPr>
              <a:t>电阻</a:t>
            </a:r>
            <a:r>
              <a:rPr kumimoji="1" lang="zh-CN" altLang="en-US" sz="4000" b="1" smtClean="0">
                <a:solidFill>
                  <a:srgbClr val="FF3300"/>
                </a:solidFill>
                <a:latin typeface="Times New Roman" pitchFamily="18" charset="0"/>
              </a:rPr>
              <a:t>刻度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</a:rPr>
              <a:t>它岂不成了一个能直接测量电阻的仪器</a:t>
            </a:r>
            <a:r>
              <a:rPr kumimoji="1" lang="en-US" altLang="zh-CN" sz="4000" b="1" smtClean="0">
                <a:solidFill>
                  <a:srgbClr val="0000FF"/>
                </a:solidFill>
                <a:latin typeface="Times New Roman" pitchFamily="18" charset="0"/>
              </a:rPr>
              <a:t>?</a:t>
            </a:r>
          </a:p>
          <a:p>
            <a:pPr eaLnBrk="1" hangingPunct="1"/>
            <a:endParaRPr lang="en-US" altLang="zh-CN" sz="4000" smtClean="0"/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0"/>
            <a:ext cx="1916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 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0226" y="642937"/>
            <a:ext cx="4500562" cy="762001"/>
          </a:xfrm>
          <a:extLst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1" kern="1200" spc="50" dirty="0">
                <a:ln w="12700">
                  <a:noFill/>
                  <a:prstDash val="solid"/>
                </a:ln>
                <a:solidFill>
                  <a:srgbClr val="FF33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ea typeface="楷体_GB2312" pitchFamily="49" charset="-122"/>
              </a:rPr>
              <a:t>（一）结构</a:t>
            </a:r>
          </a:p>
        </p:txBody>
      </p:sp>
      <p:pic>
        <p:nvPicPr>
          <p:cNvPr id="12291" name="Picture 3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68413"/>
            <a:ext cx="3657600" cy="4968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1371600"/>
            <a:ext cx="4724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欧姆表由电流表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G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、电池、调零电阻</a:t>
            </a:r>
            <a:r>
              <a:rPr lang="en-US" altLang="zh-CN" sz="3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，刻度盘和红、黑表笔组成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itchFamily="18" charset="0"/>
                <a:ea typeface="黑体" pitchFamily="2" charset="-122"/>
              </a:rPr>
              <a:t>       </a:t>
            </a:r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如图，就电路部分而言，在欧姆表内部是电流表、电池、调零电阻三者串联而成，在欧姆表外部，接上被测电阻后，与欧姆表内部电路一起组成闭合电路．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43663" y="3573463"/>
            <a:ext cx="1008062" cy="1223962"/>
            <a:chOff x="3288" y="3521"/>
            <a:chExt cx="635" cy="635"/>
          </a:xfrm>
        </p:grpSpPr>
        <p:sp>
          <p:nvSpPr>
            <p:cNvPr id="8204" name="AutoShape 6"/>
            <p:cNvSpPr>
              <a:spLocks noChangeArrowheads="1"/>
            </p:cNvSpPr>
            <p:nvPr/>
          </p:nvSpPr>
          <p:spPr bwMode="auto">
            <a:xfrm>
              <a:off x="3334" y="3521"/>
              <a:ext cx="589" cy="6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00 h 21600"/>
                <a:gd name="T17" fmla="*/ 6124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lnTo>
                    <a:pt x="15662" y="14285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Text Box 7"/>
            <p:cNvSpPr txBox="1">
              <a:spLocks noChangeArrowheads="1"/>
            </p:cNvSpPr>
            <p:nvPr/>
          </p:nvSpPr>
          <p:spPr bwMode="auto">
            <a:xfrm>
              <a:off x="3288" y="3759"/>
              <a:ext cx="31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 b="1">
                  <a:solidFill>
                    <a:srgbClr val="FFFF00"/>
                  </a:solidFill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867400" y="5429250"/>
            <a:ext cx="2249488" cy="736600"/>
            <a:chOff x="3822" y="1661"/>
            <a:chExt cx="1417" cy="464"/>
          </a:xfrm>
        </p:grpSpPr>
        <p:sp>
          <p:nvSpPr>
            <p:cNvPr id="8200" name="Line 9"/>
            <p:cNvSpPr>
              <a:spLocks noChangeShapeType="1"/>
            </p:cNvSpPr>
            <p:nvPr/>
          </p:nvSpPr>
          <p:spPr bwMode="auto">
            <a:xfrm>
              <a:off x="3822" y="2035"/>
              <a:ext cx="505" cy="7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4663" y="2042"/>
              <a:ext cx="576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2" name="Rectangle 11"/>
            <p:cNvSpPr>
              <a:spLocks noChangeArrowheads="1"/>
            </p:cNvSpPr>
            <p:nvPr/>
          </p:nvSpPr>
          <p:spPr bwMode="auto">
            <a:xfrm>
              <a:off x="4327" y="1979"/>
              <a:ext cx="336" cy="146"/>
            </a:xfrm>
            <a:prstGeom prst="rect">
              <a:avLst/>
            </a:prstGeom>
            <a:solidFill>
              <a:srgbClr val="FF3300"/>
            </a:solidFill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4295" y="1661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3200" b="1" i="1">
                  <a:solidFill>
                    <a:srgbClr val="FFFF00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8199" name="Text Box 16"/>
          <p:cNvSpPr txBox="1"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一、欧姆表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33400" y="1484313"/>
          <a:ext cx="8610600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BMP 图象" r:id="rId3" imgW="4676190" imgH="1781424" progId="Paint.Picture">
                  <p:embed/>
                </p:oleObj>
              </mc:Choice>
              <mc:Fallback>
                <p:oleObj name="BMP 图象" r:id="rId3" imgW="4676190" imgH="178142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84313"/>
                        <a:ext cx="8610600" cy="25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2208213" cy="609600"/>
          </a:xfrm>
          <a:extLst/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200" b="1" kern="1200" spc="50" dirty="0">
                <a:ln w="12700">
                  <a:noFill/>
                  <a:prstDash val="solid"/>
                </a:ln>
                <a:solidFill>
                  <a:srgbClr val="FF33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kern="1200" spc="50" dirty="0">
                <a:ln w="12700">
                  <a:noFill/>
                  <a:prstDash val="solid"/>
                </a:ln>
                <a:solidFill>
                  <a:srgbClr val="FF33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200" b="1" kern="1200" spc="50" dirty="0">
                <a:ln w="12700">
                  <a:noFill/>
                  <a:prstDash val="solid"/>
                </a:ln>
                <a:solidFill>
                  <a:srgbClr val="FF33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kern="1200" spc="50" dirty="0">
                <a:ln w="12700">
                  <a:noFill/>
                  <a:prstDash val="solid"/>
                </a:ln>
                <a:solidFill>
                  <a:srgbClr val="FF33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原理</a:t>
            </a:r>
            <a:r>
              <a:rPr lang="en-US" altLang="zh-CN" sz="3200" b="1" kern="1200" spc="50" dirty="0">
                <a:ln w="12700">
                  <a:noFill/>
                  <a:prstDash val="solid"/>
                </a:ln>
                <a:solidFill>
                  <a:srgbClr val="FF33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4005263"/>
            <a:ext cx="2247900" cy="981075"/>
            <a:chOff x="3456" y="0"/>
            <a:chExt cx="1416" cy="618"/>
          </a:xfrm>
        </p:grpSpPr>
        <p:sp>
          <p:nvSpPr>
            <p:cNvPr id="9242" name="Line 5"/>
            <p:cNvSpPr>
              <a:spLocks noChangeShapeType="1"/>
            </p:cNvSpPr>
            <p:nvPr/>
          </p:nvSpPr>
          <p:spPr bwMode="auto">
            <a:xfrm>
              <a:off x="3876" y="286"/>
              <a:ext cx="97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Text Box 6"/>
            <p:cNvSpPr txBox="1">
              <a:spLocks noChangeArrowheads="1"/>
            </p:cNvSpPr>
            <p:nvPr/>
          </p:nvSpPr>
          <p:spPr bwMode="auto">
            <a:xfrm>
              <a:off x="4224" y="0"/>
              <a:ext cx="2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244" name="Text Box 7"/>
            <p:cNvSpPr txBox="1">
              <a:spLocks noChangeArrowheads="1"/>
            </p:cNvSpPr>
            <p:nvPr/>
          </p:nvSpPr>
          <p:spPr bwMode="auto">
            <a:xfrm>
              <a:off x="3840" y="288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>
                  <a:latin typeface="Times New Roman" pitchFamily="18" charset="0"/>
                </a:rPr>
                <a:t>R</a:t>
              </a:r>
              <a:r>
                <a:rPr lang="en-US" altLang="zh-CN" sz="2800" b="1" baseline="-25000">
                  <a:latin typeface="Times New Roman" pitchFamily="18" charset="0"/>
                </a:rPr>
                <a:t>g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9245" name="Text Box 8"/>
            <p:cNvSpPr txBox="1">
              <a:spLocks noChangeArrowheads="1"/>
            </p:cNvSpPr>
            <p:nvPr/>
          </p:nvSpPr>
          <p:spPr bwMode="auto">
            <a:xfrm>
              <a:off x="4068" y="256"/>
              <a:ext cx="8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>
                  <a:latin typeface="Times New Roman" pitchFamily="18" charset="0"/>
                </a:rPr>
                <a:t>+ r + R</a:t>
              </a:r>
            </a:p>
          </p:txBody>
        </p:sp>
        <p:sp>
          <p:nvSpPr>
            <p:cNvPr id="9246" name="Text Box 9"/>
            <p:cNvSpPr txBox="1">
              <a:spLocks noChangeArrowheads="1"/>
            </p:cNvSpPr>
            <p:nvPr/>
          </p:nvSpPr>
          <p:spPr bwMode="auto">
            <a:xfrm>
              <a:off x="3456" y="96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>
                  <a:latin typeface="Times New Roman" pitchFamily="18" charset="0"/>
                </a:rPr>
                <a:t>I</a:t>
              </a:r>
              <a:r>
                <a:rPr lang="en-US" altLang="zh-CN" sz="3200" b="1" baseline="-25000">
                  <a:latin typeface="Times New Roman" pitchFamily="18" charset="0"/>
                </a:rPr>
                <a:t>g</a:t>
              </a:r>
              <a:r>
                <a:rPr lang="en-US" altLang="zh-CN" sz="3200" b="1"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40425" y="3860800"/>
            <a:ext cx="3276600" cy="919163"/>
            <a:chOff x="3456" y="576"/>
            <a:chExt cx="2064" cy="579"/>
          </a:xfrm>
        </p:grpSpPr>
        <p:sp>
          <p:nvSpPr>
            <p:cNvPr id="9235" name="Line 11"/>
            <p:cNvSpPr>
              <a:spLocks noChangeShapeType="1"/>
            </p:cNvSpPr>
            <p:nvPr/>
          </p:nvSpPr>
          <p:spPr bwMode="auto">
            <a:xfrm>
              <a:off x="3924" y="86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12"/>
            <p:cNvSpPr txBox="1">
              <a:spLocks noChangeArrowheads="1"/>
            </p:cNvSpPr>
            <p:nvPr/>
          </p:nvSpPr>
          <p:spPr bwMode="auto">
            <a:xfrm>
              <a:off x="4368" y="57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237" name="Text Box 13"/>
            <p:cNvSpPr txBox="1">
              <a:spLocks noChangeArrowheads="1"/>
            </p:cNvSpPr>
            <p:nvPr/>
          </p:nvSpPr>
          <p:spPr bwMode="auto">
            <a:xfrm>
              <a:off x="3888" y="864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baseline="-25000">
                  <a:latin typeface="Times New Roman" pitchFamily="18" charset="0"/>
                </a:rPr>
                <a:t>g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4116" y="832"/>
              <a:ext cx="7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b="1">
                  <a:latin typeface="Times New Roman" pitchFamily="18" charset="0"/>
                </a:rPr>
                <a:t>+ r + R</a:t>
              </a:r>
            </a:p>
          </p:txBody>
        </p:sp>
        <p:sp>
          <p:nvSpPr>
            <p:cNvPr id="9239" name="Text Box 15"/>
            <p:cNvSpPr txBox="1">
              <a:spLocks noChangeArrowheads="1"/>
            </p:cNvSpPr>
            <p:nvPr/>
          </p:nvSpPr>
          <p:spPr bwMode="auto">
            <a:xfrm>
              <a:off x="4992" y="854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400" b="1">
                  <a:latin typeface="Times New Roman" pitchFamily="18" charset="0"/>
                </a:rPr>
                <a:t>R</a:t>
              </a:r>
              <a:r>
                <a:rPr lang="en-US" altLang="zh-CN" sz="2400" b="1" i="1" baseline="-25000">
                  <a:latin typeface="Times New Roman" pitchFamily="18" charset="0"/>
                </a:rPr>
                <a:t>x</a:t>
              </a:r>
              <a:endParaRPr lang="en-US" altLang="zh-CN" sz="2400" b="1" i="1">
                <a:latin typeface="Times New Roman" pitchFamily="18" charset="0"/>
              </a:endParaRPr>
            </a:p>
          </p:txBody>
        </p:sp>
        <p:sp>
          <p:nvSpPr>
            <p:cNvPr id="9240" name="Text Box 16"/>
            <p:cNvSpPr txBox="1">
              <a:spLocks noChangeArrowheads="1"/>
            </p:cNvSpPr>
            <p:nvPr/>
          </p:nvSpPr>
          <p:spPr bwMode="auto">
            <a:xfrm>
              <a:off x="4800" y="864"/>
              <a:ext cx="1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241" name="Text Box 17"/>
            <p:cNvSpPr txBox="1">
              <a:spLocks noChangeArrowheads="1"/>
            </p:cNvSpPr>
            <p:nvPr/>
          </p:nvSpPr>
          <p:spPr bwMode="auto">
            <a:xfrm>
              <a:off x="3456" y="720"/>
              <a:ext cx="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>
                  <a:latin typeface="Times New Roman" pitchFamily="18" charset="0"/>
                </a:rPr>
                <a:t>I</a:t>
              </a:r>
              <a:r>
                <a:rPr lang="en-US" altLang="zh-CN" sz="2800" b="1" i="1" baseline="-25000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=</a:t>
              </a:r>
            </a:p>
          </p:txBody>
        </p:sp>
      </p:grp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067175" y="4156075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I=0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192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闭合电路欧姆定律 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电阻测量转换为电流测量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33400" y="5334000"/>
            <a:ext cx="8389938" cy="981075"/>
            <a:chOff x="204" y="1979"/>
            <a:chExt cx="5285" cy="618"/>
          </a:xfrm>
        </p:grpSpPr>
        <p:sp>
          <p:nvSpPr>
            <p:cNvPr id="9231" name="Text Box 21"/>
            <p:cNvSpPr txBox="1">
              <a:spLocks noChangeArrowheads="1"/>
            </p:cNvSpPr>
            <p:nvPr/>
          </p:nvSpPr>
          <p:spPr bwMode="auto">
            <a:xfrm>
              <a:off x="204" y="1979"/>
              <a:ext cx="528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改变</a:t>
              </a:r>
              <a:r>
                <a:rPr kumimoji="1" lang="en-US" altLang="zh-CN" sz="2800" b="1">
                  <a:latin typeface="Times New Roman" pitchFamily="18" charset="0"/>
                </a:rPr>
                <a:t>R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x</a:t>
              </a:r>
              <a:r>
                <a:rPr kumimoji="1" lang="en-US" altLang="zh-CN" sz="2800" b="1" baseline="-25000"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latin typeface="Times New Roman" pitchFamily="18" charset="0"/>
                </a:rPr>
                <a:t>,</a:t>
              </a:r>
              <a:r>
                <a:rPr kumimoji="1" lang="zh-CN" altLang="en-US" sz="2800" b="1">
                  <a:latin typeface="Times New Roman" pitchFamily="18" charset="0"/>
                </a:rPr>
                <a:t>电流</a:t>
              </a:r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x</a:t>
              </a:r>
              <a:r>
                <a:rPr kumimoji="1" lang="zh-CN" altLang="en-US" sz="2800" b="1">
                  <a:latin typeface="Times New Roman" pitchFamily="18" charset="0"/>
                </a:rPr>
                <a:t>随之改变</a:t>
              </a:r>
              <a:r>
                <a:rPr kumimoji="1" lang="en-US" altLang="zh-CN" sz="2800" b="1">
                  <a:latin typeface="Times New Roman" pitchFamily="18" charset="0"/>
                </a:rPr>
                <a:t>,R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x</a:t>
              </a:r>
              <a:r>
                <a:rPr kumimoji="1" lang="zh-CN" altLang="en-US" sz="2800" b="1">
                  <a:latin typeface="Times New Roman" pitchFamily="18" charset="0"/>
                </a:rPr>
                <a:t>与</a:t>
              </a:r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x</a:t>
              </a:r>
              <a:r>
                <a:rPr kumimoji="1" lang="zh-CN" altLang="en-US" sz="2800" b="1">
                  <a:latin typeface="Times New Roman" pitchFamily="18" charset="0"/>
                </a:rPr>
                <a:t>一一对应</a:t>
              </a:r>
              <a:r>
                <a:rPr kumimoji="1" lang="en-US" altLang="zh-CN" sz="2800" b="1">
                  <a:latin typeface="Times New Roman" pitchFamily="18" charset="0"/>
                </a:rPr>
                <a:t>.                                        </a:t>
              </a:r>
            </a:p>
            <a:p>
              <a:pPr eaLnBrk="1" hangingPunct="1"/>
              <a:r>
                <a:rPr kumimoji="1" lang="en-US" altLang="zh-CN" sz="2800" b="1">
                  <a:latin typeface="Times New Roman" pitchFamily="18" charset="0"/>
                </a:rPr>
                <a:t>       </a:t>
              </a:r>
              <a:r>
                <a:rPr kumimoji="1" lang="zh-CN" altLang="en-US" sz="2800" b="1">
                  <a:latin typeface="Times New Roman" pitchFamily="18" charset="0"/>
                </a:rPr>
                <a:t>表头刻度</a:t>
              </a:r>
              <a:r>
                <a:rPr kumimoji="1" lang="en-US" altLang="zh-CN" sz="2800" b="1">
                  <a:latin typeface="Times New Roman" pitchFamily="18" charset="0"/>
                </a:rPr>
                <a:t>I</a:t>
              </a:r>
              <a:r>
                <a:rPr kumimoji="1" lang="en-US" altLang="zh-CN" sz="2800" b="1" i="1" baseline="-25000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1788" y="2267"/>
              <a:ext cx="1004" cy="330"/>
              <a:chOff x="3557" y="2947"/>
              <a:chExt cx="1004" cy="330"/>
            </a:xfrm>
          </p:grpSpPr>
          <p:sp>
            <p:nvSpPr>
              <p:cNvPr id="9233" name="AutoShape 23"/>
              <p:cNvSpPr>
                <a:spLocks noChangeArrowheads="1"/>
              </p:cNvSpPr>
              <p:nvPr/>
            </p:nvSpPr>
            <p:spPr bwMode="auto">
              <a:xfrm>
                <a:off x="3557" y="2995"/>
                <a:ext cx="453" cy="232"/>
              </a:xfrm>
              <a:prstGeom prst="rightArrow">
                <a:avLst>
                  <a:gd name="adj1" fmla="val 50000"/>
                  <a:gd name="adj2" fmla="val 48815"/>
                </a:avLst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Text Box 24"/>
              <p:cNvSpPr txBox="1">
                <a:spLocks noChangeArrowheads="1"/>
              </p:cNvSpPr>
              <p:nvPr/>
            </p:nvSpPr>
            <p:spPr bwMode="auto">
              <a:xfrm>
                <a:off x="4085" y="2947"/>
                <a:ext cx="4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R</a:t>
                </a:r>
                <a:r>
                  <a:rPr kumimoji="1" lang="en-US" altLang="zh-CN" sz="2800" b="1" i="1" baseline="-25000">
                    <a:latin typeface="Times New Roman" pitchFamily="18" charset="0"/>
                  </a:rPr>
                  <a:t>x</a:t>
                </a:r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66738" y="4868863"/>
            <a:ext cx="7621587" cy="519112"/>
            <a:chOff x="134" y="3158"/>
            <a:chExt cx="4801" cy="327"/>
          </a:xfrm>
        </p:grpSpPr>
        <p:sp>
          <p:nvSpPr>
            <p:cNvPr id="9227" name="Text Box 26"/>
            <p:cNvSpPr txBox="1">
              <a:spLocks noChangeArrowheads="1"/>
            </p:cNvSpPr>
            <p:nvPr/>
          </p:nvSpPr>
          <p:spPr bwMode="auto">
            <a:xfrm>
              <a:off x="1769" y="3162"/>
              <a:ext cx="2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r>
                <a:rPr kumimoji="1" lang="zh-CN" altLang="en-US" sz="2400" b="1" baseline="-25000">
                  <a:solidFill>
                    <a:srgbClr val="FF3300"/>
                  </a:solidFill>
                  <a:latin typeface="Times New Roman" pitchFamily="18" charset="0"/>
                </a:rPr>
                <a:t>内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=R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+r+R=R</a:t>
              </a:r>
              <a:r>
                <a:rPr kumimoji="1" lang="zh-CN" altLang="en-US" sz="2400" b="1" baseline="-25000">
                  <a:solidFill>
                    <a:srgbClr val="FF3300"/>
                  </a:solidFill>
                  <a:latin typeface="Times New Roman" pitchFamily="18" charset="0"/>
                </a:rPr>
                <a:t>中</a:t>
              </a:r>
            </a:p>
          </p:txBody>
        </p:sp>
        <p:sp>
          <p:nvSpPr>
            <p:cNvPr id="9228" name="Rectangle 27"/>
            <p:cNvSpPr>
              <a:spLocks noChangeArrowheads="1"/>
            </p:cNvSpPr>
            <p:nvPr/>
          </p:nvSpPr>
          <p:spPr bwMode="auto">
            <a:xfrm>
              <a:off x="682" y="32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/>
            </a:p>
          </p:txBody>
        </p:sp>
        <p:sp>
          <p:nvSpPr>
            <p:cNvPr id="9229" name="Rectangle 28"/>
            <p:cNvSpPr>
              <a:spLocks noChangeArrowheads="1"/>
            </p:cNvSpPr>
            <p:nvPr/>
          </p:nvSpPr>
          <p:spPr bwMode="auto">
            <a:xfrm>
              <a:off x="134" y="3162"/>
              <a:ext cx="1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</a:rPr>
                <a:t>欧姆表</a:t>
              </a:r>
              <a:r>
                <a:rPr lang="en-US" altLang="zh-CN" sz="2400" b="1">
                  <a:solidFill>
                    <a:srgbClr val="0000FF"/>
                  </a:solidFill>
                </a:rPr>
                <a:t>:</a:t>
              </a:r>
              <a:r>
                <a:rPr kumimoji="1" lang="zh-CN" altLang="en-US" sz="2400" b="1">
                  <a:solidFill>
                    <a:srgbClr val="0000FF"/>
                  </a:solidFill>
                </a:rPr>
                <a:t>内阻</a:t>
              </a:r>
            </a:p>
          </p:txBody>
        </p:sp>
        <p:sp>
          <p:nvSpPr>
            <p:cNvPr id="9230" name="Rectangle 29"/>
            <p:cNvSpPr>
              <a:spLocks noChangeArrowheads="1"/>
            </p:cNvSpPr>
            <p:nvPr/>
          </p:nvSpPr>
          <p:spPr bwMode="auto">
            <a:xfrm>
              <a:off x="3923" y="315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</a:rPr>
                <a:t>中值电阻</a:t>
              </a:r>
            </a:p>
          </p:txBody>
        </p:sp>
      </p:grpSp>
      <p:sp>
        <p:nvSpPr>
          <p:cNvPr id="9226" name="Text Box 33"/>
          <p:cNvSpPr txBox="1"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一、欧姆表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utoUpdateAnimBg="0"/>
      <p:bldP spid="133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8400" y="3505200"/>
            <a:ext cx="2895600" cy="2819400"/>
            <a:chOff x="3470" y="2185"/>
            <a:chExt cx="2016" cy="1901"/>
          </a:xfrm>
        </p:grpSpPr>
        <p:sp>
          <p:nvSpPr>
            <p:cNvPr id="10323" name="Rectangle 3"/>
            <p:cNvSpPr>
              <a:spLocks noChangeArrowheads="1"/>
            </p:cNvSpPr>
            <p:nvPr/>
          </p:nvSpPr>
          <p:spPr bwMode="auto">
            <a:xfrm>
              <a:off x="3470" y="2205"/>
              <a:ext cx="2016" cy="1881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Text Box 4"/>
            <p:cNvSpPr txBox="1">
              <a:spLocks noChangeArrowheads="1"/>
            </p:cNvSpPr>
            <p:nvPr/>
          </p:nvSpPr>
          <p:spPr bwMode="auto">
            <a:xfrm>
              <a:off x="3470" y="2296"/>
              <a:ext cx="1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 =</a:t>
              </a:r>
            </a:p>
          </p:txBody>
        </p:sp>
        <p:sp>
          <p:nvSpPr>
            <p:cNvPr id="10325" name="Line 5"/>
            <p:cNvSpPr>
              <a:spLocks noChangeShapeType="1"/>
            </p:cNvSpPr>
            <p:nvPr/>
          </p:nvSpPr>
          <p:spPr bwMode="auto">
            <a:xfrm>
              <a:off x="4017" y="2501"/>
              <a:ext cx="14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Text Box 6"/>
            <p:cNvSpPr txBox="1">
              <a:spLocks noChangeArrowheads="1"/>
            </p:cNvSpPr>
            <p:nvPr/>
          </p:nvSpPr>
          <p:spPr bwMode="auto">
            <a:xfrm>
              <a:off x="4598" y="2185"/>
              <a:ext cx="5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endParaRPr kumimoji="1" lang="en-US" altLang="zh-CN" sz="32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327" name="Text Box 7"/>
            <p:cNvSpPr txBox="1">
              <a:spLocks noChangeArrowheads="1"/>
            </p:cNvSpPr>
            <p:nvPr/>
          </p:nvSpPr>
          <p:spPr bwMode="auto">
            <a:xfrm>
              <a:off x="4008" y="2528"/>
              <a:ext cx="147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3200" b="1" baseline="-2500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3200" b="1" i="1" baseline="-2500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10328" name="Group 8"/>
            <p:cNvGrpSpPr>
              <a:grpSpLocks/>
            </p:cNvGrpSpPr>
            <p:nvPr/>
          </p:nvGrpSpPr>
          <p:grpSpPr bwMode="auto">
            <a:xfrm>
              <a:off x="3600" y="2785"/>
              <a:ext cx="1363" cy="686"/>
              <a:chOff x="4085" y="816"/>
              <a:chExt cx="1363" cy="736"/>
            </a:xfrm>
          </p:grpSpPr>
          <p:sp>
            <p:nvSpPr>
              <p:cNvPr id="10333" name="Text Box 9"/>
              <p:cNvSpPr txBox="1">
                <a:spLocks noChangeArrowheads="1"/>
              </p:cNvSpPr>
              <p:nvPr/>
            </p:nvSpPr>
            <p:spPr bwMode="auto">
              <a:xfrm>
                <a:off x="4764" y="816"/>
                <a:ext cx="396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0000"/>
                    </a:solidFill>
                    <a:latin typeface="Times New Roman" pitchFamily="18" charset="0"/>
                  </a:rPr>
                  <a:t>E</a:t>
                </a:r>
                <a:endPara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endParaRPr>
              </a:p>
            </p:txBody>
          </p:sp>
          <p:grpSp>
            <p:nvGrpSpPr>
              <p:cNvPr id="10334" name="Group 10"/>
              <p:cNvGrpSpPr>
                <a:grpSpLocks/>
              </p:cNvGrpSpPr>
              <p:nvPr/>
            </p:nvGrpSpPr>
            <p:grpSpPr bwMode="auto">
              <a:xfrm>
                <a:off x="4085" y="1002"/>
                <a:ext cx="1363" cy="550"/>
                <a:chOff x="4085" y="1002"/>
                <a:chExt cx="1363" cy="550"/>
              </a:xfrm>
            </p:grpSpPr>
            <p:sp>
              <p:nvSpPr>
                <p:cNvPr id="103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85" y="1002"/>
                  <a:ext cx="984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黑体" pitchFamily="2" charset="-122"/>
                    </a:rPr>
                    <a:t> =</a:t>
                  </a:r>
                </a:p>
              </p:txBody>
            </p:sp>
            <p:sp>
              <p:nvSpPr>
                <p:cNvPr id="10336" name="Line 12"/>
                <p:cNvSpPr>
                  <a:spLocks noChangeShapeType="1"/>
                </p:cNvSpPr>
                <p:nvPr/>
              </p:nvSpPr>
              <p:spPr bwMode="auto">
                <a:xfrm>
                  <a:off x="4454" y="1219"/>
                  <a:ext cx="81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79" y="1161"/>
                  <a:ext cx="1069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R</a:t>
                  </a:r>
                  <a:r>
                    <a:rPr kumimoji="1" lang="zh-CN" altLang="en-US" sz="3200" b="1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内</a:t>
                  </a:r>
                  <a:r>
                    <a:rPr kumimoji="1" lang="en-US" altLang="zh-CN" sz="3200" b="1">
                      <a:solidFill>
                        <a:srgbClr val="FF0000"/>
                      </a:solidFill>
                      <a:latin typeface="Times New Roman" pitchFamily="18" charset="0"/>
                    </a:rPr>
                    <a:t>+</a:t>
                  </a:r>
                  <a:r>
                    <a:rPr kumimoji="1" lang="en-US" altLang="zh-CN" sz="3200" b="1" i="1">
                      <a:solidFill>
                        <a:srgbClr val="FF0000"/>
                      </a:solidFill>
                      <a:latin typeface="Times New Roman" pitchFamily="18" charset="0"/>
                    </a:rPr>
                    <a:t>R</a:t>
                  </a:r>
                  <a:r>
                    <a:rPr kumimoji="1" lang="en-US" altLang="zh-CN" sz="3200" b="1" i="1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</p:grpSp>
        </p:grpSp>
        <p:sp>
          <p:nvSpPr>
            <p:cNvPr id="10329" name="Text Box 14"/>
            <p:cNvSpPr txBox="1">
              <a:spLocks noChangeArrowheads="1"/>
            </p:cNvSpPr>
            <p:nvPr/>
          </p:nvSpPr>
          <p:spPr bwMode="auto">
            <a:xfrm>
              <a:off x="3682" y="3540"/>
              <a:ext cx="180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R</a:t>
              </a:r>
              <a:r>
                <a:rPr kumimoji="1" lang="en-US" altLang="zh-CN" sz="3200" b="1" i="1" baseline="-250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x</a:t>
              </a:r>
              <a:r>
                <a:rPr kumimoji="1" lang="en-US" altLang="zh-CN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=    </a:t>
              </a:r>
              <a:r>
                <a:rPr kumimoji="1" lang="en-US" altLang="zh-CN" sz="32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R</a:t>
              </a:r>
              <a:r>
                <a:rPr kumimoji="1" lang="zh-CN" altLang="en-US" sz="3200" b="1" baseline="-250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内</a:t>
              </a:r>
              <a:r>
                <a:rPr kumimoji="1" lang="zh-CN" altLang="en-US" sz="32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kumimoji="1" lang="zh-CN" altLang="en-US" sz="32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</a:p>
          </p:txBody>
        </p:sp>
        <p:sp>
          <p:nvSpPr>
            <p:cNvPr id="10330" name="Line 15"/>
            <p:cNvSpPr>
              <a:spLocks noChangeShapeType="1"/>
            </p:cNvSpPr>
            <p:nvPr/>
          </p:nvSpPr>
          <p:spPr bwMode="auto">
            <a:xfrm>
              <a:off x="4266" y="3756"/>
              <a:ext cx="3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Text Box 16"/>
            <p:cNvSpPr txBox="1">
              <a:spLocks noChangeArrowheads="1"/>
            </p:cNvSpPr>
            <p:nvPr/>
          </p:nvSpPr>
          <p:spPr bwMode="auto">
            <a:xfrm>
              <a:off x="4324" y="3391"/>
              <a:ext cx="3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3200" b="1">
                  <a:latin typeface="Times New Roman" pitchFamily="18" charset="0"/>
                  <a:ea typeface="黑体" pitchFamily="2" charset="-122"/>
                </a:rPr>
                <a:t> </a:t>
              </a:r>
            </a:p>
          </p:txBody>
        </p:sp>
        <p:sp>
          <p:nvSpPr>
            <p:cNvPr id="10332" name="Text Box 17"/>
            <p:cNvSpPr txBox="1">
              <a:spLocks noChangeArrowheads="1"/>
            </p:cNvSpPr>
            <p:nvPr/>
          </p:nvSpPr>
          <p:spPr bwMode="auto">
            <a:xfrm>
              <a:off x="4319" y="3702"/>
              <a:ext cx="4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85800" y="1281113"/>
            <a:ext cx="4386263" cy="2224087"/>
            <a:chOff x="2659" y="1367"/>
            <a:chExt cx="2763" cy="1588"/>
          </a:xfrm>
        </p:grpSpPr>
        <p:sp>
          <p:nvSpPr>
            <p:cNvPr id="10257" name="Rectangle 19"/>
            <p:cNvSpPr>
              <a:spLocks noChangeArrowheads="1"/>
            </p:cNvSpPr>
            <p:nvPr/>
          </p:nvSpPr>
          <p:spPr bwMode="auto">
            <a:xfrm>
              <a:off x="2736" y="1367"/>
              <a:ext cx="2640" cy="1588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258" name="Group 20"/>
            <p:cNvGrpSpPr>
              <a:grpSpLocks/>
            </p:cNvGrpSpPr>
            <p:nvPr/>
          </p:nvGrpSpPr>
          <p:grpSpPr bwMode="auto">
            <a:xfrm>
              <a:off x="2659" y="1418"/>
              <a:ext cx="2763" cy="1473"/>
              <a:chOff x="2200" y="2365"/>
              <a:chExt cx="2763" cy="1473"/>
            </a:xfrm>
          </p:grpSpPr>
          <p:sp>
            <p:nvSpPr>
              <p:cNvPr id="10260" name="Text Box 21"/>
              <p:cNvSpPr txBox="1">
                <a:spLocks noChangeArrowheads="1"/>
              </p:cNvSpPr>
              <p:nvPr/>
            </p:nvSpPr>
            <p:spPr bwMode="auto">
              <a:xfrm>
                <a:off x="4601" y="2869"/>
                <a:ext cx="362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0261" name="Text Box 22"/>
              <p:cNvSpPr txBox="1">
                <a:spLocks noChangeArrowheads="1"/>
              </p:cNvSpPr>
              <p:nvPr/>
            </p:nvSpPr>
            <p:spPr bwMode="auto">
              <a:xfrm>
                <a:off x="4249" y="2566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5</a:t>
                </a:r>
              </a:p>
            </p:txBody>
          </p:sp>
          <p:sp>
            <p:nvSpPr>
              <p:cNvPr id="10262" name="Text Box 23"/>
              <p:cNvSpPr txBox="1">
                <a:spLocks noChangeArrowheads="1"/>
              </p:cNvSpPr>
              <p:nvPr/>
            </p:nvSpPr>
            <p:spPr bwMode="auto">
              <a:xfrm>
                <a:off x="3902" y="2424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10</a:t>
                </a:r>
              </a:p>
            </p:txBody>
          </p:sp>
          <p:sp>
            <p:nvSpPr>
              <p:cNvPr id="10263" name="Text Box 24"/>
              <p:cNvSpPr txBox="1">
                <a:spLocks noChangeArrowheads="1"/>
              </p:cNvSpPr>
              <p:nvPr/>
            </p:nvSpPr>
            <p:spPr bwMode="auto">
              <a:xfrm>
                <a:off x="3619" y="2370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15</a:t>
                </a:r>
              </a:p>
            </p:txBody>
          </p:sp>
          <p:grpSp>
            <p:nvGrpSpPr>
              <p:cNvPr id="10264" name="Group 25"/>
              <p:cNvGrpSpPr>
                <a:grpSpLocks/>
              </p:cNvGrpSpPr>
              <p:nvPr/>
            </p:nvGrpSpPr>
            <p:grpSpPr bwMode="auto">
              <a:xfrm>
                <a:off x="2472" y="2584"/>
                <a:ext cx="2449" cy="1254"/>
                <a:chOff x="2472" y="2584"/>
                <a:chExt cx="2449" cy="1254"/>
              </a:xfrm>
            </p:grpSpPr>
            <p:sp>
              <p:nvSpPr>
                <p:cNvPr id="102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334" y="3293"/>
                  <a:ext cx="499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l-GR" altLang="zh-CN" sz="3200" b="1">
                      <a:latin typeface="宋体" charset="-122"/>
                    </a:rPr>
                    <a:t>Ω</a:t>
                  </a:r>
                </a:p>
              </p:txBody>
            </p:sp>
            <p:sp>
              <p:nvSpPr>
                <p:cNvPr id="10275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2472" y="3041"/>
                  <a:ext cx="188" cy="13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6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2662" y="2995"/>
                  <a:ext cx="94" cy="8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7" name="Line 29"/>
                <p:cNvSpPr>
                  <a:spLocks noChangeAspect="1" noChangeShapeType="1"/>
                </p:cNvSpPr>
                <p:nvPr/>
              </p:nvSpPr>
              <p:spPr bwMode="auto">
                <a:xfrm rot="292055">
                  <a:off x="2791" y="2886"/>
                  <a:ext cx="82" cy="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8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2787" y="2782"/>
                  <a:ext cx="135" cy="17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9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2915" y="2823"/>
                  <a:ext cx="68" cy="1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0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3057" y="2758"/>
                  <a:ext cx="54" cy="1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1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3163" y="2723"/>
                  <a:ext cx="47" cy="1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2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3263" y="2603"/>
                  <a:ext cx="71" cy="20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3" name="Line 35"/>
                <p:cNvSpPr>
                  <a:spLocks noChangeAspect="1" noChangeShapeType="1"/>
                </p:cNvSpPr>
                <p:nvPr/>
              </p:nvSpPr>
              <p:spPr bwMode="auto">
                <a:xfrm>
                  <a:off x="3348" y="2682"/>
                  <a:ext cx="31" cy="11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4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3410" y="2675"/>
                  <a:ext cx="24" cy="1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5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3465" y="2665"/>
                  <a:ext cx="16" cy="1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6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3521" y="2658"/>
                  <a:ext cx="8" cy="1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7" name="Line 39"/>
                <p:cNvSpPr>
                  <a:spLocks noChangeAspect="1" noChangeShapeType="1"/>
                </p:cNvSpPr>
                <p:nvPr/>
              </p:nvSpPr>
              <p:spPr bwMode="auto">
                <a:xfrm rot="574167">
                  <a:off x="3766" y="2584"/>
                  <a:ext cx="1" cy="19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8" name="Line 4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649" y="2658"/>
                  <a:ext cx="8" cy="1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9" name="Line 4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13" y="2665"/>
                  <a:ext cx="16" cy="1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0" name="Line 4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84" y="2675"/>
                  <a:ext cx="24" cy="1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1" name="Line 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43" y="2698"/>
                  <a:ext cx="31" cy="11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2" name="Line 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980" y="2635"/>
                  <a:ext cx="71" cy="20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3" name="Line 4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40" y="2739"/>
                  <a:ext cx="47" cy="1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4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91" y="2766"/>
                  <a:ext cx="54" cy="1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5" name="Line 4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140" y="2789"/>
                  <a:ext cx="61" cy="10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6" name="Line 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194" y="2807"/>
                  <a:ext cx="68" cy="1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7" name="Line 4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240" y="2761"/>
                  <a:ext cx="135" cy="17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8" name="Line 5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13" y="2878"/>
                  <a:ext cx="82" cy="9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9" name="Line 5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385" y="2931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0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38" y="2987"/>
                  <a:ext cx="94" cy="8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1" name="Line 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487" y="3038"/>
                  <a:ext cx="100" cy="7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2" name="Line 5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542" y="3041"/>
                  <a:ext cx="188" cy="13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3" name="Arc 55"/>
                <p:cNvSpPr>
                  <a:spLocks noChangeAspect="1"/>
                </p:cNvSpPr>
                <p:nvPr/>
              </p:nvSpPr>
              <p:spPr bwMode="auto">
                <a:xfrm>
                  <a:off x="2655" y="2770"/>
                  <a:ext cx="1898" cy="1068"/>
                </a:xfrm>
                <a:custGeom>
                  <a:avLst/>
                  <a:gdLst>
                    <a:gd name="T0" fmla="*/ 0 w 33667"/>
                    <a:gd name="T1" fmla="*/ 0 h 21600"/>
                    <a:gd name="T2" fmla="*/ 0 w 33667"/>
                    <a:gd name="T3" fmla="*/ 0 h 21600"/>
                    <a:gd name="T4" fmla="*/ 0 w 336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3667"/>
                    <a:gd name="T10" fmla="*/ 0 h 21600"/>
                    <a:gd name="T11" fmla="*/ 33667 w 336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667" h="21600" fill="none" extrusionOk="0">
                      <a:moveTo>
                        <a:pt x="-1" y="8009"/>
                      </a:moveTo>
                      <a:cubicBezTo>
                        <a:pt x="4101" y="2943"/>
                        <a:pt x="10270" y="-1"/>
                        <a:pt x="16789" y="0"/>
                      </a:cubicBezTo>
                      <a:cubicBezTo>
                        <a:pt x="23357" y="0"/>
                        <a:pt x="29568" y="2988"/>
                        <a:pt x="33667" y="8120"/>
                      </a:cubicBezTo>
                    </a:path>
                    <a:path w="33667" h="21600" stroke="0" extrusionOk="0">
                      <a:moveTo>
                        <a:pt x="-1" y="8009"/>
                      </a:moveTo>
                      <a:cubicBezTo>
                        <a:pt x="4101" y="2943"/>
                        <a:pt x="10270" y="-1"/>
                        <a:pt x="16789" y="0"/>
                      </a:cubicBezTo>
                      <a:cubicBezTo>
                        <a:pt x="23357" y="0"/>
                        <a:pt x="29568" y="2988"/>
                        <a:pt x="33667" y="8120"/>
                      </a:cubicBezTo>
                      <a:lnTo>
                        <a:pt x="16789" y="21600"/>
                      </a:lnTo>
                      <a:lnTo>
                        <a:pt x="-1" y="8009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4" name="Line 56"/>
                <p:cNvSpPr>
                  <a:spLocks noChangeShapeType="1"/>
                </p:cNvSpPr>
                <p:nvPr/>
              </p:nvSpPr>
              <p:spPr bwMode="auto">
                <a:xfrm rot="648984" flipH="1">
                  <a:off x="4286" y="2885"/>
                  <a:ext cx="43" cy="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5" name="Line 57"/>
                <p:cNvSpPr>
                  <a:spLocks noChangeShapeType="1"/>
                </p:cNvSpPr>
                <p:nvPr/>
              </p:nvSpPr>
              <p:spPr bwMode="auto">
                <a:xfrm rot="1787162" flipH="1">
                  <a:off x="4363" y="2938"/>
                  <a:ext cx="21" cy="6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6" name="Line 58"/>
                <p:cNvSpPr>
                  <a:spLocks noChangeShapeType="1"/>
                </p:cNvSpPr>
                <p:nvPr/>
              </p:nvSpPr>
              <p:spPr bwMode="auto">
                <a:xfrm rot="366880" flipH="1">
                  <a:off x="4520" y="3102"/>
                  <a:ext cx="51" cy="4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7" name="Line 59"/>
                <p:cNvSpPr>
                  <a:spLocks noChangeShapeType="1"/>
                </p:cNvSpPr>
                <p:nvPr/>
              </p:nvSpPr>
              <p:spPr bwMode="auto">
                <a:xfrm rot="366880" flipH="1">
                  <a:off x="4465" y="3046"/>
                  <a:ext cx="51" cy="4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8" name="Line 60"/>
                <p:cNvSpPr>
                  <a:spLocks noChangeShapeType="1"/>
                </p:cNvSpPr>
                <p:nvPr/>
              </p:nvSpPr>
              <p:spPr bwMode="auto">
                <a:xfrm rot="366880" flipH="1">
                  <a:off x="4420" y="2999"/>
                  <a:ext cx="45" cy="4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9" name="Line 6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86" y="2696"/>
                  <a:ext cx="24" cy="1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0" name="Line 6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688" y="2659"/>
                  <a:ext cx="8" cy="1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1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3614" y="2659"/>
                  <a:ext cx="8" cy="11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2" name="Line 6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841" y="2675"/>
                  <a:ext cx="24" cy="1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3" name="Line 65"/>
                <p:cNvSpPr>
                  <a:spLocks noChangeAspect="1" noChangeShapeType="1"/>
                </p:cNvSpPr>
                <p:nvPr/>
              </p:nvSpPr>
              <p:spPr bwMode="auto">
                <a:xfrm rot="903778">
                  <a:off x="3546" y="2586"/>
                  <a:ext cx="64" cy="18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4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3259" y="2704"/>
                  <a:ext cx="47" cy="1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5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3190" y="2718"/>
                  <a:ext cx="47" cy="1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6" name="Line 68"/>
                <p:cNvSpPr>
                  <a:spLocks noChangeAspect="1" noChangeShapeType="1"/>
                </p:cNvSpPr>
                <p:nvPr/>
              </p:nvSpPr>
              <p:spPr bwMode="auto">
                <a:xfrm>
                  <a:off x="3222" y="2702"/>
                  <a:ext cx="47" cy="11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7" name="Line 69"/>
                <p:cNvSpPr>
                  <a:spLocks noChangeAspect="1" noChangeShapeType="1"/>
                </p:cNvSpPr>
                <p:nvPr/>
              </p:nvSpPr>
              <p:spPr bwMode="auto">
                <a:xfrm rot="701984">
                  <a:off x="3069" y="2659"/>
                  <a:ext cx="135" cy="17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8" name="Line 70"/>
                <p:cNvSpPr>
                  <a:spLocks noChangeAspect="1" noChangeShapeType="1"/>
                </p:cNvSpPr>
                <p:nvPr/>
              </p:nvSpPr>
              <p:spPr bwMode="auto">
                <a:xfrm rot="461733">
                  <a:off x="2931" y="2710"/>
                  <a:ext cx="135" cy="17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9" name="Line 71"/>
                <p:cNvSpPr>
                  <a:spLocks noChangeAspect="1" noChangeShapeType="1"/>
                </p:cNvSpPr>
                <p:nvPr/>
              </p:nvSpPr>
              <p:spPr bwMode="auto">
                <a:xfrm rot="-233623">
                  <a:off x="2699" y="2846"/>
                  <a:ext cx="135" cy="17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0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2699" y="2960"/>
                  <a:ext cx="94" cy="8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2517" y="2976"/>
                  <a:ext cx="188" cy="13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22" y="3110"/>
                  <a:ext cx="499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l-GR" altLang="zh-CN" b="1">
                      <a:latin typeface="宋体" charset="-122"/>
                    </a:rPr>
                    <a:t>Ω</a:t>
                  </a:r>
                </a:p>
              </p:txBody>
            </p:sp>
          </p:grpSp>
          <p:sp>
            <p:nvSpPr>
              <p:cNvPr id="10265" name="Text Box 75"/>
              <p:cNvSpPr txBox="1">
                <a:spLocks noChangeArrowheads="1"/>
              </p:cNvSpPr>
              <p:nvPr/>
            </p:nvSpPr>
            <p:spPr bwMode="auto">
              <a:xfrm>
                <a:off x="3392" y="2365"/>
                <a:ext cx="362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20</a:t>
                </a:r>
              </a:p>
            </p:txBody>
          </p:sp>
          <p:sp>
            <p:nvSpPr>
              <p:cNvPr id="10266" name="Text Box 76"/>
              <p:cNvSpPr txBox="1">
                <a:spLocks noChangeArrowheads="1"/>
              </p:cNvSpPr>
              <p:nvPr/>
            </p:nvSpPr>
            <p:spPr bwMode="auto">
              <a:xfrm>
                <a:off x="3091" y="2379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30</a:t>
                </a:r>
              </a:p>
            </p:txBody>
          </p:sp>
          <p:sp>
            <p:nvSpPr>
              <p:cNvPr id="10267" name="Text Box 77"/>
              <p:cNvSpPr txBox="1">
                <a:spLocks noChangeArrowheads="1"/>
              </p:cNvSpPr>
              <p:nvPr/>
            </p:nvSpPr>
            <p:spPr bwMode="auto">
              <a:xfrm>
                <a:off x="2901" y="2435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40</a:t>
                </a:r>
              </a:p>
            </p:txBody>
          </p:sp>
          <p:sp>
            <p:nvSpPr>
              <p:cNvPr id="10268" name="Text Box 78"/>
              <p:cNvSpPr txBox="1">
                <a:spLocks noChangeArrowheads="1"/>
              </p:cNvSpPr>
              <p:nvPr/>
            </p:nvSpPr>
            <p:spPr bwMode="auto">
              <a:xfrm>
                <a:off x="2728" y="2507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50</a:t>
                </a:r>
              </a:p>
            </p:txBody>
          </p:sp>
          <p:sp>
            <p:nvSpPr>
              <p:cNvPr id="10269" name="Text Box 79"/>
              <p:cNvSpPr txBox="1">
                <a:spLocks noChangeArrowheads="1"/>
              </p:cNvSpPr>
              <p:nvPr/>
            </p:nvSpPr>
            <p:spPr bwMode="auto">
              <a:xfrm>
                <a:off x="2576" y="2606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100</a:t>
                </a:r>
              </a:p>
            </p:txBody>
          </p:sp>
          <p:sp>
            <p:nvSpPr>
              <p:cNvPr id="10270" name="Text Box 80"/>
              <p:cNvSpPr txBox="1">
                <a:spLocks noChangeArrowheads="1"/>
              </p:cNvSpPr>
              <p:nvPr/>
            </p:nvSpPr>
            <p:spPr bwMode="auto">
              <a:xfrm>
                <a:off x="2389" y="2695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200</a:t>
                </a:r>
              </a:p>
            </p:txBody>
          </p:sp>
          <p:sp>
            <p:nvSpPr>
              <p:cNvPr id="10271" name="Text Box 81"/>
              <p:cNvSpPr txBox="1">
                <a:spLocks noChangeArrowheads="1"/>
              </p:cNvSpPr>
              <p:nvPr/>
            </p:nvSpPr>
            <p:spPr bwMode="auto">
              <a:xfrm>
                <a:off x="2389" y="2803"/>
                <a:ext cx="3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  <a:latin typeface="宋体" charset="-122"/>
                  </a:rPr>
                  <a:t>500</a:t>
                </a:r>
              </a:p>
            </p:txBody>
          </p:sp>
          <p:sp>
            <p:nvSpPr>
              <p:cNvPr id="10272" name="Text Box 82"/>
              <p:cNvSpPr txBox="1">
                <a:spLocks noChangeArrowheads="1"/>
              </p:cNvSpPr>
              <p:nvPr/>
            </p:nvSpPr>
            <p:spPr bwMode="auto">
              <a:xfrm>
                <a:off x="2210" y="2961"/>
                <a:ext cx="362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latin typeface="宋体" charset="-122"/>
                  </a:rPr>
                  <a:t>∞</a:t>
                </a:r>
              </a:p>
            </p:txBody>
          </p:sp>
          <p:sp>
            <p:nvSpPr>
              <p:cNvPr id="10273" name="Text Box 83"/>
              <p:cNvSpPr txBox="1">
                <a:spLocks noChangeArrowheads="1"/>
              </p:cNvSpPr>
              <p:nvPr/>
            </p:nvSpPr>
            <p:spPr bwMode="auto">
              <a:xfrm>
                <a:off x="2200" y="2825"/>
                <a:ext cx="362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accent2"/>
                    </a:solidFill>
                    <a:latin typeface="宋体" charset="-122"/>
                  </a:rPr>
                  <a:t>1K</a:t>
                </a:r>
              </a:p>
            </p:txBody>
          </p:sp>
        </p:grpSp>
        <p:sp>
          <p:nvSpPr>
            <p:cNvPr id="10259" name="Line 84"/>
            <p:cNvSpPr>
              <a:spLocks noChangeShapeType="1"/>
            </p:cNvSpPr>
            <p:nvPr/>
          </p:nvSpPr>
          <p:spPr bwMode="auto">
            <a:xfrm>
              <a:off x="3157" y="2256"/>
              <a:ext cx="862" cy="54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21" name="Text Box 85"/>
          <p:cNvSpPr txBox="1">
            <a:spLocks noChangeArrowheads="1"/>
          </p:cNvSpPr>
          <p:nvPr/>
        </p:nvSpPr>
        <p:spPr bwMode="auto">
          <a:xfrm>
            <a:off x="96838" y="3759200"/>
            <a:ext cx="6096000" cy="584200"/>
          </a:xfrm>
          <a:prstGeom prst="rect">
            <a:avLst/>
          </a:prstGeom>
          <a:solidFill>
            <a:srgbClr val="FFFFCC">
              <a:alpha val="79999"/>
            </a:srgbClr>
          </a:solidFill>
          <a:ln w="28575">
            <a:solidFill>
              <a:srgbClr val="0000FF"/>
            </a:solidFill>
            <a:prstDash val="lgDash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零刻度在右边，左边为无限大。</a:t>
            </a:r>
          </a:p>
        </p:txBody>
      </p:sp>
      <p:sp>
        <p:nvSpPr>
          <p:cNvPr id="14422" name="Text Box 86"/>
          <p:cNvSpPr txBox="1">
            <a:spLocks noChangeArrowheads="1"/>
          </p:cNvSpPr>
          <p:nvPr/>
        </p:nvSpPr>
        <p:spPr bwMode="auto">
          <a:xfrm>
            <a:off x="96838" y="4419600"/>
            <a:ext cx="5943600" cy="584200"/>
          </a:xfrm>
          <a:prstGeom prst="rect">
            <a:avLst/>
          </a:prstGeom>
          <a:solidFill>
            <a:srgbClr val="FFFFCC">
              <a:alpha val="79999"/>
            </a:srgbClr>
          </a:solidFill>
          <a:ln w="28575">
            <a:solidFill>
              <a:srgbClr val="0000FF"/>
            </a:solidFill>
            <a:prstDash val="lgDash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刻度不均匀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左边密、右边稀。</a:t>
            </a:r>
          </a:p>
        </p:txBody>
      </p:sp>
      <p:pic>
        <p:nvPicPr>
          <p:cNvPr id="10246" name="Picture 87" descr="无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09600"/>
            <a:ext cx="3657600" cy="28908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Rectangle 88"/>
          <p:cNvSpPr>
            <a:spLocks noChangeArrowheads="1"/>
          </p:cNvSpPr>
          <p:nvPr/>
        </p:nvSpPr>
        <p:spPr bwMode="auto">
          <a:xfrm>
            <a:off x="457200" y="457200"/>
            <a:ext cx="39608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刻度</a:t>
            </a:r>
            <a:r>
              <a:rPr lang="en-US" altLang="zh-CN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425" name="Text Box 89"/>
          <p:cNvSpPr txBox="1">
            <a:spLocks noChangeArrowheads="1"/>
          </p:cNvSpPr>
          <p:nvPr/>
        </p:nvSpPr>
        <p:spPr bwMode="auto">
          <a:xfrm>
            <a:off x="4714875" y="3413125"/>
            <a:ext cx="504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latin typeface="Times New Roman" pitchFamily="18" charset="0"/>
              </a:rPr>
              <a:t>?</a:t>
            </a:r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4787900" y="4267200"/>
            <a:ext cx="504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>
                <a:latin typeface="Times New Roman" pitchFamily="18" charset="0"/>
              </a:rPr>
              <a:t>?</a:t>
            </a:r>
          </a:p>
        </p:txBody>
      </p:sp>
      <p:sp>
        <p:nvSpPr>
          <p:cNvPr id="14427" name="Text Box 91"/>
          <p:cNvSpPr txBox="1">
            <a:spLocks noChangeArrowheads="1"/>
          </p:cNvSpPr>
          <p:nvPr/>
        </p:nvSpPr>
        <p:spPr bwMode="auto">
          <a:xfrm>
            <a:off x="96838" y="5181600"/>
            <a:ext cx="5257800" cy="1095375"/>
          </a:xfrm>
          <a:prstGeom prst="rect">
            <a:avLst/>
          </a:prstGeom>
          <a:solidFill>
            <a:srgbClr val="FFFFCC">
              <a:alpha val="79999"/>
            </a:srgbClr>
          </a:solidFill>
          <a:ln w="28575">
            <a:solidFill>
              <a:srgbClr val="0000FF"/>
            </a:solidFill>
            <a:prstDash val="lgDash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刻度顺序与电流表、电压表的刻度顺序相反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0251" name="Group 92"/>
          <p:cNvGrpSpPr>
            <a:grpSpLocks/>
          </p:cNvGrpSpPr>
          <p:nvPr/>
        </p:nvGrpSpPr>
        <p:grpSpPr bwMode="auto">
          <a:xfrm>
            <a:off x="6067425" y="2763838"/>
            <a:ext cx="2249488" cy="736600"/>
            <a:chOff x="3822" y="1661"/>
            <a:chExt cx="1417" cy="464"/>
          </a:xfrm>
        </p:grpSpPr>
        <p:sp>
          <p:nvSpPr>
            <p:cNvPr id="10253" name="Line 93"/>
            <p:cNvSpPr>
              <a:spLocks noChangeShapeType="1"/>
            </p:cNvSpPr>
            <p:nvPr/>
          </p:nvSpPr>
          <p:spPr bwMode="auto">
            <a:xfrm>
              <a:off x="3822" y="2035"/>
              <a:ext cx="505" cy="7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4" name="Line 94"/>
            <p:cNvSpPr>
              <a:spLocks noChangeShapeType="1"/>
            </p:cNvSpPr>
            <p:nvPr/>
          </p:nvSpPr>
          <p:spPr bwMode="auto">
            <a:xfrm>
              <a:off x="4663" y="2042"/>
              <a:ext cx="576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5" name="Rectangle 95"/>
            <p:cNvSpPr>
              <a:spLocks noChangeArrowheads="1"/>
            </p:cNvSpPr>
            <p:nvPr/>
          </p:nvSpPr>
          <p:spPr bwMode="auto">
            <a:xfrm>
              <a:off x="4327" y="1979"/>
              <a:ext cx="336" cy="146"/>
            </a:xfrm>
            <a:prstGeom prst="rect">
              <a:avLst/>
            </a:prstGeom>
            <a:solidFill>
              <a:srgbClr val="FF3300"/>
            </a:solidFill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6" name="Text Box 96"/>
            <p:cNvSpPr txBox="1">
              <a:spLocks noChangeArrowheads="1"/>
            </p:cNvSpPr>
            <p:nvPr/>
          </p:nvSpPr>
          <p:spPr bwMode="auto">
            <a:xfrm>
              <a:off x="4295" y="1661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kumimoji="1" lang="en-US" altLang="zh-CN" sz="3200" b="1" i="1">
                  <a:solidFill>
                    <a:srgbClr val="FFFF00"/>
                  </a:solidFill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10252" name="Text Box 100"/>
          <p:cNvSpPr txBox="1"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</a:rPr>
              <a:t>一、欧姆表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1" grpId="0" animBg="1"/>
      <p:bldP spid="14422" grpId="0" animBg="1"/>
      <p:bldP spid="14425" grpId="0"/>
      <p:bldP spid="14426" grpId="0"/>
      <p:bldP spid="14427" grpId="0" animBg="1"/>
    </p:bldLst>
  </p:timing>
</p:sld>
</file>

<file path=ppt/theme/theme1.xml><?xml version="1.0" encoding="utf-8"?>
<a:theme xmlns:a="http://schemas.openxmlformats.org/drawingml/2006/main" name="新建 Microsoft PowerPoint 演示文稿 (2)">
  <a:themeElements>
    <a:clrScheme name="新建 Microsoft PowerPoint 演示文稿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演示文稿 (2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建 Microsoft PowerPoint 演示文稿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 (2)</Template>
  <TotalTime>308</TotalTime>
  <Words>935</Words>
  <Application>Microsoft Office PowerPoint</Application>
  <PresentationFormat>全屏显示(4:3)</PresentationFormat>
  <Paragraphs>233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Times New Roman</vt:lpstr>
      <vt:lpstr>楷体_GB2312</vt:lpstr>
      <vt:lpstr>黑体</vt:lpstr>
      <vt:lpstr>Symbol</vt:lpstr>
      <vt:lpstr>华文行楷</vt:lpstr>
      <vt:lpstr>新建 Microsoft PowerPoint 演示文稿 (2)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（一）结构</vt:lpstr>
      <vt:lpstr>(二)原理: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20</cp:revision>
  <dcterms:created xsi:type="dcterms:W3CDTF">1601-01-01T00:00:00Z</dcterms:created>
  <dcterms:modified xsi:type="dcterms:W3CDTF">2015-05-05T07:59:35Z</dcterms:modified>
</cp:coreProperties>
</file>