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55" r:id="rId2"/>
    <p:sldId id="358" r:id="rId3"/>
    <p:sldId id="359" r:id="rId4"/>
    <p:sldId id="341" r:id="rId5"/>
    <p:sldId id="374" r:id="rId6"/>
    <p:sldId id="413" r:id="rId7"/>
    <p:sldId id="390" r:id="rId8"/>
    <p:sldId id="391" r:id="rId9"/>
    <p:sldId id="393" r:id="rId10"/>
    <p:sldId id="414" r:id="rId11"/>
    <p:sldId id="415" r:id="rId12"/>
    <p:sldId id="395" r:id="rId13"/>
    <p:sldId id="397" r:id="rId14"/>
    <p:sldId id="416" r:id="rId15"/>
    <p:sldId id="417" r:id="rId16"/>
    <p:sldId id="398" r:id="rId17"/>
    <p:sldId id="400" r:id="rId18"/>
    <p:sldId id="401" r:id="rId19"/>
    <p:sldId id="402" r:id="rId20"/>
    <p:sldId id="403" r:id="rId21"/>
    <p:sldId id="404" r:id="rId22"/>
    <p:sldId id="418" r:id="rId23"/>
    <p:sldId id="405" r:id="rId24"/>
    <p:sldId id="406" r:id="rId25"/>
    <p:sldId id="399" r:id="rId26"/>
    <p:sldId id="419" r:id="rId27"/>
    <p:sldId id="407" r:id="rId28"/>
    <p:sldId id="344" r:id="rId29"/>
    <p:sldId id="375" r:id="rId30"/>
    <p:sldId id="408" r:id="rId31"/>
    <p:sldId id="409" r:id="rId32"/>
    <p:sldId id="420" r:id="rId33"/>
    <p:sldId id="410" r:id="rId34"/>
    <p:sldId id="411" r:id="rId35"/>
    <p:sldId id="389" r:id="rId3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Word___4.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package" Target="../embeddings/Microsoft_Word___6.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package" Target="../embeddings/Microsoft_Word___5.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package" Target="../embeddings/Microsoft_Word___7.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package" Target="../embeddings/Microsoft_Word___8.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package" Target="../embeddings/Microsoft_Word___9.docx"/></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package" Target="../embeddings/Microsoft_Word___10.doc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package" Target="../embeddings/Microsoft_Word___11.doc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2.bin"/><Relationship Id="rId7" Type="http://schemas.openxmlformats.org/officeDocument/2006/relationships/package" Target="../embeddings/Microsoft_Word___13.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16.emf"/><Relationship Id="rId4" Type="http://schemas.openxmlformats.org/officeDocument/2006/relationships/package" Target="../embeddings/Microsoft_Word___12.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1.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3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Word___14.docx"/><Relationship Id="rId3" Type="http://schemas.openxmlformats.org/officeDocument/2006/relationships/slide" Target="slide28.xml"/><Relationship Id="rId7" Type="http://schemas.openxmlformats.org/officeDocument/2006/relationships/oleObject" Target="../embeddings/oleObject14.bin"/><Relationship Id="rId12"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33.xml"/><Relationship Id="rId11" Type="http://schemas.openxmlformats.org/officeDocument/2006/relationships/package" Target="../embeddings/Microsoft_Word___15.docx"/><Relationship Id="rId5" Type="http://schemas.openxmlformats.org/officeDocument/2006/relationships/slide" Target="slide31.xml"/><Relationship Id="rId10" Type="http://schemas.openxmlformats.org/officeDocument/2006/relationships/oleObject" Target="../embeddings/oleObject15.bin"/><Relationship Id="rId4" Type="http://schemas.openxmlformats.org/officeDocument/2006/relationships/slide" Target="slide30.xml"/><Relationship Id="rId9"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1.xml"/></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1.xml"/></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18.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33.xml"/><Relationship Id="rId4" Type="http://schemas.openxmlformats.org/officeDocument/2006/relationships/slide" Target="slide31.xml"/></Relationships>
</file>

<file path=ppt/slides/_rels/slide35.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__3.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第二章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43425" y="1674525"/>
            <a:ext cx="3775393"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恒定电流</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23528" y="711652"/>
            <a:ext cx="8352928" cy="369331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电流的方向：</a:t>
            </a:r>
            <a:r>
              <a:rPr lang="zh-CN" altLang="zh-CN" sz="2600" kern="100" dirty="0" smtClean="0">
                <a:solidFill>
                  <a:srgbClr val="404040"/>
                </a:solidFill>
                <a:latin typeface="Times New Roman"/>
                <a:ea typeface="微软雅黑"/>
                <a:cs typeface="Times New Roman"/>
              </a:rPr>
              <a:t>规定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方向为电流的方向，</a:t>
            </a:r>
            <a:r>
              <a:rPr lang="zh-CN" altLang="zh-CN" sz="2600" kern="100" dirty="0" smtClean="0">
                <a:solidFill>
                  <a:srgbClr val="404040"/>
                </a:solidFill>
                <a:latin typeface="Times New Roman"/>
                <a:ea typeface="微软雅黑"/>
                <a:cs typeface="Times New Roman"/>
              </a:rPr>
              <a:t>则</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方向与电流方向相反</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电解液中正、负离子定向移动方向虽然相反，但正、负离子定向移动形成的电流方向是相同的，应用</a:t>
            </a:r>
            <a:r>
              <a:rPr lang="en-US" altLang="zh-CN" sz="2600" i="1" kern="100" dirty="0">
                <a:solidFill>
                  <a:srgbClr val="404040"/>
                </a:solidFill>
                <a:latin typeface="Times New Roman"/>
                <a:ea typeface="微软雅黑"/>
                <a:cs typeface="Courier New"/>
              </a:rPr>
              <a:t>I</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时</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为正电荷的总电荷量和负电荷总电荷量</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69883311"/>
              </p:ext>
            </p:extLst>
          </p:nvPr>
        </p:nvGraphicFramePr>
        <p:xfrm>
          <a:off x="7732732" y="2939410"/>
          <a:ext cx="609600" cy="1022350"/>
        </p:xfrm>
        <a:graphic>
          <a:graphicData uri="http://schemas.openxmlformats.org/presentationml/2006/ole">
            <mc:AlternateContent xmlns:mc="http://schemas.openxmlformats.org/markup-compatibility/2006">
              <mc:Choice xmlns:v="urn:schemas-microsoft-com:vml" Requires="v">
                <p:oleObj spid="_x0000_s4106" name="文档" r:id="rId4" imgW="608968" imgH="1022588" progId="Word.Document.12">
                  <p:embed/>
                </p:oleObj>
              </mc:Choice>
              <mc:Fallback>
                <p:oleObj name="文档" r:id="rId4" imgW="608968" imgH="1022588" progId="Word.Document.12">
                  <p:embed/>
                  <p:pic>
                    <p:nvPicPr>
                      <p:cNvPr id="0" name=""/>
                      <p:cNvPicPr/>
                      <p:nvPr/>
                    </p:nvPicPr>
                    <p:blipFill>
                      <a:blip r:embed="rId5"/>
                      <a:stretch>
                        <a:fillRect/>
                      </a:stretch>
                    </p:blipFill>
                    <p:spPr>
                      <a:xfrm>
                        <a:off x="7732732" y="2939410"/>
                        <a:ext cx="609600" cy="1022350"/>
                      </a:xfrm>
                      <a:prstGeom prst="rect">
                        <a:avLst/>
                      </a:prstGeom>
                    </p:spPr>
                  </p:pic>
                </p:oleObj>
              </mc:Fallback>
            </mc:AlternateContent>
          </a:graphicData>
        </a:graphic>
      </p:graphicFrame>
      <p:sp>
        <p:nvSpPr>
          <p:cNvPr id="4" name="矩形 3"/>
          <p:cNvSpPr/>
          <p:nvPr/>
        </p:nvSpPr>
        <p:spPr>
          <a:xfrm>
            <a:off x="3349506" y="855171"/>
            <a:ext cx="2518638"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正电荷定向移动</a:t>
            </a:r>
            <a:endParaRPr lang="zh-CN" altLang="en-US" sz="2600" kern="100" dirty="0">
              <a:solidFill>
                <a:srgbClr val="0070C0"/>
              </a:solidFill>
              <a:latin typeface="Times New Roman"/>
              <a:ea typeface="微软雅黑"/>
              <a:cs typeface="Times New Roman"/>
            </a:endParaRPr>
          </a:p>
        </p:txBody>
      </p:sp>
      <p:sp>
        <p:nvSpPr>
          <p:cNvPr id="5" name="矩形 4"/>
          <p:cNvSpPr/>
          <p:nvPr/>
        </p:nvSpPr>
        <p:spPr>
          <a:xfrm>
            <a:off x="1405290" y="1605731"/>
            <a:ext cx="2518638"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负电荷定向移动</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6464627" y="3739118"/>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绝对值之和</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02596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en-US" sz="2400" b="1" smtClean="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251520" y="1071926"/>
            <a:ext cx="8352928" cy="2252924"/>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有的同学说：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电流有方向，电流就是矢量</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对吗？</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不对，电流虽然有方向但是它遵循代数运算法则，所以电流不是矢量是标量</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6853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4680"/>
            <a:ext cx="3775393"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三、电流的微观表达式</a:t>
            </a:r>
          </a:p>
        </p:txBody>
      </p:sp>
      <p:sp>
        <p:nvSpPr>
          <p:cNvPr id="5" name="圆角矩形 4"/>
          <p:cNvSpPr/>
          <p:nvPr/>
        </p:nvSpPr>
        <p:spPr>
          <a:xfrm>
            <a:off x="314003"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315908" y="1347614"/>
            <a:ext cx="8352928" cy="302833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AD</a:t>
            </a:r>
            <a:r>
              <a:rPr lang="zh-CN" altLang="zh-CN" sz="2600" kern="100" dirty="0">
                <a:solidFill>
                  <a:srgbClr val="404040"/>
                </a:solidFill>
                <a:latin typeface="Times New Roman"/>
                <a:ea typeface="微软雅黑"/>
                <a:cs typeface="Times New Roman"/>
              </a:rPr>
              <a:t>表示粗细均匀的一段长为</a:t>
            </a:r>
            <a:r>
              <a:rPr lang="en-US" altLang="zh-CN" sz="2600" i="1" kern="100" dirty="0">
                <a:solidFill>
                  <a:srgbClr val="404040"/>
                </a:solidFill>
                <a:latin typeface="Times New Roman"/>
                <a:ea typeface="微软雅黑"/>
                <a:cs typeface="Courier New"/>
              </a:rPr>
              <a:t>l</a:t>
            </a:r>
            <a:r>
              <a:rPr lang="zh-CN" altLang="zh-CN" sz="2600" kern="100" dirty="0" smtClean="0">
                <a:solidFill>
                  <a:srgbClr val="404040"/>
                </a:solidFill>
                <a:latin typeface="Times New Roman"/>
                <a:ea typeface="微软雅黑"/>
                <a:cs typeface="Times New Roman"/>
              </a:rPr>
              <a:t>的导</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体</a:t>
            </a:r>
            <a:r>
              <a:rPr lang="zh-CN" altLang="zh-CN" sz="2600" kern="100" dirty="0">
                <a:solidFill>
                  <a:srgbClr val="404040"/>
                </a:solidFill>
                <a:latin typeface="Times New Roman"/>
                <a:ea typeface="微软雅黑"/>
                <a:cs typeface="Times New Roman"/>
              </a:rPr>
              <a:t>，两端加一定的电压，导体中的自由电荷</a:t>
            </a:r>
            <a:r>
              <a:rPr lang="zh-CN" altLang="zh-CN" sz="2600" kern="100" dirty="0" smtClean="0">
                <a:solidFill>
                  <a:srgbClr val="404040"/>
                </a:solidFill>
                <a:latin typeface="Times New Roman"/>
                <a:ea typeface="微软雅黑"/>
                <a:cs typeface="Times New Roman"/>
              </a:rPr>
              <a:t>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导体</a:t>
            </a:r>
            <a:r>
              <a:rPr lang="zh-CN" altLang="zh-CN" sz="2600" kern="100" dirty="0">
                <a:solidFill>
                  <a:srgbClr val="404040"/>
                </a:solidFill>
                <a:latin typeface="Times New Roman"/>
                <a:ea typeface="微软雅黑"/>
                <a:cs typeface="Times New Roman"/>
              </a:rPr>
              <a:t>定向移动的速率为</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，设导体的横截</a:t>
            </a:r>
            <a:r>
              <a:rPr lang="zh-CN" altLang="zh-CN" sz="2600" kern="100" dirty="0" smtClean="0">
                <a:solidFill>
                  <a:srgbClr val="404040"/>
                </a:solidFill>
                <a:latin typeface="Times New Roman"/>
                <a:ea typeface="微软雅黑"/>
                <a:cs typeface="Times New Roman"/>
              </a:rPr>
              <a:t>面积为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，导体每单位体积内的自由电荷数为</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，每个自由电荷的电荷量为</a:t>
            </a:r>
            <a:r>
              <a:rPr lang="en-US" altLang="zh-CN" sz="2600" i="1" kern="100" dirty="0">
                <a:solidFill>
                  <a:srgbClr val="404040"/>
                </a:solidFill>
                <a:latin typeface="Times New Roman"/>
                <a:ea typeface="微软雅黑"/>
                <a:cs typeface="Courier New"/>
              </a:rPr>
              <a:t>q</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试证明：导体内的电流可表示为</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nqS</a:t>
            </a:r>
            <a:r>
              <a:rPr lang="en-US" altLang="zh-CN" sz="2600" i="1" kern="100" dirty="0" err="1">
                <a:solidFill>
                  <a:srgbClr val="404040"/>
                </a:solidFill>
                <a:latin typeface="Book Antiqua"/>
                <a:ea typeface="微软雅黑"/>
                <a:cs typeface="Times New Roman"/>
              </a:rPr>
              <a:t>v</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5122" name="Picture 2" descr="\\莫成程\f\幻灯片文件复制\2015\同步\步步高\物理\步步高人教3-1（人教）\C4.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79" y="1603702"/>
            <a:ext cx="1824072" cy="112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61914" y="274261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555526"/>
            <a:ext cx="8352928" cy="2973122"/>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i="1" kern="100" dirty="0">
                <a:solidFill>
                  <a:schemeClr val="accent6">
                    <a:lumMod val="75000"/>
                  </a:schemeClr>
                </a:solidFill>
                <a:latin typeface="Times New Roman"/>
                <a:ea typeface="微软雅黑"/>
                <a:cs typeface="Courier New"/>
              </a:rPr>
              <a:t>AD</a:t>
            </a:r>
            <a:r>
              <a:rPr lang="zh-CN" altLang="zh-CN" sz="2600" kern="100" dirty="0">
                <a:solidFill>
                  <a:schemeClr val="accent6">
                    <a:lumMod val="75000"/>
                  </a:schemeClr>
                </a:solidFill>
                <a:latin typeface="Times New Roman"/>
                <a:ea typeface="微软雅黑"/>
                <a:cs typeface="Times New Roman"/>
              </a:rPr>
              <a:t>导体中的自由电荷总数：</a:t>
            </a:r>
            <a:r>
              <a:rPr lang="en-US" altLang="zh-CN" sz="2600" i="1" kern="100" dirty="0">
                <a:solidFill>
                  <a:schemeClr val="accent6">
                    <a:lumMod val="75000"/>
                  </a:schemeClr>
                </a:solidFill>
                <a:latin typeface="Times New Roman"/>
                <a:ea typeface="微软雅黑"/>
                <a:cs typeface="Courier New"/>
              </a:rPr>
              <a:t>N</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err="1">
                <a:solidFill>
                  <a:schemeClr val="accent6">
                    <a:lumMod val="75000"/>
                  </a:schemeClr>
                </a:solidFill>
                <a:latin typeface="Times New Roman"/>
                <a:ea typeface="微软雅黑"/>
                <a:cs typeface="Courier New"/>
              </a:rPr>
              <a:t>nlS</a:t>
            </a:r>
            <a:endParaRPr lang="zh-CN" altLang="zh-CN" sz="1050" kern="100" dirty="0">
              <a:solidFill>
                <a:schemeClr val="accent6">
                  <a:lumMod val="75000"/>
                </a:schemeClr>
              </a:solidFill>
              <a:latin typeface="宋体"/>
              <a:cs typeface="Courier New"/>
            </a:endParaRPr>
          </a:p>
          <a:p>
            <a:pPr algn="just">
              <a:lnSpc>
                <a:spcPct val="180000"/>
              </a:lnSpc>
              <a:spcAft>
                <a:spcPts val="0"/>
              </a:spcAft>
            </a:pPr>
            <a:r>
              <a:rPr lang="zh-CN" altLang="zh-CN" sz="2600" kern="100" dirty="0">
                <a:solidFill>
                  <a:schemeClr val="accent6">
                    <a:lumMod val="75000"/>
                  </a:schemeClr>
                </a:solidFill>
                <a:latin typeface="Times New Roman"/>
                <a:ea typeface="微软雅黑"/>
                <a:cs typeface="Times New Roman"/>
              </a:rPr>
              <a:t>总电荷量</a:t>
            </a:r>
            <a:r>
              <a:rPr lang="en-US" altLang="zh-CN" sz="2600" i="1" kern="100" dirty="0">
                <a:solidFill>
                  <a:schemeClr val="accent6">
                    <a:lumMod val="75000"/>
                  </a:schemeClr>
                </a:solidFill>
                <a:latin typeface="Times New Roman"/>
                <a:ea typeface="微软雅黑"/>
                <a:cs typeface="Courier New"/>
              </a:rPr>
              <a:t>Q</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err="1">
                <a:solidFill>
                  <a:schemeClr val="accent6">
                    <a:lumMod val="75000"/>
                  </a:schemeClr>
                </a:solidFill>
                <a:latin typeface="Times New Roman"/>
                <a:ea typeface="微软雅黑"/>
                <a:cs typeface="Courier New"/>
              </a:rPr>
              <a:t>Nq</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err="1">
                <a:solidFill>
                  <a:schemeClr val="accent6">
                    <a:lumMod val="75000"/>
                  </a:schemeClr>
                </a:solidFill>
                <a:latin typeface="Times New Roman"/>
                <a:ea typeface="微软雅黑"/>
                <a:cs typeface="Courier New"/>
              </a:rPr>
              <a:t>nlSq</a:t>
            </a:r>
            <a:endParaRPr lang="zh-CN" altLang="zh-CN" sz="1050" kern="100" dirty="0">
              <a:solidFill>
                <a:schemeClr val="accent6">
                  <a:lumMod val="75000"/>
                </a:schemeClr>
              </a:solidFill>
              <a:latin typeface="宋体"/>
              <a:cs typeface="Courier New"/>
            </a:endParaRPr>
          </a:p>
          <a:p>
            <a:pPr algn="just">
              <a:lnSpc>
                <a:spcPct val="180000"/>
              </a:lnSpc>
              <a:spcAft>
                <a:spcPts val="0"/>
              </a:spcAft>
            </a:pPr>
            <a:r>
              <a:rPr lang="zh-CN" altLang="zh-CN" sz="2600" kern="100" dirty="0">
                <a:solidFill>
                  <a:schemeClr val="accent6">
                    <a:lumMod val="75000"/>
                  </a:schemeClr>
                </a:solidFill>
                <a:latin typeface="Times New Roman"/>
                <a:ea typeface="微软雅黑"/>
                <a:cs typeface="Times New Roman"/>
              </a:rPr>
              <a:t>所有这些电荷都通过横截面</a:t>
            </a:r>
            <a:r>
              <a:rPr lang="en-US" altLang="zh-CN" sz="2600" i="1" kern="100" dirty="0">
                <a:solidFill>
                  <a:schemeClr val="accent6">
                    <a:lumMod val="75000"/>
                  </a:schemeClr>
                </a:solidFill>
                <a:latin typeface="Times New Roman"/>
                <a:ea typeface="微软雅黑"/>
                <a:cs typeface="Courier New"/>
              </a:rPr>
              <a:t>D</a:t>
            </a:r>
            <a:r>
              <a:rPr lang="zh-CN" altLang="zh-CN" sz="2600" kern="100" dirty="0">
                <a:solidFill>
                  <a:schemeClr val="accent6">
                    <a:lumMod val="75000"/>
                  </a:schemeClr>
                </a:solidFill>
                <a:latin typeface="Times New Roman"/>
                <a:ea typeface="微软雅黑"/>
                <a:cs typeface="Times New Roman"/>
              </a:rPr>
              <a:t>所需要的时间：</a:t>
            </a:r>
            <a:r>
              <a:rPr lang="en-US" altLang="zh-CN" sz="2600" i="1" kern="100" dirty="0">
                <a:solidFill>
                  <a:schemeClr val="accent6">
                    <a:lumMod val="75000"/>
                  </a:schemeClr>
                </a:solidFill>
                <a:latin typeface="Times New Roman"/>
                <a:ea typeface="微软雅黑"/>
                <a:cs typeface="Courier New"/>
              </a:rPr>
              <a:t>t</a:t>
            </a:r>
            <a:r>
              <a:rPr lang="zh-CN" altLang="zh-CN" sz="2600" kern="100" dirty="0">
                <a:solidFill>
                  <a:schemeClr val="accent6">
                    <a:lumMod val="75000"/>
                  </a:schemeClr>
                </a:solidFill>
                <a:latin typeface="Times New Roman"/>
                <a:ea typeface="微软雅黑"/>
                <a:cs typeface="Times New Roman"/>
              </a:rPr>
              <a:t>＝</a:t>
            </a:r>
            <a:endParaRPr lang="zh-CN" altLang="zh-CN" sz="1050" kern="100" dirty="0">
              <a:solidFill>
                <a:schemeClr val="accent6">
                  <a:lumMod val="75000"/>
                </a:schemeClr>
              </a:solidFill>
              <a:latin typeface="宋体"/>
              <a:cs typeface="Courier New"/>
            </a:endParaRPr>
          </a:p>
          <a:p>
            <a:pPr algn="just">
              <a:lnSpc>
                <a:spcPct val="180000"/>
              </a:lnSpc>
              <a:spcAft>
                <a:spcPts val="0"/>
              </a:spcAft>
            </a:pPr>
            <a:r>
              <a:rPr lang="zh-CN" altLang="zh-CN" sz="2600" kern="100" dirty="0">
                <a:solidFill>
                  <a:schemeClr val="accent6">
                    <a:lumMod val="75000"/>
                  </a:schemeClr>
                </a:solidFill>
                <a:latin typeface="Times New Roman"/>
                <a:ea typeface="微软雅黑"/>
                <a:cs typeface="Times New Roman"/>
              </a:rPr>
              <a:t>根据公式</a:t>
            </a:r>
            <a:r>
              <a:rPr lang="en-US" altLang="zh-CN" sz="2600" i="1" kern="100" dirty="0">
                <a:solidFill>
                  <a:schemeClr val="accent6">
                    <a:lumMod val="75000"/>
                  </a:schemeClr>
                </a:solidFill>
                <a:latin typeface="Times New Roman"/>
                <a:ea typeface="微软雅黑"/>
                <a:cs typeface="Courier New"/>
              </a:rPr>
              <a:t>Q</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It</a:t>
            </a:r>
            <a:r>
              <a:rPr lang="zh-CN" altLang="zh-CN" sz="2600" kern="100" dirty="0">
                <a:solidFill>
                  <a:schemeClr val="accent6">
                    <a:lumMod val="75000"/>
                  </a:schemeClr>
                </a:solidFill>
                <a:latin typeface="Times New Roman"/>
                <a:ea typeface="微软雅黑"/>
                <a:cs typeface="Times New Roman"/>
              </a:rPr>
              <a:t>可得：</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73514015"/>
              </p:ext>
            </p:extLst>
          </p:nvPr>
        </p:nvGraphicFramePr>
        <p:xfrm>
          <a:off x="7308304" y="2101602"/>
          <a:ext cx="365125" cy="922337"/>
        </p:xfrm>
        <a:graphic>
          <a:graphicData uri="http://schemas.openxmlformats.org/presentationml/2006/ole">
            <mc:AlternateContent xmlns:mc="http://schemas.openxmlformats.org/markup-compatibility/2006">
              <mc:Choice xmlns:v="urn:schemas-microsoft-com:vml" Requires="v">
                <p:oleObj spid="_x0000_s6162" name="文档" r:id="rId4" imgW="364949" imgH="923070" progId="Word.Document.12">
                  <p:embed/>
                </p:oleObj>
              </mc:Choice>
              <mc:Fallback>
                <p:oleObj name="文档" r:id="rId4" imgW="364949" imgH="923070" progId="Word.Document.12">
                  <p:embed/>
                  <p:pic>
                    <p:nvPicPr>
                      <p:cNvPr id="0" name=""/>
                      <p:cNvPicPr/>
                      <p:nvPr/>
                    </p:nvPicPr>
                    <p:blipFill>
                      <a:blip r:embed="rId5"/>
                      <a:stretch>
                        <a:fillRect/>
                      </a:stretch>
                    </p:blipFill>
                    <p:spPr>
                      <a:xfrm>
                        <a:off x="7308304" y="2101602"/>
                        <a:ext cx="365125" cy="92233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34703071"/>
              </p:ext>
            </p:extLst>
          </p:nvPr>
        </p:nvGraphicFramePr>
        <p:xfrm>
          <a:off x="395536" y="3595102"/>
          <a:ext cx="6481762" cy="1854200"/>
        </p:xfrm>
        <a:graphic>
          <a:graphicData uri="http://schemas.openxmlformats.org/presentationml/2006/ole">
            <mc:AlternateContent xmlns:mc="http://schemas.openxmlformats.org/markup-compatibility/2006">
              <mc:Choice xmlns:v="urn:schemas-microsoft-com:vml" Requires="v">
                <p:oleObj spid="_x0000_s6163" name="文档" r:id="rId7" imgW="6481761" imgH="1853642" progId="Word.Document.12">
                  <p:embed/>
                </p:oleObj>
              </mc:Choice>
              <mc:Fallback>
                <p:oleObj name="文档" r:id="rId7" imgW="6481761" imgH="1853642" progId="Word.Document.12">
                  <p:embed/>
                  <p:pic>
                    <p:nvPicPr>
                      <p:cNvPr id="0" name=""/>
                      <p:cNvPicPr/>
                      <p:nvPr/>
                    </p:nvPicPr>
                    <p:blipFill>
                      <a:blip r:embed="rId8"/>
                      <a:stretch>
                        <a:fillRect/>
                      </a:stretch>
                    </p:blipFill>
                    <p:spPr>
                      <a:xfrm>
                        <a:off x="395536" y="3595102"/>
                        <a:ext cx="6481762" cy="1854200"/>
                      </a:xfrm>
                      <a:prstGeom prst="rect">
                        <a:avLst/>
                      </a:prstGeom>
                    </p:spPr>
                  </p:pic>
                </p:oleObj>
              </mc:Fallback>
            </mc:AlternateContent>
          </a:graphicData>
        </a:graphic>
      </p:graphicFrame>
    </p:spTree>
    <p:extLst>
      <p:ext uri="{BB962C8B-B14F-4D97-AF65-F5344CB8AC3E}">
        <p14:creationId xmlns:p14="http://schemas.microsoft.com/office/powerpoint/2010/main" val="312779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251520" y="701339"/>
            <a:ext cx="8352928" cy="4318683"/>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从微观上看，电流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nqS</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，即</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决定于导体中单位体积内的自由电荷数</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、每个自由电荷的电荷量</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、自由电荷定向移动速率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，导体的横截面积</a:t>
            </a:r>
            <a:r>
              <a:rPr lang="en-US" altLang="zh-CN" sz="2600" i="1" kern="100" dirty="0">
                <a:solidFill>
                  <a:srgbClr val="404040"/>
                </a:solidFill>
                <a:latin typeface="Times New Roman"/>
                <a:ea typeface="微软雅黑"/>
                <a:cs typeface="Courier New"/>
              </a:rPr>
              <a:t>S</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三种速率的比较</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电子定向移动速率：电子在金属导体中的平均运动速率，也是公式</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neS</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的</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，大小约为</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m/s.</a:t>
            </a:r>
            <a:endParaRPr lang="zh-CN" altLang="zh-CN" sz="1050" kern="100" dirty="0">
              <a:effectLst/>
              <a:latin typeface="宋体"/>
              <a:cs typeface="Courier New"/>
            </a:endParaRPr>
          </a:p>
        </p:txBody>
      </p:sp>
    </p:spTree>
    <p:extLst>
      <p:ext uri="{BB962C8B-B14F-4D97-AF65-F5344CB8AC3E}">
        <p14:creationId xmlns:p14="http://schemas.microsoft.com/office/powerpoint/2010/main" val="130244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657543"/>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电流的传导速率：电流在导体中的传导速率等于光速，</a:t>
            </a:r>
            <a:r>
              <a:rPr lang="zh-CN" altLang="zh-CN" sz="2600" kern="100" dirty="0" smtClean="0">
                <a:solidFill>
                  <a:srgbClr val="404040"/>
                </a:solidFill>
                <a:latin typeface="Times New Roman"/>
                <a:ea typeface="微软雅黑"/>
                <a:cs typeface="Times New Roman"/>
              </a:rPr>
              <a:t>为</a:t>
            </a:r>
            <a:r>
              <a:rPr lang="en-US" altLang="zh-CN" sz="2600"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a:t>
            </a:r>
            <a:r>
              <a:rPr lang="en-US" altLang="zh-CN" sz="2600" kern="100" dirty="0">
                <a:solidFill>
                  <a:srgbClr val="404040"/>
                </a:solidFill>
                <a:latin typeface="Times New Roman"/>
                <a:ea typeface="微软雅黑"/>
                <a:cs typeface="Courier New"/>
              </a:rPr>
              <a:t>m/s.</a:t>
            </a:r>
            <a:r>
              <a:rPr lang="zh-CN" altLang="zh-CN" sz="2600" kern="100" dirty="0">
                <a:solidFill>
                  <a:srgbClr val="404040"/>
                </a:solidFill>
                <a:latin typeface="Times New Roman"/>
                <a:ea typeface="微软雅黑"/>
                <a:cs typeface="Times New Roman"/>
              </a:rPr>
              <a:t>闭合开关的瞬间，电路中各处以光速建立恒定电场，电路中各处的自由电子几乎同时定向移动，整个电路也几乎同时形成了电流</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电子热运动速率：电子做无规则热运动的速率，大小约为</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m/s.</a:t>
            </a:r>
            <a:r>
              <a:rPr lang="zh-CN" altLang="zh-CN" sz="2600" kern="100" dirty="0">
                <a:solidFill>
                  <a:srgbClr val="404040"/>
                </a:solidFill>
                <a:latin typeface="Times New Roman"/>
                <a:ea typeface="微软雅黑"/>
                <a:cs typeface="Times New Roman"/>
              </a:rPr>
              <a:t>由于热运动向各个方向运动的机会相等，故此运动不能形成电流</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763196" y="1355234"/>
            <a:ext cx="1042273"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3</a:t>
            </a:r>
            <a:r>
              <a:rPr lang="en-US" altLang="zh-CN" sz="2600" kern="100" dirty="0">
                <a:solidFill>
                  <a:srgbClr val="0070C0"/>
                </a:solidFill>
                <a:latin typeface="宋体"/>
                <a:ea typeface="微软雅黑"/>
                <a:cs typeface="Times New Roman"/>
              </a:rPr>
              <a:t>×</a:t>
            </a:r>
            <a:r>
              <a:rPr lang="en-US" altLang="zh-CN" sz="2600" kern="100" dirty="0">
                <a:solidFill>
                  <a:srgbClr val="0070C0"/>
                </a:solidFill>
                <a:latin typeface="Times New Roman"/>
                <a:ea typeface="微软雅黑"/>
                <a:cs typeface="Courier New"/>
              </a:rPr>
              <a:t>10</a:t>
            </a:r>
            <a:r>
              <a:rPr lang="en-US" altLang="zh-CN" sz="2600" kern="100" baseline="30000" dirty="0">
                <a:solidFill>
                  <a:srgbClr val="0070C0"/>
                </a:solidFill>
                <a:latin typeface="Times New Roman"/>
                <a:ea typeface="微软雅黑"/>
                <a:cs typeface="Courier New"/>
              </a:rPr>
              <a:t>8</a:t>
            </a:r>
            <a:endParaRPr lang="zh-CN" altLang="en-US" dirty="0">
              <a:solidFill>
                <a:srgbClr val="0070C0"/>
              </a:solidFill>
            </a:endParaRPr>
          </a:p>
        </p:txBody>
      </p:sp>
    </p:spTree>
    <p:extLst>
      <p:ext uri="{BB962C8B-B14F-4D97-AF65-F5344CB8AC3E}">
        <p14:creationId xmlns:p14="http://schemas.microsoft.com/office/powerpoint/2010/main" val="154726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7" name="矩形 6"/>
          <p:cNvSpPr/>
          <p:nvPr/>
        </p:nvSpPr>
        <p:spPr>
          <a:xfrm>
            <a:off x="179512" y="1473732"/>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关于电流的概念，下列说法中正确的是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导体中有电荷运动就形成电流</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电流是一个矢量，其方向就是正电荷定向运动的方向</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在国际单位制中，电流是一个基本物理量，其单位</a:t>
            </a:r>
            <a:r>
              <a:rPr lang="zh-CN" altLang="zh-CN" sz="2600" kern="100" dirty="0" smtClean="0">
                <a:solidFill>
                  <a:srgbClr val="404040"/>
                </a:solidFill>
                <a:latin typeface="Times New Roman"/>
                <a:ea typeface="微软雅黑"/>
                <a:cs typeface="Times New Roman"/>
              </a:rPr>
              <a:t>安</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培</a:t>
            </a:r>
            <a:r>
              <a:rPr lang="zh-CN" altLang="zh-CN" sz="2600" kern="100" dirty="0">
                <a:solidFill>
                  <a:srgbClr val="404040"/>
                </a:solidFill>
                <a:latin typeface="Times New Roman"/>
                <a:ea typeface="微软雅黑"/>
                <a:cs typeface="Times New Roman"/>
              </a:rPr>
              <a:t>是基本单位</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对于导体，只要其两端电势差为零，电流也必为零</a:t>
            </a:r>
            <a:endParaRPr lang="zh-CN" altLang="zh-CN" sz="1050" kern="100" dirty="0">
              <a:effectLst/>
              <a:latin typeface="宋体"/>
              <a:cs typeface="Courier New"/>
            </a:endParaRPr>
          </a:p>
        </p:txBody>
      </p:sp>
      <p:grpSp>
        <p:nvGrpSpPr>
          <p:cNvPr id="3" name="组合 2"/>
          <p:cNvGrpSpPr/>
          <p:nvPr/>
        </p:nvGrpSpPr>
        <p:grpSpPr>
          <a:xfrm>
            <a:off x="169747" y="870113"/>
            <a:ext cx="6482865" cy="945640"/>
            <a:chOff x="169747" y="870113"/>
            <a:chExt cx="6482865" cy="945640"/>
          </a:xfrm>
        </p:grpSpPr>
        <p:sp>
          <p:nvSpPr>
            <p:cNvPr id="11" name="矩形 10"/>
            <p:cNvSpPr/>
            <p:nvPr/>
          </p:nvSpPr>
          <p:spPr>
            <a:xfrm>
              <a:off x="169747" y="870113"/>
              <a:ext cx="6482865" cy="69249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一、对电流的理解及电流定义式</a:t>
              </a:r>
              <a:r>
                <a:rPr lang="en-US" altLang="zh-CN" sz="2600" b="1" i="1" kern="100" dirty="0">
                  <a:latin typeface="Times New Roman" pitchFamily="18" charset="0"/>
                  <a:ea typeface="微软雅黑" pitchFamily="34" charset="-122"/>
                  <a:cs typeface="Times New Roman" pitchFamily="18" charset="0"/>
                </a:rPr>
                <a:t>I</a:t>
              </a:r>
              <a:r>
                <a:rPr lang="zh-CN" altLang="zh-CN" sz="2600" b="1" kern="100" dirty="0" smtClean="0">
                  <a:latin typeface="Times New Roman" pitchFamily="18" charset="0"/>
                  <a:ea typeface="微软雅黑" pitchFamily="34" charset="-122"/>
                  <a:cs typeface="Times New Roman" pitchFamily="18" charset="0"/>
                </a:rPr>
                <a:t>＝</a:t>
              </a:r>
              <a:r>
                <a:rPr lang="en-US" altLang="zh-CN" sz="2600" b="1" kern="100" dirty="0" smtClean="0">
                  <a:latin typeface="Times New Roman" pitchFamily="18" charset="0"/>
                  <a:ea typeface="微软雅黑" pitchFamily="34" charset="-122"/>
                  <a:cs typeface="Times New Roman" pitchFamily="18" charset="0"/>
                </a:rPr>
                <a:t>  </a:t>
              </a:r>
              <a:r>
                <a:rPr lang="zh-CN" altLang="zh-CN" sz="2600" b="1" kern="100" dirty="0" smtClean="0">
                  <a:latin typeface="Times New Roman" pitchFamily="18" charset="0"/>
                  <a:ea typeface="微软雅黑" pitchFamily="34" charset="-122"/>
                  <a:cs typeface="Times New Roman" pitchFamily="18" charset="0"/>
                </a:rPr>
                <a:t>的</a:t>
              </a:r>
              <a:r>
                <a:rPr lang="zh-CN" altLang="zh-CN" sz="2600" b="1" kern="100" dirty="0">
                  <a:latin typeface="Times New Roman" pitchFamily="18" charset="0"/>
                  <a:ea typeface="微软雅黑" pitchFamily="34" charset="-122"/>
                  <a:cs typeface="Times New Roman" pitchFamily="18" charset="0"/>
                </a:rPr>
                <a:t>应用</a:t>
              </a:r>
            </a:p>
          </p:txBody>
        </p:sp>
        <p:graphicFrame>
          <p:nvGraphicFramePr>
            <p:cNvPr id="2" name="对象 1"/>
            <p:cNvGraphicFramePr>
              <a:graphicFrameLocks noChangeAspect="1"/>
            </p:cNvGraphicFramePr>
            <p:nvPr>
              <p:extLst>
                <p:ext uri="{D42A27DB-BD31-4B8C-83A1-F6EECF244321}">
                  <p14:modId xmlns:p14="http://schemas.microsoft.com/office/powerpoint/2010/main" val="2152386544"/>
                </p:ext>
              </p:extLst>
            </p:nvPr>
          </p:nvGraphicFramePr>
          <p:xfrm>
            <a:off x="5292080" y="885478"/>
            <a:ext cx="479425" cy="930275"/>
          </p:xfrm>
          <a:graphic>
            <a:graphicData uri="http://schemas.openxmlformats.org/presentationml/2006/ole">
              <mc:AlternateContent xmlns:mc="http://schemas.openxmlformats.org/markup-compatibility/2006">
                <mc:Choice xmlns:v="urn:schemas-microsoft-com:vml" Requires="v">
                  <p:oleObj spid="_x0000_s7178" name="文档" r:id="rId4" imgW="479401" imgH="930642" progId="Word.Document.12">
                    <p:embed/>
                  </p:oleObj>
                </mc:Choice>
                <mc:Fallback>
                  <p:oleObj name="文档" r:id="rId4" imgW="479401" imgH="930642" progId="Word.Document.12">
                    <p:embed/>
                    <p:pic>
                      <p:nvPicPr>
                        <p:cNvPr id="0" name=""/>
                        <p:cNvPicPr/>
                        <p:nvPr/>
                      </p:nvPicPr>
                      <p:blipFill>
                        <a:blip r:embed="rId5"/>
                        <a:stretch>
                          <a:fillRect/>
                        </a:stretch>
                      </p:blipFill>
                      <p:spPr>
                        <a:xfrm>
                          <a:off x="5292080" y="885478"/>
                          <a:ext cx="479425" cy="930275"/>
                        </a:xfrm>
                        <a:prstGeom prst="rect">
                          <a:avLst/>
                        </a:prstGeom>
                      </p:spPr>
                    </p:pic>
                  </p:oleObj>
                </mc:Fallback>
              </mc:AlternateContent>
            </a:graphicData>
          </a:graphic>
        </p:graphicFrame>
      </p:gr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483518"/>
            <a:ext cx="8188343" cy="421846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导体中有大量的自由电子，总在不停地做无规则运动，没有定向运动，在一段时间</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内，通过导体某一截面的电荷是双向的，其数值又是相等的，电流为零，故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电流是一个标量，因为其运算不符合矢量运算法则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为了便于研究电流，人们规定正电荷定向运动的方向为电流的正方向，以区别于负电荷的定向运动，故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a:t>
            </a:r>
            <a:endParaRPr lang="zh-CN" altLang="zh-CN" sz="1050" kern="100" dirty="0">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1059582"/>
            <a:ext cx="8352928" cy="3293209"/>
          </a:xfrm>
          <a:prstGeom prst="rect">
            <a:avLst/>
          </a:prstGeom>
        </p:spPr>
        <p:txBody>
          <a:bodyPr wrap="square">
            <a:spAutoFit/>
          </a:bodyPr>
          <a:lstStyle/>
          <a:p>
            <a:pPr algn="just">
              <a:lnSpc>
                <a:spcPct val="160000"/>
              </a:lnSpc>
              <a:spcAft>
                <a:spcPts val="0"/>
              </a:spcAft>
            </a:pPr>
            <a:r>
              <a:rPr lang="zh-CN" altLang="zh-CN" sz="2600" kern="100" dirty="0">
                <a:solidFill>
                  <a:srgbClr val="404040"/>
                </a:solidFill>
                <a:latin typeface="Times New Roman"/>
                <a:ea typeface="微软雅黑"/>
                <a:cs typeface="Times New Roman"/>
              </a:rPr>
              <a:t>在国际单位制中，共有七个基本量，电流是其中之一，故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160000"/>
              </a:lnSpc>
              <a:spcAft>
                <a:spcPts val="0"/>
              </a:spcAft>
            </a:pPr>
            <a:r>
              <a:rPr lang="zh-CN" altLang="zh-CN" sz="2600" kern="100" dirty="0">
                <a:solidFill>
                  <a:srgbClr val="404040"/>
                </a:solidFill>
                <a:latin typeface="Times New Roman"/>
                <a:ea typeface="微软雅黑"/>
                <a:cs typeface="Times New Roman"/>
              </a:rPr>
              <a:t>对于导体，其两端电势差为零时，导体内无电场，电子不能定向运动，故电流为零，</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8600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3478"/>
            <a:ext cx="8352928" cy="2267031"/>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某电解池中，若在</a:t>
            </a:r>
            <a:r>
              <a:rPr lang="en-US" altLang="zh-CN" sz="2600" kern="100" dirty="0">
                <a:solidFill>
                  <a:srgbClr val="404040"/>
                </a:solidFill>
                <a:latin typeface="Times New Roman"/>
                <a:ea typeface="微软雅黑"/>
                <a:cs typeface="Courier New"/>
              </a:rPr>
              <a:t>2 s</a:t>
            </a:r>
            <a:r>
              <a:rPr lang="zh-CN" altLang="zh-CN" sz="2600" kern="100" dirty="0">
                <a:solidFill>
                  <a:srgbClr val="404040"/>
                </a:solidFill>
                <a:latin typeface="Times New Roman"/>
                <a:ea typeface="微软雅黑"/>
                <a:cs typeface="Times New Roman"/>
              </a:rPr>
              <a:t>内各有</a:t>
            </a:r>
            <a:r>
              <a:rPr lang="en-US" altLang="zh-CN" sz="2600" kern="100" dirty="0">
                <a:solidFill>
                  <a:srgbClr val="404040"/>
                </a:solidFill>
                <a:latin typeface="Times New Roman"/>
                <a:ea typeface="微软雅黑"/>
                <a:cs typeface="Courier New"/>
              </a:rPr>
              <a:t>1.0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个二价正离子和</a:t>
            </a:r>
            <a:r>
              <a:rPr lang="en-US" altLang="zh-CN" sz="2600" kern="100" dirty="0">
                <a:solidFill>
                  <a:srgbClr val="404040"/>
                </a:solidFill>
                <a:latin typeface="Times New Roman"/>
                <a:ea typeface="微软雅黑"/>
                <a:cs typeface="Courier New"/>
              </a:rPr>
              <a:t>2.0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个一价负离子通过某横截面，那么通过这个横截面的电流是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40000"/>
              </a:lnSpc>
              <a:spcAft>
                <a:spcPts val="0"/>
              </a:spcAft>
            </a:pPr>
            <a:r>
              <a:rPr lang="pt-BR" altLang="zh-CN" sz="2600" kern="100" dirty="0">
                <a:solidFill>
                  <a:srgbClr val="404040"/>
                </a:solidFill>
                <a:latin typeface="Times New Roman"/>
                <a:ea typeface="微软雅黑"/>
                <a:cs typeface="Courier New"/>
              </a:rPr>
              <a:t>A</a:t>
            </a:r>
            <a:r>
              <a:rPr lang="en-US" altLang="zh-CN" sz="2600" kern="100" dirty="0">
                <a:solidFill>
                  <a:srgbClr val="404040"/>
                </a:solidFill>
                <a:latin typeface="Times New Roman"/>
                <a:ea typeface="微软雅黑"/>
                <a:cs typeface="Courier New"/>
              </a:rPr>
              <a:t>.</a:t>
            </a:r>
            <a:r>
              <a:rPr lang="pt-BR" altLang="zh-CN" sz="2600" kern="100" dirty="0">
                <a:solidFill>
                  <a:srgbClr val="404040"/>
                </a:solidFill>
                <a:latin typeface="Times New Roman"/>
                <a:ea typeface="微软雅黑"/>
                <a:cs typeface="Courier New"/>
              </a:rPr>
              <a:t>0  </a:t>
            </a:r>
            <a:r>
              <a:rPr lang="pt-BR" altLang="zh-CN" sz="2600" kern="100" dirty="0" smtClean="0">
                <a:solidFill>
                  <a:srgbClr val="404040"/>
                </a:solidFill>
                <a:latin typeface="Times New Roman"/>
                <a:ea typeface="微软雅黑"/>
                <a:cs typeface="Courier New"/>
              </a:rPr>
              <a:t>		B.0.8 A		C.1.6 </a:t>
            </a:r>
            <a:r>
              <a:rPr lang="pt-BR" altLang="zh-CN" sz="2600" kern="100" dirty="0">
                <a:solidFill>
                  <a:srgbClr val="404040"/>
                </a:solidFill>
                <a:latin typeface="Times New Roman"/>
                <a:ea typeface="微软雅黑"/>
                <a:cs typeface="Courier New"/>
              </a:rPr>
              <a:t>A  </a:t>
            </a:r>
            <a:r>
              <a:rPr lang="pt-BR" altLang="zh-CN" sz="2600" kern="100" dirty="0" smtClean="0">
                <a:solidFill>
                  <a:srgbClr val="404040"/>
                </a:solidFill>
                <a:latin typeface="Times New Roman"/>
                <a:ea typeface="微软雅黑"/>
                <a:cs typeface="Courier New"/>
              </a:rPr>
              <a:t>		D.3.2 </a:t>
            </a:r>
            <a:r>
              <a:rPr lang="pt-BR" altLang="zh-CN" sz="2600" kern="100" dirty="0">
                <a:solidFill>
                  <a:srgbClr val="404040"/>
                </a:solidFill>
                <a:latin typeface="Times New Roman"/>
                <a:ea typeface="微软雅黑"/>
                <a:cs typeface="Courier New"/>
              </a:rPr>
              <a:t>A</a:t>
            </a:r>
            <a:endParaRPr lang="zh-CN" altLang="zh-CN" sz="2600" kern="100" dirty="0">
              <a:effectLst/>
              <a:latin typeface="宋体"/>
              <a:cs typeface="Courier New"/>
            </a:endParaRPr>
          </a:p>
        </p:txBody>
      </p:sp>
      <p:grpSp>
        <p:nvGrpSpPr>
          <p:cNvPr id="5" name="组合 4"/>
          <p:cNvGrpSpPr/>
          <p:nvPr/>
        </p:nvGrpSpPr>
        <p:grpSpPr>
          <a:xfrm>
            <a:off x="293048" y="2268478"/>
            <a:ext cx="8352928" cy="3182272"/>
            <a:chOff x="293048" y="2268478"/>
            <a:chExt cx="8352928" cy="3182272"/>
          </a:xfrm>
        </p:grpSpPr>
        <p:sp>
          <p:nvSpPr>
            <p:cNvPr id="3" name="矩形 2"/>
            <p:cNvSpPr/>
            <p:nvPr/>
          </p:nvSpPr>
          <p:spPr>
            <a:xfrm>
              <a:off x="293048" y="2268478"/>
              <a:ext cx="8352928" cy="2893100"/>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电荷的定向移动形成电流，但正、负电荷同时向相反方向定向移动时，通过某横截面的电荷量应是两者绝对值的和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2 s</a:t>
              </a:r>
              <a:r>
                <a:rPr lang="zh-CN" altLang="zh-CN" sz="2600" kern="100" dirty="0">
                  <a:solidFill>
                    <a:srgbClr val="404040"/>
                  </a:solidFill>
                  <a:latin typeface="Times New Roman"/>
                  <a:ea typeface="微软雅黑"/>
                  <a:cs typeface="Times New Roman"/>
                </a:rPr>
                <a:t>内通过横截面的总电荷量应为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6.4 C.</a:t>
              </a:r>
              <a:r>
                <a:rPr lang="zh-CN" altLang="zh-CN" sz="2600" kern="100" dirty="0">
                  <a:solidFill>
                    <a:srgbClr val="404040"/>
                  </a:solidFill>
                  <a:latin typeface="Times New Roman"/>
                  <a:ea typeface="微软雅黑"/>
                  <a:cs typeface="Times New Roman"/>
                </a:rPr>
                <a:t>由电流的定义式知：</a:t>
              </a:r>
              <a:r>
                <a:rPr lang="en-US" altLang="zh-CN" sz="2600" i="1" kern="100" dirty="0">
                  <a:solidFill>
                    <a:srgbClr val="404040"/>
                  </a:solidFill>
                  <a:latin typeface="Times New Roman"/>
                  <a:ea typeface="微软雅黑"/>
                  <a:cs typeface="Courier New"/>
                </a:rPr>
                <a:t>I</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 </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3.2 A</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52584688"/>
                </p:ext>
              </p:extLst>
            </p:nvPr>
          </p:nvGraphicFramePr>
          <p:xfrm>
            <a:off x="4547091" y="4436338"/>
            <a:ext cx="1241425" cy="1014412"/>
          </p:xfrm>
          <a:graphic>
            <a:graphicData uri="http://schemas.openxmlformats.org/presentationml/2006/ole">
              <mc:AlternateContent xmlns:mc="http://schemas.openxmlformats.org/markup-compatibility/2006">
                <mc:Choice xmlns:v="urn:schemas-microsoft-com:vml" Requires="v">
                  <p:oleObj spid="_x0000_s8202" name="文档" r:id="rId4" imgW="1240971" imgH="1014656" progId="Word.Document.12">
                    <p:embed/>
                  </p:oleObj>
                </mc:Choice>
                <mc:Fallback>
                  <p:oleObj name="文档" r:id="rId4" imgW="1240971" imgH="1014656" progId="Word.Document.12">
                    <p:embed/>
                    <p:pic>
                      <p:nvPicPr>
                        <p:cNvPr id="0" name=""/>
                        <p:cNvPicPr/>
                        <p:nvPr/>
                      </p:nvPicPr>
                      <p:blipFill>
                        <a:blip r:embed="rId5"/>
                        <a:stretch>
                          <a:fillRect/>
                        </a:stretch>
                      </p:blipFill>
                      <p:spPr>
                        <a:xfrm>
                          <a:off x="4547091" y="4436338"/>
                          <a:ext cx="1241425" cy="1014412"/>
                        </a:xfrm>
                        <a:prstGeom prst="rect">
                          <a:avLst/>
                        </a:prstGeom>
                      </p:spPr>
                    </p:pic>
                  </p:oleObj>
                </mc:Fallback>
              </mc:AlternateContent>
            </a:graphicData>
          </a:graphic>
        </p:graphicFrame>
      </p:grpSp>
      <p:sp>
        <p:nvSpPr>
          <p:cNvPr id="7" name="矩形 6"/>
          <p:cNvSpPr/>
          <p:nvPr/>
        </p:nvSpPr>
        <p:spPr>
          <a:xfrm>
            <a:off x="2620164" y="1339994"/>
            <a:ext cx="425116"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D</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41622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982692" y="1412002"/>
            <a:ext cx="7189708" cy="2868093"/>
          </a:xfrm>
          <a:prstGeom prst="rect">
            <a:avLst/>
          </a:prstGeom>
        </p:spPr>
        <p:txBody>
          <a:bodyPr wrap="square">
            <a:spAutoFit/>
          </a:bodyPr>
          <a:lstStyle/>
          <a:p>
            <a:pPr algn="just">
              <a:lnSpc>
                <a:spcPct val="180000"/>
              </a:lnSpc>
              <a:spcAft>
                <a:spcPts val="0"/>
              </a:spcAft>
            </a:pPr>
            <a:r>
              <a:rPr lang="en-US" altLang="zh-CN" sz="2600" kern="100" dirty="0">
                <a:latin typeface="Times New Roman"/>
                <a:ea typeface="微软雅黑" pitchFamily="34" charset="-122"/>
                <a:cs typeface="Courier New"/>
              </a:rPr>
              <a:t>1.</a:t>
            </a:r>
            <a:r>
              <a:rPr lang="zh-CN" altLang="zh-CN" sz="2600" kern="100" dirty="0">
                <a:latin typeface="Times New Roman"/>
                <a:ea typeface="微软雅黑" pitchFamily="34" charset="-122"/>
                <a:cs typeface="Times New Roman"/>
              </a:rPr>
              <a:t>了解形成电流的条件，知道电源的作用和导体中的恒定电场</a:t>
            </a:r>
            <a:r>
              <a:rPr lang="en-US" altLang="zh-CN" sz="2600" kern="100" dirty="0">
                <a:latin typeface="Times New Roman"/>
                <a:ea typeface="微软雅黑" pitchFamily="34" charset="-122"/>
                <a:cs typeface="Courier New"/>
              </a:rPr>
              <a:t>.</a:t>
            </a:r>
            <a:endParaRPr lang="zh-CN" altLang="zh-CN" sz="1050" kern="100" dirty="0">
              <a:latin typeface="宋体"/>
              <a:ea typeface="微软雅黑" pitchFamily="34" charset="-122"/>
              <a:cs typeface="Courier New"/>
            </a:endParaRPr>
          </a:p>
          <a:p>
            <a:pPr algn="just">
              <a:lnSpc>
                <a:spcPct val="180000"/>
              </a:lnSpc>
              <a:spcAft>
                <a:spcPts val="0"/>
              </a:spcAft>
            </a:pPr>
            <a:r>
              <a:rPr lang="en-US" altLang="zh-CN" sz="2600" kern="100" dirty="0">
                <a:latin typeface="Times New Roman"/>
                <a:ea typeface="微软雅黑" pitchFamily="34" charset="-122"/>
                <a:cs typeface="Courier New"/>
              </a:rPr>
              <a:t>2.</a:t>
            </a:r>
            <a:r>
              <a:rPr lang="zh-CN" altLang="zh-CN" sz="2600" kern="100" dirty="0">
                <a:latin typeface="Times New Roman"/>
                <a:ea typeface="微软雅黑" pitchFamily="34" charset="-122"/>
                <a:cs typeface="Times New Roman"/>
              </a:rPr>
              <a:t>理解电流的定义，知道电流的单位、方向的确定，会用公式</a:t>
            </a:r>
            <a:r>
              <a:rPr lang="en-US" altLang="zh-CN" sz="2600" i="1" kern="100" dirty="0">
                <a:latin typeface="Times New Roman"/>
                <a:ea typeface="微软雅黑" pitchFamily="34" charset="-122"/>
                <a:cs typeface="Courier New"/>
              </a:rPr>
              <a:t>q</a:t>
            </a:r>
            <a:r>
              <a:rPr lang="zh-CN" altLang="zh-CN" sz="2600" kern="100" dirty="0">
                <a:latin typeface="Times New Roman"/>
                <a:ea typeface="微软雅黑" pitchFamily="34" charset="-122"/>
                <a:cs typeface="Times New Roman"/>
              </a:rPr>
              <a:t>＝</a:t>
            </a:r>
            <a:r>
              <a:rPr lang="en-US" altLang="zh-CN" sz="2600" i="1" kern="100" dirty="0">
                <a:latin typeface="Times New Roman"/>
                <a:ea typeface="微软雅黑" pitchFamily="34" charset="-122"/>
                <a:cs typeface="Courier New"/>
              </a:rPr>
              <a:t>It</a:t>
            </a:r>
            <a:r>
              <a:rPr lang="zh-CN" altLang="zh-CN" sz="2600" kern="100" dirty="0">
                <a:latin typeface="Times New Roman"/>
                <a:ea typeface="微软雅黑" pitchFamily="34" charset="-122"/>
                <a:cs typeface="Times New Roman"/>
              </a:rPr>
              <a:t>分析相关问题</a:t>
            </a:r>
            <a:r>
              <a:rPr lang="en-US" altLang="zh-CN" sz="2600" kern="100" dirty="0">
                <a:latin typeface="Times New Roman"/>
                <a:ea typeface="微软雅黑" pitchFamily="34" charset="-122"/>
                <a:cs typeface="Courier New"/>
              </a:rPr>
              <a:t>.</a:t>
            </a:r>
            <a:endParaRPr lang="zh-CN" altLang="zh-CN" sz="1050" kern="100" dirty="0">
              <a:effectLst/>
              <a:latin typeface="宋体"/>
              <a:ea typeface="微软雅黑" pitchFamily="34" charset="-122"/>
              <a:cs typeface="Courier New"/>
            </a:endParaRPr>
          </a:p>
        </p:txBody>
      </p:sp>
      <p:sp>
        <p:nvSpPr>
          <p:cNvPr id="6" name="矩形 5"/>
          <p:cNvSpPr/>
          <p:nvPr/>
        </p:nvSpPr>
        <p:spPr>
          <a:xfrm>
            <a:off x="2339752" y="-33222"/>
            <a:ext cx="3816424" cy="804772"/>
          </a:xfrm>
          <a:prstGeom prst="rect">
            <a:avLst/>
          </a:prstGeom>
        </p:spPr>
        <p:txBody>
          <a:bodyPr wrap="square">
            <a:spAutoFit/>
          </a:bodyPr>
          <a:lstStyle/>
          <a:p>
            <a:pP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1  </a:t>
            </a:r>
            <a:r>
              <a:rPr lang="zh-CN" altLang="en-US" sz="3500" b="1" dirty="0" smtClean="0">
                <a:latin typeface="Times New Roman" pitchFamily="18" charset="0"/>
                <a:ea typeface="微软雅黑" panose="020B0503020204020204" pitchFamily="34" charset="-122"/>
                <a:cs typeface="Times New Roman" pitchFamily="18" charset="0"/>
              </a:rPr>
              <a:t>电源和电流</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339502"/>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针对训练　</a:t>
            </a:r>
            <a:r>
              <a:rPr lang="zh-CN" altLang="zh-CN" sz="2600" kern="100" dirty="0">
                <a:solidFill>
                  <a:srgbClr val="404040"/>
                </a:solidFill>
                <a:latin typeface="Times New Roman"/>
                <a:ea typeface="微软雅黑"/>
                <a:cs typeface="Times New Roman"/>
              </a:rPr>
              <a:t>一硫酸铜电解槽的横截面积为</a:t>
            </a:r>
            <a:r>
              <a:rPr lang="en-US" altLang="zh-CN" sz="2600" kern="100" dirty="0">
                <a:solidFill>
                  <a:srgbClr val="404040"/>
                </a:solidFill>
                <a:latin typeface="Times New Roman"/>
                <a:ea typeface="微软雅黑"/>
                <a:cs typeface="Courier New"/>
              </a:rPr>
              <a:t>2 m</a:t>
            </a:r>
            <a:r>
              <a:rPr lang="en-US" altLang="zh-CN" sz="2600" kern="100" baseline="30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0.04 s</a:t>
            </a:r>
            <a:r>
              <a:rPr lang="zh-CN" altLang="zh-CN" sz="2600" kern="100" dirty="0">
                <a:solidFill>
                  <a:srgbClr val="404040"/>
                </a:solidFill>
                <a:latin typeface="Times New Roman"/>
                <a:ea typeface="微软雅黑"/>
                <a:cs typeface="Times New Roman"/>
              </a:rPr>
              <a:t>内若相向通过同一横截面的铜离子和硫酸根离子分别为</a:t>
            </a:r>
            <a:r>
              <a:rPr lang="en-US" altLang="zh-CN" sz="2600" kern="100" dirty="0">
                <a:solidFill>
                  <a:srgbClr val="404040"/>
                </a:solidFill>
                <a:latin typeface="Times New Roman"/>
                <a:ea typeface="微软雅黑"/>
                <a:cs typeface="Courier New"/>
              </a:rPr>
              <a:t>5.625</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18</a:t>
            </a:r>
            <a:r>
              <a:rPr lang="zh-CN" altLang="zh-CN" sz="2600" kern="100" dirty="0">
                <a:solidFill>
                  <a:srgbClr val="404040"/>
                </a:solidFill>
                <a:latin typeface="Times New Roman"/>
                <a:ea typeface="微软雅黑"/>
                <a:cs typeface="Times New Roman"/>
              </a:rPr>
              <a:t>个和</a:t>
            </a:r>
            <a:r>
              <a:rPr lang="en-US" altLang="zh-CN" sz="2600" kern="100" dirty="0">
                <a:solidFill>
                  <a:srgbClr val="404040"/>
                </a:solidFill>
                <a:latin typeface="Times New Roman"/>
                <a:ea typeface="微软雅黑"/>
                <a:cs typeface="Courier New"/>
              </a:rPr>
              <a:t>4.735</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18</a:t>
            </a:r>
            <a:r>
              <a:rPr lang="zh-CN" altLang="zh-CN" sz="2600" kern="100" dirty="0">
                <a:solidFill>
                  <a:srgbClr val="404040"/>
                </a:solidFill>
                <a:latin typeface="Times New Roman"/>
                <a:ea typeface="微软雅黑"/>
                <a:cs typeface="Times New Roman"/>
              </a:rPr>
              <a:t>个，则电解槽中的电流是多大？方向如何？</a:t>
            </a:r>
            <a:endParaRPr lang="zh-CN" altLang="zh-CN" sz="1050" kern="100" dirty="0">
              <a:effectLst/>
              <a:latin typeface="宋体"/>
              <a:cs typeface="Courier New"/>
            </a:endParaRPr>
          </a:p>
        </p:txBody>
      </p:sp>
      <p:sp>
        <p:nvSpPr>
          <p:cNvPr id="3" name="矩形 2"/>
          <p:cNvSpPr/>
          <p:nvPr/>
        </p:nvSpPr>
        <p:spPr>
          <a:xfrm>
            <a:off x="395536" y="2617292"/>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电解槽中的电流是铜离子和硫酸根离子分别向相反的方向运动形成的，因为铜离子带正电荷，硫酸根离子带负电荷，规定正电荷定向移动的方向为电流的方向，所以电流的方向与铜离子定向移动的方向相同</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0862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23478"/>
            <a:ext cx="8352928" cy="1817805"/>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铜离子和硫酸根离子都是二价离子，每个离子的电荷量为</a:t>
            </a:r>
            <a:r>
              <a:rPr lang="en-US" altLang="zh-CN" sz="2600" i="1" kern="100" dirty="0">
                <a:solidFill>
                  <a:srgbClr val="404040"/>
                </a:solidFill>
                <a:latin typeface="Times New Roman"/>
                <a:ea typeface="微软雅黑"/>
                <a:cs typeface="Courier New"/>
              </a:rPr>
              <a:t>q</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Times New Roman"/>
                <a:ea typeface="微软雅黑"/>
                <a:cs typeface="Courier New"/>
              </a:rPr>
              <a:t> C</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设铜离子的个数为</a:t>
            </a:r>
            <a:r>
              <a:rPr lang="en-US" altLang="zh-CN" sz="2600" i="1" kern="100" dirty="0">
                <a:solidFill>
                  <a:srgbClr val="404040"/>
                </a:solidFill>
                <a:latin typeface="Times New Roman"/>
                <a:ea typeface="微软雅黑"/>
                <a:cs typeface="Courier New"/>
              </a:rPr>
              <a:t>n</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，硫酸根离子的个数为</a:t>
            </a:r>
            <a:r>
              <a:rPr lang="en-US" altLang="zh-CN" sz="2600" i="1" kern="100" dirty="0">
                <a:solidFill>
                  <a:srgbClr val="404040"/>
                </a:solidFill>
                <a:latin typeface="Times New Roman"/>
                <a:ea typeface="微软雅黑"/>
                <a:cs typeface="Courier New"/>
              </a:rPr>
              <a:t>n</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73325190"/>
              </p:ext>
            </p:extLst>
          </p:nvPr>
        </p:nvGraphicFramePr>
        <p:xfrm>
          <a:off x="459924" y="1938918"/>
          <a:ext cx="8358187" cy="2789237"/>
        </p:xfrm>
        <a:graphic>
          <a:graphicData uri="http://schemas.openxmlformats.org/presentationml/2006/ole">
            <mc:AlternateContent xmlns:mc="http://schemas.openxmlformats.org/markup-compatibility/2006">
              <mc:Choice xmlns:v="urn:schemas-microsoft-com:vml" Requires="v">
                <p:oleObj spid="_x0000_s9226" name="文档" r:id="rId4" imgW="8363202" imgH="2791817" progId="Word.Document.12">
                  <p:embed/>
                </p:oleObj>
              </mc:Choice>
              <mc:Fallback>
                <p:oleObj name="文档" r:id="rId4" imgW="8363202" imgH="2791817" progId="Word.Document.12">
                  <p:embed/>
                  <p:pic>
                    <p:nvPicPr>
                      <p:cNvPr id="0" name=""/>
                      <p:cNvPicPr/>
                      <p:nvPr/>
                    </p:nvPicPr>
                    <p:blipFill>
                      <a:blip r:embed="rId5"/>
                      <a:stretch>
                        <a:fillRect/>
                      </a:stretch>
                    </p:blipFill>
                    <p:spPr>
                      <a:xfrm>
                        <a:off x="459924" y="1938918"/>
                        <a:ext cx="8358187" cy="2789237"/>
                      </a:xfrm>
                      <a:prstGeom prst="rect">
                        <a:avLst/>
                      </a:prstGeom>
                    </p:spPr>
                  </p:pic>
                </p:oleObj>
              </mc:Fallback>
            </mc:AlternateContent>
          </a:graphicData>
        </a:graphic>
      </p:graphicFrame>
      <p:sp>
        <p:nvSpPr>
          <p:cNvPr id="6" name="矩形 5"/>
          <p:cNvSpPr/>
          <p:nvPr/>
        </p:nvSpPr>
        <p:spPr>
          <a:xfrm>
            <a:off x="395536" y="418652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82.88 A</a:t>
            </a:r>
            <a:r>
              <a:rPr lang="zh-CN" altLang="zh-CN" sz="2600" kern="100" dirty="0">
                <a:solidFill>
                  <a:schemeClr val="accent6">
                    <a:lumMod val="75000"/>
                  </a:schemeClr>
                </a:solidFill>
                <a:latin typeface="Times New Roman"/>
                <a:ea typeface="微软雅黑"/>
                <a:cs typeface="Times New Roman"/>
              </a:rPr>
              <a:t>，方向与铜离子定向移动的方向</a:t>
            </a:r>
            <a:r>
              <a:rPr lang="zh-CN" altLang="zh-CN" sz="2600" kern="100" dirty="0" smtClean="0">
                <a:solidFill>
                  <a:schemeClr val="accent6">
                    <a:lumMod val="75000"/>
                  </a:schemeClr>
                </a:solidFill>
                <a:latin typeface="Times New Roman"/>
                <a:ea typeface="微软雅黑"/>
                <a:cs typeface="Times New Roman"/>
              </a:rPr>
              <a:t>相同</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39133"/>
            <a:ext cx="4706738" cy="6324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二、电流的微观表达式</a:t>
            </a:r>
            <a:r>
              <a:rPr lang="en-US" altLang="zh-CN" sz="2600" b="1" i="1" kern="100" dirty="0">
                <a:latin typeface="Times New Roman" pitchFamily="18" charset="0"/>
                <a:ea typeface="微软雅黑" pitchFamily="34" charset="-122"/>
                <a:cs typeface="Times New Roman" pitchFamily="18" charset="0"/>
              </a:rPr>
              <a:t>I</a:t>
            </a:r>
            <a:r>
              <a:rPr lang="zh-CN" altLang="zh-CN" sz="2600" b="1" kern="100" dirty="0">
                <a:latin typeface="Times New Roman" pitchFamily="18" charset="0"/>
                <a:ea typeface="微软雅黑" pitchFamily="34" charset="-122"/>
                <a:cs typeface="Times New Roman" pitchFamily="18" charset="0"/>
              </a:rPr>
              <a:t>＝</a:t>
            </a:r>
            <a:r>
              <a:rPr lang="en-US" altLang="zh-CN" sz="2600" b="1" i="1" kern="100" dirty="0" err="1">
                <a:latin typeface="Times New Roman" pitchFamily="18" charset="0"/>
                <a:ea typeface="微软雅黑" pitchFamily="34" charset="-122"/>
                <a:cs typeface="Times New Roman" pitchFamily="18" charset="0"/>
              </a:rPr>
              <a:t>nqS</a:t>
            </a:r>
            <a:r>
              <a:rPr lang="en-US" altLang="zh-CN" sz="2600" b="1" i="1" kern="100" dirty="0" err="1">
                <a:latin typeface="Book Antiqua" pitchFamily="18" charset="0"/>
                <a:ea typeface="微软雅黑" pitchFamily="34" charset="-122"/>
                <a:cs typeface="Times New Roman" pitchFamily="18" charset="0"/>
              </a:rPr>
              <a:t>v</a:t>
            </a:r>
            <a:endParaRPr lang="zh-CN" altLang="zh-CN" sz="2600" b="1" i="1" kern="100" dirty="0">
              <a:latin typeface="Book Antiqua" pitchFamily="18" charset="0"/>
              <a:ea typeface="微软雅黑" pitchFamily="34" charset="-122"/>
              <a:cs typeface="Times New Roman" pitchFamily="18" charset="0"/>
            </a:endParaRPr>
          </a:p>
        </p:txBody>
      </p:sp>
      <p:sp>
        <p:nvSpPr>
          <p:cNvPr id="5" name="矩形 4"/>
          <p:cNvSpPr/>
          <p:nvPr/>
        </p:nvSpPr>
        <p:spPr>
          <a:xfrm>
            <a:off x="243900" y="825953"/>
            <a:ext cx="8352928" cy="1892826"/>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铜的摩尔质量</a:t>
            </a:r>
            <a:r>
              <a:rPr lang="zh-CN" altLang="zh-CN" sz="2600" kern="100" dirty="0" smtClean="0">
                <a:solidFill>
                  <a:srgbClr val="404040"/>
                </a:solidFill>
                <a:latin typeface="Times New Roman"/>
                <a:ea typeface="微软雅黑"/>
                <a:cs typeface="Times New Roman"/>
              </a:rPr>
              <a:t>为</a:t>
            </a:r>
            <a:r>
              <a:rPr lang="en-US" altLang="zh-CN" sz="2600" i="1" kern="100" dirty="0" smtClean="0">
                <a:solidFill>
                  <a:srgbClr val="404040"/>
                </a:solidFill>
                <a:latin typeface="Times New Roman"/>
                <a:ea typeface="微软雅黑"/>
                <a:cs typeface="Courier New"/>
              </a:rPr>
              <a:t>M</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密度为</a:t>
            </a:r>
            <a:r>
              <a:rPr lang="en-US" altLang="zh-CN" sz="2600" i="1" kern="100" dirty="0">
                <a:solidFill>
                  <a:srgbClr val="404040"/>
                </a:solidFill>
                <a:latin typeface="Times New Roman"/>
                <a:ea typeface="微软雅黑"/>
                <a:cs typeface="Courier New"/>
              </a:rPr>
              <a:t>ρ</a:t>
            </a:r>
            <a:r>
              <a:rPr lang="zh-CN" altLang="zh-CN" sz="2600" kern="100" dirty="0">
                <a:solidFill>
                  <a:srgbClr val="404040"/>
                </a:solidFill>
                <a:latin typeface="Times New Roman"/>
                <a:ea typeface="微软雅黑"/>
                <a:cs typeface="Times New Roman"/>
              </a:rPr>
              <a:t>，每摩尔铜原子有</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个自由电子，今有一根横截面为</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的铜导线，当通过的电流为</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时，电子平均定向移动速率为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01926688"/>
              </p:ext>
            </p:extLst>
          </p:nvPr>
        </p:nvGraphicFramePr>
        <p:xfrm>
          <a:off x="327025" y="2700526"/>
          <a:ext cx="7880350" cy="2163762"/>
        </p:xfrm>
        <a:graphic>
          <a:graphicData uri="http://schemas.openxmlformats.org/presentationml/2006/ole">
            <mc:AlternateContent xmlns:mc="http://schemas.openxmlformats.org/markup-compatibility/2006">
              <mc:Choice xmlns:v="urn:schemas-microsoft-com:vml" Requires="v">
                <p:oleObj spid="_x0000_s10250" name="文档" r:id="rId4" imgW="7878551" imgH="2173191" progId="Word.Document.12">
                  <p:embed/>
                </p:oleObj>
              </mc:Choice>
              <mc:Fallback>
                <p:oleObj name="文档" r:id="rId4" imgW="7878551" imgH="2173191" progId="Word.Document.12">
                  <p:embed/>
                  <p:pic>
                    <p:nvPicPr>
                      <p:cNvPr id="0" name=""/>
                      <p:cNvPicPr/>
                      <p:nvPr/>
                    </p:nvPicPr>
                    <p:blipFill>
                      <a:blip r:embed="rId5"/>
                      <a:stretch>
                        <a:fillRect/>
                      </a:stretch>
                    </p:blipFill>
                    <p:spPr>
                      <a:xfrm>
                        <a:off x="327025" y="2700526"/>
                        <a:ext cx="7880350" cy="2163762"/>
                      </a:xfrm>
                      <a:prstGeom prst="rect">
                        <a:avLst/>
                      </a:prstGeom>
                    </p:spPr>
                  </p:pic>
                </p:oleObj>
              </mc:Fallback>
            </mc:AlternateContent>
          </a:graphicData>
        </a:graphic>
      </p:graphicFrame>
    </p:spTree>
    <p:extLst>
      <p:ext uri="{BB962C8B-B14F-4D97-AF65-F5344CB8AC3E}">
        <p14:creationId xmlns:p14="http://schemas.microsoft.com/office/powerpoint/2010/main" val="3674950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05422136"/>
              </p:ext>
            </p:extLst>
          </p:nvPr>
        </p:nvGraphicFramePr>
        <p:xfrm>
          <a:off x="443111" y="335280"/>
          <a:ext cx="8161337" cy="4068763"/>
        </p:xfrm>
        <a:graphic>
          <a:graphicData uri="http://schemas.openxmlformats.org/presentationml/2006/ole">
            <mc:AlternateContent xmlns:mc="http://schemas.openxmlformats.org/markup-compatibility/2006">
              <mc:Choice xmlns:v="urn:schemas-microsoft-com:vml" Requires="v">
                <p:oleObj spid="_x0000_s11274" name="文档" r:id="rId4" imgW="8166058" imgH="4079240" progId="Word.Document.12">
                  <p:embed/>
                </p:oleObj>
              </mc:Choice>
              <mc:Fallback>
                <p:oleObj name="文档" r:id="rId4" imgW="8166058" imgH="4079240" progId="Word.Document.12">
                  <p:embed/>
                  <p:pic>
                    <p:nvPicPr>
                      <p:cNvPr id="0" name=""/>
                      <p:cNvPicPr/>
                      <p:nvPr/>
                    </p:nvPicPr>
                    <p:blipFill>
                      <a:blip r:embed="rId5"/>
                      <a:stretch>
                        <a:fillRect/>
                      </a:stretch>
                    </p:blipFill>
                    <p:spPr>
                      <a:xfrm>
                        <a:off x="443111" y="335280"/>
                        <a:ext cx="8161337" cy="4068763"/>
                      </a:xfrm>
                      <a:prstGeom prst="rect">
                        <a:avLst/>
                      </a:prstGeom>
                    </p:spPr>
                  </p:pic>
                </p:oleObj>
              </mc:Fallback>
            </mc:AlternateContent>
          </a:graphicData>
        </a:graphic>
      </p:graphicFrame>
      <p:sp>
        <p:nvSpPr>
          <p:cNvPr id="5" name="矩形 4"/>
          <p:cNvSpPr/>
          <p:nvPr/>
        </p:nvSpPr>
        <p:spPr>
          <a:xfrm>
            <a:off x="395536" y="3939902"/>
            <a:ext cx="1425390"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385" y="51470"/>
            <a:ext cx="3185487"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三、三个速率的区别</a:t>
            </a:r>
          </a:p>
        </p:txBody>
      </p:sp>
      <p:sp>
        <p:nvSpPr>
          <p:cNvPr id="5" name="矩形 4"/>
          <p:cNvSpPr/>
          <p:nvPr/>
        </p:nvSpPr>
        <p:spPr>
          <a:xfrm>
            <a:off x="229682" y="655496"/>
            <a:ext cx="8606030" cy="4508542"/>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在横截面积为</a:t>
            </a:r>
            <a:r>
              <a:rPr lang="en-US" altLang="zh-CN" sz="2600" kern="100" dirty="0">
                <a:solidFill>
                  <a:srgbClr val="404040"/>
                </a:solidFill>
                <a:latin typeface="Times New Roman"/>
                <a:ea typeface="微软雅黑"/>
                <a:cs typeface="Courier New"/>
              </a:rPr>
              <a:t>1.0 mm</a:t>
            </a:r>
            <a:r>
              <a:rPr lang="en-US" altLang="zh-CN" sz="2600" kern="100" baseline="30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铜导线中通过</a:t>
            </a:r>
            <a:r>
              <a:rPr lang="en-US" altLang="zh-CN" sz="2600" kern="100" dirty="0">
                <a:solidFill>
                  <a:srgbClr val="404040"/>
                </a:solidFill>
                <a:latin typeface="Times New Roman"/>
                <a:ea typeface="微软雅黑"/>
                <a:cs typeface="Courier New"/>
              </a:rPr>
              <a:t>1.0 A</a:t>
            </a:r>
            <a:r>
              <a:rPr lang="zh-CN" altLang="zh-CN" sz="2600" kern="100" dirty="0">
                <a:solidFill>
                  <a:srgbClr val="404040"/>
                </a:solidFill>
                <a:latin typeface="Times New Roman"/>
                <a:ea typeface="微软雅黑"/>
                <a:cs typeface="Times New Roman"/>
              </a:rPr>
              <a:t>的电流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铜在单位体积中的自由电子数为</a:t>
            </a:r>
            <a:r>
              <a:rPr lang="en-US" altLang="zh-CN" sz="2600" kern="100" dirty="0">
                <a:solidFill>
                  <a:srgbClr val="404040"/>
                </a:solidFill>
                <a:latin typeface="Times New Roman"/>
                <a:ea typeface="微软雅黑"/>
                <a:cs typeface="Courier New"/>
              </a:rPr>
              <a:t>8.5</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28</a:t>
            </a:r>
            <a:r>
              <a:rPr lang="zh-CN" altLang="zh-CN" sz="2600" kern="100" dirty="0">
                <a:solidFill>
                  <a:srgbClr val="404040"/>
                </a:solidFill>
                <a:latin typeface="Times New Roman"/>
                <a:ea typeface="微软雅黑"/>
                <a:cs typeface="Times New Roman"/>
              </a:rPr>
              <a:t>个，电子的电荷量为</a:t>
            </a:r>
            <a:r>
              <a:rPr lang="en-US" altLang="zh-CN" sz="2600" kern="100" dirty="0">
                <a:solidFill>
                  <a:srgbClr val="404040"/>
                </a:solidFill>
                <a:latin typeface="Times New Roman"/>
                <a:ea typeface="微软雅黑"/>
                <a:cs typeface="Courier New"/>
              </a:rPr>
              <a:t>1.6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19</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试计算这时自由电子的定向移动速率为多少？而常温下金属中自由电子热运动的平均速率约为</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a:t>
            </a:r>
            <a:r>
              <a:rPr lang="en-US" altLang="zh-CN" sz="2600" kern="100" dirty="0">
                <a:solidFill>
                  <a:srgbClr val="404040"/>
                </a:solidFill>
                <a:latin typeface="IPAPANNEW"/>
                <a:ea typeface="微软雅黑"/>
                <a:cs typeface="Times New Roman"/>
              </a:rPr>
              <a:t>/s</a:t>
            </a:r>
            <a:r>
              <a:rPr lang="zh-CN" altLang="zh-CN" sz="2600" kern="100" dirty="0">
                <a:solidFill>
                  <a:srgbClr val="404040"/>
                </a:solidFill>
                <a:latin typeface="IPAPANNEW"/>
                <a:ea typeface="微软雅黑"/>
                <a:cs typeface="Times New Roman"/>
              </a:rPr>
              <a:t>，通过有关资料，我们还可知道：形成电流的速率不是自由电子的定向移动速率，而是电场的传播速率，且电场的传播速率是光速，为</a:t>
            </a:r>
            <a:r>
              <a:rPr lang="en-US" altLang="zh-CN" sz="2600" kern="100" dirty="0">
                <a:solidFill>
                  <a:srgbClr val="404040"/>
                </a:solidFill>
                <a:latin typeface="IPAPANNEW"/>
                <a:ea typeface="微软雅黑"/>
                <a:cs typeface="Times New Roman"/>
              </a:rPr>
              <a:t>3.0</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IPAPANNEW"/>
                <a:ea typeface="微软雅黑"/>
                <a:cs typeface="Times New Roman"/>
              </a:rPr>
              <a:t>10</a:t>
            </a:r>
            <a:r>
              <a:rPr lang="en-US" altLang="zh-CN" sz="2600" kern="100" baseline="30000" dirty="0">
                <a:solidFill>
                  <a:srgbClr val="404040"/>
                </a:solidFill>
                <a:latin typeface="IPAPANNEW"/>
                <a:ea typeface="微软雅黑"/>
                <a:cs typeface="Times New Roman"/>
              </a:rPr>
              <a:t>8</a:t>
            </a:r>
            <a:r>
              <a:rPr lang="en-US" altLang="zh-CN" sz="2600" kern="100" dirty="0">
                <a:solidFill>
                  <a:srgbClr val="404040"/>
                </a:solidFill>
                <a:latin typeface="IPAPANNEW"/>
                <a:ea typeface="微软雅黑"/>
                <a:cs typeface="Times New Roman"/>
              </a:rPr>
              <a:t> m/</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，就这些知识，你能否描述一下电路接通后金属导体中自由电子运动的情景</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1589" y="188268"/>
            <a:ext cx="8520822" cy="4900865"/>
            <a:chOff x="311589" y="188268"/>
            <a:chExt cx="8520822" cy="4900865"/>
          </a:xfrm>
        </p:grpSpPr>
        <p:sp>
          <p:nvSpPr>
            <p:cNvPr id="3" name="矩形 2"/>
            <p:cNvSpPr/>
            <p:nvPr/>
          </p:nvSpPr>
          <p:spPr>
            <a:xfrm>
              <a:off x="311589" y="195486"/>
              <a:ext cx="8520822" cy="489364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＝，且</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nS</a:t>
              </a:r>
              <a:r>
                <a:rPr lang="en-US" altLang="zh-CN" sz="2600" i="1" kern="100" dirty="0" err="1">
                  <a:solidFill>
                    <a:srgbClr val="404040"/>
                  </a:solidFill>
                  <a:latin typeface="Book Antiqua"/>
                  <a:ea typeface="微软雅黑"/>
                  <a:cs typeface="Times New Roman"/>
                </a:rPr>
                <a:t>v</a:t>
              </a:r>
              <a:r>
                <a:rPr lang="en-US" altLang="zh-CN" sz="2600" i="1" kern="100" dirty="0" err="1">
                  <a:solidFill>
                    <a:srgbClr val="404040"/>
                  </a:solidFill>
                  <a:latin typeface="Times New Roman"/>
                  <a:ea typeface="微软雅黑"/>
                  <a:cs typeface="Courier New"/>
                </a:rPr>
                <a:t>te</a:t>
              </a:r>
              <a:r>
                <a:rPr lang="zh-CN" altLang="zh-CN" sz="2600" kern="100" dirty="0">
                  <a:solidFill>
                    <a:srgbClr val="404040"/>
                  </a:solidFill>
                  <a:latin typeface="Times New Roman"/>
                  <a:ea typeface="微软雅黑"/>
                  <a:cs typeface="Times New Roman"/>
                </a:rPr>
                <a:t>，则</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neS</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，所以</a:t>
              </a:r>
              <a:r>
                <a:rPr lang="en-US" altLang="zh-CN" sz="2600" i="1" kern="100" dirty="0">
                  <a:solidFill>
                    <a:srgbClr val="404040"/>
                  </a:solidFill>
                  <a:latin typeface="Book Antiqua"/>
                  <a:ea typeface="微软雅黑"/>
                  <a:cs typeface="Times New Roman"/>
                </a:rPr>
                <a:t>v</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可算出自由电子的定向移动速率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约为</a:t>
              </a:r>
              <a:r>
                <a:rPr lang="en-US" altLang="zh-CN" sz="2600" kern="100" dirty="0">
                  <a:solidFill>
                    <a:srgbClr val="404040"/>
                  </a:solidFill>
                  <a:latin typeface="Times New Roman"/>
                  <a:ea typeface="微软雅黑"/>
                  <a:cs typeface="Courier New"/>
                </a:rPr>
                <a:t>7.4</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a:t>
              </a:r>
              <a:r>
                <a:rPr lang="en-US" altLang="zh-CN" sz="2600" kern="100" dirty="0">
                  <a:solidFill>
                    <a:srgbClr val="404040"/>
                  </a:solidFill>
                  <a:latin typeface="IPAPANNEW"/>
                  <a:ea typeface="微软雅黑"/>
                  <a:cs typeface="Times New Roman"/>
                </a:rPr>
                <a:t>/s.</a:t>
              </a:r>
              <a:r>
                <a:rPr lang="zh-CN" altLang="zh-CN" sz="2600" kern="100" dirty="0">
                  <a:solidFill>
                    <a:srgbClr val="404040"/>
                  </a:solidFill>
                  <a:latin typeface="IPAPANNEW"/>
                  <a:ea typeface="微软雅黑"/>
                  <a:cs typeface="Times New Roman"/>
                </a:rPr>
                <a:t>金属导体中各处都是自由电子，电路一旦接通，导线中便以电场的传播速率</a:t>
              </a:r>
              <a:r>
                <a:rPr lang="en-US" altLang="zh-CN" sz="2600" kern="100" dirty="0">
                  <a:solidFill>
                    <a:srgbClr val="404040"/>
                  </a:solidFill>
                  <a:latin typeface="IPAPANNEW"/>
                  <a:ea typeface="微软雅黑"/>
                  <a:cs typeface="Times New Roman"/>
                </a:rPr>
                <a:t>3.0</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IPAPANNEW"/>
                  <a:ea typeface="微软雅黑"/>
                  <a:cs typeface="Times New Roman"/>
                </a:rPr>
                <a:t>10</a:t>
              </a:r>
              <a:r>
                <a:rPr lang="en-US" altLang="zh-CN" sz="2600" kern="100" baseline="30000" dirty="0">
                  <a:solidFill>
                    <a:srgbClr val="404040"/>
                  </a:solidFill>
                  <a:latin typeface="IPAPANNEW"/>
                  <a:ea typeface="微软雅黑"/>
                  <a:cs typeface="Times New Roman"/>
                </a:rPr>
                <a:t>8</a:t>
              </a:r>
              <a:r>
                <a:rPr lang="en-US" altLang="zh-CN" sz="2600" kern="100" dirty="0">
                  <a:solidFill>
                    <a:srgbClr val="404040"/>
                  </a:solidFill>
                  <a:latin typeface="IPAPANNEW"/>
                  <a:ea typeface="微软雅黑"/>
                  <a:cs typeface="Times New Roman"/>
                </a:rPr>
                <a:t> m/</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在各处迅速地建立起电场，在这个电场的作用下，导线各处的自由电子几乎同时开始以很小的定向移动速率</a:t>
              </a:r>
              <a:r>
                <a:rPr lang="en-US" altLang="zh-CN" sz="2600" kern="100" dirty="0">
                  <a:solidFill>
                    <a:srgbClr val="404040"/>
                  </a:solidFill>
                  <a:latin typeface="Times New Roman"/>
                  <a:ea typeface="微软雅黑"/>
                  <a:cs typeface="Courier New"/>
                </a:rPr>
                <a:t>7.4</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a:t>
              </a:r>
              <a:r>
                <a:rPr lang="en-US" altLang="zh-CN" sz="2600" kern="100" dirty="0">
                  <a:solidFill>
                    <a:srgbClr val="404040"/>
                  </a:solidFill>
                  <a:latin typeface="IPAPANNEW"/>
                  <a:ea typeface="微软雅黑"/>
                  <a:cs typeface="Times New Roman"/>
                </a:rPr>
                <a:t>/s</a:t>
              </a:r>
              <a:r>
                <a:rPr lang="zh-CN" altLang="zh-CN" sz="2600" kern="100" dirty="0">
                  <a:solidFill>
                    <a:srgbClr val="404040"/>
                  </a:solidFill>
                  <a:latin typeface="IPAPANNEW"/>
                  <a:ea typeface="微软雅黑"/>
                  <a:cs typeface="Times New Roman"/>
                </a:rPr>
                <a:t>做定向移动，整个电路几乎同时形成了电流，但同时由于金属中自由电子热运动的平均速率约为</a:t>
              </a:r>
              <a:r>
                <a:rPr lang="en-US" altLang="zh-CN" sz="2600" kern="100" dirty="0">
                  <a:solidFill>
                    <a:srgbClr val="404040"/>
                  </a:solidFill>
                  <a:latin typeface="IPAPANNEW"/>
                  <a:ea typeface="微软雅黑"/>
                  <a:cs typeface="Times New Roman"/>
                </a:rPr>
                <a:t>10</a:t>
              </a:r>
              <a:r>
                <a:rPr lang="en-US" altLang="zh-CN" sz="2600" kern="100" baseline="30000" dirty="0">
                  <a:solidFill>
                    <a:srgbClr val="404040"/>
                  </a:solidFill>
                  <a:latin typeface="IPAPANNEW"/>
                  <a:ea typeface="微软雅黑"/>
                  <a:cs typeface="Times New Roman"/>
                </a:rPr>
                <a:t>5</a:t>
              </a:r>
              <a:r>
                <a:rPr lang="en-US" altLang="zh-CN" sz="2600" kern="100" dirty="0">
                  <a:solidFill>
                    <a:srgbClr val="404040"/>
                  </a:solidFill>
                  <a:latin typeface="IPAPANNEW"/>
                  <a:ea typeface="微软雅黑"/>
                  <a:cs typeface="Times New Roman"/>
                </a:rPr>
                <a:t> m/</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，显然这个速率远大于自由电子的定向</a:t>
              </a:r>
              <a:r>
                <a:rPr lang="zh-CN" altLang="zh-CN" sz="2600" kern="100" dirty="0" smtClean="0">
                  <a:solidFill>
                    <a:srgbClr val="404040"/>
                  </a:solidFill>
                  <a:latin typeface="Times New Roman"/>
                  <a:ea typeface="微软雅黑"/>
                  <a:cs typeface="Times New Roman"/>
                </a:rPr>
                <a:t>移</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73491319"/>
                </p:ext>
              </p:extLst>
            </p:nvPr>
          </p:nvGraphicFramePr>
          <p:xfrm>
            <a:off x="2123728" y="199316"/>
            <a:ext cx="403225" cy="1076325"/>
          </p:xfrm>
          <a:graphic>
            <a:graphicData uri="http://schemas.openxmlformats.org/presentationml/2006/ole">
              <mc:AlternateContent xmlns:mc="http://schemas.openxmlformats.org/markup-compatibility/2006">
                <mc:Choice xmlns:v="urn:schemas-microsoft-com:vml" Requires="v">
                  <p:oleObj spid="_x0000_s12306" name="文档" r:id="rId4" imgW="403100" imgH="1075953" progId="Word.Document.12">
                    <p:embed/>
                  </p:oleObj>
                </mc:Choice>
                <mc:Fallback>
                  <p:oleObj name="文档" r:id="rId4" imgW="403100" imgH="1075953" progId="Word.Document.12">
                    <p:embed/>
                    <p:pic>
                      <p:nvPicPr>
                        <p:cNvPr id="0" name=""/>
                        <p:cNvPicPr/>
                        <p:nvPr/>
                      </p:nvPicPr>
                      <p:blipFill>
                        <a:blip r:embed="rId5"/>
                        <a:stretch>
                          <a:fillRect/>
                        </a:stretch>
                      </p:blipFill>
                      <p:spPr>
                        <a:xfrm>
                          <a:off x="2123728" y="199316"/>
                          <a:ext cx="403225" cy="10763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00510950"/>
                </p:ext>
              </p:extLst>
            </p:nvPr>
          </p:nvGraphicFramePr>
          <p:xfrm>
            <a:off x="7387932" y="188268"/>
            <a:ext cx="882650" cy="1014412"/>
          </p:xfrm>
          <a:graphic>
            <a:graphicData uri="http://schemas.openxmlformats.org/presentationml/2006/ole">
              <mc:AlternateContent xmlns:mc="http://schemas.openxmlformats.org/markup-compatibility/2006">
                <mc:Choice xmlns:v="urn:schemas-microsoft-com:vml" Requires="v">
                  <p:oleObj spid="_x0000_s12307" name="文档" r:id="rId7" imgW="883220" imgH="1014656" progId="Word.Document.12">
                    <p:embed/>
                  </p:oleObj>
                </mc:Choice>
                <mc:Fallback>
                  <p:oleObj name="文档" r:id="rId7" imgW="883220" imgH="1014656" progId="Word.Document.12">
                    <p:embed/>
                    <p:pic>
                      <p:nvPicPr>
                        <p:cNvPr id="0" name=""/>
                        <p:cNvPicPr/>
                        <p:nvPr/>
                      </p:nvPicPr>
                      <p:blipFill>
                        <a:blip r:embed="rId8"/>
                        <a:stretch>
                          <a:fillRect/>
                        </a:stretch>
                      </p:blipFill>
                      <p:spPr>
                        <a:xfrm>
                          <a:off x="7387932" y="188268"/>
                          <a:ext cx="882650" cy="1014412"/>
                        </a:xfrm>
                        <a:prstGeom prst="rect">
                          <a:avLst/>
                        </a:prstGeom>
                      </p:spPr>
                    </p:pic>
                  </p:oleObj>
                </mc:Fallback>
              </mc:AlternateContent>
            </a:graphicData>
          </a:graphic>
        </p:graphicFrame>
      </p:grpSp>
    </p:spTree>
    <p:extLst>
      <p:ext uri="{BB962C8B-B14F-4D97-AF65-F5344CB8AC3E}">
        <p14:creationId xmlns:p14="http://schemas.microsoft.com/office/powerpoint/2010/main" val="3665399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131590"/>
            <a:ext cx="8352928" cy="1892826"/>
          </a:xfrm>
          <a:prstGeom prst="rect">
            <a:avLst/>
          </a:prstGeom>
        </p:spPr>
        <p:txBody>
          <a:bodyPr wrap="square">
            <a:spAutoFit/>
          </a:bodyPr>
          <a:lstStyle/>
          <a:p>
            <a:pPr algn="just">
              <a:lnSpc>
                <a:spcPct val="150000"/>
              </a:lnSpc>
              <a:spcAft>
                <a:spcPts val="0"/>
              </a:spcAft>
            </a:pPr>
            <a:r>
              <a:rPr lang="zh-CN" altLang="zh-CN" sz="2600" kern="100" smtClean="0">
                <a:solidFill>
                  <a:srgbClr val="404040"/>
                </a:solidFill>
                <a:latin typeface="Times New Roman"/>
                <a:ea typeface="微软雅黑"/>
                <a:cs typeface="Times New Roman"/>
              </a:rPr>
              <a:t>动</a:t>
            </a:r>
            <a:r>
              <a:rPr lang="zh-CN" altLang="zh-CN" sz="2600" kern="100" dirty="0">
                <a:solidFill>
                  <a:srgbClr val="404040"/>
                </a:solidFill>
                <a:latin typeface="Times New Roman"/>
                <a:ea typeface="微软雅黑"/>
                <a:cs typeface="Times New Roman"/>
              </a:rPr>
              <a:t>速率，所以金属导体通电后，导体各处的自由电子几乎同时开始在原本速率巨大的无规则热运动上附加了一个速率很小的定向移动</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5" name="矩形 4"/>
          <p:cNvSpPr/>
          <p:nvPr/>
        </p:nvSpPr>
        <p:spPr>
          <a:xfrm>
            <a:off x="467544" y="310640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见</a:t>
            </a:r>
            <a:r>
              <a:rPr lang="zh-CN" altLang="zh-CN" sz="2600" kern="100" dirty="0" smtClean="0">
                <a:solidFill>
                  <a:schemeClr val="accent6">
                    <a:lumMod val="75000"/>
                  </a:schemeClr>
                </a:solidFill>
                <a:latin typeface="Times New Roman"/>
                <a:ea typeface="微软雅黑"/>
                <a:cs typeface="Times New Roman"/>
              </a:rPr>
              <a:t>解析</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59885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4338"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359305" y="1707654"/>
            <a:ext cx="6453055" cy="189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43900" y="748690"/>
            <a:ext cx="8352928" cy="452431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对电流的理解</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关于电流的方向，下列叙述</a:t>
            </a:r>
            <a:r>
              <a:rPr lang="zh-CN" altLang="zh-CN" sz="2400" kern="100" dirty="0" smtClean="0">
                <a:solidFill>
                  <a:srgbClr val="404040"/>
                </a:solidFill>
                <a:latin typeface="Times New Roman"/>
                <a:ea typeface="微软雅黑"/>
                <a:cs typeface="Times New Roman"/>
              </a:rPr>
              <a:t>中正</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确</a:t>
            </a:r>
            <a:r>
              <a:rPr lang="zh-CN" altLang="zh-CN" sz="2400" kern="100" dirty="0">
                <a:solidFill>
                  <a:srgbClr val="404040"/>
                </a:solidFill>
                <a:latin typeface="Times New Roman"/>
                <a:ea typeface="微软雅黑"/>
                <a:cs typeface="Times New Roman"/>
              </a:rPr>
              <a:t>的是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金属导体中电流的方向就是自由电子定向移动的方向</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在电解质溶液中有自由的正离子和负离子，电流方向</a:t>
            </a:r>
            <a:r>
              <a:rPr lang="zh-CN" altLang="zh-CN" sz="2400" kern="100" dirty="0" smtClean="0">
                <a:solidFill>
                  <a:srgbClr val="404040"/>
                </a:solidFill>
                <a:latin typeface="Times New Roman"/>
                <a:ea typeface="微软雅黑"/>
                <a:cs typeface="Times New Roman"/>
              </a:rPr>
              <a:t>不能</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确定</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不论何种导体，电流的方向规定为正电荷定向移动的方向</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电流的方向有时与正电荷定向移动的方向相同，有时与</a:t>
            </a:r>
            <a:r>
              <a:rPr lang="zh-CN" altLang="zh-CN" sz="2400" kern="100" dirty="0" smtClean="0">
                <a:solidFill>
                  <a:srgbClr val="404040"/>
                </a:solidFill>
                <a:latin typeface="Times New Roman"/>
                <a:ea typeface="微软雅黑"/>
                <a:cs typeface="Times New Roman"/>
              </a:rPr>
              <a:t>负</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电荷</a:t>
            </a:r>
            <a:r>
              <a:rPr lang="zh-CN" altLang="zh-CN" sz="2400" kern="100" dirty="0">
                <a:solidFill>
                  <a:srgbClr val="404040"/>
                </a:solidFill>
                <a:latin typeface="Times New Roman"/>
                <a:ea typeface="微软雅黑"/>
                <a:cs typeface="Times New Roman"/>
              </a:rPr>
              <a:t>定向移动的方向相同</a:t>
            </a:r>
            <a:endParaRPr lang="zh-CN" altLang="zh-CN" sz="2400" kern="100" dirty="0">
              <a:effectLst/>
              <a:latin typeface="宋体"/>
              <a:cs typeface="Courier New"/>
            </a:endParaRPr>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95536" y="1203598"/>
            <a:ext cx="8352928" cy="2973122"/>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电流的方向是人为规定的，物理上规定正电荷定向移动的方向为电流的方向，则负电荷定向移动的方向一定与电流的方向相反</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65592" y="987574"/>
            <a:ext cx="8238856"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公式</a:t>
            </a:r>
            <a:r>
              <a:rPr lang="en-US" altLang="zh-CN" sz="2600" i="1" kern="100" dirty="0">
                <a:solidFill>
                  <a:srgbClr val="404040"/>
                </a:solidFill>
                <a:latin typeface="Times New Roman"/>
                <a:ea typeface="微软雅黑"/>
                <a:cs typeface="Courier New"/>
              </a:rPr>
              <a:t>I</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应用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电路中有一电阻，通过电阻的电流为</a:t>
            </a:r>
            <a:r>
              <a:rPr lang="en-US" altLang="zh-CN" sz="2600" kern="100" dirty="0">
                <a:solidFill>
                  <a:srgbClr val="404040"/>
                </a:solidFill>
                <a:latin typeface="Times New Roman"/>
                <a:ea typeface="微软雅黑"/>
                <a:cs typeface="Courier New"/>
              </a:rPr>
              <a:t>5 </a:t>
            </a:r>
            <a:r>
              <a:rPr lang="en-US" altLang="zh-CN" sz="2600" kern="100" dirty="0" smtClean="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，当</a:t>
            </a:r>
            <a:r>
              <a:rPr lang="zh-CN" altLang="zh-CN" sz="2600" kern="100" dirty="0">
                <a:solidFill>
                  <a:srgbClr val="404040"/>
                </a:solidFill>
                <a:latin typeface="Times New Roman"/>
                <a:ea typeface="微软雅黑"/>
                <a:cs typeface="Times New Roman"/>
              </a:rPr>
              <a:t>通电</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分钟时，通过电阻横截面的电子数为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A.1 500</a:t>
            </a:r>
            <a:r>
              <a:rPr lang="zh-CN" altLang="zh-CN" sz="2600" kern="100" dirty="0">
                <a:solidFill>
                  <a:srgbClr val="404040"/>
                </a:solidFill>
                <a:latin typeface="Times New Roman"/>
                <a:ea typeface="微软雅黑"/>
                <a:cs typeface="Times New Roman"/>
              </a:rPr>
              <a:t>个</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B.9.375</a:t>
            </a:r>
            <a:r>
              <a:rPr lang="en-US" altLang="zh-CN" sz="2600" kern="100" dirty="0" smtClean="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10</a:t>
            </a:r>
            <a:r>
              <a:rPr lang="en-US" altLang="zh-CN" sz="2600" kern="100" baseline="30000" dirty="0" smtClean="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个</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C.9.375</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21</a:t>
            </a:r>
            <a:r>
              <a:rPr lang="zh-CN" altLang="zh-CN" sz="2600" kern="100" dirty="0">
                <a:solidFill>
                  <a:srgbClr val="404040"/>
                </a:solidFill>
                <a:latin typeface="Times New Roman"/>
                <a:ea typeface="微软雅黑"/>
                <a:cs typeface="Times New Roman"/>
              </a:rPr>
              <a:t>个</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D.9.375</a:t>
            </a:r>
            <a:r>
              <a:rPr lang="en-US" altLang="zh-CN" sz="2600" kern="100" dirty="0" smtClean="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10</a:t>
            </a:r>
            <a:r>
              <a:rPr lang="en-US" altLang="zh-CN" sz="2600" kern="100" baseline="30000" dirty="0" smtClean="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个</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22170782"/>
              </p:ext>
            </p:extLst>
          </p:nvPr>
        </p:nvGraphicFramePr>
        <p:xfrm>
          <a:off x="1850936" y="991404"/>
          <a:ext cx="373063" cy="954087"/>
        </p:xfrm>
        <a:graphic>
          <a:graphicData uri="http://schemas.openxmlformats.org/presentationml/2006/ole">
            <mc:AlternateContent xmlns:mc="http://schemas.openxmlformats.org/markup-compatibility/2006">
              <mc:Choice xmlns:v="urn:schemas-microsoft-com:vml" Requires="v">
                <p:oleObj spid="_x0000_s15376" name="文档" r:id="rId8" imgW="372507" imgH="953719" progId="Word.Document.12">
                  <p:embed/>
                </p:oleObj>
              </mc:Choice>
              <mc:Fallback>
                <p:oleObj name="文档" r:id="rId8" imgW="372507" imgH="953719" progId="Word.Document.12">
                  <p:embed/>
                  <p:pic>
                    <p:nvPicPr>
                      <p:cNvPr id="0" name=""/>
                      <p:cNvPicPr/>
                      <p:nvPr/>
                    </p:nvPicPr>
                    <p:blipFill>
                      <a:blip r:embed="rId9"/>
                      <a:stretch>
                        <a:fillRect/>
                      </a:stretch>
                    </p:blipFill>
                    <p:spPr>
                      <a:xfrm>
                        <a:off x="1850936" y="991404"/>
                        <a:ext cx="373063" cy="9540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32907865"/>
              </p:ext>
            </p:extLst>
          </p:nvPr>
        </p:nvGraphicFramePr>
        <p:xfrm>
          <a:off x="442689" y="3501107"/>
          <a:ext cx="6505575" cy="1158875"/>
        </p:xfrm>
        <a:graphic>
          <a:graphicData uri="http://schemas.openxmlformats.org/presentationml/2006/ole">
            <mc:AlternateContent xmlns:mc="http://schemas.openxmlformats.org/markup-compatibility/2006">
              <mc:Choice xmlns:v="urn:schemas-microsoft-com:vml" Requires="v">
                <p:oleObj spid="_x0000_s15377" name="文档" r:id="rId11" imgW="6504793" imgH="1159112" progId="Word.Document.12">
                  <p:embed/>
                </p:oleObj>
              </mc:Choice>
              <mc:Fallback>
                <p:oleObj name="文档" r:id="rId11" imgW="6504793" imgH="1159112" progId="Word.Document.12">
                  <p:embed/>
                  <p:pic>
                    <p:nvPicPr>
                      <p:cNvPr id="0" name=""/>
                      <p:cNvPicPr/>
                      <p:nvPr/>
                    </p:nvPicPr>
                    <p:blipFill>
                      <a:blip r:embed="rId12"/>
                      <a:stretch>
                        <a:fillRect/>
                      </a:stretch>
                    </p:blipFill>
                    <p:spPr>
                      <a:xfrm>
                        <a:off x="442689" y="3501107"/>
                        <a:ext cx="6505575" cy="1158875"/>
                      </a:xfrm>
                      <a:prstGeom prst="rect">
                        <a:avLst/>
                      </a:prstGeom>
                    </p:spPr>
                  </p:pic>
                </p:oleObj>
              </mc:Fallback>
            </mc:AlternateContent>
          </a:graphicData>
        </a:graphic>
      </p:graphicFrame>
      <p:sp>
        <p:nvSpPr>
          <p:cNvPr id="4" name="矩形 3"/>
          <p:cNvSpPr/>
          <p:nvPr/>
        </p:nvSpPr>
        <p:spPr>
          <a:xfrm>
            <a:off x="7980940" y="1791275"/>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cs typeface="Courier New"/>
              </a:rPr>
              <a:t>C</a:t>
            </a:r>
            <a:endParaRPr lang="zh-CN" altLang="en-US"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3558"/>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电流的微观表达式</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导体中电流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的表达式为</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nqS</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，其中</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为导体的横截面积，</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为导体单位体积内的自由电荷数，</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为每个自由电荷所带的电荷量，</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导体运动的速率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电流传导的速率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电子热运动的速率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自由电荷定向移动的速率</a:t>
            </a:r>
            <a:endParaRPr lang="zh-CN" altLang="zh-CN" sz="1050" kern="100" dirty="0">
              <a:effectLst/>
              <a:latin typeface="宋体"/>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3558"/>
            <a:ext cx="8352928" cy="4078424"/>
          </a:xfrm>
          <a:prstGeom prst="rect">
            <a:avLst/>
          </a:prstGeom>
        </p:spPr>
        <p:txBody>
          <a:bodyPr wrap="square">
            <a:spAutoFit/>
          </a:bodyPr>
          <a:lstStyle/>
          <a:p>
            <a:pPr algn="just">
              <a:lnSpc>
                <a:spcPct val="17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从微观上看，电流决定于导体中单位体积内的自由电荷数、每个自由电荷的电荷量和定向移动速率，还与导体的横截面积有关，故选</a:t>
            </a:r>
            <a:r>
              <a:rPr lang="en-US" altLang="zh-CN" sz="2600" kern="100" dirty="0">
                <a:solidFill>
                  <a:srgbClr val="404040"/>
                </a:solidFill>
                <a:latin typeface="Times New Roman"/>
                <a:ea typeface="微软雅黑"/>
                <a:cs typeface="Courier New"/>
              </a:rPr>
              <a:t>D.</a:t>
            </a:r>
            <a:endParaRPr lang="zh-CN" altLang="zh-CN" sz="1050" kern="100" dirty="0">
              <a:latin typeface="宋体"/>
              <a:cs typeface="Courier New"/>
            </a:endParaRPr>
          </a:p>
          <a:p>
            <a:pPr algn="just">
              <a:lnSpc>
                <a:spcPct val="170000"/>
              </a:lnSpc>
              <a:spcAft>
                <a:spcPts val="0"/>
              </a:spcAft>
            </a:pPr>
            <a:r>
              <a:rPr lang="zh-CN" altLang="zh-CN" sz="2600" kern="100" dirty="0">
                <a:solidFill>
                  <a:srgbClr val="404040"/>
                </a:solidFill>
                <a:latin typeface="Times New Roman"/>
                <a:ea typeface="微软雅黑"/>
                <a:cs typeface="Times New Roman"/>
              </a:rPr>
              <a:t>电荷的定向移动形成电流，这个定向移动的速率就是电流微观表达式</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nqS</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中的</a:t>
            </a:r>
            <a:r>
              <a:rPr lang="en-US" altLang="zh-CN" sz="2600" i="1" kern="100" dirty="0">
                <a:solidFill>
                  <a:srgbClr val="404040"/>
                </a:solidFill>
                <a:latin typeface="Book Antiqua"/>
                <a:ea typeface="微软雅黑"/>
                <a:cs typeface="Times New Roman"/>
              </a:rPr>
              <a:t>v</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33991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00668" y="786319"/>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三个速率的区别</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在导体中有电流通过时，下列说法正确的是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电子定向移动速率很小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电子定向移动速率即是电场传导速率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电子定向移动速率是电子热运动速率</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在金属导体中，自由电子只不过在速率很大的无</a:t>
            </a:r>
            <a:r>
              <a:rPr lang="zh-CN" altLang="zh-CN" sz="2600" kern="100" dirty="0" smtClean="0">
                <a:solidFill>
                  <a:srgbClr val="404040"/>
                </a:solidFill>
                <a:latin typeface="Times New Roman"/>
                <a:ea typeface="微软雅黑"/>
                <a:cs typeface="Times New Roman"/>
              </a:rPr>
              <a:t>规则</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热运动</a:t>
            </a:r>
            <a:r>
              <a:rPr lang="zh-CN" altLang="zh-CN" sz="2600" kern="100" dirty="0">
                <a:solidFill>
                  <a:srgbClr val="404040"/>
                </a:solidFill>
                <a:latin typeface="Times New Roman"/>
                <a:ea typeface="微软雅黑"/>
                <a:cs typeface="Times New Roman"/>
              </a:rPr>
              <a:t>上附加了一个速率很小的定向移动</a:t>
            </a:r>
            <a:endParaRPr lang="zh-CN" altLang="zh-CN" sz="1050" kern="100" dirty="0">
              <a:effectLst/>
              <a:latin typeface="宋体"/>
              <a:cs typeface="Courier New"/>
            </a:endParaRPr>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323528" y="915566"/>
            <a:ext cx="8352928" cy="3933384"/>
          </a:xfrm>
          <a:prstGeom prst="rect">
            <a:avLst/>
          </a:prstGeom>
        </p:spPr>
        <p:txBody>
          <a:bodyPr wrap="square">
            <a:spAutoFit/>
          </a:bodyPr>
          <a:lstStyle/>
          <a:p>
            <a:pPr algn="just">
              <a:lnSpc>
                <a:spcPct val="16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电子定向移动的速率很小，数量级为</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a:t>
            </a:r>
            <a:r>
              <a:rPr lang="en-US" altLang="zh-CN" sz="2600" kern="100" dirty="0">
                <a:solidFill>
                  <a:srgbClr val="404040"/>
                </a:solidFill>
                <a:latin typeface="IPAPANNEW"/>
                <a:ea typeface="微软雅黑"/>
                <a:cs typeface="Times New Roman"/>
              </a:rPr>
              <a:t>/s</a:t>
            </a:r>
            <a:r>
              <a:rPr lang="zh-CN" altLang="zh-CN" sz="2600" kern="100" dirty="0">
                <a:solidFill>
                  <a:srgbClr val="404040"/>
                </a:solidFill>
                <a:latin typeface="IPAPANNEW"/>
                <a:ea typeface="微软雅黑"/>
                <a:cs typeface="Times New Roman"/>
              </a:rPr>
              <a:t>，自由电子只不过在速率很大的热运动上附加了很小的定向移动，故</a:t>
            </a:r>
            <a:r>
              <a:rPr lang="en-US" altLang="zh-CN" sz="2600" kern="100" dirty="0">
                <a:solidFill>
                  <a:srgbClr val="404040"/>
                </a:solidFill>
                <a:latin typeface="IPAPANNEW"/>
                <a:ea typeface="微软雅黑"/>
                <a:cs typeface="Times New Roman"/>
              </a:rPr>
              <a:t>A</a:t>
            </a:r>
            <a:r>
              <a:rPr lang="zh-CN" altLang="zh-CN" sz="2600" kern="100" dirty="0">
                <a:solidFill>
                  <a:srgbClr val="404040"/>
                </a:solidFill>
                <a:latin typeface="IPAPANNEW"/>
                <a:ea typeface="微软雅黑"/>
                <a:cs typeface="Times New Roman"/>
              </a:rPr>
              <a:t>、</a:t>
            </a:r>
            <a:r>
              <a:rPr lang="en-US" altLang="zh-CN" sz="2600" kern="100" dirty="0">
                <a:solidFill>
                  <a:srgbClr val="404040"/>
                </a:solidFill>
                <a:latin typeface="IPAPANNEW"/>
                <a:ea typeface="微软雅黑"/>
                <a:cs typeface="Times New Roman"/>
              </a:rPr>
              <a:t>D</a:t>
            </a:r>
            <a:r>
              <a:rPr lang="zh-CN" altLang="zh-CN" sz="2600" kern="100" dirty="0">
                <a:solidFill>
                  <a:srgbClr val="404040"/>
                </a:solidFill>
                <a:latin typeface="IPAPANNEW"/>
                <a:ea typeface="微软雅黑"/>
                <a:cs typeface="Times New Roman"/>
              </a:rPr>
              <a:t>正确</a:t>
            </a:r>
            <a:r>
              <a:rPr lang="en-US" altLang="zh-CN" sz="2600" kern="100" dirty="0">
                <a:solidFill>
                  <a:srgbClr val="404040"/>
                </a:solidFill>
                <a:latin typeface="IPAPANNEW"/>
                <a:ea typeface="微软雅黑"/>
                <a:cs typeface="Times New Roman"/>
              </a:rPr>
              <a:t>.</a:t>
            </a:r>
            <a:endParaRPr lang="zh-CN" altLang="zh-CN" sz="1050" kern="100" dirty="0">
              <a:latin typeface="宋体"/>
              <a:cs typeface="Courier New"/>
            </a:endParaRPr>
          </a:p>
          <a:p>
            <a:pPr algn="just">
              <a:lnSpc>
                <a:spcPct val="160000"/>
              </a:lnSpc>
              <a:spcAft>
                <a:spcPts val="0"/>
              </a:spcAft>
            </a:pPr>
            <a:r>
              <a:rPr lang="zh-CN" altLang="zh-CN" sz="2600" kern="100" dirty="0">
                <a:solidFill>
                  <a:srgbClr val="404040"/>
                </a:solidFill>
                <a:latin typeface="IPAPANNEW"/>
                <a:ea typeface="微软雅黑"/>
                <a:cs typeface="Times New Roman"/>
              </a:rPr>
              <a:t>电场的传导速率为光速</a:t>
            </a:r>
            <a:r>
              <a:rPr lang="en-US" altLang="zh-CN" sz="2600" i="1" kern="100" dirty="0">
                <a:solidFill>
                  <a:srgbClr val="404040"/>
                </a:solidFill>
                <a:latin typeface="IPAPANNEW"/>
                <a:ea typeface="微软雅黑"/>
                <a:cs typeface="Times New Roman"/>
              </a:rPr>
              <a:t>c</a:t>
            </a:r>
            <a:r>
              <a:rPr lang="zh-CN" altLang="zh-CN" sz="2600" kern="100" dirty="0">
                <a:solidFill>
                  <a:srgbClr val="404040"/>
                </a:solidFill>
                <a:latin typeface="IPAPANNEW"/>
                <a:ea typeface="微软雅黑"/>
                <a:cs typeface="Times New Roman"/>
              </a:rPr>
              <a:t>＝</a:t>
            </a:r>
            <a:r>
              <a:rPr lang="en-US" altLang="zh-CN" sz="2600" kern="100" dirty="0">
                <a:solidFill>
                  <a:srgbClr val="404040"/>
                </a:solidFill>
                <a:latin typeface="IPAPANNEW"/>
                <a:ea typeface="微软雅黑"/>
                <a:cs typeface="Times New Roman"/>
              </a:rPr>
              <a:t>3</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IPAPANNEW"/>
                <a:ea typeface="微软雅黑"/>
                <a:cs typeface="Times New Roman"/>
              </a:rPr>
              <a:t>10</a:t>
            </a:r>
            <a:r>
              <a:rPr lang="en-US" altLang="zh-CN" sz="2600" kern="100" baseline="30000" dirty="0">
                <a:solidFill>
                  <a:srgbClr val="404040"/>
                </a:solidFill>
                <a:latin typeface="IPAPANNEW"/>
                <a:ea typeface="微软雅黑"/>
                <a:cs typeface="Times New Roman"/>
              </a:rPr>
              <a:t>8</a:t>
            </a:r>
            <a:r>
              <a:rPr lang="en-US" altLang="zh-CN" sz="2600" kern="100" dirty="0">
                <a:solidFill>
                  <a:srgbClr val="404040"/>
                </a:solidFill>
                <a:latin typeface="IPAPANNEW"/>
                <a:ea typeface="微软雅黑"/>
                <a:cs typeface="Times New Roman"/>
              </a:rPr>
              <a:t> m/</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，无规则热运动速率的数量级为</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m/s</a:t>
            </a:r>
            <a:r>
              <a:rPr lang="zh-CN" altLang="zh-CN" sz="2600" kern="100" dirty="0">
                <a:solidFill>
                  <a:srgbClr val="404040"/>
                </a:solidFill>
                <a:latin typeface="Times New Roman"/>
                <a:ea typeface="微软雅黑"/>
                <a:cs typeface="Times New Roman"/>
              </a:rPr>
              <a:t>，故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AD</a:t>
            </a:r>
            <a:endParaRPr lang="zh-CN" altLang="zh-CN" sz="1050" kern="100" dirty="0">
              <a:solidFill>
                <a:schemeClr val="accent6">
                  <a:lumMod val="75000"/>
                </a:schemeClr>
              </a:solidFill>
              <a:effectLst/>
              <a:latin typeface="宋体"/>
              <a:cs typeface="Courier New"/>
            </a:endParaRPr>
          </a:p>
        </p:txBody>
      </p:sp>
      <p:pic>
        <p:nvPicPr>
          <p:cNvPr id="7"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1872207"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zh-CN" sz="2800" b="1" kern="100" dirty="0">
                <a:solidFill>
                  <a:schemeClr val="tx1"/>
                </a:solidFill>
                <a:cs typeface="Times New Roman"/>
              </a:rPr>
              <a:t>一</a:t>
            </a:r>
            <a:r>
              <a:rPr lang="zh-CN" altLang="zh-CN" sz="2800" b="1" kern="100">
                <a:solidFill>
                  <a:schemeClr val="tx1"/>
                </a:solidFill>
                <a:cs typeface="Times New Roman"/>
              </a:rPr>
              <a:t>、</a:t>
            </a:r>
            <a:r>
              <a:rPr lang="zh-CN" altLang="zh-CN" sz="2800" b="1" kern="100" smtClean="0">
                <a:solidFill>
                  <a:schemeClr val="tx1"/>
                </a:solidFill>
                <a:cs typeface="Times New Roman"/>
              </a:rPr>
              <a:t>电</a:t>
            </a:r>
            <a:r>
              <a:rPr lang="zh-CN" altLang="en-US" sz="2800" b="1" kern="100" smtClean="0">
                <a:solidFill>
                  <a:schemeClr val="tx1"/>
                </a:solidFill>
                <a:cs typeface="Times New Roman"/>
              </a:rPr>
              <a:t>源</a:t>
            </a:r>
            <a:endParaRPr lang="zh-CN" altLang="zh-CN" sz="2800" b="1" kern="100" dirty="0">
              <a:solidFill>
                <a:schemeClr val="tx1"/>
              </a:solidFill>
              <a:effectLst/>
              <a:cs typeface="Courier New"/>
            </a:endParaRP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707654"/>
            <a:ext cx="8352928" cy="2922338"/>
          </a:xfrm>
          <a:prstGeom prst="rect">
            <a:avLst/>
          </a:prstGeom>
        </p:spPr>
        <p:txBody>
          <a:bodyPr wrap="square">
            <a:spAutoFit/>
          </a:bodyPr>
          <a:lstStyle/>
          <a:p>
            <a:pPr algn="just">
              <a:lnSpc>
                <a:spcPct val="130000"/>
              </a:lnSpc>
              <a:spcAft>
                <a:spcPts val="0"/>
              </a:spcAft>
            </a:pPr>
            <a:r>
              <a:rPr lang="zh-CN" altLang="zh-CN" sz="2400" kern="100" dirty="0">
                <a:solidFill>
                  <a:srgbClr val="404040"/>
                </a:solidFill>
                <a:latin typeface="Times New Roman"/>
                <a:ea typeface="微软雅黑"/>
                <a:cs typeface="Times New Roman"/>
              </a:rPr>
              <a:t>有</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两个导体，分别带正、</a:t>
            </a:r>
            <a:r>
              <a:rPr lang="zh-CN" altLang="zh-CN" sz="2400" kern="100" dirty="0" smtClean="0">
                <a:solidFill>
                  <a:srgbClr val="404040"/>
                </a:solidFill>
                <a:latin typeface="Times New Roman"/>
                <a:ea typeface="微软雅黑"/>
                <a:cs typeface="Times New Roman"/>
              </a:rPr>
              <a:t>负</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电荷</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如果在它们之间连接一条</a:t>
            </a:r>
            <a:r>
              <a:rPr lang="zh-CN" altLang="zh-CN" sz="2400" kern="100" dirty="0" smtClean="0">
                <a:solidFill>
                  <a:srgbClr val="404040"/>
                </a:solidFill>
                <a:latin typeface="Times New Roman"/>
                <a:ea typeface="微软雅黑"/>
                <a:cs typeface="Times New Roman"/>
              </a:rPr>
              <a:t>导</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线</a:t>
            </a:r>
            <a:r>
              <a:rPr lang="en-US" altLang="zh-CN" sz="2400" i="1" kern="100" dirty="0">
                <a:solidFill>
                  <a:srgbClr val="404040"/>
                </a:solidFill>
                <a:latin typeface="Times New Roman"/>
                <a:ea typeface="微软雅黑"/>
                <a:cs typeface="Courier New"/>
              </a:rPr>
              <a:t>R</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所示，导线</a:t>
            </a:r>
            <a:r>
              <a:rPr lang="en-US" altLang="zh-CN" sz="2400" i="1" kern="100" dirty="0">
                <a:solidFill>
                  <a:srgbClr val="404040"/>
                </a:solidFill>
                <a:latin typeface="Times New Roman"/>
                <a:ea typeface="微软雅黑"/>
                <a:cs typeface="Courier New"/>
              </a:rPr>
              <a:t>R</a:t>
            </a:r>
            <a:r>
              <a:rPr lang="zh-CN" altLang="zh-CN" sz="2400" kern="100" dirty="0">
                <a:solidFill>
                  <a:srgbClr val="404040"/>
                </a:solidFill>
                <a:latin typeface="Times New Roman"/>
                <a:ea typeface="微软雅黑"/>
                <a:cs typeface="Times New Roman"/>
              </a:rPr>
              <a:t>中的</a:t>
            </a:r>
            <a:r>
              <a:rPr lang="zh-CN" altLang="zh-CN" sz="2400" kern="100" dirty="0" smtClean="0">
                <a:solidFill>
                  <a:srgbClr val="404040"/>
                </a:solidFill>
                <a:latin typeface="Times New Roman"/>
                <a:ea typeface="微软雅黑"/>
                <a:cs typeface="Times New Roman"/>
              </a:rPr>
              <a:t>自由</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zh-CN" altLang="zh-CN" sz="2400" kern="100" dirty="0" smtClean="0">
                <a:solidFill>
                  <a:srgbClr val="404040"/>
                </a:solidFill>
                <a:latin typeface="Times New Roman"/>
                <a:ea typeface="微软雅黑"/>
                <a:cs typeface="Times New Roman"/>
              </a:rPr>
              <a:t>电子</a:t>
            </a:r>
            <a:r>
              <a:rPr lang="zh-CN" altLang="zh-CN" sz="2400" kern="100" dirty="0">
                <a:solidFill>
                  <a:srgbClr val="404040"/>
                </a:solidFill>
                <a:latin typeface="Times New Roman"/>
                <a:ea typeface="微软雅黑"/>
                <a:cs typeface="Times New Roman"/>
              </a:rPr>
              <a:t>便会在静电力的作用下定向运动，</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失去电子，</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得到电子，周围电场迅速减弱，</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之间的电势差很快就消失</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怎样使</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导体维持一定的电势差，使导线中保持持续的电流？</a:t>
            </a:r>
            <a:endParaRPr lang="zh-CN" altLang="zh-CN" sz="2400" kern="100" dirty="0">
              <a:effectLst/>
              <a:latin typeface="宋体"/>
              <a:cs typeface="Courier New"/>
            </a:endParaRPr>
          </a:p>
        </p:txBody>
      </p:sp>
      <p:pic>
        <p:nvPicPr>
          <p:cNvPr id="1026" name="Picture 2" descr="\\莫成程\f\幻灯片文件复制\2015\同步\步步高\物理\步步高人教3-1（人教）\C2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1792600"/>
            <a:ext cx="3799006" cy="111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732240" y="2758157"/>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1</a:t>
            </a:r>
            <a:endParaRPr lang="zh-CN" altLang="en-US" sz="2400" dirty="0"/>
          </a:p>
        </p:txBody>
      </p:sp>
      <p:sp>
        <p:nvSpPr>
          <p:cNvPr id="12" name="矩形 11"/>
          <p:cNvSpPr/>
          <p:nvPr/>
        </p:nvSpPr>
        <p:spPr>
          <a:xfrm>
            <a:off x="467544" y="4514949"/>
            <a:ext cx="8352928" cy="577081"/>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zh-CN" altLang="zh-CN" sz="2400" kern="100" dirty="0">
                <a:solidFill>
                  <a:schemeClr val="accent6">
                    <a:lumMod val="75000"/>
                  </a:schemeClr>
                </a:solidFill>
                <a:latin typeface="Times New Roman"/>
                <a:ea typeface="微软雅黑"/>
                <a:cs typeface="Times New Roman"/>
              </a:rPr>
              <a:t>在</a:t>
            </a:r>
            <a:r>
              <a:rPr lang="en-US" altLang="zh-CN" sz="2400" i="1" kern="100" dirty="0">
                <a:solidFill>
                  <a:schemeClr val="accent6">
                    <a:lumMod val="75000"/>
                  </a:schemeClr>
                </a:solidFill>
                <a:latin typeface="Times New Roman"/>
                <a:ea typeface="微软雅黑"/>
                <a:cs typeface="Courier New"/>
              </a:rPr>
              <a:t>A</a:t>
            </a:r>
            <a:r>
              <a:rPr lang="zh-CN" altLang="zh-CN" sz="2400" kern="100" dirty="0">
                <a:solidFill>
                  <a:schemeClr val="accent6">
                    <a:lumMod val="75000"/>
                  </a:schemeClr>
                </a:solidFill>
                <a:latin typeface="Times New Roman"/>
                <a:ea typeface="微软雅黑"/>
                <a:cs typeface="Times New Roman"/>
              </a:rPr>
              <a:t>、</a:t>
            </a:r>
            <a:r>
              <a:rPr lang="en-US" altLang="zh-CN" sz="2400" i="1" kern="100" dirty="0">
                <a:solidFill>
                  <a:schemeClr val="accent6">
                    <a:lumMod val="75000"/>
                  </a:schemeClr>
                </a:solidFill>
                <a:latin typeface="Times New Roman"/>
                <a:ea typeface="微软雅黑"/>
                <a:cs typeface="Courier New"/>
              </a:rPr>
              <a:t>B</a:t>
            </a:r>
            <a:r>
              <a:rPr lang="zh-CN" altLang="zh-CN" sz="2400" kern="100" dirty="0">
                <a:solidFill>
                  <a:schemeClr val="accent6">
                    <a:lumMod val="75000"/>
                  </a:schemeClr>
                </a:solidFill>
                <a:latin typeface="Times New Roman"/>
                <a:ea typeface="微软雅黑"/>
                <a:cs typeface="Times New Roman"/>
              </a:rPr>
              <a:t>间接一电源</a:t>
            </a:r>
            <a:r>
              <a:rPr lang="en-US" altLang="zh-CN" sz="2400" kern="100" dirty="0" smtClean="0">
                <a:solidFill>
                  <a:schemeClr val="accent6">
                    <a:lumMod val="75000"/>
                  </a:schemeClr>
                </a:solidFill>
                <a:latin typeface="Times New Roman"/>
                <a:ea typeface="微软雅黑"/>
                <a:cs typeface="Courier New"/>
              </a:rPr>
              <a:t>.</a:t>
            </a:r>
            <a:endParaRPr lang="zh-CN" altLang="zh-CN" sz="2400" kern="100" dirty="0">
              <a:solidFill>
                <a:schemeClr val="accent6">
                  <a:lumMod val="75000"/>
                </a:schemeClr>
              </a:solidFill>
              <a:effectLst/>
              <a:latin typeface="宋体"/>
              <a:cs typeface="Courier New"/>
            </a:endParaRPr>
          </a:p>
        </p:txBody>
      </p:sp>
      <p:sp>
        <p:nvSpPr>
          <p:cNvPr id="14" name="圆角矩形 13"/>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251520" y="897668"/>
            <a:ext cx="8352928"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产生电流的条件：导体两端</a:t>
            </a:r>
            <a:r>
              <a:rPr lang="zh-CN" altLang="zh-CN" sz="2600" kern="100" dirty="0" smtClean="0">
                <a:solidFill>
                  <a:srgbClr val="404040"/>
                </a:solidFill>
                <a:latin typeface="Times New Roman"/>
                <a:ea typeface="微软雅黑"/>
                <a:cs typeface="Times New Roman"/>
              </a:rPr>
              <a:t>存在</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形成持续电流条件：导体两端</a:t>
            </a:r>
            <a:r>
              <a:rPr lang="zh-CN" altLang="zh-CN" sz="2600" kern="100" dirty="0" smtClean="0">
                <a:solidFill>
                  <a:srgbClr val="404040"/>
                </a:solidFill>
                <a:latin typeface="Times New Roman"/>
                <a:ea typeface="微软雅黑"/>
                <a:cs typeface="Times New Roman"/>
              </a:rPr>
              <a:t>存在</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电源</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定义：能</a:t>
            </a:r>
            <a:r>
              <a:rPr lang="zh-CN" altLang="zh-CN" sz="2600" kern="100" dirty="0" smtClean="0">
                <a:solidFill>
                  <a:srgbClr val="404040"/>
                </a:solidFill>
                <a:latin typeface="Times New Roman"/>
                <a:ea typeface="微软雅黑"/>
                <a:cs typeface="Times New Roman"/>
              </a:rPr>
              <a:t>把</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从</a:t>
            </a:r>
            <a:r>
              <a:rPr lang="zh-CN" altLang="zh-CN" sz="2600" kern="100" dirty="0">
                <a:solidFill>
                  <a:srgbClr val="404040"/>
                </a:solidFill>
                <a:latin typeface="Times New Roman"/>
                <a:ea typeface="微软雅黑"/>
                <a:cs typeface="Times New Roman"/>
              </a:rPr>
              <a:t>正极搬运到负极的装置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作用：</a:t>
            </a: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维持电路两端有一定</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使闭合电路中保持持续</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5163304" y="99519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电压</a:t>
            </a:r>
            <a:endParaRPr lang="zh-CN" altLang="en-US" dirty="0">
              <a:solidFill>
                <a:srgbClr val="0070C0"/>
              </a:solidFill>
            </a:endParaRPr>
          </a:p>
        </p:txBody>
      </p:sp>
      <p:sp>
        <p:nvSpPr>
          <p:cNvPr id="7" name="矩形 6"/>
          <p:cNvSpPr/>
          <p:nvPr/>
        </p:nvSpPr>
        <p:spPr>
          <a:xfrm>
            <a:off x="5479048" y="1582871"/>
            <a:ext cx="1518364" cy="492443"/>
          </a:xfrm>
          <a:prstGeom prst="rect">
            <a:avLst/>
          </a:prstGeom>
        </p:spPr>
        <p:txBody>
          <a:bodyPr wrap="none">
            <a:spAutoFit/>
          </a:bodyPr>
          <a:lstStyle/>
          <a:p>
            <a:r>
              <a:rPr lang="zh-CN" altLang="en-US" sz="2600" kern="100" dirty="0">
                <a:solidFill>
                  <a:srgbClr val="0070C0"/>
                </a:solidFill>
                <a:latin typeface="Times New Roman"/>
                <a:ea typeface="微软雅黑"/>
                <a:cs typeface="Times New Roman"/>
              </a:rPr>
              <a:t>持续电压</a:t>
            </a:r>
          </a:p>
        </p:txBody>
      </p:sp>
      <p:sp>
        <p:nvSpPr>
          <p:cNvPr id="6" name="矩形 5"/>
          <p:cNvSpPr/>
          <p:nvPr/>
        </p:nvSpPr>
        <p:spPr>
          <a:xfrm>
            <a:off x="2352333" y="2799387"/>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电子</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5323656" y="3371458"/>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电势差</a:t>
            </a:r>
            <a:endParaRPr lang="zh-CN" altLang="en-US" sz="2600" kern="100" dirty="0">
              <a:solidFill>
                <a:srgbClr val="0070C0"/>
              </a:solidFill>
              <a:latin typeface="Times New Roman"/>
              <a:ea typeface="微软雅黑"/>
              <a:cs typeface="Times New Roman"/>
            </a:endParaRPr>
          </a:p>
        </p:txBody>
      </p:sp>
      <p:sp>
        <p:nvSpPr>
          <p:cNvPr id="9" name="矩形 8"/>
          <p:cNvSpPr/>
          <p:nvPr/>
        </p:nvSpPr>
        <p:spPr>
          <a:xfrm>
            <a:off x="2252504" y="3959135"/>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电流</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33432" y="699542"/>
            <a:ext cx="8027000"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恒定电场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恒定电场：当电路达到稳定时，导线中的电场是</a:t>
            </a:r>
            <a:r>
              <a:rPr lang="zh-CN" altLang="zh-CN" sz="2600" kern="100" dirty="0" smtClean="0">
                <a:solidFill>
                  <a:srgbClr val="404040"/>
                </a:solidFill>
                <a:latin typeface="Times New Roman"/>
                <a:ea typeface="微软雅黑"/>
                <a:cs typeface="Times New Roman"/>
              </a:rPr>
              <a:t>由</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等</a:t>
            </a:r>
            <a:r>
              <a:rPr lang="zh-CN" altLang="zh-CN" sz="2600" kern="100" dirty="0">
                <a:solidFill>
                  <a:srgbClr val="404040"/>
                </a:solidFill>
                <a:latin typeface="Times New Roman"/>
                <a:ea typeface="微软雅黑"/>
                <a:cs typeface="Times New Roman"/>
              </a:rPr>
              <a:t>电路元件所积累的电荷共同形成的</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这种由稳定分布的电荷所产生的稳定的电场，叫恒定电场</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特点：任何位置的电荷分布</a:t>
            </a:r>
            <a:r>
              <a:rPr lang="zh-CN" altLang="zh-CN" sz="2600" kern="100" dirty="0" smtClean="0">
                <a:solidFill>
                  <a:srgbClr val="404040"/>
                </a:solidFill>
                <a:latin typeface="Times New Roman"/>
                <a:ea typeface="微软雅黑"/>
                <a:cs typeface="Times New Roman"/>
              </a:rPr>
              <a:t>和</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都</a:t>
            </a:r>
            <a:r>
              <a:rPr lang="zh-CN" altLang="zh-CN" sz="2600" kern="100" dirty="0">
                <a:solidFill>
                  <a:srgbClr val="404040"/>
                </a:solidFill>
                <a:latin typeface="Times New Roman"/>
                <a:ea typeface="微软雅黑"/>
                <a:cs typeface="Times New Roman"/>
              </a:rPr>
              <a:t>不随时间变化</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459924" y="1984439"/>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电源</a:t>
            </a:r>
            <a:endParaRPr lang="zh-CN" altLang="en-US" sz="2600" kern="100" dirty="0">
              <a:solidFill>
                <a:srgbClr val="0070C0"/>
              </a:solidFill>
              <a:latin typeface="Times New Roman"/>
              <a:ea typeface="微软雅黑"/>
              <a:cs typeface="Times New Roman"/>
            </a:endParaRPr>
          </a:p>
        </p:txBody>
      </p:sp>
      <p:sp>
        <p:nvSpPr>
          <p:cNvPr id="4" name="矩形 3"/>
          <p:cNvSpPr/>
          <p:nvPr/>
        </p:nvSpPr>
        <p:spPr>
          <a:xfrm>
            <a:off x="1483276" y="199438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导线</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5155684" y="3155434"/>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电场强度</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36485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323528" y="969676"/>
            <a:ext cx="8352928" cy="3618298"/>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电容器放电过程瞬间完成，不会形成持续电流，而干电池可使电路中保持持续的电流，为什么？</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电容器放电过程中正、负电荷中和，放电电流瞬间消失，不能在电路中形成持续的电流，而干电池内部能够通过非静电力的作用维持电池两极电势差不变，使电路中保持持续的电流</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88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3" name="组合 2"/>
          <p:cNvGrpSpPr/>
          <p:nvPr/>
        </p:nvGrpSpPr>
        <p:grpSpPr>
          <a:xfrm>
            <a:off x="107504" y="-20538"/>
            <a:ext cx="4955203" cy="898425"/>
            <a:chOff x="107504" y="-20538"/>
            <a:chExt cx="4955203" cy="898425"/>
          </a:xfrm>
        </p:grpSpPr>
        <p:sp>
          <p:nvSpPr>
            <p:cNvPr id="4" name="矩形 3"/>
            <p:cNvSpPr/>
            <p:nvPr/>
          </p:nvSpPr>
          <p:spPr>
            <a:xfrm>
              <a:off x="107504" y="-20538"/>
              <a:ext cx="4955203" cy="738664"/>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二、电流表达式</a:t>
              </a:r>
              <a:r>
                <a:rPr lang="en-US" altLang="zh-CN" sz="2800" b="1" i="1" kern="100" dirty="0">
                  <a:latin typeface="Times New Roman" pitchFamily="18" charset="0"/>
                  <a:ea typeface="Times New Roman" pitchFamily="18" charset="0"/>
                  <a:cs typeface="Times New Roman" pitchFamily="18" charset="0"/>
                </a:rPr>
                <a:t>I</a:t>
              </a:r>
              <a:r>
                <a:rPr lang="zh-CN" altLang="zh-CN" sz="2800" b="1" kern="100" dirty="0" smtClean="0">
                  <a:latin typeface="微软雅黑" pitchFamily="34" charset="-122"/>
                  <a:ea typeface="微软雅黑" pitchFamily="34" charset="-122"/>
                  <a:cs typeface="Times New Roman"/>
                </a:rPr>
                <a:t>＝</a:t>
              </a:r>
              <a:r>
                <a:rPr lang="en-US" altLang="zh-CN" sz="2800" b="1" kern="100" dirty="0" smtClean="0">
                  <a:latin typeface="微软雅黑" pitchFamily="34" charset="-122"/>
                  <a:ea typeface="微软雅黑" pitchFamily="34" charset="-122"/>
                  <a:cs typeface="Times New Roman"/>
                </a:rPr>
                <a:t>  </a:t>
              </a:r>
              <a:r>
                <a:rPr lang="zh-CN" altLang="zh-CN" sz="2800" b="1" kern="100" dirty="0" smtClean="0">
                  <a:latin typeface="微软雅黑" pitchFamily="34" charset="-122"/>
                  <a:ea typeface="微软雅黑" pitchFamily="34" charset="-122"/>
                  <a:cs typeface="Times New Roman"/>
                </a:rPr>
                <a:t>及其</a:t>
              </a:r>
              <a:r>
                <a:rPr lang="zh-CN" altLang="zh-CN" sz="2800" b="1" kern="100" dirty="0">
                  <a:latin typeface="微软雅黑" pitchFamily="34" charset="-122"/>
                  <a:ea typeface="微软雅黑" pitchFamily="34" charset="-122"/>
                  <a:cs typeface="Times New Roman"/>
                </a:rPr>
                <a:t>方向</a:t>
              </a:r>
            </a:p>
          </p:txBody>
        </p:sp>
        <p:graphicFrame>
          <p:nvGraphicFramePr>
            <p:cNvPr id="2" name="对象 1"/>
            <p:cNvGraphicFramePr>
              <a:graphicFrameLocks noChangeAspect="1"/>
            </p:cNvGraphicFramePr>
            <p:nvPr>
              <p:extLst>
                <p:ext uri="{D42A27DB-BD31-4B8C-83A1-F6EECF244321}">
                  <p14:modId xmlns:p14="http://schemas.microsoft.com/office/powerpoint/2010/main" val="1455390690"/>
                </p:ext>
              </p:extLst>
            </p:nvPr>
          </p:nvGraphicFramePr>
          <p:xfrm>
            <a:off x="3183205" y="0"/>
            <a:ext cx="373063" cy="877887"/>
          </p:xfrm>
          <a:graphic>
            <a:graphicData uri="http://schemas.openxmlformats.org/presentationml/2006/ole">
              <mc:AlternateContent xmlns:mc="http://schemas.openxmlformats.org/markup-compatibility/2006">
                <mc:Choice xmlns:v="urn:schemas-microsoft-com:vml" Requires="v">
                  <p:oleObj spid="_x0000_s2066" name="文档" r:id="rId4" imgW="372507" imgH="877277" progId="Word.Document.12">
                    <p:embed/>
                  </p:oleObj>
                </mc:Choice>
                <mc:Fallback>
                  <p:oleObj name="文档" r:id="rId4" imgW="372507" imgH="877277" progId="Word.Document.12">
                    <p:embed/>
                    <p:pic>
                      <p:nvPicPr>
                        <p:cNvPr id="0" name=""/>
                        <p:cNvPicPr/>
                        <p:nvPr/>
                      </p:nvPicPr>
                      <p:blipFill>
                        <a:blip r:embed="rId5"/>
                        <a:stretch>
                          <a:fillRect/>
                        </a:stretch>
                      </p:blipFill>
                      <p:spPr>
                        <a:xfrm>
                          <a:off x="3183205" y="0"/>
                          <a:ext cx="373063" cy="877887"/>
                        </a:xfrm>
                        <a:prstGeom prst="rect">
                          <a:avLst/>
                        </a:prstGeom>
                      </p:spPr>
                    </p:pic>
                  </p:oleObj>
                </mc:Fallback>
              </mc:AlternateContent>
            </a:graphicData>
          </a:graphic>
        </p:graphicFrame>
      </p:grpSp>
      <p:grpSp>
        <p:nvGrpSpPr>
          <p:cNvPr id="10" name="组合 9"/>
          <p:cNvGrpSpPr/>
          <p:nvPr/>
        </p:nvGrpSpPr>
        <p:grpSpPr>
          <a:xfrm>
            <a:off x="251520" y="1419622"/>
            <a:ext cx="8352928" cy="1427699"/>
            <a:chOff x="251520" y="1275606"/>
            <a:chExt cx="8352928" cy="1427699"/>
          </a:xfrm>
        </p:grpSpPr>
        <p:sp>
          <p:nvSpPr>
            <p:cNvPr id="6" name="矩形 5"/>
            <p:cNvSpPr/>
            <p:nvPr/>
          </p:nvSpPr>
          <p:spPr>
            <a:xfrm>
              <a:off x="251520" y="1275606"/>
              <a:ext cx="8352928" cy="1427699"/>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对电流表达式</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＝，有人认为</a:t>
              </a:r>
              <a:r>
                <a:rPr lang="en-US" altLang="zh-CN" sz="2600" kern="100" dirty="0">
                  <a:solidFill>
                    <a:srgbClr val="404040"/>
                  </a:solidFill>
                  <a:latin typeface="宋体"/>
                  <a:ea typeface="微软雅黑"/>
                  <a:cs typeface="Times New Roman"/>
                </a:rPr>
                <a:t>“</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成正比，与</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成反比</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，对吗？</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有关吗？</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882616779"/>
                </p:ext>
              </p:extLst>
            </p:nvPr>
          </p:nvGraphicFramePr>
          <p:xfrm>
            <a:off x="2764180" y="1347614"/>
            <a:ext cx="541337" cy="1014413"/>
          </p:xfrm>
          <a:graphic>
            <a:graphicData uri="http://schemas.openxmlformats.org/presentationml/2006/ole">
              <mc:AlternateContent xmlns:mc="http://schemas.openxmlformats.org/markup-compatibility/2006">
                <mc:Choice xmlns:v="urn:schemas-microsoft-com:vml" Requires="v">
                  <p:oleObj spid="_x0000_s2067" name="文档" r:id="rId7" imgW="547783" imgH="1014656" progId="Word.Document.12">
                    <p:embed/>
                  </p:oleObj>
                </mc:Choice>
                <mc:Fallback>
                  <p:oleObj name="文档" r:id="rId7" imgW="547783" imgH="1014656" progId="Word.Document.12">
                    <p:embed/>
                    <p:pic>
                      <p:nvPicPr>
                        <p:cNvPr id="0" name=""/>
                        <p:cNvPicPr/>
                        <p:nvPr/>
                      </p:nvPicPr>
                      <p:blipFill>
                        <a:blip r:embed="rId8"/>
                        <a:stretch>
                          <a:fillRect/>
                        </a:stretch>
                      </p:blipFill>
                      <p:spPr>
                        <a:xfrm>
                          <a:off x="2764180" y="1347614"/>
                          <a:ext cx="541337" cy="1014413"/>
                        </a:xfrm>
                        <a:prstGeom prst="rect">
                          <a:avLst/>
                        </a:prstGeom>
                      </p:spPr>
                    </p:pic>
                  </p:oleObj>
                </mc:Fallback>
              </mc:AlternateContent>
            </a:graphicData>
          </a:graphic>
        </p:graphicFrame>
      </p:grpSp>
      <p:sp>
        <p:nvSpPr>
          <p:cNvPr id="9" name="矩形 8"/>
          <p:cNvSpPr/>
          <p:nvPr/>
        </p:nvSpPr>
        <p:spPr>
          <a:xfrm>
            <a:off x="251520" y="3034393"/>
            <a:ext cx="8352928" cy="617477"/>
          </a:xfrm>
          <a:prstGeom prst="rect">
            <a:avLst/>
          </a:prstGeom>
        </p:spPr>
        <p:txBody>
          <a:bodyPr wrap="square">
            <a:spAutoFit/>
          </a:bodyPr>
          <a:lstStyle/>
          <a:p>
            <a:pPr algn="just">
              <a:lnSpc>
                <a:spcPct val="150000"/>
              </a:lnSpc>
              <a:spcAft>
                <a:spcPts val="0"/>
              </a:spcAft>
            </a:pPr>
            <a:r>
              <a:rPr lang="zh-CN" altLang="zh-CN" sz="2600" b="1" kern="100" dirty="0" smtClean="0">
                <a:solidFill>
                  <a:srgbClr val="00B0F0"/>
                </a:solidFill>
                <a:latin typeface="Times New Roman"/>
                <a:ea typeface="微软雅黑"/>
                <a:cs typeface="Times New Roman"/>
              </a:rPr>
              <a:t>答案</a:t>
            </a:r>
            <a:r>
              <a:rPr lang="zh-CN" altLang="zh-CN" sz="2600" b="1" kern="100" dirty="0">
                <a:solidFill>
                  <a:srgbClr val="00B0F0"/>
                </a:solidFill>
                <a:latin typeface="Times New Roman"/>
                <a:ea typeface="微软雅黑"/>
                <a:cs typeface="Times New Roman"/>
              </a:rPr>
              <a:t>　</a:t>
            </a:r>
            <a:r>
              <a:rPr lang="zh-CN" altLang="zh-CN" sz="2600" kern="100" dirty="0">
                <a:solidFill>
                  <a:schemeClr val="accent6">
                    <a:lumMod val="75000"/>
                  </a:schemeClr>
                </a:solidFill>
                <a:latin typeface="Times New Roman"/>
                <a:ea typeface="微软雅黑"/>
                <a:cs typeface="Times New Roman"/>
              </a:rPr>
              <a:t>不对；</a:t>
            </a:r>
            <a:r>
              <a:rPr lang="en-US" altLang="zh-CN" sz="2600" i="1" kern="100" dirty="0">
                <a:solidFill>
                  <a:schemeClr val="accent6">
                    <a:lumMod val="75000"/>
                  </a:schemeClr>
                </a:solidFill>
                <a:latin typeface="Times New Roman"/>
                <a:ea typeface="微软雅黑"/>
                <a:cs typeface="Courier New"/>
              </a:rPr>
              <a:t>I</a:t>
            </a:r>
            <a:r>
              <a:rPr lang="zh-CN" altLang="zh-CN" sz="2600" kern="100" dirty="0">
                <a:solidFill>
                  <a:schemeClr val="accent6">
                    <a:lumMod val="75000"/>
                  </a:schemeClr>
                </a:solidFill>
                <a:latin typeface="Times New Roman"/>
                <a:ea typeface="微软雅黑"/>
                <a:cs typeface="Times New Roman"/>
              </a:rPr>
              <a:t>与</a:t>
            </a:r>
            <a:r>
              <a:rPr lang="en-US" altLang="zh-CN" sz="2600" i="1" kern="100" dirty="0">
                <a:solidFill>
                  <a:schemeClr val="accent6">
                    <a:lumMod val="75000"/>
                  </a:schemeClr>
                </a:solidFill>
                <a:latin typeface="Times New Roman"/>
                <a:ea typeface="微软雅黑"/>
                <a:cs typeface="Courier New"/>
              </a:rPr>
              <a:t>q</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t</a:t>
            </a:r>
            <a:r>
              <a:rPr lang="zh-CN" altLang="zh-CN" sz="2600" kern="100" dirty="0">
                <a:solidFill>
                  <a:schemeClr val="accent6">
                    <a:lumMod val="75000"/>
                  </a:schemeClr>
                </a:solidFill>
                <a:latin typeface="Times New Roman"/>
                <a:ea typeface="微软雅黑"/>
                <a:cs typeface="Times New Roman"/>
              </a:rPr>
              <a:t>无关</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179512" y="771550"/>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恒定电流：大小</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都</a:t>
            </a:r>
            <a:r>
              <a:rPr lang="zh-CN" altLang="zh-CN" sz="2600" kern="100" dirty="0">
                <a:solidFill>
                  <a:srgbClr val="404040"/>
                </a:solidFill>
                <a:latin typeface="Times New Roman"/>
                <a:ea typeface="微软雅黑"/>
                <a:cs typeface="Times New Roman"/>
              </a:rPr>
              <a:t>不随时间变化的电流称为恒定电流</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电流定义式：</a:t>
            </a:r>
            <a:r>
              <a:rPr lang="en-US" altLang="zh-CN" sz="2600" i="1" kern="100" dirty="0">
                <a:solidFill>
                  <a:srgbClr val="404040"/>
                </a:solidFill>
                <a:latin typeface="Times New Roman"/>
                <a:ea typeface="微软雅黑"/>
                <a:cs typeface="Courier New"/>
              </a:rPr>
              <a:t>I</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或</a:t>
            </a:r>
            <a:r>
              <a:rPr lang="en-US" altLang="zh-CN" sz="2600" i="1" kern="100" dirty="0">
                <a:solidFill>
                  <a:srgbClr val="404040"/>
                </a:solidFill>
                <a:latin typeface="Times New Roman"/>
                <a:ea typeface="微软雅黑"/>
                <a:cs typeface="Courier New"/>
              </a:rPr>
              <a:t>q</a:t>
            </a:r>
            <a:r>
              <a:rPr lang="zh-CN" altLang="zh-CN" sz="2600" kern="100" dirty="0" smtClean="0">
                <a:solidFill>
                  <a:srgbClr val="404040"/>
                </a:solidFill>
                <a:latin typeface="Times New Roman"/>
                <a:ea typeface="微软雅黑"/>
                <a:cs typeface="Times New Roman"/>
              </a:rPr>
              <a:t>＝</a:t>
            </a:r>
            <a:r>
              <a:rPr lang="en-US" altLang="zh-CN" sz="2600" i="1"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其中：</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表示电流，</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表示在时间</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内通过导体横截面</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单位</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符号</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；常用的电流单位还有：毫安</a:t>
            </a:r>
            <a:r>
              <a:rPr lang="en-US" altLang="zh-CN" sz="2600" kern="100" dirty="0">
                <a:solidFill>
                  <a:srgbClr val="404040"/>
                </a:solidFill>
                <a:latin typeface="Times New Roman"/>
                <a:ea typeface="微软雅黑"/>
                <a:cs typeface="Courier New"/>
              </a:rPr>
              <a:t>(mA)</a:t>
            </a:r>
            <a:r>
              <a:rPr lang="zh-CN" altLang="zh-CN" sz="2600" kern="100" dirty="0">
                <a:solidFill>
                  <a:srgbClr val="404040"/>
                </a:solidFill>
                <a:latin typeface="Times New Roman"/>
                <a:ea typeface="微软雅黑"/>
                <a:cs typeface="Times New Roman"/>
              </a:rPr>
              <a:t>、微安</a:t>
            </a:r>
            <a:r>
              <a:rPr lang="en-US" altLang="zh-CN" sz="2600" kern="100" dirty="0">
                <a:solidFill>
                  <a:srgbClr val="404040"/>
                </a:solidFill>
                <a:latin typeface="Times New Roman"/>
                <a:ea typeface="微软雅黑"/>
                <a:cs typeface="Courier New"/>
              </a:rPr>
              <a:t>(</a:t>
            </a:r>
            <a:r>
              <a:rPr lang="en-US" altLang="zh-CN" sz="2600" kern="100" dirty="0" err="1">
                <a:solidFill>
                  <a:srgbClr val="404040"/>
                </a:solidFill>
                <a:latin typeface="Times New Roman"/>
                <a:ea typeface="微软雅黑"/>
                <a:cs typeface="Courier New"/>
              </a:rPr>
              <a:t>μA</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 A</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a:t>
            </a:r>
            <a:r>
              <a:rPr lang="en-US" altLang="zh-CN" sz="2600" kern="100" dirty="0">
                <a:solidFill>
                  <a:srgbClr val="404040"/>
                </a:solidFill>
                <a:latin typeface="Times New Roman"/>
                <a:ea typeface="微软雅黑"/>
                <a:cs typeface="Courier New"/>
              </a:rPr>
              <a:t>mA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 A</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a:t>
            </a:r>
            <a:r>
              <a:rPr lang="en-US" altLang="zh-CN" sz="2600" kern="100" dirty="0" err="1">
                <a:solidFill>
                  <a:srgbClr val="404040"/>
                </a:solidFill>
                <a:latin typeface="Times New Roman"/>
                <a:ea typeface="微软雅黑"/>
                <a:cs typeface="Courier New"/>
              </a:rPr>
              <a:t>μA</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64619330"/>
              </p:ext>
            </p:extLst>
          </p:nvPr>
        </p:nvGraphicFramePr>
        <p:xfrm>
          <a:off x="2908196" y="1965746"/>
          <a:ext cx="334963" cy="930275"/>
        </p:xfrm>
        <a:graphic>
          <a:graphicData uri="http://schemas.openxmlformats.org/presentationml/2006/ole">
            <mc:AlternateContent xmlns:mc="http://schemas.openxmlformats.org/markup-compatibility/2006">
              <mc:Choice xmlns:v="urn:schemas-microsoft-com:vml" Requires="v">
                <p:oleObj spid="_x0000_s3082" name="文档" r:id="rId4" imgW="334717" imgH="930642" progId="Word.Document.12">
                  <p:embed/>
                </p:oleObj>
              </mc:Choice>
              <mc:Fallback>
                <p:oleObj name="文档" r:id="rId4" imgW="334717" imgH="930642" progId="Word.Document.12">
                  <p:embed/>
                  <p:pic>
                    <p:nvPicPr>
                      <p:cNvPr id="0" name=""/>
                      <p:cNvPicPr/>
                      <p:nvPr/>
                    </p:nvPicPr>
                    <p:blipFill>
                      <a:blip r:embed="rId5"/>
                      <a:stretch>
                        <a:fillRect/>
                      </a:stretch>
                    </p:blipFill>
                    <p:spPr>
                      <a:xfrm>
                        <a:off x="2908196" y="1965746"/>
                        <a:ext cx="334963" cy="930275"/>
                      </a:xfrm>
                      <a:prstGeom prst="rect">
                        <a:avLst/>
                      </a:prstGeom>
                    </p:spPr>
                  </p:pic>
                </p:oleObj>
              </mc:Fallback>
            </mc:AlternateContent>
          </a:graphicData>
        </a:graphic>
      </p:graphicFrame>
      <p:sp>
        <p:nvSpPr>
          <p:cNvPr id="6" name="矩形 5"/>
          <p:cNvSpPr/>
          <p:nvPr/>
        </p:nvSpPr>
        <p:spPr>
          <a:xfrm>
            <a:off x="3059832" y="85517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方向</a:t>
            </a:r>
            <a:endParaRPr lang="zh-CN" altLang="en-US" dirty="0">
              <a:solidFill>
                <a:srgbClr val="0070C0"/>
              </a:solidFill>
            </a:endParaRPr>
          </a:p>
        </p:txBody>
      </p:sp>
      <p:sp>
        <p:nvSpPr>
          <p:cNvPr id="8" name="矩形 7"/>
          <p:cNvSpPr/>
          <p:nvPr/>
        </p:nvSpPr>
        <p:spPr>
          <a:xfrm>
            <a:off x="3874780" y="2082934"/>
            <a:ext cx="388248"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It</a:t>
            </a:r>
            <a:endParaRPr lang="zh-CN" altLang="en-US" dirty="0">
              <a:solidFill>
                <a:srgbClr val="0070C0"/>
              </a:solidFill>
            </a:endParaRPr>
          </a:p>
        </p:txBody>
      </p:sp>
      <p:sp>
        <p:nvSpPr>
          <p:cNvPr id="9" name="矩形 8"/>
          <p:cNvSpPr/>
          <p:nvPr/>
        </p:nvSpPr>
        <p:spPr>
          <a:xfrm>
            <a:off x="3898736" y="2651378"/>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电荷量</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1468036" y="322744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安培</a:t>
            </a:r>
            <a:endParaRPr lang="zh-CN" altLang="en-US" sz="2600" kern="100" dirty="0">
              <a:solidFill>
                <a:srgbClr val="0070C0"/>
              </a:solidFill>
              <a:latin typeface="Times New Roman"/>
              <a:ea typeface="微软雅黑"/>
              <a:cs typeface="Times New Roman"/>
            </a:endParaRPr>
          </a:p>
        </p:txBody>
      </p:sp>
      <p:sp>
        <p:nvSpPr>
          <p:cNvPr id="12" name="矩形 11"/>
          <p:cNvSpPr/>
          <p:nvPr/>
        </p:nvSpPr>
        <p:spPr>
          <a:xfrm>
            <a:off x="1092756" y="4459198"/>
            <a:ext cx="628698"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10</a:t>
            </a:r>
            <a:r>
              <a:rPr lang="en-US" altLang="zh-CN" sz="2600" kern="100" baseline="30000" dirty="0">
                <a:solidFill>
                  <a:srgbClr val="0070C0"/>
                </a:solidFill>
                <a:latin typeface="Times New Roman"/>
                <a:ea typeface="微软雅黑"/>
                <a:cs typeface="Courier New"/>
              </a:rPr>
              <a:t>3</a:t>
            </a:r>
            <a:endParaRPr lang="zh-CN" altLang="en-US" dirty="0">
              <a:solidFill>
                <a:srgbClr val="0070C0"/>
              </a:solidFill>
            </a:endParaRPr>
          </a:p>
        </p:txBody>
      </p:sp>
      <p:sp>
        <p:nvSpPr>
          <p:cNvPr id="15" name="矩形 14"/>
          <p:cNvSpPr/>
          <p:nvPr/>
        </p:nvSpPr>
        <p:spPr>
          <a:xfrm>
            <a:off x="3340244" y="4455571"/>
            <a:ext cx="628698"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10</a:t>
            </a:r>
            <a:r>
              <a:rPr lang="en-US" altLang="zh-CN" sz="2600" kern="100" baseline="30000" dirty="0">
                <a:solidFill>
                  <a:srgbClr val="0070C0"/>
                </a:solidFill>
                <a:latin typeface="Times New Roman"/>
                <a:ea typeface="微软雅黑"/>
                <a:cs typeface="Courier New"/>
              </a:rPr>
              <a:t>6</a:t>
            </a:r>
            <a:endParaRPr lang="zh-CN" altLang="en-US" dirty="0">
              <a:solidFill>
                <a:srgbClr val="0070C0"/>
              </a:solidFill>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3519</TotalTime>
  <Words>1046</Words>
  <Application>Microsoft Office PowerPoint</Application>
  <PresentationFormat>全屏显示(16:9)</PresentationFormat>
  <Paragraphs>173</Paragraphs>
  <Slides>35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555</cp:revision>
  <dcterms:modified xsi:type="dcterms:W3CDTF">2015-04-29T10:07:10Z</dcterms:modified>
</cp:coreProperties>
</file>