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5" r:id="rId2"/>
    <p:sldId id="358" r:id="rId3"/>
    <p:sldId id="359" r:id="rId4"/>
    <p:sldId id="341" r:id="rId5"/>
    <p:sldId id="372" r:id="rId6"/>
    <p:sldId id="416" r:id="rId7"/>
    <p:sldId id="417" r:id="rId8"/>
    <p:sldId id="418" r:id="rId9"/>
    <p:sldId id="419" r:id="rId10"/>
    <p:sldId id="420" r:id="rId11"/>
    <p:sldId id="421" r:id="rId12"/>
    <p:sldId id="426" r:id="rId13"/>
    <p:sldId id="427" r:id="rId14"/>
    <p:sldId id="428" r:id="rId15"/>
    <p:sldId id="429" r:id="rId16"/>
    <p:sldId id="391" r:id="rId17"/>
    <p:sldId id="392" r:id="rId18"/>
    <p:sldId id="430" r:id="rId19"/>
    <p:sldId id="431" r:id="rId20"/>
    <p:sldId id="432" r:id="rId21"/>
    <p:sldId id="433" r:id="rId22"/>
    <p:sldId id="344" r:id="rId23"/>
    <p:sldId id="375" r:id="rId24"/>
    <p:sldId id="408" r:id="rId25"/>
    <p:sldId id="434" r:id="rId26"/>
    <p:sldId id="409" r:id="rId27"/>
    <p:sldId id="435" r:id="rId28"/>
    <p:sldId id="410" r:id="rId29"/>
    <p:sldId id="411" r:id="rId30"/>
    <p:sldId id="436" r:id="rId31"/>
    <p:sldId id="389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1.docx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3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5.docx"/><Relationship Id="rId3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__4.docx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6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8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__9.docx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__10.docx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3" Type="http://schemas.openxmlformats.org/officeDocument/2006/relationships/slide" Target="slide2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4.xml"/><Relationship Id="rId9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2.docx"/><Relationship Id="rId13" Type="http://schemas.openxmlformats.org/officeDocument/2006/relationships/oleObject" Target="../embeddings/oleObject14.bin"/><Relationship Id="rId3" Type="http://schemas.openxmlformats.org/officeDocument/2006/relationships/slide" Target="slide2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28.xml"/><Relationship Id="rId11" Type="http://schemas.openxmlformats.org/officeDocument/2006/relationships/package" Target="../embeddings/Microsoft_Word___13.docx"/><Relationship Id="rId5" Type="http://schemas.openxmlformats.org/officeDocument/2006/relationships/slide" Target="slide26.xml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13.bin"/><Relationship Id="rId4" Type="http://schemas.openxmlformats.org/officeDocument/2006/relationships/slide" Target="slide24.xml"/><Relationship Id="rId9" Type="http://schemas.openxmlformats.org/officeDocument/2006/relationships/image" Target="../media/image27.emf"/><Relationship Id="rId14" Type="http://schemas.openxmlformats.org/officeDocument/2006/relationships/package" Target="../embeddings/Microsoft_Word___1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5.docx"/><Relationship Id="rId3" Type="http://schemas.openxmlformats.org/officeDocument/2006/relationships/slide" Target="slide22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4.xml"/><Relationship Id="rId9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2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3900" y="517426"/>
            <a:ext cx="835292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电源的总功率：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总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电源内电阻消耗的功率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；电源输出功率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出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153" y="-5298"/>
            <a:ext cx="3185487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6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二、闭合电路的功率</a:t>
            </a:r>
          </a:p>
        </p:txBody>
      </p:sp>
      <p:sp>
        <p:nvSpPr>
          <p:cNvPr id="4" name="矩形 3"/>
          <p:cNvSpPr/>
          <p:nvPr/>
        </p:nvSpPr>
        <p:spPr>
          <a:xfrm>
            <a:off x="3435112" y="61658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EI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1633"/>
              </p:ext>
            </p:extLst>
          </p:nvPr>
        </p:nvGraphicFramePr>
        <p:xfrm>
          <a:off x="312738" y="1660525"/>
          <a:ext cx="825182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文档" r:id="rId4" imgW="8317498" imgH="3741164" progId="Word.Document.12">
                  <p:embed/>
                </p:oleObj>
              </mc:Choice>
              <mc:Fallback>
                <p:oleObj name="文档" r:id="rId4" imgW="8317498" imgH="37411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8" y="1660525"/>
                        <a:ext cx="8251825" cy="370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\\莫成程\f\幻灯片文件复制\2015\同步\步步高\物理\步步高人教3-1（人教）\C153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12" y="1833928"/>
            <a:ext cx="1932516" cy="129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250068" y="320857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cap="all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45466"/>
              </p:ext>
            </p:extLst>
          </p:nvPr>
        </p:nvGraphicFramePr>
        <p:xfrm>
          <a:off x="5595352" y="3431936"/>
          <a:ext cx="533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文档" r:id="rId8" imgW="532667" imgH="885210" progId="Word.Document.12">
                  <p:embed/>
                </p:oleObj>
              </mc:Choice>
              <mc:Fallback>
                <p:oleObj name="文档" r:id="rId8" imgW="532667" imgH="885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95352" y="3431936"/>
                        <a:ext cx="5334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1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3107"/>
              </p:ext>
            </p:extLst>
          </p:nvPr>
        </p:nvGraphicFramePr>
        <p:xfrm>
          <a:off x="340493" y="92998"/>
          <a:ext cx="8335963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文档" r:id="rId4" imgW="8334772" imgH="5437303" progId="Word.Document.12">
                  <p:embed/>
                </p:oleObj>
              </mc:Choice>
              <mc:Fallback>
                <p:oleObj name="文档" r:id="rId4" imgW="8334772" imgH="5437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493" y="92998"/>
                        <a:ext cx="8335963" cy="531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768477" y="4584347"/>
            <a:ext cx="7954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0070C0"/>
                </a:solidFill>
                <a:latin typeface="Times New Roman"/>
                <a:ea typeface="微软雅黑"/>
              </a:rPr>
              <a:t>50%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9512" y="4385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所示，电路中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，变阻器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的最大阻值为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在变阻器的阻值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为多大时，变阻器上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消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耗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的功率最大？最大为多大？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C15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63" y="229572"/>
            <a:ext cx="1864709" cy="131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45715" y="160933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79512" y="2338121"/>
            <a:ext cx="8352928" cy="3329973"/>
            <a:chOff x="179512" y="2338121"/>
            <a:chExt cx="8352928" cy="3329973"/>
          </a:xfrm>
        </p:grpSpPr>
        <p:sp>
          <p:nvSpPr>
            <p:cNvPr id="6" name="矩形 5"/>
            <p:cNvSpPr/>
            <p:nvPr/>
          </p:nvSpPr>
          <p:spPr>
            <a:xfrm>
              <a:off x="179512" y="2338121"/>
              <a:ext cx="8352928" cy="1817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此种情况可以把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归入电源内电阻，这样变阻器上消耗的功率，也就是电源的输出功率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即当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消耗功率最大为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：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913449"/>
                </p:ext>
              </p:extLst>
            </p:nvPr>
          </p:nvGraphicFramePr>
          <p:xfrm>
            <a:off x="323528" y="4272682"/>
            <a:ext cx="4654550" cy="1395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文档" r:id="rId5" imgW="4654000" imgH="1396143" progId="Word.Document.12">
                    <p:embed/>
                  </p:oleObj>
                </mc:Choice>
                <mc:Fallback>
                  <p:oleObj name="文档" r:id="rId5" imgW="4654000" imgH="139614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3528" y="4272682"/>
                          <a:ext cx="4654550" cy="1395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94939"/>
              </p:ext>
            </p:extLst>
          </p:nvPr>
        </p:nvGraphicFramePr>
        <p:xfrm>
          <a:off x="4659248" y="4299942"/>
          <a:ext cx="27955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文档" r:id="rId8" imgW="2795063" imgH="1056843" progId="Word.Document.12">
                  <p:embed/>
                </p:oleObj>
              </mc:Choice>
              <mc:Fallback>
                <p:oleObj name="文档" r:id="rId8" imgW="2795063" imgH="1056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9248" y="4299942"/>
                        <a:ext cx="2795588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9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31224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在变阻器的阻值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为多大时，定值电阻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上消耗的功率最大？最大为多大？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1462005"/>
            <a:ext cx="8352928" cy="3341993"/>
            <a:chOff x="467544" y="1462005"/>
            <a:chExt cx="8352928" cy="3341993"/>
          </a:xfrm>
        </p:grpSpPr>
        <p:sp>
          <p:nvSpPr>
            <p:cNvPr id="3" name="矩形 2"/>
            <p:cNvSpPr/>
            <p:nvPr/>
          </p:nvSpPr>
          <p:spPr>
            <a:xfrm>
              <a:off x="467544" y="1462005"/>
              <a:ext cx="8352928" cy="1817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定值电阻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上消耗的功率可以表达为：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，因为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不变，当电流最大时功率最大，此时应有电路中电阻最小，即当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上消耗的功率最大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：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327334"/>
                </p:ext>
              </p:extLst>
            </p:nvPr>
          </p:nvGraphicFramePr>
          <p:xfrm>
            <a:off x="539552" y="3408586"/>
            <a:ext cx="7029450" cy="1395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文档" r:id="rId4" imgW="7030215" imgH="1395548" progId="Word.Document.12">
                    <p:embed/>
                  </p:oleObj>
                </mc:Choice>
                <mc:Fallback>
                  <p:oleObj name="文档" r:id="rId4" imgW="7030215" imgH="139554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9552" y="3408586"/>
                          <a:ext cx="7029450" cy="1395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39089"/>
              </p:ext>
            </p:extLst>
          </p:nvPr>
        </p:nvGraphicFramePr>
        <p:xfrm>
          <a:off x="475164" y="4387190"/>
          <a:ext cx="70294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文档" r:id="rId7" imgW="7030215" imgH="1396990" progId="Word.Document.12">
                  <p:embed/>
                </p:oleObj>
              </mc:Choice>
              <mc:Fallback>
                <p:oleObj name="文档" r:id="rId7" imgW="7030215" imgH="1396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164" y="4387190"/>
                        <a:ext cx="7029450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3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555526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为电源的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图线，用该电源和电阻组成闭合电路时，电源的输出功率和效率分别是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A.4 W,33.3%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B.2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W,33.3%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C.4 W,66.7%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D.2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W,66.7%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W9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819180"/>
            <a:ext cx="2369843" cy="13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64288" y="238926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91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753945"/>
            <a:ext cx="8188343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从题图可知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，图线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和图线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的交点是电源和电阻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构成闭合电路的工作点，因此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W.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36846"/>
              </p:ext>
            </p:extLst>
          </p:nvPr>
        </p:nvGraphicFramePr>
        <p:xfrm>
          <a:off x="467544" y="2583855"/>
          <a:ext cx="73421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文档" r:id="rId4" imgW="7342589" imgH="1716322" progId="Word.Document.12">
                  <p:embed/>
                </p:oleObj>
              </mc:Choice>
              <mc:Fallback>
                <p:oleObj name="文档" r:id="rId4" imgW="7342589" imgH="1716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583855"/>
                        <a:ext cx="7342187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65187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cap="all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cap="all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cap="all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88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715" y="304814"/>
            <a:ext cx="5929828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三、含电容器电路的分析与计算方法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96967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在直流电路中，当电容器充、放电时，电路里有充、放电电流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一旦电路达到稳定状态，电容器在电路中就相当于一个阻值无限大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只考虑电容器是理想的不漏电的情况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的元件，电容器处电路可看做是断路，简化电路时可去掉它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分析和计算含有电容器的直流电路时，需注意以下几点：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95486"/>
            <a:ext cx="8352928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电路稳定后，由于电容器所在支路无电流通过，所以在此支路中的电阻上无电压降低，因此电容器两极间的电压就等于该支路两端的电压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当电容器和电阻并联后接入电路时，电容器两极间的电压与其并联电阻两端的电压相等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电路的电流、电压变化时，将会引起电容器的充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如果电容器两端电压升高，电容器将充电；如果电压降低，电容器将通过与它连接的电路放电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75898"/>
            <a:ext cx="676875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所示，电源电动势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，内阻可忽略，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闭合后，稳定时通过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C15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79921"/>
            <a:ext cx="1952910" cy="103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631613" y="185566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31306"/>
              </p:ext>
            </p:extLst>
          </p:nvPr>
        </p:nvGraphicFramePr>
        <p:xfrm>
          <a:off x="411649" y="2427734"/>
          <a:ext cx="778033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文档" r:id="rId5" imgW="7776601" imgH="1411046" progId="Word.Document.12">
                  <p:embed/>
                </p:oleObj>
              </mc:Choice>
              <mc:Fallback>
                <p:oleObj name="文档" r:id="rId5" imgW="7776601" imgH="1411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649" y="2427734"/>
                        <a:ext cx="7780337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1148" y="3363838"/>
            <a:ext cx="1657057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 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69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39502"/>
            <a:ext cx="83529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原来闭合，然后断开，这个过程中流过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的总电荷量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380" y="905688"/>
            <a:ext cx="85460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闭合时，电容器两端电压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，储存的电荷量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断开至达到稳定后电路中电流为零，此时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，储存的电荷量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很显然电容器上的电荷量增加了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电容器上电荷量的增加是在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断开以后才产生的，这只有通过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这条电路实现，所以流过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的电荷量就是电容器带电荷量的增加量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4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96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131590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923678"/>
            <a:ext cx="7934011" cy="223224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031107"/>
            <a:ext cx="77854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1890395" algn="l"/>
              </a:tabLst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</a:t>
            </a:r>
            <a:r>
              <a:rPr lang="zh-CN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进一步深入理解闭合电路欧姆定律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tabLst>
                <a:tab pos="1890395" algn="l"/>
              </a:tabLst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</a:t>
            </a:r>
            <a:r>
              <a:rPr lang="zh-CN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会应用闭合电路欧姆定律分析、计算有关电路问题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243" y="123478"/>
            <a:ext cx="8459948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10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习题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课：闭合电路欧姆定律的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应用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23478"/>
            <a:ext cx="6577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所示电路中，电源电动势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内阻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值电阻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，电容器的电容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闭合，求电容器所带的电荷量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W9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08" y="371653"/>
            <a:ext cx="2207900" cy="160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25756" y="204569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428523"/>
              </p:ext>
            </p:extLst>
          </p:nvPr>
        </p:nvGraphicFramePr>
        <p:xfrm>
          <a:off x="303028" y="2370966"/>
          <a:ext cx="835818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文档" r:id="rId5" imgW="8363202" imgH="2112785" progId="Word.Document.12">
                  <p:embed/>
                </p:oleObj>
              </mc:Choice>
              <mc:Fallback>
                <p:oleObj name="文档" r:id="rId5" imgW="8363202" imgH="2112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028" y="2370966"/>
                        <a:ext cx="835818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4019530"/>
            <a:ext cx="826845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电容器所带的电荷量为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4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C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752" y="4579337"/>
            <a:ext cx="826845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41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273989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闭合，将开关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断开，求断开开关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后流过电阻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73732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闭合，将开关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断开后，电路稳定时电容器两端的电压等于电源电动势，此时电容器上的电荷量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，而流过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的电荷量等于电容器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上电荷量的增加量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771550"/>
            <a:ext cx="6777819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闭合电路的动态分析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所示电路中，当滑动变阻器滑片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向下移动时，则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灯变暗、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灯变暗、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灯变亮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W101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803" y="1842386"/>
            <a:ext cx="1955511" cy="14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52320" y="327320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771550"/>
            <a:ext cx="8352928" cy="3618298"/>
            <a:chOff x="323528" y="771550"/>
            <a:chExt cx="8352928" cy="3618298"/>
          </a:xfrm>
        </p:grpSpPr>
        <p:sp>
          <p:nvSpPr>
            <p:cNvPr id="7" name="矩形 6"/>
            <p:cNvSpPr/>
            <p:nvPr/>
          </p:nvSpPr>
          <p:spPr>
            <a:xfrm>
              <a:off x="323528" y="771550"/>
              <a:ext cx="8352928" cy="361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滑片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向下移动，变阻器电阻减小，外电路总电阻减小，根据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，电路电流增大，灯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增大而变亮，根据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，路端电压变小，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，所以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电阻不变，所以灯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干路电流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，因为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减小，所以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应变亮，选项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是正确的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213545"/>
                </p:ext>
              </p:extLst>
            </p:nvPr>
          </p:nvGraphicFramePr>
          <p:xfrm>
            <a:off x="2476148" y="1317134"/>
            <a:ext cx="989013" cy="1158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文档" r:id="rId8" imgW="989753" imgH="1159607" progId="Word.Document.12">
                    <p:embed/>
                  </p:oleObj>
                </mc:Choice>
                <mc:Fallback>
                  <p:oleObj name="文档" r:id="rId8" imgW="989753" imgH="115960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76148" y="1317134"/>
                          <a:ext cx="989013" cy="1158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380296" y="4379570"/>
            <a:ext cx="83529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67" y="793685"/>
            <a:ext cx="8436457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含电容器电路的分析与计算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电表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均为理想电表，开关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原来处于断开状态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说法中正确的是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闭合瞬间，电流表的读数为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A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闭合瞬间，电压表的读数为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5.5 V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闭合后经过一段时间，再将开关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迅速断开，则通过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电荷量为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1.8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以上说法都不对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C15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37" y="855053"/>
            <a:ext cx="1836535" cy="136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59802" y="222033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9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71550"/>
            <a:ext cx="83529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闭合瞬间，电容器充电，接近于短路状态，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41382"/>
              </p:ext>
            </p:extLst>
          </p:nvPr>
        </p:nvGraphicFramePr>
        <p:xfrm>
          <a:off x="348327" y="1404382"/>
          <a:ext cx="66643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文档" r:id="rId8" imgW="6664579" imgH="1268320" progId="Word.Document.12">
                  <p:embed/>
                </p:oleObj>
              </mc:Choice>
              <mc:Fallback>
                <p:oleObj name="文档" r:id="rId8" imgW="6664579" imgH="1268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327" y="1404382"/>
                        <a:ext cx="666432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71892" y="2195453"/>
            <a:ext cx="83529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电压表的读数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512" y="2644775"/>
            <a:ext cx="8720588" cy="2674781"/>
            <a:chOff x="179512" y="2644775"/>
            <a:chExt cx="8720588" cy="2674781"/>
          </a:xfrm>
        </p:grpSpPr>
        <p:sp>
          <p:nvSpPr>
            <p:cNvPr id="11" name="矩形 10"/>
            <p:cNvSpPr/>
            <p:nvPr/>
          </p:nvSpPr>
          <p:spPr>
            <a:xfrm>
              <a:off x="179512" y="2715766"/>
              <a:ext cx="8568952" cy="260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70000"/>
                </a:lnSpc>
                <a:spcAft>
                  <a:spcPts val="0"/>
                </a:spcAft>
              </a:pP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开关闭合一段时间后，电容器相当于断路，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′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     </a:t>
              </a:r>
            </a:p>
            <a:p>
              <a:pPr algn="just">
                <a:lnSpc>
                  <a:spcPct val="170000"/>
                </a:lnSpc>
                <a:spcAft>
                  <a:spcPts val="0"/>
                </a:spcAft>
              </a:pP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              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0.5 A.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此时电容器上电荷量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CU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CI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′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0.5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 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1.8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，断开开关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S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后，电荷量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经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释放，故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902904"/>
                </p:ext>
              </p:extLst>
            </p:nvPr>
          </p:nvGraphicFramePr>
          <p:xfrm>
            <a:off x="6828413" y="2644775"/>
            <a:ext cx="2071687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文档" r:id="rId11" imgW="2081001" imgH="1152395" progId="Word.Document.12">
                    <p:embed/>
                  </p:oleObj>
                </mc:Choice>
                <mc:Fallback>
                  <p:oleObj name="文档" r:id="rId11" imgW="2081001" imgH="115239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28413" y="2644775"/>
                          <a:ext cx="2071687" cy="1149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700792"/>
                </p:ext>
              </p:extLst>
            </p:nvPr>
          </p:nvGraphicFramePr>
          <p:xfrm>
            <a:off x="251520" y="3291830"/>
            <a:ext cx="2408238" cy="1150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文档" r:id="rId14" imgW="2416078" imgH="1152395" progId="Word.Document.12">
                    <p:embed/>
                  </p:oleObj>
                </mc:Choice>
                <mc:Fallback>
                  <p:oleObj name="文档" r:id="rId14" imgW="2416078" imgH="115239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1520" y="3291830"/>
                          <a:ext cx="2408238" cy="1150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203848" y="4589715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2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闭合电路的功率和效率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电源的效率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定义为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外电路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电阻消耗的功率与电源的总功率之比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所示，直线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为电源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的路端电压与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关系图线，直线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为电源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的路端电压与电流的关系图线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两端的电压与电流的关系图线，将这个电阻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分别接到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两电源上，那么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Picture 2" descr="\\莫成程\f\幻灯片文件复制\2015\同步\步步高\物理\步步高人教3-1（人教）\D22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0" y="987574"/>
            <a:ext cx="1800612" cy="131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24328" y="235572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10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873860"/>
            <a:ext cx="8352928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接到电源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上，电源的效率较低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接到电源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上，电源的输出功率较大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接到电源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上，电源的输出功率较大，电源效率较高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接到电源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上，电源的输出功率较小，电源效率较高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2936162"/>
            <a:ext cx="8352928" cy="2227876"/>
            <a:chOff x="323528" y="2936162"/>
            <a:chExt cx="8352928" cy="2227876"/>
          </a:xfrm>
        </p:grpSpPr>
        <p:sp>
          <p:nvSpPr>
            <p:cNvPr id="7" name="矩形 6"/>
            <p:cNvSpPr/>
            <p:nvPr/>
          </p:nvSpPr>
          <p:spPr>
            <a:xfrm>
              <a:off x="323528" y="3003447"/>
              <a:ext cx="8352928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4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电源的效率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η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由题中图象可知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交点处电压大于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交点处电压，则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接在电源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上效率较高；电源输出功率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UI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，由题中图象易得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接在电源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上输出功率较大，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错误，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822633"/>
                </p:ext>
              </p:extLst>
            </p:nvPr>
          </p:nvGraphicFramePr>
          <p:xfrm>
            <a:off x="3350642" y="2936162"/>
            <a:ext cx="1149350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文档" r:id="rId8" imgW="1149554" imgH="946147" progId="Word.Document.12">
                    <p:embed/>
                  </p:oleObj>
                </mc:Choice>
                <mc:Fallback>
                  <p:oleObj name="文档" r:id="rId8" imgW="1149554" imgH="94614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50642" y="2936162"/>
                          <a:ext cx="1149350" cy="946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4028338" y="4474553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71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592" y="915566"/>
            <a:ext cx="8866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闭合电路的功率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将阻值为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的两个电阻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分别接在同一电源上，结果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上消耗的功率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比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上消耗的功率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大，则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电源内阻一定大于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两电阻串联后接此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外电路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总功率一定大于只接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时的功率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两电阻并联后接此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外电路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总功率一定小于只接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时的功率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时电源消耗的功率一定大于只接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时消耗的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功率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77155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根据电源输出功率随外电阻的变化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消耗的功率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消耗的功率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\\莫成程\f\幻灯片文件复制\2015\同步\步步高\物理\步步高人教3-1（人教）\C159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9" y="951166"/>
            <a:ext cx="1911749" cy="118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3202217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的并联电阻一定小于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由电源的输出功率曲线可知外电路总功率一定小于只接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时的功率，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选项正确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275606"/>
            <a:ext cx="83529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串联，其电阻大于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外电路的消耗的总功率不一定大于只接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时的功率，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8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ACD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3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67544" y="411510"/>
            <a:ext cx="4770487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一、闭合电路的</a:t>
            </a:r>
            <a:r>
              <a:rPr lang="zh-CN" altLang="zh-CN" sz="2800" b="1" kern="100" dirty="0" smtClean="0">
                <a:solidFill>
                  <a:schemeClr val="tx1"/>
                </a:solidFill>
                <a:cs typeface="Times New Roman"/>
              </a:rPr>
              <a:t>动态分析</a:t>
            </a:r>
            <a:endParaRPr lang="zh-CN" altLang="zh-CN" sz="28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131590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特点：断开或闭合开关、滑动变阻器的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滑片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，使闭合电路的总电阻增大或减小，引起闭合电路的电流发生变化，致使外电压、部分电路的电压和部分电路的电流、功率等发生变化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是一系列的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牵一发而动全身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的连锁反应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6341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思维流程：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15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86" y="2343532"/>
            <a:ext cx="5974826" cy="109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267494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所示的电路中，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皆为定值电阻，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为可变电阻，电源的电动势为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，设电流表的读数为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，电压表的读数为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的滑动触头向图中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端移动时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C15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68478"/>
            <a:ext cx="1803256" cy="119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91253" y="350422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467544" y="3874389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B.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D.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82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555526"/>
            <a:ext cx="8496944" cy="3093154"/>
            <a:chOff x="323528" y="339502"/>
            <a:chExt cx="8496944" cy="3093154"/>
          </a:xfrm>
        </p:grpSpPr>
        <p:sp>
          <p:nvSpPr>
            <p:cNvPr id="9" name="矩形 8"/>
            <p:cNvSpPr/>
            <p:nvPr/>
          </p:nvSpPr>
          <p:spPr>
            <a:xfrm>
              <a:off x="323528" y="339502"/>
              <a:ext cx="8496944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的滑动触头向图中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端移动时，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接入电路的电阻变小，外电路的总电阻就变小，总电流变大，路端电压变小，即电压表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读数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变小；由于总电流变大，使得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3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两端电压都变大，而路端电压又变小，因此，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并联两端电压变小，则电流表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读数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变小，故选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pic>
          <p:nvPicPr>
            <p:cNvPr id="3074" name="Picture 2" descr="\\莫成程\f\幻灯片文件复制\2015\同步\步步高\物理\步步高人教3-1（人教）\圈V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940" y="1779662"/>
              <a:ext cx="272802" cy="27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 descr="\\莫成程\f\幻灯片文件复制\2015\同步\步步高\物理\步步高人教3-1（人教）\圈A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603" y="2962270"/>
              <a:ext cx="276757" cy="272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323528" y="3682465"/>
            <a:ext cx="849694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38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17452" y="481017"/>
            <a:ext cx="6259201" cy="425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所示的电路，闭合开关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，待电路中的电流稳定后，减小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的阻值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电流表的示数减小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电压表的示数减小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两端的电压减小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路端电压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W9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64" y="756310"/>
            <a:ext cx="1778284" cy="150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72904" y="243146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136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801852"/>
            <a:ext cx="8568952" cy="2417970"/>
            <a:chOff x="467544" y="771550"/>
            <a:chExt cx="8352928" cy="2417970"/>
          </a:xfrm>
        </p:grpSpPr>
        <p:sp>
          <p:nvSpPr>
            <p:cNvPr id="9" name="矩形 8"/>
            <p:cNvSpPr/>
            <p:nvPr/>
          </p:nvSpPr>
          <p:spPr>
            <a:xfrm>
              <a:off x="467544" y="771550"/>
              <a:ext cx="8352928" cy="2417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题图中的电路结构是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先并联，再与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串联，故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↓→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总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↓→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干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↑→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内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↑→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外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↓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干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增大，所以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的并联电压减小，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读数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项正确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pic>
          <p:nvPicPr>
            <p:cNvPr id="5122" name="Picture 2" descr="\\莫成程\f\幻灯片文件复制\2015\同步\步步高\物理\步步高人教3-1（人教）\圈V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000" y="2204090"/>
              <a:ext cx="293370" cy="289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323528" y="329183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0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1028</Words>
  <Application>Microsoft Office PowerPoint</Application>
  <PresentationFormat>全屏显示(16:9)</PresentationFormat>
  <Paragraphs>153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558</cp:revision>
  <dcterms:modified xsi:type="dcterms:W3CDTF">2015-04-29T10:22:08Z</dcterms:modified>
</cp:coreProperties>
</file>