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9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5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ED24-842C-4024-90F7-2AE5ADF62B1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03AA-DBB8-4811-9404-B378EF8E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076" name="Picture 4" descr="ss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0" b="10889"/>
          <a:stretch>
            <a:fillRect/>
          </a:stretch>
        </p:blipFill>
        <p:spPr bwMode="auto">
          <a:xfrm>
            <a:off x="1" y="0"/>
            <a:ext cx="10645775" cy="56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WordArt 5"/>
          <p:cNvSpPr>
            <a:spLocks noChangeArrowheads="1" noChangeShapeType="1" noTextEdit="1"/>
          </p:cNvSpPr>
          <p:nvPr/>
        </p:nvSpPr>
        <p:spPr bwMode="auto">
          <a:xfrm>
            <a:off x="971550" y="2346854"/>
            <a:ext cx="7200900" cy="1021292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8000" b="1" kern="10" spc="-80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华文行楷"/>
              </a:rPr>
              <a:t>山水田园诗四首</a:t>
            </a:r>
          </a:p>
        </p:txBody>
      </p:sp>
    </p:spTree>
    <p:extLst>
      <p:ext uri="{BB962C8B-B14F-4D97-AF65-F5344CB8AC3E}">
        <p14:creationId xmlns:p14="http://schemas.microsoft.com/office/powerpoint/2010/main" val="29357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79" y="121196"/>
            <a:ext cx="8928992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清人黄叔灿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唐诗笺注</a:t>
            </a:r>
            <a:r>
              <a:rPr lang="en-US" altLang="zh-CN" sz="2400" b="1" dirty="0"/>
              <a:t>&gt;&gt;:“‘</a:t>
            </a:r>
            <a:r>
              <a:rPr lang="zh-CN" altLang="en-US" sz="2400" b="1" dirty="0"/>
              <a:t>野旷’一联，人但赏其写景之妙，不知其即景而言旅情，有诗外味。”你是怎样理解这诗外之意的？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129308"/>
            <a:ext cx="8784976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“</a:t>
            </a:r>
            <a:r>
              <a:rPr lang="zh-CN" altLang="en-US" sz="2400" b="1" dirty="0"/>
              <a:t>野旷天低树”写出旷野的空旷寂寥，在这个广阔的天地之中，人显得孤独寂寞，这时，只有江中的孤月与自己亲近，寂寞之心似乎寻得了慰藉，但这一点喜悦不能驱散诗人的团团新愁，诗人带着多年的准备、多年的希望奔赴长安，而今却只能还着一腔被弃置的忧愤南巡吴越。此刻，他孑然一身，</a:t>
            </a:r>
            <a:r>
              <a:rPr lang="zh-CN" altLang="en-US" sz="2400" b="1" u="sng" dirty="0"/>
              <a:t>面对着这四野茫茫、江水悠悠、明月孤舟的景色，那羁旅的惆怅，故乡的思念，仕途的失意，理想的幻灭，人生的坎坷</a:t>
            </a:r>
            <a:r>
              <a:rPr lang="en-US" altLang="zh-CN" sz="2400" b="1" u="sng" dirty="0"/>
              <a:t>……</a:t>
            </a:r>
            <a:r>
              <a:rPr lang="zh-CN" altLang="en-US" sz="2400" b="1" u="sng" dirty="0"/>
              <a:t>千愁万绪，不禁纷来沓至，涌上心头。</a:t>
            </a:r>
            <a:r>
              <a:rPr lang="zh-CN" altLang="en-US" sz="2400" b="1" dirty="0"/>
              <a:t>“ 江清月近人”，这画面让我们一见到的清澈平静的江水，以及水中的明月伴着船上的诗人；可那画面上见不到而应该体味到的，则是诗人的愁心已经随着江水流入思想翻腾的海洋。这一隐一现，一虚一实，相互映衬，相互补充，正构成一个人宿建德江，心随月去的意境。</a:t>
            </a:r>
          </a:p>
        </p:txBody>
      </p:sp>
    </p:spTree>
    <p:extLst>
      <p:ext uri="{BB962C8B-B14F-4D97-AF65-F5344CB8AC3E}">
        <p14:creationId xmlns:p14="http://schemas.microsoft.com/office/powerpoint/2010/main" val="410193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8069" name="Picture 5" descr="雪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324975" cy="58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767263" y="1121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8073" name="WordArt 9"/>
          <p:cNvSpPr>
            <a:spLocks noChangeArrowheads="1" noChangeShapeType="1" noTextEdit="1"/>
          </p:cNvSpPr>
          <p:nvPr/>
        </p:nvSpPr>
        <p:spPr bwMode="auto">
          <a:xfrm>
            <a:off x="2057400" y="2510896"/>
            <a:ext cx="6115050" cy="849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终南山望余雪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4911726" y="3566583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祖咏</a:t>
            </a:r>
          </a:p>
        </p:txBody>
      </p:sp>
    </p:spTree>
    <p:extLst>
      <p:ext uri="{BB962C8B-B14F-4D97-AF65-F5344CB8AC3E}">
        <p14:creationId xmlns:p14="http://schemas.microsoft.com/office/powerpoint/2010/main" val="122565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ChangeArrowheads="1"/>
          </p:cNvSpPr>
          <p:nvPr>
            <p:ph type="body" idx="4294967295"/>
          </p:nvPr>
        </p:nvSpPr>
        <p:spPr>
          <a:xfrm>
            <a:off x="179512" y="397795"/>
            <a:ext cx="8540750" cy="3558646"/>
          </a:xfrm>
          <a:noFill/>
          <a:ln/>
        </p:spPr>
        <p:txBody>
          <a:bodyPr/>
          <a:lstStyle/>
          <a:p>
            <a:r>
              <a:rPr lang="zh-CN" altLang="en-US" b="1" dirty="0"/>
              <a:t>终南望余雪  </a:t>
            </a:r>
            <a:r>
              <a:rPr lang="zh-CN" altLang="en-US" b="1" dirty="0" smtClean="0"/>
              <a:t>    </a:t>
            </a:r>
            <a:r>
              <a:rPr lang="zh-CN" altLang="en-US" sz="2000" b="1" dirty="0"/>
              <a:t>祖</a:t>
            </a:r>
            <a:r>
              <a:rPr lang="zh-CN" altLang="en-US" sz="2000" b="1" dirty="0" smtClean="0"/>
              <a:t>咏</a:t>
            </a:r>
            <a:endParaRPr lang="en-US" altLang="zh-CN" sz="2000" b="1" dirty="0" smtClean="0"/>
          </a:p>
          <a:p>
            <a:endParaRPr lang="zh-CN" altLang="en-US" b="1" dirty="0"/>
          </a:p>
          <a:p>
            <a:r>
              <a:rPr lang="zh-CN" altLang="en-US" b="1" dirty="0"/>
              <a:t>终南阴岭秀，                   </a:t>
            </a:r>
          </a:p>
          <a:p>
            <a:r>
              <a:rPr lang="zh-CN" altLang="en-US" b="1" dirty="0"/>
              <a:t>积雪浮云端。</a:t>
            </a:r>
          </a:p>
          <a:p>
            <a:r>
              <a:rPr lang="zh-CN" altLang="en-US" b="1" dirty="0"/>
              <a:t>林表明霁色，</a:t>
            </a:r>
          </a:p>
          <a:p>
            <a:r>
              <a:rPr lang="zh-CN" altLang="en-US" b="1" dirty="0"/>
              <a:t>城中增暮寒。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462337" y="1417340"/>
            <a:ext cx="51347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注释：</a:t>
            </a:r>
          </a:p>
          <a:p>
            <a:r>
              <a:rPr lang="zh-CN" altLang="en-US" sz="2400" b="1" dirty="0"/>
              <a:t>终南：山名，在陕西省西安市东南面</a:t>
            </a:r>
          </a:p>
          <a:p>
            <a:r>
              <a:rPr lang="zh-CN" altLang="en-US" sz="2400" b="1" dirty="0"/>
              <a:t>阴岭：终南山的</a:t>
            </a:r>
            <a:r>
              <a:rPr lang="zh-CN" altLang="en-US" sz="2400" b="1" dirty="0" smtClean="0"/>
              <a:t>北面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r>
              <a:rPr lang="zh-CN" altLang="en-US" sz="2400" b="1" dirty="0"/>
              <a:t>林表：树梢</a:t>
            </a:r>
          </a:p>
          <a:p>
            <a:r>
              <a:rPr lang="zh-CN" altLang="en-US" sz="2400" b="1" dirty="0"/>
              <a:t>霁色：雨雪初晴的阳光</a:t>
            </a:r>
          </a:p>
        </p:txBody>
      </p:sp>
    </p:spTree>
    <p:extLst>
      <p:ext uri="{BB962C8B-B14F-4D97-AF65-F5344CB8AC3E}">
        <p14:creationId xmlns:p14="http://schemas.microsoft.com/office/powerpoint/2010/main" val="242789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p" animBg="1"/>
      <p:bldP spid="890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9188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赏析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913284"/>
            <a:ext cx="8229600" cy="37716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这首诗写在长安城中眺望终南山积雪景象，并预感到城日暮，将更加寒冷。</a:t>
            </a:r>
          </a:p>
          <a:p>
            <a:r>
              <a:rPr lang="zh-CN" altLang="en-US" b="1" dirty="0"/>
              <a:t>前两句写在长安眺望终南山，看到它的北面山形秀美，积雪高高覆盖在上面，如同漂浮在云端。</a:t>
            </a:r>
          </a:p>
          <a:p>
            <a:r>
              <a:rPr lang="zh-CN" altLang="en-US" b="1" dirty="0"/>
              <a:t>后两句中，“林表明霁色”，雪后初晴，林梢的日光和积雪的反光相辉映，一片明亮。“城中增暮寒”，临黄昏，“日暮天寒”非常自然。</a:t>
            </a:r>
          </a:p>
        </p:txBody>
      </p:sp>
    </p:spTree>
    <p:extLst>
      <p:ext uri="{BB962C8B-B14F-4D97-AF65-F5344CB8AC3E}">
        <p14:creationId xmlns:p14="http://schemas.microsoft.com/office/powerpoint/2010/main" val="229224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843161"/>
            <a:ext cx="8540750" cy="952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b="1" dirty="0">
                <a:solidFill>
                  <a:schemeClr val="hlink"/>
                </a:solidFill>
              </a:rPr>
              <a:t>有人说“积雪浮云端” 中的“浮”用得很好，说说你的看法。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41054" y="2209428"/>
            <a:ext cx="8540750" cy="266429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/>
              <a:t>积雪不能浮在云端，但在这里，“浮”是说终南山的阴岭高出云端，积雪未化。云总是流动的；而高出云端的积雪又在阳光照耀下寒光闪闪，所以给人以“浮”的感觉。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7544" y="49188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folHlink"/>
                </a:solidFill>
              </a:rPr>
              <a:t>理解用词之妙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" y="1236928"/>
            <a:ext cx="8569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3200" b="1">
              <a:solidFill>
                <a:schemeClr val="hlink"/>
              </a:solidFill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684214" y="3517636"/>
            <a:ext cx="72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800" b="1"/>
          </a:p>
        </p:txBody>
      </p:sp>
      <p:sp>
        <p:nvSpPr>
          <p:cNvPr id="92169" name="Rectangle 9"/>
          <p:cNvSpPr>
            <a:spLocks noRot="1" noChangeArrowheads="1"/>
          </p:cNvSpPr>
          <p:nvPr/>
        </p:nvSpPr>
        <p:spPr bwMode="auto">
          <a:xfrm>
            <a:off x="250825" y="1357313"/>
            <a:ext cx="854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endParaRPr lang="zh-CN" altLang="zh-CN" sz="2800" b="1">
              <a:solidFill>
                <a:schemeClr val="hlink"/>
              </a:solidFill>
            </a:endParaRPr>
          </a:p>
        </p:txBody>
      </p:sp>
      <p:sp>
        <p:nvSpPr>
          <p:cNvPr id="92170" name="Rectangle 10"/>
          <p:cNvSpPr>
            <a:spLocks noRot="1" noChangeArrowheads="1"/>
          </p:cNvSpPr>
          <p:nvPr/>
        </p:nvSpPr>
        <p:spPr bwMode="auto">
          <a:xfrm>
            <a:off x="0" y="2677584"/>
            <a:ext cx="8540750" cy="275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val="55261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 build="p"/>
      <p:bldP spid="921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539552" y="2425452"/>
            <a:ext cx="8280920" cy="260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从贾岛的诗看，从长安遥望终南山，阴雨天是看不清的，就是在晴天也不太容易，只有在雨雪初晴之时，才能看清它的真面目。所以一个“霁”字反映了客观的真实性。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51520" y="661658"/>
            <a:ext cx="87129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</a:rPr>
              <a:t>贾岛</a:t>
            </a:r>
            <a:r>
              <a:rPr lang="zh-CN" altLang="en-US" sz="2400" b="1" dirty="0" smtClean="0"/>
              <a:t>“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&lt;&lt;</a:t>
            </a:r>
            <a:r>
              <a:rPr lang="zh-CN" altLang="en-US" sz="2400" b="1" dirty="0">
                <a:solidFill>
                  <a:schemeClr val="hlink"/>
                </a:solidFill>
              </a:rPr>
              <a:t>望</a:t>
            </a:r>
            <a:r>
              <a:rPr lang="en-US" altLang="zh-CN" sz="2400" b="1" dirty="0">
                <a:solidFill>
                  <a:schemeClr val="hlink"/>
                </a:solidFill>
              </a:rPr>
              <a:t>(</a:t>
            </a:r>
            <a:r>
              <a:rPr lang="zh-CN" altLang="en-US" sz="2400" b="1" dirty="0">
                <a:solidFill>
                  <a:schemeClr val="hlink"/>
                </a:solidFill>
              </a:rPr>
              <a:t>终南</a:t>
            </a:r>
            <a:r>
              <a:rPr lang="en-US" altLang="zh-CN" sz="2400" b="1" dirty="0">
                <a:solidFill>
                  <a:schemeClr val="hlink"/>
                </a:solidFill>
              </a:rPr>
              <a:t>)</a:t>
            </a:r>
            <a:r>
              <a:rPr lang="zh-CN" altLang="en-US" sz="2400" b="1" dirty="0">
                <a:solidFill>
                  <a:schemeClr val="hlink"/>
                </a:solidFill>
              </a:rPr>
              <a:t>山</a:t>
            </a:r>
            <a:r>
              <a:rPr lang="en-US" altLang="zh-CN" sz="2400" b="1" dirty="0">
                <a:solidFill>
                  <a:schemeClr val="hlink"/>
                </a:solidFill>
              </a:rPr>
              <a:t>&gt;&gt;</a:t>
            </a:r>
            <a:r>
              <a:rPr lang="zh-CN" altLang="en-US" sz="2400" b="1" dirty="0">
                <a:solidFill>
                  <a:schemeClr val="hlink"/>
                </a:solidFill>
              </a:rPr>
              <a:t>诗里说到</a:t>
            </a:r>
            <a:r>
              <a:rPr lang="en-US" altLang="zh-CN" sz="2400" b="1" dirty="0">
                <a:solidFill>
                  <a:schemeClr val="hlink"/>
                </a:solidFill>
              </a:rPr>
              <a:t>: “</a:t>
            </a:r>
            <a:r>
              <a:rPr lang="zh-CN" altLang="en-US" sz="2400" b="1" dirty="0">
                <a:solidFill>
                  <a:schemeClr val="hlink"/>
                </a:solidFill>
              </a:rPr>
              <a:t>日日雨不断</a:t>
            </a:r>
            <a:r>
              <a:rPr lang="en-US" altLang="zh-CN" sz="2400" b="1" dirty="0">
                <a:solidFill>
                  <a:schemeClr val="hlink"/>
                </a:solidFill>
              </a:rPr>
              <a:t>,</a:t>
            </a:r>
            <a:r>
              <a:rPr lang="zh-CN" altLang="en-US" sz="2400" b="1" dirty="0">
                <a:solidFill>
                  <a:schemeClr val="hlink"/>
                </a:solidFill>
              </a:rPr>
              <a:t>愁杀望山人。天事不可长，劲风来如奔。阴霾一似扫，浩翠泻国门。长安百万家，家家张屏新。”结合这首诗看祖咏的</a:t>
            </a:r>
            <a:r>
              <a:rPr lang="en-US" altLang="zh-CN" sz="2400" b="1" dirty="0">
                <a:solidFill>
                  <a:schemeClr val="hlink"/>
                </a:solidFill>
              </a:rPr>
              <a:t>《</a:t>
            </a:r>
            <a:r>
              <a:rPr lang="zh-CN" altLang="en-US" sz="2400" b="1" dirty="0">
                <a:solidFill>
                  <a:schemeClr val="hlink"/>
                </a:solidFill>
              </a:rPr>
              <a:t>终南山望余雪</a:t>
            </a:r>
            <a:r>
              <a:rPr lang="en-US" altLang="zh-CN" sz="2400" b="1" dirty="0">
                <a:solidFill>
                  <a:schemeClr val="hlink"/>
                </a:solidFill>
              </a:rPr>
              <a:t>》</a:t>
            </a:r>
            <a:r>
              <a:rPr lang="zh-CN" altLang="en-US" sz="2400" b="1" dirty="0">
                <a:solidFill>
                  <a:schemeClr val="hlink"/>
                </a:solidFill>
              </a:rPr>
              <a:t>中的第三句，说说“霁”字的准确性。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07504" y="12119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</a:rPr>
              <a:t>理解用词之妙</a:t>
            </a:r>
          </a:p>
        </p:txBody>
      </p:sp>
    </p:spTree>
    <p:extLst>
      <p:ext uri="{BB962C8B-B14F-4D97-AF65-F5344CB8AC3E}">
        <p14:creationId xmlns:p14="http://schemas.microsoft.com/office/powerpoint/2010/main" val="302701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/>
      <p:bldP spid="1198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21171" y="1561356"/>
            <a:ext cx="81552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祖咏不仅用了“霁”，而且选择的是夕阳下之时的“霁”。诗人说的是林表上有阳光，而不说林中、林下，也不说山脚、山腰，是因为只有在终南山高处才有阳光，表明已是西山衔日，林表上的日光正是落日的余辉，既染亮了林表，当然也照亮了浮在云端的积雪，于是便带出了结句中的“暮”字。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323528" y="576301"/>
            <a:ext cx="81010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</a:rPr>
              <a:t>终南山在长安的北面，“林表”“明霁色”似乎不太合理，但“林表明霁色”却被许多诗家赞同，请说说的原因。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02398" y="53081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</a:rPr>
              <a:t>理解用词之妙</a:t>
            </a:r>
          </a:p>
        </p:txBody>
      </p:sp>
    </p:spTree>
    <p:extLst>
      <p:ext uri="{BB962C8B-B14F-4D97-AF65-F5344CB8AC3E}">
        <p14:creationId xmlns:p14="http://schemas.microsoft.com/office/powerpoint/2010/main" val="236724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21860" name="Picture 4" descr="b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4"/>
          <a:stretch>
            <a:fillRect/>
          </a:stretch>
        </p:blipFill>
        <p:spPr bwMode="auto">
          <a:xfrm>
            <a:off x="0" y="-443177"/>
            <a:ext cx="9144000" cy="61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1" name="WordArt 5"/>
          <p:cNvSpPr>
            <a:spLocks noChangeArrowheads="1" noChangeShapeType="1" noTextEdit="1"/>
          </p:cNvSpPr>
          <p:nvPr/>
        </p:nvSpPr>
        <p:spPr bwMode="auto">
          <a:xfrm>
            <a:off x="971550" y="1117866"/>
            <a:ext cx="7315200" cy="113373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72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田家杂兴八首其二</a:t>
            </a:r>
          </a:p>
        </p:txBody>
      </p:sp>
      <p:sp>
        <p:nvSpPr>
          <p:cNvPr id="121862" name="WordArt 6"/>
          <p:cNvSpPr>
            <a:spLocks noChangeArrowheads="1" noChangeShapeType="1" noTextEdit="1"/>
          </p:cNvSpPr>
          <p:nvPr/>
        </p:nvSpPr>
        <p:spPr bwMode="auto">
          <a:xfrm>
            <a:off x="3543300" y="2574396"/>
            <a:ext cx="2057400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储光羲</a:t>
            </a:r>
          </a:p>
        </p:txBody>
      </p:sp>
    </p:spTree>
    <p:extLst>
      <p:ext uri="{BB962C8B-B14F-4D97-AF65-F5344CB8AC3E}">
        <p14:creationId xmlns:p14="http://schemas.microsoft.com/office/powerpoint/2010/main" val="396825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051050" y="1657615"/>
            <a:ext cx="4679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800" b="1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132138" y="2414324"/>
            <a:ext cx="184731" cy="52322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/>
          </a:p>
        </p:txBody>
      </p:sp>
      <p:pic>
        <p:nvPicPr>
          <p:cNvPr id="95244" name="Picture 12" descr="ss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5"/>
          <a:stretch>
            <a:fillRect/>
          </a:stretch>
        </p:blipFill>
        <p:spPr bwMode="auto">
          <a:xfrm>
            <a:off x="0" y="-168011"/>
            <a:ext cx="9505950" cy="588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835150" y="457729"/>
            <a:ext cx="6769100" cy="458587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chemeClr val="hlink"/>
                </a:solidFill>
              </a:rPr>
              <a:t>        田家</a:t>
            </a:r>
            <a:r>
              <a:rPr lang="zh-CN" altLang="en-US" sz="4000" b="1" dirty="0">
                <a:solidFill>
                  <a:schemeClr val="hlink"/>
                </a:solidFill>
              </a:rPr>
              <a:t>杂诗八首</a:t>
            </a:r>
            <a:r>
              <a:rPr lang="zh-CN" altLang="en-US" sz="2800" b="1" dirty="0"/>
              <a:t>（其二</a:t>
            </a:r>
            <a:r>
              <a:rPr lang="zh-CN" altLang="en-US" sz="2800" b="1" dirty="0" smtClean="0"/>
              <a:t>）  </a:t>
            </a:r>
            <a:r>
              <a:rPr lang="zh-CN" altLang="en-US" sz="2400" b="1" dirty="0"/>
              <a:t>储光羲</a:t>
            </a:r>
          </a:p>
          <a:p>
            <a:r>
              <a:rPr lang="zh-CN" altLang="en-US" sz="3600" b="1" dirty="0"/>
              <a:t>众人耻贫贱，相与尚膏腴。</a:t>
            </a:r>
          </a:p>
          <a:p>
            <a:r>
              <a:rPr lang="zh-CN" altLang="en-US" sz="3600" b="1" dirty="0"/>
              <a:t>我情既浩荡，所乐在畋猎。</a:t>
            </a:r>
          </a:p>
          <a:p>
            <a:r>
              <a:rPr lang="zh-CN" altLang="en-US" sz="3600" b="1" dirty="0"/>
              <a:t>山泽时晦暝，归家暂闲居。</a:t>
            </a:r>
          </a:p>
          <a:p>
            <a:r>
              <a:rPr lang="zh-CN" altLang="en-US" sz="3600" b="1" dirty="0"/>
              <a:t>满园植葵藿，绕屋树桑榆。</a:t>
            </a:r>
          </a:p>
          <a:p>
            <a:r>
              <a:rPr lang="zh-CN" altLang="en-US" sz="3600" b="1" dirty="0"/>
              <a:t>禽雀知我闲，翔集依我庐。</a:t>
            </a:r>
          </a:p>
          <a:p>
            <a:r>
              <a:rPr lang="zh-CN" altLang="en-US" sz="3600" b="1" dirty="0"/>
              <a:t>所愿在优游，州县莫相呼。</a:t>
            </a:r>
          </a:p>
          <a:p>
            <a:r>
              <a:rPr lang="zh-CN" altLang="en-US" sz="3600" b="1" dirty="0"/>
              <a:t>日与南山老，兀然倾一壶。</a:t>
            </a:r>
          </a:p>
        </p:txBody>
      </p:sp>
    </p:spTree>
    <p:extLst>
      <p:ext uri="{BB962C8B-B14F-4D97-AF65-F5344CB8AC3E}">
        <p14:creationId xmlns:p14="http://schemas.microsoft.com/office/powerpoint/2010/main" val="324832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93204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作者介绍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储光羲（约</a:t>
            </a:r>
            <a:r>
              <a:rPr lang="en-US" altLang="zh-CN" sz="2800" b="1" dirty="0"/>
              <a:t>706-</a:t>
            </a:r>
            <a:r>
              <a:rPr lang="zh-CN" altLang="en-US" sz="2800" b="1" dirty="0"/>
              <a:t>约</a:t>
            </a:r>
            <a:r>
              <a:rPr lang="en-US" altLang="zh-CN" sz="2800" b="1" dirty="0"/>
              <a:t>762</a:t>
            </a:r>
            <a:r>
              <a:rPr lang="zh-CN" altLang="en-US" sz="2800" b="1" dirty="0"/>
              <a:t>）润州延陵人（今江苏丹阳）人，郡望兖州（今属山东）。开元十四年（</a:t>
            </a:r>
            <a:r>
              <a:rPr lang="en-US" altLang="zh-CN" sz="2800" b="1" dirty="0"/>
              <a:t>726</a:t>
            </a:r>
            <a:r>
              <a:rPr lang="zh-CN" altLang="en-US" sz="2800" b="1" dirty="0"/>
              <a:t>登进士第。安史之乱中陷贼，受伪职，脱身归。长安、洛阳收复后，被下狱，后贬死。</a:t>
            </a:r>
          </a:p>
        </p:txBody>
      </p:sp>
    </p:spTree>
    <p:extLst>
      <p:ext uri="{BB962C8B-B14F-4D97-AF65-F5344CB8AC3E}">
        <p14:creationId xmlns:p14="http://schemas.microsoft.com/office/powerpoint/2010/main" val="11166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23810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关于山水田园诗 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841276"/>
            <a:ext cx="8540750" cy="35586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/>
              <a:t>   </a:t>
            </a:r>
            <a:r>
              <a:rPr lang="en-US" altLang="zh-CN" sz="2800" b="1" dirty="0" smtClean="0"/>
              <a:t>         </a:t>
            </a:r>
            <a:r>
              <a:rPr lang="zh-CN" altLang="en-US" sz="2800" b="1" dirty="0" smtClean="0"/>
              <a:t>由</a:t>
            </a:r>
            <a:r>
              <a:rPr lang="zh-CN" altLang="en-US" sz="2800" b="1" dirty="0"/>
              <a:t>陶源明开创的</a:t>
            </a:r>
            <a:r>
              <a:rPr lang="zh-CN" altLang="en-US" sz="2800" b="1" dirty="0">
                <a:solidFill>
                  <a:srgbClr val="00B050"/>
                </a:solidFill>
              </a:rPr>
              <a:t>田园诗</a:t>
            </a:r>
            <a:r>
              <a:rPr lang="zh-CN" altLang="en-US" sz="2800" b="1" dirty="0"/>
              <a:t>通过描写田园风光表达隐逸情怀，谢灵运开创的</a:t>
            </a:r>
            <a:r>
              <a:rPr lang="zh-CN" altLang="en-US" sz="2800" b="1" dirty="0">
                <a:solidFill>
                  <a:srgbClr val="00B050"/>
                </a:solidFill>
              </a:rPr>
              <a:t>山水诗</a:t>
            </a:r>
            <a:r>
              <a:rPr lang="zh-CN" altLang="en-US" sz="2800" b="1" dirty="0"/>
              <a:t>描写山水之胜抒发对祖国秀丽河山的热爱之情。田园诗与山水诗在</a:t>
            </a:r>
            <a:r>
              <a:rPr lang="zh-CN" altLang="en-US" sz="2800" b="1" dirty="0">
                <a:solidFill>
                  <a:srgbClr val="00B050"/>
                </a:solidFill>
              </a:rPr>
              <a:t>南北朝时</a:t>
            </a:r>
            <a:r>
              <a:rPr lang="zh-CN" altLang="en-US" sz="2800" b="1" dirty="0"/>
              <a:t>期基本上分道而</a:t>
            </a:r>
            <a:r>
              <a:rPr lang="zh-CN" altLang="en-US" sz="2800" b="1" dirty="0" smtClean="0"/>
              <a:t>行，到</a:t>
            </a:r>
            <a:r>
              <a:rPr lang="zh-CN" altLang="en-US" sz="2800" b="1" dirty="0"/>
              <a:t>唐初王绩开始合流。至初唐之</a:t>
            </a:r>
            <a:r>
              <a:rPr lang="zh-CN" altLang="en-US" sz="2800" b="1" dirty="0" smtClean="0"/>
              <a:t>交，描写</a:t>
            </a:r>
            <a:r>
              <a:rPr lang="zh-CN" altLang="en-US" sz="2800" b="1" dirty="0"/>
              <a:t>山水别业的风尚盛行于</a:t>
            </a:r>
            <a:r>
              <a:rPr lang="zh-CN" altLang="en-US" sz="2800" b="1" dirty="0" smtClean="0"/>
              <a:t>朝野，沈宋</a:t>
            </a:r>
            <a:r>
              <a:rPr lang="zh-CN" altLang="en-US" sz="2800" b="1" dirty="0"/>
              <a:t>、吴越诗人在山水诗创作中取得的成就已为盛唐山水田园诗开了先河。</a:t>
            </a:r>
          </a:p>
        </p:txBody>
      </p:sp>
    </p:spTree>
    <p:extLst>
      <p:ext uri="{BB962C8B-B14F-4D97-AF65-F5344CB8AC3E}">
        <p14:creationId xmlns:p14="http://schemas.microsoft.com/office/powerpoint/2010/main" val="18635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536" y="121196"/>
            <a:ext cx="854075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/>
              <a:t>语句分析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979613" y="841276"/>
            <a:ext cx="5743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众人耻贫贱，相与尚膏腴。</a:t>
            </a:r>
          </a:p>
          <a:p>
            <a:r>
              <a:rPr lang="zh-CN" altLang="en-US" sz="3600" b="1" dirty="0"/>
              <a:t>我情既浩荡，所乐在畋猎。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39552" y="2209428"/>
            <a:ext cx="8013700" cy="222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这四句用对比的手法写自己隐居的志向。世人都追逐荣华富贵而以贫贱为耻，而我却胸怀坦荡，爱好渔猎才闲适生活。</a:t>
            </a:r>
          </a:p>
        </p:txBody>
      </p:sp>
    </p:spTree>
    <p:extLst>
      <p:ext uri="{BB962C8B-B14F-4D97-AF65-F5344CB8AC3E}">
        <p14:creationId xmlns:p14="http://schemas.microsoft.com/office/powerpoint/2010/main" val="230346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267744" y="382806"/>
            <a:ext cx="71294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山泽时晦暝，归家暂闲居。</a:t>
            </a:r>
          </a:p>
          <a:p>
            <a:r>
              <a:rPr lang="zh-CN" altLang="en-US" sz="3200" b="1" dirty="0"/>
              <a:t>满园植葵藿，绕屋树桑榆。</a:t>
            </a:r>
          </a:p>
          <a:p>
            <a:r>
              <a:rPr lang="zh-CN" altLang="en-US" sz="3200" b="1" dirty="0"/>
              <a:t>禽雀知我闲，翔集依我庐。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39552" y="2209428"/>
            <a:ext cx="8083550" cy="260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具体写田园生活的所乐之处。山林河泽有时昏暗不正常而不适宜渔猎，就回到家种满了葵花藿草，桑树榆树绕屋而生。连飞禽都与我相熟，知我闲居无事，纷纷飞来，聚集在我的屋宇。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71788" y="121196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语句分析</a:t>
            </a:r>
          </a:p>
        </p:txBody>
      </p:sp>
    </p:spTree>
    <p:extLst>
      <p:ext uri="{BB962C8B-B14F-4D97-AF65-F5344CB8AC3E}">
        <p14:creationId xmlns:p14="http://schemas.microsoft.com/office/powerpoint/2010/main" val="413699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20839" y="413583"/>
            <a:ext cx="7127875" cy="95250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/>
              <a:t>所愿在优游，州县莫相呼</a:t>
            </a:r>
            <a:br>
              <a:rPr lang="zh-CN" altLang="en-US" sz="4000" b="1" dirty="0"/>
            </a:br>
            <a:r>
              <a:rPr lang="zh-CN" altLang="en-US" sz="4000" b="1" dirty="0"/>
              <a:t>   日与南山老，兀然倾一壶。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39552" y="1921396"/>
            <a:ext cx="82811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这四句是明志之语：我的愿望在于悠闲自在，无拘无束，地方官府不要来打扰我的悠闲生活。我每日与酒相伴，怀着傲世而看透尘世之心，打算在终南山终老此生。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79298" y="121196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语句分析</a:t>
            </a:r>
          </a:p>
        </p:txBody>
      </p:sp>
    </p:spTree>
    <p:extLst>
      <p:ext uri="{BB962C8B-B14F-4D97-AF65-F5344CB8AC3E}">
        <p14:creationId xmlns:p14="http://schemas.microsoft.com/office/powerpoint/2010/main" val="163387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512" y="193204"/>
            <a:ext cx="8928992" cy="952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/>
              <a:t>背诵陶源明的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归园田居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，试比较它与储光羲这首诗思想内容与手法的异同。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1417340"/>
            <a:ext cx="8793410" cy="388843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1050" dirty="0"/>
              <a:t>                              </a:t>
            </a:r>
            <a:r>
              <a:rPr lang="en-US" altLang="zh-CN" sz="1050" dirty="0" smtClean="0"/>
              <a:t>                                                                   </a:t>
            </a:r>
            <a:r>
              <a:rPr lang="zh-CN" altLang="en-US" sz="2400" b="1" dirty="0"/>
              <a:t>归园田居（其一）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b="1" dirty="0"/>
              <a:t>           少无适俗韵，性本爱丘山。误入尘网中，一去三十年</a:t>
            </a:r>
            <a:r>
              <a:rPr lang="zh-CN" altLang="en-US" sz="2400" b="1" dirty="0" smtClean="0"/>
              <a:t>。 </a:t>
            </a:r>
            <a:r>
              <a:rPr lang="zh-CN" altLang="en-US" sz="2400" b="1" dirty="0"/>
              <a:t>羁鸟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恋旧林，池鱼思故渊。开荒南野际，守拙归园田。方宅十余亩，草屋八九间。榆柳荫后檐，桃李罗堂前。暧暧远人村，依依墟里烟。狗吠深巷中，鸡鸣桑树颠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户庭无尘杂，虚室有余闲。久在樊笼中，复得返自然。</a:t>
            </a:r>
            <a:b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</a:br>
            <a:endParaRPr lang="zh-CN" altLang="en-US" sz="2400" b="1" dirty="0"/>
          </a:p>
          <a:p>
            <a:pPr>
              <a:lnSpc>
                <a:spcPct val="80000"/>
              </a:lnSpc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47318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79512" y="121196"/>
            <a:ext cx="87849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思想内容：储诗与陶诗的共同之处在于：两位诗人都是经历过官场生活后归隐田园，欣喜之情表漏无遗；诗人通过对田园风光的描绘，抒发了厌恶官场、向往田园生活的志向；两首诗中都刻画了一位热爱自由、不愿受任何拘束的诗人形象；景物描写栩栩如生。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23528" y="3037417"/>
            <a:ext cx="8568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手法不同：储诗开篇采用对比手法言志，陶诗开篇与结尾都直抒胸臆；陶诗在描写田家风物中表现了归隐的乐趣，写景与抒情浑然一体，而储诗则更多地直说归田之乐和生活情景，不如陶诗平淡自然，反璞归真自意亦不如陶诗。</a:t>
            </a:r>
          </a:p>
        </p:txBody>
      </p:sp>
    </p:spTree>
    <p:extLst>
      <p:ext uri="{BB962C8B-B14F-4D97-AF65-F5344CB8AC3E}">
        <p14:creationId xmlns:p14="http://schemas.microsoft.com/office/powerpoint/2010/main" val="38608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3428" name="Picture 4" descr="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" b="2812"/>
          <a:stretch>
            <a:fillRect/>
          </a:stretch>
        </p:blipFill>
        <p:spPr bwMode="auto">
          <a:xfrm>
            <a:off x="-1189038" y="0"/>
            <a:ext cx="11606213" cy="65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0" name="WordArt 6"/>
          <p:cNvSpPr>
            <a:spLocks noChangeArrowheads="1" noChangeShapeType="1" noTextEdit="1"/>
          </p:cNvSpPr>
          <p:nvPr/>
        </p:nvSpPr>
        <p:spPr bwMode="auto">
          <a:xfrm>
            <a:off x="1403350" y="1537229"/>
            <a:ext cx="4076700" cy="976313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8000" kern="10" spc="-80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游终南山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255963" y="2742407"/>
            <a:ext cx="1210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/>
              <a:t>孟郊</a:t>
            </a:r>
          </a:p>
        </p:txBody>
      </p:sp>
    </p:spTree>
    <p:extLst>
      <p:ext uri="{BB962C8B-B14F-4D97-AF65-F5344CB8AC3E}">
        <p14:creationId xmlns:p14="http://schemas.microsoft.com/office/powerpoint/2010/main" val="101371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6500" name="Picture 4" descr="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-248708"/>
            <a:ext cx="9540875" cy="59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-108520" y="265212"/>
            <a:ext cx="3095625" cy="483209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</a:rPr>
              <a:t>游终南山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    </a:t>
            </a:r>
            <a:r>
              <a:rPr lang="zh-CN" altLang="en-US" sz="2000" b="1" dirty="0">
                <a:solidFill>
                  <a:srgbClr val="000000"/>
                </a:solidFill>
              </a:rPr>
              <a:t>孟郊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zh-CN" altLang="en-US" sz="2800" b="1" dirty="0">
                <a:solidFill>
                  <a:srgbClr val="000000"/>
                </a:solidFill>
              </a:rPr>
              <a:t>南山塞天地，</a:t>
            </a:r>
          </a:p>
          <a:p>
            <a:r>
              <a:rPr lang="zh-CN" altLang="en-US" sz="2800" b="1" dirty="0">
                <a:solidFill>
                  <a:srgbClr val="000000"/>
                </a:solidFill>
              </a:rPr>
              <a:t> 日月石上生。</a:t>
            </a:r>
            <a:br>
              <a:rPr lang="zh-CN" altLang="en-US" sz="2800" b="1" dirty="0">
                <a:solidFill>
                  <a:srgbClr val="000000"/>
                </a:solidFill>
              </a:rPr>
            </a:br>
            <a:r>
              <a:rPr lang="zh-CN" altLang="en-US" sz="2800" b="1" dirty="0">
                <a:solidFill>
                  <a:srgbClr val="000000"/>
                </a:solidFill>
              </a:rPr>
              <a:t>高峰夜留景，</a:t>
            </a:r>
          </a:p>
          <a:p>
            <a:r>
              <a:rPr lang="zh-CN" altLang="en-US" sz="2800" b="1" dirty="0">
                <a:solidFill>
                  <a:srgbClr val="000000"/>
                </a:solidFill>
              </a:rPr>
              <a:t> 深谷昼未明。</a:t>
            </a:r>
            <a:br>
              <a:rPr lang="zh-CN" altLang="en-US" sz="2800" b="1" dirty="0">
                <a:solidFill>
                  <a:srgbClr val="000000"/>
                </a:solidFill>
              </a:rPr>
            </a:br>
            <a:r>
              <a:rPr lang="zh-CN" altLang="en-US" sz="2800" b="1" dirty="0">
                <a:solidFill>
                  <a:srgbClr val="000000"/>
                </a:solidFill>
              </a:rPr>
              <a:t>山中人自正，</a:t>
            </a:r>
          </a:p>
          <a:p>
            <a:r>
              <a:rPr lang="zh-CN" altLang="en-US" sz="2800" b="1" dirty="0">
                <a:solidFill>
                  <a:srgbClr val="000000"/>
                </a:solidFill>
              </a:rPr>
              <a:t> 路险心亦平。</a:t>
            </a:r>
            <a:br>
              <a:rPr lang="zh-CN" altLang="en-US" sz="2800" b="1" dirty="0">
                <a:solidFill>
                  <a:srgbClr val="000000"/>
                </a:solidFill>
              </a:rPr>
            </a:br>
            <a:r>
              <a:rPr lang="zh-CN" altLang="en-US" sz="2800" b="1" dirty="0">
                <a:solidFill>
                  <a:srgbClr val="000000"/>
                </a:solidFill>
              </a:rPr>
              <a:t>长风驱松柏，</a:t>
            </a:r>
          </a:p>
          <a:p>
            <a:r>
              <a:rPr lang="zh-CN" altLang="en-US" sz="2800" b="1" dirty="0">
                <a:solidFill>
                  <a:srgbClr val="000000"/>
                </a:solidFill>
              </a:rPr>
              <a:t> 声拂万壑清。</a:t>
            </a:r>
            <a:br>
              <a:rPr lang="zh-CN" altLang="en-US" sz="2800" b="1" dirty="0">
                <a:solidFill>
                  <a:srgbClr val="000000"/>
                </a:solidFill>
              </a:rPr>
            </a:br>
            <a:r>
              <a:rPr lang="zh-CN" altLang="en-US" sz="2800" b="1" dirty="0">
                <a:solidFill>
                  <a:srgbClr val="000000"/>
                </a:solidFill>
              </a:rPr>
              <a:t>即此悔读书，</a:t>
            </a:r>
          </a:p>
          <a:p>
            <a:r>
              <a:rPr lang="zh-CN" altLang="en-US" sz="2800" b="1" dirty="0">
                <a:solidFill>
                  <a:srgbClr val="000000"/>
                </a:solidFill>
              </a:rPr>
              <a:t> 朝朝近浮名。</a:t>
            </a:r>
          </a:p>
        </p:txBody>
      </p:sp>
    </p:spTree>
    <p:extLst>
      <p:ext uri="{BB962C8B-B14F-4D97-AF65-F5344CB8AC3E}">
        <p14:creationId xmlns:p14="http://schemas.microsoft.com/office/powerpoint/2010/main" val="358162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/>
              <a:t>作者介绍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57300"/>
            <a:ext cx="8568952" cy="37716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/>
              <a:t>孟郊（</a:t>
            </a:r>
            <a:r>
              <a:rPr lang="en-US" altLang="zh-CN" b="1" dirty="0"/>
              <a:t>751-814</a:t>
            </a:r>
            <a:r>
              <a:rPr lang="zh-CN" altLang="en-US" b="1" dirty="0"/>
              <a:t>），字东野，湖州武康人，是韩愈的诗友，被时人称为“孟诗韩笔”，早年屡举进士不第，贞元十四年（</a:t>
            </a:r>
            <a:r>
              <a:rPr lang="en-US" altLang="zh-CN" b="1" dirty="0"/>
              <a:t>798</a:t>
            </a:r>
            <a:r>
              <a:rPr lang="zh-CN" altLang="en-US" b="1" dirty="0"/>
              <a:t>）登进士第，贫寒至死，他性格孤僻耿介，诗歌苦涩丰厚矫激，以苦吟著名，语言追求奇险，内容深刻警辟。韩愈评他的诗为“横空盘硬语，妥帖力排奡”，苏轼评他的诗是“诗从肺腑出，出则愁肺腑”。</a:t>
            </a:r>
          </a:p>
        </p:txBody>
      </p:sp>
    </p:spTree>
    <p:extLst>
      <p:ext uri="{BB962C8B-B14F-4D97-AF65-F5344CB8AC3E}">
        <p14:creationId xmlns:p14="http://schemas.microsoft.com/office/powerpoint/2010/main" val="313742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21196"/>
            <a:ext cx="8784976" cy="952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朗读这首诗，说说哪些字用得奇险，似不合实情，却又用得非常好？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333500"/>
            <a:ext cx="8568952" cy="37716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u="sng" dirty="0"/>
              <a:t>“</a:t>
            </a:r>
            <a:r>
              <a:rPr lang="zh-CN" altLang="en-US" sz="2800" b="1" u="sng" dirty="0"/>
              <a:t>南山塞天地”</a:t>
            </a:r>
            <a:r>
              <a:rPr lang="zh-CN" altLang="en-US" sz="2800" b="1" dirty="0"/>
              <a:t>的“塞”字用了夸张的手法，写终南山冲塞天地，终南山没有那么高大，“这是作者写他“游”终南山的感受。身在深山，仰望，则山与天连；环顾，则视线为千岩万壑所遮，压根儿看不见山外还有什么空间。因此，用“南山塞天地”概括这种独特感受，虽“险”而不怪，非常妥帖。</a:t>
            </a:r>
          </a:p>
        </p:txBody>
      </p:sp>
    </p:spTree>
    <p:extLst>
      <p:ext uri="{BB962C8B-B14F-4D97-AF65-F5344CB8AC3E}">
        <p14:creationId xmlns:p14="http://schemas.microsoft.com/office/powerpoint/2010/main" val="12978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21196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日月石上</a:t>
            </a:r>
            <a:r>
              <a:rPr lang="zh-CN" altLang="en-US" sz="3600" b="1" dirty="0">
                <a:solidFill>
                  <a:schemeClr val="folHlink"/>
                </a:solidFill>
              </a:rPr>
              <a:t>生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777380"/>
            <a:ext cx="8229600" cy="37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日月并提，并非日月并生，而是诗人在山中游玩多日</a:t>
            </a:r>
            <a:r>
              <a:rPr lang="en-US" altLang="zh-CN" b="1" dirty="0"/>
              <a:t>,</a:t>
            </a:r>
            <a:r>
              <a:rPr lang="zh-CN" altLang="en-US" b="1" dirty="0"/>
              <a:t>仰望看日出</a:t>
            </a:r>
            <a:r>
              <a:rPr lang="en-US" altLang="zh-CN" b="1" dirty="0"/>
              <a:t>,</a:t>
            </a:r>
            <a:r>
              <a:rPr lang="zh-CN" altLang="en-US" b="1" dirty="0"/>
              <a:t>看月升</a:t>
            </a:r>
            <a:r>
              <a:rPr lang="en-US" altLang="zh-CN" b="1" dirty="0"/>
              <a:t>,</a:t>
            </a:r>
            <a:r>
              <a:rPr lang="zh-CN" altLang="en-US" b="1" dirty="0"/>
              <a:t>先是露出半轮</a:t>
            </a:r>
            <a:r>
              <a:rPr lang="en-US" altLang="zh-CN" b="1" dirty="0"/>
              <a:t>,</a:t>
            </a:r>
            <a:r>
              <a:rPr lang="zh-CN" altLang="en-US" b="1" dirty="0"/>
              <a:t>仍旧再冉冉升起</a:t>
            </a:r>
            <a:r>
              <a:rPr lang="en-US" altLang="zh-CN" b="1" dirty="0"/>
              <a:t>,</a:t>
            </a:r>
            <a:r>
              <a:rPr lang="zh-CN" altLang="en-US" b="1" dirty="0"/>
              <a:t>看起来确实似从山石上“生”出。</a:t>
            </a:r>
          </a:p>
        </p:txBody>
      </p:sp>
    </p:spTree>
    <p:extLst>
      <p:ext uri="{BB962C8B-B14F-4D97-AF65-F5344CB8AC3E}">
        <p14:creationId xmlns:p14="http://schemas.microsoft.com/office/powerpoint/2010/main" val="241781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1520" y="49188"/>
            <a:ext cx="77724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盛唐山水田园诗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985292"/>
            <a:ext cx="8784976" cy="33655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 dirty="0"/>
              <a:t>唐朝田园诗继承了陶谢山水田园诗的精神旨趣，在大自然中追求任情适意、快然自足的乐趣，领会老庄超然物外、与大化冥合为一的境界；从东晋以来形成的澄怀观道、静照忘求的审美关照方式，在盛唐进一步与仙境和禅境相融合，促使山水诗形成了</a:t>
            </a:r>
            <a:r>
              <a:rPr lang="zh-CN" altLang="en-US" sz="2400" b="1" dirty="0">
                <a:solidFill>
                  <a:srgbClr val="00B050"/>
                </a:solidFill>
              </a:rPr>
              <a:t>优美空静</a:t>
            </a:r>
            <a:r>
              <a:rPr lang="zh-CN" altLang="en-US" sz="2400" b="1" dirty="0"/>
              <a:t>的意境。艺术上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他们继承了重兴寄和感受、谢灵运重观赏和刻画的传统，形成寄情于自然美之中的基本表现方式。代表诗人为</a:t>
            </a:r>
            <a:r>
              <a:rPr lang="zh-CN" altLang="en-US" sz="2400" b="1" dirty="0">
                <a:solidFill>
                  <a:srgbClr val="00B050"/>
                </a:solidFill>
              </a:rPr>
              <a:t>孟浩然与王维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269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高峰</a:t>
            </a:r>
            <a:r>
              <a:rPr lang="zh-CN" altLang="en-US" sz="3200" b="1" dirty="0">
                <a:solidFill>
                  <a:srgbClr val="CC3300"/>
                </a:solidFill>
              </a:rPr>
              <a:t>夜留影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/>
              <a:t>         </a:t>
            </a:r>
            <a:r>
              <a:rPr lang="en-US" altLang="zh-CN" b="1" dirty="0"/>
              <a:t>“</a:t>
            </a:r>
            <a:r>
              <a:rPr lang="zh-CN" altLang="en-US" b="1" dirty="0"/>
              <a:t>夜”与“影”不能同时出现，诗人却写在一起，确有“奇”的感觉，但仔细分析，诗人不过是说山下已是不见阳光的夜幕时，终南山的高峰上尚有落日的余辉。</a:t>
            </a:r>
          </a:p>
        </p:txBody>
      </p:sp>
    </p:spTree>
    <p:extLst>
      <p:ext uri="{BB962C8B-B14F-4D97-AF65-F5344CB8AC3E}">
        <p14:creationId xmlns:p14="http://schemas.microsoft.com/office/powerpoint/2010/main" val="340858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32792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深谷昼未明</a:t>
            </a: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569494" y="985292"/>
            <a:ext cx="7848600" cy="107721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3200" dirty="0"/>
              <a:t>   </a:t>
            </a:r>
            <a:r>
              <a:rPr lang="zh-CN" altLang="en-US" sz="3200" b="1" dirty="0"/>
              <a:t>写终南山千岩万壑，高低悬殊，高处已是白昼，低处尚阴暗无光。</a:t>
            </a:r>
          </a:p>
        </p:txBody>
      </p:sp>
      <p:pic>
        <p:nvPicPr>
          <p:cNvPr id="111626" name="Picture 10" descr="zns1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/>
          <a:stretch>
            <a:fillRect/>
          </a:stretch>
        </p:blipFill>
        <p:spPr>
          <a:xfrm>
            <a:off x="0" y="2243667"/>
            <a:ext cx="9144000" cy="34713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5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935181" y="171232"/>
            <a:ext cx="4410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长风</a:t>
            </a:r>
            <a:r>
              <a:rPr lang="zh-CN" altLang="en-US" sz="3200" b="1" dirty="0">
                <a:solidFill>
                  <a:srgbClr val="CC3300"/>
                </a:solidFill>
              </a:rPr>
              <a:t>驱</a:t>
            </a:r>
            <a:r>
              <a:rPr lang="zh-CN" altLang="en-US" sz="3200" b="1" dirty="0"/>
              <a:t>松柏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声</a:t>
            </a:r>
            <a:r>
              <a:rPr lang="zh-CN" altLang="en-US" sz="3200" b="1" dirty="0">
                <a:solidFill>
                  <a:srgbClr val="CC3300"/>
                </a:solidFill>
              </a:rPr>
              <a:t>拂</a:t>
            </a:r>
            <a:r>
              <a:rPr lang="zh-CN" altLang="en-US" sz="3200" b="1" dirty="0"/>
              <a:t>万壑清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539552" y="1777380"/>
            <a:ext cx="8351837" cy="27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这两句写山风的威力惊人。山高风厉，长风过处，千柏万松的枝叶都向一个发现倾斜，可见“驱”的力量。声音本是无形无色的，如何“拂”呢？因为长风过处，叶叶飘拂，声音自然发出。这里把视觉和听觉结合起来了，既能看见万壑松涛，又能听见万壑清风。</a:t>
            </a:r>
          </a:p>
        </p:txBody>
      </p:sp>
    </p:spTree>
    <p:extLst>
      <p:ext uri="{BB962C8B-B14F-4D97-AF65-F5344CB8AC3E}">
        <p14:creationId xmlns:p14="http://schemas.microsoft.com/office/powerpoint/2010/main" val="339882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93204"/>
            <a:ext cx="8447211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/>
              <a:t>诗人是从什么角度来写景的？请用一句话概括景物的特点，表达了诗人什么思想感情？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633364"/>
            <a:ext cx="8229600" cy="37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诗人写景是以自己在终南山的主观感受来写景的。终南山在诗人的笔下呈现出雄奇险怪的特点。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通过写景和直接抒情，表达了诗人归隐山林、淡泊名利的情志。</a:t>
            </a:r>
          </a:p>
        </p:txBody>
      </p:sp>
    </p:spTree>
    <p:extLst>
      <p:ext uri="{BB962C8B-B14F-4D97-AF65-F5344CB8AC3E}">
        <p14:creationId xmlns:p14="http://schemas.microsoft.com/office/powerpoint/2010/main" val="157675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93204"/>
            <a:ext cx="8518773" cy="952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对比此诗与王维的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终南山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，说说两首诗在意境与表现手法上的异同。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                           </a:t>
            </a:r>
            <a:r>
              <a:rPr lang="en-US" altLang="zh-CN" dirty="0" smtClean="0"/>
              <a:t>     </a:t>
            </a:r>
            <a:r>
              <a:rPr lang="zh-CN" altLang="en-US" sz="3600" b="1" dirty="0" smtClean="0"/>
              <a:t>终南山      </a:t>
            </a:r>
            <a:r>
              <a:rPr lang="zh-CN" altLang="en-US" sz="2400" b="1" dirty="0" smtClean="0"/>
              <a:t>王维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     太乙近天都，连山到海隅。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     白云回望合，青霭入看无。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     分野中峰变，阴晴众壑殊。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      欲投人处宿，隔水问樵夫。</a:t>
            </a:r>
          </a:p>
        </p:txBody>
      </p:sp>
    </p:spTree>
    <p:extLst>
      <p:ext uri="{BB962C8B-B14F-4D97-AF65-F5344CB8AC3E}">
        <p14:creationId xmlns:p14="http://schemas.microsoft.com/office/powerpoint/2010/main" val="167208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87338" y="654081"/>
            <a:ext cx="8677150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王诗景象博大，感情深沉，情景自然浑成。孟诗景象奇特幽深，情感直露，情景相生。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23528" y="12884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意境上的区别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23528" y="1859749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表现手法的不同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07504" y="2246415"/>
            <a:ext cx="88569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王</a:t>
            </a:r>
            <a:r>
              <a:rPr lang="zh-CN" altLang="en-US" sz="2400" b="1" dirty="0"/>
              <a:t>诗以写景为主，情深而晦。写景时，王诗移步换景，在动态中描绘景物，如“白云回望合，青霭入看无”；结句采用暗示手法，隐含自己对隐居生活的向往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孟</a:t>
            </a:r>
            <a:r>
              <a:rPr lang="zh-CN" altLang="en-US" sz="2400" b="1" dirty="0"/>
              <a:t>诗写景兼具抒情。写景以静态为主，诗人立足点未变；抒情采用类比抒情，如以山比人，“山中人自正，路险心亦平；结句直抒胸臆，表达自己对凡俗生活的厌恶和对隐居生活的向往。</a:t>
            </a:r>
          </a:p>
        </p:txBody>
      </p:sp>
    </p:spTree>
    <p:extLst>
      <p:ext uri="{BB962C8B-B14F-4D97-AF65-F5344CB8AC3E}">
        <p14:creationId xmlns:p14="http://schemas.microsoft.com/office/powerpoint/2010/main" val="416412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8" grpId="0"/>
      <p:bldP spid="115719" grpId="0"/>
      <p:bldP spid="1157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9188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山水田园诗的特点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769268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田园诗的思想内容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描写自然景色，表现对田园生活的向往，如王维</a:t>
            </a:r>
            <a:r>
              <a:rPr lang="en-US" altLang="zh-CN" b="1" dirty="0"/>
              <a:t>《</a:t>
            </a:r>
            <a:r>
              <a:rPr lang="zh-CN" altLang="en-US" b="1" dirty="0"/>
              <a:t>积雨辋川庄作</a:t>
            </a:r>
            <a:r>
              <a:rPr lang="en-US" altLang="zh-CN" b="1" dirty="0"/>
              <a:t>》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、借景表达自己与众不同，厌倦官场，不愿同流合污的高贵品质，如储光羲</a:t>
            </a:r>
            <a:r>
              <a:rPr lang="en-US" altLang="zh-CN" b="1" dirty="0"/>
              <a:t>《</a:t>
            </a:r>
            <a:r>
              <a:rPr lang="zh-CN" altLang="en-US" b="1" dirty="0"/>
              <a:t>田家杂兴八首</a:t>
            </a:r>
            <a:r>
              <a:rPr lang="en-US" altLang="zh-CN" b="1" dirty="0"/>
              <a:t>》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683568" y="4441676"/>
            <a:ext cx="6005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常用手法：白描手法     借景抒情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64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17764" name="Picture 4" descr="68959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188" y="0"/>
            <a:ext cx="10390188" cy="58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115616" y="49188"/>
            <a:ext cx="2757486" cy="707886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/>
              <a:t>山水诗特点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-801562" y="913284"/>
            <a:ext cx="9793088" cy="452431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CC3300"/>
              </a:buClr>
              <a:buFont typeface="Wingdings" pitchFamily="2" charset="2"/>
              <a:buChar char="n"/>
            </a:pPr>
            <a:r>
              <a:rPr lang="zh-CN" altLang="en-US" sz="3600" b="1" dirty="0"/>
              <a:t>思想内容：</a:t>
            </a:r>
          </a:p>
          <a:p>
            <a:r>
              <a:rPr lang="en-US" altLang="zh-CN" sz="3600" b="1" dirty="0"/>
              <a:t>1</a:t>
            </a:r>
            <a:r>
              <a:rPr lang="zh-CN" altLang="en-US" sz="3600" b="1"/>
              <a:t>、歌颂祖国山河的壮丽，表达自己的雄心壮志，如杜甫的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望岳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。                 </a:t>
            </a:r>
          </a:p>
          <a:p>
            <a:r>
              <a:rPr lang="zh-CN" altLang="en-US" sz="3600" b="1" dirty="0"/>
              <a:t>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、描写秀丽的风光，表达自己对自然的喜爱之情，或表达隐居情怀，如孟郊的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望终南山</a:t>
            </a:r>
            <a:r>
              <a:rPr lang="en-US" altLang="zh-CN" sz="3600" b="1" dirty="0"/>
              <a:t>》                                </a:t>
            </a:r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、描写羁旅愁思或怀才不遇的不幸遭遇，如孟浩然的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宿建德江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。</a:t>
            </a:r>
          </a:p>
          <a:p>
            <a:pPr>
              <a:buClr>
                <a:srgbClr val="CC3300"/>
              </a:buClr>
              <a:buFont typeface="Wingdings" pitchFamily="2" charset="2"/>
              <a:buChar char="n"/>
            </a:pPr>
            <a:r>
              <a:rPr lang="zh-CN" altLang="en-US" sz="3600" b="1" dirty="0"/>
              <a:t>常用手法：借景抒情，融情于景。</a:t>
            </a:r>
            <a:r>
              <a:rPr lang="zh-CN" altLang="en-US" sz="3200" b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900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680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" b="24718"/>
          <a:stretch>
            <a:fillRect/>
          </a:stretch>
        </p:blipFill>
        <p:spPr bwMode="auto">
          <a:xfrm>
            <a:off x="0" y="-141552"/>
            <a:ext cx="9302750" cy="58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1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5476" name="Picture 4" descr="u=2758191855,1536947839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0"/>
            <a:ext cx="9217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08038" y="194601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600" b="1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492500" y="0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作者介绍</a:t>
            </a:r>
          </a:p>
        </p:txBody>
      </p:sp>
    </p:spTree>
    <p:extLst>
      <p:ext uri="{BB962C8B-B14F-4D97-AF65-F5344CB8AC3E}">
        <p14:creationId xmlns:p14="http://schemas.microsoft.com/office/powerpoint/2010/main" val="18268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9512" y="0"/>
            <a:ext cx="8820274" cy="57061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000" b="1" dirty="0"/>
              <a:t>           </a:t>
            </a:r>
            <a:r>
              <a:rPr lang="zh-CN" altLang="en-US" sz="2400" b="1" dirty="0"/>
              <a:t>生活在开元承平年代，一生经历简单，</a:t>
            </a:r>
            <a:r>
              <a:rPr lang="en-US" altLang="zh-CN" sz="2400" b="1" dirty="0"/>
              <a:t>40</a:t>
            </a:r>
            <a:r>
              <a:rPr lang="zh-CN" altLang="en-US" sz="2400" b="1" dirty="0"/>
              <a:t>岁在老家隐居，后来赴长安考进士落第，到吴越一带漫游，几年后回到家乡，曾在张九龄幕中任从事</a:t>
            </a:r>
            <a:r>
              <a:rPr lang="zh-CN" altLang="en-US" sz="2400" b="1" dirty="0" smtClean="0"/>
              <a:t>。他</a:t>
            </a:r>
            <a:r>
              <a:rPr lang="zh-CN" altLang="en-US" sz="2400" b="1" dirty="0"/>
              <a:t>的田园诗侧重描写隐居的种种高雅生活和闲情逸致，诸如高士的孤怀、隐居的幽寂、登临的清兴、静夜的相思。他的山水诗注意对生活的领悟，不雕琢，浑然而就，创造出许多清空的意境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艺术</a:t>
            </a:r>
            <a:r>
              <a:rPr lang="zh-CN" altLang="en-US" sz="2400" b="1" dirty="0"/>
              <a:t>上孟浩然以比兴寄托和壮逸之气充实了南方山水诗的骨力，</a:t>
            </a:r>
            <a:r>
              <a:rPr lang="zh-CN" altLang="en-US" sz="2400" b="1" u="sng" dirty="0">
                <a:solidFill>
                  <a:schemeClr val="hlink"/>
                </a:solidFill>
              </a:rPr>
              <a:t>以白描手法写景抒情，形成了冲淡清旷的风格。</a:t>
            </a:r>
            <a:r>
              <a:rPr lang="zh-CN" altLang="en-US" sz="2400" b="1" dirty="0"/>
              <a:t>代表作有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春晓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过故人庄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宿建德江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望洞庭湖赠张丞相</a:t>
            </a:r>
            <a:r>
              <a:rPr lang="en-US" altLang="zh-CN" sz="2400" b="1" dirty="0"/>
              <a:t>》.</a:t>
            </a:r>
          </a:p>
        </p:txBody>
      </p:sp>
    </p:spTree>
    <p:extLst>
      <p:ext uri="{BB962C8B-B14F-4D97-AF65-F5344CB8AC3E}">
        <p14:creationId xmlns:p14="http://schemas.microsoft.com/office/powerpoint/2010/main" val="40615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192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8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37902" y="121196"/>
            <a:ext cx="8712646" cy="107721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这</a:t>
            </a:r>
            <a:r>
              <a:rPr lang="zh-CN" altLang="en-US" sz="3200" b="1" dirty="0"/>
              <a:t>首诗是诗人南游吴越时写的，统摄全诗内容的是哪一个字，请结合诗句作具体分析？</a:t>
            </a:r>
          </a:p>
        </p:txBody>
      </p:sp>
    </p:spTree>
    <p:extLst>
      <p:ext uri="{BB962C8B-B14F-4D97-AF65-F5344CB8AC3E}">
        <p14:creationId xmlns:p14="http://schemas.microsoft.com/office/powerpoint/2010/main" val="124779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-94828"/>
            <a:ext cx="8540750" cy="69717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folHlink"/>
                </a:solidFill>
              </a:rPr>
              <a:t>教师点拨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409228"/>
            <a:ext cx="8828782" cy="4500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全诗的诗眼是“愁”字。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诗的起句“移舟泊烟渚”，泊，停船过夜。诗人停船在一个烟雾朦胧的小洲边。这一句点题，为下文抒情写景作准备。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“日暮客愁新”，客，诗人自指。日暮，黄昏时分。“客愁新”，诗人又有了新的愁思。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“野旷天低树”是“日暮”泊舟所见；原野空旷，天空在与地平线相接的地方从树梢顶上倾斜下去。空旷的原野使人</a:t>
            </a:r>
            <a:r>
              <a:rPr lang="zh-CN" altLang="en-US" sz="2400" b="1" dirty="0" smtClean="0"/>
              <a:t>孤寂。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“江清月近人”，表明时已夜晚，明月在天，倒影在水中，诗人于船上俯视江水，看见月亮是如此之近，这情景让诗人感到冷清。这两句一写远眺，一写近观，给人既辽远又逼真之感</a:t>
            </a:r>
          </a:p>
        </p:txBody>
      </p:sp>
    </p:spTree>
    <p:extLst>
      <p:ext uri="{BB962C8B-B14F-4D97-AF65-F5344CB8AC3E}">
        <p14:creationId xmlns:p14="http://schemas.microsoft.com/office/powerpoint/2010/main" val="256230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121196"/>
            <a:ext cx="8540750" cy="952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思考：</a:t>
            </a:r>
            <a:r>
              <a:rPr lang="zh-CN" altLang="en-US" sz="3600" b="1" dirty="0"/>
              <a:t>日暮为什么会撩诗人新的愁绪呢？请结合下列诗句谈谈自己的看法。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61356"/>
            <a:ext cx="8229600" cy="3771636"/>
          </a:xfrm>
        </p:spPr>
        <p:txBody>
          <a:bodyPr/>
          <a:lstStyle/>
          <a:p>
            <a:r>
              <a:rPr lang="zh-CN" altLang="en-US" b="1" dirty="0"/>
              <a:t>君子于役，不知其期，曷至哉？鸡栖于兮，日之夕矣，羊牛下来，君子于役，如之何勿思？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诗经</a:t>
            </a:r>
            <a:r>
              <a:rPr lang="en-US" altLang="zh-CN" sz="2800" b="1" dirty="0"/>
              <a:t>·</a:t>
            </a:r>
            <a:r>
              <a:rPr lang="zh-CN" altLang="en-US" sz="2800" b="1" dirty="0"/>
              <a:t>君子于役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）</a:t>
            </a:r>
          </a:p>
          <a:p>
            <a:r>
              <a:rPr lang="zh-CN" altLang="en-US" b="1" dirty="0"/>
              <a:t>晴川历历汉阳树，芳草萋萋鹦鹉洲。日暮乡关何处是？烟波江上使人愁。</a:t>
            </a:r>
            <a:r>
              <a:rPr lang="zh-CN" altLang="en-US" sz="2800" b="1" dirty="0"/>
              <a:t>（崔颢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黄鹤楼</a:t>
            </a:r>
            <a:r>
              <a:rPr lang="en-US" altLang="zh-CN" sz="2800" b="1" dirty="0"/>
              <a:t>》</a:t>
            </a: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7085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2979</Words>
  <Application>Microsoft Office PowerPoint</Application>
  <PresentationFormat>全屏显示(16:10)</PresentationFormat>
  <Paragraphs>123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关于山水田园诗 </vt:lpstr>
      <vt:lpstr>盛唐山水田园诗</vt:lpstr>
      <vt:lpstr>PowerPoint 演示文稿</vt:lpstr>
      <vt:lpstr>PowerPoint 演示文稿</vt:lpstr>
      <vt:lpstr>PowerPoint 演示文稿</vt:lpstr>
      <vt:lpstr>PowerPoint 演示文稿</vt:lpstr>
      <vt:lpstr>教师点拨</vt:lpstr>
      <vt:lpstr>思考：日暮为什么会撩诗人新的愁绪呢？请结合下列诗句谈谈自己的看法。</vt:lpstr>
      <vt:lpstr>清人黄叔灿&lt;&lt;唐诗笺注&gt;&gt;:“‘野旷’一联，人但赏其写景之妙，不知其即景而言旅情，有诗外味。”你是怎样理解这诗外之意的？</vt:lpstr>
      <vt:lpstr>PowerPoint 演示文稿</vt:lpstr>
      <vt:lpstr>PowerPoint 演示文稿</vt:lpstr>
      <vt:lpstr>赏析</vt:lpstr>
      <vt:lpstr>有人说“积雪浮云端” 中的“浮”用得很好，说说你的看法。</vt:lpstr>
      <vt:lpstr>PowerPoint 演示文稿</vt:lpstr>
      <vt:lpstr>PowerPoint 演示文稿</vt:lpstr>
      <vt:lpstr>PowerPoint 演示文稿</vt:lpstr>
      <vt:lpstr>PowerPoint 演示文稿</vt:lpstr>
      <vt:lpstr>作者介绍</vt:lpstr>
      <vt:lpstr>语句分析</vt:lpstr>
      <vt:lpstr>PowerPoint 演示文稿</vt:lpstr>
      <vt:lpstr>所愿在优游，州县莫相呼    日与南山老，兀然倾一壶。</vt:lpstr>
      <vt:lpstr>背诵陶源明的《归园田居》，试比较它与储光羲这首诗思想内容与手法的异同。</vt:lpstr>
      <vt:lpstr>PowerPoint 演示文稿</vt:lpstr>
      <vt:lpstr>PowerPoint 演示文稿</vt:lpstr>
      <vt:lpstr>PowerPoint 演示文稿</vt:lpstr>
      <vt:lpstr>作者介绍</vt:lpstr>
      <vt:lpstr>朗读这首诗，说说哪些字用得奇险，似不合实情，却又用得非常好？</vt:lpstr>
      <vt:lpstr>日月石上生</vt:lpstr>
      <vt:lpstr>高峰夜留影</vt:lpstr>
      <vt:lpstr>深谷昼未明</vt:lpstr>
      <vt:lpstr>PowerPoint 演示文稿</vt:lpstr>
      <vt:lpstr>诗人是从什么角度来写景的？请用一句话概括景物的特点，表达了诗人什么思想感情？</vt:lpstr>
      <vt:lpstr>对比此诗与王维的《终南山》，说说两首诗在意境与表现手法上的异同。</vt:lpstr>
      <vt:lpstr>PowerPoint 演示文稿</vt:lpstr>
      <vt:lpstr>山水田园诗的特点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2014-12-17T00:40:38Z</dcterms:created>
  <dcterms:modified xsi:type="dcterms:W3CDTF">2014-12-17T02:42:34Z</dcterms:modified>
</cp:coreProperties>
</file>