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59" r:id="rId6"/>
    <p:sldId id="260" r:id="rId7"/>
    <p:sldId id="265" r:id="rId8"/>
    <p:sldId id="266" r:id="rId9"/>
    <p:sldId id="262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985-2F7D-4EC6-BD42-0AC2A91E3C13}" type="datetimeFigureOut">
              <a:rPr lang="zh-CN" altLang="en-US" smtClean="0"/>
              <a:t>2015-01-14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A3C0-DB33-4869-A1EC-87D9A61A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4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985-2F7D-4EC6-BD42-0AC2A91E3C13}" type="datetimeFigureOut">
              <a:rPr lang="zh-CN" altLang="en-US" smtClean="0"/>
              <a:t>2015-01-14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A3C0-DB33-4869-A1EC-87D9A61A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1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985-2F7D-4EC6-BD42-0AC2A91E3C13}" type="datetimeFigureOut">
              <a:rPr lang="zh-CN" altLang="en-US" smtClean="0"/>
              <a:t>2015-01-14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A3C0-DB33-4869-A1EC-87D9A61A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8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985-2F7D-4EC6-BD42-0AC2A91E3C13}" type="datetimeFigureOut">
              <a:rPr lang="zh-CN" altLang="en-US" smtClean="0"/>
              <a:t>2015-01-14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A3C0-DB33-4869-A1EC-87D9A61A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4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985-2F7D-4EC6-BD42-0AC2A91E3C13}" type="datetimeFigureOut">
              <a:rPr lang="zh-CN" altLang="en-US" smtClean="0"/>
              <a:t>2015-01-14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A3C0-DB33-4869-A1EC-87D9A61A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2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985-2F7D-4EC6-BD42-0AC2A91E3C13}" type="datetimeFigureOut">
              <a:rPr lang="zh-CN" altLang="en-US" smtClean="0"/>
              <a:t>2015-01-14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A3C0-DB33-4869-A1EC-87D9A61A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4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985-2F7D-4EC6-BD42-0AC2A91E3C13}" type="datetimeFigureOut">
              <a:rPr lang="zh-CN" altLang="en-US" smtClean="0"/>
              <a:t>2015-01-14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A3C0-DB33-4869-A1EC-87D9A61A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17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985-2F7D-4EC6-BD42-0AC2A91E3C13}" type="datetimeFigureOut">
              <a:rPr lang="zh-CN" altLang="en-US" smtClean="0"/>
              <a:t>2015-01-14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A3C0-DB33-4869-A1EC-87D9A61A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47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985-2F7D-4EC6-BD42-0AC2A91E3C13}" type="datetimeFigureOut">
              <a:rPr lang="zh-CN" altLang="en-US" smtClean="0"/>
              <a:t>2015-01-14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A3C0-DB33-4869-A1EC-87D9A61A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02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985-2F7D-4EC6-BD42-0AC2A91E3C13}" type="datetimeFigureOut">
              <a:rPr lang="zh-CN" altLang="en-US" smtClean="0"/>
              <a:t>2015-01-14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A3C0-DB33-4869-A1EC-87D9A61A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85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985-2F7D-4EC6-BD42-0AC2A91E3C13}" type="datetimeFigureOut">
              <a:rPr lang="zh-CN" altLang="en-US" smtClean="0"/>
              <a:t>2015-01-14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A3C0-DB33-4869-A1EC-87D9A61A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0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84985-2F7D-4EC6-BD42-0AC2A91E3C13}" type="datetimeFigureOut">
              <a:rPr lang="zh-CN" altLang="en-US" smtClean="0"/>
              <a:t>2015-01-14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6A3C0-DB33-4869-A1EC-87D9A61A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6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y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396044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317023" y="116632"/>
            <a:ext cx="4572000" cy="72019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李商隐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约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812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858)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，晚唐著名诗人。擅长骈文写作，诗作文学价值也很高，和杜牧合称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“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小李杜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”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，与温庭筠合称为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“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温李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”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，因诗文与同时期的段成式、温庭筠风格相近，且三人都在家族里排行第十六，故并称为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“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三十六体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”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。其诗构思新奇，风格浓丽，尤其是一些爱情诗写得缠绵悱恻，为人传诵。但过于隐晦迷离，难于索解，至有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“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诗家总爱西昆好，独恨无人作郑笺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”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之说。因处于牛李党争的夹缝之中，一生很不得志。</a:t>
            </a:r>
          </a:p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作品收录为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李义山诗集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algn="just">
              <a:lnSpc>
                <a:spcPct val="170000"/>
              </a:lnSpc>
              <a:spcBef>
                <a:spcPct val="50000"/>
              </a:spcBef>
            </a:pPr>
            <a:endParaRPr lang="zh-CN" altLang="en-US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2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ea typeface="华文隶书" pitchFamily="2" charset="-122"/>
              </a:rPr>
              <a:t>贾生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5816" y="126876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zh-CN" sz="4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 </a:t>
            </a:r>
            <a:r>
              <a:rPr lang="zh-CN" altLang="en-US" sz="4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宣室求贤访逐臣</a:t>
            </a:r>
            <a:r>
              <a:rPr lang="zh-CN" altLang="en-US" sz="4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，</a:t>
            </a:r>
            <a:endParaRPr lang="en-US" altLang="zh-CN" sz="4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4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贾</a:t>
            </a:r>
            <a:r>
              <a:rPr lang="zh-CN" altLang="en-US" sz="4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生才调更无伦。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4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可怜</a:t>
            </a:r>
            <a:r>
              <a:rPr lang="zh-CN" altLang="en-US" sz="4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夜半虚前席，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4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不问</a:t>
            </a:r>
            <a:r>
              <a:rPr lang="zh-CN" altLang="en-US" sz="4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苍生问鬼神。</a:t>
            </a:r>
            <a:r>
              <a:rPr lang="zh-CN" altLang="en-US" sz="4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en-US" sz="4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CN" altLang="en-US" sz="4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0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69269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>
                <a:latin typeface="宋体" charset="-122"/>
              </a:rPr>
              <a:t>    </a:t>
            </a:r>
            <a:r>
              <a:rPr lang="zh-CN" altLang="en-US" sz="2800" b="1" dirty="0">
                <a:latin typeface="宋体" charset="-122"/>
              </a:rPr>
              <a:t>在一般封建文人心目中，</a:t>
            </a:r>
            <a:r>
              <a:rPr lang="zh-CN" altLang="en-US" sz="2800" b="1" dirty="0">
                <a:latin typeface="Arial"/>
              </a:rPr>
              <a:t>“</a:t>
            </a:r>
            <a:r>
              <a:rPr lang="zh-CN" altLang="en-US" sz="2800" b="1" dirty="0">
                <a:latin typeface="宋体" charset="-122"/>
              </a:rPr>
              <a:t>宣室夜对</a:t>
            </a:r>
            <a:r>
              <a:rPr lang="zh-CN" altLang="en-US" sz="2800" b="1" dirty="0">
                <a:latin typeface="Arial"/>
              </a:rPr>
              <a:t>”</a:t>
            </a:r>
            <a:r>
              <a:rPr lang="zh-CN" altLang="en-US" sz="2800" b="1" dirty="0">
                <a:latin typeface="宋体" charset="-122"/>
              </a:rPr>
              <a:t>大概是值得大加渲染的君臣遇合的盛事。但诗人却独具慧眼，抓住不为人们所注意的</a:t>
            </a:r>
            <a:r>
              <a:rPr lang="zh-CN" altLang="en-US" sz="2800" b="1" dirty="0">
                <a:latin typeface="Arial"/>
              </a:rPr>
              <a:t>“</a:t>
            </a:r>
            <a:r>
              <a:rPr lang="zh-CN" altLang="en-US" sz="2800" b="1" dirty="0">
                <a:latin typeface="宋体" charset="-122"/>
              </a:rPr>
              <a:t>问鬼神</a:t>
            </a:r>
            <a:r>
              <a:rPr lang="zh-CN" altLang="en-US" sz="2800" b="1" dirty="0">
                <a:latin typeface="Arial"/>
              </a:rPr>
              <a:t>”</a:t>
            </a:r>
            <a:r>
              <a:rPr lang="zh-CN" altLang="en-US" sz="2800" b="1" dirty="0">
                <a:latin typeface="宋体" charset="-122"/>
              </a:rPr>
              <a:t>这件事，借题发挥，翻出了一段新警透辟、发人深省的议论。</a:t>
            </a:r>
            <a:r>
              <a:rPr lang="zh-CN" altLang="en-US" sz="2800" b="1" dirty="0"/>
              <a:t> </a:t>
            </a:r>
          </a:p>
          <a:p>
            <a:r>
              <a:rPr lang="zh-CN" altLang="en-US" sz="2800" b="1" dirty="0"/>
              <a:t>        </a:t>
            </a:r>
            <a:r>
              <a:rPr lang="zh-CN" altLang="en-US" sz="2800" b="1" dirty="0">
                <a:latin typeface="宋体" charset="-122"/>
              </a:rPr>
              <a:t>汉文帝史称明君，贾宜更是一代贤才。文帝把谪居长沙的贾宜召回京城，在宣室接见他，君臣晤谈，直至夜半。尽管文帝求贤若渴，可惜，他殷殷垂询的不是安民之策，虚心听取的只是鬼神之事，虽然听得入神，甚至移膝前席，又有何用？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97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692697"/>
            <a:ext cx="8229600" cy="1224135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2800" b="1" dirty="0">
                <a:latin typeface="华文行楷" pitchFamily="2" charset="-122"/>
                <a:ea typeface="华文行楷" pitchFamily="2" charset="-122"/>
              </a:rPr>
              <a:t>      </a:t>
            </a:r>
            <a:r>
              <a:rPr lang="zh-CN" altLang="en-US" sz="2800" b="1" dirty="0">
                <a:latin typeface="华文行楷" pitchFamily="2" charset="-122"/>
                <a:ea typeface="华文行楷" pitchFamily="2" charset="-122"/>
              </a:rPr>
              <a:t>这是首咏叹贾生故事的短诗，其着眼点，不在个人的穷通得失，而在于指出封建统治者不能真正重视人才，使其在政治上发挥作用。</a:t>
            </a:r>
            <a:r>
              <a:rPr lang="zh-CN" altLang="en-US" sz="2800" b="1" dirty="0">
                <a:solidFill>
                  <a:schemeClr val="accent2"/>
                </a:solidFill>
              </a:rPr>
              <a:t>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800" b="1" dirty="0">
                <a:solidFill>
                  <a:schemeClr val="accent2"/>
                </a:solidFill>
              </a:rPr>
              <a:t>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chemeClr val="accent2"/>
                </a:solidFill>
              </a:rPr>
              <a:t/>
            </a:r>
            <a:br>
              <a:rPr lang="zh-CN" altLang="en-US" sz="2800" b="1" dirty="0">
                <a:solidFill>
                  <a:schemeClr val="accent2"/>
                </a:solidFill>
              </a:rPr>
            </a:b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4581128"/>
            <a:ext cx="224452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表达手法：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1760" y="5517232"/>
            <a:ext cx="4572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0B050"/>
                </a:solidFill>
              </a:rPr>
              <a:t>借古讽今、欲抑先扬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648" y="3356992"/>
            <a:ext cx="5955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讽文帝实刺唐帝，怜贾生实亦自怜。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4445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850" y="620688"/>
            <a:ext cx="8640638" cy="534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写作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背景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《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无题二首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其一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)》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：这首诗大约写于开成四年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(839)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当时诗人任秘书省校书郎。诗人与自己所爱的一位富贵家女子，在一个美好的春夜相见，第二天自己就匆匆走马兰台，开始寂寞无聊的校书郎生活。一切美好，都成难以追寻的记忆，于是作者写了这首诗，抒发自己的情怀。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</a:pPr>
            <a:endParaRPr lang="en-US" altLang="zh-CN" sz="2800" dirty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59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632032"/>
            <a:ext cx="595547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昨夜星辰昨夜风，画楼西畔桂堂东。</a:t>
            </a:r>
            <a:endParaRPr lang="zh-CN" alt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412776"/>
            <a:ext cx="7632848" cy="131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昨天夜晚，星光闪烁，轻风阵阵；在画楼之西，桂堂之东，（我们邂逅。）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827584" y="3419323"/>
            <a:ext cx="595547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身无彩凤双飞翼，心有灵犀一点通。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4581128"/>
            <a:ext cx="7632848" cy="131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/>
              <a:t>尽管我身上没有彩凤那样的翅膀，但我们彼此的心却能像犀牛的角一样灵异相通。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1851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124744"/>
            <a:ext cx="7560840" cy="1957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宋体" charset="-122"/>
              </a:rPr>
              <a:t> </a:t>
            </a:r>
            <a:r>
              <a:rPr lang="zh-CN" altLang="en-US" sz="2800" b="1" dirty="0" smtClean="0">
                <a:latin typeface="宋体" charset="-122"/>
              </a:rPr>
              <a:t>还记得最初相识，是喝着温热了的美酒，做藏钩游戏，我隔座把玉钩传递给你来藏。</a:t>
            </a:r>
            <a:r>
              <a:rPr lang="zh-CN" altLang="en-US" sz="2800" b="1" dirty="0" smtClean="0"/>
              <a:t>后来，还几人分成组，在红色的灯影里猜迷。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102142" y="4437112"/>
            <a:ext cx="6912768" cy="169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宋体" charset="-122"/>
              </a:rPr>
              <a:t> </a:t>
            </a:r>
            <a:r>
              <a:rPr lang="zh-CN" altLang="en-US" sz="2400" b="1" dirty="0" smtClean="0"/>
              <a:t>可叹的是，这时早晨的更鼓响了，我不得不进宫去应付差事，唉，已经晚了，只好快马加鞭地往秘书部跑，就像风吹着断了根的飞蓬一样。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43608" y="332656"/>
            <a:ext cx="5955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a typeface="幼圆" pitchFamily="49" charset="-122"/>
              </a:rPr>
              <a:t>隔座送钩春酒暖，分曹射覆蜡灯红。</a:t>
            </a:r>
            <a:endParaRPr lang="zh-CN" altLang="en-US" sz="2800" b="1" dirty="0">
              <a:solidFill>
                <a:srgbClr val="FF0000"/>
              </a:solidFill>
              <a:ea typeface="幼圆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7326" y="3284984"/>
            <a:ext cx="60708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a typeface="幼圆" pitchFamily="49" charset="-122"/>
              </a:rPr>
              <a:t>嗟余听鼓应官去，走马兰台类转蓬。</a:t>
            </a:r>
            <a:r>
              <a:rPr lang="zh-CN" altLang="en-US" sz="40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40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089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 rotWithShape="1">
          <a:blip r:embed="rId2">
            <a:lum bright="-18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" t="-1" r="-50" b="53770"/>
          <a:stretch/>
        </p:blipFill>
        <p:spPr bwMode="auto">
          <a:xfrm>
            <a:off x="971550" y="692696"/>
            <a:ext cx="7127875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2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40466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主旨归纳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2132856"/>
            <a:ext cx="7848872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这首诗写对昨夜相知相会而今日很快分离的情人的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思念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之情。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21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967" y="332656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kern="10" dirty="0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华文彩云"/>
              </a:rPr>
              <a:t>本诗在时空上有何变化？</a:t>
            </a:r>
            <a:endParaRPr lang="zh-CN" altLang="en-US" sz="2800" b="1" kern="10" dirty="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华文彩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6244" y="1292801"/>
            <a:ext cx="574388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 smtClean="0"/>
              <a:t>昨夜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现在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最初相识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此时</a:t>
            </a:r>
            <a:endParaRPr lang="zh-CN" altLang="en-US" sz="2800" b="1" dirty="0">
              <a:latin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775" y="2253544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kern="10" dirty="0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华文彩云"/>
              </a:rPr>
              <a:t>虚实上又有何变化？</a:t>
            </a:r>
            <a:endParaRPr lang="zh-CN" altLang="en-US" sz="2800" b="1" kern="10" dirty="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华文彩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2138" y="3356992"/>
            <a:ext cx="777686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 smtClean="0"/>
              <a:t>回忆昨夜（虚）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现在（实）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回忆最初相识（虚）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此时（实）</a:t>
            </a:r>
            <a:endParaRPr lang="zh-CN" altLang="en-US" sz="2800" b="1" dirty="0">
              <a:latin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5085184"/>
            <a:ext cx="782314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宋体" charset="-122"/>
              </a:rPr>
              <a:t>特点：</a:t>
            </a:r>
            <a:r>
              <a:rPr lang="zh-CN" altLang="en-US" sz="2800" b="1" dirty="0" smtClean="0">
                <a:ea typeface="楷体_GB2312" pitchFamily="49" charset="-122"/>
              </a:rPr>
              <a:t>情景叙写上常打破时空次序，虚实结合。</a:t>
            </a:r>
            <a:endParaRPr lang="zh-CN" altLang="en-US" sz="28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WordArt 2"/>
          <p:cNvSpPr>
            <a:spLocks noChangeArrowheads="1" noChangeShapeType="1" noTextEdit="1"/>
          </p:cNvSpPr>
          <p:nvPr/>
        </p:nvSpPr>
        <p:spPr bwMode="auto">
          <a:xfrm>
            <a:off x="2590800" y="2362200"/>
            <a:ext cx="60960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ea typeface="华文新魏"/>
              </a:rPr>
              <a:t>１</a:t>
            </a:r>
            <a:r>
              <a:rPr lang="en-US" altLang="zh-CN" sz="3600" b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ea typeface="华文新魏"/>
              </a:rPr>
              <a:t>.</a:t>
            </a:r>
            <a:r>
              <a:rPr lang="zh-CN" altLang="en-US" sz="3600" b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ea typeface="华文新魏"/>
              </a:rPr>
              <a:t>比兴象征手法的运用。</a:t>
            </a: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611560" y="332656"/>
            <a:ext cx="13716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defRPr>
            </a:lvl1pPr>
            <a:lvl2pPr algn="ctr"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defRPr>
            </a:lvl2pPr>
            <a:lvl3pPr algn="ctr"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defRPr>
            </a:lvl3pPr>
            <a:lvl4pPr algn="ctr"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defRPr>
            </a:lvl4pPr>
            <a:lvl5pPr algn="ctr"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defRPr>
            </a:lvl9pPr>
          </a:lstStyle>
          <a:p>
            <a:r>
              <a:rPr lang="zh-CN" altLang="en-US" sz="6600" b="1" dirty="0">
                <a:solidFill>
                  <a:srgbClr val="FF0000"/>
                </a:solidFill>
                <a:ea typeface="方正舒体" pitchFamily="2" charset="-122"/>
              </a:rPr>
              <a:t>赏析</a:t>
            </a:r>
          </a:p>
        </p:txBody>
      </p:sp>
      <p:sp>
        <p:nvSpPr>
          <p:cNvPr id="205828" name="WordArt 4"/>
          <p:cNvSpPr>
            <a:spLocks noChangeArrowheads="1" noChangeShapeType="1" noTextEdit="1"/>
          </p:cNvSpPr>
          <p:nvPr/>
        </p:nvSpPr>
        <p:spPr bwMode="auto">
          <a:xfrm>
            <a:off x="2514600" y="3505200"/>
            <a:ext cx="60960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ea typeface="华文新魏"/>
              </a:rPr>
              <a:t>２</a:t>
            </a:r>
            <a:r>
              <a:rPr lang="en-US" altLang="zh-CN" sz="3600" b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ea typeface="华文新魏"/>
              </a:rPr>
              <a:t>.</a:t>
            </a:r>
            <a:r>
              <a:rPr lang="zh-CN" altLang="en-US" sz="3600" b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ea typeface="华文新魏"/>
              </a:rPr>
              <a:t>时空错位，虚实相生。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755576" y="260648"/>
            <a:ext cx="5867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defRPr sz="2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9pPr>
          </a:lstStyle>
          <a:p>
            <a:r>
              <a:rPr lang="zh-CN" altLang="en-US" sz="6600" b="1" dirty="0" smtClean="0">
                <a:solidFill>
                  <a:srgbClr val="800000"/>
                </a:solidFill>
                <a:ea typeface="华文行楷" pitchFamily="2" charset="-122"/>
              </a:rPr>
              <a:t>艺术手法</a:t>
            </a:r>
            <a:endParaRPr lang="zh-CN" altLang="en-US" sz="6600" b="1" dirty="0">
              <a:solidFill>
                <a:srgbClr val="800000"/>
              </a:solidFill>
              <a:ea typeface="华文行楷" pitchFamily="2" charset="-122"/>
            </a:endParaRPr>
          </a:p>
        </p:txBody>
      </p:sp>
      <p:sp>
        <p:nvSpPr>
          <p:cNvPr id="205830" name="WordArt 6"/>
          <p:cNvSpPr>
            <a:spLocks noChangeArrowheads="1" noChangeShapeType="1" noTextEdit="1"/>
          </p:cNvSpPr>
          <p:nvPr/>
        </p:nvSpPr>
        <p:spPr bwMode="auto">
          <a:xfrm>
            <a:off x="2438400" y="4648200"/>
            <a:ext cx="60960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ea typeface="华文新魏"/>
              </a:rPr>
              <a:t>３</a:t>
            </a:r>
            <a:r>
              <a:rPr lang="en-US" altLang="zh-CN" sz="3600" b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ea typeface="华文新魏"/>
              </a:rPr>
              <a:t>.</a:t>
            </a:r>
            <a:r>
              <a:rPr lang="zh-CN" altLang="en-US" sz="3600" b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ea typeface="华文新魏"/>
              </a:rPr>
              <a:t>题旨朦胧，寓意隐秘。</a:t>
            </a:r>
          </a:p>
        </p:txBody>
      </p:sp>
    </p:spTree>
    <p:extLst>
      <p:ext uri="{BB962C8B-B14F-4D97-AF65-F5344CB8AC3E}">
        <p14:creationId xmlns:p14="http://schemas.microsoft.com/office/powerpoint/2010/main" val="421696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 animBg="1"/>
      <p:bldP spid="205828" grpId="0" animBg="1"/>
      <p:bldP spid="2058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23728" y="620688"/>
            <a:ext cx="5955476" cy="6730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身无彩凤双飞翼，心有灵犀一点通。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412776"/>
            <a:ext cx="8640960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       </a:t>
            </a:r>
            <a:r>
              <a:rPr lang="zh-CN" altLang="en-US" sz="2400" b="1" dirty="0" smtClean="0">
                <a:solidFill>
                  <a:schemeClr val="hlink"/>
                </a:solidFill>
                <a:latin typeface="宋体" charset="-122"/>
                <a:cs typeface="Times New Roman" pitchFamily="18" charset="0"/>
              </a:rPr>
              <a:t>“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心有灵犀</a:t>
            </a:r>
            <a:r>
              <a:rPr lang="zh-CN" altLang="en-US" sz="2400" b="1" dirty="0" smtClean="0">
                <a:solidFill>
                  <a:schemeClr val="hlink"/>
                </a:solidFill>
                <a:latin typeface="宋体" charset="-122"/>
                <a:cs typeface="Times New Roman" pitchFamily="18" charset="0"/>
              </a:rPr>
              <a:t>”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指犀牛角中央为白色，两头相通，故曰</a:t>
            </a:r>
            <a:r>
              <a:rPr lang="zh-CN" altLang="en-US" sz="2400" b="1" dirty="0" smtClean="0">
                <a:solidFill>
                  <a:schemeClr val="hlink"/>
                </a:solidFill>
                <a:latin typeface="宋体" charset="-122"/>
                <a:cs typeface="Times New Roman" pitchFamily="18" charset="0"/>
              </a:rPr>
              <a:t>“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一点通</a:t>
            </a:r>
            <a:r>
              <a:rPr lang="zh-CN" altLang="en-US" sz="2400" b="1" dirty="0" smtClean="0">
                <a:solidFill>
                  <a:schemeClr val="hlink"/>
                </a:solidFill>
                <a:latin typeface="宋体" charset="-122"/>
                <a:cs typeface="Times New Roman" pitchFamily="18" charset="0"/>
              </a:rPr>
              <a:t>”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。犀牛角在古代被视为灵异之物。尽管没有彩凤那样的双翅得以飞越阻隔，但诗人相信自己和对方的心会像犀牛的角一样一线相通的，诗人以此比喻双方情感的相通，展现心灵的感应和情意的契合，</a:t>
            </a:r>
            <a:r>
              <a:rPr lang="zh-CN" altLang="en-US" sz="2400" b="1" dirty="0" smtClean="0">
                <a:solidFill>
                  <a:schemeClr val="hlink"/>
                </a:solidFill>
                <a:latin typeface="宋体" charset="-122"/>
                <a:cs typeface="Times New Roman" pitchFamily="18" charset="0"/>
              </a:rPr>
              <a:t>“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彩凤</a:t>
            </a:r>
            <a:r>
              <a:rPr lang="zh-CN" altLang="en-US" sz="2400" b="1" dirty="0" smtClean="0">
                <a:solidFill>
                  <a:schemeClr val="hlink"/>
                </a:solidFill>
                <a:latin typeface="宋体" charset="-122"/>
                <a:cs typeface="Times New Roman" pitchFamily="18" charset="0"/>
              </a:rPr>
              <a:t>”“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灵犀</a:t>
            </a:r>
            <a:r>
              <a:rPr lang="zh-CN" altLang="en-US" sz="2400" b="1" dirty="0" smtClean="0">
                <a:solidFill>
                  <a:schemeClr val="hlink"/>
                </a:solidFill>
                <a:latin typeface="宋体" charset="-122"/>
                <a:cs typeface="Times New Roman" pitchFamily="18" charset="0"/>
              </a:rPr>
              <a:t>”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成为爱情暗喻，彩凤比翼双飞是美满爱情的象征。</a:t>
            </a:r>
            <a:endParaRPr lang="en-US" altLang="zh-CN" sz="2400" b="1" dirty="0" smtClean="0">
              <a:solidFill>
                <a:schemeClr val="hlink"/>
              </a:solidFill>
              <a:latin typeface="Times New Roman" pitchFamily="18" charset="0"/>
              <a:ea typeface="仿宋_GB2312" pitchFamily="49" charset="-122"/>
            </a:endParaRPr>
          </a:p>
          <a:p>
            <a:pPr algn="just">
              <a:lnSpc>
                <a:spcPct val="155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        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这两句诗成为千古名句，诗中所包含的深厚的底蕴，使后人赋予了它更多的哲理意味和人生内涵。</a:t>
            </a:r>
            <a:endParaRPr lang="zh-CN" altLang="en-US" sz="2400" b="1" dirty="0">
              <a:solidFill>
                <a:schemeClr val="hlink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920" y="108870"/>
            <a:ext cx="1832553" cy="755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5000"/>
              </a:lnSpc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名句赏析</a:t>
            </a:r>
          </a:p>
        </p:txBody>
      </p:sp>
    </p:spTree>
    <p:extLst>
      <p:ext uri="{BB962C8B-B14F-4D97-AF65-F5344CB8AC3E}">
        <p14:creationId xmlns:p14="http://schemas.microsoft.com/office/powerpoint/2010/main" val="124325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894</Words>
  <Application>Microsoft Office PowerPoint</Application>
  <PresentationFormat>全屏显示(4:3)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贾生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7</cp:revision>
  <dcterms:created xsi:type="dcterms:W3CDTF">2015-01-09T00:49:49Z</dcterms:created>
  <dcterms:modified xsi:type="dcterms:W3CDTF">2015-01-14T04:22:58Z</dcterms:modified>
</cp:coreProperties>
</file>