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2" r:id="rId22"/>
    <p:sldId id="277" r:id="rId23"/>
    <p:sldId id="281" r:id="rId24"/>
    <p:sldId id="278" r:id="rId25"/>
    <p:sldId id="279" r:id="rId26"/>
    <p:sldId id="291" r:id="rId27"/>
    <p:sldId id="292" r:id="rId28"/>
    <p:sldId id="293" r:id="rId29"/>
    <p:sldId id="294" r:id="rId30"/>
    <p:sldId id="295" r:id="rId31"/>
    <p:sldId id="296" r:id="rId32"/>
    <p:sldId id="297" r:id="rId33"/>
    <p:sldId id="298" r:id="rId34"/>
    <p:sldId id="299" r:id="rId35"/>
    <p:sldId id="300" r:id="rId36"/>
    <p:sldId id="301" r:id="rId3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0" d="100"/>
          <a:sy n="130" d="100"/>
        </p:scale>
        <p:origin x="-1074"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323246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33908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3256619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9" y="254000"/>
            <a:ext cx="8008937" cy="47625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09600" y="5204354"/>
            <a:ext cx="1981200" cy="396875"/>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5204354"/>
            <a:ext cx="2895600" cy="396875"/>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5204354"/>
            <a:ext cx="1981200" cy="396875"/>
          </a:xfrm>
        </p:spPr>
        <p:txBody>
          <a:bodyPr/>
          <a:lstStyle>
            <a:lvl1pPr>
              <a:defRPr/>
            </a:lvl1pPr>
          </a:lstStyle>
          <a:p>
            <a:fld id="{45593479-249F-4832-9DB6-DE0B92EAAEA8}" type="slidenum">
              <a:rPr lang="en-US" altLang="zh-CN"/>
              <a:pPr/>
              <a:t>‹#›</a:t>
            </a:fld>
            <a:endParaRPr lang="en-US" altLang="zh-CN"/>
          </a:p>
        </p:txBody>
      </p:sp>
    </p:spTree>
    <p:extLst>
      <p:ext uri="{BB962C8B-B14F-4D97-AF65-F5344CB8AC3E}">
        <p14:creationId xmlns:p14="http://schemas.microsoft.com/office/powerpoint/2010/main" val="3862171732"/>
      </p:ext>
    </p:extLst>
  </p:cSld>
  <p:clrMapOvr>
    <a:masterClrMapping/>
  </p:clrMapOvr>
  <p:transition spd="med">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321434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112102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133271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364424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191109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292792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124278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5AF6E44-93E7-4A3D-85AC-B62D52933D7D}" type="datetimeFigureOut">
              <a:rPr lang="zh-CN" altLang="en-US" smtClean="0"/>
              <a:t>2015-01-04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285873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75AF6E44-93E7-4A3D-85AC-B62D52933D7D}" type="datetimeFigureOut">
              <a:rPr lang="zh-CN" altLang="en-US" smtClean="0"/>
              <a:t>2015-01-04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29845FC-AB26-4910-9B62-C558C8B4E84B}" type="slidenum">
              <a:rPr lang="zh-CN" altLang="en-US" smtClean="0"/>
              <a:t>‹#›</a:t>
            </a:fld>
            <a:endParaRPr lang="zh-CN" altLang="en-US"/>
          </a:p>
        </p:txBody>
      </p:sp>
    </p:spTree>
    <p:extLst>
      <p:ext uri="{BB962C8B-B14F-4D97-AF65-F5344CB8AC3E}">
        <p14:creationId xmlns:p14="http://schemas.microsoft.com/office/powerpoint/2010/main" val="3716483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nn33z.com.cn/yuwen/qita/tpzx/tpzx.ht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fuyang.com/forum_view.asp?forum_id=111&amp;view_id=58649"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life.shangdu.com/travel/1050405/2005/10/21/2005-10-21_38509_1050405.s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forum.xitek.com/printthread.php?threadid=312493&amp;pagenumber=12"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forum.xitek.com/printthread.php?threadid=312493&amp;pagenumber=1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forum.xitek.com/printthread.php?threadid=312493&amp;pagenumber=1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forum.xitek.com/printthread.php?threadid=312493&amp;pagenumber=1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forum.xitek.com/printthread.php?threadid=317583"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forum.xitek.com/printthread.php?threadid=31758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banyuan.w4.dnscq.net/yhxs/lqz/lqz.ht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descr="030124liqingz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6" y="0"/>
            <a:ext cx="4657725" cy="5715000"/>
          </a:xfrm>
          <a:prstGeom prst="rect">
            <a:avLst/>
          </a:prstGeom>
          <a:noFill/>
          <a:extLst>
            <a:ext uri="{909E8E84-426E-40DD-AFC4-6F175D3DCCD1}">
              <a14:hiddenFill xmlns:a14="http://schemas.microsoft.com/office/drawing/2010/main">
                <a:solidFill>
                  <a:srgbClr val="FFFFFF"/>
                </a:solidFill>
              </a14:hiddenFill>
            </a:ext>
          </a:extLst>
        </p:spPr>
      </p:pic>
      <p:sp>
        <p:nvSpPr>
          <p:cNvPr id="4104" name="WordArt 8"/>
          <p:cNvSpPr>
            <a:spLocks noChangeArrowheads="1" noChangeShapeType="1" noTextEdit="1"/>
          </p:cNvSpPr>
          <p:nvPr/>
        </p:nvSpPr>
        <p:spPr bwMode="auto">
          <a:xfrm rot="5400000">
            <a:off x="-266700" y="2146300"/>
            <a:ext cx="4572000" cy="1295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eaVert" wrap="none" fromWordArt="1">
            <a:prstTxWarp prst="textPlain">
              <a:avLst>
                <a:gd name="adj" fmla="val 50000"/>
              </a:avLst>
            </a:prstTxWarp>
          </a:bodyPr>
          <a:lstStyle/>
          <a:p>
            <a:pPr fontAlgn="auto"/>
            <a:r>
              <a:rPr lang="zh-CN" altLang="en-US" sz="3600" b="1" kern="10" dirty="0">
                <a:solidFill>
                  <a:srgbClr val="FF0000"/>
                </a:solidFill>
                <a:effectLst>
                  <a:outerShdw dist="35921" dir="2700000" algn="ctr" rotWithShape="0">
                    <a:srgbClr val="C0C0C0"/>
                  </a:outerShdw>
                </a:effectLst>
                <a:latin typeface="华文行楷"/>
              </a:rPr>
              <a:t>李清照词二首</a:t>
            </a:r>
          </a:p>
        </p:txBody>
      </p:sp>
    </p:spTree>
    <p:extLst>
      <p:ext uri="{BB962C8B-B14F-4D97-AF65-F5344CB8AC3E}">
        <p14:creationId xmlns:p14="http://schemas.microsoft.com/office/powerpoint/2010/main" val="2555439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539751" y="637646"/>
            <a:ext cx="8208963" cy="413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50000"/>
              </a:spcBef>
            </a:pPr>
            <a:r>
              <a:rPr lang="zh-CN" altLang="en-US" sz="3600" b="1">
                <a:latin typeface="Arial" charset="0"/>
              </a:rPr>
              <a:t>李清照词的特点：</a:t>
            </a:r>
          </a:p>
          <a:p>
            <a:pPr algn="l">
              <a:lnSpc>
                <a:spcPct val="115000"/>
              </a:lnSpc>
              <a:spcBef>
                <a:spcPct val="50000"/>
              </a:spcBef>
            </a:pPr>
            <a:r>
              <a:rPr lang="zh-CN" altLang="en-US" sz="2800" b="1">
                <a:latin typeface="Arial" charset="0"/>
              </a:rPr>
              <a:t>      从内容看，绝大多数是</a:t>
            </a:r>
            <a:r>
              <a:rPr lang="zh-CN" altLang="en-US" sz="2800" b="1">
                <a:solidFill>
                  <a:srgbClr val="FF0066"/>
                </a:solidFill>
                <a:latin typeface="Arial" charset="0"/>
              </a:rPr>
              <a:t>言情写愁</a:t>
            </a:r>
            <a:r>
              <a:rPr lang="zh-CN" altLang="en-US" sz="2800" b="1">
                <a:latin typeface="Arial" charset="0"/>
              </a:rPr>
              <a:t>，都写得很精到，很富于特色。她工于造语，善于创意出奇，善于用白描手法塑造出鲜明动人的艺术形象，在语言艺术上有独特的造诣。</a:t>
            </a:r>
          </a:p>
          <a:p>
            <a:pPr algn="l">
              <a:lnSpc>
                <a:spcPct val="115000"/>
              </a:lnSpc>
              <a:spcBef>
                <a:spcPct val="50000"/>
              </a:spcBef>
            </a:pPr>
            <a:r>
              <a:rPr lang="zh-CN" altLang="en-US" sz="2800" b="1">
                <a:latin typeface="Arial" charset="0"/>
              </a:rPr>
              <a:t>      从艺术风格看，绝大多数作品是婉约的，</a:t>
            </a:r>
            <a:r>
              <a:rPr lang="zh-CN" altLang="en-US" sz="2800" b="1">
                <a:solidFill>
                  <a:srgbClr val="FF0066"/>
                </a:solidFill>
                <a:latin typeface="Arial" charset="0"/>
              </a:rPr>
              <a:t>她被看作是婉约派的代表词人之一</a:t>
            </a:r>
            <a:r>
              <a:rPr lang="zh-CN" altLang="en-US" sz="2800" b="1">
                <a:latin typeface="Arial" charset="0"/>
              </a:rPr>
              <a:t>。</a:t>
            </a:r>
          </a:p>
        </p:txBody>
      </p:sp>
    </p:spTree>
    <p:extLst>
      <p:ext uri="{BB962C8B-B14F-4D97-AF65-F5344CB8AC3E}">
        <p14:creationId xmlns:p14="http://schemas.microsoft.com/office/powerpoint/2010/main" val="41549791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026" descr="3_4878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8131" name="WordArt 1027"/>
          <p:cNvSpPr>
            <a:spLocks noChangeArrowheads="1" noChangeShapeType="1" noTextEdit="1"/>
          </p:cNvSpPr>
          <p:nvPr/>
        </p:nvSpPr>
        <p:spPr bwMode="auto">
          <a:xfrm>
            <a:off x="2895600" y="190500"/>
            <a:ext cx="5334000" cy="1143000"/>
          </a:xfrm>
          <a:prstGeom prst="rect">
            <a:avLst/>
          </a:prstGeom>
        </p:spPr>
        <p:txBody>
          <a:bodyPr wrap="none" fromWordArt="1">
            <a:prstTxWarp prst="textDoubleWave1">
              <a:avLst>
                <a:gd name="adj1" fmla="val 6500"/>
                <a:gd name="adj2" fmla="val 0"/>
              </a:avLst>
            </a:prstTxWarp>
          </a:bodyPr>
          <a:lstStyle/>
          <a:p>
            <a:r>
              <a:rPr lang="zh-CN" altLang="en-US" sz="3600" kern="10" spc="-360">
                <a:ln w="12700">
                  <a:solidFill>
                    <a:srgbClr val="000099"/>
                  </a:solidFill>
                  <a:round/>
                  <a:headEnd/>
                  <a:tailEnd/>
                </a:ln>
                <a:solidFill>
                  <a:srgbClr val="33CCFF"/>
                </a:solidFill>
                <a:effectLst>
                  <a:outerShdw dist="125724" dir="18900000" algn="ctr" rotWithShape="0">
                    <a:srgbClr val="000099"/>
                  </a:outerShdw>
                </a:effectLst>
                <a:latin typeface="华文新魏"/>
              </a:rPr>
              <a:t>鹧鸪天  桂花</a:t>
            </a:r>
          </a:p>
        </p:txBody>
      </p:sp>
      <p:sp>
        <p:nvSpPr>
          <p:cNvPr id="48132" name="Text Box 1028"/>
          <p:cNvSpPr txBox="1">
            <a:spLocks noChangeArrowheads="1"/>
          </p:cNvSpPr>
          <p:nvPr/>
        </p:nvSpPr>
        <p:spPr bwMode="auto">
          <a:xfrm>
            <a:off x="6400801" y="1460500"/>
            <a:ext cx="16385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latin typeface="Arial" charset="0"/>
                <a:ea typeface="楷体_GB2312" pitchFamily="49" charset="-122"/>
              </a:rPr>
              <a:t>李清照</a:t>
            </a:r>
            <a:r>
              <a:rPr lang="zh-CN" altLang="en-US">
                <a:latin typeface="Arial" charset="0"/>
              </a:rPr>
              <a:t> </a:t>
            </a:r>
          </a:p>
        </p:txBody>
      </p:sp>
    </p:spTree>
    <p:extLst>
      <p:ext uri="{BB962C8B-B14F-4D97-AF65-F5344CB8AC3E}">
        <p14:creationId xmlns:p14="http://schemas.microsoft.com/office/powerpoint/2010/main" val="2804336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026" descr="2005093010104210">
            <a:hlinkClick r:id="rId2"/>
          </p:cNvPr>
          <p:cNvPicPr>
            <a:picLocks noChangeAspect="1" noChangeArrowheads="1"/>
          </p:cNvPicPr>
          <p:nvPr/>
        </p:nvPicPr>
        <p:blipFill>
          <a:blip r:embed="rId3">
            <a:lum bright="30000" contrast="-22000"/>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9155" name="Rectangle 1027"/>
          <p:cNvSpPr>
            <a:spLocks noChangeArrowheads="1"/>
          </p:cNvSpPr>
          <p:nvPr/>
        </p:nvSpPr>
        <p:spPr bwMode="auto">
          <a:xfrm>
            <a:off x="914400" y="-12623"/>
            <a:ext cx="7543800" cy="5816977"/>
          </a:xfrm>
          <a:prstGeom prst="rect">
            <a:avLst/>
          </a:prstGeom>
          <a:solidFill>
            <a:srgbClr val="CCFFFF">
              <a:alpha val="3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6000" dirty="0">
                <a:latin typeface="Arial" charset="0"/>
                <a:ea typeface="隶书" pitchFamily="49" charset="-122"/>
              </a:rPr>
              <a:t>鹧鸪天</a:t>
            </a:r>
            <a:r>
              <a:rPr lang="en-US" altLang="zh-CN" sz="6000" dirty="0">
                <a:latin typeface="Arial" charset="0"/>
                <a:ea typeface="隶书" pitchFamily="49" charset="-122"/>
              </a:rPr>
              <a:t>·</a:t>
            </a:r>
            <a:r>
              <a:rPr lang="zh-CN" altLang="en-US" sz="6000" dirty="0">
                <a:latin typeface="Arial" charset="0"/>
                <a:ea typeface="隶书" pitchFamily="49" charset="-122"/>
              </a:rPr>
              <a:t>桂花</a:t>
            </a:r>
          </a:p>
          <a:p>
            <a:pPr algn="l">
              <a:lnSpc>
                <a:spcPct val="130000"/>
              </a:lnSpc>
            </a:pPr>
            <a:r>
              <a:rPr lang="zh-CN" altLang="en-US" sz="4000" b="1" dirty="0">
                <a:latin typeface="华文新魏" pitchFamily="2" charset="-122"/>
                <a:ea typeface="华文新魏" pitchFamily="2" charset="-122"/>
              </a:rPr>
              <a:t>    </a:t>
            </a:r>
            <a:r>
              <a:rPr lang="zh-CN" altLang="en-US" sz="4000" b="1" dirty="0">
                <a:solidFill>
                  <a:schemeClr val="accent2"/>
                </a:solidFill>
                <a:latin typeface="楷体_GB2312" pitchFamily="49" charset="-122"/>
                <a:ea typeface="楷体_GB2312" pitchFamily="49" charset="-122"/>
              </a:rPr>
              <a:t>暗淡轻黄体性柔，情疏迹远只香留。何须浅碧轻红色，自是花中第一流。     </a:t>
            </a:r>
          </a:p>
          <a:p>
            <a:pPr algn="l">
              <a:lnSpc>
                <a:spcPct val="130000"/>
              </a:lnSpc>
            </a:pPr>
            <a:r>
              <a:rPr lang="zh-CN" altLang="en-US" sz="4000" b="1" dirty="0">
                <a:solidFill>
                  <a:schemeClr val="accent2"/>
                </a:solidFill>
                <a:latin typeface="楷体_GB2312" pitchFamily="49" charset="-122"/>
                <a:ea typeface="楷体_GB2312" pitchFamily="49" charset="-122"/>
              </a:rPr>
              <a:t>    梅定妒，菊应羞，画栏开处冠中秋。骚人可煞无情思，何事当年不见收。</a:t>
            </a:r>
            <a:r>
              <a:rPr lang="zh-CN" altLang="en-US" sz="4000" b="1" dirty="0">
                <a:latin typeface="楷体_GB2312" pitchFamily="49" charset="-122"/>
                <a:ea typeface="楷体_GB2312" pitchFamily="49" charset="-122"/>
              </a:rPr>
              <a:t>  </a:t>
            </a:r>
          </a:p>
        </p:txBody>
      </p:sp>
    </p:spTree>
    <p:extLst>
      <p:ext uri="{BB962C8B-B14F-4D97-AF65-F5344CB8AC3E}">
        <p14:creationId xmlns:p14="http://schemas.microsoft.com/office/powerpoint/2010/main" val="1727775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descr="1050405_20051021_608">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17563"/>
            <a:ext cx="4392612" cy="2857500"/>
          </a:xfrm>
          <a:prstGeom prst="rect">
            <a:avLst/>
          </a:prstGeom>
          <a:noFill/>
          <a:extLst>
            <a:ext uri="{909E8E84-426E-40DD-AFC4-6F175D3DCCD1}">
              <a14:hiddenFill xmlns:a14="http://schemas.microsoft.com/office/drawing/2010/main">
                <a:solidFill>
                  <a:srgbClr val="FFFFFF"/>
                </a:solidFill>
              </a14:hiddenFill>
            </a:ext>
          </a:extLst>
        </p:spPr>
      </p:pic>
      <p:sp>
        <p:nvSpPr>
          <p:cNvPr id="56325" name="Text Box 5"/>
          <p:cNvSpPr txBox="1">
            <a:spLocks noChangeArrowheads="1"/>
          </p:cNvSpPr>
          <p:nvPr/>
        </p:nvSpPr>
        <p:spPr bwMode="auto">
          <a:xfrm>
            <a:off x="4572000" y="121196"/>
            <a:ext cx="4427537"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latin typeface="Arial" charset="0"/>
              </a:rPr>
              <a:t>朗读并思考：</a:t>
            </a:r>
          </a:p>
          <a:p>
            <a:pPr algn="l">
              <a:spcBef>
                <a:spcPct val="50000"/>
              </a:spcBef>
            </a:pPr>
            <a:r>
              <a:rPr lang="zh-CN" altLang="en-US" sz="2800" b="1" dirty="0">
                <a:latin typeface="Arial" charset="0"/>
              </a:rPr>
              <a:t> </a:t>
            </a:r>
            <a:r>
              <a:rPr lang="en-US" altLang="zh-CN" sz="2800" b="1" dirty="0"/>
              <a:t>1.</a:t>
            </a:r>
            <a:r>
              <a:rPr lang="zh-CN" altLang="en-US" sz="2800" b="1" dirty="0"/>
              <a:t>词中用了什么表达方式</a:t>
            </a:r>
            <a:r>
              <a:rPr lang="en-US" altLang="zh-CN" sz="2800" b="1" dirty="0"/>
              <a:t>?</a:t>
            </a:r>
          </a:p>
          <a:p>
            <a:pPr algn="l">
              <a:spcBef>
                <a:spcPct val="50000"/>
              </a:spcBef>
            </a:pPr>
            <a:r>
              <a:rPr lang="en-US" altLang="zh-CN" sz="3200" b="1" dirty="0">
                <a:solidFill>
                  <a:srgbClr val="FF3300"/>
                </a:solidFill>
              </a:rPr>
              <a:t>      </a:t>
            </a:r>
            <a:r>
              <a:rPr lang="zh-CN" altLang="en-US" sz="3200" b="1" dirty="0">
                <a:solidFill>
                  <a:srgbClr val="FF3300"/>
                </a:solidFill>
              </a:rPr>
              <a:t>描写  议论</a:t>
            </a:r>
          </a:p>
          <a:p>
            <a:pPr algn="l">
              <a:spcBef>
                <a:spcPct val="50000"/>
              </a:spcBef>
            </a:pPr>
            <a:r>
              <a:rPr lang="en-US" altLang="zh-CN" sz="2800" b="1" dirty="0"/>
              <a:t>2.</a:t>
            </a:r>
            <a:r>
              <a:rPr lang="zh-CN" altLang="en-US" sz="2800" b="1" dirty="0"/>
              <a:t>哪些是描写</a:t>
            </a:r>
            <a:r>
              <a:rPr lang="en-US" altLang="zh-CN" sz="2800" b="1" dirty="0"/>
              <a:t>?</a:t>
            </a:r>
            <a:r>
              <a:rPr lang="zh-CN" altLang="en-US" sz="2800" b="1" dirty="0"/>
              <a:t>哪些是议论</a:t>
            </a:r>
            <a:r>
              <a:rPr lang="en-US" altLang="zh-CN" sz="2800" b="1" dirty="0"/>
              <a:t>?</a:t>
            </a:r>
          </a:p>
          <a:p>
            <a:pPr algn="l">
              <a:spcBef>
                <a:spcPct val="50000"/>
              </a:spcBef>
            </a:pPr>
            <a:r>
              <a:rPr lang="zh-CN" altLang="en-US" sz="2800" b="1" dirty="0"/>
              <a:t>描写</a:t>
            </a:r>
            <a:r>
              <a:rPr lang="en-US" altLang="zh-CN" sz="2800" b="1" dirty="0"/>
              <a:t>:</a:t>
            </a:r>
          </a:p>
          <a:p>
            <a:pPr algn="l">
              <a:spcBef>
                <a:spcPct val="50000"/>
              </a:spcBef>
            </a:pPr>
            <a:endParaRPr lang="en-US" altLang="zh-CN" sz="2800" b="1" dirty="0">
              <a:latin typeface="Arial" charset="0"/>
            </a:endParaRPr>
          </a:p>
        </p:txBody>
      </p:sp>
      <p:sp>
        <p:nvSpPr>
          <p:cNvPr id="56326" name="Text Box 6"/>
          <p:cNvSpPr txBox="1">
            <a:spLocks noChangeArrowheads="1"/>
          </p:cNvSpPr>
          <p:nvPr/>
        </p:nvSpPr>
        <p:spPr bwMode="auto">
          <a:xfrm>
            <a:off x="5257800" y="2413000"/>
            <a:ext cx="3048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zh-CN" sz="3200" b="1">
              <a:latin typeface="Arial" charset="0"/>
            </a:endParaRPr>
          </a:p>
        </p:txBody>
      </p:sp>
      <p:sp>
        <p:nvSpPr>
          <p:cNvPr id="56327" name="Rectangle 7"/>
          <p:cNvSpPr>
            <a:spLocks noChangeArrowheads="1"/>
          </p:cNvSpPr>
          <p:nvPr/>
        </p:nvSpPr>
        <p:spPr bwMode="auto">
          <a:xfrm>
            <a:off x="5724525" y="2728871"/>
            <a:ext cx="3733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dirty="0">
                <a:solidFill>
                  <a:srgbClr val="0000FF"/>
                </a:solidFill>
                <a:latin typeface="Arial" charset="0"/>
              </a:rPr>
              <a:t>“</a:t>
            </a:r>
            <a:r>
              <a:rPr lang="zh-CN" altLang="en-US" sz="2800" b="1" dirty="0">
                <a:solidFill>
                  <a:srgbClr val="0000FF"/>
                </a:solidFill>
                <a:latin typeface="Arial" charset="0"/>
              </a:rPr>
              <a:t>暗淡轻黄体性柔，</a:t>
            </a:r>
          </a:p>
          <a:p>
            <a:pPr algn="l"/>
            <a:r>
              <a:rPr lang="zh-CN" altLang="en-US" sz="2800" b="1" dirty="0">
                <a:solidFill>
                  <a:srgbClr val="0000FF"/>
                </a:solidFill>
                <a:latin typeface="Arial" charset="0"/>
              </a:rPr>
              <a:t>情疏迹远只香留。”</a:t>
            </a:r>
          </a:p>
        </p:txBody>
      </p:sp>
      <p:sp>
        <p:nvSpPr>
          <p:cNvPr id="56330" name="Rectangle 10"/>
          <p:cNvSpPr>
            <a:spLocks noChangeArrowheads="1"/>
          </p:cNvSpPr>
          <p:nvPr/>
        </p:nvSpPr>
        <p:spPr bwMode="auto">
          <a:xfrm>
            <a:off x="611189" y="3839105"/>
            <a:ext cx="1005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t>议论</a:t>
            </a:r>
            <a:r>
              <a:rPr lang="en-US" altLang="zh-CN" sz="2800" b="1" dirty="0"/>
              <a:t>:</a:t>
            </a:r>
          </a:p>
        </p:txBody>
      </p:sp>
      <p:sp>
        <p:nvSpPr>
          <p:cNvPr id="56333" name="Text Box 13"/>
          <p:cNvSpPr txBox="1">
            <a:spLocks noChangeArrowheads="1"/>
          </p:cNvSpPr>
          <p:nvPr/>
        </p:nvSpPr>
        <p:spPr bwMode="auto">
          <a:xfrm>
            <a:off x="2053431" y="3817572"/>
            <a:ext cx="6408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dirty="0"/>
              <a:t>⑴</a:t>
            </a:r>
            <a:r>
              <a:rPr lang="zh-CN" altLang="en-US" sz="2800" b="1" dirty="0">
                <a:solidFill>
                  <a:schemeClr val="accent2"/>
                </a:solidFill>
              </a:rPr>
              <a:t>何须浅碧轻红色，自是花中第一流。</a:t>
            </a:r>
            <a:r>
              <a:rPr lang="zh-CN" altLang="en-US" sz="2800" dirty="0"/>
              <a:t> </a:t>
            </a:r>
          </a:p>
        </p:txBody>
      </p:sp>
      <p:sp>
        <p:nvSpPr>
          <p:cNvPr id="56334" name="Text Box 14"/>
          <p:cNvSpPr txBox="1">
            <a:spLocks noChangeArrowheads="1"/>
          </p:cNvSpPr>
          <p:nvPr/>
        </p:nvSpPr>
        <p:spPr bwMode="auto">
          <a:xfrm>
            <a:off x="2051050" y="4340792"/>
            <a:ext cx="64087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dirty="0"/>
              <a:t>⑵</a:t>
            </a:r>
            <a:r>
              <a:rPr lang="zh-CN" altLang="en-US" sz="2800" b="1" dirty="0">
                <a:solidFill>
                  <a:schemeClr val="accent2"/>
                </a:solidFill>
              </a:rPr>
              <a:t>梅定妒，菊应羞，画栏开处冠中秋。</a:t>
            </a:r>
          </a:p>
        </p:txBody>
      </p:sp>
      <p:sp>
        <p:nvSpPr>
          <p:cNvPr id="56335" name="Text Box 15"/>
          <p:cNvSpPr txBox="1">
            <a:spLocks noChangeArrowheads="1"/>
          </p:cNvSpPr>
          <p:nvPr/>
        </p:nvSpPr>
        <p:spPr bwMode="auto">
          <a:xfrm>
            <a:off x="2051051" y="4864012"/>
            <a:ext cx="6264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t>⑶</a:t>
            </a:r>
            <a:r>
              <a:rPr lang="zh-CN" altLang="en-US" sz="2800" b="1" dirty="0">
                <a:solidFill>
                  <a:schemeClr val="accent2"/>
                </a:solidFill>
              </a:rPr>
              <a:t>骚人可煞无情思，何事当年不见收。</a:t>
            </a:r>
            <a:r>
              <a:rPr lang="zh-CN" altLang="en-US" sz="2800" b="1" dirty="0"/>
              <a:t> </a:t>
            </a:r>
          </a:p>
        </p:txBody>
      </p:sp>
    </p:spTree>
    <p:extLst>
      <p:ext uri="{BB962C8B-B14F-4D97-AF65-F5344CB8AC3E}">
        <p14:creationId xmlns:p14="http://schemas.microsoft.com/office/powerpoint/2010/main" val="662798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 calcmode="lin" valueType="num">
                                      <p:cBhvr additive="base">
                                        <p:cTn id="7" dur="500" fill="hold"/>
                                        <p:tgtEl>
                                          <p:spTgt spid="563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5">
                                            <p:txEl>
                                              <p:pRg st="1" end="1"/>
                                            </p:txEl>
                                          </p:spTgt>
                                        </p:tgtEl>
                                        <p:attrNameLst>
                                          <p:attrName>style.visibility</p:attrName>
                                        </p:attrNameLst>
                                      </p:cBhvr>
                                      <p:to>
                                        <p:strVal val="visible"/>
                                      </p:to>
                                    </p:set>
                                    <p:anim calcmode="lin" valueType="num">
                                      <p:cBhvr additive="base">
                                        <p:cTn id="13" dur="500" fill="hold"/>
                                        <p:tgtEl>
                                          <p:spTgt spid="563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56325">
                                            <p:txEl>
                                              <p:pRg st="2" end="2"/>
                                            </p:txEl>
                                          </p:spTgt>
                                        </p:tgtEl>
                                        <p:attrNameLst>
                                          <p:attrName>style.visibility</p:attrName>
                                        </p:attrNameLst>
                                      </p:cBhvr>
                                      <p:to>
                                        <p:strVal val="visible"/>
                                      </p:to>
                                    </p:set>
                                    <p:animEffect transition="in" filter="checkerboard(across)">
                                      <p:cBhvr>
                                        <p:cTn id="19" dur="500"/>
                                        <p:tgtEl>
                                          <p:spTgt spid="5632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6325">
                                            <p:txEl>
                                              <p:pRg st="3" end="3"/>
                                            </p:txEl>
                                          </p:spTgt>
                                        </p:tgtEl>
                                        <p:attrNameLst>
                                          <p:attrName>style.visibility</p:attrName>
                                        </p:attrNameLst>
                                      </p:cBhvr>
                                      <p:to>
                                        <p:strVal val="visible"/>
                                      </p:to>
                                    </p:set>
                                    <p:anim calcmode="lin" valueType="num">
                                      <p:cBhvr additive="base">
                                        <p:cTn id="24" dur="500" fill="hold"/>
                                        <p:tgtEl>
                                          <p:spTgt spid="5632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63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56325">
                                            <p:txEl>
                                              <p:pRg st="4" end="4"/>
                                            </p:txEl>
                                          </p:spTgt>
                                        </p:tgtEl>
                                        <p:attrNameLst>
                                          <p:attrName>style.visibility</p:attrName>
                                        </p:attrNameLst>
                                      </p:cBhvr>
                                      <p:to>
                                        <p:strVal val="visible"/>
                                      </p:to>
                                    </p:set>
                                    <p:anim calcmode="lin" valueType="num">
                                      <p:cBhvr additive="base">
                                        <p:cTn id="30" dur="500" fill="hold"/>
                                        <p:tgtEl>
                                          <p:spTgt spid="5632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63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56327"/>
                                        </p:tgtEl>
                                        <p:attrNameLst>
                                          <p:attrName>style.visibility</p:attrName>
                                        </p:attrNameLst>
                                      </p:cBhvr>
                                      <p:to>
                                        <p:strVal val="visible"/>
                                      </p:to>
                                    </p:set>
                                    <p:animEffect transition="in" filter="diamond(in)">
                                      <p:cBhvr>
                                        <p:cTn id="36" dur="2000"/>
                                        <p:tgtEl>
                                          <p:spTgt spid="563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6330">
                                            <p:txEl>
                                              <p:pRg st="0" end="0"/>
                                            </p:txEl>
                                          </p:spTgt>
                                        </p:tgtEl>
                                        <p:attrNameLst>
                                          <p:attrName>style.visibility</p:attrName>
                                        </p:attrNameLst>
                                      </p:cBhvr>
                                      <p:to>
                                        <p:strVal val="visible"/>
                                      </p:to>
                                    </p:set>
                                    <p:anim calcmode="lin" valueType="num">
                                      <p:cBhvr additive="base">
                                        <p:cTn id="41" dur="500" fill="hold"/>
                                        <p:tgtEl>
                                          <p:spTgt spid="56330">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63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56333"/>
                                        </p:tgtEl>
                                        <p:attrNameLst>
                                          <p:attrName>style.visibility</p:attrName>
                                        </p:attrNameLst>
                                      </p:cBhvr>
                                      <p:to>
                                        <p:strVal val="visible"/>
                                      </p:to>
                                    </p:set>
                                    <p:animEffect transition="in" filter="diamond(in)">
                                      <p:cBhvr>
                                        <p:cTn id="47" dur="2000"/>
                                        <p:tgtEl>
                                          <p:spTgt spid="56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56334"/>
                                        </p:tgtEl>
                                        <p:attrNameLst>
                                          <p:attrName>style.visibility</p:attrName>
                                        </p:attrNameLst>
                                      </p:cBhvr>
                                      <p:to>
                                        <p:strVal val="visible"/>
                                      </p:to>
                                    </p:set>
                                    <p:animEffect transition="in" filter="diamond(in)">
                                      <p:cBhvr>
                                        <p:cTn id="52" dur="2000"/>
                                        <p:tgtEl>
                                          <p:spTgt spid="563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56335"/>
                                        </p:tgtEl>
                                        <p:attrNameLst>
                                          <p:attrName>style.visibility</p:attrName>
                                        </p:attrNameLst>
                                      </p:cBhvr>
                                      <p:to>
                                        <p:strVal val="visible"/>
                                      </p:to>
                                    </p:set>
                                    <p:animEffect transition="in" filter="diamond(in)">
                                      <p:cBhvr>
                                        <p:cTn id="57" dur="2000"/>
                                        <p:tgtEl>
                                          <p:spTgt spid="56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33" grpId="0"/>
      <p:bldP spid="56334" grpId="0"/>
      <p:bldP spid="563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135254_1136627749">
            <a:hlinkClick r:id="rId2"/>
          </p:cNvPr>
          <p:cNvPicPr>
            <a:picLocks noChangeAspect="1" noChangeArrowheads="1"/>
          </p:cNvPicPr>
          <p:nvPr/>
        </p:nvPicPr>
        <p:blipFill>
          <a:blip r:embed="rId3">
            <a:lum bright="54000" contrast="-44000"/>
            <a:extLst>
              <a:ext uri="{28A0092B-C50C-407E-A947-70E740481C1C}">
                <a14:useLocalDpi xmlns:a14="http://schemas.microsoft.com/office/drawing/2010/main" val="0"/>
              </a:ext>
            </a:extLst>
          </a:blip>
          <a:srcRect/>
          <a:stretch>
            <a:fillRect/>
          </a:stretch>
        </p:blipFill>
        <p:spPr bwMode="auto">
          <a:xfrm>
            <a:off x="0" y="-190500"/>
            <a:ext cx="9144000" cy="6604000"/>
          </a:xfrm>
          <a:prstGeom prst="rect">
            <a:avLst/>
          </a:prstGeom>
          <a:noFill/>
          <a:extLst>
            <a:ext uri="{909E8E84-426E-40DD-AFC4-6F175D3DCCD1}">
              <a14:hiddenFill xmlns:a14="http://schemas.microsoft.com/office/drawing/2010/main">
                <a:solidFill>
                  <a:srgbClr val="FFFFFF"/>
                </a:solidFill>
              </a14:hiddenFill>
            </a:ext>
          </a:extLst>
        </p:spPr>
      </p:pic>
      <p:sp>
        <p:nvSpPr>
          <p:cNvPr id="50179" name="Rectangle 3"/>
          <p:cNvSpPr>
            <a:spLocks noChangeArrowheads="1"/>
          </p:cNvSpPr>
          <p:nvPr/>
        </p:nvSpPr>
        <p:spPr bwMode="auto">
          <a:xfrm>
            <a:off x="576145" y="4657700"/>
            <a:ext cx="8353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Clr>
                <a:srgbClr val="FF0066"/>
              </a:buClr>
              <a:buFont typeface="Wingdings" pitchFamily="2" charset="2"/>
              <a:buChar char="l"/>
            </a:pPr>
            <a:r>
              <a:rPr lang="en-US" altLang="zh-CN" sz="2800" b="1" dirty="0">
                <a:solidFill>
                  <a:srgbClr val="0070C0"/>
                </a:solidFill>
                <a:latin typeface="Arial" charset="0"/>
                <a:ea typeface="楷体_GB2312" pitchFamily="49" charset="-122"/>
              </a:rPr>
              <a:t> </a:t>
            </a:r>
            <a:r>
              <a:rPr lang="zh-CN" altLang="en-US" sz="2800" b="1" dirty="0">
                <a:solidFill>
                  <a:srgbClr val="0070C0"/>
                </a:solidFill>
                <a:latin typeface="Arial" charset="0"/>
                <a:ea typeface="楷体_GB2312" pitchFamily="49" charset="-122"/>
              </a:rPr>
              <a:t>形神兼备地写出了桂花的独特风韵。</a:t>
            </a:r>
            <a:r>
              <a:rPr lang="zh-CN" altLang="en-US" sz="2800" b="1" dirty="0">
                <a:solidFill>
                  <a:srgbClr val="0070C0"/>
                </a:solidFill>
                <a:ea typeface="楷体_GB2312" pitchFamily="49" charset="-122"/>
              </a:rPr>
              <a:t>这不仅仅是写桂花浓郁的芳香，而是寄予了作者美好的心灵。</a:t>
            </a:r>
            <a:r>
              <a:rPr lang="zh-CN" altLang="en-US" b="1" dirty="0">
                <a:solidFill>
                  <a:srgbClr val="0070C0"/>
                </a:solidFill>
              </a:rPr>
              <a:t> </a:t>
            </a:r>
          </a:p>
        </p:txBody>
      </p:sp>
      <p:sp>
        <p:nvSpPr>
          <p:cNvPr id="50180" name="Rectangle 4"/>
          <p:cNvSpPr>
            <a:spLocks noChangeArrowheads="1"/>
          </p:cNvSpPr>
          <p:nvPr/>
        </p:nvSpPr>
        <p:spPr bwMode="auto">
          <a:xfrm>
            <a:off x="457200" y="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3600" b="1">
              <a:latin typeface="Arial" charset="0"/>
              <a:ea typeface="楷体_GB2312" pitchFamily="49" charset="-122"/>
            </a:endParaRPr>
          </a:p>
        </p:txBody>
      </p:sp>
      <p:sp>
        <p:nvSpPr>
          <p:cNvPr id="50181" name="Rectangle 5"/>
          <p:cNvSpPr>
            <a:spLocks noChangeArrowheads="1"/>
          </p:cNvSpPr>
          <p:nvPr/>
        </p:nvSpPr>
        <p:spPr bwMode="auto">
          <a:xfrm>
            <a:off x="251520" y="118034"/>
            <a:ext cx="8208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rgbClr val="FF0066"/>
                </a:solidFill>
                <a:latin typeface="Arial" charset="0"/>
                <a:ea typeface="楷体_GB2312" pitchFamily="49" charset="-122"/>
              </a:rPr>
              <a:t>思考</a:t>
            </a:r>
            <a:r>
              <a:rPr lang="en-US" altLang="zh-CN" sz="2800" b="1" dirty="0">
                <a:solidFill>
                  <a:srgbClr val="FF0066"/>
                </a:solidFill>
                <a:latin typeface="Arial" charset="0"/>
                <a:ea typeface="楷体_GB2312" pitchFamily="49" charset="-122"/>
              </a:rPr>
              <a:t>1 :</a:t>
            </a:r>
            <a:r>
              <a:rPr lang="zh-CN" altLang="en-US" sz="2800" b="1" dirty="0">
                <a:solidFill>
                  <a:srgbClr val="FF0066"/>
                </a:solidFill>
                <a:latin typeface="Arial" charset="0"/>
                <a:ea typeface="楷体_GB2312" pitchFamily="49" charset="-122"/>
              </a:rPr>
              <a:t>词中怎样描写桂花的特点？</a:t>
            </a:r>
          </a:p>
        </p:txBody>
      </p:sp>
      <p:sp>
        <p:nvSpPr>
          <p:cNvPr id="50182" name="Rectangle 6"/>
          <p:cNvSpPr>
            <a:spLocks noChangeArrowheads="1"/>
          </p:cNvSpPr>
          <p:nvPr/>
        </p:nvSpPr>
        <p:spPr bwMode="auto">
          <a:xfrm>
            <a:off x="511215" y="674862"/>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FF0066"/>
              </a:buClr>
              <a:buFont typeface="Wingdings" pitchFamily="2" charset="2"/>
              <a:buChar char="l"/>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前句重在赋 </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色</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 ，兼及体性；后句重在咏怀，突出</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香</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字。</a:t>
            </a:r>
          </a:p>
        </p:txBody>
      </p:sp>
      <p:sp>
        <p:nvSpPr>
          <p:cNvPr id="50183" name="Rectangle 7"/>
          <p:cNvSpPr>
            <a:spLocks noChangeArrowheads="1"/>
          </p:cNvSpPr>
          <p:nvPr/>
        </p:nvSpPr>
        <p:spPr bwMode="auto">
          <a:xfrm>
            <a:off x="494570" y="1515222"/>
            <a:ext cx="85419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dirty="0">
                <a:latin typeface="华文新魏" pitchFamily="2" charset="-122"/>
                <a:ea typeface="华文新魏" pitchFamily="2" charset="-122"/>
              </a:rPr>
              <a:t>    </a:t>
            </a:r>
            <a:r>
              <a:rPr lang="en-US" altLang="zh-CN" sz="2400" b="1" dirty="0">
                <a:latin typeface="Arial"/>
                <a:ea typeface="华文新魏" pitchFamily="2" charset="-122"/>
              </a:rPr>
              <a:t>“</a:t>
            </a:r>
            <a:r>
              <a:rPr lang="zh-CN" altLang="en-US" sz="2400" b="1" dirty="0">
                <a:latin typeface="华文新魏" pitchFamily="2" charset="-122"/>
                <a:ea typeface="华文新魏" pitchFamily="2" charset="-122"/>
              </a:rPr>
              <a:t>暗</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淡</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轻</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三字是形容桂花的色是暗黄、淡黄、轻黄。 </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体性柔</a:t>
            </a:r>
            <a:r>
              <a:rPr lang="zh-CN" altLang="en-US" sz="2400" b="1" dirty="0">
                <a:latin typeface="Arial"/>
                <a:ea typeface="华文新魏" pitchFamily="2" charset="-122"/>
              </a:rPr>
              <a:t>”</a:t>
            </a:r>
            <a:r>
              <a:rPr lang="zh-CN" altLang="en-US" sz="2400" b="1" dirty="0">
                <a:latin typeface="华文新魏" pitchFamily="2" charset="-122"/>
                <a:ea typeface="华文新魏" pitchFamily="2" charset="-122"/>
              </a:rPr>
              <a:t>说这种花的花身和性质。</a:t>
            </a:r>
          </a:p>
        </p:txBody>
      </p:sp>
      <p:sp>
        <p:nvSpPr>
          <p:cNvPr id="50184" name="Rectangle 8"/>
          <p:cNvSpPr>
            <a:spLocks noChangeArrowheads="1"/>
          </p:cNvSpPr>
          <p:nvPr/>
        </p:nvSpPr>
        <p:spPr bwMode="auto">
          <a:xfrm>
            <a:off x="238512" y="2425452"/>
            <a:ext cx="8609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rgbClr val="00B050"/>
                </a:solidFill>
                <a:latin typeface="华文新魏" pitchFamily="2" charset="-122"/>
                <a:ea typeface="华文新魏" pitchFamily="2" charset="-122"/>
              </a:rPr>
              <a:t>   </a:t>
            </a:r>
            <a:r>
              <a:rPr lang="zh-CN" altLang="en-US" sz="2400" b="1" dirty="0">
                <a:solidFill>
                  <a:srgbClr val="00B050"/>
                </a:solidFill>
                <a:latin typeface="华文新魏" pitchFamily="2" charset="-122"/>
                <a:ea typeface="华文新魏" pitchFamily="2" charset="-122"/>
              </a:rPr>
              <a:t>说明桂花不以明亮炫目的光泽和浓艳娇媚的颜色取悦于人。</a:t>
            </a:r>
          </a:p>
        </p:txBody>
      </p:sp>
      <p:sp>
        <p:nvSpPr>
          <p:cNvPr id="50185" name="Rectangle 9"/>
          <p:cNvSpPr>
            <a:spLocks noChangeArrowheads="1"/>
          </p:cNvSpPr>
          <p:nvPr/>
        </p:nvSpPr>
        <p:spPr bwMode="auto">
          <a:xfrm>
            <a:off x="608806" y="3097848"/>
            <a:ext cx="79263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FF0066"/>
              </a:buClr>
              <a:buFont typeface="Wingdings" pitchFamily="2" charset="2"/>
              <a:buChar char="l"/>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后句</a:t>
            </a:r>
            <a:r>
              <a:rPr lang="zh-CN" altLang="en-US" sz="2400" b="1" dirty="0">
                <a:latin typeface="Arial"/>
                <a:ea typeface="华文新魏" pitchFamily="2" charset="-122"/>
              </a:rPr>
              <a:t>“</a:t>
            </a:r>
            <a:r>
              <a:rPr lang="zh-CN" altLang="en-US" sz="2400" b="1" dirty="0">
                <a:solidFill>
                  <a:schemeClr val="tx2"/>
                </a:solidFill>
                <a:latin typeface="华文新魏" pitchFamily="2" charset="-122"/>
                <a:ea typeface="华文新魏" pitchFamily="2" charset="-122"/>
              </a:rPr>
              <a:t>情疏迹远</a:t>
            </a:r>
            <a:r>
              <a:rPr lang="zh-CN" altLang="en-US" sz="2400" b="1" dirty="0">
                <a:solidFill>
                  <a:schemeClr val="tx2"/>
                </a:solidFill>
                <a:latin typeface="Arial"/>
                <a:ea typeface="华文新魏" pitchFamily="2" charset="-122"/>
              </a:rPr>
              <a:t>”</a:t>
            </a:r>
            <a:r>
              <a:rPr lang="zh-CN" altLang="en-US" sz="2400" b="1" dirty="0">
                <a:solidFill>
                  <a:schemeClr val="tx2"/>
                </a:solidFill>
                <a:latin typeface="华文新魏" pitchFamily="2" charset="-122"/>
                <a:ea typeface="华文新魏" pitchFamily="2" charset="-122"/>
              </a:rPr>
              <a:t>，并没有得到什么荣耀和宠幸，更不会有人给她热捧恭维。但是她的体性温柔，香留天地之间</a:t>
            </a:r>
            <a:r>
              <a:rPr lang="zh-CN" altLang="en-US" sz="2400" b="1" dirty="0">
                <a:solidFill>
                  <a:schemeClr val="tx2"/>
                </a:solidFill>
                <a:latin typeface="Arial" charset="0"/>
              </a:rPr>
              <a:t>。</a:t>
            </a:r>
          </a:p>
        </p:txBody>
      </p:sp>
      <p:sp>
        <p:nvSpPr>
          <p:cNvPr id="50186" name="Rectangle 10"/>
          <p:cNvSpPr>
            <a:spLocks noChangeArrowheads="1"/>
          </p:cNvSpPr>
          <p:nvPr/>
        </p:nvSpPr>
        <p:spPr bwMode="auto">
          <a:xfrm>
            <a:off x="1258889" y="4009628"/>
            <a:ext cx="58324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latin typeface="楷体_GB2312" pitchFamily="49" charset="-122"/>
                <a:ea typeface="楷体_GB2312" pitchFamily="49" charset="-122"/>
              </a:rPr>
              <a:t>外貌不扬而内秀丰富</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品格高洁</a:t>
            </a:r>
          </a:p>
          <a:p>
            <a:pPr algn="l">
              <a:spcBef>
                <a:spcPct val="50000"/>
              </a:spcBef>
            </a:pPr>
            <a:endParaRPr lang="en-US" altLang="zh-CN" sz="2400" b="1" dirty="0">
              <a:latin typeface="Arial" charset="0"/>
              <a:ea typeface="楷体_GB2312" pitchFamily="49" charset="-122"/>
            </a:endParaRPr>
          </a:p>
        </p:txBody>
      </p:sp>
    </p:spTree>
    <p:extLst>
      <p:ext uri="{BB962C8B-B14F-4D97-AF65-F5344CB8AC3E}">
        <p14:creationId xmlns:p14="http://schemas.microsoft.com/office/powerpoint/2010/main" val="2474306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 calcmode="lin" valueType="num">
                                      <p:cBhvr additive="base">
                                        <p:cTn id="7" dur="500" fill="hold"/>
                                        <p:tgtEl>
                                          <p:spTgt spid="50182"/>
                                        </p:tgtEl>
                                        <p:attrNameLst>
                                          <p:attrName>ppt_x</p:attrName>
                                        </p:attrNameLst>
                                      </p:cBhvr>
                                      <p:tavLst>
                                        <p:tav tm="0">
                                          <p:val>
                                            <p:strVal val="#ppt_x"/>
                                          </p:val>
                                        </p:tav>
                                        <p:tav tm="100000">
                                          <p:val>
                                            <p:strVal val="#ppt_x"/>
                                          </p:val>
                                        </p:tav>
                                      </p:tavLst>
                                    </p:anim>
                                    <p:anim calcmode="lin" valueType="num">
                                      <p:cBhvr additive="base">
                                        <p:cTn id="8"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3"/>
                                        </p:tgtEl>
                                        <p:attrNameLst>
                                          <p:attrName>style.visibility</p:attrName>
                                        </p:attrNameLst>
                                      </p:cBhvr>
                                      <p:to>
                                        <p:strVal val="visible"/>
                                      </p:to>
                                    </p:set>
                                    <p:anim calcmode="lin" valueType="num">
                                      <p:cBhvr additive="base">
                                        <p:cTn id="13" dur="500" fill="hold"/>
                                        <p:tgtEl>
                                          <p:spTgt spid="50183"/>
                                        </p:tgtEl>
                                        <p:attrNameLst>
                                          <p:attrName>ppt_x</p:attrName>
                                        </p:attrNameLst>
                                      </p:cBhvr>
                                      <p:tavLst>
                                        <p:tav tm="0">
                                          <p:val>
                                            <p:strVal val="#ppt_x"/>
                                          </p:val>
                                        </p:tav>
                                        <p:tav tm="100000">
                                          <p:val>
                                            <p:strVal val="#ppt_x"/>
                                          </p:val>
                                        </p:tav>
                                      </p:tavLst>
                                    </p:anim>
                                    <p:anim calcmode="lin" valueType="num">
                                      <p:cBhvr additive="base">
                                        <p:cTn id="14"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18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0186"/>
                                        </p:tgtEl>
                                        <p:attrNameLst>
                                          <p:attrName>style.visibility</p:attrName>
                                        </p:attrNameLst>
                                      </p:cBhvr>
                                      <p:to>
                                        <p:strVal val="visible"/>
                                      </p:to>
                                    </p:set>
                                    <p:animEffect transition="in" filter="diamond(in)">
                                      <p:cBhvr>
                                        <p:cTn id="27" dur="2000"/>
                                        <p:tgtEl>
                                          <p:spTgt spid="501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2" grpId="0" autoUpdateAnimBg="0"/>
      <p:bldP spid="50183" grpId="0" autoUpdateAnimBg="0"/>
      <p:bldP spid="50184" grpId="0" autoUpdateAnimBg="0"/>
      <p:bldP spid="50185" grpId="0" autoUpdateAnimBg="0"/>
      <p:bldP spid="501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026" descr="135254_1136627749">
            <a:hlinkClick r:id="rId2"/>
          </p:cNvPr>
          <p:cNvPicPr>
            <a:picLocks noChangeAspect="1" noChangeArrowheads="1"/>
          </p:cNvPicPr>
          <p:nvPr/>
        </p:nvPicPr>
        <p:blipFill>
          <a:blip r:embed="rId3">
            <a:lum bright="54000" contrast="-44000"/>
            <a:extLst>
              <a:ext uri="{28A0092B-C50C-407E-A947-70E740481C1C}">
                <a14:useLocalDpi xmlns:a14="http://schemas.microsoft.com/office/drawing/2010/main" val="0"/>
              </a:ext>
            </a:extLst>
          </a:blip>
          <a:srcRect/>
          <a:stretch>
            <a:fillRect/>
          </a:stretch>
        </p:blipFill>
        <p:spPr bwMode="auto">
          <a:xfrm>
            <a:off x="0" y="-190500"/>
            <a:ext cx="9144000" cy="6604000"/>
          </a:xfrm>
          <a:prstGeom prst="rect">
            <a:avLst/>
          </a:prstGeom>
          <a:noFill/>
          <a:extLst>
            <a:ext uri="{909E8E84-426E-40DD-AFC4-6F175D3DCCD1}">
              <a14:hiddenFill xmlns:a14="http://schemas.microsoft.com/office/drawing/2010/main">
                <a:solidFill>
                  <a:srgbClr val="FFFFFF"/>
                </a:solidFill>
              </a14:hiddenFill>
            </a:ext>
          </a:extLst>
        </p:spPr>
      </p:pic>
      <p:sp>
        <p:nvSpPr>
          <p:cNvPr id="51203" name="Rectangle 1027"/>
          <p:cNvSpPr>
            <a:spLocks noChangeArrowheads="1"/>
          </p:cNvSpPr>
          <p:nvPr/>
        </p:nvSpPr>
        <p:spPr bwMode="auto">
          <a:xfrm>
            <a:off x="503238" y="193204"/>
            <a:ext cx="84597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dirty="0">
                <a:latin typeface="Arial" charset="0"/>
                <a:ea typeface="楷体_GB2312" pitchFamily="49" charset="-122"/>
              </a:rPr>
              <a:t>何须浅碧轻红色，自是花中第一流。</a:t>
            </a:r>
          </a:p>
        </p:txBody>
      </p:sp>
      <p:sp>
        <p:nvSpPr>
          <p:cNvPr id="51204" name="Rectangle 1028"/>
          <p:cNvSpPr>
            <a:spLocks noChangeArrowheads="1"/>
          </p:cNvSpPr>
          <p:nvPr/>
        </p:nvSpPr>
        <p:spPr bwMode="auto">
          <a:xfrm>
            <a:off x="412750" y="2065412"/>
            <a:ext cx="8640762"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sz="2800" b="1" dirty="0">
                <a:ea typeface="楷体_GB2312" pitchFamily="49" charset="-122"/>
              </a:rPr>
              <a:t>    </a:t>
            </a:r>
            <a:r>
              <a:rPr lang="zh-CN" altLang="en-US" sz="2800" b="1" dirty="0">
                <a:ea typeface="楷体_GB2312" pitchFamily="49" charset="-122"/>
              </a:rPr>
              <a:t>以议论的方式行文。这两句是议论的第一层。 </a:t>
            </a:r>
            <a:r>
              <a:rPr lang="zh-CN" altLang="en-US" sz="2800" b="1" dirty="0"/>
              <a:t>花当然是以红为美的。至于碧牡丹、绿萼梅之类，那就更为名贵了。这些都是桂花没有具备的。但是作者认为，内在美，比外在美更为重要。</a:t>
            </a:r>
            <a:r>
              <a:rPr lang="zh-CN" altLang="en-US" sz="2800" b="1" dirty="0">
                <a:latin typeface="Arial"/>
              </a:rPr>
              <a:t>“</a:t>
            </a:r>
            <a:r>
              <a:rPr lang="zh-CN" altLang="en-US" sz="2800" b="1" dirty="0"/>
              <a:t>何须</a:t>
            </a:r>
            <a:r>
              <a:rPr lang="zh-CN" altLang="en-US" sz="2800" b="1" dirty="0">
                <a:latin typeface="Arial"/>
              </a:rPr>
              <a:t>”</a:t>
            </a:r>
            <a:r>
              <a:rPr lang="zh-CN" altLang="en-US" sz="2800" b="1" dirty="0"/>
              <a:t>二字，把各种名花一笔荡开，突出了</a:t>
            </a:r>
            <a:r>
              <a:rPr lang="zh-CN" altLang="en-US" sz="2800" b="1" dirty="0">
                <a:solidFill>
                  <a:srgbClr val="FF0000"/>
                </a:solidFill>
              </a:rPr>
              <a:t>色淡香浓、迹远品高</a:t>
            </a:r>
            <a:r>
              <a:rPr lang="zh-CN" altLang="en-US" sz="2800" b="1" dirty="0"/>
              <a:t>的桂花，断定她是</a:t>
            </a:r>
            <a:r>
              <a:rPr lang="zh-CN" altLang="en-US" sz="2800" b="1" dirty="0">
                <a:latin typeface="Arial"/>
              </a:rPr>
              <a:t>“</a:t>
            </a:r>
            <a:r>
              <a:rPr lang="zh-CN" altLang="en-US" sz="2800" b="1" dirty="0"/>
              <a:t>花中第一流</a:t>
            </a:r>
            <a:r>
              <a:rPr lang="zh-CN" altLang="en-US" sz="2800" b="1" dirty="0">
                <a:latin typeface="Arial"/>
              </a:rPr>
              <a:t>”</a:t>
            </a:r>
            <a:r>
              <a:rPr lang="zh-CN" altLang="en-US" sz="2800" b="1" dirty="0"/>
              <a:t>。</a:t>
            </a:r>
          </a:p>
        </p:txBody>
      </p:sp>
      <p:sp>
        <p:nvSpPr>
          <p:cNvPr id="51205" name="Text Box 1029"/>
          <p:cNvSpPr txBox="1">
            <a:spLocks noChangeArrowheads="1"/>
          </p:cNvSpPr>
          <p:nvPr/>
        </p:nvSpPr>
        <p:spPr bwMode="auto">
          <a:xfrm>
            <a:off x="323528" y="1116725"/>
            <a:ext cx="83534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t>思考</a:t>
            </a:r>
            <a:r>
              <a:rPr lang="en-US" altLang="zh-CN" sz="3200" b="1" dirty="0"/>
              <a:t>2 :</a:t>
            </a:r>
            <a:r>
              <a:rPr lang="zh-CN" altLang="en-US" sz="3200" b="1" dirty="0">
                <a:solidFill>
                  <a:srgbClr val="FF0066"/>
                </a:solidFill>
              </a:rPr>
              <a:t>诗句如何通过议论表现桂花的特点？</a:t>
            </a:r>
          </a:p>
        </p:txBody>
      </p:sp>
    </p:spTree>
    <p:extLst>
      <p:ext uri="{BB962C8B-B14F-4D97-AF65-F5344CB8AC3E}">
        <p14:creationId xmlns:p14="http://schemas.microsoft.com/office/powerpoint/2010/main" val="2558604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additive="base">
                                        <p:cTn id="13" dur="500" fill="hold"/>
                                        <p:tgtEl>
                                          <p:spTgt spid="51205"/>
                                        </p:tgtEl>
                                        <p:attrNameLst>
                                          <p:attrName>ppt_x</p:attrName>
                                        </p:attrNameLst>
                                      </p:cBhvr>
                                      <p:tavLst>
                                        <p:tav tm="0">
                                          <p:val>
                                            <p:strVal val="#ppt_x"/>
                                          </p:val>
                                        </p:tav>
                                        <p:tav tm="100000">
                                          <p:val>
                                            <p:strVal val="#ppt_x"/>
                                          </p:val>
                                        </p:tav>
                                      </p:tavLst>
                                    </p:anim>
                                    <p:anim calcmode="lin" valueType="num">
                                      <p:cBhvr additive="base">
                                        <p:cTn id="14"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51520" y="-166836"/>
            <a:ext cx="8001000" cy="1013354"/>
          </a:xfrm>
        </p:spPr>
        <p:txBody>
          <a:bodyPr>
            <a:normAutofit/>
          </a:bodyPr>
          <a:lstStyle/>
          <a:p>
            <a:pPr algn="ctr"/>
            <a:r>
              <a:rPr lang="zh-CN" altLang="en-US" sz="3200" b="1" dirty="0">
                <a:solidFill>
                  <a:srgbClr val="CC3300"/>
                </a:solidFill>
                <a:ea typeface="楷体_GB2312" pitchFamily="49" charset="-122"/>
              </a:rPr>
              <a:t>桂花是情操。</a:t>
            </a:r>
          </a:p>
        </p:txBody>
      </p:sp>
      <p:sp>
        <p:nvSpPr>
          <p:cNvPr id="129027" name="Rectangle 3"/>
          <p:cNvSpPr>
            <a:spLocks noGrp="1" noChangeArrowheads="1"/>
          </p:cNvSpPr>
          <p:nvPr>
            <p:ph type="body" idx="1"/>
          </p:nvPr>
        </p:nvSpPr>
        <p:spPr>
          <a:xfrm>
            <a:off x="251520" y="625252"/>
            <a:ext cx="8604448" cy="3556000"/>
          </a:xfrm>
        </p:spPr>
        <p:txBody>
          <a:bodyPr>
            <a:noAutofit/>
          </a:bodyPr>
          <a:lstStyle/>
          <a:p>
            <a:pPr>
              <a:lnSpc>
                <a:spcPct val="130000"/>
              </a:lnSpc>
              <a:spcBef>
                <a:spcPct val="0"/>
              </a:spcBef>
              <a:buClrTx/>
              <a:buSzPct val="100000"/>
              <a:buFontTx/>
              <a:buNone/>
            </a:pPr>
            <a:r>
              <a:rPr lang="en-US" altLang="zh-CN" sz="2200" b="1" dirty="0"/>
              <a:t>          </a:t>
            </a:r>
            <a:r>
              <a:rPr lang="en-US" altLang="zh-CN" sz="2200" b="1" dirty="0">
                <a:latin typeface="宋体"/>
              </a:rPr>
              <a:t>“</a:t>
            </a:r>
            <a:r>
              <a:rPr lang="zh-CN" altLang="en-US" sz="2200" b="1" dirty="0"/>
              <a:t>何须浅碧轻红色，自是花中第一流</a:t>
            </a:r>
            <a:r>
              <a:rPr lang="zh-CN" altLang="en-US" sz="2200" b="1" dirty="0">
                <a:latin typeface="宋体"/>
              </a:rPr>
              <a:t>”</a:t>
            </a:r>
            <a:r>
              <a:rPr lang="zh-CN" altLang="en-US" sz="2200" b="1" dirty="0"/>
              <a:t>，说明桂花的内在美</a:t>
            </a:r>
            <a:r>
              <a:rPr lang="zh-CN" altLang="en-US" sz="2200" b="1" dirty="0" smtClean="0"/>
              <a:t>最为重要</a:t>
            </a:r>
            <a:r>
              <a:rPr lang="zh-CN" altLang="en-US" sz="2200" b="1" dirty="0"/>
              <a:t>，最为可贵，她没有艳丽的外表，没有梅花、牡丹之类的花</a:t>
            </a:r>
            <a:r>
              <a:rPr lang="zh-CN" altLang="en-US" sz="2200" b="1" dirty="0" smtClean="0"/>
              <a:t>那么名贵</a:t>
            </a:r>
            <a:r>
              <a:rPr lang="zh-CN" altLang="en-US" sz="2200" b="1" dirty="0"/>
              <a:t>，但从其平淡的色，香纯的味中，见其</a:t>
            </a:r>
            <a:r>
              <a:rPr lang="zh-CN" altLang="en-US" sz="2200" b="1" dirty="0">
                <a:solidFill>
                  <a:srgbClr val="FF0000"/>
                </a:solidFill>
              </a:rPr>
              <a:t>纯真、朴实和执着</a:t>
            </a:r>
            <a:r>
              <a:rPr lang="zh-CN" altLang="en-US" sz="2200" b="1" dirty="0"/>
              <a:t>的本质</a:t>
            </a:r>
            <a:r>
              <a:rPr lang="zh-CN" altLang="en-US" sz="2200" b="1" dirty="0" smtClean="0"/>
              <a:t>，不</a:t>
            </a:r>
            <a:r>
              <a:rPr lang="zh-CN" altLang="en-US" sz="2200" b="1" dirty="0"/>
              <a:t>因外在的差异改变自己，</a:t>
            </a:r>
            <a:r>
              <a:rPr lang="zh-CN" altLang="en-US" sz="2200" b="1" dirty="0">
                <a:solidFill>
                  <a:srgbClr val="FF0000"/>
                </a:solidFill>
              </a:rPr>
              <a:t>坚守其本色</a:t>
            </a:r>
            <a:r>
              <a:rPr lang="zh-CN" altLang="en-US" sz="2200" b="1" dirty="0"/>
              <a:t>，在宽阔的天地间，自由地</a:t>
            </a:r>
            <a:r>
              <a:rPr lang="zh-CN" altLang="en-US" sz="2200" b="1" dirty="0" smtClean="0"/>
              <a:t>展现</a:t>
            </a:r>
            <a:r>
              <a:rPr lang="zh-CN" altLang="en-US" sz="2200" b="1" dirty="0"/>
              <a:t>自己的风采，显示了一个没有任何束缚而又独特的个性，故作者</a:t>
            </a:r>
            <a:r>
              <a:rPr lang="zh-CN" altLang="en-US" sz="2200" b="1" dirty="0" smtClean="0"/>
              <a:t>称之为</a:t>
            </a:r>
            <a:r>
              <a:rPr lang="zh-CN" altLang="en-US" sz="2200" b="1" dirty="0">
                <a:latin typeface="宋体"/>
              </a:rPr>
              <a:t>“</a:t>
            </a:r>
            <a:r>
              <a:rPr lang="zh-CN" altLang="en-US" sz="2200" b="1" dirty="0"/>
              <a:t>花中第一流</a:t>
            </a:r>
            <a:r>
              <a:rPr lang="zh-CN" altLang="en-US" sz="2200" b="1" dirty="0">
                <a:latin typeface="宋体"/>
              </a:rPr>
              <a:t>”</a:t>
            </a:r>
            <a:r>
              <a:rPr lang="zh-CN" altLang="en-US" sz="2200" b="1" dirty="0"/>
              <a:t>。这是对桂花的赞美及崇敬之情，通过其之情</a:t>
            </a:r>
            <a:r>
              <a:rPr lang="en-US" altLang="zh-CN" sz="2200" b="1" dirty="0"/>
              <a:t>.</a:t>
            </a:r>
            <a:r>
              <a:rPr lang="zh-CN" altLang="en-US" sz="2200" b="1" dirty="0"/>
              <a:t>还</a:t>
            </a:r>
            <a:r>
              <a:rPr lang="zh-CN" altLang="en-US" sz="2200" b="1" dirty="0" smtClean="0"/>
              <a:t>蕴含着</a:t>
            </a:r>
            <a:r>
              <a:rPr lang="zh-CN" altLang="en-US" sz="2200" b="1" dirty="0"/>
              <a:t>深刻的内容意义，她可喻指人高贵的品德，不息的信念，不变的理想</a:t>
            </a:r>
            <a:r>
              <a:rPr lang="zh-CN" altLang="en-US" sz="2200" b="1" dirty="0" smtClean="0"/>
              <a:t>、不屈</a:t>
            </a:r>
            <a:r>
              <a:rPr lang="zh-CN" altLang="en-US" sz="2200" b="1" dirty="0"/>
              <a:t>的精神、健全的人格，等等。也表达了作者高洁的情怀，正义的</a:t>
            </a:r>
            <a:r>
              <a:rPr lang="zh-CN" altLang="en-US" sz="2200" b="1" dirty="0" smtClean="0"/>
              <a:t>追求</a:t>
            </a:r>
            <a:r>
              <a:rPr lang="zh-CN" altLang="en-US" sz="2200" b="1" dirty="0"/>
              <a:t>，即做人做事不骄横、不虚假、不浮华、不私利</a:t>
            </a:r>
            <a:r>
              <a:rPr lang="en-US" altLang="zh-CN" sz="2200" b="1" dirty="0">
                <a:latin typeface="宋体"/>
              </a:rPr>
              <a:t>……</a:t>
            </a:r>
            <a:r>
              <a:rPr lang="zh-CN" altLang="en-US" sz="2200" b="1" dirty="0"/>
              <a:t>体现出积极的</a:t>
            </a:r>
            <a:r>
              <a:rPr lang="zh-CN" altLang="en-US" sz="2200" b="1" dirty="0" smtClean="0"/>
              <a:t>健康</a:t>
            </a:r>
            <a:r>
              <a:rPr lang="zh-CN" altLang="en-US" sz="2200" b="1" dirty="0"/>
              <a:t>的思想情操。</a:t>
            </a:r>
          </a:p>
          <a:p>
            <a:pPr>
              <a:lnSpc>
                <a:spcPct val="80000"/>
              </a:lnSpc>
            </a:pPr>
            <a:endParaRPr lang="en-US" altLang="zh-CN" sz="2200" b="1" dirty="0"/>
          </a:p>
        </p:txBody>
      </p:sp>
    </p:spTree>
    <p:extLst>
      <p:ext uri="{BB962C8B-B14F-4D97-AF65-F5344CB8AC3E}">
        <p14:creationId xmlns:p14="http://schemas.microsoft.com/office/powerpoint/2010/main" val="2099679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ppt_x"/>
                                          </p:val>
                                        </p:tav>
                                        <p:tav tm="100000">
                                          <p:val>
                                            <p:strVal val="#ppt_x"/>
                                          </p:val>
                                        </p:tav>
                                      </p:tavLst>
                                    </p:anim>
                                    <p:anim calcmode="lin" valueType="num">
                                      <p:cBhvr additive="base">
                                        <p:cTn id="8" dur="500" fill="hold"/>
                                        <p:tgtEl>
                                          <p:spTgt spid="1290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29027">
                                            <p:txEl>
                                              <p:pRg st="0" end="0"/>
                                            </p:txEl>
                                          </p:spTgt>
                                        </p:tgtEl>
                                        <p:attrNameLst>
                                          <p:attrName>style.visibility</p:attrName>
                                        </p:attrNameLst>
                                      </p:cBhvr>
                                      <p:to>
                                        <p:strVal val="visible"/>
                                      </p:to>
                                    </p:set>
                                    <p:animEffect transition="in" filter="diamond(in)">
                                      <p:cBhvr>
                                        <p:cTn id="13" dur="2000"/>
                                        <p:tgtEl>
                                          <p:spTgt spid="129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135254_1136627749">
            <a:hlinkClick r:id="rId2"/>
          </p:cNvPr>
          <p:cNvPicPr>
            <a:picLocks noChangeAspect="1" noChangeArrowheads="1"/>
          </p:cNvPicPr>
          <p:nvPr/>
        </p:nvPicPr>
        <p:blipFill>
          <a:blip r:embed="rId3">
            <a:lum bright="54000" contrast="-44000"/>
            <a:extLst>
              <a:ext uri="{28A0092B-C50C-407E-A947-70E740481C1C}">
                <a14:useLocalDpi xmlns:a14="http://schemas.microsoft.com/office/drawing/2010/main" val="0"/>
              </a:ext>
            </a:extLst>
          </a:blip>
          <a:srcRect/>
          <a:stretch>
            <a:fillRect/>
          </a:stretch>
        </p:blipFill>
        <p:spPr bwMode="auto">
          <a:xfrm>
            <a:off x="0" y="-190500"/>
            <a:ext cx="9144000" cy="6604000"/>
          </a:xfrm>
          <a:prstGeom prst="rect">
            <a:avLst/>
          </a:prstGeom>
          <a:noFill/>
          <a:extLst>
            <a:ext uri="{909E8E84-426E-40DD-AFC4-6F175D3DCCD1}">
              <a14:hiddenFill xmlns:a14="http://schemas.microsoft.com/office/drawing/2010/main">
                <a:solidFill>
                  <a:srgbClr val="FFFFFF"/>
                </a:solidFill>
              </a14:hiddenFill>
            </a:ext>
          </a:extLst>
        </p:spPr>
      </p:pic>
      <p:sp>
        <p:nvSpPr>
          <p:cNvPr id="52227" name="Rectangle 3"/>
          <p:cNvSpPr>
            <a:spLocks noChangeArrowheads="1"/>
          </p:cNvSpPr>
          <p:nvPr/>
        </p:nvSpPr>
        <p:spPr bwMode="auto">
          <a:xfrm>
            <a:off x="513555" y="3217540"/>
            <a:ext cx="83962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800" b="1" dirty="0">
                <a:ea typeface="楷体_GB2312" pitchFamily="49" charset="-122"/>
              </a:rPr>
              <a:t>      </a:t>
            </a:r>
            <a:r>
              <a:rPr lang="zh-CN" altLang="en-US" sz="2800" b="1" dirty="0">
                <a:ea typeface="楷体_GB2312" pitchFamily="49" charset="-122"/>
              </a:rPr>
              <a:t>是议论的第二层。</a:t>
            </a:r>
            <a:r>
              <a:rPr lang="zh-CN" altLang="en-US" sz="2800" b="1" dirty="0">
                <a:latin typeface="Arial" charset="0"/>
                <a:ea typeface="楷体_GB2312" pitchFamily="49" charset="-122"/>
              </a:rPr>
              <a:t>这两种名花，在桂花的面前都产生了</a:t>
            </a:r>
            <a:r>
              <a:rPr lang="zh-CN" altLang="en-US" sz="2800" b="1" dirty="0">
                <a:solidFill>
                  <a:srgbClr val="FF0000"/>
                </a:solidFill>
                <a:latin typeface="Arial" charset="0"/>
                <a:ea typeface="楷体_GB2312" pitchFamily="49" charset="-122"/>
              </a:rPr>
              <a:t>羞愧和妒忌</a:t>
            </a:r>
            <a:r>
              <a:rPr lang="zh-CN" altLang="en-US" sz="2800" b="1" dirty="0">
                <a:latin typeface="Arial" charset="0"/>
                <a:ea typeface="楷体_GB2312" pitchFamily="49" charset="-122"/>
              </a:rPr>
              <a:t>的心理</a:t>
            </a:r>
            <a:r>
              <a:rPr lang="zh-CN" altLang="en-US" sz="2800" b="1" dirty="0" smtClean="0">
                <a:latin typeface="Arial" charset="0"/>
                <a:ea typeface="楷体_GB2312" pitchFamily="49" charset="-122"/>
              </a:rPr>
              <a:t>。</a:t>
            </a:r>
            <a:endParaRPr lang="en-US" altLang="zh-CN" sz="2800" b="1" dirty="0" smtClean="0">
              <a:latin typeface="Arial" charset="0"/>
              <a:ea typeface="楷体_GB2312" pitchFamily="49" charset="-122"/>
            </a:endParaRPr>
          </a:p>
          <a:p>
            <a:pPr algn="l"/>
            <a:endParaRPr lang="zh-CN" altLang="en-US" sz="2800" b="1" dirty="0">
              <a:latin typeface="Arial" charset="0"/>
              <a:ea typeface="楷体_GB2312" pitchFamily="49" charset="-122"/>
            </a:endParaRPr>
          </a:p>
          <a:p>
            <a:pPr algn="l"/>
            <a:r>
              <a:rPr lang="zh-CN" altLang="en-US" sz="2800" b="1" dirty="0">
                <a:latin typeface="Arial" charset="0"/>
                <a:ea typeface="楷体_GB2312" pitchFamily="49" charset="-122"/>
              </a:rPr>
              <a:t>       经过这样的对比抑扬，桂花的定位就很清楚了。所以作者论定：</a:t>
            </a:r>
            <a:r>
              <a:rPr lang="zh-CN" altLang="en-US" sz="2800" b="1" dirty="0">
                <a:solidFill>
                  <a:srgbClr val="00B0F0"/>
                </a:solidFill>
                <a:latin typeface="Arial" charset="0"/>
                <a:ea typeface="楷体_GB2312" pitchFamily="49" charset="-122"/>
              </a:rPr>
              <a:t>桂花是众多的秋季名花之冠</a:t>
            </a:r>
            <a:r>
              <a:rPr lang="zh-CN" altLang="en-US" sz="2800" b="1" dirty="0">
                <a:latin typeface="Arial" charset="0"/>
                <a:ea typeface="楷体_GB2312" pitchFamily="49" charset="-122"/>
              </a:rPr>
              <a:t>。</a:t>
            </a:r>
          </a:p>
        </p:txBody>
      </p:sp>
      <p:sp>
        <p:nvSpPr>
          <p:cNvPr id="52228" name="Rectangle 4"/>
          <p:cNvSpPr>
            <a:spLocks noChangeArrowheads="1"/>
          </p:cNvSpPr>
          <p:nvPr/>
        </p:nvSpPr>
        <p:spPr bwMode="auto">
          <a:xfrm>
            <a:off x="234156" y="121196"/>
            <a:ext cx="86756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dirty="0">
                <a:effectLst>
                  <a:outerShdw blurRad="38100" dist="38100" dir="2700000" algn="tl">
                    <a:srgbClr val="000000">
                      <a:alpha val="43137"/>
                    </a:srgbClr>
                  </a:outerShdw>
                </a:effectLst>
                <a:latin typeface="Arial" charset="0"/>
                <a:ea typeface="楷体_GB2312" pitchFamily="49" charset="-122"/>
              </a:rPr>
              <a:t>    </a:t>
            </a:r>
            <a:r>
              <a:rPr lang="zh-CN" altLang="en-US" sz="2800" b="1" dirty="0">
                <a:effectLst>
                  <a:outerShdw blurRad="38100" dist="38100" dir="2700000" algn="tl">
                    <a:srgbClr val="000000">
                      <a:alpha val="43137"/>
                    </a:srgbClr>
                  </a:outerShdw>
                </a:effectLst>
                <a:latin typeface="Arial" charset="0"/>
                <a:ea typeface="楷体_GB2312" pitchFamily="49" charset="-122"/>
              </a:rPr>
              <a:t>思考</a:t>
            </a:r>
            <a:r>
              <a:rPr lang="en-US" altLang="zh-CN" sz="2800" b="1" dirty="0">
                <a:effectLst>
                  <a:outerShdw blurRad="38100" dist="38100" dir="2700000" algn="tl">
                    <a:srgbClr val="000000">
                      <a:alpha val="43137"/>
                    </a:srgbClr>
                  </a:outerShdw>
                </a:effectLst>
                <a:latin typeface="Arial" charset="0"/>
                <a:ea typeface="楷体_GB2312" pitchFamily="49" charset="-122"/>
              </a:rPr>
              <a:t>3:   “</a:t>
            </a:r>
            <a:r>
              <a:rPr lang="zh-CN" altLang="en-US" sz="2800" b="1" dirty="0">
                <a:effectLst>
                  <a:outerShdw blurRad="38100" dist="38100" dir="2700000" algn="tl">
                    <a:srgbClr val="000000">
                      <a:alpha val="43137"/>
                    </a:srgbClr>
                  </a:outerShdw>
                </a:effectLst>
                <a:latin typeface="Arial" charset="0"/>
                <a:ea typeface="楷体_GB2312" pitchFamily="49" charset="-122"/>
              </a:rPr>
              <a:t>梅定妒，菊应羞，画栏开处冠中秋。”</a:t>
            </a:r>
            <a:r>
              <a:rPr lang="zh-CN" altLang="en-US" sz="2800" b="1" dirty="0">
                <a:solidFill>
                  <a:srgbClr val="FF3300"/>
                </a:solidFill>
                <a:effectLst>
                  <a:outerShdw blurRad="38100" dist="38100" dir="2700000" algn="tl">
                    <a:srgbClr val="000000">
                      <a:alpha val="43137"/>
                    </a:srgbClr>
                  </a:outerShdw>
                </a:effectLst>
                <a:ea typeface="楷体_GB2312" pitchFamily="49" charset="-122"/>
              </a:rPr>
              <a:t>如何通过议论表现桂花的特点？</a:t>
            </a:r>
            <a:endParaRPr lang="zh-CN" altLang="en-US" sz="2800" b="1" dirty="0">
              <a:solidFill>
                <a:srgbClr val="FF3300"/>
              </a:solidFill>
              <a:effectLst>
                <a:outerShdw blurRad="38100" dist="38100" dir="2700000" algn="tl">
                  <a:srgbClr val="000000">
                    <a:alpha val="43137"/>
                  </a:srgbClr>
                </a:outerShdw>
              </a:effectLst>
              <a:latin typeface="Arial" charset="0"/>
              <a:ea typeface="楷体_GB2312" pitchFamily="49" charset="-122"/>
            </a:endParaRPr>
          </a:p>
        </p:txBody>
      </p:sp>
      <p:sp>
        <p:nvSpPr>
          <p:cNvPr id="52229" name="Rectangle 5"/>
          <p:cNvSpPr>
            <a:spLocks noChangeArrowheads="1"/>
          </p:cNvSpPr>
          <p:nvPr/>
        </p:nvSpPr>
        <p:spPr bwMode="auto">
          <a:xfrm>
            <a:off x="395536" y="1201316"/>
            <a:ext cx="86406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latin typeface="Arial" charset="0"/>
                <a:ea typeface="华文新魏" pitchFamily="2" charset="-122"/>
              </a:rPr>
              <a:t>       </a:t>
            </a:r>
            <a:r>
              <a:rPr lang="zh-CN" altLang="en-US" sz="2800" b="1" dirty="0">
                <a:latin typeface="Arial" charset="0"/>
                <a:ea typeface="华文新魏" pitchFamily="2" charset="-122"/>
              </a:rPr>
              <a:t>梅花既有妍丽的外美，更有迎霜雪而开的高洁的内美；菊花更是人所共同认可的“君子之花”，兼具内外之美。</a:t>
            </a:r>
          </a:p>
        </p:txBody>
      </p:sp>
      <p:sp>
        <p:nvSpPr>
          <p:cNvPr id="52231" name="Oval 7"/>
          <p:cNvSpPr>
            <a:spLocks noChangeArrowheads="1"/>
          </p:cNvSpPr>
          <p:nvPr/>
        </p:nvSpPr>
        <p:spPr bwMode="auto">
          <a:xfrm>
            <a:off x="2339752" y="2286009"/>
            <a:ext cx="5616575" cy="600604"/>
          </a:xfrm>
          <a:prstGeom prst="ellipse">
            <a:avLst/>
          </a:prstGeom>
          <a:solidFill>
            <a:schemeClr val="accent1">
              <a:alpha val="0"/>
            </a:schemeClr>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smtClean="0">
                <a:solidFill>
                  <a:srgbClr val="0000FF"/>
                </a:solidFill>
              </a:rPr>
              <a:t>拟人     </a:t>
            </a:r>
            <a:r>
              <a:rPr lang="zh-CN" altLang="en-US" sz="2800" b="1" dirty="0">
                <a:solidFill>
                  <a:srgbClr val="0000FF"/>
                </a:solidFill>
                <a:latin typeface="Arial" charset="0"/>
              </a:rPr>
              <a:t>抑扬 </a:t>
            </a:r>
            <a:r>
              <a:rPr lang="zh-CN" altLang="en-US" sz="2800" b="1" dirty="0" smtClean="0">
                <a:solidFill>
                  <a:srgbClr val="0000FF"/>
                </a:solidFill>
                <a:latin typeface="Arial" charset="0"/>
              </a:rPr>
              <a:t>   </a:t>
            </a:r>
            <a:r>
              <a:rPr lang="zh-CN" altLang="en-US" sz="2800" b="1" dirty="0">
                <a:solidFill>
                  <a:srgbClr val="0000FF"/>
                </a:solidFill>
                <a:latin typeface="Arial" charset="0"/>
              </a:rPr>
              <a:t>衬托</a:t>
            </a:r>
          </a:p>
        </p:txBody>
      </p:sp>
    </p:spTree>
    <p:extLst>
      <p:ext uri="{BB962C8B-B14F-4D97-AF65-F5344CB8AC3E}">
        <p14:creationId xmlns:p14="http://schemas.microsoft.com/office/powerpoint/2010/main" val="158377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ppt_x"/>
                                          </p:val>
                                        </p:tav>
                                        <p:tav tm="100000">
                                          <p:val>
                                            <p:strVal val="#ppt_x"/>
                                          </p:val>
                                        </p:tav>
                                      </p:tavLst>
                                    </p:anim>
                                    <p:anim calcmode="lin" valueType="num">
                                      <p:cBhvr additive="base">
                                        <p:cTn id="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3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52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29" grpId="0" autoUpdateAnimBg="0"/>
      <p:bldP spid="522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51520" y="-94828"/>
            <a:ext cx="8540750" cy="952500"/>
          </a:xfrm>
        </p:spPr>
        <p:txBody>
          <a:bodyPr>
            <a:normAutofit/>
          </a:bodyPr>
          <a:lstStyle/>
          <a:p>
            <a:pPr algn="ctr"/>
            <a:r>
              <a:rPr lang="zh-CN" altLang="en-US" sz="2800" b="1" dirty="0">
                <a:solidFill>
                  <a:srgbClr val="FF3300"/>
                </a:solidFill>
                <a:effectLst>
                  <a:outerShdw blurRad="38100" dist="38100" dir="2700000" algn="tl">
                    <a:srgbClr val="000000">
                      <a:alpha val="43137"/>
                    </a:srgbClr>
                  </a:outerShdw>
                </a:effectLst>
                <a:ea typeface="楷体_GB2312" pitchFamily="49" charset="-122"/>
              </a:rPr>
              <a:t>桂花是理想</a:t>
            </a:r>
            <a:r>
              <a:rPr lang="zh-CN" altLang="en-US" sz="2800" b="1" dirty="0">
                <a:effectLst>
                  <a:outerShdw blurRad="38100" dist="38100" dir="2700000" algn="tl">
                    <a:srgbClr val="000000">
                      <a:alpha val="43137"/>
                    </a:srgbClr>
                  </a:outerShdw>
                </a:effectLst>
              </a:rPr>
              <a:t> </a:t>
            </a:r>
          </a:p>
        </p:txBody>
      </p:sp>
      <p:sp>
        <p:nvSpPr>
          <p:cNvPr id="136195" name="Rectangle 3"/>
          <p:cNvSpPr>
            <a:spLocks noGrp="1" noChangeArrowheads="1"/>
          </p:cNvSpPr>
          <p:nvPr>
            <p:ph type="body" idx="1"/>
          </p:nvPr>
        </p:nvSpPr>
        <p:spPr>
          <a:xfrm>
            <a:off x="179512" y="697260"/>
            <a:ext cx="8928992" cy="3749146"/>
          </a:xfrm>
        </p:spPr>
        <p:txBody>
          <a:bodyPr>
            <a:noAutofit/>
          </a:bodyPr>
          <a:lstStyle/>
          <a:p>
            <a:pPr marL="0" indent="0">
              <a:lnSpc>
                <a:spcPct val="160000"/>
              </a:lnSpc>
              <a:buNone/>
            </a:pPr>
            <a:r>
              <a:rPr lang="en-US" altLang="zh-CN" sz="2000" b="1" dirty="0"/>
              <a:t>        </a:t>
            </a:r>
            <a:r>
              <a:rPr lang="zh-CN" altLang="en-US" sz="2000" b="1" dirty="0"/>
              <a:t>通过梅菊两者所表现出的羞愧和妒忌和心理，来表现桂花的优势与特点，说明她正是利用自身的优势，与众不同的特点，在花类中占有一席之地，实现了自己的理想和价值，她代表着新生事物，是作者的思想愿望和要求。一是作者认为人如果没有理想，将在无边的空虚和等待中，碌碌无为、平平庸庸度过此生，生命变得毫无价值，毫无光彩。桂花尚且能</a:t>
            </a:r>
            <a:r>
              <a:rPr lang="zh-CN" altLang="en-US" sz="2000" b="1" dirty="0">
                <a:latin typeface="Arial"/>
              </a:rPr>
              <a:t>“</a:t>
            </a:r>
            <a:r>
              <a:rPr lang="zh-CN" altLang="en-US" sz="2000" b="1" dirty="0"/>
              <a:t>霜天竞自由</a:t>
            </a:r>
            <a:r>
              <a:rPr lang="zh-CN" altLang="en-US" sz="2000" b="1" dirty="0">
                <a:latin typeface="Arial"/>
              </a:rPr>
              <a:t>”</a:t>
            </a:r>
            <a:r>
              <a:rPr lang="zh-CN" altLang="en-US" sz="2000" b="1" dirty="0"/>
              <a:t>，生气勃勃地自由舒展，蓬勃地生长，人更应有勇气挑战自己，挑战旧事物，找准自己的位置，确立好理想目标，带着理想踏上人生旅途，使生命充满活力；二是要告诉人们，不要用一成不变的眼光看待新生事物，排斥新生事物，做到明是非，胸襟宽。否则，理想难以实现，生命也就白白流逝，人格和尊严也会丧失，表达了作者对人生理想的思考，对人生价值取向的认识。</a:t>
            </a:r>
          </a:p>
        </p:txBody>
      </p:sp>
    </p:spTree>
    <p:extLst>
      <p:ext uri="{BB962C8B-B14F-4D97-AF65-F5344CB8AC3E}">
        <p14:creationId xmlns:p14="http://schemas.microsoft.com/office/powerpoint/2010/main" val="2360876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additive="base">
                                        <p:cTn id="7" dur="500" fill="hold"/>
                                        <p:tgtEl>
                                          <p:spTgt spid="136194"/>
                                        </p:tgtEl>
                                        <p:attrNameLst>
                                          <p:attrName>ppt_x</p:attrName>
                                        </p:attrNameLst>
                                      </p:cBhvr>
                                      <p:tavLst>
                                        <p:tav tm="0">
                                          <p:val>
                                            <p:strVal val="#ppt_x"/>
                                          </p:val>
                                        </p:tav>
                                        <p:tav tm="100000">
                                          <p:val>
                                            <p:strVal val="#ppt_x"/>
                                          </p:val>
                                        </p:tav>
                                      </p:tavLst>
                                    </p:anim>
                                    <p:anim calcmode="lin" valueType="num">
                                      <p:cBhvr additive="base">
                                        <p:cTn id="8" dur="500" fill="hold"/>
                                        <p:tgtEl>
                                          <p:spTgt spid="136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Effect transition="in" filter="diamond(in)">
                                      <p:cBhvr>
                                        <p:cTn id="13" dur="2000"/>
                                        <p:tgtEl>
                                          <p:spTgt spid="136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135254_1136627749">
            <a:hlinkClick r:id="rId2"/>
          </p:cNvPr>
          <p:cNvPicPr>
            <a:picLocks noChangeAspect="1" noChangeArrowheads="1"/>
          </p:cNvPicPr>
          <p:nvPr/>
        </p:nvPicPr>
        <p:blipFill>
          <a:blip r:embed="rId3">
            <a:lum bright="54000" contrast="-44000"/>
            <a:extLst>
              <a:ext uri="{28A0092B-C50C-407E-A947-70E740481C1C}">
                <a14:useLocalDpi xmlns:a14="http://schemas.microsoft.com/office/drawing/2010/main" val="0"/>
              </a:ext>
            </a:extLst>
          </a:blip>
          <a:srcRect/>
          <a:stretch>
            <a:fillRect/>
          </a:stretch>
        </p:blipFill>
        <p:spPr bwMode="auto">
          <a:xfrm>
            <a:off x="0" y="-190500"/>
            <a:ext cx="9144000" cy="6604000"/>
          </a:xfrm>
          <a:prstGeom prst="rect">
            <a:avLst/>
          </a:prstGeom>
          <a:noFill/>
          <a:extLst>
            <a:ext uri="{909E8E84-426E-40DD-AFC4-6F175D3DCCD1}">
              <a14:hiddenFill xmlns:a14="http://schemas.microsoft.com/office/drawing/2010/main">
                <a:solidFill>
                  <a:srgbClr val="FFFFFF"/>
                </a:solidFill>
              </a14:hiddenFill>
            </a:ext>
          </a:extLst>
        </p:spPr>
      </p:pic>
      <p:sp>
        <p:nvSpPr>
          <p:cNvPr id="53251" name="Rectangle 3"/>
          <p:cNvSpPr>
            <a:spLocks noChangeArrowheads="1"/>
          </p:cNvSpPr>
          <p:nvPr/>
        </p:nvSpPr>
        <p:spPr bwMode="auto">
          <a:xfrm>
            <a:off x="179071" y="2569468"/>
            <a:ext cx="8893175" cy="224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50000"/>
              </a:lnSpc>
            </a:pPr>
            <a:r>
              <a:rPr lang="en-US" altLang="zh-CN" sz="2400" b="1" dirty="0">
                <a:solidFill>
                  <a:srgbClr val="FF3300"/>
                </a:solidFill>
                <a:latin typeface="Arial" charset="0"/>
                <a:ea typeface="华文新魏" pitchFamily="2" charset="-122"/>
              </a:rPr>
              <a:t>      </a:t>
            </a:r>
            <a:r>
              <a:rPr lang="zh-CN" altLang="en-US" sz="2400" b="1" dirty="0">
                <a:latin typeface="Arial" charset="0"/>
                <a:ea typeface="华文新魏" pitchFamily="2" charset="-122"/>
              </a:rPr>
              <a:t>屈原的人品和才德，是人所共同景仰的。对这位先贤的抱怨，更突出了作者对桂花的珍重。</a:t>
            </a:r>
            <a:r>
              <a:rPr lang="zh-CN" altLang="en-US" sz="2400" b="1" dirty="0"/>
              <a:t>清照很为桂花抱屈，因而毫不客气地批评了这位先贤，说他情思不足，竟把香冠中秋的桂花给遗漏了，实乃一大遗恨。从而由衷表达了桂花确是花中极品的情感。 </a:t>
            </a:r>
          </a:p>
        </p:txBody>
      </p:sp>
      <p:sp>
        <p:nvSpPr>
          <p:cNvPr id="53255" name="Rectangle 7"/>
          <p:cNvSpPr>
            <a:spLocks noChangeArrowheads="1"/>
          </p:cNvSpPr>
          <p:nvPr/>
        </p:nvSpPr>
        <p:spPr bwMode="auto">
          <a:xfrm>
            <a:off x="143508" y="121196"/>
            <a:ext cx="885698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3200" b="1" dirty="0"/>
              <a:t>思考</a:t>
            </a:r>
            <a:r>
              <a:rPr lang="en-US" altLang="zh-CN" sz="3200" b="1" dirty="0"/>
              <a:t>4:   </a:t>
            </a:r>
            <a:r>
              <a:rPr lang="zh-CN" altLang="en-US" sz="3200" b="1" dirty="0"/>
              <a:t>如何理解</a:t>
            </a:r>
            <a:r>
              <a:rPr lang="zh-CN" altLang="en-US" sz="3200" b="1" dirty="0">
                <a:latin typeface="Arial"/>
              </a:rPr>
              <a:t>“</a:t>
            </a:r>
            <a:r>
              <a:rPr lang="zh-CN" altLang="en-US" sz="3200" b="1" dirty="0"/>
              <a:t>骚人可煞无情思，何事当年不见收。</a:t>
            </a:r>
            <a:r>
              <a:rPr lang="zh-CN" altLang="en-US" sz="3200" b="1" dirty="0">
                <a:latin typeface="Arial"/>
              </a:rPr>
              <a:t>”</a:t>
            </a:r>
            <a:r>
              <a:rPr lang="zh-CN" altLang="en-US" sz="3200" b="1" dirty="0"/>
              <a:t>？</a:t>
            </a:r>
          </a:p>
        </p:txBody>
      </p:sp>
      <p:sp>
        <p:nvSpPr>
          <p:cNvPr id="53256" name="Rectangle 8"/>
          <p:cNvSpPr>
            <a:spLocks noChangeArrowheads="1"/>
          </p:cNvSpPr>
          <p:nvPr/>
        </p:nvSpPr>
        <p:spPr bwMode="auto">
          <a:xfrm>
            <a:off x="250827" y="1221398"/>
            <a:ext cx="87496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rgbClr val="FF0000"/>
                </a:solidFill>
                <a:effectLst>
                  <a:outerShdw blurRad="38100" dist="38100" dir="2700000" algn="tl">
                    <a:srgbClr val="000000">
                      <a:alpha val="43137"/>
                    </a:srgbClr>
                  </a:outerShdw>
                </a:effectLst>
              </a:rPr>
              <a:t>     </a:t>
            </a:r>
            <a:r>
              <a:rPr lang="zh-CN" altLang="en-US" sz="2400" b="1" dirty="0">
                <a:solidFill>
                  <a:srgbClr val="FF0000"/>
                </a:solidFill>
                <a:effectLst>
                  <a:outerShdw blurRad="38100" dist="38100" dir="2700000" algn="tl">
                    <a:srgbClr val="000000">
                      <a:alpha val="43137"/>
                    </a:srgbClr>
                  </a:outerShdw>
                </a:effectLst>
                <a:ea typeface="楷体_GB2312" pitchFamily="49" charset="-122"/>
              </a:rPr>
              <a:t>注：屈原在</a:t>
            </a:r>
            <a:r>
              <a:rPr lang="en-US" altLang="zh-CN" sz="2400" b="1" dirty="0">
                <a:solidFill>
                  <a:srgbClr val="FF0000"/>
                </a:solidFill>
                <a:effectLst>
                  <a:outerShdw blurRad="38100" dist="38100" dir="2700000" algn="tl">
                    <a:srgbClr val="000000">
                      <a:alpha val="43137"/>
                    </a:srgbClr>
                  </a:outerShdw>
                </a:effectLst>
                <a:ea typeface="楷体_GB2312" pitchFamily="49" charset="-122"/>
              </a:rPr>
              <a:t>《</a:t>
            </a:r>
            <a:r>
              <a:rPr lang="zh-CN" altLang="en-US" sz="2400" b="1" dirty="0">
                <a:solidFill>
                  <a:srgbClr val="FF0000"/>
                </a:solidFill>
                <a:effectLst>
                  <a:outerShdw blurRad="38100" dist="38100" dir="2700000" algn="tl">
                    <a:srgbClr val="000000">
                      <a:alpha val="43137"/>
                    </a:srgbClr>
                  </a:outerShdw>
                </a:effectLst>
                <a:ea typeface="楷体_GB2312" pitchFamily="49" charset="-122"/>
              </a:rPr>
              <a:t>离骚</a:t>
            </a:r>
            <a:r>
              <a:rPr lang="en-US" altLang="zh-CN" sz="2400" b="1" dirty="0">
                <a:solidFill>
                  <a:srgbClr val="FF0000"/>
                </a:solidFill>
                <a:effectLst>
                  <a:outerShdw blurRad="38100" dist="38100" dir="2700000" algn="tl">
                    <a:srgbClr val="000000">
                      <a:alpha val="43137"/>
                    </a:srgbClr>
                  </a:outerShdw>
                </a:effectLst>
                <a:ea typeface="楷体_GB2312" pitchFamily="49" charset="-122"/>
              </a:rPr>
              <a:t>》</a:t>
            </a:r>
            <a:r>
              <a:rPr lang="zh-CN" altLang="en-US" sz="2400" b="1" dirty="0">
                <a:solidFill>
                  <a:srgbClr val="FF0000"/>
                </a:solidFill>
                <a:effectLst>
                  <a:outerShdw blurRad="38100" dist="38100" dir="2700000" algn="tl">
                    <a:srgbClr val="000000">
                      <a:alpha val="43137"/>
                    </a:srgbClr>
                  </a:outerShdw>
                </a:effectLst>
                <a:ea typeface="楷体_GB2312" pitchFamily="49" charset="-122"/>
              </a:rPr>
              <a:t>中，用褒扬之笔，列举了各种各样的香草名花，以比况君子修身美德，可是偏偏没有提到桂花。</a:t>
            </a:r>
          </a:p>
        </p:txBody>
      </p:sp>
    </p:spTree>
    <p:extLst>
      <p:ext uri="{BB962C8B-B14F-4D97-AF65-F5344CB8AC3E}">
        <p14:creationId xmlns:p14="http://schemas.microsoft.com/office/powerpoint/2010/main" val="1004564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5">
                                            <p:txEl>
                                              <p:pRg st="0" end="0"/>
                                            </p:txEl>
                                          </p:spTgt>
                                        </p:tgtEl>
                                        <p:attrNameLst>
                                          <p:attrName>style.visibility</p:attrName>
                                        </p:attrNameLst>
                                      </p:cBhvr>
                                      <p:to>
                                        <p:strVal val="visible"/>
                                      </p:to>
                                    </p:set>
                                    <p:anim calcmode="lin" valueType="num">
                                      <p:cBhvr additive="base">
                                        <p:cTn id="7" dur="500" fill="hold"/>
                                        <p:tgtEl>
                                          <p:spTgt spid="532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53256"/>
                                        </p:tgtEl>
                                        <p:attrNameLst>
                                          <p:attrName>style.visibility</p:attrName>
                                        </p:attrNameLst>
                                      </p:cBhvr>
                                      <p:to>
                                        <p:strVal val="visible"/>
                                      </p:to>
                                    </p:set>
                                    <p:animEffect transition="in" filter="diamond(in)">
                                      <p:cBhvr>
                                        <p:cTn id="13" dur="2000"/>
                                        <p:tgtEl>
                                          <p:spTgt spid="532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iterate type="lt">
                                    <p:tmPct val="0"/>
                                  </p:iterate>
                                  <p:childTnLst>
                                    <p:set>
                                      <p:cBhvr>
                                        <p:cTn id="17" dur="1" fill="hold">
                                          <p:stCondLst>
                                            <p:cond delay="0"/>
                                          </p:stCondLst>
                                        </p:cTn>
                                        <p:tgtEl>
                                          <p:spTgt spid="53251"/>
                                        </p:tgtEl>
                                        <p:attrNameLst>
                                          <p:attrName>style.visibility</p:attrName>
                                        </p:attrNameLst>
                                      </p:cBhvr>
                                      <p:to>
                                        <p:strVal val="visible"/>
                                      </p:to>
                                    </p:set>
                                    <p:animEffect transition="in" filter="diamond(in)">
                                      <p:cBhvr>
                                        <p:cTn id="18" dur="20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争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32000"/>
            <a:ext cx="7696200" cy="3546740"/>
          </a:xfrm>
          <a:prstGeom prst="rect">
            <a:avLst/>
          </a:prstGeom>
          <a:noFill/>
          <a:extLst>
            <a:ext uri="{909E8E84-426E-40DD-AFC4-6F175D3DCCD1}">
              <a14:hiddenFill xmlns:a14="http://schemas.microsoft.com/office/drawing/2010/main">
                <a:solidFill>
                  <a:srgbClr val="FFFFFF"/>
                </a:solidFill>
              </a14:hiddenFill>
            </a:ext>
          </a:extLst>
        </p:spPr>
      </p:pic>
      <p:sp>
        <p:nvSpPr>
          <p:cNvPr id="87043" name="Text Box 3"/>
          <p:cNvSpPr txBox="1">
            <a:spLocks noChangeArrowheads="1"/>
          </p:cNvSpPr>
          <p:nvPr/>
        </p:nvSpPr>
        <p:spPr bwMode="auto">
          <a:xfrm>
            <a:off x="539552" y="127000"/>
            <a:ext cx="54102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FF3300"/>
                </a:solidFill>
                <a:effectLst>
                  <a:outerShdw blurRad="38100" dist="38100" dir="2700000" algn="tl">
                    <a:srgbClr val="000000">
                      <a:alpha val="43137"/>
                    </a:srgbClr>
                  </a:outerShdw>
                </a:effectLst>
                <a:latin typeface="Times New Roman" pitchFamily="18" charset="0"/>
                <a:ea typeface="华文行楷" pitchFamily="2" charset="-122"/>
              </a:rPr>
              <a:t>如梦令 </a:t>
            </a:r>
          </a:p>
          <a:p>
            <a:pPr algn="l">
              <a:spcBef>
                <a:spcPct val="50000"/>
              </a:spcBef>
            </a:pPr>
            <a:r>
              <a:rPr kumimoji="1" lang="zh-CN" altLang="en-US" sz="2800" b="1" dirty="0">
                <a:solidFill>
                  <a:srgbClr val="3333CC"/>
                </a:solidFill>
                <a:effectLst>
                  <a:outerShdw blurRad="38100" dist="38100" dir="2700000" algn="tl">
                    <a:srgbClr val="000000">
                      <a:alpha val="43137"/>
                    </a:srgbClr>
                  </a:outerShdw>
                </a:effectLst>
                <a:latin typeface="Times New Roman" pitchFamily="18" charset="0"/>
                <a:ea typeface="楷体_GB2312" pitchFamily="49" charset="-122"/>
              </a:rPr>
              <a:t>常记溪亭日暮，沉醉不知归路。</a:t>
            </a:r>
            <a:br>
              <a:rPr kumimoji="1" lang="zh-CN" altLang="en-US" sz="2800" b="1" dirty="0">
                <a:solidFill>
                  <a:srgbClr val="3333CC"/>
                </a:solidFill>
                <a:effectLst>
                  <a:outerShdw blurRad="38100" dist="38100" dir="2700000" algn="tl">
                    <a:srgbClr val="000000">
                      <a:alpha val="43137"/>
                    </a:srgbClr>
                  </a:outerShdw>
                </a:effectLst>
                <a:latin typeface="Times New Roman" pitchFamily="18" charset="0"/>
                <a:ea typeface="楷体_GB2312" pitchFamily="49" charset="-122"/>
              </a:rPr>
            </a:br>
            <a:r>
              <a:rPr kumimoji="1" lang="zh-CN" altLang="en-US" sz="2800" b="1" dirty="0">
                <a:solidFill>
                  <a:srgbClr val="3333CC"/>
                </a:solidFill>
                <a:effectLst>
                  <a:outerShdw blurRad="38100" dist="38100" dir="2700000" algn="tl">
                    <a:srgbClr val="000000">
                      <a:alpha val="43137"/>
                    </a:srgbClr>
                  </a:outerShdw>
                </a:effectLst>
                <a:latin typeface="Times New Roman" pitchFamily="18" charset="0"/>
                <a:ea typeface="楷体_GB2312" pitchFamily="49" charset="-122"/>
              </a:rPr>
              <a:t>兴尽晚回舟，误入藕花深处。</a:t>
            </a:r>
            <a:br>
              <a:rPr kumimoji="1" lang="zh-CN" altLang="en-US" sz="2800" b="1" dirty="0">
                <a:solidFill>
                  <a:srgbClr val="3333CC"/>
                </a:solidFill>
                <a:effectLst>
                  <a:outerShdw blurRad="38100" dist="38100" dir="2700000" algn="tl">
                    <a:srgbClr val="000000">
                      <a:alpha val="43137"/>
                    </a:srgbClr>
                  </a:outerShdw>
                </a:effectLst>
                <a:latin typeface="Times New Roman" pitchFamily="18" charset="0"/>
                <a:ea typeface="楷体_GB2312" pitchFamily="49" charset="-122"/>
              </a:rPr>
            </a:br>
            <a:r>
              <a:rPr kumimoji="1" lang="zh-CN" altLang="en-US" sz="2800" b="1" dirty="0">
                <a:solidFill>
                  <a:srgbClr val="3333CC"/>
                </a:solidFill>
                <a:effectLst>
                  <a:outerShdw blurRad="38100" dist="38100" dir="2700000" algn="tl">
                    <a:srgbClr val="000000">
                      <a:alpha val="43137"/>
                    </a:srgbClr>
                  </a:outerShdw>
                </a:effectLst>
                <a:latin typeface="Times New Roman" pitchFamily="18" charset="0"/>
                <a:ea typeface="楷体_GB2312" pitchFamily="49" charset="-122"/>
              </a:rPr>
              <a:t>争渡，争渡，惊起一滩鸥鹭</a:t>
            </a:r>
            <a:r>
              <a:rPr lang="zh-CN" altLang="en-US" b="1" dirty="0">
                <a:effectLst>
                  <a:outerShdw blurRad="38100" dist="38100" dir="2700000" algn="tl">
                    <a:srgbClr val="000000">
                      <a:alpha val="43137"/>
                    </a:srgbClr>
                  </a:outerShdw>
                </a:effectLst>
                <a:latin typeface="Arial" charset="0"/>
                <a:ea typeface="楷体_GB2312" pitchFamily="49" charset="-122"/>
              </a:rPr>
              <a:t>。</a:t>
            </a:r>
          </a:p>
        </p:txBody>
      </p:sp>
    </p:spTree>
    <p:extLst>
      <p:ext uri="{BB962C8B-B14F-4D97-AF65-F5344CB8AC3E}">
        <p14:creationId xmlns:p14="http://schemas.microsoft.com/office/powerpoint/2010/main" val="30499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diamond(in)">
                                      <p:cBhvr>
                                        <p:cTn id="7" dur="20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39552" y="121196"/>
            <a:ext cx="8001000" cy="1013354"/>
          </a:xfrm>
        </p:spPr>
        <p:txBody>
          <a:bodyPr>
            <a:normAutofit/>
          </a:bodyPr>
          <a:lstStyle/>
          <a:p>
            <a:pPr algn="ctr"/>
            <a:r>
              <a:rPr lang="zh-CN" altLang="en-US" sz="3200" b="1" dirty="0">
                <a:solidFill>
                  <a:srgbClr val="FF3300"/>
                </a:solidFill>
                <a:ea typeface="楷体_GB2312" pitchFamily="49" charset="-122"/>
              </a:rPr>
              <a:t>桂花是意志。</a:t>
            </a:r>
            <a:r>
              <a:rPr lang="zh-CN" altLang="en-US" sz="3200" dirty="0"/>
              <a:t> </a:t>
            </a:r>
          </a:p>
        </p:txBody>
      </p:sp>
      <p:sp>
        <p:nvSpPr>
          <p:cNvPr id="137219" name="Rectangle 3"/>
          <p:cNvSpPr>
            <a:spLocks noGrp="1" noChangeArrowheads="1"/>
          </p:cNvSpPr>
          <p:nvPr>
            <p:ph type="body" idx="1"/>
          </p:nvPr>
        </p:nvSpPr>
        <p:spPr>
          <a:xfrm>
            <a:off x="251520" y="962472"/>
            <a:ext cx="8785349" cy="4752528"/>
          </a:xfrm>
        </p:spPr>
        <p:txBody>
          <a:bodyPr>
            <a:noAutofit/>
          </a:bodyPr>
          <a:lstStyle/>
          <a:p>
            <a:pPr marL="0" indent="0">
              <a:lnSpc>
                <a:spcPct val="170000"/>
              </a:lnSpc>
              <a:buNone/>
            </a:pPr>
            <a:r>
              <a:rPr lang="en-US" altLang="zh-CN" sz="2400" b="1" dirty="0"/>
              <a:t>      </a:t>
            </a:r>
            <a:r>
              <a:rPr lang="zh-CN" altLang="en-US" sz="2400" b="1" dirty="0"/>
              <a:t>借屈原对桂花的不理解，不给予褒扬，来</a:t>
            </a:r>
            <a:r>
              <a:rPr lang="zh-CN" altLang="en-US" sz="2400" b="1" dirty="0">
                <a:solidFill>
                  <a:srgbClr val="FF0000"/>
                </a:solidFill>
              </a:rPr>
              <a:t>反衬</a:t>
            </a:r>
            <a:r>
              <a:rPr lang="zh-CN" altLang="en-US" sz="2400" b="1" dirty="0"/>
              <a:t>作者对桂花的关注，对桂花的珍重，对美好事物的向往。她从桂花那里看到了坚韧的品格，也就是她所要的境界，一种让所有人都来了解的精神，作者要表达这么个内涵：人有了理想，还应有不屈不挠的意志，切不可在理想征途中找不到坚持下去的出路，动摇了自信心，最终半途而废，回到苦闷的漩涡中</a:t>
            </a:r>
            <a:r>
              <a:rPr lang="zh-CN" altLang="en-US" sz="2400" b="1" dirty="0" smtClean="0"/>
              <a:t>。</a:t>
            </a:r>
            <a:endParaRPr lang="zh-CN" altLang="en-US" sz="2400" b="1" dirty="0"/>
          </a:p>
        </p:txBody>
      </p:sp>
    </p:spTree>
    <p:extLst>
      <p:ext uri="{BB962C8B-B14F-4D97-AF65-F5344CB8AC3E}">
        <p14:creationId xmlns:p14="http://schemas.microsoft.com/office/powerpoint/2010/main" val="3246427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additive="base">
                                        <p:cTn id="7" dur="500" fill="hold"/>
                                        <p:tgtEl>
                                          <p:spTgt spid="137218"/>
                                        </p:tgtEl>
                                        <p:attrNameLst>
                                          <p:attrName>ppt_x</p:attrName>
                                        </p:attrNameLst>
                                      </p:cBhvr>
                                      <p:tavLst>
                                        <p:tav tm="0">
                                          <p:val>
                                            <p:strVal val="#ppt_x"/>
                                          </p:val>
                                        </p:tav>
                                        <p:tav tm="100000">
                                          <p:val>
                                            <p:strVal val="#ppt_x"/>
                                          </p:val>
                                        </p:tav>
                                      </p:tavLst>
                                    </p:anim>
                                    <p:anim calcmode="lin" valueType="num">
                                      <p:cBhvr additive="base">
                                        <p:cTn id="8" dur="500" fill="hold"/>
                                        <p:tgtEl>
                                          <p:spTgt spid="137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37219">
                                            <p:txEl>
                                              <p:pRg st="0" end="0"/>
                                            </p:txEl>
                                          </p:spTgt>
                                        </p:tgtEl>
                                        <p:attrNameLst>
                                          <p:attrName>style.visibility</p:attrName>
                                        </p:attrNameLst>
                                      </p:cBhvr>
                                      <p:to>
                                        <p:strVal val="visible"/>
                                      </p:to>
                                    </p:set>
                                    <p:animEffect transition="in" filter="diamond(in)">
                                      <p:cBhvr>
                                        <p:cTn id="13" dur="2000"/>
                                        <p:tgtEl>
                                          <p:spTgt spid="137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786" y="337220"/>
            <a:ext cx="8712968" cy="4487382"/>
          </a:xfrm>
          <a:prstGeom prst="rect">
            <a:avLst/>
          </a:prstGeom>
        </p:spPr>
        <p:txBody>
          <a:bodyPr wrap="square">
            <a:spAutoFit/>
          </a:bodyPr>
          <a:lstStyle/>
          <a:p>
            <a:pPr>
              <a:lnSpc>
                <a:spcPct val="170000"/>
              </a:lnSpc>
            </a:pPr>
            <a:r>
              <a:rPr lang="zh-CN" altLang="en-US" sz="2400" b="1" dirty="0" smtClean="0"/>
              <a:t>因为在对理想的实施过程中，难免会遇到这样或那样意想不到的困难，及不尽人意的事情，在社会上也许得不到公认、理解、尊重，甚至遭遇歧视、指责、谩骂，正是</a:t>
            </a:r>
            <a:r>
              <a:rPr lang="zh-CN" altLang="en-US" sz="2400" b="1" dirty="0" smtClean="0">
                <a:latin typeface="Arial"/>
              </a:rPr>
              <a:t>“</a:t>
            </a:r>
            <a:r>
              <a:rPr lang="zh-CN" altLang="en-US" sz="2400" b="1" dirty="0" smtClean="0"/>
              <a:t>可煞无情思</a:t>
            </a:r>
            <a:r>
              <a:rPr lang="zh-CN" altLang="en-US" sz="2400" b="1" dirty="0" smtClean="0">
                <a:latin typeface="Arial"/>
              </a:rPr>
              <a:t>”</a:t>
            </a:r>
            <a:r>
              <a:rPr lang="zh-CN" altLang="en-US" sz="2400" b="1" dirty="0" smtClean="0"/>
              <a:t>。意志薄弱的人往往经受不住重重困难的考验，改变不了自己的命运，只有意志坚定的持有积极人生态度的人，才能到达理想的彼岸，并得到后人的敬重、赞扬，表达了作者精神不变的思想态度，揭示了</a:t>
            </a:r>
            <a:r>
              <a:rPr lang="zh-CN" altLang="en-US" sz="2400" b="1" dirty="0" smtClean="0">
                <a:latin typeface="Arial"/>
              </a:rPr>
              <a:t>“</a:t>
            </a:r>
            <a:r>
              <a:rPr lang="zh-CN" altLang="en-US" sz="2400" b="1" dirty="0" smtClean="0"/>
              <a:t>生命因意志而存在</a:t>
            </a:r>
            <a:r>
              <a:rPr lang="zh-CN" altLang="en-US" sz="2400" b="1" dirty="0" smtClean="0">
                <a:latin typeface="Arial"/>
              </a:rPr>
              <a:t>”</a:t>
            </a:r>
            <a:r>
              <a:rPr lang="en-US" altLang="zh-CN" sz="2400" b="1" dirty="0" smtClean="0"/>
              <a:t>(</a:t>
            </a:r>
            <a:r>
              <a:rPr lang="zh-CN" altLang="en-US" sz="2400" b="1" dirty="0" smtClean="0"/>
              <a:t>叔本华语</a:t>
            </a:r>
            <a:r>
              <a:rPr lang="en-US" altLang="zh-CN" sz="2400" b="1" dirty="0" smtClean="0"/>
              <a:t>)</a:t>
            </a:r>
            <a:r>
              <a:rPr lang="zh-CN" altLang="en-US" sz="2400" b="1" dirty="0" smtClean="0"/>
              <a:t>的本质。</a:t>
            </a:r>
            <a:endParaRPr lang="zh-CN" altLang="en-US" sz="2400" b="1" dirty="0"/>
          </a:p>
        </p:txBody>
      </p:sp>
    </p:spTree>
    <p:extLst>
      <p:ext uri="{BB962C8B-B14F-4D97-AF65-F5344CB8AC3E}">
        <p14:creationId xmlns:p14="http://schemas.microsoft.com/office/powerpoint/2010/main" val="2534279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204403_1128166903">
            <a:hlinkClick r:id="rId2"/>
          </p:cNvPr>
          <p:cNvPicPr>
            <a:picLocks noChangeAspect="1" noChangeArrowheads="1"/>
          </p:cNvPicPr>
          <p:nvPr/>
        </p:nvPicPr>
        <p:blipFill>
          <a:blip r:embed="rId3">
            <a:lum bright="42000" contrast="-26000"/>
            <a:extLst>
              <a:ext uri="{28A0092B-C50C-407E-A947-70E740481C1C}">
                <a14:useLocalDpi xmlns:a14="http://schemas.microsoft.com/office/drawing/2010/main" val="0"/>
              </a:ext>
            </a:extLst>
          </a:blip>
          <a:srcRect/>
          <a:stretch>
            <a:fillRect/>
          </a:stretch>
        </p:blipFill>
        <p:spPr bwMode="auto">
          <a:xfrm>
            <a:off x="0" y="0"/>
            <a:ext cx="9144000" cy="5754688"/>
          </a:xfrm>
          <a:prstGeom prst="rect">
            <a:avLst/>
          </a:prstGeom>
          <a:noFill/>
          <a:extLst>
            <a:ext uri="{909E8E84-426E-40DD-AFC4-6F175D3DCCD1}">
              <a14:hiddenFill xmlns:a14="http://schemas.microsoft.com/office/drawing/2010/main">
                <a:solidFill>
                  <a:srgbClr val="FFFFFF"/>
                </a:solidFill>
              </a14:hiddenFill>
            </a:ext>
          </a:extLst>
        </p:spPr>
      </p:pic>
      <p:sp>
        <p:nvSpPr>
          <p:cNvPr id="54275" name="Rectangle 3"/>
          <p:cNvSpPr>
            <a:spLocks noChangeArrowheads="1"/>
          </p:cNvSpPr>
          <p:nvPr/>
        </p:nvSpPr>
        <p:spPr bwMode="auto">
          <a:xfrm>
            <a:off x="-36512" y="1561356"/>
            <a:ext cx="9144000" cy="3907095"/>
          </a:xfrm>
          <a:prstGeom prst="rect">
            <a:avLst/>
          </a:prstGeom>
          <a:solidFill>
            <a:srgbClr val="CCFFCC">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50000"/>
              </a:lnSpc>
            </a:pPr>
            <a:r>
              <a:rPr lang="en-US" altLang="zh-CN" sz="2400" b="1" dirty="0"/>
              <a:t>      </a:t>
            </a:r>
            <a:r>
              <a:rPr lang="zh-CN" altLang="en-US" sz="2400" b="1" dirty="0"/>
              <a:t>善于在咏物词中议论。这首词是咏桂花的。全词除了开头两句是直接描写桂花外，其余都是议论的文字。把桂花的内质美和自己所要表达的情志，水乳交融地融会在议论之中。而且，在开头两句的描写中，就隐含了议论的因素。桂花</a:t>
            </a:r>
            <a:r>
              <a:rPr lang="zh-CN" altLang="en-US" sz="2400" b="1" dirty="0">
                <a:latin typeface="Arial"/>
              </a:rPr>
              <a:t>“</a:t>
            </a:r>
            <a:r>
              <a:rPr lang="zh-CN" altLang="en-US" sz="2400" b="1" dirty="0"/>
              <a:t>暗淡轻黄</a:t>
            </a:r>
            <a:r>
              <a:rPr lang="zh-CN" altLang="en-US" sz="2400" b="1" dirty="0">
                <a:latin typeface="Arial"/>
              </a:rPr>
              <a:t>”</a:t>
            </a:r>
            <a:r>
              <a:rPr lang="zh-CN" altLang="en-US" sz="2400" b="1" dirty="0"/>
              <a:t>的外表是不怎么耀眼的，她的社会声望似乎也很平淡，</a:t>
            </a:r>
            <a:r>
              <a:rPr lang="zh-CN" altLang="en-US" sz="2400" b="1" dirty="0">
                <a:latin typeface="Arial"/>
              </a:rPr>
              <a:t>“</a:t>
            </a:r>
            <a:r>
              <a:rPr lang="zh-CN" altLang="en-US" sz="2400" b="1" dirty="0"/>
              <a:t>情疏迹远</a:t>
            </a:r>
            <a:r>
              <a:rPr lang="zh-CN" altLang="en-US" sz="2400" b="1" dirty="0">
                <a:latin typeface="Arial"/>
              </a:rPr>
              <a:t>”</a:t>
            </a:r>
            <a:r>
              <a:rPr lang="zh-CN" altLang="en-US" sz="2400" b="1" dirty="0"/>
              <a:t>，有多少人知道她呢，更谈不上什么荣宠了。但是她有很丰厚的内在美。她有温柔的体性，她有浓郁的芳香</a:t>
            </a:r>
            <a:r>
              <a:rPr lang="zh-CN" altLang="en-US" sz="2400" b="1" dirty="0" smtClean="0"/>
              <a:t>。</a:t>
            </a:r>
            <a:endParaRPr lang="en-US" altLang="zh-CN" sz="2400" b="1" dirty="0"/>
          </a:p>
        </p:txBody>
      </p:sp>
      <p:sp>
        <p:nvSpPr>
          <p:cNvPr id="54276" name="Rectangle 4"/>
          <p:cNvSpPr>
            <a:spLocks noChangeArrowheads="1"/>
          </p:cNvSpPr>
          <p:nvPr/>
        </p:nvSpPr>
        <p:spPr bwMode="auto">
          <a:xfrm>
            <a:off x="228600" y="193204"/>
            <a:ext cx="876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3300"/>
                </a:solidFill>
                <a:latin typeface="宋体" pitchFamily="2" charset="-122"/>
              </a:rPr>
              <a:t>    </a:t>
            </a:r>
            <a:r>
              <a:rPr lang="zh-CN" altLang="en-US" sz="2400" b="1" dirty="0">
                <a:solidFill>
                  <a:srgbClr val="FF3300"/>
                </a:solidFill>
                <a:latin typeface="宋体" pitchFamily="2" charset="-122"/>
              </a:rPr>
              <a:t>这首</a:t>
            </a:r>
            <a:r>
              <a:rPr lang="en-US" altLang="zh-CN" sz="2400" b="1" dirty="0">
                <a:solidFill>
                  <a:srgbClr val="FF3300"/>
                </a:solidFill>
                <a:latin typeface="宋体" pitchFamily="2" charset="-122"/>
              </a:rPr>
              <a:t>《</a:t>
            </a:r>
            <a:r>
              <a:rPr lang="zh-CN" altLang="en-US" sz="2400" b="1" dirty="0">
                <a:solidFill>
                  <a:srgbClr val="FF3300"/>
                </a:solidFill>
                <a:latin typeface="宋体" pitchFamily="2" charset="-122"/>
              </a:rPr>
              <a:t>鹧鸪天</a:t>
            </a:r>
            <a:r>
              <a:rPr lang="en-US" altLang="zh-CN" sz="2400" b="1" dirty="0">
                <a:solidFill>
                  <a:srgbClr val="FF3300"/>
                </a:solidFill>
                <a:latin typeface="宋体" pitchFamily="2" charset="-122"/>
              </a:rPr>
              <a:t>》</a:t>
            </a:r>
            <a:r>
              <a:rPr lang="zh-CN" altLang="en-US" sz="2400" b="1" dirty="0">
                <a:solidFill>
                  <a:srgbClr val="FF3300"/>
                </a:solidFill>
                <a:latin typeface="宋体" pitchFamily="2" charset="-122"/>
              </a:rPr>
              <a:t>是一首咏桂词，有人评价它说“风格独特，颇得宋诗之风，即以</a:t>
            </a:r>
            <a:r>
              <a:rPr lang="zh-CN" altLang="en-US" sz="2400" b="1" dirty="0">
                <a:solidFill>
                  <a:srgbClr val="0000FF"/>
                </a:solidFill>
                <a:latin typeface="宋体" pitchFamily="2" charset="-122"/>
              </a:rPr>
              <a:t>议论</a:t>
            </a:r>
            <a:r>
              <a:rPr lang="zh-CN" altLang="en-US" sz="2400" b="1" dirty="0">
                <a:solidFill>
                  <a:srgbClr val="FF3300"/>
                </a:solidFill>
                <a:latin typeface="宋体" pitchFamily="2" charset="-122"/>
              </a:rPr>
              <a:t>入词，托物抒怀”请你结合具体的句子谈谈你的理解。 </a:t>
            </a:r>
          </a:p>
        </p:txBody>
      </p:sp>
    </p:spTree>
    <p:extLst>
      <p:ext uri="{BB962C8B-B14F-4D97-AF65-F5344CB8AC3E}">
        <p14:creationId xmlns:p14="http://schemas.microsoft.com/office/powerpoint/2010/main" val="290954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ppt_x"/>
                                          </p:val>
                                        </p:tav>
                                        <p:tav tm="100000">
                                          <p:val>
                                            <p:strVal val="#ppt_x"/>
                                          </p:val>
                                        </p:tav>
                                      </p:tavLst>
                                    </p:anim>
                                    <p:anim calcmode="lin" valueType="num">
                                      <p:cBhvr additive="base">
                                        <p:cTn id="8"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5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autoUpdateAnimBg="0"/>
      <p:bldP spid="5427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625252"/>
            <a:ext cx="8856984" cy="5021055"/>
          </a:xfrm>
          <a:prstGeom prst="rect">
            <a:avLst/>
          </a:prstGeom>
        </p:spPr>
        <p:txBody>
          <a:bodyPr wrap="square">
            <a:spAutoFit/>
          </a:bodyPr>
          <a:lstStyle/>
          <a:p>
            <a:pPr>
              <a:lnSpc>
                <a:spcPct val="150000"/>
              </a:lnSpc>
            </a:pPr>
            <a:r>
              <a:rPr lang="zh-CN" altLang="en-US" sz="2400" b="1" dirty="0" smtClean="0"/>
              <a:t>内美与外美相比较，何者更值得珍重呢，在作者看来，当然是内美。因此她认定，桂花尽管没有</a:t>
            </a:r>
            <a:r>
              <a:rPr lang="zh-CN" altLang="en-US" sz="2400" b="1" dirty="0" smtClean="0">
                <a:latin typeface="Arial"/>
              </a:rPr>
              <a:t>“</a:t>
            </a:r>
            <a:r>
              <a:rPr lang="zh-CN" altLang="en-US" sz="2400" b="1" dirty="0" smtClean="0"/>
              <a:t>浅碧轻红</a:t>
            </a:r>
            <a:r>
              <a:rPr lang="zh-CN" altLang="en-US" sz="2400" b="1" dirty="0" smtClean="0">
                <a:latin typeface="Arial"/>
              </a:rPr>
              <a:t>”</a:t>
            </a:r>
            <a:r>
              <a:rPr lang="zh-CN" altLang="en-US" sz="2400" b="1" dirty="0" smtClean="0"/>
              <a:t>的艳丽外表，但她还是</a:t>
            </a:r>
            <a:r>
              <a:rPr lang="zh-CN" altLang="en-US" sz="2400" b="1" dirty="0" smtClean="0">
                <a:latin typeface="Arial"/>
              </a:rPr>
              <a:t>“</a:t>
            </a:r>
            <a:r>
              <a:rPr lang="zh-CN" altLang="en-US" sz="2400" b="1" dirty="0" smtClean="0"/>
              <a:t>花中第一流</a:t>
            </a:r>
            <a:r>
              <a:rPr lang="zh-CN" altLang="en-US" sz="2400" b="1" dirty="0" smtClean="0">
                <a:latin typeface="Arial"/>
              </a:rPr>
              <a:t>”</a:t>
            </a:r>
            <a:r>
              <a:rPr lang="zh-CN" altLang="en-US" sz="2400" b="1" dirty="0" smtClean="0"/>
              <a:t>，是秋花之冠，连历来都被人们倍加宠爱的梅花、菊花也会自愧不如。最后作者从更深层的传统文化内含着眼，对历来为人们所敬重的屈原，给予颇有分量的批评。本来屈原是很懂得鉴别和珍惜香花香草的，他却竟然忘了桂花，多么的遗憾</a:t>
            </a:r>
            <a:r>
              <a:rPr lang="en-US" altLang="zh-CN" sz="2400" b="1" dirty="0" smtClean="0"/>
              <a:t>!</a:t>
            </a:r>
            <a:r>
              <a:rPr lang="en-US" altLang="zh-CN" sz="2400" b="1" dirty="0" smtClean="0">
                <a:latin typeface="Arial"/>
              </a:rPr>
              <a:t> </a:t>
            </a:r>
            <a:r>
              <a:rPr lang="en-US" altLang="zh-CN" sz="2400" b="1" dirty="0" smtClean="0"/>
              <a:t/>
            </a:r>
            <a:br>
              <a:rPr lang="en-US" altLang="zh-CN" sz="2400" b="1" dirty="0" smtClean="0"/>
            </a:br>
            <a:r>
              <a:rPr lang="en-US" altLang="zh-CN" sz="2400" b="1" dirty="0" smtClean="0"/>
              <a:t/>
            </a:r>
            <a:br>
              <a:rPr lang="en-US" altLang="zh-CN" sz="2400" b="1" dirty="0" smtClean="0"/>
            </a:br>
            <a:endParaRPr lang="zh-CN" altLang="en-US" sz="2400" dirty="0"/>
          </a:p>
        </p:txBody>
      </p:sp>
    </p:spTree>
    <p:extLst>
      <p:ext uri="{BB962C8B-B14F-4D97-AF65-F5344CB8AC3E}">
        <p14:creationId xmlns:p14="http://schemas.microsoft.com/office/powerpoint/2010/main" val="1527945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026" descr="204403_1128166903">
            <a:hlinkClick r:id="rId2"/>
          </p:cNvPr>
          <p:cNvPicPr>
            <a:picLocks noChangeAspect="1" noChangeArrowheads="1"/>
          </p:cNvPicPr>
          <p:nvPr/>
        </p:nvPicPr>
        <p:blipFill>
          <a:blip r:embed="rId3">
            <a:lum bright="42000" contrast="-26000"/>
            <a:extLst>
              <a:ext uri="{28A0092B-C50C-407E-A947-70E740481C1C}">
                <a14:useLocalDpi xmlns:a14="http://schemas.microsoft.com/office/drawing/2010/main" val="0"/>
              </a:ext>
            </a:extLst>
          </a:blip>
          <a:srcRect/>
          <a:stretch>
            <a:fillRect/>
          </a:stretch>
        </p:blipFill>
        <p:spPr bwMode="auto">
          <a:xfrm>
            <a:off x="0" y="0"/>
            <a:ext cx="9144000" cy="5754688"/>
          </a:xfrm>
          <a:prstGeom prst="rect">
            <a:avLst/>
          </a:prstGeom>
          <a:noFill/>
          <a:extLst>
            <a:ext uri="{909E8E84-426E-40DD-AFC4-6F175D3DCCD1}">
              <a14:hiddenFill xmlns:a14="http://schemas.microsoft.com/office/drawing/2010/main">
                <a:solidFill>
                  <a:srgbClr val="FFFFFF"/>
                </a:solidFill>
              </a14:hiddenFill>
            </a:ext>
          </a:extLst>
        </p:spPr>
      </p:pic>
      <p:sp>
        <p:nvSpPr>
          <p:cNvPr id="55299" name="Rectangle 1027"/>
          <p:cNvSpPr>
            <a:spLocks noChangeArrowheads="1"/>
          </p:cNvSpPr>
          <p:nvPr/>
        </p:nvSpPr>
        <p:spPr bwMode="auto">
          <a:xfrm>
            <a:off x="323528" y="265212"/>
            <a:ext cx="8153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dirty="0">
                <a:solidFill>
                  <a:srgbClr val="FF0000"/>
                </a:solidFill>
                <a:latin typeface="宋体" pitchFamily="2" charset="-122"/>
              </a:rPr>
              <a:t>   </a:t>
            </a:r>
            <a:r>
              <a:rPr lang="zh-CN" altLang="en-US" sz="3200" b="1" dirty="0">
                <a:solidFill>
                  <a:srgbClr val="FF0000"/>
                </a:solidFill>
                <a:latin typeface="宋体" pitchFamily="2" charset="-122"/>
              </a:rPr>
              <a:t>古人咏物，往往托物言志或者托物抒情。李清照借“桂花”表现了怎样的情志？ </a:t>
            </a:r>
          </a:p>
        </p:txBody>
      </p:sp>
      <p:sp>
        <p:nvSpPr>
          <p:cNvPr id="55300" name="Rectangle 1028"/>
          <p:cNvSpPr>
            <a:spLocks noChangeArrowheads="1"/>
          </p:cNvSpPr>
          <p:nvPr/>
        </p:nvSpPr>
        <p:spPr bwMode="auto">
          <a:xfrm>
            <a:off x="467544" y="1817533"/>
            <a:ext cx="84249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150000"/>
              </a:lnSpc>
            </a:pPr>
            <a:r>
              <a:rPr lang="en-US" altLang="zh-CN" dirty="0">
                <a:latin typeface="Arial" charset="0"/>
              </a:rPr>
              <a:t>             </a:t>
            </a:r>
            <a:r>
              <a:rPr lang="zh-CN" altLang="en-US" sz="3200" b="1" dirty="0">
                <a:latin typeface="Arial" charset="0"/>
                <a:ea typeface="楷体_GB2312" pitchFamily="49" charset="-122"/>
              </a:rPr>
              <a:t>桂花，正是作者</a:t>
            </a:r>
            <a:r>
              <a:rPr lang="zh-CN" altLang="en-US" sz="3200" b="1" dirty="0">
                <a:solidFill>
                  <a:srgbClr val="FF0000"/>
                </a:solidFill>
                <a:latin typeface="Arial" charset="0"/>
                <a:ea typeface="楷体_GB2312" pitchFamily="49" charset="-122"/>
              </a:rPr>
              <a:t>傲视尘俗，乱世挺拔</a:t>
            </a:r>
            <a:r>
              <a:rPr lang="zh-CN" altLang="en-US" sz="3200" b="1" dirty="0">
                <a:latin typeface="Arial" charset="0"/>
                <a:ea typeface="楷体_GB2312" pitchFamily="49" charset="-122"/>
              </a:rPr>
              <a:t>的正直性格的写照。桂花的品格和处境就是作者的品格和处境。她对这种品格的自珍和自信，就是对自己的人格志趣的自珍和自信。</a:t>
            </a:r>
          </a:p>
        </p:txBody>
      </p:sp>
    </p:spTree>
    <p:extLst>
      <p:ext uri="{BB962C8B-B14F-4D97-AF65-F5344CB8AC3E}">
        <p14:creationId xmlns:p14="http://schemas.microsoft.com/office/powerpoint/2010/main" val="2958181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323528" y="193204"/>
            <a:ext cx="64817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latin typeface="Arial" charset="0"/>
              </a:rPr>
              <a:t>本词有什么写作特点</a:t>
            </a:r>
            <a:r>
              <a:rPr lang="en-US" altLang="zh-CN" sz="3200" b="1" dirty="0">
                <a:latin typeface="Arial" charset="0"/>
              </a:rPr>
              <a:t>?</a:t>
            </a:r>
          </a:p>
        </p:txBody>
      </p:sp>
      <p:sp>
        <p:nvSpPr>
          <p:cNvPr id="14341" name="Text Box 5"/>
          <p:cNvSpPr txBox="1">
            <a:spLocks noChangeArrowheads="1"/>
          </p:cNvSpPr>
          <p:nvPr/>
        </p:nvSpPr>
        <p:spPr bwMode="auto">
          <a:xfrm>
            <a:off x="450347" y="913284"/>
            <a:ext cx="8316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solidFill>
                  <a:srgbClr val="0000FF"/>
                </a:solidFill>
                <a:latin typeface="Arial" charset="0"/>
              </a:rPr>
              <a:t>1</a:t>
            </a:r>
            <a:r>
              <a:rPr lang="zh-CN" altLang="en-US" sz="2800" b="1" dirty="0">
                <a:solidFill>
                  <a:srgbClr val="0000FF"/>
                </a:solidFill>
                <a:latin typeface="Arial" charset="0"/>
              </a:rPr>
              <a:t>、象征、对比、抑扬、衬托等手法的运用。</a:t>
            </a:r>
          </a:p>
        </p:txBody>
      </p:sp>
      <p:sp>
        <p:nvSpPr>
          <p:cNvPr id="14342" name="Text Box 6"/>
          <p:cNvSpPr txBox="1">
            <a:spLocks noChangeArrowheads="1"/>
          </p:cNvSpPr>
          <p:nvPr/>
        </p:nvSpPr>
        <p:spPr bwMode="auto">
          <a:xfrm>
            <a:off x="450347" y="1777380"/>
            <a:ext cx="8497193" cy="324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lang="en-US" altLang="zh-CN" sz="2800" b="1" dirty="0">
                <a:solidFill>
                  <a:srgbClr val="0000FF"/>
                </a:solidFill>
                <a:latin typeface="Arial" charset="0"/>
              </a:rPr>
              <a:t>2</a:t>
            </a:r>
            <a:r>
              <a:rPr lang="zh-CN" altLang="en-US" sz="2800" b="1" dirty="0">
                <a:solidFill>
                  <a:srgbClr val="0000FF"/>
                </a:solidFill>
                <a:latin typeface="Arial" charset="0"/>
              </a:rPr>
              <a:t>、“风格独特，颇得宋诗之风，即</a:t>
            </a:r>
            <a:r>
              <a:rPr lang="zh-CN" altLang="en-US" sz="2800" b="1" dirty="0">
                <a:solidFill>
                  <a:srgbClr val="FF3300"/>
                </a:solidFill>
                <a:latin typeface="Arial" charset="0"/>
              </a:rPr>
              <a:t>以议论入词，托物抒怀</a:t>
            </a:r>
            <a:r>
              <a:rPr lang="zh-CN" altLang="en-US" sz="2800" b="1" dirty="0">
                <a:solidFill>
                  <a:srgbClr val="0000FF"/>
                </a:solidFill>
                <a:latin typeface="Arial" charset="0"/>
              </a:rPr>
              <a:t>” ，“自是花中第一流”为第一层议论。“梅定妨，菊应羞，画栏开处冠中秋”为第二层议论。“骚人可煞无情思，何事当年不见收”，为第三层议论。 </a:t>
            </a:r>
          </a:p>
        </p:txBody>
      </p:sp>
    </p:spTree>
    <p:extLst>
      <p:ext uri="{BB962C8B-B14F-4D97-AF65-F5344CB8AC3E}">
        <p14:creationId xmlns:p14="http://schemas.microsoft.com/office/powerpoint/2010/main" val="1183304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fade">
                                      <p:cBhvr>
                                        <p:cTn id="7" dur="800" decel="100000"/>
                                        <p:tgtEl>
                                          <p:spTgt spid="14341"/>
                                        </p:tgtEl>
                                      </p:cBhvr>
                                    </p:animEffect>
                                    <p:anim calcmode="lin" valueType="num">
                                      <p:cBhvr>
                                        <p:cTn id="8" dur="800" decel="100000" fill="hold"/>
                                        <p:tgtEl>
                                          <p:spTgt spid="14341"/>
                                        </p:tgtEl>
                                        <p:attrNameLst>
                                          <p:attrName>style.rotation</p:attrName>
                                        </p:attrNameLst>
                                      </p:cBhvr>
                                      <p:tavLst>
                                        <p:tav tm="0">
                                          <p:val>
                                            <p:fltVal val="-90"/>
                                          </p:val>
                                        </p:tav>
                                        <p:tav tm="100000">
                                          <p:val>
                                            <p:fltVal val="0"/>
                                          </p:val>
                                        </p:tav>
                                      </p:tavLst>
                                    </p:anim>
                                    <p:anim calcmode="lin" valueType="num">
                                      <p:cBhvr>
                                        <p:cTn id="9" dur="800" decel="100000" fill="hold"/>
                                        <p:tgtEl>
                                          <p:spTgt spid="14341"/>
                                        </p:tgtEl>
                                        <p:attrNameLst>
                                          <p:attrName>ppt_x</p:attrName>
                                        </p:attrNameLst>
                                      </p:cBhvr>
                                      <p:tavLst>
                                        <p:tav tm="0">
                                          <p:val>
                                            <p:strVal val="#ppt_x+0.4"/>
                                          </p:val>
                                        </p:tav>
                                        <p:tav tm="100000">
                                          <p:val>
                                            <p:strVal val="#ppt_x-0.05"/>
                                          </p:val>
                                        </p:tav>
                                      </p:tavLst>
                                    </p:anim>
                                    <p:anim calcmode="lin" valueType="num">
                                      <p:cBhvr>
                                        <p:cTn id="10" dur="800" decel="100000" fill="hold"/>
                                        <p:tgtEl>
                                          <p:spTgt spid="1434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34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341"/>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4" presetClass="entr" presetSubtype="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 from="(-#ppt_w/2)" to="(#ppt_x)" calcmode="lin" valueType="num">
                                      <p:cBhvr>
                                        <p:cTn id="17" dur="600" fill="hold">
                                          <p:stCondLst>
                                            <p:cond delay="0"/>
                                          </p:stCondLst>
                                        </p:cTn>
                                        <p:tgtEl>
                                          <p:spTgt spid="14342"/>
                                        </p:tgtEl>
                                        <p:attrNameLst>
                                          <p:attrName>ppt_x</p:attrName>
                                        </p:attrNameLst>
                                      </p:cBhvr>
                                    </p:anim>
                                    <p:anim from="0" to="-1.0" calcmode="lin" valueType="num">
                                      <p:cBhvr>
                                        <p:cTn id="18" dur="200" decel="50000" autoRev="1" fill="hold">
                                          <p:stCondLst>
                                            <p:cond delay="600"/>
                                          </p:stCondLst>
                                        </p:cTn>
                                        <p:tgtEl>
                                          <p:spTgt spid="14342"/>
                                        </p:tgtEl>
                                        <p:attrNameLst>
                                          <p:attrName>xshear</p:attrName>
                                        </p:attrNameLst>
                                      </p:cBhvr>
                                    </p:anim>
                                    <p:animScale>
                                      <p:cBhvr>
                                        <p:cTn id="19" dur="200" decel="100000" autoRev="1" fill="hold">
                                          <p:stCondLst>
                                            <p:cond delay="600"/>
                                          </p:stCondLst>
                                        </p:cTn>
                                        <p:tgtEl>
                                          <p:spTgt spid="14342"/>
                                        </p:tgtEl>
                                      </p:cBhvr>
                                      <p:from x="100000" y="100000"/>
                                      <p:to x="80000" y="100000"/>
                                    </p:animScale>
                                    <p:anim by="(#ppt_h/3+#ppt_w*0.1)" calcmode="lin" valueType="num">
                                      <p:cBhvr additive="sum">
                                        <p:cTn id="20" dur="200" decel="100000" autoRev="1" fill="hold">
                                          <p:stCondLst>
                                            <p:cond delay="600"/>
                                          </p:stCondLst>
                                        </p:cTn>
                                        <p:tgtEl>
                                          <p:spTgt spid="1434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0" y="0"/>
            <a:ext cx="9144000" cy="825500"/>
          </a:xfrm>
          <a:solidFill>
            <a:srgbClr val="0000CC"/>
          </a:solidFill>
        </p:spPr>
        <p:txBody>
          <a:bodyPr>
            <a:noAutofit/>
          </a:bodyPr>
          <a:lstStyle/>
          <a:p>
            <a:r>
              <a:rPr lang="zh-CN" altLang="en-US" dirty="0">
                <a:solidFill>
                  <a:schemeClr val="bg1"/>
                </a:solidFill>
                <a:ea typeface="华文行楷" pitchFamily="2" charset="-122"/>
              </a:rPr>
              <a:t>永 遇 乐</a:t>
            </a:r>
          </a:p>
        </p:txBody>
      </p:sp>
      <p:sp>
        <p:nvSpPr>
          <p:cNvPr id="17411" name="Rectangle 3"/>
          <p:cNvSpPr>
            <a:spLocks noGrp="1" noChangeArrowheads="1"/>
          </p:cNvSpPr>
          <p:nvPr>
            <p:ph type="subTitle" idx="1"/>
          </p:nvPr>
        </p:nvSpPr>
        <p:spPr>
          <a:xfrm>
            <a:off x="9394" y="1201316"/>
            <a:ext cx="9144000" cy="4889500"/>
          </a:xfrm>
          <a:solidFill>
            <a:srgbClr val="0000CC"/>
          </a:solidFill>
        </p:spPr>
        <p:txBody>
          <a:bodyPr>
            <a:normAutofit/>
          </a:bodyPr>
          <a:lstStyle/>
          <a:p>
            <a:pPr algn="l">
              <a:lnSpc>
                <a:spcPct val="150000"/>
              </a:lnSpc>
            </a:pPr>
            <a:r>
              <a:rPr lang="en-US" altLang="zh-CN" sz="2400" dirty="0">
                <a:solidFill>
                  <a:schemeClr val="bg1"/>
                </a:solidFill>
                <a:latin typeface="华文行楷" pitchFamily="2" charset="-122"/>
                <a:ea typeface="华文行楷" pitchFamily="2" charset="-122"/>
              </a:rPr>
              <a:t>  </a:t>
            </a:r>
            <a:r>
              <a:rPr lang="zh-CN" altLang="en-US" sz="2400" dirty="0">
                <a:solidFill>
                  <a:schemeClr val="bg1"/>
                </a:solidFill>
                <a:latin typeface="华文行楷" pitchFamily="2" charset="-122"/>
                <a:ea typeface="华文行楷" pitchFamily="2" charset="-122"/>
              </a:rPr>
              <a:t>落日熔金，暮云合璧，人在何处？染柳烟浓，吹梅笛怨，春意知几许？元宵佳节，融和天气，次第岂无风雨？来相招，香车宝马，谢他酒朋诗侣。</a:t>
            </a:r>
            <a:br>
              <a:rPr lang="zh-CN" altLang="en-US" sz="2400" dirty="0">
                <a:solidFill>
                  <a:schemeClr val="bg1"/>
                </a:solidFill>
                <a:latin typeface="华文行楷" pitchFamily="2" charset="-122"/>
                <a:ea typeface="华文行楷" pitchFamily="2" charset="-122"/>
              </a:rPr>
            </a:br>
            <a:r>
              <a:rPr lang="zh-CN" altLang="en-US" sz="2400" dirty="0">
                <a:solidFill>
                  <a:schemeClr val="bg1"/>
                </a:solidFill>
                <a:latin typeface="华文行楷" pitchFamily="2" charset="-122"/>
                <a:ea typeface="华文行楷" pitchFamily="2" charset="-122"/>
              </a:rPr>
              <a:t>   中州盛日，闺门多瑕，记得偏重三五，铺翠冠儿，捻金雪柳，簇带争济楚</a:t>
            </a:r>
            <a:r>
              <a:rPr lang="zh-CN" altLang="en-US" sz="2400" b="1" dirty="0">
                <a:solidFill>
                  <a:schemeClr val="bg1"/>
                </a:solidFill>
                <a:latin typeface="华文楷体" pitchFamily="2" charset="-122"/>
                <a:ea typeface="华文楷体" pitchFamily="2" charset="-122"/>
              </a:rPr>
              <a:t>。</a:t>
            </a:r>
            <a:r>
              <a:rPr lang="zh-CN" altLang="en-US" sz="2400" dirty="0">
                <a:solidFill>
                  <a:schemeClr val="bg1"/>
                </a:solidFill>
                <a:latin typeface="华文行楷" pitchFamily="2" charset="-122"/>
                <a:ea typeface="华文行楷" pitchFamily="2" charset="-122"/>
              </a:rPr>
              <a:t>如今憔悴，云鬟雪鬓，怕见夜间出去。不如向，帘儿底下，听人笑语</a:t>
            </a:r>
            <a:r>
              <a:rPr lang="zh-CN" altLang="en-US" sz="2400" dirty="0" smtClean="0">
                <a:solidFill>
                  <a:schemeClr val="bg1"/>
                </a:solidFill>
                <a:latin typeface="华文行楷" pitchFamily="2" charset="-122"/>
                <a:ea typeface="华文行楷" pitchFamily="2" charset="-122"/>
              </a:rPr>
              <a:t>。</a:t>
            </a:r>
            <a:endParaRPr lang="zh-CN" altLang="en-US" sz="2400" dirty="0">
              <a:solidFill>
                <a:schemeClr val="bg1"/>
              </a:solidFill>
              <a:latin typeface="华文行楷" pitchFamily="2" charset="-122"/>
              <a:ea typeface="华文行楷" pitchFamily="2" charset="-122"/>
            </a:endParaRPr>
          </a:p>
        </p:txBody>
      </p:sp>
    </p:spTree>
    <p:extLst>
      <p:ext uri="{BB962C8B-B14F-4D97-AF65-F5344CB8AC3E}">
        <p14:creationId xmlns:p14="http://schemas.microsoft.com/office/powerpoint/2010/main" val="3463423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7410"/>
                                        </p:tgtEl>
                                        <p:attrNameLst>
                                          <p:attrName>style.visibility</p:attrName>
                                        </p:attrNameLst>
                                      </p:cBhvr>
                                      <p:to>
                                        <p:strVal val="visible"/>
                                      </p:to>
                                    </p:set>
                                    <p:anim by="(-#ppt_w*2)" calcmode="lin" valueType="num">
                                      <p:cBhvr rctx="PPT">
                                        <p:cTn id="7" dur="500" autoRev="1" fill="hold">
                                          <p:stCondLst>
                                            <p:cond delay="0"/>
                                          </p:stCondLst>
                                        </p:cTn>
                                        <p:tgtEl>
                                          <p:spTgt spid="17410"/>
                                        </p:tgtEl>
                                        <p:attrNameLst>
                                          <p:attrName>ppt_w</p:attrName>
                                        </p:attrNameLst>
                                      </p:cBhvr>
                                    </p:anim>
                                    <p:anim by="(#ppt_w*0.50)" calcmode="lin" valueType="num">
                                      <p:cBhvr>
                                        <p:cTn id="8" dur="500" decel="50000" autoRev="1" fill="hold">
                                          <p:stCondLst>
                                            <p:cond delay="0"/>
                                          </p:stCondLst>
                                        </p:cTn>
                                        <p:tgtEl>
                                          <p:spTgt spid="17410"/>
                                        </p:tgtEl>
                                        <p:attrNameLst>
                                          <p:attrName>ppt_x</p:attrName>
                                        </p:attrNameLst>
                                      </p:cBhvr>
                                    </p:anim>
                                    <p:anim from="(-#ppt_h/2)" to="(#ppt_y)" calcmode="lin" valueType="num">
                                      <p:cBhvr>
                                        <p:cTn id="9" dur="1000" fill="hold">
                                          <p:stCondLst>
                                            <p:cond delay="0"/>
                                          </p:stCondLst>
                                        </p:cTn>
                                        <p:tgtEl>
                                          <p:spTgt spid="17410"/>
                                        </p:tgtEl>
                                        <p:attrNameLst>
                                          <p:attrName>ppt_y</p:attrName>
                                        </p:attrNameLst>
                                      </p:cBhvr>
                                    </p:anim>
                                    <p:animRot by="21600000">
                                      <p:cBhvr>
                                        <p:cTn id="10" dur="1000" fill="hold">
                                          <p:stCondLst>
                                            <p:cond delay="0"/>
                                          </p:stCondLst>
                                        </p:cTn>
                                        <p:tgtEl>
                                          <p:spTgt spid="17410"/>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7411">
                                            <p:bg/>
                                          </p:spTgt>
                                        </p:tgtEl>
                                        <p:attrNameLst>
                                          <p:attrName>style.visibility</p:attrName>
                                        </p:attrNameLst>
                                      </p:cBhvr>
                                      <p:to>
                                        <p:strVal val="visible"/>
                                      </p:to>
                                    </p:set>
                                    <p:animEffect transition="in" filter="circle(in)">
                                      <p:cBhvr>
                                        <p:cTn id="15" dur="2000"/>
                                        <p:tgtEl>
                                          <p:spTgt spid="17411">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7411">
                                            <p:txEl>
                                              <p:pRg st="0" end="0"/>
                                            </p:txEl>
                                          </p:spTgt>
                                        </p:tgtEl>
                                        <p:attrNameLst>
                                          <p:attrName>style.visibility</p:attrName>
                                        </p:attrNameLst>
                                      </p:cBhvr>
                                      <p:to>
                                        <p:strVal val="visible"/>
                                      </p:to>
                                    </p:set>
                                    <p:animEffect transition="in" filter="circle(in)">
                                      <p:cBhvr>
                                        <p:cTn id="20" dur="2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subTitle" idx="1"/>
          </p:nvPr>
        </p:nvSpPr>
        <p:spPr>
          <a:xfrm>
            <a:off x="17192" y="193204"/>
            <a:ext cx="9144000" cy="698500"/>
          </a:xfrm>
          <a:solidFill>
            <a:srgbClr val="0000CC"/>
          </a:solidFill>
        </p:spPr>
        <p:txBody>
          <a:bodyPr>
            <a:normAutofit/>
          </a:bodyPr>
          <a:lstStyle/>
          <a:p>
            <a:pPr algn="l">
              <a:lnSpc>
                <a:spcPct val="90000"/>
              </a:lnSpc>
            </a:pPr>
            <a:r>
              <a:rPr lang="en-US" altLang="zh-CN" b="1" dirty="0">
                <a:solidFill>
                  <a:schemeClr val="bg1"/>
                </a:solidFill>
                <a:latin typeface="华文楷体" pitchFamily="2" charset="-122"/>
                <a:ea typeface="华文楷体" pitchFamily="2" charset="-122"/>
              </a:rPr>
              <a:t>  1.</a:t>
            </a:r>
            <a:r>
              <a:rPr lang="zh-CN" altLang="en-US" b="1" dirty="0">
                <a:solidFill>
                  <a:schemeClr val="bg1"/>
                </a:solidFill>
                <a:latin typeface="华文楷体" pitchFamily="2" charset="-122"/>
                <a:ea typeface="华文楷体" pitchFamily="2" charset="-122"/>
              </a:rPr>
              <a:t>写作背景简介 </a:t>
            </a:r>
            <a:r>
              <a:rPr lang="zh-CN" altLang="en-US" dirty="0"/>
              <a:t> </a:t>
            </a:r>
          </a:p>
        </p:txBody>
      </p:sp>
      <p:sp>
        <p:nvSpPr>
          <p:cNvPr id="7171" name="Rectangle 3"/>
          <p:cNvSpPr>
            <a:spLocks noChangeArrowheads="1"/>
          </p:cNvSpPr>
          <p:nvPr/>
        </p:nvSpPr>
        <p:spPr bwMode="auto">
          <a:xfrm>
            <a:off x="35496" y="841276"/>
            <a:ext cx="9144000" cy="4542847"/>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sz="2800" dirty="0">
                <a:solidFill>
                  <a:schemeClr val="bg1"/>
                </a:solidFill>
                <a:ea typeface="华文楷体" pitchFamily="2" charset="-122"/>
              </a:rPr>
              <a:t>     </a:t>
            </a:r>
            <a:r>
              <a:rPr lang="zh-CN" altLang="en-US" sz="2800" b="1" dirty="0">
                <a:solidFill>
                  <a:schemeClr val="bg1"/>
                </a:solidFill>
                <a:ea typeface="华文楷体" pitchFamily="2" charset="-122"/>
              </a:rPr>
              <a:t>词的具体写作时间、地点，难以准确考定。</a:t>
            </a:r>
            <a:r>
              <a:rPr lang="zh-CN" altLang="en-US" sz="2800" b="1" dirty="0">
                <a:solidFill>
                  <a:srgbClr val="FFFF00"/>
                </a:solidFill>
                <a:ea typeface="华文楷体" pitchFamily="2" charset="-122"/>
              </a:rPr>
              <a:t>但从作品所写的内容以及所表达的情感，却可以断定是靖康之变以后，词人流落江南所写。</a:t>
            </a:r>
            <a:r>
              <a:rPr lang="zh-CN" altLang="en-US" sz="2800" b="1" dirty="0">
                <a:solidFill>
                  <a:schemeClr val="bg1"/>
                </a:solidFill>
                <a:ea typeface="华文楷体" pitchFamily="2" charset="-122"/>
              </a:rPr>
              <a:t>教科书的</a:t>
            </a:r>
            <a:r>
              <a:rPr lang="zh-CN" altLang="en-US" sz="2800" b="1" dirty="0">
                <a:solidFill>
                  <a:schemeClr val="bg1"/>
                </a:solidFill>
                <a:latin typeface="华文楷体"/>
                <a:ea typeface="华文楷体" pitchFamily="2" charset="-122"/>
              </a:rPr>
              <a:t>“</a:t>
            </a:r>
            <a:r>
              <a:rPr lang="zh-CN" altLang="en-US" sz="2800" b="1" dirty="0">
                <a:solidFill>
                  <a:schemeClr val="bg1"/>
                </a:solidFill>
                <a:ea typeface="华文楷体" pitchFamily="2" charset="-122"/>
              </a:rPr>
              <a:t>资料信息</a:t>
            </a:r>
            <a:r>
              <a:rPr lang="zh-CN" altLang="en-US" sz="2800" b="1" dirty="0">
                <a:solidFill>
                  <a:schemeClr val="bg1"/>
                </a:solidFill>
                <a:latin typeface="华文楷体"/>
                <a:ea typeface="华文楷体" pitchFamily="2" charset="-122"/>
              </a:rPr>
              <a:t>”</a:t>
            </a:r>
            <a:r>
              <a:rPr lang="zh-CN" altLang="en-US" sz="2800" b="1" dirty="0">
                <a:solidFill>
                  <a:schemeClr val="bg1"/>
                </a:solidFill>
                <a:ea typeface="华文楷体" pitchFamily="2" charset="-122"/>
              </a:rPr>
              <a:t>所录宋人张端义</a:t>
            </a:r>
            <a:r>
              <a:rPr lang="en-US" altLang="zh-CN" sz="2800" b="1" dirty="0">
                <a:solidFill>
                  <a:schemeClr val="bg1"/>
                </a:solidFill>
                <a:ea typeface="华文楷体" pitchFamily="2" charset="-122"/>
              </a:rPr>
              <a:t>《</a:t>
            </a:r>
            <a:r>
              <a:rPr lang="zh-CN" altLang="en-US" sz="2800" b="1" dirty="0">
                <a:solidFill>
                  <a:schemeClr val="bg1"/>
                </a:solidFill>
                <a:ea typeface="华文楷体" pitchFamily="2" charset="-122"/>
              </a:rPr>
              <a:t>贵耳集</a:t>
            </a:r>
            <a:r>
              <a:rPr lang="en-US" altLang="zh-CN" sz="2800" b="1" dirty="0">
                <a:solidFill>
                  <a:schemeClr val="bg1"/>
                </a:solidFill>
                <a:ea typeface="华文楷体" pitchFamily="2" charset="-122"/>
              </a:rPr>
              <a:t>》</a:t>
            </a:r>
            <a:r>
              <a:rPr lang="zh-CN" altLang="en-US" sz="2800" b="1" dirty="0">
                <a:solidFill>
                  <a:schemeClr val="bg1"/>
                </a:solidFill>
                <a:ea typeface="华文楷体" pitchFamily="2" charset="-122"/>
              </a:rPr>
              <a:t>说李清照</a:t>
            </a:r>
            <a:r>
              <a:rPr lang="zh-CN" altLang="en-US" sz="2800" b="1" dirty="0">
                <a:solidFill>
                  <a:schemeClr val="bg1"/>
                </a:solidFill>
                <a:latin typeface="华文楷体"/>
                <a:ea typeface="华文楷体" pitchFamily="2" charset="-122"/>
              </a:rPr>
              <a:t>“</a:t>
            </a:r>
            <a:r>
              <a:rPr lang="zh-CN" altLang="en-US" sz="2800" b="1" dirty="0">
                <a:solidFill>
                  <a:schemeClr val="bg1"/>
                </a:solidFill>
                <a:ea typeface="华文楷体" pitchFamily="2" charset="-122"/>
              </a:rPr>
              <a:t>南渡以来，常怀京洛旧事。晚年赋元宵</a:t>
            </a:r>
            <a:r>
              <a:rPr lang="en-US" altLang="zh-CN" sz="2800" b="1" dirty="0">
                <a:solidFill>
                  <a:schemeClr val="bg1"/>
                </a:solidFill>
                <a:ea typeface="华文楷体" pitchFamily="2" charset="-122"/>
              </a:rPr>
              <a:t>《</a:t>
            </a:r>
            <a:r>
              <a:rPr lang="zh-CN" altLang="en-US" sz="2800" b="1" dirty="0">
                <a:solidFill>
                  <a:schemeClr val="bg1"/>
                </a:solidFill>
                <a:ea typeface="华文楷体" pitchFamily="2" charset="-122"/>
              </a:rPr>
              <a:t>永遇乐</a:t>
            </a:r>
            <a:r>
              <a:rPr lang="en-US" altLang="zh-CN" sz="2800" b="1" dirty="0">
                <a:solidFill>
                  <a:schemeClr val="bg1"/>
                </a:solidFill>
                <a:ea typeface="华文楷体" pitchFamily="2" charset="-122"/>
              </a:rPr>
              <a:t>》</a:t>
            </a:r>
            <a:r>
              <a:rPr lang="zh-CN" altLang="en-US" sz="2800" b="1" dirty="0">
                <a:solidFill>
                  <a:schemeClr val="bg1"/>
                </a:solidFill>
                <a:ea typeface="华文楷体" pitchFamily="2" charset="-122"/>
              </a:rPr>
              <a:t>词</a:t>
            </a:r>
            <a:r>
              <a:rPr lang="zh-CN" altLang="en-US" sz="2800" b="1" dirty="0">
                <a:solidFill>
                  <a:schemeClr val="bg1"/>
                </a:solidFill>
                <a:latin typeface="华文楷体"/>
                <a:ea typeface="华文楷体" pitchFamily="2" charset="-122"/>
              </a:rPr>
              <a:t>”</a:t>
            </a:r>
            <a:r>
              <a:rPr lang="zh-CN" altLang="en-US" sz="2800" b="1" dirty="0">
                <a:solidFill>
                  <a:schemeClr val="bg1"/>
                </a:solidFill>
                <a:ea typeface="华文楷体" pitchFamily="2" charset="-122"/>
              </a:rPr>
              <a:t> 是可信的。</a:t>
            </a:r>
          </a:p>
          <a:p>
            <a:pPr>
              <a:lnSpc>
                <a:spcPct val="150000"/>
              </a:lnSpc>
            </a:pPr>
            <a:r>
              <a:rPr lang="zh-CN" altLang="en-US" sz="2800" b="1" dirty="0">
                <a:solidFill>
                  <a:schemeClr val="bg1"/>
                </a:solidFill>
                <a:ea typeface="华文楷体" pitchFamily="2" charset="-122"/>
              </a:rPr>
              <a:t>     </a:t>
            </a:r>
            <a:r>
              <a:rPr lang="zh-CN" altLang="en-US" sz="2800" b="1" dirty="0">
                <a:solidFill>
                  <a:srgbClr val="FFFF00"/>
                </a:solidFill>
                <a:ea typeface="华文楷体" pitchFamily="2" charset="-122"/>
              </a:rPr>
              <a:t>李清照这个时期的境遇和心态与靖康之变之前相比，是截然不同的。</a:t>
            </a:r>
            <a:r>
              <a:rPr lang="zh-CN" altLang="en-US" sz="2800" dirty="0">
                <a:solidFill>
                  <a:srgbClr val="FFFF00"/>
                </a:solidFill>
                <a:latin typeface="华文楷体"/>
                <a:ea typeface="华文楷体" pitchFamily="2" charset="-122"/>
              </a:rPr>
              <a:t> </a:t>
            </a:r>
            <a:endParaRPr lang="zh-CN" altLang="en-US" sz="2800" dirty="0">
              <a:solidFill>
                <a:srgbClr val="FFFF00"/>
              </a:solidFill>
              <a:ea typeface="华文楷体" pitchFamily="2" charset="-122"/>
            </a:endParaRPr>
          </a:p>
        </p:txBody>
      </p:sp>
    </p:spTree>
    <p:extLst>
      <p:ext uri="{BB962C8B-B14F-4D97-AF65-F5344CB8AC3E}">
        <p14:creationId xmlns:p14="http://schemas.microsoft.com/office/powerpoint/2010/main" val="1633322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170">
                                            <p:bg/>
                                          </p:spTgt>
                                        </p:tgtEl>
                                        <p:attrNameLst>
                                          <p:attrName>style.visibility</p:attrName>
                                        </p:attrNameLst>
                                      </p:cBhvr>
                                      <p:to>
                                        <p:strVal val="visible"/>
                                      </p:to>
                                    </p:set>
                                    <p:animEffect transition="in" filter="wipe(down)">
                                      <p:cBhvr>
                                        <p:cTn id="7" dur="580">
                                          <p:stCondLst>
                                            <p:cond delay="0"/>
                                          </p:stCondLst>
                                        </p:cTn>
                                        <p:tgtEl>
                                          <p:spTgt spid="7170">
                                            <p:bg/>
                                          </p:spTgt>
                                        </p:tgtEl>
                                      </p:cBhvr>
                                    </p:animEffect>
                                    <p:anim calcmode="lin" valueType="num">
                                      <p:cBhvr>
                                        <p:cTn id="8" dur="1822" tmFilter="0,0; 0.14,0.36; 0.43,0.73; 0.71,0.91; 1.0,1.0">
                                          <p:stCondLst>
                                            <p:cond delay="0"/>
                                          </p:stCondLst>
                                        </p:cTn>
                                        <p:tgtEl>
                                          <p:spTgt spid="7170">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70">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70">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70">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70">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0">
                                            <p:bg/>
                                          </p:spTgt>
                                        </p:tgtEl>
                                      </p:cBhvr>
                                      <p:to x="100000" y="60000"/>
                                    </p:animScale>
                                    <p:animScale>
                                      <p:cBhvr>
                                        <p:cTn id="14" dur="166" decel="50000">
                                          <p:stCondLst>
                                            <p:cond delay="676"/>
                                          </p:stCondLst>
                                        </p:cTn>
                                        <p:tgtEl>
                                          <p:spTgt spid="7170">
                                            <p:bg/>
                                          </p:spTgt>
                                        </p:tgtEl>
                                      </p:cBhvr>
                                      <p:to x="100000" y="100000"/>
                                    </p:animScale>
                                    <p:animScale>
                                      <p:cBhvr>
                                        <p:cTn id="15" dur="26">
                                          <p:stCondLst>
                                            <p:cond delay="1312"/>
                                          </p:stCondLst>
                                        </p:cTn>
                                        <p:tgtEl>
                                          <p:spTgt spid="7170">
                                            <p:bg/>
                                          </p:spTgt>
                                        </p:tgtEl>
                                      </p:cBhvr>
                                      <p:to x="100000" y="80000"/>
                                    </p:animScale>
                                    <p:animScale>
                                      <p:cBhvr>
                                        <p:cTn id="16" dur="166" decel="50000">
                                          <p:stCondLst>
                                            <p:cond delay="1338"/>
                                          </p:stCondLst>
                                        </p:cTn>
                                        <p:tgtEl>
                                          <p:spTgt spid="7170">
                                            <p:bg/>
                                          </p:spTgt>
                                        </p:tgtEl>
                                      </p:cBhvr>
                                      <p:to x="100000" y="100000"/>
                                    </p:animScale>
                                    <p:animScale>
                                      <p:cBhvr>
                                        <p:cTn id="17" dur="26">
                                          <p:stCondLst>
                                            <p:cond delay="1642"/>
                                          </p:stCondLst>
                                        </p:cTn>
                                        <p:tgtEl>
                                          <p:spTgt spid="7170">
                                            <p:bg/>
                                          </p:spTgt>
                                        </p:tgtEl>
                                      </p:cBhvr>
                                      <p:to x="100000" y="90000"/>
                                    </p:animScale>
                                    <p:animScale>
                                      <p:cBhvr>
                                        <p:cTn id="18" dur="166" decel="50000">
                                          <p:stCondLst>
                                            <p:cond delay="1668"/>
                                          </p:stCondLst>
                                        </p:cTn>
                                        <p:tgtEl>
                                          <p:spTgt spid="7170">
                                            <p:bg/>
                                          </p:spTgt>
                                        </p:tgtEl>
                                      </p:cBhvr>
                                      <p:to x="100000" y="100000"/>
                                    </p:animScale>
                                    <p:animScale>
                                      <p:cBhvr>
                                        <p:cTn id="19" dur="26">
                                          <p:stCondLst>
                                            <p:cond delay="1808"/>
                                          </p:stCondLst>
                                        </p:cTn>
                                        <p:tgtEl>
                                          <p:spTgt spid="7170">
                                            <p:bg/>
                                          </p:spTgt>
                                        </p:tgtEl>
                                      </p:cBhvr>
                                      <p:to x="100000" y="95000"/>
                                    </p:animScale>
                                    <p:animScale>
                                      <p:cBhvr>
                                        <p:cTn id="20" dur="166" decel="50000">
                                          <p:stCondLst>
                                            <p:cond delay="1834"/>
                                          </p:stCondLst>
                                        </p:cTn>
                                        <p:tgtEl>
                                          <p:spTgt spid="7170">
                                            <p:bg/>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170">
                                            <p:txEl>
                                              <p:pRg st="0" end="0"/>
                                            </p:txEl>
                                          </p:spTgt>
                                        </p:tgtEl>
                                        <p:attrNameLst>
                                          <p:attrName>style.visibility</p:attrName>
                                        </p:attrNameLst>
                                      </p:cBhvr>
                                      <p:to>
                                        <p:strVal val="visible"/>
                                      </p:to>
                                    </p:set>
                                    <p:animEffect transition="in" filter="wipe(down)">
                                      <p:cBhvr>
                                        <p:cTn id="25" dur="580">
                                          <p:stCondLst>
                                            <p:cond delay="0"/>
                                          </p:stCondLst>
                                        </p:cTn>
                                        <p:tgtEl>
                                          <p:spTgt spid="7170">
                                            <p:txEl>
                                              <p:pRg st="0" end="0"/>
                                            </p:txEl>
                                          </p:spTgt>
                                        </p:tgtEl>
                                      </p:cBhvr>
                                    </p:animEffect>
                                    <p:anim calcmode="lin" valueType="num">
                                      <p:cBhvr>
                                        <p:cTn id="26" dur="1822" tmFilter="0,0; 0.14,0.36; 0.43,0.73; 0.71,0.91; 1.0,1.0">
                                          <p:stCondLst>
                                            <p:cond delay="0"/>
                                          </p:stCondLst>
                                        </p:cTn>
                                        <p:tgtEl>
                                          <p:spTgt spid="7170">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170">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170">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170">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170">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7170">
                                            <p:txEl>
                                              <p:pRg st="0" end="0"/>
                                            </p:txEl>
                                          </p:spTgt>
                                        </p:tgtEl>
                                      </p:cBhvr>
                                      <p:to x="100000" y="60000"/>
                                    </p:animScale>
                                    <p:animScale>
                                      <p:cBhvr>
                                        <p:cTn id="32" dur="166" decel="50000">
                                          <p:stCondLst>
                                            <p:cond delay="676"/>
                                          </p:stCondLst>
                                        </p:cTn>
                                        <p:tgtEl>
                                          <p:spTgt spid="7170">
                                            <p:txEl>
                                              <p:pRg st="0" end="0"/>
                                            </p:txEl>
                                          </p:spTgt>
                                        </p:tgtEl>
                                      </p:cBhvr>
                                      <p:to x="100000" y="100000"/>
                                    </p:animScale>
                                    <p:animScale>
                                      <p:cBhvr>
                                        <p:cTn id="33" dur="26">
                                          <p:stCondLst>
                                            <p:cond delay="1312"/>
                                          </p:stCondLst>
                                        </p:cTn>
                                        <p:tgtEl>
                                          <p:spTgt spid="7170">
                                            <p:txEl>
                                              <p:pRg st="0" end="0"/>
                                            </p:txEl>
                                          </p:spTgt>
                                        </p:tgtEl>
                                      </p:cBhvr>
                                      <p:to x="100000" y="80000"/>
                                    </p:animScale>
                                    <p:animScale>
                                      <p:cBhvr>
                                        <p:cTn id="34" dur="166" decel="50000">
                                          <p:stCondLst>
                                            <p:cond delay="1338"/>
                                          </p:stCondLst>
                                        </p:cTn>
                                        <p:tgtEl>
                                          <p:spTgt spid="7170">
                                            <p:txEl>
                                              <p:pRg st="0" end="0"/>
                                            </p:txEl>
                                          </p:spTgt>
                                        </p:tgtEl>
                                      </p:cBhvr>
                                      <p:to x="100000" y="100000"/>
                                    </p:animScale>
                                    <p:animScale>
                                      <p:cBhvr>
                                        <p:cTn id="35" dur="26">
                                          <p:stCondLst>
                                            <p:cond delay="1642"/>
                                          </p:stCondLst>
                                        </p:cTn>
                                        <p:tgtEl>
                                          <p:spTgt spid="7170">
                                            <p:txEl>
                                              <p:pRg st="0" end="0"/>
                                            </p:txEl>
                                          </p:spTgt>
                                        </p:tgtEl>
                                      </p:cBhvr>
                                      <p:to x="100000" y="90000"/>
                                    </p:animScale>
                                    <p:animScale>
                                      <p:cBhvr>
                                        <p:cTn id="36" dur="166" decel="50000">
                                          <p:stCondLst>
                                            <p:cond delay="1668"/>
                                          </p:stCondLst>
                                        </p:cTn>
                                        <p:tgtEl>
                                          <p:spTgt spid="7170">
                                            <p:txEl>
                                              <p:pRg st="0" end="0"/>
                                            </p:txEl>
                                          </p:spTgt>
                                        </p:tgtEl>
                                      </p:cBhvr>
                                      <p:to x="100000" y="100000"/>
                                    </p:animScale>
                                    <p:animScale>
                                      <p:cBhvr>
                                        <p:cTn id="37" dur="26">
                                          <p:stCondLst>
                                            <p:cond delay="1808"/>
                                          </p:stCondLst>
                                        </p:cTn>
                                        <p:tgtEl>
                                          <p:spTgt spid="7170">
                                            <p:txEl>
                                              <p:pRg st="0" end="0"/>
                                            </p:txEl>
                                          </p:spTgt>
                                        </p:tgtEl>
                                      </p:cBhvr>
                                      <p:to x="100000" y="95000"/>
                                    </p:animScale>
                                    <p:animScale>
                                      <p:cBhvr>
                                        <p:cTn id="38" dur="166" decel="50000">
                                          <p:stCondLst>
                                            <p:cond delay="1834"/>
                                          </p:stCondLst>
                                        </p:cTn>
                                        <p:tgtEl>
                                          <p:spTgt spid="7170">
                                            <p:txEl>
                                              <p:pRg st="0" end="0"/>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7171"/>
                                        </p:tgtEl>
                                        <p:attrNameLst>
                                          <p:attrName>style.visibility</p:attrName>
                                        </p:attrNameLst>
                                      </p:cBhvr>
                                      <p:to>
                                        <p:strVal val="visible"/>
                                      </p:to>
                                    </p:set>
                                    <p:anim calcmode="lin" valueType="num">
                                      <p:cBhvr>
                                        <p:cTn id="43" dur="1000" fill="hold"/>
                                        <p:tgtEl>
                                          <p:spTgt spid="7171"/>
                                        </p:tgtEl>
                                        <p:attrNameLst>
                                          <p:attrName>ppt_w</p:attrName>
                                        </p:attrNameLst>
                                      </p:cBhvr>
                                      <p:tavLst>
                                        <p:tav tm="0">
                                          <p:val>
                                            <p:fltVal val="0"/>
                                          </p:val>
                                        </p:tav>
                                        <p:tav tm="100000">
                                          <p:val>
                                            <p:strVal val="#ppt_w"/>
                                          </p:val>
                                        </p:tav>
                                      </p:tavLst>
                                    </p:anim>
                                    <p:anim calcmode="lin" valueType="num">
                                      <p:cBhvr>
                                        <p:cTn id="44" dur="1000" fill="hold"/>
                                        <p:tgtEl>
                                          <p:spTgt spid="7171"/>
                                        </p:tgtEl>
                                        <p:attrNameLst>
                                          <p:attrName>ppt_h</p:attrName>
                                        </p:attrNameLst>
                                      </p:cBhvr>
                                      <p:tavLst>
                                        <p:tav tm="0">
                                          <p:val>
                                            <p:fltVal val="0"/>
                                          </p:val>
                                        </p:tav>
                                        <p:tav tm="100000">
                                          <p:val>
                                            <p:strVal val="#ppt_h"/>
                                          </p:val>
                                        </p:tav>
                                      </p:tavLst>
                                    </p:anim>
                                    <p:anim calcmode="lin" valueType="num">
                                      <p:cBhvr>
                                        <p:cTn id="45" dur="1000" fill="hold"/>
                                        <p:tgtEl>
                                          <p:spTgt spid="7171"/>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1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nimBg="1"/>
      <p:bldP spid="717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subTitle" idx="1"/>
          </p:nvPr>
        </p:nvSpPr>
        <p:spPr>
          <a:xfrm>
            <a:off x="0" y="0"/>
            <a:ext cx="9144000" cy="2286000"/>
          </a:xfrm>
          <a:solidFill>
            <a:srgbClr val="0000CC"/>
          </a:solidFill>
        </p:spPr>
        <p:txBody>
          <a:bodyPr>
            <a:normAutofit/>
          </a:bodyPr>
          <a:lstStyle/>
          <a:p>
            <a:pPr algn="l"/>
            <a:r>
              <a:rPr lang="en-US" altLang="zh-CN" sz="2400" dirty="0">
                <a:solidFill>
                  <a:srgbClr val="FFFF00"/>
                </a:solidFill>
                <a:latin typeface="华文楷体" pitchFamily="2" charset="-122"/>
                <a:ea typeface="华文楷体" pitchFamily="2" charset="-122"/>
              </a:rPr>
              <a:t>  </a:t>
            </a:r>
            <a:r>
              <a:rPr lang="zh-CN" altLang="en-US" sz="2400" b="1" dirty="0">
                <a:solidFill>
                  <a:srgbClr val="FFFF00"/>
                </a:solidFill>
                <a:latin typeface="华文楷体" pitchFamily="2" charset="-122"/>
                <a:ea typeface="华文楷体" pitchFamily="2" charset="-122"/>
              </a:rPr>
              <a:t>落日熔金，暮云合璧，人在何处？染柳烟浓，吹梅笛怨，春意知几许？元宵佳节，融和天气，次第岂无风雨？来相招，香车宝马，谢他酒朋诗侣。</a:t>
            </a:r>
            <a:r>
              <a:rPr lang="zh-CN" altLang="en-US" sz="2400" b="1" dirty="0">
                <a:solidFill>
                  <a:schemeClr val="bg1"/>
                </a:solidFill>
                <a:latin typeface="华文楷体" pitchFamily="2" charset="-122"/>
                <a:ea typeface="华文楷体" pitchFamily="2" charset="-122"/>
              </a:rPr>
              <a:t/>
            </a:r>
            <a:br>
              <a:rPr lang="zh-CN" altLang="en-US" sz="2400" b="1" dirty="0">
                <a:solidFill>
                  <a:schemeClr val="bg1"/>
                </a:solidFill>
                <a:latin typeface="华文楷体" pitchFamily="2" charset="-122"/>
                <a:ea typeface="华文楷体" pitchFamily="2" charset="-122"/>
              </a:rPr>
            </a:br>
            <a:r>
              <a:rPr lang="zh-CN" altLang="en-US" sz="2400" b="1" dirty="0">
                <a:solidFill>
                  <a:schemeClr val="bg1"/>
                </a:solidFill>
                <a:latin typeface="华文楷体" pitchFamily="2" charset="-122"/>
                <a:ea typeface="华文楷体" pitchFamily="2" charset="-122"/>
              </a:rPr>
              <a:t>   中州盛日，闺门多瑕，记得偏重三五，铺翠冠儿，捻金雪柳，簇带争济楚，如今憔悴，云鬟雪鬓，怕见夜间出去。不如向，帘儿底下，听人笑语。</a:t>
            </a:r>
            <a:r>
              <a:rPr lang="zh-CN" altLang="en-US" sz="2400" b="1" dirty="0">
                <a:solidFill>
                  <a:schemeClr val="bg1"/>
                </a:solidFill>
                <a:latin typeface="华文行楷" pitchFamily="2" charset="-122"/>
                <a:ea typeface="华文行楷" pitchFamily="2" charset="-122"/>
              </a:rPr>
              <a:t> </a:t>
            </a:r>
          </a:p>
        </p:txBody>
      </p:sp>
      <p:sp>
        <p:nvSpPr>
          <p:cNvPr id="6149" name="Rectangle 5"/>
          <p:cNvSpPr>
            <a:spLocks noChangeArrowheads="1"/>
          </p:cNvSpPr>
          <p:nvPr/>
        </p:nvSpPr>
        <p:spPr bwMode="auto">
          <a:xfrm>
            <a:off x="0" y="2314168"/>
            <a:ext cx="9144000" cy="341632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solidFill>
                  <a:srgbClr val="FFFF00"/>
                </a:solidFill>
                <a:latin typeface="黑体" pitchFamily="2" charset="-122"/>
                <a:ea typeface="黑体" pitchFamily="2" charset="-122"/>
              </a:rPr>
              <a:t>注释</a:t>
            </a:r>
            <a:r>
              <a:rPr lang="zh-CN" altLang="en-US" sz="2400" dirty="0">
                <a:solidFill>
                  <a:srgbClr val="FFFF00"/>
                </a:solidFill>
                <a:latin typeface="楷体_GB2312" pitchFamily="49" charset="-122"/>
                <a:ea typeface="楷体_GB2312" pitchFamily="49" charset="-122"/>
              </a:rPr>
              <a:t>①落日熔金：落日的颜色好象熔化的黄金。</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a:t>
            </a:r>
            <a:r>
              <a:rPr lang="zh-CN" altLang="en-US" sz="2400" dirty="0">
                <a:solidFill>
                  <a:schemeClr val="bg1"/>
                </a:solidFill>
                <a:latin typeface="楷体_GB2312" pitchFamily="49" charset="-122"/>
                <a:ea typeface="楷体_GB2312" pitchFamily="49" charset="-122"/>
              </a:rPr>
              <a:t>②合璧：象璧玉一样合成一块。</a:t>
            </a:r>
            <a:br>
              <a:rPr lang="zh-CN" altLang="en-US" sz="2400" dirty="0">
                <a:solidFill>
                  <a:schemeClr val="bg1"/>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③吹梅笛怨：指笛子吹出</a:t>
            </a:r>
            <a:r>
              <a:rPr lang="en-US" altLang="zh-CN" sz="2400" dirty="0">
                <a:solidFill>
                  <a:srgbClr val="FFFF00"/>
                </a:solidFill>
                <a:latin typeface="楷体_GB2312" pitchFamily="49" charset="-122"/>
                <a:ea typeface="楷体_GB2312" pitchFamily="49" charset="-122"/>
              </a:rPr>
              <a:t>《</a:t>
            </a:r>
            <a:r>
              <a:rPr lang="zh-CN" altLang="en-US" sz="2400" dirty="0">
                <a:solidFill>
                  <a:srgbClr val="FFFF00"/>
                </a:solidFill>
                <a:latin typeface="楷体_GB2312" pitchFamily="49" charset="-122"/>
                <a:ea typeface="楷体_GB2312" pitchFamily="49" charset="-122"/>
              </a:rPr>
              <a:t>梅花落</a:t>
            </a:r>
            <a:r>
              <a:rPr lang="en-US" altLang="zh-CN" sz="2400" dirty="0">
                <a:solidFill>
                  <a:srgbClr val="FFFF00"/>
                </a:solidFill>
                <a:latin typeface="楷体_GB2312" pitchFamily="49" charset="-122"/>
                <a:ea typeface="楷体_GB2312" pitchFamily="49" charset="-122"/>
              </a:rPr>
              <a:t>》</a:t>
            </a:r>
            <a:r>
              <a:rPr lang="zh-CN" altLang="en-US" sz="2400" dirty="0">
                <a:solidFill>
                  <a:srgbClr val="FFFF00"/>
                </a:solidFill>
                <a:latin typeface="楷体_GB2312" pitchFamily="49" charset="-122"/>
                <a:ea typeface="楷体_GB2312" pitchFamily="49" charset="-122"/>
              </a:rPr>
              <a:t>曲幽怨的声音。</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a:t>
            </a:r>
            <a:r>
              <a:rPr lang="zh-CN" altLang="en-US" sz="2400" dirty="0">
                <a:solidFill>
                  <a:schemeClr val="bg1"/>
                </a:solidFill>
                <a:latin typeface="楷体_GB2312" pitchFamily="49" charset="-122"/>
                <a:ea typeface="楷体_GB2312" pitchFamily="49" charset="-122"/>
              </a:rPr>
              <a:t>④次第：接着，转眼。</a:t>
            </a:r>
            <a:r>
              <a:rPr lang="zh-CN" altLang="en-US" sz="2400" dirty="0">
                <a:solidFill>
                  <a:srgbClr val="FFFF00"/>
                </a:solidFill>
                <a:latin typeface="楷体_GB2312" pitchFamily="49" charset="-122"/>
                <a:ea typeface="楷体_GB2312" pitchFamily="49" charset="-122"/>
              </a:rPr>
              <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⑤中州：这里指北宋汴京。</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a:t>
            </a:r>
            <a:r>
              <a:rPr lang="zh-CN" altLang="en-US" sz="2400" dirty="0">
                <a:solidFill>
                  <a:schemeClr val="bg1"/>
                </a:solidFill>
                <a:latin typeface="楷体_GB2312" pitchFamily="49" charset="-122"/>
                <a:ea typeface="楷体_GB2312" pitchFamily="49" charset="-122"/>
              </a:rPr>
              <a:t>⑥三五：指元宵节。</a:t>
            </a:r>
            <a:r>
              <a:rPr lang="zh-CN" altLang="en-US" sz="2400" dirty="0">
                <a:solidFill>
                  <a:srgbClr val="FFFF00"/>
                </a:solidFill>
                <a:latin typeface="楷体_GB2312" pitchFamily="49" charset="-122"/>
                <a:ea typeface="楷体_GB2312" pitchFamily="49" charset="-122"/>
              </a:rPr>
              <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⑦铺翠冠儿：饰有翠羽的女式帽子。</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a:t>
            </a:r>
            <a:r>
              <a:rPr lang="zh-CN" altLang="en-US" sz="2400" dirty="0">
                <a:solidFill>
                  <a:schemeClr val="bg1"/>
                </a:solidFill>
                <a:latin typeface="楷体_GB2312" pitchFamily="49" charset="-122"/>
                <a:ea typeface="楷体_GB2312" pitchFamily="49" charset="-122"/>
              </a:rPr>
              <a:t>⑧捻金雪柳：元宵节女子头上的装饰。</a:t>
            </a:r>
            <a:r>
              <a:rPr lang="zh-CN" altLang="en-US" sz="2400" dirty="0">
                <a:solidFill>
                  <a:srgbClr val="FFFF00"/>
                </a:solidFill>
                <a:latin typeface="楷体_GB2312" pitchFamily="49" charset="-122"/>
                <a:ea typeface="楷体_GB2312" pitchFamily="49" charset="-122"/>
              </a:rPr>
              <a:t/>
            </a:r>
            <a:br>
              <a:rPr lang="zh-CN" altLang="en-US" sz="2400" dirty="0">
                <a:solidFill>
                  <a:srgbClr val="FFFF00"/>
                </a:solidFill>
                <a:latin typeface="楷体_GB2312" pitchFamily="49" charset="-122"/>
                <a:ea typeface="楷体_GB2312" pitchFamily="49" charset="-122"/>
              </a:rPr>
            </a:br>
            <a:r>
              <a:rPr lang="zh-CN" altLang="en-US" sz="2400" dirty="0">
                <a:solidFill>
                  <a:srgbClr val="FFFF00"/>
                </a:solidFill>
                <a:latin typeface="楷体_GB2312" pitchFamily="49" charset="-122"/>
                <a:ea typeface="楷体_GB2312" pitchFamily="49" charset="-122"/>
              </a:rPr>
              <a:t>    ⑨簇带：妆扮之意。</a:t>
            </a:r>
            <a:r>
              <a:rPr lang="zh-CN" altLang="en-US" sz="2400" dirty="0">
                <a:latin typeface="楷体_GB2312" pitchFamily="49" charset="-122"/>
                <a:ea typeface="楷体_GB2312" pitchFamily="49" charset="-122"/>
              </a:rPr>
              <a:t> </a:t>
            </a:r>
          </a:p>
        </p:txBody>
      </p:sp>
    </p:spTree>
    <p:extLst>
      <p:ext uri="{BB962C8B-B14F-4D97-AF65-F5344CB8AC3E}">
        <p14:creationId xmlns:p14="http://schemas.microsoft.com/office/powerpoint/2010/main" val="606674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bg/>
                                          </p:spTgt>
                                        </p:tgtEl>
                                        <p:attrNameLst>
                                          <p:attrName>style.visibility</p:attrName>
                                        </p:attrNameLst>
                                      </p:cBhvr>
                                      <p:to>
                                        <p:strVal val="visible"/>
                                      </p:to>
                                    </p:set>
                                    <p:anim by="(-#ppt_w*2)" calcmode="lin" valueType="num">
                                      <p:cBhvr rctx="PPT">
                                        <p:cTn id="7" dur="500" autoRev="1" fill="hold">
                                          <p:stCondLst>
                                            <p:cond delay="0"/>
                                          </p:stCondLst>
                                        </p:cTn>
                                        <p:tgtEl>
                                          <p:spTgt spid="6147">
                                            <p:bg/>
                                          </p:spTgt>
                                        </p:tgtEl>
                                        <p:attrNameLst>
                                          <p:attrName>ppt_w</p:attrName>
                                        </p:attrNameLst>
                                      </p:cBhvr>
                                    </p:anim>
                                    <p:anim by="(#ppt_w*0.50)" calcmode="lin" valueType="num">
                                      <p:cBhvr>
                                        <p:cTn id="8" dur="500" decel="50000" autoRev="1" fill="hold">
                                          <p:stCondLst>
                                            <p:cond delay="0"/>
                                          </p:stCondLst>
                                        </p:cTn>
                                        <p:tgtEl>
                                          <p:spTgt spid="6147">
                                            <p:bg/>
                                          </p:spTgt>
                                        </p:tgtEl>
                                        <p:attrNameLst>
                                          <p:attrName>ppt_x</p:attrName>
                                        </p:attrNameLst>
                                      </p:cBhvr>
                                    </p:anim>
                                    <p:anim from="(-#ppt_h/2)" to="(#ppt_y)" calcmode="lin" valueType="num">
                                      <p:cBhvr>
                                        <p:cTn id="9" dur="1000" fill="hold">
                                          <p:stCondLst>
                                            <p:cond delay="0"/>
                                          </p:stCondLst>
                                        </p:cTn>
                                        <p:tgtEl>
                                          <p:spTgt spid="6147">
                                            <p:bg/>
                                          </p:spTgt>
                                        </p:tgtEl>
                                        <p:attrNameLst>
                                          <p:attrName>ppt_y</p:attrName>
                                        </p:attrNameLst>
                                      </p:cBhvr>
                                    </p:anim>
                                    <p:animRot by="21600000">
                                      <p:cBhvr>
                                        <p:cTn id="10" dur="1000" fill="hold">
                                          <p:stCondLst>
                                            <p:cond delay="0"/>
                                          </p:stCondLst>
                                        </p:cTn>
                                        <p:tgtEl>
                                          <p:spTgt spid="6147">
                                            <p:bg/>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6147">
                                            <p:txEl>
                                              <p:pRg st="0" end="0"/>
                                            </p:txEl>
                                          </p:spTgt>
                                        </p:tgtEl>
                                        <p:attrNameLst>
                                          <p:attrName>style.visibility</p:attrName>
                                        </p:attrNameLst>
                                      </p:cBhvr>
                                      <p:to>
                                        <p:strVal val="visible"/>
                                      </p:to>
                                    </p:set>
                                    <p:anim by="(-#ppt_w*2)" calcmode="lin" valueType="num">
                                      <p:cBhvr rctx="PPT">
                                        <p:cTn id="15" dur="500" autoRev="1" fill="hold">
                                          <p:stCondLst>
                                            <p:cond delay="0"/>
                                          </p:stCondLst>
                                        </p:cTn>
                                        <p:tgtEl>
                                          <p:spTgt spid="6147">
                                            <p:txEl>
                                              <p:pRg st="0" end="0"/>
                                            </p:txEl>
                                          </p:spTgt>
                                        </p:tgtEl>
                                        <p:attrNameLst>
                                          <p:attrName>ppt_w</p:attrName>
                                        </p:attrNameLst>
                                      </p:cBhvr>
                                    </p:anim>
                                    <p:anim by="(#ppt_w*0.50)" calcmode="lin" valueType="num">
                                      <p:cBhvr>
                                        <p:cTn id="16" dur="500" decel="50000" autoRev="1" fill="hold">
                                          <p:stCondLst>
                                            <p:cond delay="0"/>
                                          </p:stCondLst>
                                        </p:cTn>
                                        <p:tgtEl>
                                          <p:spTgt spid="6147">
                                            <p:txEl>
                                              <p:pRg st="0" end="0"/>
                                            </p:txEl>
                                          </p:spTgt>
                                        </p:tgtEl>
                                        <p:attrNameLst>
                                          <p:attrName>ppt_x</p:attrName>
                                        </p:attrNameLst>
                                      </p:cBhvr>
                                    </p:anim>
                                    <p:anim from="(-#ppt_h/2)" to="(#ppt_y)" calcmode="lin" valueType="num">
                                      <p:cBhvr>
                                        <p:cTn id="17" dur="1000" fill="hold">
                                          <p:stCondLst>
                                            <p:cond delay="0"/>
                                          </p:stCondLst>
                                        </p:cTn>
                                        <p:tgtEl>
                                          <p:spTgt spid="6147">
                                            <p:txEl>
                                              <p:pRg st="0" end="0"/>
                                            </p:txEl>
                                          </p:spTgt>
                                        </p:tgtEl>
                                        <p:attrNameLst>
                                          <p:attrName>ppt_y</p:attrName>
                                        </p:attrNameLst>
                                      </p:cBhvr>
                                    </p:anim>
                                    <p:animRot by="21600000">
                                      <p:cBhvr>
                                        <p:cTn id="18" dur="1000" fill="hold">
                                          <p:stCondLst>
                                            <p:cond delay="0"/>
                                          </p:stCondLst>
                                        </p:cTn>
                                        <p:tgtEl>
                                          <p:spTgt spid="6147">
                                            <p:txEl>
                                              <p:pRg st="0" end="0"/>
                                            </p:txEl>
                                          </p:spTgt>
                                        </p:tgtEl>
                                        <p:attrNameLst>
                                          <p:attrName>r</p:attrName>
                                        </p:attrNameLst>
                                      </p:cBhvr>
                                    </p:animRot>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6149">
                                            <p:txEl>
                                              <p:pRg st="0" end="0"/>
                                            </p:txEl>
                                          </p:spTgt>
                                        </p:tgtEl>
                                        <p:attrNameLst>
                                          <p:attrName>style.visibility</p:attrName>
                                        </p:attrNameLst>
                                      </p:cBhvr>
                                      <p:to>
                                        <p:strVal val="visible"/>
                                      </p:to>
                                    </p:set>
                                    <p:anim by="(-#ppt_w*2)" calcmode="lin" valueType="num">
                                      <p:cBhvr rctx="PPT">
                                        <p:cTn id="23" dur="500" autoRev="1" fill="hold">
                                          <p:stCondLst>
                                            <p:cond delay="0"/>
                                          </p:stCondLst>
                                        </p:cTn>
                                        <p:tgtEl>
                                          <p:spTgt spid="6149">
                                            <p:txEl>
                                              <p:pRg st="0" end="0"/>
                                            </p:txEl>
                                          </p:spTgt>
                                        </p:tgtEl>
                                        <p:attrNameLst>
                                          <p:attrName>ppt_w</p:attrName>
                                        </p:attrNameLst>
                                      </p:cBhvr>
                                    </p:anim>
                                    <p:anim by="(#ppt_w*0.50)" calcmode="lin" valueType="num">
                                      <p:cBhvr>
                                        <p:cTn id="24" dur="500" decel="50000" autoRev="1" fill="hold">
                                          <p:stCondLst>
                                            <p:cond delay="0"/>
                                          </p:stCondLst>
                                        </p:cTn>
                                        <p:tgtEl>
                                          <p:spTgt spid="6149">
                                            <p:txEl>
                                              <p:pRg st="0" end="0"/>
                                            </p:txEl>
                                          </p:spTgt>
                                        </p:tgtEl>
                                        <p:attrNameLst>
                                          <p:attrName>ppt_x</p:attrName>
                                        </p:attrNameLst>
                                      </p:cBhvr>
                                    </p:anim>
                                    <p:anim from="(-#ppt_h/2)" to="(#ppt_y)" calcmode="lin" valueType="num">
                                      <p:cBhvr>
                                        <p:cTn id="25" dur="1000" fill="hold">
                                          <p:stCondLst>
                                            <p:cond delay="0"/>
                                          </p:stCondLst>
                                        </p:cTn>
                                        <p:tgtEl>
                                          <p:spTgt spid="6149">
                                            <p:txEl>
                                              <p:pRg st="0" end="0"/>
                                            </p:txEl>
                                          </p:spTgt>
                                        </p:tgtEl>
                                        <p:attrNameLst>
                                          <p:attrName>ppt_y</p:attrName>
                                        </p:attrNameLst>
                                      </p:cBhvr>
                                    </p:anim>
                                    <p:animRot by="21600000">
                                      <p:cBhvr>
                                        <p:cTn id="26" dur="1000" fill="hold">
                                          <p:stCondLst>
                                            <p:cond delay="0"/>
                                          </p:stCondLst>
                                        </p:cTn>
                                        <p:tgtEl>
                                          <p:spTgt spid="614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subTitle" idx="1"/>
          </p:nvPr>
        </p:nvSpPr>
        <p:spPr>
          <a:xfrm>
            <a:off x="0" y="0"/>
            <a:ext cx="9144000" cy="1651000"/>
          </a:xfrm>
          <a:solidFill>
            <a:srgbClr val="0000CC"/>
          </a:solidFill>
        </p:spPr>
        <p:txBody>
          <a:bodyPr>
            <a:normAutofit lnSpcReduction="10000"/>
          </a:bodyPr>
          <a:lstStyle/>
          <a:p>
            <a:pPr algn="l">
              <a:lnSpc>
                <a:spcPct val="150000"/>
              </a:lnSpc>
            </a:pPr>
            <a:r>
              <a:rPr lang="en-US" altLang="zh-CN" sz="2400" dirty="0">
                <a:solidFill>
                  <a:srgbClr val="FFFF00"/>
                </a:solidFill>
                <a:latin typeface="华文楷体" pitchFamily="2" charset="-122"/>
                <a:ea typeface="华文楷体" pitchFamily="2" charset="-122"/>
              </a:rPr>
              <a:t> </a:t>
            </a:r>
            <a:r>
              <a:rPr lang="zh-CN" altLang="en-US" sz="2400" b="1" dirty="0">
                <a:solidFill>
                  <a:srgbClr val="FFFF00"/>
                </a:solidFill>
                <a:latin typeface="华文楷体" pitchFamily="2" charset="-122"/>
                <a:ea typeface="华文楷体" pitchFamily="2" charset="-122"/>
              </a:rPr>
              <a:t>落日熔金，暮云合璧，人在何处？</a:t>
            </a:r>
            <a:r>
              <a:rPr lang="zh-CN" altLang="en-US" sz="2400" b="1" dirty="0">
                <a:solidFill>
                  <a:schemeClr val="bg1"/>
                </a:solidFill>
                <a:latin typeface="华文楷体" pitchFamily="2" charset="-122"/>
                <a:ea typeface="华文楷体" pitchFamily="2" charset="-122"/>
              </a:rPr>
              <a:t>染柳烟浓，吹梅笛怨，春意知几许？元宵佳节，融和天气，次第岂无风雨？来相招，香车宝马，谢他酒朋诗侣。</a:t>
            </a:r>
            <a:endParaRPr lang="zh-CN" altLang="en-US" sz="2400" b="1" dirty="0">
              <a:solidFill>
                <a:schemeClr val="bg1"/>
              </a:solidFill>
              <a:latin typeface="华文行楷" pitchFamily="2" charset="-122"/>
              <a:ea typeface="华文楷体" pitchFamily="2" charset="-122"/>
            </a:endParaRPr>
          </a:p>
        </p:txBody>
      </p:sp>
      <p:sp>
        <p:nvSpPr>
          <p:cNvPr id="10243" name="Rectangle 3"/>
          <p:cNvSpPr>
            <a:spLocks noChangeArrowheads="1"/>
          </p:cNvSpPr>
          <p:nvPr/>
        </p:nvSpPr>
        <p:spPr bwMode="auto">
          <a:xfrm>
            <a:off x="35496" y="1993404"/>
            <a:ext cx="9144000" cy="332975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2400" b="1" dirty="0">
                <a:solidFill>
                  <a:srgbClr val="FFFF00"/>
                </a:solidFill>
                <a:latin typeface="华文楷体" pitchFamily="2" charset="-122"/>
                <a:ea typeface="华文楷体" pitchFamily="2" charset="-122"/>
              </a:rPr>
              <a:t>上片写今年元宵的情景。</a:t>
            </a:r>
            <a:r>
              <a:rPr lang="zh-CN" altLang="en-US" sz="2400" b="1" dirty="0">
                <a:solidFill>
                  <a:schemeClr val="bg1"/>
                </a:solidFill>
                <a:latin typeface="华文楷体" pitchFamily="2" charset="-122"/>
                <a:ea typeface="华文楷体" pitchFamily="2" charset="-122"/>
              </a:rPr>
              <a:t> 开头两句，用浓墨重彩描绘</a:t>
            </a:r>
            <a:r>
              <a:rPr lang="zh-CN" altLang="en-US" sz="2400" b="1" dirty="0">
                <a:solidFill>
                  <a:srgbClr val="FFFF00"/>
                </a:solidFill>
                <a:latin typeface="华文楷体" pitchFamily="2" charset="-122"/>
                <a:ea typeface="华文楷体" pitchFamily="2" charset="-122"/>
              </a:rPr>
              <a:t>元夕傍晚的景象</a:t>
            </a:r>
            <a:r>
              <a:rPr lang="zh-CN" altLang="en-US" sz="2400" b="1" dirty="0">
                <a:solidFill>
                  <a:schemeClr val="bg1"/>
                </a:solidFill>
                <a:latin typeface="华文楷体" pitchFamily="2" charset="-122"/>
                <a:ea typeface="华文楷体" pitchFamily="2" charset="-122"/>
              </a:rPr>
              <a:t>。落日像熔化了的金那样鲜红，晚霞像合围的璧玉那样艳丽。这晴朗的暮景，</a:t>
            </a:r>
            <a:r>
              <a:rPr lang="zh-CN" altLang="en-US" sz="2400" b="1" dirty="0">
                <a:solidFill>
                  <a:srgbClr val="FFFF00"/>
                </a:solidFill>
                <a:latin typeface="华文楷体" pitchFamily="2" charset="-122"/>
                <a:ea typeface="华文楷体" pitchFamily="2" charset="-122"/>
              </a:rPr>
              <a:t>预示着今晚的元宵将有一番繁华热闹的景象。</a:t>
            </a:r>
            <a:r>
              <a:rPr lang="zh-CN" altLang="en-US" sz="2400" b="1" dirty="0">
                <a:solidFill>
                  <a:schemeClr val="bg1"/>
                </a:solidFill>
                <a:latin typeface="华文楷体" pitchFamily="2" charset="-122"/>
                <a:ea typeface="华文楷体" pitchFamily="2" charset="-122"/>
              </a:rPr>
              <a:t> 但是，“我”面对着这</a:t>
            </a:r>
            <a:r>
              <a:rPr lang="zh-CN" altLang="en-US" sz="2400" b="1" dirty="0">
                <a:solidFill>
                  <a:srgbClr val="FFFF00"/>
                </a:solidFill>
                <a:latin typeface="华文楷体" pitchFamily="2" charset="-122"/>
                <a:ea typeface="华文楷体" pitchFamily="2" charset="-122"/>
              </a:rPr>
              <a:t>乐景</a:t>
            </a:r>
            <a:r>
              <a:rPr lang="zh-CN" altLang="en-US" sz="2400" b="1" dirty="0">
                <a:solidFill>
                  <a:schemeClr val="bg1"/>
                </a:solidFill>
                <a:latin typeface="华文楷体" pitchFamily="2" charset="-122"/>
                <a:ea typeface="华文楷体" pitchFamily="2" charset="-122"/>
              </a:rPr>
              <a:t>，所产生的是</a:t>
            </a:r>
            <a:r>
              <a:rPr lang="zh-CN" altLang="en-US" sz="2400" b="1" dirty="0">
                <a:solidFill>
                  <a:srgbClr val="FFFF00"/>
                </a:solidFill>
                <a:latin typeface="华文楷体" pitchFamily="2" charset="-122"/>
                <a:ea typeface="华文楷体" pitchFamily="2" charset="-122"/>
              </a:rPr>
              <a:t>悲情</a:t>
            </a:r>
            <a:r>
              <a:rPr lang="zh-CN" altLang="en-US" sz="2400" b="1" dirty="0">
                <a:solidFill>
                  <a:schemeClr val="bg1"/>
                </a:solidFill>
                <a:latin typeface="华文楷体" pitchFamily="2" charset="-122"/>
                <a:ea typeface="华文楷体" pitchFamily="2" charset="-122"/>
              </a:rPr>
              <a:t>。“人在何处”，大意是说我如今在哪里</a:t>
            </a:r>
            <a:r>
              <a:rPr lang="en-US" altLang="zh-CN" sz="2400" b="1" dirty="0">
                <a:solidFill>
                  <a:schemeClr val="bg1"/>
                </a:solidFill>
                <a:latin typeface="华文楷体" pitchFamily="2" charset="-122"/>
                <a:ea typeface="华文楷体" pitchFamily="2" charset="-122"/>
              </a:rPr>
              <a:t>?</a:t>
            </a:r>
            <a:r>
              <a:rPr lang="zh-CN" altLang="en-US" sz="2400" b="1" dirty="0">
                <a:solidFill>
                  <a:srgbClr val="FFFF00"/>
                </a:solidFill>
                <a:latin typeface="华文楷体" pitchFamily="2" charset="-122"/>
                <a:ea typeface="华文楷体" pitchFamily="2" charset="-122"/>
              </a:rPr>
              <a:t>我在流离漂泊</a:t>
            </a:r>
            <a:r>
              <a:rPr lang="en-US" altLang="zh-CN" sz="2400" b="1" dirty="0">
                <a:solidFill>
                  <a:srgbClr val="FFFF00"/>
                </a:solidFill>
                <a:latin typeface="华文楷体" pitchFamily="2" charset="-122"/>
                <a:ea typeface="华文楷体" pitchFamily="2" charset="-122"/>
              </a:rPr>
              <a:t>!</a:t>
            </a:r>
            <a:r>
              <a:rPr lang="zh-CN" altLang="en-US" sz="2400" b="1" dirty="0">
                <a:solidFill>
                  <a:schemeClr val="bg1"/>
                </a:solidFill>
                <a:latin typeface="华文楷体" pitchFamily="2" charset="-122"/>
                <a:ea typeface="华文楷体" pitchFamily="2" charset="-122"/>
              </a:rPr>
              <a:t>这是一声</a:t>
            </a:r>
            <a:r>
              <a:rPr lang="zh-CN" altLang="en-US" sz="2400" b="1" dirty="0">
                <a:solidFill>
                  <a:srgbClr val="FFFF00"/>
                </a:solidFill>
                <a:latin typeface="华文楷体" pitchFamily="2" charset="-122"/>
                <a:ea typeface="华文楷体" pitchFamily="2" charset="-122"/>
              </a:rPr>
              <a:t>充满着迷惘和痛苦的长叹。</a:t>
            </a:r>
          </a:p>
        </p:txBody>
      </p:sp>
    </p:spTree>
    <p:extLst>
      <p:ext uri="{BB962C8B-B14F-4D97-AF65-F5344CB8AC3E}">
        <p14:creationId xmlns:p14="http://schemas.microsoft.com/office/powerpoint/2010/main" val="3579490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2">
                                            <p:bg/>
                                          </p:spTgt>
                                        </p:tgtEl>
                                        <p:attrNameLst>
                                          <p:attrName>style.visibility</p:attrName>
                                        </p:attrNameLst>
                                      </p:cBhvr>
                                      <p:to>
                                        <p:strVal val="visible"/>
                                      </p:to>
                                    </p:set>
                                    <p:animEffect transition="in" filter="diamond(in)">
                                      <p:cBhvr>
                                        <p:cTn id="7" dur="2000"/>
                                        <p:tgtEl>
                                          <p:spTgt spid="1024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42">
                                            <p:txEl>
                                              <p:pRg st="0" end="0"/>
                                            </p:txEl>
                                          </p:spTgt>
                                        </p:tgtEl>
                                        <p:attrNameLst>
                                          <p:attrName>style.visibility</p:attrName>
                                        </p:attrNameLst>
                                      </p:cBhvr>
                                      <p:to>
                                        <p:strVal val="visible"/>
                                      </p:to>
                                    </p:set>
                                    <p:animEffect transition="in" filter="diamond(in)">
                                      <p:cBhvr>
                                        <p:cTn id="12" dur="2000"/>
                                        <p:tgtEl>
                                          <p:spTgt spid="102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10243"/>
                                        </p:tgtEl>
                                        <p:attrNameLst>
                                          <p:attrName>style.visibility</p:attrName>
                                        </p:attrNameLst>
                                      </p:cBhvr>
                                      <p:to>
                                        <p:strVal val="visible"/>
                                      </p:to>
                                    </p:set>
                                    <p:anim by="(-#ppt_w*2)" calcmode="lin" valueType="num">
                                      <p:cBhvr rctx="PPT">
                                        <p:cTn id="17" dur="500" autoRev="1" fill="hold">
                                          <p:stCondLst>
                                            <p:cond delay="0"/>
                                          </p:stCondLst>
                                        </p:cTn>
                                        <p:tgtEl>
                                          <p:spTgt spid="10243"/>
                                        </p:tgtEl>
                                        <p:attrNameLst>
                                          <p:attrName>ppt_w</p:attrName>
                                        </p:attrNameLst>
                                      </p:cBhvr>
                                    </p:anim>
                                    <p:anim by="(#ppt_w*0.50)" calcmode="lin" valueType="num">
                                      <p:cBhvr>
                                        <p:cTn id="18" dur="500" decel="50000" autoRev="1" fill="hold">
                                          <p:stCondLst>
                                            <p:cond delay="0"/>
                                          </p:stCondLst>
                                        </p:cTn>
                                        <p:tgtEl>
                                          <p:spTgt spid="10243"/>
                                        </p:tgtEl>
                                        <p:attrNameLst>
                                          <p:attrName>ppt_x</p:attrName>
                                        </p:attrNameLst>
                                      </p:cBhvr>
                                    </p:anim>
                                    <p:anim from="(-#ppt_h/2)" to="(#ppt_y)" calcmode="lin" valueType="num">
                                      <p:cBhvr>
                                        <p:cTn id="19" dur="1000" fill="hold">
                                          <p:stCondLst>
                                            <p:cond delay="0"/>
                                          </p:stCondLst>
                                        </p:cTn>
                                        <p:tgtEl>
                                          <p:spTgt spid="10243"/>
                                        </p:tgtEl>
                                        <p:attrNameLst>
                                          <p:attrName>ppt_y</p:attrName>
                                        </p:attrNameLst>
                                      </p:cBhvr>
                                    </p:anim>
                                    <p:animRot by="21600000">
                                      <p:cBhvr>
                                        <p:cTn id="20" dur="1000" fill="hold">
                                          <p:stCondLst>
                                            <p:cond delay="0"/>
                                          </p:stCondLst>
                                        </p:cTn>
                                        <p:tgtEl>
                                          <p:spTgt spid="102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nimBg="1"/>
      <p:bldP spid="102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71" name="Group 7"/>
          <p:cNvGrpSpPr>
            <a:grpSpLocks/>
          </p:cNvGrpSpPr>
          <p:nvPr/>
        </p:nvGrpSpPr>
        <p:grpSpPr bwMode="auto">
          <a:xfrm>
            <a:off x="2771776" y="216958"/>
            <a:ext cx="5256213" cy="5101167"/>
            <a:chOff x="240" y="864"/>
            <a:chExt cx="1920" cy="3216"/>
          </a:xfrm>
        </p:grpSpPr>
        <p:sp>
          <p:nvSpPr>
            <p:cNvPr id="88072" name="AutoShape 8"/>
            <p:cNvSpPr>
              <a:spLocks noChangeArrowheads="1"/>
            </p:cNvSpPr>
            <p:nvPr/>
          </p:nvSpPr>
          <p:spPr bwMode="auto">
            <a:xfrm>
              <a:off x="240" y="864"/>
              <a:ext cx="1920" cy="3216"/>
            </a:xfrm>
            <a:prstGeom prst="verticalScroll">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8073" name="Text Box 9"/>
            <p:cNvSpPr txBox="1">
              <a:spLocks noChangeArrowheads="1"/>
            </p:cNvSpPr>
            <p:nvPr/>
          </p:nvSpPr>
          <p:spPr bwMode="auto">
            <a:xfrm>
              <a:off x="1625" y="1141"/>
              <a:ext cx="247" cy="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eaLnBrk="0" hangingPunct="0">
                <a:spcBef>
                  <a:spcPct val="50000"/>
                </a:spcBef>
              </a:pPr>
              <a:endParaRPr kumimoji="1" lang="zh-CN" altLang="zh-CN" sz="3200" b="1">
                <a:solidFill>
                  <a:srgbClr val="4D4D4D"/>
                </a:solidFill>
                <a:latin typeface="创艺简隶书" pitchFamily="2" charset="-122"/>
                <a:ea typeface="创艺简隶书" pitchFamily="2" charset="-122"/>
              </a:endParaRPr>
            </a:p>
          </p:txBody>
        </p:sp>
      </p:grpSp>
      <p:pic>
        <p:nvPicPr>
          <p:cNvPr id="88066" name="Picture 2" descr="62"/>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573219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7" name="Rectangle 3"/>
          <p:cNvSpPr>
            <a:spLocks noChangeArrowheads="1"/>
          </p:cNvSpPr>
          <p:nvPr/>
        </p:nvSpPr>
        <p:spPr bwMode="auto">
          <a:xfrm>
            <a:off x="4572000" y="0"/>
            <a:ext cx="4572000" cy="57150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latin typeface="Times New Roman" pitchFamily="18" charset="0"/>
            </a:endParaRPr>
          </a:p>
        </p:txBody>
      </p:sp>
      <p:sp>
        <p:nvSpPr>
          <p:cNvPr id="88068" name="Text Box 4"/>
          <p:cNvSpPr txBox="1">
            <a:spLocks noChangeArrowheads="1"/>
          </p:cNvSpPr>
          <p:nvPr/>
        </p:nvSpPr>
        <p:spPr bwMode="auto">
          <a:xfrm>
            <a:off x="4175918" y="339746"/>
            <a:ext cx="5364163" cy="53860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3333CC"/>
                </a:solidFill>
                <a:latin typeface="Times New Roman" pitchFamily="18" charset="0"/>
              </a:rPr>
              <a:t>声  声  慢</a:t>
            </a:r>
            <a:r>
              <a:rPr kumimoji="1" lang="zh-CN" altLang="en-US" sz="2800" b="1" dirty="0">
                <a:solidFill>
                  <a:srgbClr val="3333CC"/>
                </a:solidFill>
                <a:latin typeface="Times New Roman" pitchFamily="18" charset="0"/>
              </a:rPr>
              <a:t> </a:t>
            </a:r>
            <a:r>
              <a:rPr kumimoji="1" lang="zh-CN" altLang="en-US" sz="2800" b="1" dirty="0" smtClean="0">
                <a:solidFill>
                  <a:srgbClr val="3333CC"/>
                </a:solidFill>
                <a:latin typeface="Times New Roman" pitchFamily="18" charset="0"/>
              </a:rPr>
              <a:t>     </a:t>
            </a:r>
            <a:r>
              <a:rPr kumimoji="1" lang="zh-CN" altLang="en-US" sz="2000" b="1" dirty="0" smtClean="0">
                <a:solidFill>
                  <a:srgbClr val="3333CC"/>
                </a:solidFill>
                <a:latin typeface="Times New Roman" pitchFamily="18" charset="0"/>
              </a:rPr>
              <a:t>李</a:t>
            </a:r>
            <a:r>
              <a:rPr kumimoji="1" lang="zh-CN" altLang="en-US" sz="2000" b="1" dirty="0">
                <a:solidFill>
                  <a:srgbClr val="3333CC"/>
                </a:solidFill>
                <a:latin typeface="Times New Roman" pitchFamily="18" charset="0"/>
              </a:rPr>
              <a:t>清照 </a:t>
            </a:r>
            <a:endParaRPr kumimoji="1" lang="zh-CN" altLang="en-US" sz="2800" b="1" dirty="0">
              <a:solidFill>
                <a:srgbClr val="3333CC"/>
              </a:solidFill>
              <a:latin typeface="Times New Roman" pitchFamily="18" charset="0"/>
            </a:endParaRPr>
          </a:p>
          <a:p>
            <a:r>
              <a:rPr kumimoji="1" lang="zh-CN" altLang="en-US" sz="2400" b="1" dirty="0">
                <a:solidFill>
                  <a:srgbClr val="3333CC"/>
                </a:solidFill>
                <a:latin typeface="楷体_GB2312" pitchFamily="49" charset="-122"/>
                <a:ea typeface="楷体_GB2312" pitchFamily="49" charset="-122"/>
              </a:rPr>
              <a:t>寻寻觅觅，冷冷清清，</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凄凄惨惨戚戚。</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乍暖还寒时候，最难将息。</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三杯两盏淡酒，</a:t>
            </a:r>
          </a:p>
          <a:p>
            <a:r>
              <a:rPr kumimoji="1" lang="zh-CN" altLang="en-US" sz="2400" b="1" dirty="0">
                <a:solidFill>
                  <a:srgbClr val="3333CC"/>
                </a:solidFill>
                <a:latin typeface="楷体_GB2312" pitchFamily="49" charset="-122"/>
                <a:ea typeface="楷体_GB2312" pitchFamily="49" charset="-122"/>
              </a:rPr>
              <a:t>怎敌他、晚来风急？</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雁过也，正伤心，</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却是旧时相识。 </a:t>
            </a:r>
          </a:p>
          <a:p>
            <a:r>
              <a:rPr kumimoji="1" lang="zh-CN" altLang="en-US" sz="2400" b="1" dirty="0">
                <a:solidFill>
                  <a:srgbClr val="3333CC"/>
                </a:solidFill>
                <a:latin typeface="楷体_GB2312" pitchFamily="49" charset="-122"/>
                <a:ea typeface="楷体_GB2312" pitchFamily="49" charset="-122"/>
              </a:rPr>
              <a:t>满地黄花堆积。</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憔悴损，如今有谁堪摘？</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守著窗儿，独自怎生得黑？</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梧桐更兼细雨，到黄昏、点点滴滴。</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这次第，</a:t>
            </a:r>
            <a:br>
              <a:rPr kumimoji="1" lang="zh-CN" altLang="en-US" sz="2400" b="1" dirty="0">
                <a:solidFill>
                  <a:srgbClr val="3333CC"/>
                </a:solidFill>
                <a:latin typeface="楷体_GB2312" pitchFamily="49" charset="-122"/>
                <a:ea typeface="楷体_GB2312" pitchFamily="49" charset="-122"/>
              </a:rPr>
            </a:br>
            <a:r>
              <a:rPr kumimoji="1" lang="zh-CN" altLang="en-US" sz="2400" b="1" dirty="0">
                <a:solidFill>
                  <a:srgbClr val="3333CC"/>
                </a:solidFill>
                <a:latin typeface="楷体_GB2312" pitchFamily="49" charset="-122"/>
                <a:ea typeface="楷体_GB2312" pitchFamily="49" charset="-122"/>
              </a:rPr>
              <a:t>怎一个、愁字了得！</a:t>
            </a:r>
          </a:p>
        </p:txBody>
      </p:sp>
    </p:spTree>
    <p:extLst>
      <p:ext uri="{BB962C8B-B14F-4D97-AF65-F5344CB8AC3E}">
        <p14:creationId xmlns:p14="http://schemas.microsoft.com/office/powerpoint/2010/main" val="4261667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anim calcmode="lin" valueType="num">
                                      <p:cBhvr additive="base">
                                        <p:cTn id="7" dur="500" fill="hold"/>
                                        <p:tgtEl>
                                          <p:spTgt spid="880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88068">
                                            <p:txEl>
                                              <p:pRg st="1" end="1"/>
                                            </p:txEl>
                                          </p:spTgt>
                                        </p:tgtEl>
                                        <p:attrNameLst>
                                          <p:attrName>style.visibility</p:attrName>
                                        </p:attrNameLst>
                                      </p:cBhvr>
                                      <p:to>
                                        <p:strVal val="visible"/>
                                      </p:to>
                                    </p:set>
                                    <p:animEffect transition="in" filter="diamond(in)">
                                      <p:cBhvr>
                                        <p:cTn id="13" dur="2000"/>
                                        <p:tgtEl>
                                          <p:spTgt spid="88068">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8068">
                                            <p:txEl>
                                              <p:pRg st="2" end="2"/>
                                            </p:txEl>
                                          </p:spTgt>
                                        </p:tgtEl>
                                        <p:attrNameLst>
                                          <p:attrName>style.visibility</p:attrName>
                                        </p:attrNameLst>
                                      </p:cBhvr>
                                      <p:to>
                                        <p:strVal val="visible"/>
                                      </p:to>
                                    </p:set>
                                    <p:animEffect transition="in" filter="diamond(in)">
                                      <p:cBhvr>
                                        <p:cTn id="16" dur="2000"/>
                                        <p:tgtEl>
                                          <p:spTgt spid="88068">
                                            <p:txEl>
                                              <p:pRg st="2" end="2"/>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88068">
                                            <p:txEl>
                                              <p:pRg st="3" end="3"/>
                                            </p:txEl>
                                          </p:spTgt>
                                        </p:tgtEl>
                                        <p:attrNameLst>
                                          <p:attrName>style.visibility</p:attrName>
                                        </p:attrNameLst>
                                      </p:cBhvr>
                                      <p:to>
                                        <p:strVal val="visible"/>
                                      </p:to>
                                    </p:set>
                                    <p:animEffect transition="in" filter="diamond(in)">
                                      <p:cBhvr>
                                        <p:cTn id="19" dur="2000"/>
                                        <p:tgtEl>
                                          <p:spTgt spid="88068">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nodeType="clickEffect">
                                  <p:stCondLst>
                                    <p:cond delay="0"/>
                                  </p:stCondLst>
                                  <p:childTnLst>
                                    <p:set>
                                      <p:cBhvr>
                                        <p:cTn id="23" dur="1" fill="hold">
                                          <p:stCondLst>
                                            <p:cond delay="0"/>
                                          </p:stCondLst>
                                        </p:cTn>
                                        <p:tgtEl>
                                          <p:spTgt spid="88071"/>
                                        </p:tgtEl>
                                        <p:attrNameLst>
                                          <p:attrName>style.visibility</p:attrName>
                                        </p:attrNameLst>
                                      </p:cBhvr>
                                      <p:to>
                                        <p:strVal val="visible"/>
                                      </p:to>
                                    </p:set>
                                    <p:animEffect transition="in" filter="barn(outHorizontal)">
                                      <p:cBhvr>
                                        <p:cTn id="24"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subTitle" idx="1"/>
          </p:nvPr>
        </p:nvSpPr>
        <p:spPr>
          <a:xfrm>
            <a:off x="0" y="0"/>
            <a:ext cx="9144000" cy="1524000"/>
          </a:xfrm>
          <a:solidFill>
            <a:srgbClr val="0000CC"/>
          </a:solidFill>
        </p:spPr>
        <p:txBody>
          <a:bodyPr>
            <a:normAutofit fontScale="92500" lnSpcReduction="10000"/>
          </a:bodyPr>
          <a:lstStyle/>
          <a:p>
            <a:pPr algn="l">
              <a:lnSpc>
                <a:spcPct val="150000"/>
              </a:lnSpc>
            </a:pPr>
            <a:r>
              <a:rPr lang="en-US" altLang="zh-CN" sz="2400" dirty="0">
                <a:solidFill>
                  <a:srgbClr val="FFFF00"/>
                </a:solidFill>
                <a:latin typeface="华文楷体" pitchFamily="2" charset="-122"/>
                <a:ea typeface="华文楷体" pitchFamily="2" charset="-122"/>
              </a:rPr>
              <a:t>       </a:t>
            </a:r>
            <a:r>
              <a:rPr lang="zh-CN" altLang="en-US" sz="2400" b="1" dirty="0">
                <a:solidFill>
                  <a:schemeClr val="bg1"/>
                </a:solidFill>
                <a:latin typeface="华文楷体" pitchFamily="2" charset="-122"/>
                <a:ea typeface="华文楷体" pitchFamily="2" charset="-122"/>
              </a:rPr>
              <a:t>落日熔金，暮云合璧，人在何处？</a:t>
            </a:r>
            <a:r>
              <a:rPr lang="zh-CN" altLang="en-US" sz="2400" b="1" dirty="0">
                <a:solidFill>
                  <a:srgbClr val="FFFF00"/>
                </a:solidFill>
                <a:latin typeface="华文楷体" pitchFamily="2" charset="-122"/>
                <a:ea typeface="华文楷体" pitchFamily="2" charset="-122"/>
              </a:rPr>
              <a:t>染柳烟浓，吹梅笛怨，春意知几许？元宵佳节，融和天气，次第岂无风雨？来相招，香车宝马，谢他酒朋诗侣。</a:t>
            </a:r>
          </a:p>
        </p:txBody>
      </p:sp>
      <p:sp>
        <p:nvSpPr>
          <p:cNvPr id="9219" name="Rectangle 3"/>
          <p:cNvSpPr>
            <a:spLocks noChangeArrowheads="1"/>
          </p:cNvSpPr>
          <p:nvPr/>
        </p:nvSpPr>
        <p:spPr bwMode="auto">
          <a:xfrm>
            <a:off x="0" y="2122465"/>
            <a:ext cx="9144000" cy="304698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solidFill>
                  <a:schemeClr val="bg1"/>
                </a:solidFill>
                <a:latin typeface="华文楷体" pitchFamily="2" charset="-122"/>
                <a:ea typeface="华文楷体" pitchFamily="2" charset="-122"/>
              </a:rPr>
              <a:t> “</a:t>
            </a:r>
            <a:r>
              <a:rPr lang="zh-CN" altLang="en-US" sz="2400" b="1" dirty="0">
                <a:solidFill>
                  <a:srgbClr val="FFFF00"/>
                </a:solidFill>
                <a:latin typeface="华文楷体" pitchFamily="2" charset="-122"/>
                <a:ea typeface="华文楷体" pitchFamily="2" charset="-122"/>
              </a:rPr>
              <a:t>染柳烟浓</a:t>
            </a:r>
            <a:r>
              <a:rPr lang="en-US" altLang="zh-CN" sz="2400" b="1" dirty="0">
                <a:solidFill>
                  <a:srgbClr val="FFFF00"/>
                </a:solidFill>
                <a:latin typeface="华文楷体" pitchFamily="2" charset="-122"/>
                <a:ea typeface="华文楷体" pitchFamily="2" charset="-122"/>
              </a:rPr>
              <a:t>……</a:t>
            </a:r>
            <a:r>
              <a:rPr lang="zh-CN" altLang="en-US" sz="2400" b="1" dirty="0">
                <a:solidFill>
                  <a:srgbClr val="FFFF00"/>
                </a:solidFill>
                <a:latin typeface="华文楷体" pitchFamily="2" charset="-122"/>
                <a:ea typeface="华文楷体" pitchFamily="2" charset="-122"/>
              </a:rPr>
              <a:t>融和天气”意接开头两句</a:t>
            </a:r>
            <a:r>
              <a:rPr lang="zh-CN" altLang="en-US" sz="2400" b="1" dirty="0">
                <a:solidFill>
                  <a:schemeClr val="bg1"/>
                </a:solidFill>
                <a:latin typeface="华文楷体" pitchFamily="2" charset="-122"/>
                <a:ea typeface="华文楷体" pitchFamily="2" charset="-122"/>
              </a:rPr>
              <a:t>，描写今年元宵春意盎然的佳景。</a:t>
            </a:r>
            <a:r>
              <a:rPr lang="zh-CN" altLang="en-US" sz="2400" b="1" dirty="0">
                <a:solidFill>
                  <a:srgbClr val="FFFF00"/>
                </a:solidFill>
                <a:latin typeface="华文楷体" pitchFamily="2" charset="-122"/>
                <a:ea typeface="华文楷体" pitchFamily="2" charset="-122"/>
              </a:rPr>
              <a:t>“次第岂无风雨”，意承“人在何处”</a:t>
            </a:r>
            <a:r>
              <a:rPr lang="zh-CN" altLang="en-US" sz="2400" b="1" dirty="0">
                <a:solidFill>
                  <a:schemeClr val="bg1"/>
                </a:solidFill>
                <a:latin typeface="华文楷体" pitchFamily="2" charset="-122"/>
                <a:ea typeface="华文楷体" pitchFamily="2" charset="-122"/>
              </a:rPr>
              <a:t>，这似乎是无端的忧虑，正深刻地反映了词人南渡以来颠沛流离的境遇和深重的国难家愁所形成的特殊心境。 </a:t>
            </a:r>
            <a:r>
              <a:rPr lang="zh-CN" altLang="en-US" sz="2400" b="1" dirty="0">
                <a:solidFill>
                  <a:srgbClr val="FFFF00"/>
                </a:solidFill>
                <a:latin typeface="华文楷体" pitchFamily="2" charset="-122"/>
                <a:ea typeface="华文楷体" pitchFamily="2" charset="-122"/>
              </a:rPr>
              <a:t>因此眼前的良辰美景，自然引不起她的兴趣</a:t>
            </a:r>
            <a:r>
              <a:rPr lang="zh-CN" altLang="en-US" sz="2400" b="1" dirty="0">
                <a:solidFill>
                  <a:schemeClr val="bg1"/>
                </a:solidFill>
                <a:latin typeface="华文楷体" pitchFamily="2" charset="-122"/>
                <a:ea typeface="华文楷体" pitchFamily="2" charset="-122"/>
              </a:rPr>
              <a:t>，所以下接“来相招、香车宝马，谢他酒朋诗侣”就非常顺理成章了。词人此时虽然潦倒落拓，但由于她的才名世家，城里贵妇人们自然要乘着宝马香车去邀请她参加元宵盛会的。她婉言谢绝了，因为她无论如何也乐不起来。 </a:t>
            </a:r>
          </a:p>
        </p:txBody>
      </p:sp>
    </p:spTree>
    <p:extLst>
      <p:ext uri="{BB962C8B-B14F-4D97-AF65-F5344CB8AC3E}">
        <p14:creationId xmlns:p14="http://schemas.microsoft.com/office/powerpoint/2010/main" val="513612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218">
                                            <p:bg/>
                                          </p:spTgt>
                                        </p:tgtEl>
                                        <p:attrNameLst>
                                          <p:attrName>style.visibility</p:attrName>
                                        </p:attrNameLst>
                                      </p:cBhvr>
                                      <p:to>
                                        <p:strVal val="visible"/>
                                      </p:to>
                                    </p:set>
                                    <p:animEffect transition="in" filter="wipe(down)">
                                      <p:cBhvr>
                                        <p:cTn id="7" dur="580">
                                          <p:stCondLst>
                                            <p:cond delay="0"/>
                                          </p:stCondLst>
                                        </p:cTn>
                                        <p:tgtEl>
                                          <p:spTgt spid="9218">
                                            <p:bg/>
                                          </p:spTgt>
                                        </p:tgtEl>
                                      </p:cBhvr>
                                    </p:animEffect>
                                    <p:anim calcmode="lin" valueType="num">
                                      <p:cBhvr>
                                        <p:cTn id="8" dur="1822" tmFilter="0,0; 0.14,0.36; 0.43,0.73; 0.71,0.91; 1.0,1.0">
                                          <p:stCondLst>
                                            <p:cond delay="0"/>
                                          </p:stCondLst>
                                        </p:cTn>
                                        <p:tgtEl>
                                          <p:spTgt spid="9218">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bg/>
                                          </p:spTgt>
                                        </p:tgtEl>
                                      </p:cBhvr>
                                      <p:to x="100000" y="60000"/>
                                    </p:animScale>
                                    <p:animScale>
                                      <p:cBhvr>
                                        <p:cTn id="14" dur="166" decel="50000">
                                          <p:stCondLst>
                                            <p:cond delay="676"/>
                                          </p:stCondLst>
                                        </p:cTn>
                                        <p:tgtEl>
                                          <p:spTgt spid="9218">
                                            <p:bg/>
                                          </p:spTgt>
                                        </p:tgtEl>
                                      </p:cBhvr>
                                      <p:to x="100000" y="100000"/>
                                    </p:animScale>
                                    <p:animScale>
                                      <p:cBhvr>
                                        <p:cTn id="15" dur="26">
                                          <p:stCondLst>
                                            <p:cond delay="1312"/>
                                          </p:stCondLst>
                                        </p:cTn>
                                        <p:tgtEl>
                                          <p:spTgt spid="9218">
                                            <p:bg/>
                                          </p:spTgt>
                                        </p:tgtEl>
                                      </p:cBhvr>
                                      <p:to x="100000" y="80000"/>
                                    </p:animScale>
                                    <p:animScale>
                                      <p:cBhvr>
                                        <p:cTn id="16" dur="166" decel="50000">
                                          <p:stCondLst>
                                            <p:cond delay="1338"/>
                                          </p:stCondLst>
                                        </p:cTn>
                                        <p:tgtEl>
                                          <p:spTgt spid="9218">
                                            <p:bg/>
                                          </p:spTgt>
                                        </p:tgtEl>
                                      </p:cBhvr>
                                      <p:to x="100000" y="100000"/>
                                    </p:animScale>
                                    <p:animScale>
                                      <p:cBhvr>
                                        <p:cTn id="17" dur="26">
                                          <p:stCondLst>
                                            <p:cond delay="1642"/>
                                          </p:stCondLst>
                                        </p:cTn>
                                        <p:tgtEl>
                                          <p:spTgt spid="9218">
                                            <p:bg/>
                                          </p:spTgt>
                                        </p:tgtEl>
                                      </p:cBhvr>
                                      <p:to x="100000" y="90000"/>
                                    </p:animScale>
                                    <p:animScale>
                                      <p:cBhvr>
                                        <p:cTn id="18" dur="166" decel="50000">
                                          <p:stCondLst>
                                            <p:cond delay="1668"/>
                                          </p:stCondLst>
                                        </p:cTn>
                                        <p:tgtEl>
                                          <p:spTgt spid="9218">
                                            <p:bg/>
                                          </p:spTgt>
                                        </p:tgtEl>
                                      </p:cBhvr>
                                      <p:to x="100000" y="100000"/>
                                    </p:animScale>
                                    <p:animScale>
                                      <p:cBhvr>
                                        <p:cTn id="19" dur="26">
                                          <p:stCondLst>
                                            <p:cond delay="1808"/>
                                          </p:stCondLst>
                                        </p:cTn>
                                        <p:tgtEl>
                                          <p:spTgt spid="9218">
                                            <p:bg/>
                                          </p:spTgt>
                                        </p:tgtEl>
                                      </p:cBhvr>
                                      <p:to x="100000" y="95000"/>
                                    </p:animScale>
                                    <p:animScale>
                                      <p:cBhvr>
                                        <p:cTn id="20" dur="166" decel="50000">
                                          <p:stCondLst>
                                            <p:cond delay="1834"/>
                                          </p:stCondLst>
                                        </p:cTn>
                                        <p:tgtEl>
                                          <p:spTgt spid="9218">
                                            <p:bg/>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218">
                                            <p:txEl>
                                              <p:pRg st="0" end="0"/>
                                            </p:txEl>
                                          </p:spTgt>
                                        </p:tgtEl>
                                        <p:attrNameLst>
                                          <p:attrName>style.visibility</p:attrName>
                                        </p:attrNameLst>
                                      </p:cBhvr>
                                      <p:to>
                                        <p:strVal val="visible"/>
                                      </p:to>
                                    </p:set>
                                    <p:animEffect transition="in" filter="wipe(down)">
                                      <p:cBhvr>
                                        <p:cTn id="25" dur="580">
                                          <p:stCondLst>
                                            <p:cond delay="0"/>
                                          </p:stCondLst>
                                        </p:cTn>
                                        <p:tgtEl>
                                          <p:spTgt spid="9218">
                                            <p:txEl>
                                              <p:pRg st="0" end="0"/>
                                            </p:txEl>
                                          </p:spTgt>
                                        </p:tgtEl>
                                      </p:cBhvr>
                                    </p:animEffect>
                                    <p:anim calcmode="lin" valueType="num">
                                      <p:cBhvr>
                                        <p:cTn id="26" dur="1822" tmFilter="0,0; 0.14,0.36; 0.43,0.73; 0.71,0.91; 1.0,1.0">
                                          <p:stCondLst>
                                            <p:cond delay="0"/>
                                          </p:stCondLst>
                                        </p:cTn>
                                        <p:tgtEl>
                                          <p:spTgt spid="921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8">
                                            <p:txEl>
                                              <p:pRg st="0" end="0"/>
                                            </p:txEl>
                                          </p:spTgt>
                                        </p:tgtEl>
                                      </p:cBhvr>
                                      <p:to x="100000" y="60000"/>
                                    </p:animScale>
                                    <p:animScale>
                                      <p:cBhvr>
                                        <p:cTn id="32" dur="166" decel="50000">
                                          <p:stCondLst>
                                            <p:cond delay="676"/>
                                          </p:stCondLst>
                                        </p:cTn>
                                        <p:tgtEl>
                                          <p:spTgt spid="9218">
                                            <p:txEl>
                                              <p:pRg st="0" end="0"/>
                                            </p:txEl>
                                          </p:spTgt>
                                        </p:tgtEl>
                                      </p:cBhvr>
                                      <p:to x="100000" y="100000"/>
                                    </p:animScale>
                                    <p:animScale>
                                      <p:cBhvr>
                                        <p:cTn id="33" dur="26">
                                          <p:stCondLst>
                                            <p:cond delay="1312"/>
                                          </p:stCondLst>
                                        </p:cTn>
                                        <p:tgtEl>
                                          <p:spTgt spid="9218">
                                            <p:txEl>
                                              <p:pRg st="0" end="0"/>
                                            </p:txEl>
                                          </p:spTgt>
                                        </p:tgtEl>
                                      </p:cBhvr>
                                      <p:to x="100000" y="80000"/>
                                    </p:animScale>
                                    <p:animScale>
                                      <p:cBhvr>
                                        <p:cTn id="34" dur="166" decel="50000">
                                          <p:stCondLst>
                                            <p:cond delay="1338"/>
                                          </p:stCondLst>
                                        </p:cTn>
                                        <p:tgtEl>
                                          <p:spTgt spid="9218">
                                            <p:txEl>
                                              <p:pRg st="0" end="0"/>
                                            </p:txEl>
                                          </p:spTgt>
                                        </p:tgtEl>
                                      </p:cBhvr>
                                      <p:to x="100000" y="100000"/>
                                    </p:animScale>
                                    <p:animScale>
                                      <p:cBhvr>
                                        <p:cTn id="35" dur="26">
                                          <p:stCondLst>
                                            <p:cond delay="1642"/>
                                          </p:stCondLst>
                                        </p:cTn>
                                        <p:tgtEl>
                                          <p:spTgt spid="9218">
                                            <p:txEl>
                                              <p:pRg st="0" end="0"/>
                                            </p:txEl>
                                          </p:spTgt>
                                        </p:tgtEl>
                                      </p:cBhvr>
                                      <p:to x="100000" y="90000"/>
                                    </p:animScale>
                                    <p:animScale>
                                      <p:cBhvr>
                                        <p:cTn id="36" dur="166" decel="50000">
                                          <p:stCondLst>
                                            <p:cond delay="1668"/>
                                          </p:stCondLst>
                                        </p:cTn>
                                        <p:tgtEl>
                                          <p:spTgt spid="9218">
                                            <p:txEl>
                                              <p:pRg st="0" end="0"/>
                                            </p:txEl>
                                          </p:spTgt>
                                        </p:tgtEl>
                                      </p:cBhvr>
                                      <p:to x="100000" y="100000"/>
                                    </p:animScale>
                                    <p:animScale>
                                      <p:cBhvr>
                                        <p:cTn id="37" dur="26">
                                          <p:stCondLst>
                                            <p:cond delay="1808"/>
                                          </p:stCondLst>
                                        </p:cTn>
                                        <p:tgtEl>
                                          <p:spTgt spid="9218">
                                            <p:txEl>
                                              <p:pRg st="0" end="0"/>
                                            </p:txEl>
                                          </p:spTgt>
                                        </p:tgtEl>
                                      </p:cBhvr>
                                      <p:to x="100000" y="95000"/>
                                    </p:animScale>
                                    <p:animScale>
                                      <p:cBhvr>
                                        <p:cTn id="38" dur="166" decel="50000">
                                          <p:stCondLst>
                                            <p:cond delay="1834"/>
                                          </p:stCondLst>
                                        </p:cTn>
                                        <p:tgtEl>
                                          <p:spTgt spid="9218">
                                            <p:txEl>
                                              <p:pRg st="0" end="0"/>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56" presetClass="entr" presetSubtype="0" fill="hold" grpId="0" nodeType="clickEffect">
                                  <p:stCondLst>
                                    <p:cond delay="0"/>
                                  </p:stCondLst>
                                  <p:iterate type="lt">
                                    <p:tmPct val="10000"/>
                                  </p:iterate>
                                  <p:childTnLst>
                                    <p:set>
                                      <p:cBhvr>
                                        <p:cTn id="42" dur="1" fill="hold">
                                          <p:stCondLst>
                                            <p:cond delay="0"/>
                                          </p:stCondLst>
                                        </p:cTn>
                                        <p:tgtEl>
                                          <p:spTgt spid="9219"/>
                                        </p:tgtEl>
                                        <p:attrNameLst>
                                          <p:attrName>style.visibility</p:attrName>
                                        </p:attrNameLst>
                                      </p:cBhvr>
                                      <p:to>
                                        <p:strVal val="visible"/>
                                      </p:to>
                                    </p:set>
                                    <p:anim by="(-#ppt_w*2)" calcmode="lin" valueType="num">
                                      <p:cBhvr rctx="PPT">
                                        <p:cTn id="43" dur="500" autoRev="1" fill="hold">
                                          <p:stCondLst>
                                            <p:cond delay="0"/>
                                          </p:stCondLst>
                                        </p:cTn>
                                        <p:tgtEl>
                                          <p:spTgt spid="9219"/>
                                        </p:tgtEl>
                                        <p:attrNameLst>
                                          <p:attrName>ppt_w</p:attrName>
                                        </p:attrNameLst>
                                      </p:cBhvr>
                                    </p:anim>
                                    <p:anim by="(#ppt_w*0.50)" calcmode="lin" valueType="num">
                                      <p:cBhvr>
                                        <p:cTn id="44" dur="500" decel="50000" autoRev="1" fill="hold">
                                          <p:stCondLst>
                                            <p:cond delay="0"/>
                                          </p:stCondLst>
                                        </p:cTn>
                                        <p:tgtEl>
                                          <p:spTgt spid="9219"/>
                                        </p:tgtEl>
                                        <p:attrNameLst>
                                          <p:attrName>ppt_x</p:attrName>
                                        </p:attrNameLst>
                                      </p:cBhvr>
                                    </p:anim>
                                    <p:anim from="(-#ppt_h/2)" to="(#ppt_y)" calcmode="lin" valueType="num">
                                      <p:cBhvr>
                                        <p:cTn id="45" dur="1000" fill="hold">
                                          <p:stCondLst>
                                            <p:cond delay="0"/>
                                          </p:stCondLst>
                                        </p:cTn>
                                        <p:tgtEl>
                                          <p:spTgt spid="9219"/>
                                        </p:tgtEl>
                                        <p:attrNameLst>
                                          <p:attrName>ppt_y</p:attrName>
                                        </p:attrNameLst>
                                      </p:cBhvr>
                                    </p:anim>
                                    <p:animRot by="21600000">
                                      <p:cBhvr>
                                        <p:cTn id="46" dur="1000" fill="hold">
                                          <p:stCondLst>
                                            <p:cond delay="0"/>
                                          </p:stCondLst>
                                        </p:cTn>
                                        <p:tgtEl>
                                          <p:spTgt spid="92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nimBg="1"/>
      <p:bldP spid="92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subTitle" idx="1"/>
          </p:nvPr>
        </p:nvSpPr>
        <p:spPr>
          <a:xfrm>
            <a:off x="0" y="0"/>
            <a:ext cx="9144000" cy="2667000"/>
          </a:xfrm>
          <a:solidFill>
            <a:srgbClr val="0000CC"/>
          </a:solidFill>
        </p:spPr>
        <p:txBody>
          <a:bodyPr>
            <a:normAutofit/>
          </a:bodyPr>
          <a:lstStyle/>
          <a:p>
            <a:pPr algn="l">
              <a:lnSpc>
                <a:spcPct val="150000"/>
              </a:lnSpc>
            </a:pPr>
            <a:r>
              <a:rPr lang="en-US" altLang="zh-CN" sz="2400" b="1" dirty="0">
                <a:solidFill>
                  <a:schemeClr val="bg1"/>
                </a:solidFill>
                <a:latin typeface="华文楷体" pitchFamily="2" charset="-122"/>
                <a:ea typeface="华文楷体" pitchFamily="2" charset="-122"/>
              </a:rPr>
              <a:t>   </a:t>
            </a:r>
            <a:r>
              <a:rPr lang="zh-CN" altLang="en-US" sz="2400" b="1" dirty="0">
                <a:solidFill>
                  <a:schemeClr val="bg1"/>
                </a:solidFill>
                <a:latin typeface="华文楷体" pitchFamily="2" charset="-122"/>
                <a:ea typeface="华文楷体" pitchFamily="2" charset="-122"/>
              </a:rPr>
              <a:t>落日熔金，暮云合璧，人在何处？染柳烟浓，吹梅笛怨，春意知几许？元宵佳节，融和天气，次第岂无风雨？来相招，香车宝马，谢他酒朋诗侣。</a:t>
            </a:r>
          </a:p>
        </p:txBody>
      </p:sp>
      <p:sp>
        <p:nvSpPr>
          <p:cNvPr id="11267" name="Rectangle 3"/>
          <p:cNvSpPr>
            <a:spLocks noChangeArrowheads="1"/>
          </p:cNvSpPr>
          <p:nvPr/>
        </p:nvSpPr>
        <p:spPr bwMode="auto">
          <a:xfrm>
            <a:off x="251520" y="3483892"/>
            <a:ext cx="9144000" cy="954107"/>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FFFF00"/>
                </a:solidFill>
                <a:ea typeface="华文楷体" pitchFamily="2" charset="-122"/>
              </a:rPr>
              <a:t>整个上片，所有</a:t>
            </a:r>
            <a:r>
              <a:rPr lang="zh-CN" altLang="en-US" sz="2800" b="1" dirty="0">
                <a:solidFill>
                  <a:schemeClr val="bg1"/>
                </a:solidFill>
                <a:ea typeface="华文楷体" pitchFamily="2" charset="-122"/>
              </a:rPr>
              <a:t>乐景</a:t>
            </a:r>
            <a:r>
              <a:rPr lang="zh-CN" altLang="en-US" sz="2800" b="1" dirty="0">
                <a:solidFill>
                  <a:srgbClr val="FFFF00"/>
                </a:solidFill>
                <a:ea typeface="华文楷体" pitchFamily="2" charset="-122"/>
              </a:rPr>
              <a:t>的描写，都是为表现</a:t>
            </a:r>
            <a:r>
              <a:rPr lang="zh-CN" altLang="en-US" sz="2800" b="1" dirty="0">
                <a:solidFill>
                  <a:schemeClr val="bg1"/>
                </a:solidFill>
                <a:ea typeface="华文楷体" pitchFamily="2" charset="-122"/>
              </a:rPr>
              <a:t>哀情</a:t>
            </a:r>
            <a:r>
              <a:rPr lang="zh-CN" altLang="en-US" sz="2800" b="1" dirty="0">
                <a:solidFill>
                  <a:srgbClr val="FFFF00"/>
                </a:solidFill>
                <a:ea typeface="华文楷体" pitchFamily="2" charset="-122"/>
              </a:rPr>
              <a:t>而存在的。</a:t>
            </a:r>
            <a:r>
              <a:rPr lang="zh-CN" altLang="en-US" sz="2800" b="1" dirty="0">
                <a:solidFill>
                  <a:srgbClr val="FFFF00"/>
                </a:solidFill>
                <a:latin typeface="华文楷体"/>
                <a:ea typeface="华文楷体" pitchFamily="2" charset="-122"/>
              </a:rPr>
              <a:t> </a:t>
            </a:r>
            <a:endParaRPr lang="zh-CN" altLang="en-US" sz="2800" b="1" dirty="0">
              <a:solidFill>
                <a:srgbClr val="FFFF00"/>
              </a:solidFill>
              <a:ea typeface="华文楷体" pitchFamily="2" charset="-122"/>
            </a:endParaRPr>
          </a:p>
        </p:txBody>
      </p:sp>
    </p:spTree>
    <p:extLst>
      <p:ext uri="{BB962C8B-B14F-4D97-AF65-F5344CB8AC3E}">
        <p14:creationId xmlns:p14="http://schemas.microsoft.com/office/powerpoint/2010/main" val="345440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6">
                                            <p:bg/>
                                          </p:spTgt>
                                        </p:tgtEl>
                                        <p:attrNameLst>
                                          <p:attrName>style.visibility</p:attrName>
                                        </p:attrNameLst>
                                      </p:cBhvr>
                                      <p:to>
                                        <p:strVal val="visible"/>
                                      </p:to>
                                    </p:set>
                                    <p:animEffect transition="in" filter="diamond(in)">
                                      <p:cBhvr>
                                        <p:cTn id="7" dur="2000"/>
                                        <p:tgtEl>
                                          <p:spTgt spid="11266">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266">
                                            <p:txEl>
                                              <p:pRg st="0" end="0"/>
                                            </p:txEl>
                                          </p:spTgt>
                                        </p:tgtEl>
                                        <p:attrNameLst>
                                          <p:attrName>style.visibility</p:attrName>
                                        </p:attrNameLst>
                                      </p:cBhvr>
                                      <p:to>
                                        <p:strVal val="visible"/>
                                      </p:to>
                                    </p:set>
                                    <p:animEffect transition="in" filter="diamond(in)">
                                      <p:cBhvr>
                                        <p:cTn id="12" dur="2000"/>
                                        <p:tgtEl>
                                          <p:spTgt spid="112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11267"/>
                                        </p:tgtEl>
                                        <p:attrNameLst>
                                          <p:attrName>style.visibility</p:attrName>
                                        </p:attrNameLst>
                                      </p:cBhvr>
                                      <p:to>
                                        <p:strVal val="visible"/>
                                      </p:to>
                                    </p:set>
                                    <p:anim by="(-#ppt_w*2)" calcmode="lin" valueType="num">
                                      <p:cBhvr rctx="PPT">
                                        <p:cTn id="17" dur="500" autoRev="1" fill="hold">
                                          <p:stCondLst>
                                            <p:cond delay="0"/>
                                          </p:stCondLst>
                                        </p:cTn>
                                        <p:tgtEl>
                                          <p:spTgt spid="11267"/>
                                        </p:tgtEl>
                                        <p:attrNameLst>
                                          <p:attrName>ppt_w</p:attrName>
                                        </p:attrNameLst>
                                      </p:cBhvr>
                                    </p:anim>
                                    <p:anim by="(#ppt_w*0.50)" calcmode="lin" valueType="num">
                                      <p:cBhvr>
                                        <p:cTn id="18" dur="500" decel="50000" autoRev="1" fill="hold">
                                          <p:stCondLst>
                                            <p:cond delay="0"/>
                                          </p:stCondLst>
                                        </p:cTn>
                                        <p:tgtEl>
                                          <p:spTgt spid="11267"/>
                                        </p:tgtEl>
                                        <p:attrNameLst>
                                          <p:attrName>ppt_x</p:attrName>
                                        </p:attrNameLst>
                                      </p:cBhvr>
                                    </p:anim>
                                    <p:anim from="(-#ppt_h/2)" to="(#ppt_y)" calcmode="lin" valueType="num">
                                      <p:cBhvr>
                                        <p:cTn id="19" dur="1000" fill="hold">
                                          <p:stCondLst>
                                            <p:cond delay="0"/>
                                          </p:stCondLst>
                                        </p:cTn>
                                        <p:tgtEl>
                                          <p:spTgt spid="11267"/>
                                        </p:tgtEl>
                                        <p:attrNameLst>
                                          <p:attrName>ppt_y</p:attrName>
                                        </p:attrNameLst>
                                      </p:cBhvr>
                                    </p:anim>
                                    <p:animRot by="21600000">
                                      <p:cBhvr>
                                        <p:cTn id="20" dur="1000" fill="hold">
                                          <p:stCondLst>
                                            <p:cond delay="0"/>
                                          </p:stCondLst>
                                        </p:cTn>
                                        <p:tgtEl>
                                          <p:spTgt spid="112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nimBg="1"/>
      <p:bldP spid="112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subTitle" idx="1"/>
          </p:nvPr>
        </p:nvSpPr>
        <p:spPr>
          <a:xfrm>
            <a:off x="107504" y="193204"/>
            <a:ext cx="9144000" cy="1778000"/>
          </a:xfrm>
          <a:solidFill>
            <a:srgbClr val="0000CC"/>
          </a:solidFill>
        </p:spPr>
        <p:txBody>
          <a:bodyPr>
            <a:normAutofit/>
          </a:bodyPr>
          <a:lstStyle/>
          <a:p>
            <a:pPr algn="l">
              <a:lnSpc>
                <a:spcPct val="150000"/>
              </a:lnSpc>
            </a:pPr>
            <a:r>
              <a:rPr lang="zh-CN" altLang="en-US" sz="2400" b="1" dirty="0">
                <a:solidFill>
                  <a:schemeClr val="bg1"/>
                </a:solidFill>
                <a:latin typeface="华文楷体" pitchFamily="2" charset="-122"/>
                <a:ea typeface="华文楷体" pitchFamily="2" charset="-122"/>
              </a:rPr>
              <a:t>中州盛日，闺门多瑕，记得偏重三五，铺翠冠儿，捻金雪柳，簇带争济楚，如今憔悴，云鬟雪鬓，怕见夜间出去。不如向，帘儿底下，听人笑语。</a:t>
            </a:r>
            <a:r>
              <a:rPr lang="zh-CN" altLang="en-US" sz="2400" b="1" dirty="0">
                <a:solidFill>
                  <a:schemeClr val="bg1"/>
                </a:solidFill>
                <a:latin typeface="华文行楷" pitchFamily="2" charset="-122"/>
                <a:ea typeface="华文行楷" pitchFamily="2" charset="-122"/>
              </a:rPr>
              <a:t> </a:t>
            </a:r>
          </a:p>
        </p:txBody>
      </p:sp>
      <p:sp>
        <p:nvSpPr>
          <p:cNvPr id="12291" name="Rectangle 3"/>
          <p:cNvSpPr>
            <a:spLocks noChangeArrowheads="1"/>
          </p:cNvSpPr>
          <p:nvPr/>
        </p:nvSpPr>
        <p:spPr bwMode="auto">
          <a:xfrm>
            <a:off x="0" y="2069972"/>
            <a:ext cx="9144000" cy="3785652"/>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solidFill>
                  <a:srgbClr val="FFFF00"/>
                </a:solidFill>
                <a:latin typeface="华文楷体" pitchFamily="2" charset="-122"/>
                <a:ea typeface="华文楷体" pitchFamily="2" charset="-122"/>
              </a:rPr>
              <a:t>   </a:t>
            </a:r>
            <a:r>
              <a:rPr lang="zh-CN" altLang="en-US" sz="2400" b="1" dirty="0">
                <a:solidFill>
                  <a:srgbClr val="FFFF00"/>
                </a:solidFill>
                <a:latin typeface="华文楷体" pitchFamily="2" charset="-122"/>
                <a:ea typeface="华文楷体" pitchFamily="2" charset="-122"/>
              </a:rPr>
              <a:t>下片着重回忆“中州盛日”的元宵情景。 </a:t>
            </a:r>
          </a:p>
          <a:p>
            <a:r>
              <a:rPr lang="zh-CN" altLang="en-US" sz="2400" b="1" dirty="0">
                <a:solidFill>
                  <a:schemeClr val="bg1"/>
                </a:solidFill>
                <a:latin typeface="华文楷体" pitchFamily="2" charset="-122"/>
                <a:ea typeface="华文楷体" pitchFamily="2" charset="-122"/>
              </a:rPr>
              <a:t>     </a:t>
            </a:r>
            <a:r>
              <a:rPr lang="zh-CN" altLang="en-US" sz="2400" b="1" dirty="0">
                <a:solidFill>
                  <a:srgbClr val="FFFF00"/>
                </a:solidFill>
                <a:latin typeface="华文楷体" pitchFamily="2" charset="-122"/>
                <a:ea typeface="华文楷体" pitchFamily="2" charset="-122"/>
              </a:rPr>
              <a:t>所谓“中州盛日”</a:t>
            </a:r>
            <a:r>
              <a:rPr lang="zh-CN" altLang="en-US" sz="2400" b="1" dirty="0">
                <a:solidFill>
                  <a:schemeClr val="bg1"/>
                </a:solidFill>
                <a:latin typeface="华文楷体" pitchFamily="2" charset="-122"/>
                <a:ea typeface="华文楷体" pitchFamily="2" charset="-122"/>
              </a:rPr>
              <a:t>，就是指靖康之变之前在北宋首都汴京</a:t>
            </a:r>
            <a:r>
              <a:rPr lang="en-US" altLang="zh-CN" sz="2400" b="1" dirty="0">
                <a:solidFill>
                  <a:schemeClr val="bg1"/>
                </a:solidFill>
                <a:latin typeface="华文楷体" pitchFamily="2" charset="-122"/>
                <a:ea typeface="华文楷体" pitchFamily="2" charset="-122"/>
              </a:rPr>
              <a:t>(</a:t>
            </a:r>
            <a:r>
              <a:rPr lang="zh-CN" altLang="en-US" sz="2400" b="1" dirty="0">
                <a:solidFill>
                  <a:schemeClr val="bg1"/>
                </a:solidFill>
                <a:latin typeface="华文楷体" pitchFamily="2" charset="-122"/>
                <a:ea typeface="华文楷体" pitchFamily="2" charset="-122"/>
              </a:rPr>
              <a:t>今河南开封</a:t>
            </a:r>
            <a:r>
              <a:rPr lang="en-US" altLang="zh-CN" sz="2400" b="1" dirty="0">
                <a:solidFill>
                  <a:schemeClr val="bg1"/>
                </a:solidFill>
                <a:latin typeface="华文楷体" pitchFamily="2" charset="-122"/>
                <a:ea typeface="华文楷体" pitchFamily="2" charset="-122"/>
              </a:rPr>
              <a:t>)</a:t>
            </a:r>
            <a:r>
              <a:rPr lang="zh-CN" altLang="en-US" sz="2400" b="1" dirty="0">
                <a:solidFill>
                  <a:schemeClr val="bg1"/>
                </a:solidFill>
                <a:latin typeface="华文楷体" pitchFamily="2" charset="-122"/>
                <a:ea typeface="华文楷体" pitchFamily="2" charset="-122"/>
              </a:rPr>
              <a:t>的太平日子。</a:t>
            </a:r>
          </a:p>
          <a:p>
            <a:r>
              <a:rPr lang="zh-CN" altLang="en-US" sz="2400" b="1" dirty="0">
                <a:solidFill>
                  <a:schemeClr val="bg1"/>
                </a:solidFill>
                <a:latin typeface="华文楷体" pitchFamily="2" charset="-122"/>
                <a:ea typeface="华文楷体" pitchFamily="2" charset="-122"/>
              </a:rPr>
              <a:t>  </a:t>
            </a:r>
            <a:r>
              <a:rPr lang="zh-CN" altLang="en-US" sz="2400" b="1" dirty="0">
                <a:solidFill>
                  <a:srgbClr val="FFFF00"/>
                </a:solidFill>
                <a:latin typeface="华文楷体" pitchFamily="2" charset="-122"/>
                <a:ea typeface="华文楷体" pitchFamily="2" charset="-122"/>
              </a:rPr>
              <a:t>“闺门多暇，记得偏重三五。铺翠冠儿，捻金雪柳，簇带争济楚。”</a:t>
            </a:r>
            <a:r>
              <a:rPr lang="zh-CN" altLang="en-US" sz="2400" b="1" dirty="0">
                <a:solidFill>
                  <a:schemeClr val="bg1"/>
                </a:solidFill>
                <a:latin typeface="华文楷体" pitchFamily="2" charset="-122"/>
                <a:ea typeface="华文楷体" pitchFamily="2" charset="-122"/>
              </a:rPr>
              <a:t>当时几乎每年的元宵都是</a:t>
            </a:r>
            <a:r>
              <a:rPr lang="zh-CN" altLang="en-US" sz="2400" b="1" dirty="0">
                <a:solidFill>
                  <a:srgbClr val="FFFF00"/>
                </a:solidFill>
                <a:latin typeface="华文楷体" pitchFamily="2" charset="-122"/>
                <a:ea typeface="华文楷体" pitchFamily="2" charset="-122"/>
              </a:rPr>
              <a:t>那样的开心。“闺门多暇”</a:t>
            </a:r>
            <a:r>
              <a:rPr lang="zh-CN" altLang="en-US" sz="2400" b="1" dirty="0">
                <a:solidFill>
                  <a:schemeClr val="bg1"/>
                </a:solidFill>
                <a:latin typeface="华文楷体" pitchFamily="2" charset="-122"/>
                <a:ea typeface="华文楷体" pitchFamily="2" charset="-122"/>
              </a:rPr>
              <a:t>，生活安定自在，无忧无虑，每到元宵，都要精心打扮，尽态极妍，和人家斗美，那时游赏的兴致多浓啊</a:t>
            </a:r>
            <a:r>
              <a:rPr lang="en-US" altLang="zh-CN" sz="2400" b="1" dirty="0">
                <a:solidFill>
                  <a:schemeClr val="bg1"/>
                </a:solidFill>
                <a:latin typeface="华文楷体" pitchFamily="2" charset="-122"/>
                <a:ea typeface="华文楷体" pitchFamily="2" charset="-122"/>
              </a:rPr>
              <a:t>!</a:t>
            </a:r>
          </a:p>
          <a:p>
            <a:r>
              <a:rPr lang="en-US" altLang="zh-CN" sz="2400" b="1" dirty="0">
                <a:solidFill>
                  <a:schemeClr val="bg1"/>
                </a:solidFill>
                <a:latin typeface="华文楷体" pitchFamily="2" charset="-122"/>
                <a:ea typeface="华文楷体" pitchFamily="2" charset="-122"/>
              </a:rPr>
              <a:t>   </a:t>
            </a:r>
            <a:r>
              <a:rPr lang="zh-CN" altLang="en-US" sz="2400" b="1" dirty="0">
                <a:solidFill>
                  <a:schemeClr val="bg1"/>
                </a:solidFill>
                <a:latin typeface="华文楷体" pitchFamily="2" charset="-122"/>
                <a:ea typeface="华文楷体" pitchFamily="2" charset="-122"/>
              </a:rPr>
              <a:t>在这些</a:t>
            </a:r>
            <a:r>
              <a:rPr lang="zh-CN" altLang="en-US" sz="2400" b="1" dirty="0">
                <a:solidFill>
                  <a:srgbClr val="FFFF00"/>
                </a:solidFill>
                <a:latin typeface="华文楷体" pitchFamily="2" charset="-122"/>
                <a:ea typeface="华文楷体" pitchFamily="2" charset="-122"/>
              </a:rPr>
              <a:t>美好的回忆中</a:t>
            </a:r>
            <a:r>
              <a:rPr lang="zh-CN" altLang="en-US" sz="2400" b="1" dirty="0">
                <a:solidFill>
                  <a:schemeClr val="bg1"/>
                </a:solidFill>
                <a:latin typeface="华文楷体" pitchFamily="2" charset="-122"/>
                <a:ea typeface="华文楷体" pitchFamily="2" charset="-122"/>
              </a:rPr>
              <a:t>，从词人的心态和她的行为，可以看出</a:t>
            </a:r>
            <a:r>
              <a:rPr lang="zh-CN" altLang="en-US" sz="2400" b="1" dirty="0">
                <a:solidFill>
                  <a:srgbClr val="FFFF00"/>
                </a:solidFill>
                <a:latin typeface="华文楷体" pitchFamily="2" charset="-122"/>
                <a:ea typeface="华文楷体" pitchFamily="2" charset="-122"/>
              </a:rPr>
              <a:t>丧乱之前</a:t>
            </a:r>
            <a:r>
              <a:rPr lang="zh-CN" altLang="en-US" sz="2400" b="1" dirty="0">
                <a:solidFill>
                  <a:schemeClr val="bg1"/>
                </a:solidFill>
                <a:latin typeface="华文楷体" pitchFamily="2" charset="-122"/>
                <a:ea typeface="华文楷体" pitchFamily="2" charset="-122"/>
              </a:rPr>
              <a:t>，</a:t>
            </a:r>
            <a:r>
              <a:rPr lang="zh-CN" altLang="en-US" sz="2400" b="1" dirty="0">
                <a:solidFill>
                  <a:srgbClr val="FFFF00"/>
                </a:solidFill>
                <a:latin typeface="华文楷体" pitchFamily="2" charset="-122"/>
                <a:ea typeface="华文楷体" pitchFamily="2" charset="-122"/>
              </a:rPr>
              <a:t>社会生活是多么的繁华安定。</a:t>
            </a:r>
          </a:p>
          <a:p>
            <a:endParaRPr lang="en-US" altLang="zh-CN" sz="2400" b="1" dirty="0">
              <a:solidFill>
                <a:srgbClr val="FFFF00"/>
              </a:solidFill>
              <a:latin typeface="华文楷体" pitchFamily="2" charset="-122"/>
              <a:ea typeface="华文楷体" pitchFamily="2" charset="-122"/>
            </a:endParaRPr>
          </a:p>
        </p:txBody>
      </p:sp>
    </p:spTree>
    <p:extLst>
      <p:ext uri="{BB962C8B-B14F-4D97-AF65-F5344CB8AC3E}">
        <p14:creationId xmlns:p14="http://schemas.microsoft.com/office/powerpoint/2010/main" val="1888020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290">
                                            <p:bg/>
                                          </p:spTgt>
                                        </p:tgtEl>
                                        <p:attrNameLst>
                                          <p:attrName>style.visibility</p:attrName>
                                        </p:attrNameLst>
                                      </p:cBhvr>
                                      <p:to>
                                        <p:strVal val="visible"/>
                                      </p:to>
                                    </p:set>
                                    <p:animEffect transition="in" filter="circle(in)">
                                      <p:cBhvr>
                                        <p:cTn id="7" dur="2000"/>
                                        <p:tgtEl>
                                          <p:spTgt spid="1229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0">
                                            <p:txEl>
                                              <p:pRg st="0" end="0"/>
                                            </p:txEl>
                                          </p:spTgt>
                                        </p:tgtEl>
                                        <p:attrNameLst>
                                          <p:attrName>style.visibility</p:attrName>
                                        </p:attrNameLst>
                                      </p:cBhvr>
                                      <p:to>
                                        <p:strVal val="visible"/>
                                      </p:to>
                                    </p:set>
                                    <p:animEffect transition="in" filter="circle(in)">
                                      <p:cBhvr>
                                        <p:cTn id="12" dur="2000"/>
                                        <p:tgtEl>
                                          <p:spTgt spid="1229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entr" presetSubtype="0" fill="hold" nodeType="clickEffect">
                                  <p:stCondLst>
                                    <p:cond delay="0"/>
                                  </p:stCondLst>
                                  <p:iterate type="lt">
                                    <p:tmPct val="10000"/>
                                  </p:iterate>
                                  <p:childTnLst>
                                    <p:set>
                                      <p:cBhvr>
                                        <p:cTn id="16" dur="1" fill="hold">
                                          <p:stCondLst>
                                            <p:cond delay="0"/>
                                          </p:stCondLst>
                                        </p:cTn>
                                        <p:tgtEl>
                                          <p:spTgt spid="12291">
                                            <p:txEl>
                                              <p:pRg st="0" end="0"/>
                                            </p:txEl>
                                          </p:spTgt>
                                        </p:tgtEl>
                                        <p:attrNameLst>
                                          <p:attrName>style.visibility</p:attrName>
                                        </p:attrNameLst>
                                      </p:cBhvr>
                                      <p:to>
                                        <p:strVal val="visible"/>
                                      </p:to>
                                    </p:set>
                                    <p:anim by="(-#ppt_w*2)" calcmode="lin" valueType="num">
                                      <p:cBhvr rctx="PPT">
                                        <p:cTn id="17" dur="500" autoRev="1" fill="hold">
                                          <p:stCondLst>
                                            <p:cond delay="0"/>
                                          </p:stCondLst>
                                        </p:cTn>
                                        <p:tgtEl>
                                          <p:spTgt spid="12291">
                                            <p:txEl>
                                              <p:pRg st="0" end="0"/>
                                            </p:txEl>
                                          </p:spTgt>
                                        </p:tgtEl>
                                        <p:attrNameLst>
                                          <p:attrName>ppt_w</p:attrName>
                                        </p:attrNameLst>
                                      </p:cBhvr>
                                    </p:anim>
                                    <p:anim by="(#ppt_w*0.50)" calcmode="lin" valueType="num">
                                      <p:cBhvr>
                                        <p:cTn id="18" dur="500" decel="50000" autoRev="1" fill="hold">
                                          <p:stCondLst>
                                            <p:cond delay="0"/>
                                          </p:stCondLst>
                                        </p:cTn>
                                        <p:tgtEl>
                                          <p:spTgt spid="12291">
                                            <p:txEl>
                                              <p:pRg st="0" end="0"/>
                                            </p:txEl>
                                          </p:spTgt>
                                        </p:tgtEl>
                                        <p:attrNameLst>
                                          <p:attrName>ppt_x</p:attrName>
                                        </p:attrNameLst>
                                      </p:cBhvr>
                                    </p:anim>
                                    <p:anim from="(-#ppt_h/2)" to="(#ppt_y)" calcmode="lin" valueType="num">
                                      <p:cBhvr>
                                        <p:cTn id="19" dur="1000" fill="hold">
                                          <p:stCondLst>
                                            <p:cond delay="0"/>
                                          </p:stCondLst>
                                        </p:cTn>
                                        <p:tgtEl>
                                          <p:spTgt spid="12291">
                                            <p:txEl>
                                              <p:pRg st="0" end="0"/>
                                            </p:txEl>
                                          </p:spTgt>
                                        </p:tgtEl>
                                        <p:attrNameLst>
                                          <p:attrName>ppt_y</p:attrName>
                                        </p:attrNameLst>
                                      </p:cBhvr>
                                    </p:anim>
                                    <p:animRot by="21600000">
                                      <p:cBhvr>
                                        <p:cTn id="20" dur="1000" fill="hold">
                                          <p:stCondLst>
                                            <p:cond delay="0"/>
                                          </p:stCondLst>
                                        </p:cTn>
                                        <p:tgtEl>
                                          <p:spTgt spid="12291">
                                            <p:txEl>
                                              <p:pRg st="0" end="0"/>
                                            </p:txEl>
                                          </p:spTgt>
                                        </p:tgtEl>
                                        <p:attrNameLst>
                                          <p:attrName>r</p:attrName>
                                        </p:attrNameLst>
                                      </p:cBhvr>
                                    </p:animRo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12291">
                                            <p:txEl>
                                              <p:pRg st="1" end="1"/>
                                            </p:txEl>
                                          </p:spTgt>
                                        </p:tgtEl>
                                        <p:attrNameLst>
                                          <p:attrName>style.visibility</p:attrName>
                                        </p:attrNameLst>
                                      </p:cBhvr>
                                      <p:to>
                                        <p:strVal val="visible"/>
                                      </p:to>
                                    </p:set>
                                    <p:animEffect transition="in" filter="diamond(in)">
                                      <p:cBhvr>
                                        <p:cTn id="25" dur="2000"/>
                                        <p:tgtEl>
                                          <p:spTgt spid="12291">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nodeType="clickEffect">
                                  <p:stCondLst>
                                    <p:cond delay="0"/>
                                  </p:stCondLst>
                                  <p:childTnLst>
                                    <p:set>
                                      <p:cBhvr>
                                        <p:cTn id="29" dur="1" fill="hold">
                                          <p:stCondLst>
                                            <p:cond delay="0"/>
                                          </p:stCondLst>
                                        </p:cTn>
                                        <p:tgtEl>
                                          <p:spTgt spid="12291">
                                            <p:txEl>
                                              <p:pRg st="2" end="2"/>
                                            </p:txEl>
                                          </p:spTgt>
                                        </p:tgtEl>
                                        <p:attrNameLst>
                                          <p:attrName>style.visibility</p:attrName>
                                        </p:attrNameLst>
                                      </p:cBhvr>
                                      <p:to>
                                        <p:strVal val="visible"/>
                                      </p:to>
                                    </p:set>
                                    <p:animEffect transition="in" filter="circle(in)">
                                      <p:cBhvr>
                                        <p:cTn id="30" dur="2000"/>
                                        <p:tgtEl>
                                          <p:spTgt spid="12291">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6" presetClass="entr" presetSubtype="0" fill="hold" nodeType="clickEffect">
                                  <p:stCondLst>
                                    <p:cond delay="0"/>
                                  </p:stCondLst>
                                  <p:iterate type="lt">
                                    <p:tmPct val="10000"/>
                                  </p:iterate>
                                  <p:childTnLst>
                                    <p:set>
                                      <p:cBhvr>
                                        <p:cTn id="34" dur="1" fill="hold">
                                          <p:stCondLst>
                                            <p:cond delay="0"/>
                                          </p:stCondLst>
                                        </p:cTn>
                                        <p:tgtEl>
                                          <p:spTgt spid="12291">
                                            <p:txEl>
                                              <p:pRg st="3" end="3"/>
                                            </p:txEl>
                                          </p:spTgt>
                                        </p:tgtEl>
                                        <p:attrNameLst>
                                          <p:attrName>style.visibility</p:attrName>
                                        </p:attrNameLst>
                                      </p:cBhvr>
                                      <p:to>
                                        <p:strVal val="visible"/>
                                      </p:to>
                                    </p:set>
                                    <p:anim by="(-#ppt_w*2)" calcmode="lin" valueType="num">
                                      <p:cBhvr rctx="PPT">
                                        <p:cTn id="35" dur="500" autoRev="1" fill="hold">
                                          <p:stCondLst>
                                            <p:cond delay="0"/>
                                          </p:stCondLst>
                                        </p:cTn>
                                        <p:tgtEl>
                                          <p:spTgt spid="12291">
                                            <p:txEl>
                                              <p:pRg st="3" end="3"/>
                                            </p:txEl>
                                          </p:spTgt>
                                        </p:tgtEl>
                                        <p:attrNameLst>
                                          <p:attrName>ppt_w</p:attrName>
                                        </p:attrNameLst>
                                      </p:cBhvr>
                                    </p:anim>
                                    <p:anim by="(#ppt_w*0.50)" calcmode="lin" valueType="num">
                                      <p:cBhvr>
                                        <p:cTn id="36" dur="500" decel="50000" autoRev="1" fill="hold">
                                          <p:stCondLst>
                                            <p:cond delay="0"/>
                                          </p:stCondLst>
                                        </p:cTn>
                                        <p:tgtEl>
                                          <p:spTgt spid="12291">
                                            <p:txEl>
                                              <p:pRg st="3" end="3"/>
                                            </p:txEl>
                                          </p:spTgt>
                                        </p:tgtEl>
                                        <p:attrNameLst>
                                          <p:attrName>ppt_x</p:attrName>
                                        </p:attrNameLst>
                                      </p:cBhvr>
                                    </p:anim>
                                    <p:anim from="(-#ppt_h/2)" to="(#ppt_y)" calcmode="lin" valueType="num">
                                      <p:cBhvr>
                                        <p:cTn id="37" dur="1000" fill="hold">
                                          <p:stCondLst>
                                            <p:cond delay="0"/>
                                          </p:stCondLst>
                                        </p:cTn>
                                        <p:tgtEl>
                                          <p:spTgt spid="12291">
                                            <p:txEl>
                                              <p:pRg st="3" end="3"/>
                                            </p:txEl>
                                          </p:spTgt>
                                        </p:tgtEl>
                                        <p:attrNameLst>
                                          <p:attrName>ppt_y</p:attrName>
                                        </p:attrNameLst>
                                      </p:cBhvr>
                                    </p:anim>
                                    <p:animRot by="21600000">
                                      <p:cBhvr>
                                        <p:cTn id="38" dur="1000" fill="hold">
                                          <p:stCondLst>
                                            <p:cond delay="0"/>
                                          </p:stCondLst>
                                        </p:cTn>
                                        <p:tgtEl>
                                          <p:spTgt spid="1229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subTitle" idx="1"/>
          </p:nvPr>
        </p:nvSpPr>
        <p:spPr>
          <a:xfrm>
            <a:off x="0" y="0"/>
            <a:ext cx="9144000" cy="1778000"/>
          </a:xfrm>
          <a:solidFill>
            <a:srgbClr val="0000CC"/>
          </a:solidFill>
        </p:spPr>
        <p:txBody>
          <a:bodyPr>
            <a:normAutofit/>
          </a:bodyPr>
          <a:lstStyle/>
          <a:p>
            <a:pPr algn="l">
              <a:lnSpc>
                <a:spcPct val="150000"/>
              </a:lnSpc>
            </a:pPr>
            <a:r>
              <a:rPr lang="en-US" altLang="zh-CN" sz="2400" b="1" dirty="0">
                <a:solidFill>
                  <a:schemeClr val="bg1"/>
                </a:solidFill>
                <a:latin typeface="华文楷体" pitchFamily="2" charset="-122"/>
                <a:ea typeface="华文楷体" pitchFamily="2" charset="-122"/>
              </a:rPr>
              <a:t>    </a:t>
            </a:r>
            <a:r>
              <a:rPr lang="zh-CN" altLang="en-US" sz="2400" b="1" dirty="0">
                <a:solidFill>
                  <a:schemeClr val="bg1"/>
                </a:solidFill>
                <a:latin typeface="华文楷体" pitchFamily="2" charset="-122"/>
                <a:ea typeface="华文楷体" pitchFamily="2" charset="-122"/>
              </a:rPr>
              <a:t>中州盛日，闺门多瑕，记得偏重三五，铺翠冠儿，捻金雪柳，簇带争济楚。</a:t>
            </a:r>
            <a:r>
              <a:rPr lang="zh-CN" altLang="en-US" sz="2400" b="1" dirty="0">
                <a:solidFill>
                  <a:srgbClr val="FFFF00"/>
                </a:solidFill>
                <a:latin typeface="华文楷体" pitchFamily="2" charset="-122"/>
                <a:ea typeface="华文楷体" pitchFamily="2" charset="-122"/>
              </a:rPr>
              <a:t>如今憔悴，云鬟雪鬓，怕见夜间出去。不如向，帘儿底下，听人笑语。</a:t>
            </a:r>
            <a:r>
              <a:rPr lang="zh-CN" altLang="en-US" sz="2400" b="1" dirty="0">
                <a:solidFill>
                  <a:srgbClr val="FFFF00"/>
                </a:solidFill>
                <a:latin typeface="华文行楷" pitchFamily="2" charset="-122"/>
                <a:ea typeface="华文行楷" pitchFamily="2" charset="-122"/>
              </a:rPr>
              <a:t> </a:t>
            </a:r>
          </a:p>
        </p:txBody>
      </p:sp>
      <p:sp>
        <p:nvSpPr>
          <p:cNvPr id="13315" name="Rectangle 3"/>
          <p:cNvSpPr>
            <a:spLocks noChangeArrowheads="1"/>
          </p:cNvSpPr>
          <p:nvPr/>
        </p:nvSpPr>
        <p:spPr bwMode="auto">
          <a:xfrm>
            <a:off x="0" y="2412845"/>
            <a:ext cx="9144000" cy="304698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dirty="0">
                <a:solidFill>
                  <a:schemeClr val="bg1"/>
                </a:solidFill>
                <a:latin typeface="华文楷体" pitchFamily="2" charset="-122"/>
                <a:ea typeface="华文楷体" pitchFamily="2" charset="-122"/>
              </a:rPr>
              <a:t>     </a:t>
            </a:r>
            <a:r>
              <a:rPr lang="zh-CN" altLang="en-US" sz="2400" b="1" dirty="0">
                <a:solidFill>
                  <a:schemeClr val="bg1"/>
                </a:solidFill>
                <a:latin typeface="华文楷体" pitchFamily="2" charset="-122"/>
                <a:ea typeface="华文楷体" pitchFamily="2" charset="-122"/>
              </a:rPr>
              <a:t>但是这些</a:t>
            </a:r>
            <a:r>
              <a:rPr lang="zh-CN" altLang="en-US" sz="2400" b="1" dirty="0">
                <a:solidFill>
                  <a:srgbClr val="FFFF00"/>
                </a:solidFill>
                <a:latin typeface="华文楷体" pitchFamily="2" charset="-122"/>
                <a:ea typeface="华文楷体" pitchFamily="2" charset="-122"/>
              </a:rPr>
              <a:t>繁华和快乐</a:t>
            </a:r>
            <a:r>
              <a:rPr lang="zh-CN" altLang="en-US" sz="2400" b="1" dirty="0">
                <a:solidFill>
                  <a:schemeClr val="bg1"/>
                </a:solidFill>
                <a:latin typeface="华文楷体" pitchFamily="2" charset="-122"/>
                <a:ea typeface="华文楷体" pitchFamily="2" charset="-122"/>
              </a:rPr>
              <a:t>，</a:t>
            </a:r>
            <a:r>
              <a:rPr lang="zh-CN" altLang="en-US" sz="2400" b="1" dirty="0">
                <a:solidFill>
                  <a:srgbClr val="FFFF00"/>
                </a:solidFill>
                <a:latin typeface="华文楷体" pitchFamily="2" charset="-122"/>
                <a:ea typeface="华文楷体" pitchFamily="2" charset="-122"/>
              </a:rPr>
              <a:t>早已成为幻梦</a:t>
            </a:r>
            <a:r>
              <a:rPr lang="zh-CN" altLang="en-US" sz="2400" b="1" dirty="0">
                <a:solidFill>
                  <a:schemeClr val="bg1"/>
                </a:solidFill>
                <a:latin typeface="华文楷体" pitchFamily="2" charset="-122"/>
                <a:ea typeface="华文楷体" pitchFamily="2" charset="-122"/>
              </a:rPr>
              <a:t>，因而，作者的心路，</a:t>
            </a:r>
            <a:r>
              <a:rPr lang="zh-CN" altLang="en-US" sz="2400" b="1" dirty="0">
                <a:solidFill>
                  <a:srgbClr val="FFFF00"/>
                </a:solidFill>
                <a:latin typeface="华文楷体" pitchFamily="2" charset="-122"/>
                <a:ea typeface="华文楷体" pitchFamily="2" charset="-122"/>
              </a:rPr>
              <a:t>又从忆昔，转为伤今</a:t>
            </a:r>
            <a:r>
              <a:rPr lang="zh-CN" altLang="en-US" sz="2400" b="1" dirty="0">
                <a:solidFill>
                  <a:schemeClr val="bg1"/>
                </a:solidFill>
                <a:latin typeface="华文楷体" pitchFamily="2" charset="-122"/>
                <a:ea typeface="华文楷体" pitchFamily="2" charset="-122"/>
              </a:rPr>
              <a:t>。</a:t>
            </a:r>
          </a:p>
          <a:p>
            <a:r>
              <a:rPr lang="zh-CN" altLang="en-US" sz="2400" b="1" dirty="0">
                <a:solidFill>
                  <a:schemeClr val="bg1"/>
                </a:solidFill>
                <a:latin typeface="华文楷体" pitchFamily="2" charset="-122"/>
                <a:ea typeface="华文楷体" pitchFamily="2" charset="-122"/>
              </a:rPr>
              <a:t> “如今憔悴，风鬟霜鬓，怕见夜间出去。”</a:t>
            </a:r>
            <a:r>
              <a:rPr lang="zh-CN" altLang="en-US" sz="2400" b="1" dirty="0">
                <a:solidFill>
                  <a:srgbClr val="FFFF00"/>
                </a:solidFill>
                <a:latin typeface="华文楷体" pitchFamily="2" charset="-122"/>
                <a:ea typeface="华文楷体" pitchFamily="2" charset="-122"/>
              </a:rPr>
              <a:t>一个蓬头霜鬓的内心充满着忧患的老妇人，哪有赏灯游乐的兴趣呢</a:t>
            </a:r>
            <a:r>
              <a:rPr lang="en-US" altLang="zh-CN" sz="2400" b="1" dirty="0">
                <a:solidFill>
                  <a:srgbClr val="FFFF00"/>
                </a:solidFill>
                <a:latin typeface="华文楷体" pitchFamily="2" charset="-122"/>
                <a:ea typeface="华文楷体" pitchFamily="2" charset="-122"/>
              </a:rPr>
              <a:t>?</a:t>
            </a:r>
          </a:p>
          <a:p>
            <a:r>
              <a:rPr lang="en-US" altLang="zh-CN" sz="2400" b="1" dirty="0">
                <a:solidFill>
                  <a:schemeClr val="bg1"/>
                </a:solidFill>
                <a:latin typeface="华文楷体" pitchFamily="2" charset="-122"/>
                <a:ea typeface="华文楷体" pitchFamily="2" charset="-122"/>
              </a:rPr>
              <a:t> “</a:t>
            </a:r>
            <a:r>
              <a:rPr lang="zh-CN" altLang="en-US" sz="2400" b="1" dirty="0">
                <a:solidFill>
                  <a:schemeClr val="bg1"/>
                </a:solidFill>
                <a:latin typeface="华文楷体" pitchFamily="2" charset="-122"/>
                <a:ea typeface="华文楷体" pitchFamily="2" charset="-122"/>
              </a:rPr>
              <a:t>不如向、帘儿底下，听人笑语。”</a:t>
            </a:r>
            <a:r>
              <a:rPr lang="zh-CN" altLang="en-US" sz="2400" b="1" dirty="0">
                <a:solidFill>
                  <a:srgbClr val="FFFF00"/>
                </a:solidFill>
                <a:latin typeface="华文楷体" pitchFamily="2" charset="-122"/>
                <a:ea typeface="华文楷体" pitchFamily="2" charset="-122"/>
              </a:rPr>
              <a:t>自惭形秽，不想见人。</a:t>
            </a:r>
            <a:r>
              <a:rPr lang="zh-CN" altLang="en-US" sz="2400" b="1" dirty="0">
                <a:solidFill>
                  <a:schemeClr val="bg1"/>
                </a:solidFill>
                <a:latin typeface="华文楷体" pitchFamily="2" charset="-122"/>
                <a:ea typeface="华文楷体" pitchFamily="2" charset="-122"/>
              </a:rPr>
              <a:t>这</a:t>
            </a:r>
            <a:r>
              <a:rPr lang="zh-CN" altLang="en-US" sz="2400" b="1" dirty="0">
                <a:solidFill>
                  <a:srgbClr val="FFFF00"/>
                </a:solidFill>
                <a:latin typeface="华文楷体" pitchFamily="2" charset="-122"/>
                <a:ea typeface="华文楷体" pitchFamily="2" charset="-122"/>
              </a:rPr>
              <a:t>既是真实写照，又语带讥刺</a:t>
            </a:r>
            <a:r>
              <a:rPr lang="zh-CN" altLang="en-US" sz="2400" b="1" dirty="0">
                <a:solidFill>
                  <a:schemeClr val="bg1"/>
                </a:solidFill>
                <a:latin typeface="华文楷体" pitchFamily="2" charset="-122"/>
                <a:ea typeface="华文楷体" pitchFamily="2" charset="-122"/>
              </a:rPr>
              <a:t>，人们“</a:t>
            </a:r>
            <a:r>
              <a:rPr lang="zh-CN" altLang="en-US" sz="2400" b="1" dirty="0">
                <a:solidFill>
                  <a:srgbClr val="FFFF00"/>
                </a:solidFill>
                <a:latin typeface="华文楷体" pitchFamily="2" charset="-122"/>
                <a:ea typeface="华文楷体" pitchFamily="2" charset="-122"/>
              </a:rPr>
              <a:t>只把杭州作汴州</a:t>
            </a:r>
            <a:r>
              <a:rPr lang="zh-CN" altLang="en-US" sz="2400" b="1" dirty="0">
                <a:solidFill>
                  <a:schemeClr val="bg1"/>
                </a:solidFill>
                <a:latin typeface="华文楷体" pitchFamily="2" charset="-122"/>
                <a:ea typeface="华文楷体" pitchFamily="2" charset="-122"/>
              </a:rPr>
              <a:t>”，词人怎能与之同乐，怎能乐得起来呢！</a:t>
            </a:r>
          </a:p>
          <a:p>
            <a:endParaRPr lang="en-US" altLang="zh-CN" sz="2400" b="1"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259228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314">
                                            <p:bg/>
                                          </p:spTgt>
                                        </p:tgtEl>
                                        <p:attrNameLst>
                                          <p:attrName>style.visibility</p:attrName>
                                        </p:attrNameLst>
                                      </p:cBhvr>
                                      <p:to>
                                        <p:strVal val="visible"/>
                                      </p:to>
                                    </p:set>
                                    <p:animEffect transition="in" filter="circle(in)">
                                      <p:cBhvr>
                                        <p:cTn id="7" dur="2000"/>
                                        <p:tgtEl>
                                          <p:spTgt spid="1331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314">
                                            <p:txEl>
                                              <p:pRg st="0" end="0"/>
                                            </p:txEl>
                                          </p:spTgt>
                                        </p:tgtEl>
                                        <p:attrNameLst>
                                          <p:attrName>style.visibility</p:attrName>
                                        </p:attrNameLst>
                                      </p:cBhvr>
                                      <p:to>
                                        <p:strVal val="visible"/>
                                      </p:to>
                                    </p:set>
                                    <p:animEffect transition="in" filter="circle(in)">
                                      <p:cBhvr>
                                        <p:cTn id="12" dur="2000"/>
                                        <p:tgtEl>
                                          <p:spTgt spid="133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6" presetClass="entr" presetSubtype="0" fill="hold" nodeType="clickEffect">
                                  <p:stCondLst>
                                    <p:cond delay="0"/>
                                  </p:stCondLst>
                                  <p:iterate type="lt">
                                    <p:tmPct val="10000"/>
                                  </p:iterate>
                                  <p:childTnLst>
                                    <p:set>
                                      <p:cBhvr>
                                        <p:cTn id="16" dur="1" fill="hold">
                                          <p:stCondLst>
                                            <p:cond delay="0"/>
                                          </p:stCondLst>
                                        </p:cTn>
                                        <p:tgtEl>
                                          <p:spTgt spid="13315">
                                            <p:txEl>
                                              <p:pRg st="0" end="0"/>
                                            </p:txEl>
                                          </p:spTgt>
                                        </p:tgtEl>
                                        <p:attrNameLst>
                                          <p:attrName>style.visibility</p:attrName>
                                        </p:attrNameLst>
                                      </p:cBhvr>
                                      <p:to>
                                        <p:strVal val="visible"/>
                                      </p:to>
                                    </p:set>
                                    <p:anim by="(-#ppt_w*2)" calcmode="lin" valueType="num">
                                      <p:cBhvr rctx="PPT">
                                        <p:cTn id="17" dur="500" autoRev="1" fill="hold">
                                          <p:stCondLst>
                                            <p:cond delay="0"/>
                                          </p:stCondLst>
                                        </p:cTn>
                                        <p:tgtEl>
                                          <p:spTgt spid="13315">
                                            <p:txEl>
                                              <p:pRg st="0" end="0"/>
                                            </p:txEl>
                                          </p:spTgt>
                                        </p:tgtEl>
                                        <p:attrNameLst>
                                          <p:attrName>ppt_w</p:attrName>
                                        </p:attrNameLst>
                                      </p:cBhvr>
                                    </p:anim>
                                    <p:anim by="(#ppt_w*0.50)" calcmode="lin" valueType="num">
                                      <p:cBhvr>
                                        <p:cTn id="18" dur="500" decel="50000" autoRev="1" fill="hold">
                                          <p:stCondLst>
                                            <p:cond delay="0"/>
                                          </p:stCondLst>
                                        </p:cTn>
                                        <p:tgtEl>
                                          <p:spTgt spid="13315">
                                            <p:txEl>
                                              <p:pRg st="0" end="0"/>
                                            </p:txEl>
                                          </p:spTgt>
                                        </p:tgtEl>
                                        <p:attrNameLst>
                                          <p:attrName>ppt_x</p:attrName>
                                        </p:attrNameLst>
                                      </p:cBhvr>
                                    </p:anim>
                                    <p:anim from="(-#ppt_h/2)" to="(#ppt_y)" calcmode="lin" valueType="num">
                                      <p:cBhvr>
                                        <p:cTn id="19" dur="1000" fill="hold">
                                          <p:stCondLst>
                                            <p:cond delay="0"/>
                                          </p:stCondLst>
                                        </p:cTn>
                                        <p:tgtEl>
                                          <p:spTgt spid="13315">
                                            <p:txEl>
                                              <p:pRg st="0" end="0"/>
                                            </p:txEl>
                                          </p:spTgt>
                                        </p:tgtEl>
                                        <p:attrNameLst>
                                          <p:attrName>ppt_y</p:attrName>
                                        </p:attrNameLst>
                                      </p:cBhvr>
                                    </p:anim>
                                    <p:animRot by="21600000">
                                      <p:cBhvr>
                                        <p:cTn id="20" dur="1000" fill="hold">
                                          <p:stCondLst>
                                            <p:cond delay="0"/>
                                          </p:stCondLst>
                                        </p:cTn>
                                        <p:tgtEl>
                                          <p:spTgt spid="13315">
                                            <p:txEl>
                                              <p:pRg st="0" end="0"/>
                                            </p:txEl>
                                          </p:spTgt>
                                        </p:tgtEl>
                                        <p:attrNameLst>
                                          <p:attrName>r</p:attrName>
                                        </p:attrNameLst>
                                      </p:cBhvr>
                                    </p:animRo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3315">
                                            <p:txEl>
                                              <p:pRg st="1" end="1"/>
                                            </p:txEl>
                                          </p:spTgt>
                                        </p:tgtEl>
                                        <p:attrNameLst>
                                          <p:attrName>style.visibility</p:attrName>
                                        </p:attrNameLst>
                                      </p:cBhvr>
                                      <p:to>
                                        <p:strVal val="visible"/>
                                      </p:to>
                                    </p:set>
                                    <p:animEffect transition="in" filter="dissolve">
                                      <p:cBhvr>
                                        <p:cTn id="25" dur="500"/>
                                        <p:tgtEl>
                                          <p:spTgt spid="1331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nodeType="clickEffect">
                                  <p:stCondLst>
                                    <p:cond delay="0"/>
                                  </p:stCondLst>
                                  <p:childTnLst>
                                    <p:set>
                                      <p:cBhvr>
                                        <p:cTn id="29" dur="1" fill="hold">
                                          <p:stCondLst>
                                            <p:cond delay="0"/>
                                          </p:stCondLst>
                                        </p:cTn>
                                        <p:tgtEl>
                                          <p:spTgt spid="13315">
                                            <p:txEl>
                                              <p:pRg st="2" end="2"/>
                                            </p:txEl>
                                          </p:spTgt>
                                        </p:tgtEl>
                                        <p:attrNameLst>
                                          <p:attrName>style.visibility</p:attrName>
                                        </p:attrNameLst>
                                      </p:cBhvr>
                                      <p:to>
                                        <p:strVal val="visible"/>
                                      </p:to>
                                    </p:set>
                                    <p:animEffect transition="in" filter="diamond(in)">
                                      <p:cBhvr>
                                        <p:cTn id="30" dur="2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subTitle" idx="1"/>
          </p:nvPr>
        </p:nvSpPr>
        <p:spPr>
          <a:xfrm>
            <a:off x="0" y="0"/>
            <a:ext cx="9144000" cy="1206500"/>
          </a:xfrm>
          <a:solidFill>
            <a:srgbClr val="0000CC"/>
          </a:solidFill>
        </p:spPr>
        <p:txBody>
          <a:bodyPr>
            <a:normAutofit/>
          </a:bodyPr>
          <a:lstStyle/>
          <a:p>
            <a:pPr algn="l"/>
            <a:r>
              <a:rPr lang="zh-CN" altLang="en-US" sz="3600" b="1" dirty="0">
                <a:solidFill>
                  <a:srgbClr val="FFFF00"/>
                </a:solidFill>
                <a:latin typeface="华文楷体" pitchFamily="2" charset="-122"/>
                <a:ea typeface="华文楷体" pitchFamily="2" charset="-122"/>
              </a:rPr>
              <a:t>鉴 赏 要 点</a:t>
            </a:r>
            <a:r>
              <a:rPr lang="zh-CN" altLang="en-US" sz="3600" b="1" dirty="0">
                <a:latin typeface="华文楷体"/>
                <a:ea typeface="华文行楷" pitchFamily="2" charset="-122"/>
              </a:rPr>
              <a:t> </a:t>
            </a:r>
            <a:endParaRPr lang="zh-CN" altLang="en-US" sz="3600" b="1" dirty="0">
              <a:latin typeface="华文行楷" pitchFamily="2" charset="-122"/>
              <a:ea typeface="华文行楷" pitchFamily="2" charset="-122"/>
            </a:endParaRPr>
          </a:p>
        </p:txBody>
      </p:sp>
      <p:sp>
        <p:nvSpPr>
          <p:cNvPr id="14339" name="Rectangle 3"/>
          <p:cNvSpPr>
            <a:spLocks noChangeArrowheads="1"/>
          </p:cNvSpPr>
          <p:nvPr/>
        </p:nvSpPr>
        <p:spPr bwMode="auto">
          <a:xfrm>
            <a:off x="146578" y="2025349"/>
            <a:ext cx="8964488" cy="2677656"/>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800" b="1" dirty="0">
                <a:solidFill>
                  <a:schemeClr val="bg1"/>
                </a:solidFill>
                <a:latin typeface="华文楷体" pitchFamily="2" charset="-122"/>
                <a:ea typeface="华文楷体" pitchFamily="2" charset="-122"/>
              </a:rPr>
              <a:t>一</a:t>
            </a:r>
            <a:r>
              <a:rPr lang="en-US" altLang="zh-CN" sz="2800" b="1" dirty="0">
                <a:solidFill>
                  <a:schemeClr val="bg1"/>
                </a:solidFill>
                <a:latin typeface="华文楷体" pitchFamily="2" charset="-122"/>
                <a:ea typeface="华文楷体" pitchFamily="2" charset="-122"/>
              </a:rPr>
              <a:t>.</a:t>
            </a:r>
            <a:r>
              <a:rPr lang="zh-CN" altLang="en-US" sz="2800" b="1" dirty="0">
                <a:solidFill>
                  <a:schemeClr val="bg1"/>
                </a:solidFill>
                <a:latin typeface="华文楷体" pitchFamily="2" charset="-122"/>
                <a:ea typeface="华文楷体" pitchFamily="2" charset="-122"/>
              </a:rPr>
              <a:t>主旨 </a:t>
            </a:r>
            <a:r>
              <a:rPr lang="en-US" altLang="zh-CN" sz="2800" b="1" dirty="0">
                <a:solidFill>
                  <a:schemeClr val="bg1"/>
                </a:solidFill>
                <a:latin typeface="华文楷体" pitchFamily="2" charset="-122"/>
                <a:ea typeface="华文楷体" pitchFamily="2" charset="-122"/>
              </a:rPr>
              <a:t>: </a:t>
            </a:r>
            <a:r>
              <a:rPr lang="zh-CN" altLang="en-US" sz="2800" b="1" dirty="0">
                <a:solidFill>
                  <a:schemeClr val="bg1"/>
                </a:solidFill>
                <a:latin typeface="华文楷体" pitchFamily="2" charset="-122"/>
                <a:ea typeface="华文楷体" pitchFamily="2" charset="-122"/>
              </a:rPr>
              <a:t>这是一首描写元宵灯节的词。但此词不是着意描写元宵节的繁华热闹欢乐，而是</a:t>
            </a:r>
            <a:r>
              <a:rPr lang="zh-CN" altLang="en-US" sz="2800" b="1" dirty="0">
                <a:solidFill>
                  <a:srgbClr val="FFFF00"/>
                </a:solidFill>
                <a:latin typeface="华文楷体" pitchFamily="2" charset="-122"/>
                <a:ea typeface="华文楷体" pitchFamily="2" charset="-122"/>
              </a:rPr>
              <a:t>通过眼下的元宵和过去的元宵的不同情景的对比，来抒发深沉的盛衰之慨和身世之悲。</a:t>
            </a:r>
          </a:p>
        </p:txBody>
      </p:sp>
    </p:spTree>
    <p:extLst>
      <p:ext uri="{BB962C8B-B14F-4D97-AF65-F5344CB8AC3E}">
        <p14:creationId xmlns:p14="http://schemas.microsoft.com/office/powerpoint/2010/main" val="4044931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338">
                                            <p:bg/>
                                          </p:spTgt>
                                        </p:tgtEl>
                                        <p:attrNameLst>
                                          <p:attrName>style.visibility</p:attrName>
                                        </p:attrNameLst>
                                      </p:cBhvr>
                                      <p:to>
                                        <p:strVal val="visible"/>
                                      </p:to>
                                    </p:set>
                                    <p:animEffect transition="in" filter="wipe(down)">
                                      <p:cBhvr>
                                        <p:cTn id="7" dur="580">
                                          <p:stCondLst>
                                            <p:cond delay="0"/>
                                          </p:stCondLst>
                                        </p:cTn>
                                        <p:tgtEl>
                                          <p:spTgt spid="14338">
                                            <p:bg/>
                                          </p:spTgt>
                                        </p:tgtEl>
                                      </p:cBhvr>
                                    </p:animEffect>
                                    <p:anim calcmode="lin" valueType="num">
                                      <p:cBhvr>
                                        <p:cTn id="8" dur="1822" tmFilter="0,0; 0.14,0.36; 0.43,0.73; 0.71,0.91; 1.0,1.0">
                                          <p:stCondLst>
                                            <p:cond delay="0"/>
                                          </p:stCondLst>
                                        </p:cTn>
                                        <p:tgtEl>
                                          <p:spTgt spid="14338">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38">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38">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38">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38">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38">
                                            <p:bg/>
                                          </p:spTgt>
                                        </p:tgtEl>
                                      </p:cBhvr>
                                      <p:to x="100000" y="60000"/>
                                    </p:animScale>
                                    <p:animScale>
                                      <p:cBhvr>
                                        <p:cTn id="14" dur="166" decel="50000">
                                          <p:stCondLst>
                                            <p:cond delay="676"/>
                                          </p:stCondLst>
                                        </p:cTn>
                                        <p:tgtEl>
                                          <p:spTgt spid="14338">
                                            <p:bg/>
                                          </p:spTgt>
                                        </p:tgtEl>
                                      </p:cBhvr>
                                      <p:to x="100000" y="100000"/>
                                    </p:animScale>
                                    <p:animScale>
                                      <p:cBhvr>
                                        <p:cTn id="15" dur="26">
                                          <p:stCondLst>
                                            <p:cond delay="1312"/>
                                          </p:stCondLst>
                                        </p:cTn>
                                        <p:tgtEl>
                                          <p:spTgt spid="14338">
                                            <p:bg/>
                                          </p:spTgt>
                                        </p:tgtEl>
                                      </p:cBhvr>
                                      <p:to x="100000" y="80000"/>
                                    </p:animScale>
                                    <p:animScale>
                                      <p:cBhvr>
                                        <p:cTn id="16" dur="166" decel="50000">
                                          <p:stCondLst>
                                            <p:cond delay="1338"/>
                                          </p:stCondLst>
                                        </p:cTn>
                                        <p:tgtEl>
                                          <p:spTgt spid="14338">
                                            <p:bg/>
                                          </p:spTgt>
                                        </p:tgtEl>
                                      </p:cBhvr>
                                      <p:to x="100000" y="100000"/>
                                    </p:animScale>
                                    <p:animScale>
                                      <p:cBhvr>
                                        <p:cTn id="17" dur="26">
                                          <p:stCondLst>
                                            <p:cond delay="1642"/>
                                          </p:stCondLst>
                                        </p:cTn>
                                        <p:tgtEl>
                                          <p:spTgt spid="14338">
                                            <p:bg/>
                                          </p:spTgt>
                                        </p:tgtEl>
                                      </p:cBhvr>
                                      <p:to x="100000" y="90000"/>
                                    </p:animScale>
                                    <p:animScale>
                                      <p:cBhvr>
                                        <p:cTn id="18" dur="166" decel="50000">
                                          <p:stCondLst>
                                            <p:cond delay="1668"/>
                                          </p:stCondLst>
                                        </p:cTn>
                                        <p:tgtEl>
                                          <p:spTgt spid="14338">
                                            <p:bg/>
                                          </p:spTgt>
                                        </p:tgtEl>
                                      </p:cBhvr>
                                      <p:to x="100000" y="100000"/>
                                    </p:animScale>
                                    <p:animScale>
                                      <p:cBhvr>
                                        <p:cTn id="19" dur="26">
                                          <p:stCondLst>
                                            <p:cond delay="1808"/>
                                          </p:stCondLst>
                                        </p:cTn>
                                        <p:tgtEl>
                                          <p:spTgt spid="14338">
                                            <p:bg/>
                                          </p:spTgt>
                                        </p:tgtEl>
                                      </p:cBhvr>
                                      <p:to x="100000" y="95000"/>
                                    </p:animScale>
                                    <p:animScale>
                                      <p:cBhvr>
                                        <p:cTn id="20" dur="166" decel="50000">
                                          <p:stCondLst>
                                            <p:cond delay="1834"/>
                                          </p:stCondLst>
                                        </p:cTn>
                                        <p:tgtEl>
                                          <p:spTgt spid="14338">
                                            <p:bg/>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338">
                                            <p:txEl>
                                              <p:pRg st="0" end="0"/>
                                            </p:txEl>
                                          </p:spTgt>
                                        </p:tgtEl>
                                        <p:attrNameLst>
                                          <p:attrName>style.visibility</p:attrName>
                                        </p:attrNameLst>
                                      </p:cBhvr>
                                      <p:to>
                                        <p:strVal val="visible"/>
                                      </p:to>
                                    </p:set>
                                    <p:animEffect transition="in" filter="wipe(down)">
                                      <p:cBhvr>
                                        <p:cTn id="25" dur="580">
                                          <p:stCondLst>
                                            <p:cond delay="0"/>
                                          </p:stCondLst>
                                        </p:cTn>
                                        <p:tgtEl>
                                          <p:spTgt spid="14338">
                                            <p:txEl>
                                              <p:pRg st="0" end="0"/>
                                            </p:txEl>
                                          </p:spTgt>
                                        </p:tgtEl>
                                      </p:cBhvr>
                                    </p:animEffect>
                                    <p:anim calcmode="lin" valueType="num">
                                      <p:cBhvr>
                                        <p:cTn id="26" dur="1822" tmFilter="0,0; 0.14,0.36; 0.43,0.73; 0.71,0.91; 1.0,1.0">
                                          <p:stCondLst>
                                            <p:cond delay="0"/>
                                          </p:stCondLst>
                                        </p:cTn>
                                        <p:tgtEl>
                                          <p:spTgt spid="1433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33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33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33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33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338">
                                            <p:txEl>
                                              <p:pRg st="0" end="0"/>
                                            </p:txEl>
                                          </p:spTgt>
                                        </p:tgtEl>
                                      </p:cBhvr>
                                      <p:to x="100000" y="60000"/>
                                    </p:animScale>
                                    <p:animScale>
                                      <p:cBhvr>
                                        <p:cTn id="32" dur="166" decel="50000">
                                          <p:stCondLst>
                                            <p:cond delay="676"/>
                                          </p:stCondLst>
                                        </p:cTn>
                                        <p:tgtEl>
                                          <p:spTgt spid="14338">
                                            <p:txEl>
                                              <p:pRg st="0" end="0"/>
                                            </p:txEl>
                                          </p:spTgt>
                                        </p:tgtEl>
                                      </p:cBhvr>
                                      <p:to x="100000" y="100000"/>
                                    </p:animScale>
                                    <p:animScale>
                                      <p:cBhvr>
                                        <p:cTn id="33" dur="26">
                                          <p:stCondLst>
                                            <p:cond delay="1312"/>
                                          </p:stCondLst>
                                        </p:cTn>
                                        <p:tgtEl>
                                          <p:spTgt spid="14338">
                                            <p:txEl>
                                              <p:pRg st="0" end="0"/>
                                            </p:txEl>
                                          </p:spTgt>
                                        </p:tgtEl>
                                      </p:cBhvr>
                                      <p:to x="100000" y="80000"/>
                                    </p:animScale>
                                    <p:animScale>
                                      <p:cBhvr>
                                        <p:cTn id="34" dur="166" decel="50000">
                                          <p:stCondLst>
                                            <p:cond delay="1338"/>
                                          </p:stCondLst>
                                        </p:cTn>
                                        <p:tgtEl>
                                          <p:spTgt spid="14338">
                                            <p:txEl>
                                              <p:pRg st="0" end="0"/>
                                            </p:txEl>
                                          </p:spTgt>
                                        </p:tgtEl>
                                      </p:cBhvr>
                                      <p:to x="100000" y="100000"/>
                                    </p:animScale>
                                    <p:animScale>
                                      <p:cBhvr>
                                        <p:cTn id="35" dur="26">
                                          <p:stCondLst>
                                            <p:cond delay="1642"/>
                                          </p:stCondLst>
                                        </p:cTn>
                                        <p:tgtEl>
                                          <p:spTgt spid="14338">
                                            <p:txEl>
                                              <p:pRg st="0" end="0"/>
                                            </p:txEl>
                                          </p:spTgt>
                                        </p:tgtEl>
                                      </p:cBhvr>
                                      <p:to x="100000" y="90000"/>
                                    </p:animScale>
                                    <p:animScale>
                                      <p:cBhvr>
                                        <p:cTn id="36" dur="166" decel="50000">
                                          <p:stCondLst>
                                            <p:cond delay="1668"/>
                                          </p:stCondLst>
                                        </p:cTn>
                                        <p:tgtEl>
                                          <p:spTgt spid="14338">
                                            <p:txEl>
                                              <p:pRg st="0" end="0"/>
                                            </p:txEl>
                                          </p:spTgt>
                                        </p:tgtEl>
                                      </p:cBhvr>
                                      <p:to x="100000" y="100000"/>
                                    </p:animScale>
                                    <p:animScale>
                                      <p:cBhvr>
                                        <p:cTn id="37" dur="26">
                                          <p:stCondLst>
                                            <p:cond delay="1808"/>
                                          </p:stCondLst>
                                        </p:cTn>
                                        <p:tgtEl>
                                          <p:spTgt spid="14338">
                                            <p:txEl>
                                              <p:pRg st="0" end="0"/>
                                            </p:txEl>
                                          </p:spTgt>
                                        </p:tgtEl>
                                      </p:cBhvr>
                                      <p:to x="100000" y="95000"/>
                                    </p:animScale>
                                    <p:animScale>
                                      <p:cBhvr>
                                        <p:cTn id="38" dur="166" decel="50000">
                                          <p:stCondLst>
                                            <p:cond delay="1834"/>
                                          </p:stCondLst>
                                        </p:cTn>
                                        <p:tgtEl>
                                          <p:spTgt spid="14338">
                                            <p:txEl>
                                              <p:pRg st="0" end="0"/>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56" presetClass="entr" presetSubtype="0" fill="hold" grpId="0" nodeType="clickEffect">
                                  <p:stCondLst>
                                    <p:cond delay="0"/>
                                  </p:stCondLst>
                                  <p:iterate type="lt">
                                    <p:tmPct val="10000"/>
                                  </p:iterate>
                                  <p:childTnLst>
                                    <p:set>
                                      <p:cBhvr>
                                        <p:cTn id="42" dur="1" fill="hold">
                                          <p:stCondLst>
                                            <p:cond delay="0"/>
                                          </p:stCondLst>
                                        </p:cTn>
                                        <p:tgtEl>
                                          <p:spTgt spid="14339"/>
                                        </p:tgtEl>
                                        <p:attrNameLst>
                                          <p:attrName>style.visibility</p:attrName>
                                        </p:attrNameLst>
                                      </p:cBhvr>
                                      <p:to>
                                        <p:strVal val="visible"/>
                                      </p:to>
                                    </p:set>
                                    <p:anim by="(-#ppt_w*2)" calcmode="lin" valueType="num">
                                      <p:cBhvr rctx="PPT">
                                        <p:cTn id="43" dur="500" autoRev="1" fill="hold">
                                          <p:stCondLst>
                                            <p:cond delay="0"/>
                                          </p:stCondLst>
                                        </p:cTn>
                                        <p:tgtEl>
                                          <p:spTgt spid="14339"/>
                                        </p:tgtEl>
                                        <p:attrNameLst>
                                          <p:attrName>ppt_w</p:attrName>
                                        </p:attrNameLst>
                                      </p:cBhvr>
                                    </p:anim>
                                    <p:anim by="(#ppt_w*0.50)" calcmode="lin" valueType="num">
                                      <p:cBhvr>
                                        <p:cTn id="44" dur="500" decel="50000" autoRev="1" fill="hold">
                                          <p:stCondLst>
                                            <p:cond delay="0"/>
                                          </p:stCondLst>
                                        </p:cTn>
                                        <p:tgtEl>
                                          <p:spTgt spid="14339"/>
                                        </p:tgtEl>
                                        <p:attrNameLst>
                                          <p:attrName>ppt_x</p:attrName>
                                        </p:attrNameLst>
                                      </p:cBhvr>
                                    </p:anim>
                                    <p:anim from="(-#ppt_h/2)" to="(#ppt_y)" calcmode="lin" valueType="num">
                                      <p:cBhvr>
                                        <p:cTn id="45" dur="1000" fill="hold">
                                          <p:stCondLst>
                                            <p:cond delay="0"/>
                                          </p:stCondLst>
                                        </p:cTn>
                                        <p:tgtEl>
                                          <p:spTgt spid="14339"/>
                                        </p:tgtEl>
                                        <p:attrNameLst>
                                          <p:attrName>ppt_y</p:attrName>
                                        </p:attrNameLst>
                                      </p:cBhvr>
                                    </p:anim>
                                    <p:animRot by="21600000">
                                      <p:cBhvr>
                                        <p:cTn id="46" dur="1000" fill="hold">
                                          <p:stCondLst>
                                            <p:cond delay="0"/>
                                          </p:stCondLst>
                                        </p:cTn>
                                        <p:tgtEl>
                                          <p:spTgt spid="143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nimBg="1"/>
      <p:bldP spid="143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subTitle" idx="1"/>
          </p:nvPr>
        </p:nvSpPr>
        <p:spPr>
          <a:xfrm>
            <a:off x="0" y="0"/>
            <a:ext cx="9144000" cy="1079500"/>
          </a:xfrm>
          <a:solidFill>
            <a:srgbClr val="0000CC"/>
          </a:solidFill>
        </p:spPr>
        <p:txBody>
          <a:bodyPr>
            <a:noAutofit/>
          </a:bodyPr>
          <a:lstStyle/>
          <a:p>
            <a:r>
              <a:rPr lang="zh-CN" altLang="en-US" b="1" dirty="0">
                <a:solidFill>
                  <a:srgbClr val="FFFF00"/>
                </a:solidFill>
                <a:latin typeface="华文楷体" pitchFamily="2" charset="-122"/>
                <a:ea typeface="华文楷体" pitchFamily="2" charset="-122"/>
              </a:rPr>
              <a:t>鉴 赏 要 点</a:t>
            </a:r>
            <a:r>
              <a:rPr lang="zh-CN" altLang="en-US" b="1" dirty="0">
                <a:latin typeface="华文楷体" pitchFamily="2" charset="-122"/>
                <a:ea typeface="华文楷体" pitchFamily="2" charset="-122"/>
              </a:rPr>
              <a:t> </a:t>
            </a:r>
          </a:p>
        </p:txBody>
      </p:sp>
      <p:sp>
        <p:nvSpPr>
          <p:cNvPr id="2" name="矩形 1"/>
          <p:cNvSpPr/>
          <p:nvPr/>
        </p:nvSpPr>
        <p:spPr>
          <a:xfrm>
            <a:off x="241279" y="1201316"/>
            <a:ext cx="5054589" cy="523220"/>
          </a:xfrm>
          <a:prstGeom prst="rect">
            <a:avLst/>
          </a:prstGeom>
        </p:spPr>
        <p:txBody>
          <a:bodyPr wrap="none">
            <a:spAutoFit/>
          </a:bodyPr>
          <a:lstStyle/>
          <a:p>
            <a:r>
              <a:rPr lang="zh-CN" altLang="en-US" sz="2800" b="1" dirty="0" smtClean="0">
                <a:effectLst>
                  <a:outerShdw blurRad="38100" dist="38100" dir="2700000" algn="tl">
                    <a:srgbClr val="000000">
                      <a:alpha val="43137"/>
                    </a:srgbClr>
                  </a:outerShdw>
                </a:effectLst>
                <a:latin typeface="华文楷体" pitchFamily="2" charset="-122"/>
                <a:ea typeface="华文楷体" pitchFamily="2" charset="-122"/>
              </a:rPr>
              <a:t>二</a:t>
            </a:r>
            <a:r>
              <a:rPr lang="en-US" altLang="zh-CN" sz="2800" b="1" dirty="0" smtClean="0">
                <a:effectLst>
                  <a:outerShdw blurRad="38100" dist="38100" dir="2700000" algn="tl">
                    <a:srgbClr val="000000">
                      <a:alpha val="43137"/>
                    </a:srgbClr>
                  </a:outerShdw>
                </a:effectLst>
                <a:latin typeface="华文楷体" pitchFamily="2" charset="-122"/>
                <a:ea typeface="华文楷体" pitchFamily="2" charset="-122"/>
              </a:rPr>
              <a:t>.</a:t>
            </a:r>
            <a:r>
              <a:rPr lang="zh-CN" altLang="en-US" sz="2800" b="1" dirty="0" smtClean="0">
                <a:effectLst>
                  <a:outerShdw blurRad="38100" dist="38100" dir="2700000" algn="tl">
                    <a:srgbClr val="000000">
                      <a:alpha val="43137"/>
                    </a:srgbClr>
                  </a:outerShdw>
                </a:effectLst>
                <a:latin typeface="华文楷体" pitchFamily="2" charset="-122"/>
                <a:ea typeface="华文楷体" pitchFamily="2" charset="-122"/>
              </a:rPr>
              <a:t>对比反衬手法的成功运用。</a:t>
            </a:r>
            <a:endParaRPr lang="zh-CN" altLang="en-US" sz="2800" b="1" dirty="0">
              <a:effectLst>
                <a:outerShdw blurRad="38100" dist="38100" dir="2700000" algn="tl">
                  <a:srgbClr val="000000">
                    <a:alpha val="43137"/>
                  </a:srgbClr>
                </a:outerShdw>
              </a:effectLst>
              <a:latin typeface="华文楷体" pitchFamily="2" charset="-122"/>
              <a:ea typeface="华文楷体" pitchFamily="2" charset="-122"/>
            </a:endParaRPr>
          </a:p>
        </p:txBody>
      </p:sp>
      <p:sp>
        <p:nvSpPr>
          <p:cNvPr id="3" name="矩形 2"/>
          <p:cNvSpPr/>
          <p:nvPr/>
        </p:nvSpPr>
        <p:spPr>
          <a:xfrm>
            <a:off x="282891" y="1927856"/>
            <a:ext cx="8640960" cy="830997"/>
          </a:xfrm>
          <a:prstGeom prst="rect">
            <a:avLst/>
          </a:prstGeom>
        </p:spPr>
        <p:txBody>
          <a:bodyPr wrap="square">
            <a:spAutoFit/>
          </a:bodyPr>
          <a:lstStyle/>
          <a:p>
            <a:r>
              <a:rPr lang="zh-CN" altLang="zh-CN" sz="2400" b="1" dirty="0" smtClean="0">
                <a:latin typeface="华文楷体" pitchFamily="2" charset="-122"/>
                <a:ea typeface="华文楷体" pitchFamily="2" charset="-122"/>
              </a:rPr>
              <a:t>①</a:t>
            </a:r>
            <a:r>
              <a:rPr lang="zh-CN" altLang="en-US" sz="2400" b="1" dirty="0" smtClean="0">
                <a:latin typeface="华文楷体" pitchFamily="2" charset="-122"/>
                <a:ea typeface="华文楷体" pitchFamily="2" charset="-122"/>
              </a:rPr>
              <a:t>今昔对比。即现在的元宵和“中州盛日”的元宵的不同情景作对比。这贯穿全篇的。</a:t>
            </a:r>
            <a:endParaRPr lang="zh-CN" altLang="en-US" sz="2400" b="1" dirty="0">
              <a:latin typeface="华文楷体" pitchFamily="2" charset="-122"/>
              <a:ea typeface="华文楷体" pitchFamily="2" charset="-122"/>
            </a:endParaRPr>
          </a:p>
        </p:txBody>
      </p:sp>
      <p:sp>
        <p:nvSpPr>
          <p:cNvPr id="4" name="矩形 3"/>
          <p:cNvSpPr/>
          <p:nvPr/>
        </p:nvSpPr>
        <p:spPr>
          <a:xfrm>
            <a:off x="282891" y="3001515"/>
            <a:ext cx="8528315" cy="830997"/>
          </a:xfrm>
          <a:prstGeom prst="rect">
            <a:avLst/>
          </a:prstGeom>
        </p:spPr>
        <p:txBody>
          <a:bodyPr wrap="square">
            <a:spAutoFit/>
          </a:bodyPr>
          <a:lstStyle/>
          <a:p>
            <a:r>
              <a:rPr lang="zh-CN" altLang="zh-CN" sz="2400" b="1" dirty="0" smtClean="0">
                <a:latin typeface="华文楷体" pitchFamily="2" charset="-122"/>
                <a:ea typeface="华文楷体" pitchFamily="2" charset="-122"/>
              </a:rPr>
              <a:t>②</a:t>
            </a:r>
            <a:r>
              <a:rPr lang="zh-CN" altLang="en-US" sz="2400" b="1" dirty="0" smtClean="0">
                <a:latin typeface="华文楷体" pitchFamily="2" charset="-122"/>
                <a:ea typeface="华文楷体" pitchFamily="2" charset="-122"/>
              </a:rPr>
              <a:t>又用他人与“我”作对比，乐与悲作对比。“中州盛日”的元宵乐，今年的元宵悲。在今年元宵中</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别人欢乐</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我”伤悲。</a:t>
            </a:r>
            <a:endParaRPr lang="zh-CN" altLang="en-US" sz="2400" b="1" dirty="0">
              <a:latin typeface="华文楷体" pitchFamily="2" charset="-122"/>
              <a:ea typeface="华文楷体" pitchFamily="2" charset="-122"/>
            </a:endParaRPr>
          </a:p>
        </p:txBody>
      </p:sp>
      <p:sp>
        <p:nvSpPr>
          <p:cNvPr id="5" name="矩形 4"/>
          <p:cNvSpPr/>
          <p:nvPr/>
        </p:nvSpPr>
        <p:spPr>
          <a:xfrm>
            <a:off x="318894" y="4297660"/>
            <a:ext cx="8456307" cy="830997"/>
          </a:xfrm>
          <a:prstGeom prst="rect">
            <a:avLst/>
          </a:prstGeom>
        </p:spPr>
        <p:txBody>
          <a:bodyPr wrap="square">
            <a:spAutoFit/>
          </a:bodyPr>
          <a:lstStyle/>
          <a:p>
            <a:r>
              <a:rPr lang="zh-CN" altLang="zh-CN" sz="2400" b="1" dirty="0" smtClean="0">
                <a:latin typeface="华文楷体" pitchFamily="2" charset="-122"/>
                <a:ea typeface="华文楷体" pitchFamily="2" charset="-122"/>
              </a:rPr>
              <a:t>③</a:t>
            </a:r>
            <a:r>
              <a:rPr lang="zh-CN" altLang="en-US" sz="2400" b="1" dirty="0" smtClean="0">
                <a:latin typeface="华文楷体" pitchFamily="2" charset="-122"/>
                <a:ea typeface="华文楷体" pitchFamily="2" charset="-122"/>
              </a:rPr>
              <a:t>在对比中含有反衬，这就把身世之悲和盛衰之慨的主题思想更鲜明地突现了出来。 </a:t>
            </a:r>
            <a:endParaRPr lang="zh-CN" altLang="en-US" sz="2400" b="1" dirty="0">
              <a:latin typeface="华文楷体" pitchFamily="2" charset="-122"/>
              <a:ea typeface="华文楷体" pitchFamily="2" charset="-122"/>
            </a:endParaRPr>
          </a:p>
        </p:txBody>
      </p:sp>
    </p:spTree>
    <p:extLst>
      <p:ext uri="{BB962C8B-B14F-4D97-AF65-F5344CB8AC3E}">
        <p14:creationId xmlns:p14="http://schemas.microsoft.com/office/powerpoint/2010/main" val="577484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386">
                                            <p:bg/>
                                          </p:spTgt>
                                        </p:tgtEl>
                                        <p:attrNameLst>
                                          <p:attrName>style.visibility</p:attrName>
                                        </p:attrNameLst>
                                      </p:cBhvr>
                                      <p:to>
                                        <p:strVal val="visible"/>
                                      </p:to>
                                    </p:set>
                                    <p:animEffect transition="in" filter="wipe(down)">
                                      <p:cBhvr>
                                        <p:cTn id="7" dur="580">
                                          <p:stCondLst>
                                            <p:cond delay="0"/>
                                          </p:stCondLst>
                                        </p:cTn>
                                        <p:tgtEl>
                                          <p:spTgt spid="16386">
                                            <p:bg/>
                                          </p:spTgt>
                                        </p:tgtEl>
                                      </p:cBhvr>
                                    </p:animEffect>
                                    <p:anim calcmode="lin" valueType="num">
                                      <p:cBhvr>
                                        <p:cTn id="8" dur="1822" tmFilter="0,0; 0.14,0.36; 0.43,0.73; 0.71,0.91; 1.0,1.0">
                                          <p:stCondLst>
                                            <p:cond delay="0"/>
                                          </p:stCondLst>
                                        </p:cTn>
                                        <p:tgtEl>
                                          <p:spTgt spid="16386">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386">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386">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386">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386">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6386">
                                            <p:bg/>
                                          </p:spTgt>
                                        </p:tgtEl>
                                      </p:cBhvr>
                                      <p:to x="100000" y="60000"/>
                                    </p:animScale>
                                    <p:animScale>
                                      <p:cBhvr>
                                        <p:cTn id="14" dur="166" decel="50000">
                                          <p:stCondLst>
                                            <p:cond delay="676"/>
                                          </p:stCondLst>
                                        </p:cTn>
                                        <p:tgtEl>
                                          <p:spTgt spid="16386">
                                            <p:bg/>
                                          </p:spTgt>
                                        </p:tgtEl>
                                      </p:cBhvr>
                                      <p:to x="100000" y="100000"/>
                                    </p:animScale>
                                    <p:animScale>
                                      <p:cBhvr>
                                        <p:cTn id="15" dur="26">
                                          <p:stCondLst>
                                            <p:cond delay="1312"/>
                                          </p:stCondLst>
                                        </p:cTn>
                                        <p:tgtEl>
                                          <p:spTgt spid="16386">
                                            <p:bg/>
                                          </p:spTgt>
                                        </p:tgtEl>
                                      </p:cBhvr>
                                      <p:to x="100000" y="80000"/>
                                    </p:animScale>
                                    <p:animScale>
                                      <p:cBhvr>
                                        <p:cTn id="16" dur="166" decel="50000">
                                          <p:stCondLst>
                                            <p:cond delay="1338"/>
                                          </p:stCondLst>
                                        </p:cTn>
                                        <p:tgtEl>
                                          <p:spTgt spid="16386">
                                            <p:bg/>
                                          </p:spTgt>
                                        </p:tgtEl>
                                      </p:cBhvr>
                                      <p:to x="100000" y="100000"/>
                                    </p:animScale>
                                    <p:animScale>
                                      <p:cBhvr>
                                        <p:cTn id="17" dur="26">
                                          <p:stCondLst>
                                            <p:cond delay="1642"/>
                                          </p:stCondLst>
                                        </p:cTn>
                                        <p:tgtEl>
                                          <p:spTgt spid="16386">
                                            <p:bg/>
                                          </p:spTgt>
                                        </p:tgtEl>
                                      </p:cBhvr>
                                      <p:to x="100000" y="90000"/>
                                    </p:animScale>
                                    <p:animScale>
                                      <p:cBhvr>
                                        <p:cTn id="18" dur="166" decel="50000">
                                          <p:stCondLst>
                                            <p:cond delay="1668"/>
                                          </p:stCondLst>
                                        </p:cTn>
                                        <p:tgtEl>
                                          <p:spTgt spid="16386">
                                            <p:bg/>
                                          </p:spTgt>
                                        </p:tgtEl>
                                      </p:cBhvr>
                                      <p:to x="100000" y="100000"/>
                                    </p:animScale>
                                    <p:animScale>
                                      <p:cBhvr>
                                        <p:cTn id="19" dur="26">
                                          <p:stCondLst>
                                            <p:cond delay="1808"/>
                                          </p:stCondLst>
                                        </p:cTn>
                                        <p:tgtEl>
                                          <p:spTgt spid="16386">
                                            <p:bg/>
                                          </p:spTgt>
                                        </p:tgtEl>
                                      </p:cBhvr>
                                      <p:to x="100000" y="95000"/>
                                    </p:animScale>
                                    <p:animScale>
                                      <p:cBhvr>
                                        <p:cTn id="20" dur="166" decel="50000">
                                          <p:stCondLst>
                                            <p:cond delay="1834"/>
                                          </p:stCondLst>
                                        </p:cTn>
                                        <p:tgtEl>
                                          <p:spTgt spid="16386">
                                            <p:bg/>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6386">
                                            <p:txEl>
                                              <p:pRg st="0" end="0"/>
                                            </p:txEl>
                                          </p:spTgt>
                                        </p:tgtEl>
                                        <p:attrNameLst>
                                          <p:attrName>style.visibility</p:attrName>
                                        </p:attrNameLst>
                                      </p:cBhvr>
                                      <p:to>
                                        <p:strVal val="visible"/>
                                      </p:to>
                                    </p:set>
                                    <p:animEffect transition="in" filter="wipe(down)">
                                      <p:cBhvr>
                                        <p:cTn id="25" dur="580">
                                          <p:stCondLst>
                                            <p:cond delay="0"/>
                                          </p:stCondLst>
                                        </p:cTn>
                                        <p:tgtEl>
                                          <p:spTgt spid="16386">
                                            <p:txEl>
                                              <p:pRg st="0" end="0"/>
                                            </p:txEl>
                                          </p:spTgt>
                                        </p:tgtEl>
                                      </p:cBhvr>
                                    </p:animEffect>
                                    <p:anim calcmode="lin" valueType="num">
                                      <p:cBhvr>
                                        <p:cTn id="26" dur="1822" tmFilter="0,0; 0.14,0.36; 0.43,0.73; 0.71,0.91; 1.0,1.0">
                                          <p:stCondLst>
                                            <p:cond delay="0"/>
                                          </p:stCondLst>
                                        </p:cTn>
                                        <p:tgtEl>
                                          <p:spTgt spid="16386">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386">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386">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386">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386">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6386">
                                            <p:txEl>
                                              <p:pRg st="0" end="0"/>
                                            </p:txEl>
                                          </p:spTgt>
                                        </p:tgtEl>
                                      </p:cBhvr>
                                      <p:to x="100000" y="60000"/>
                                    </p:animScale>
                                    <p:animScale>
                                      <p:cBhvr>
                                        <p:cTn id="32" dur="166" decel="50000">
                                          <p:stCondLst>
                                            <p:cond delay="676"/>
                                          </p:stCondLst>
                                        </p:cTn>
                                        <p:tgtEl>
                                          <p:spTgt spid="16386">
                                            <p:txEl>
                                              <p:pRg st="0" end="0"/>
                                            </p:txEl>
                                          </p:spTgt>
                                        </p:tgtEl>
                                      </p:cBhvr>
                                      <p:to x="100000" y="100000"/>
                                    </p:animScale>
                                    <p:animScale>
                                      <p:cBhvr>
                                        <p:cTn id="33" dur="26">
                                          <p:stCondLst>
                                            <p:cond delay="1312"/>
                                          </p:stCondLst>
                                        </p:cTn>
                                        <p:tgtEl>
                                          <p:spTgt spid="16386">
                                            <p:txEl>
                                              <p:pRg st="0" end="0"/>
                                            </p:txEl>
                                          </p:spTgt>
                                        </p:tgtEl>
                                      </p:cBhvr>
                                      <p:to x="100000" y="80000"/>
                                    </p:animScale>
                                    <p:animScale>
                                      <p:cBhvr>
                                        <p:cTn id="34" dur="166" decel="50000">
                                          <p:stCondLst>
                                            <p:cond delay="1338"/>
                                          </p:stCondLst>
                                        </p:cTn>
                                        <p:tgtEl>
                                          <p:spTgt spid="16386">
                                            <p:txEl>
                                              <p:pRg st="0" end="0"/>
                                            </p:txEl>
                                          </p:spTgt>
                                        </p:tgtEl>
                                      </p:cBhvr>
                                      <p:to x="100000" y="100000"/>
                                    </p:animScale>
                                    <p:animScale>
                                      <p:cBhvr>
                                        <p:cTn id="35" dur="26">
                                          <p:stCondLst>
                                            <p:cond delay="1642"/>
                                          </p:stCondLst>
                                        </p:cTn>
                                        <p:tgtEl>
                                          <p:spTgt spid="16386">
                                            <p:txEl>
                                              <p:pRg st="0" end="0"/>
                                            </p:txEl>
                                          </p:spTgt>
                                        </p:tgtEl>
                                      </p:cBhvr>
                                      <p:to x="100000" y="90000"/>
                                    </p:animScale>
                                    <p:animScale>
                                      <p:cBhvr>
                                        <p:cTn id="36" dur="166" decel="50000">
                                          <p:stCondLst>
                                            <p:cond delay="1668"/>
                                          </p:stCondLst>
                                        </p:cTn>
                                        <p:tgtEl>
                                          <p:spTgt spid="16386">
                                            <p:txEl>
                                              <p:pRg st="0" end="0"/>
                                            </p:txEl>
                                          </p:spTgt>
                                        </p:tgtEl>
                                      </p:cBhvr>
                                      <p:to x="100000" y="100000"/>
                                    </p:animScale>
                                    <p:animScale>
                                      <p:cBhvr>
                                        <p:cTn id="37" dur="26">
                                          <p:stCondLst>
                                            <p:cond delay="1808"/>
                                          </p:stCondLst>
                                        </p:cTn>
                                        <p:tgtEl>
                                          <p:spTgt spid="16386">
                                            <p:txEl>
                                              <p:pRg st="0" end="0"/>
                                            </p:txEl>
                                          </p:spTgt>
                                        </p:tgtEl>
                                      </p:cBhvr>
                                      <p:to x="100000" y="95000"/>
                                    </p:animScale>
                                    <p:animScale>
                                      <p:cBhvr>
                                        <p:cTn id="38" dur="166" decel="50000">
                                          <p:stCondLst>
                                            <p:cond delay="1834"/>
                                          </p:stCondLst>
                                        </p:cTn>
                                        <p:tgtEl>
                                          <p:spTgt spid="16386">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nimBg="1"/>
      <p:bldP spid="2" grpId="0"/>
      <p:bldP spid="3" grpId="0"/>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subTitle" idx="1"/>
          </p:nvPr>
        </p:nvSpPr>
        <p:spPr>
          <a:xfrm>
            <a:off x="0" y="0"/>
            <a:ext cx="9144000" cy="1016000"/>
          </a:xfrm>
          <a:solidFill>
            <a:srgbClr val="0000CC"/>
          </a:solidFill>
        </p:spPr>
        <p:txBody>
          <a:bodyPr>
            <a:noAutofit/>
          </a:bodyPr>
          <a:lstStyle/>
          <a:p>
            <a:r>
              <a:rPr lang="zh-CN" altLang="en-US" b="1" dirty="0">
                <a:solidFill>
                  <a:srgbClr val="FFFF00"/>
                </a:solidFill>
                <a:latin typeface="华文楷体" pitchFamily="2" charset="-122"/>
                <a:ea typeface="华文楷体" pitchFamily="2" charset="-122"/>
              </a:rPr>
              <a:t>鉴 赏 要 点 </a:t>
            </a:r>
          </a:p>
        </p:txBody>
      </p:sp>
      <p:sp>
        <p:nvSpPr>
          <p:cNvPr id="15363" name="Rectangle 3"/>
          <p:cNvSpPr>
            <a:spLocks noChangeArrowheads="1"/>
          </p:cNvSpPr>
          <p:nvPr/>
        </p:nvSpPr>
        <p:spPr bwMode="auto">
          <a:xfrm>
            <a:off x="0" y="2104062"/>
            <a:ext cx="9144000" cy="2677656"/>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smtClean="0">
                <a:solidFill>
                  <a:srgbClr val="FFFF00"/>
                </a:solidFill>
                <a:latin typeface="华文楷体" pitchFamily="2" charset="-122"/>
                <a:ea typeface="华文楷体" pitchFamily="2" charset="-122"/>
              </a:rPr>
              <a:t>词</a:t>
            </a:r>
            <a:r>
              <a:rPr lang="zh-CN" altLang="en-US" sz="2800" b="1" dirty="0">
                <a:solidFill>
                  <a:srgbClr val="FFFF00"/>
                </a:solidFill>
                <a:latin typeface="华文楷体" pitchFamily="2" charset="-122"/>
                <a:ea typeface="华文楷体" pitchFamily="2" charset="-122"/>
              </a:rPr>
              <a:t>的上片</a:t>
            </a:r>
            <a:r>
              <a:rPr lang="zh-CN" altLang="en-US" sz="2800" b="1" dirty="0">
                <a:solidFill>
                  <a:schemeClr val="bg1"/>
                </a:solidFill>
                <a:latin typeface="华文楷体" pitchFamily="2" charset="-122"/>
                <a:ea typeface="华文楷体" pitchFamily="2" charset="-122"/>
              </a:rPr>
              <a:t>，“</a:t>
            </a:r>
            <a:r>
              <a:rPr lang="zh-CN" altLang="en-US" sz="2400" b="1" dirty="0">
                <a:solidFill>
                  <a:schemeClr val="bg1"/>
                </a:solidFill>
                <a:latin typeface="华文楷体" pitchFamily="2" charset="-122"/>
                <a:ea typeface="华文楷体" pitchFamily="2" charset="-122"/>
              </a:rPr>
              <a:t>落日熔金，暮云合璧”，“染柳烟浓，吹梅笛怨”，“元宵佳节，融和天气”</a:t>
            </a:r>
            <a:r>
              <a:rPr lang="zh-CN" altLang="en-US" sz="2800" b="1" dirty="0">
                <a:solidFill>
                  <a:schemeClr val="bg1"/>
                </a:solidFill>
                <a:latin typeface="华文楷体" pitchFamily="2" charset="-122"/>
                <a:ea typeface="华文楷体" pitchFamily="2" charset="-122"/>
              </a:rPr>
              <a:t>，</a:t>
            </a:r>
            <a:r>
              <a:rPr lang="zh-CN" altLang="en-US" sz="2800" b="1" dirty="0">
                <a:solidFill>
                  <a:srgbClr val="FFFF00"/>
                </a:solidFill>
                <a:latin typeface="华文楷体" pitchFamily="2" charset="-122"/>
                <a:ea typeface="华文楷体" pitchFamily="2" charset="-122"/>
              </a:rPr>
              <a:t>写的都是乐景</a:t>
            </a:r>
            <a:r>
              <a:rPr lang="zh-CN" altLang="en-US" sz="2800" b="1" dirty="0">
                <a:solidFill>
                  <a:schemeClr val="bg1"/>
                </a:solidFill>
                <a:latin typeface="华文楷体" pitchFamily="2" charset="-122"/>
                <a:ea typeface="华文楷体" pitchFamily="2" charset="-122"/>
              </a:rPr>
              <a:t>，但作者所要表达的</a:t>
            </a:r>
            <a:r>
              <a:rPr lang="zh-CN" altLang="en-US" sz="2800" b="1" dirty="0">
                <a:solidFill>
                  <a:srgbClr val="FFFF00"/>
                </a:solidFill>
                <a:latin typeface="华文楷体" pitchFamily="2" charset="-122"/>
                <a:ea typeface="华文楷体" pitchFamily="2" charset="-122"/>
              </a:rPr>
              <a:t>却都是哀伤的情感</a:t>
            </a:r>
            <a:r>
              <a:rPr lang="zh-CN" altLang="en-US" sz="2800" b="1" dirty="0">
                <a:solidFill>
                  <a:schemeClr val="bg1"/>
                </a:solidFill>
                <a:latin typeface="华文楷体" pitchFamily="2" charset="-122"/>
                <a:ea typeface="华文楷体" pitchFamily="2" charset="-122"/>
              </a:rPr>
              <a:t>。</a:t>
            </a:r>
          </a:p>
          <a:p>
            <a:r>
              <a:rPr lang="zh-CN" altLang="en-US" sz="2800" b="1" dirty="0">
                <a:solidFill>
                  <a:schemeClr val="bg1"/>
                </a:solidFill>
                <a:latin typeface="华文楷体" pitchFamily="2" charset="-122"/>
                <a:ea typeface="华文楷体" pitchFamily="2" charset="-122"/>
              </a:rPr>
              <a:t>    王夫之</a:t>
            </a:r>
            <a:r>
              <a:rPr lang="en-US" altLang="zh-CN" sz="2800" b="1" dirty="0">
                <a:solidFill>
                  <a:schemeClr val="bg1"/>
                </a:solidFill>
                <a:latin typeface="华文楷体" pitchFamily="2" charset="-122"/>
                <a:ea typeface="华文楷体" pitchFamily="2" charset="-122"/>
              </a:rPr>
              <a:t>《</a:t>
            </a:r>
            <a:r>
              <a:rPr lang="zh-CN" altLang="en-US" sz="2800" b="1" dirty="0">
                <a:solidFill>
                  <a:schemeClr val="bg1"/>
                </a:solidFill>
                <a:latin typeface="华文楷体" pitchFamily="2" charset="-122"/>
                <a:ea typeface="华文楷体" pitchFamily="2" charset="-122"/>
              </a:rPr>
              <a:t>姜斋诗话</a:t>
            </a:r>
            <a:r>
              <a:rPr lang="en-US" altLang="zh-CN" sz="2800" b="1" dirty="0">
                <a:solidFill>
                  <a:schemeClr val="bg1"/>
                </a:solidFill>
                <a:latin typeface="华文楷体" pitchFamily="2" charset="-122"/>
                <a:ea typeface="华文楷体" pitchFamily="2" charset="-122"/>
              </a:rPr>
              <a:t>》</a:t>
            </a:r>
            <a:r>
              <a:rPr lang="zh-CN" altLang="en-US" sz="2800" b="1" dirty="0">
                <a:solidFill>
                  <a:schemeClr val="bg1"/>
                </a:solidFill>
                <a:latin typeface="华文楷体" pitchFamily="2" charset="-122"/>
                <a:ea typeface="华文楷体" pitchFamily="2" charset="-122"/>
              </a:rPr>
              <a:t>说：“</a:t>
            </a:r>
            <a:r>
              <a:rPr lang="zh-CN" altLang="en-US" sz="2800" b="1" dirty="0">
                <a:solidFill>
                  <a:srgbClr val="FFFF00"/>
                </a:solidFill>
                <a:latin typeface="华文楷体" pitchFamily="2" charset="-122"/>
                <a:ea typeface="华文楷体" pitchFamily="2" charset="-122"/>
              </a:rPr>
              <a:t>以乐景写哀，以哀景写乐，一倍增其哀乐。</a:t>
            </a:r>
            <a:r>
              <a:rPr lang="zh-CN" altLang="en-US" sz="2800" b="1" dirty="0">
                <a:solidFill>
                  <a:schemeClr val="bg1"/>
                </a:solidFill>
                <a:latin typeface="华文楷体" pitchFamily="2" charset="-122"/>
                <a:ea typeface="华文楷体" pitchFamily="2" charset="-122"/>
              </a:rPr>
              <a:t>”这里就是用“以乐景写哀”的手法，来强化所要表达的哀情。 </a:t>
            </a:r>
          </a:p>
        </p:txBody>
      </p:sp>
      <p:sp>
        <p:nvSpPr>
          <p:cNvPr id="2" name="矩形 1"/>
          <p:cNvSpPr/>
          <p:nvPr/>
        </p:nvSpPr>
        <p:spPr>
          <a:xfrm>
            <a:off x="179512" y="1129308"/>
            <a:ext cx="4717958" cy="584775"/>
          </a:xfrm>
          <a:prstGeom prst="rect">
            <a:avLst/>
          </a:prstGeom>
        </p:spPr>
        <p:txBody>
          <a:bodyPr wrap="none">
            <a:spAutoFit/>
          </a:bodyPr>
          <a:lstStyle/>
          <a:p>
            <a:r>
              <a:rPr lang="en-US" altLang="zh-CN" sz="3200" b="1" dirty="0" smtClean="0">
                <a:latin typeface="华文楷体" pitchFamily="2" charset="-122"/>
                <a:ea typeface="华文楷体" pitchFamily="2" charset="-122"/>
              </a:rPr>
              <a:t>3.</a:t>
            </a:r>
            <a:r>
              <a:rPr lang="zh-CN" altLang="en-US" sz="3200" b="1" dirty="0" smtClean="0">
                <a:latin typeface="华文楷体" pitchFamily="2" charset="-122"/>
                <a:ea typeface="华文楷体" pitchFamily="2" charset="-122"/>
              </a:rPr>
              <a:t>以乐景写哀情的手法。</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187209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362">
                                            <p:bg/>
                                          </p:spTgt>
                                        </p:tgtEl>
                                        <p:attrNameLst>
                                          <p:attrName>style.visibility</p:attrName>
                                        </p:attrNameLst>
                                      </p:cBhvr>
                                      <p:to>
                                        <p:strVal val="visible"/>
                                      </p:to>
                                    </p:set>
                                    <p:animEffect transition="in" filter="wipe(down)">
                                      <p:cBhvr>
                                        <p:cTn id="7" dur="580">
                                          <p:stCondLst>
                                            <p:cond delay="0"/>
                                          </p:stCondLst>
                                        </p:cTn>
                                        <p:tgtEl>
                                          <p:spTgt spid="15362">
                                            <p:bg/>
                                          </p:spTgt>
                                        </p:tgtEl>
                                      </p:cBhvr>
                                    </p:animEffect>
                                    <p:anim calcmode="lin" valueType="num">
                                      <p:cBhvr>
                                        <p:cTn id="8" dur="1822" tmFilter="0,0; 0.14,0.36; 0.43,0.73; 0.71,0.91; 1.0,1.0">
                                          <p:stCondLst>
                                            <p:cond delay="0"/>
                                          </p:stCondLst>
                                        </p:cTn>
                                        <p:tgtEl>
                                          <p:spTgt spid="15362">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362">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362">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362">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362">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362">
                                            <p:bg/>
                                          </p:spTgt>
                                        </p:tgtEl>
                                      </p:cBhvr>
                                      <p:to x="100000" y="60000"/>
                                    </p:animScale>
                                    <p:animScale>
                                      <p:cBhvr>
                                        <p:cTn id="14" dur="166" decel="50000">
                                          <p:stCondLst>
                                            <p:cond delay="676"/>
                                          </p:stCondLst>
                                        </p:cTn>
                                        <p:tgtEl>
                                          <p:spTgt spid="15362">
                                            <p:bg/>
                                          </p:spTgt>
                                        </p:tgtEl>
                                      </p:cBhvr>
                                      <p:to x="100000" y="100000"/>
                                    </p:animScale>
                                    <p:animScale>
                                      <p:cBhvr>
                                        <p:cTn id="15" dur="26">
                                          <p:stCondLst>
                                            <p:cond delay="1312"/>
                                          </p:stCondLst>
                                        </p:cTn>
                                        <p:tgtEl>
                                          <p:spTgt spid="15362">
                                            <p:bg/>
                                          </p:spTgt>
                                        </p:tgtEl>
                                      </p:cBhvr>
                                      <p:to x="100000" y="80000"/>
                                    </p:animScale>
                                    <p:animScale>
                                      <p:cBhvr>
                                        <p:cTn id="16" dur="166" decel="50000">
                                          <p:stCondLst>
                                            <p:cond delay="1338"/>
                                          </p:stCondLst>
                                        </p:cTn>
                                        <p:tgtEl>
                                          <p:spTgt spid="15362">
                                            <p:bg/>
                                          </p:spTgt>
                                        </p:tgtEl>
                                      </p:cBhvr>
                                      <p:to x="100000" y="100000"/>
                                    </p:animScale>
                                    <p:animScale>
                                      <p:cBhvr>
                                        <p:cTn id="17" dur="26">
                                          <p:stCondLst>
                                            <p:cond delay="1642"/>
                                          </p:stCondLst>
                                        </p:cTn>
                                        <p:tgtEl>
                                          <p:spTgt spid="15362">
                                            <p:bg/>
                                          </p:spTgt>
                                        </p:tgtEl>
                                      </p:cBhvr>
                                      <p:to x="100000" y="90000"/>
                                    </p:animScale>
                                    <p:animScale>
                                      <p:cBhvr>
                                        <p:cTn id="18" dur="166" decel="50000">
                                          <p:stCondLst>
                                            <p:cond delay="1668"/>
                                          </p:stCondLst>
                                        </p:cTn>
                                        <p:tgtEl>
                                          <p:spTgt spid="15362">
                                            <p:bg/>
                                          </p:spTgt>
                                        </p:tgtEl>
                                      </p:cBhvr>
                                      <p:to x="100000" y="100000"/>
                                    </p:animScale>
                                    <p:animScale>
                                      <p:cBhvr>
                                        <p:cTn id="19" dur="26">
                                          <p:stCondLst>
                                            <p:cond delay="1808"/>
                                          </p:stCondLst>
                                        </p:cTn>
                                        <p:tgtEl>
                                          <p:spTgt spid="15362">
                                            <p:bg/>
                                          </p:spTgt>
                                        </p:tgtEl>
                                      </p:cBhvr>
                                      <p:to x="100000" y="95000"/>
                                    </p:animScale>
                                    <p:animScale>
                                      <p:cBhvr>
                                        <p:cTn id="20" dur="166" decel="50000">
                                          <p:stCondLst>
                                            <p:cond delay="1834"/>
                                          </p:stCondLst>
                                        </p:cTn>
                                        <p:tgtEl>
                                          <p:spTgt spid="15362">
                                            <p:bg/>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362">
                                            <p:txEl>
                                              <p:pRg st="0" end="0"/>
                                            </p:txEl>
                                          </p:spTgt>
                                        </p:tgtEl>
                                        <p:attrNameLst>
                                          <p:attrName>style.visibility</p:attrName>
                                        </p:attrNameLst>
                                      </p:cBhvr>
                                      <p:to>
                                        <p:strVal val="visible"/>
                                      </p:to>
                                    </p:set>
                                    <p:animEffect transition="in" filter="wipe(down)">
                                      <p:cBhvr>
                                        <p:cTn id="25" dur="580">
                                          <p:stCondLst>
                                            <p:cond delay="0"/>
                                          </p:stCondLst>
                                        </p:cTn>
                                        <p:tgtEl>
                                          <p:spTgt spid="15362">
                                            <p:txEl>
                                              <p:pRg st="0" end="0"/>
                                            </p:txEl>
                                          </p:spTgt>
                                        </p:tgtEl>
                                      </p:cBhvr>
                                    </p:animEffect>
                                    <p:anim calcmode="lin" valueType="num">
                                      <p:cBhvr>
                                        <p:cTn id="26" dur="1822" tmFilter="0,0; 0.14,0.36; 0.43,0.73; 0.71,0.91; 1.0,1.0">
                                          <p:stCondLst>
                                            <p:cond delay="0"/>
                                          </p:stCondLst>
                                        </p:cTn>
                                        <p:tgtEl>
                                          <p:spTgt spid="15362">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362">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362">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362">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362">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362">
                                            <p:txEl>
                                              <p:pRg st="0" end="0"/>
                                            </p:txEl>
                                          </p:spTgt>
                                        </p:tgtEl>
                                      </p:cBhvr>
                                      <p:to x="100000" y="60000"/>
                                    </p:animScale>
                                    <p:animScale>
                                      <p:cBhvr>
                                        <p:cTn id="32" dur="166" decel="50000">
                                          <p:stCondLst>
                                            <p:cond delay="676"/>
                                          </p:stCondLst>
                                        </p:cTn>
                                        <p:tgtEl>
                                          <p:spTgt spid="15362">
                                            <p:txEl>
                                              <p:pRg st="0" end="0"/>
                                            </p:txEl>
                                          </p:spTgt>
                                        </p:tgtEl>
                                      </p:cBhvr>
                                      <p:to x="100000" y="100000"/>
                                    </p:animScale>
                                    <p:animScale>
                                      <p:cBhvr>
                                        <p:cTn id="33" dur="26">
                                          <p:stCondLst>
                                            <p:cond delay="1312"/>
                                          </p:stCondLst>
                                        </p:cTn>
                                        <p:tgtEl>
                                          <p:spTgt spid="15362">
                                            <p:txEl>
                                              <p:pRg st="0" end="0"/>
                                            </p:txEl>
                                          </p:spTgt>
                                        </p:tgtEl>
                                      </p:cBhvr>
                                      <p:to x="100000" y="80000"/>
                                    </p:animScale>
                                    <p:animScale>
                                      <p:cBhvr>
                                        <p:cTn id="34" dur="166" decel="50000">
                                          <p:stCondLst>
                                            <p:cond delay="1338"/>
                                          </p:stCondLst>
                                        </p:cTn>
                                        <p:tgtEl>
                                          <p:spTgt spid="15362">
                                            <p:txEl>
                                              <p:pRg st="0" end="0"/>
                                            </p:txEl>
                                          </p:spTgt>
                                        </p:tgtEl>
                                      </p:cBhvr>
                                      <p:to x="100000" y="100000"/>
                                    </p:animScale>
                                    <p:animScale>
                                      <p:cBhvr>
                                        <p:cTn id="35" dur="26">
                                          <p:stCondLst>
                                            <p:cond delay="1642"/>
                                          </p:stCondLst>
                                        </p:cTn>
                                        <p:tgtEl>
                                          <p:spTgt spid="15362">
                                            <p:txEl>
                                              <p:pRg st="0" end="0"/>
                                            </p:txEl>
                                          </p:spTgt>
                                        </p:tgtEl>
                                      </p:cBhvr>
                                      <p:to x="100000" y="90000"/>
                                    </p:animScale>
                                    <p:animScale>
                                      <p:cBhvr>
                                        <p:cTn id="36" dur="166" decel="50000">
                                          <p:stCondLst>
                                            <p:cond delay="1668"/>
                                          </p:stCondLst>
                                        </p:cTn>
                                        <p:tgtEl>
                                          <p:spTgt spid="15362">
                                            <p:txEl>
                                              <p:pRg st="0" end="0"/>
                                            </p:txEl>
                                          </p:spTgt>
                                        </p:tgtEl>
                                      </p:cBhvr>
                                      <p:to x="100000" y="100000"/>
                                    </p:animScale>
                                    <p:animScale>
                                      <p:cBhvr>
                                        <p:cTn id="37" dur="26">
                                          <p:stCondLst>
                                            <p:cond delay="1808"/>
                                          </p:stCondLst>
                                        </p:cTn>
                                        <p:tgtEl>
                                          <p:spTgt spid="15362">
                                            <p:txEl>
                                              <p:pRg st="0" end="0"/>
                                            </p:txEl>
                                          </p:spTgt>
                                        </p:tgtEl>
                                      </p:cBhvr>
                                      <p:to x="100000" y="95000"/>
                                    </p:animScale>
                                    <p:animScale>
                                      <p:cBhvr>
                                        <p:cTn id="38" dur="166" decel="50000">
                                          <p:stCondLst>
                                            <p:cond delay="1834"/>
                                          </p:stCondLst>
                                        </p:cTn>
                                        <p:tgtEl>
                                          <p:spTgt spid="15362">
                                            <p:txEl>
                                              <p:pRg st="0" end="0"/>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1" fill="hold">
                                          <p:stCondLst>
                                            <p:cond delay="0"/>
                                          </p:stCondLst>
                                        </p:cTn>
                                        <p:tgtEl>
                                          <p:spTgt spid="15363"/>
                                        </p:tgtEl>
                                        <p:attrNameLst>
                                          <p:attrName>style.visibility</p:attrName>
                                        </p:attrNameLst>
                                      </p:cBhvr>
                                      <p:to>
                                        <p:strVal val="visible"/>
                                      </p:to>
                                    </p:set>
                                    <p:anim by="(-#ppt_w*2)" calcmode="lin" valueType="num">
                                      <p:cBhvr rctx="PPT">
                                        <p:cTn id="49" dur="500" autoRev="1" fill="hold">
                                          <p:stCondLst>
                                            <p:cond delay="0"/>
                                          </p:stCondLst>
                                        </p:cTn>
                                        <p:tgtEl>
                                          <p:spTgt spid="15363"/>
                                        </p:tgtEl>
                                        <p:attrNameLst>
                                          <p:attrName>ppt_w</p:attrName>
                                        </p:attrNameLst>
                                      </p:cBhvr>
                                    </p:anim>
                                    <p:anim by="(#ppt_w*0.50)" calcmode="lin" valueType="num">
                                      <p:cBhvr>
                                        <p:cTn id="50" dur="500" decel="50000" autoRev="1" fill="hold">
                                          <p:stCondLst>
                                            <p:cond delay="0"/>
                                          </p:stCondLst>
                                        </p:cTn>
                                        <p:tgtEl>
                                          <p:spTgt spid="15363"/>
                                        </p:tgtEl>
                                        <p:attrNameLst>
                                          <p:attrName>ppt_x</p:attrName>
                                        </p:attrNameLst>
                                      </p:cBhvr>
                                    </p:anim>
                                    <p:anim from="(-#ppt_h/2)" to="(#ppt_y)" calcmode="lin" valueType="num">
                                      <p:cBhvr>
                                        <p:cTn id="51" dur="1000" fill="hold">
                                          <p:stCondLst>
                                            <p:cond delay="0"/>
                                          </p:stCondLst>
                                        </p:cTn>
                                        <p:tgtEl>
                                          <p:spTgt spid="15363"/>
                                        </p:tgtEl>
                                        <p:attrNameLst>
                                          <p:attrName>ppt_y</p:attrName>
                                        </p:attrNameLst>
                                      </p:cBhvr>
                                    </p:anim>
                                    <p:animRot by="21600000">
                                      <p:cBhvr>
                                        <p:cTn id="52" dur="1000" fill="hold">
                                          <p:stCondLst>
                                            <p:cond delay="0"/>
                                          </p:stCondLst>
                                        </p:cTn>
                                        <p:tgtEl>
                                          <p:spTgt spid="1536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nimBg="1"/>
      <p:bldP spid="15363"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5" name="Picture 7" descr="人比黄花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77698"/>
            <a:ext cx="3295650" cy="3903927"/>
          </a:xfrm>
          <a:prstGeom prst="rect">
            <a:avLst/>
          </a:prstGeom>
          <a:noFill/>
          <a:extLst>
            <a:ext uri="{909E8E84-426E-40DD-AFC4-6F175D3DCCD1}">
              <a14:hiddenFill xmlns:a14="http://schemas.microsoft.com/office/drawing/2010/main">
                <a:solidFill>
                  <a:srgbClr val="FFFFFF"/>
                </a:solidFill>
              </a14:hiddenFill>
            </a:ext>
          </a:extLst>
        </p:spPr>
      </p:pic>
      <p:sp>
        <p:nvSpPr>
          <p:cNvPr id="119819" name="Rectangle 11"/>
          <p:cNvSpPr>
            <a:spLocks noChangeArrowheads="1"/>
          </p:cNvSpPr>
          <p:nvPr/>
        </p:nvSpPr>
        <p:spPr bwMode="auto">
          <a:xfrm>
            <a:off x="5219701" y="1357313"/>
            <a:ext cx="22320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3600" b="1"/>
              <a:t>绝    句</a:t>
            </a:r>
          </a:p>
        </p:txBody>
      </p:sp>
      <p:sp>
        <p:nvSpPr>
          <p:cNvPr id="119820" name="Rectangle 12"/>
          <p:cNvSpPr>
            <a:spLocks noChangeArrowheads="1"/>
          </p:cNvSpPr>
          <p:nvPr/>
        </p:nvSpPr>
        <p:spPr bwMode="auto">
          <a:xfrm>
            <a:off x="5580063" y="1957917"/>
            <a:ext cx="1223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kumimoji="1" lang="zh-CN" altLang="en-US" sz="2400" b="1">
                <a:solidFill>
                  <a:srgbClr val="0066FF"/>
                </a:solidFill>
              </a:rPr>
              <a:t>李清照</a:t>
            </a:r>
          </a:p>
        </p:txBody>
      </p:sp>
      <p:graphicFrame>
        <p:nvGraphicFramePr>
          <p:cNvPr id="119842" name="Group 34"/>
          <p:cNvGraphicFramePr>
            <a:graphicFrameLocks noGrp="1"/>
          </p:cNvGraphicFramePr>
          <p:nvPr/>
        </p:nvGraphicFramePr>
        <p:xfrm>
          <a:off x="3868738" y="2557198"/>
          <a:ext cx="5275262" cy="1860021"/>
        </p:xfrm>
        <a:graphic>
          <a:graphicData uri="http://schemas.openxmlformats.org/drawingml/2006/table">
            <a:tbl>
              <a:tblPr/>
              <a:tblGrid>
                <a:gridCol w="5275262"/>
              </a:tblGrid>
              <a:tr h="464344">
                <a:tc>
                  <a:txBody>
                    <a:bodyPr/>
                    <a:lstStyle>
                      <a:lvl1pPr algn="l">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471488" algn="l">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909638" algn="l">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306513" algn="l">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1695450" algn="l">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1526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6098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0670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5242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0" fontAlgn="base" latinLnBrk="0" hangingPunct="0">
                        <a:lnSpc>
                          <a:spcPct val="80000"/>
                        </a:lnSpc>
                        <a:spcBef>
                          <a:spcPct val="0"/>
                        </a:spcBef>
                        <a:spcAft>
                          <a:spcPct val="0"/>
                        </a:spcAft>
                        <a:buClrTx/>
                        <a:buSzPct val="100000"/>
                        <a:buFontTx/>
                        <a:buNone/>
                        <a:tabLst/>
                      </a:pPr>
                      <a:r>
                        <a:rPr kumimoji="0" lang="zh-CN" altLang="en-US" sz="3000" b="1" i="0" u="none" strike="noStrike" cap="none" normalizeH="0" baseline="0" smtClean="0">
                          <a:ln>
                            <a:noFill/>
                          </a:ln>
                          <a:solidFill>
                            <a:srgbClr val="CC0000"/>
                          </a:solidFill>
                          <a:effectLst/>
                          <a:latin typeface="Arial" charset="0"/>
                          <a:ea typeface="宋体" pitchFamily="2" charset="-122"/>
                        </a:rPr>
                        <a:t>生当作人杰，</a:t>
                      </a:r>
                      <a:endParaRPr kumimoji="0" lang="zh-CN" altLang="en-US" sz="4000" b="0" i="0" u="none" strike="noStrike" cap="none" normalizeH="0" baseline="0" smtClean="0">
                        <a:ln>
                          <a:noFill/>
                        </a:ln>
                        <a:solidFill>
                          <a:srgbClr val="CC0000"/>
                        </a:solidFill>
                        <a:effectLst/>
                        <a:latin typeface="Arial" charset="0"/>
                        <a:ea typeface="宋体" pitchFamily="2" charset="-122"/>
                      </a:endParaRPr>
                    </a:p>
                  </a:txBody>
                  <a:tcPr marT="38100" marB="38100"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73604">
                <a:tc>
                  <a:txBody>
                    <a:bodyPr/>
                    <a:lstStyle>
                      <a:lvl1pPr algn="l">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471488" algn="l">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909638" algn="l">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306513" algn="l">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1695450" algn="l">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1526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6098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0670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5242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0" fontAlgn="base" latinLnBrk="0" hangingPunct="0">
                        <a:lnSpc>
                          <a:spcPct val="80000"/>
                        </a:lnSpc>
                        <a:spcBef>
                          <a:spcPct val="0"/>
                        </a:spcBef>
                        <a:spcAft>
                          <a:spcPct val="0"/>
                        </a:spcAft>
                        <a:buClrTx/>
                        <a:buSzPct val="100000"/>
                        <a:buFontTx/>
                        <a:buNone/>
                        <a:tabLst/>
                      </a:pPr>
                      <a:r>
                        <a:rPr kumimoji="0" lang="zh-CN" altLang="en-US" sz="3000" b="1" i="0" u="none" strike="noStrike" cap="none" normalizeH="0" baseline="0" smtClean="0">
                          <a:ln>
                            <a:noFill/>
                          </a:ln>
                          <a:solidFill>
                            <a:srgbClr val="CC0000"/>
                          </a:solidFill>
                          <a:effectLst/>
                          <a:latin typeface="Arial" charset="0"/>
                          <a:ea typeface="宋体" pitchFamily="2" charset="-122"/>
                        </a:rPr>
                        <a:t>死亦为鬼雄。</a:t>
                      </a:r>
                      <a:endParaRPr kumimoji="0" lang="zh-CN" altLang="en-US" sz="4000" b="0" i="0" u="none" strike="noStrike" cap="none" normalizeH="0" baseline="0" smtClean="0">
                        <a:ln>
                          <a:noFill/>
                        </a:ln>
                        <a:solidFill>
                          <a:srgbClr val="CC0000"/>
                        </a:solidFill>
                        <a:effectLst/>
                        <a:latin typeface="Arial" charset="0"/>
                        <a:ea typeface="宋体" pitchFamily="2" charset="-122"/>
                      </a:endParaRPr>
                    </a:p>
                  </a:txBody>
                  <a:tcPr marT="38100" marB="38100"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604">
                <a:tc>
                  <a:txBody>
                    <a:bodyPr/>
                    <a:lstStyle>
                      <a:lvl1pPr algn="l">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471488" algn="l">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909638" algn="l">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306513" algn="l">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1695450" algn="l">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1526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6098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0670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5242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0" fontAlgn="base" latinLnBrk="0" hangingPunct="0">
                        <a:lnSpc>
                          <a:spcPct val="80000"/>
                        </a:lnSpc>
                        <a:spcBef>
                          <a:spcPct val="0"/>
                        </a:spcBef>
                        <a:spcAft>
                          <a:spcPct val="0"/>
                        </a:spcAft>
                        <a:buClrTx/>
                        <a:buSzPct val="100000"/>
                        <a:buFontTx/>
                        <a:buNone/>
                        <a:tabLst/>
                      </a:pPr>
                      <a:r>
                        <a:rPr kumimoji="0" lang="zh-CN" altLang="en-US" sz="3000" b="1" i="0" u="none" strike="noStrike" cap="none" normalizeH="0" baseline="0" smtClean="0">
                          <a:ln>
                            <a:noFill/>
                          </a:ln>
                          <a:solidFill>
                            <a:srgbClr val="CC0000"/>
                          </a:solidFill>
                          <a:effectLst/>
                          <a:latin typeface="Arial" charset="0"/>
                          <a:ea typeface="宋体" pitchFamily="2" charset="-122"/>
                        </a:rPr>
                        <a:t>至今思项羽，</a:t>
                      </a:r>
                      <a:endParaRPr kumimoji="0" lang="zh-CN" altLang="en-US" sz="4000" b="0" i="0" u="none" strike="noStrike" cap="none" normalizeH="0" baseline="0" smtClean="0">
                        <a:ln>
                          <a:noFill/>
                        </a:ln>
                        <a:solidFill>
                          <a:srgbClr val="CC0000"/>
                        </a:solidFill>
                        <a:effectLst/>
                        <a:latin typeface="Arial" charset="0"/>
                        <a:ea typeface="宋体" pitchFamily="2" charset="-122"/>
                      </a:endParaRPr>
                    </a:p>
                  </a:txBody>
                  <a:tcPr marT="38100" marB="38100"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469">
                <a:tc>
                  <a:txBody>
                    <a:bodyPr/>
                    <a:lstStyle>
                      <a:lvl1pPr algn="l">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471488" algn="l">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909638" algn="l">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306513" algn="l">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1695450" algn="l">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1526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6098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0670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5242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0" fontAlgn="base" latinLnBrk="0" hangingPunct="0">
                        <a:lnSpc>
                          <a:spcPct val="80000"/>
                        </a:lnSpc>
                        <a:spcBef>
                          <a:spcPct val="0"/>
                        </a:spcBef>
                        <a:spcAft>
                          <a:spcPct val="0"/>
                        </a:spcAft>
                        <a:buClrTx/>
                        <a:buSzPct val="100000"/>
                        <a:buFontTx/>
                        <a:buNone/>
                        <a:tabLst/>
                      </a:pPr>
                      <a:r>
                        <a:rPr kumimoji="0" lang="zh-CN" altLang="en-US" sz="3000" b="1" i="0" u="none" strike="noStrike" cap="none" normalizeH="0" baseline="0" dirty="0" smtClean="0">
                          <a:ln>
                            <a:noFill/>
                          </a:ln>
                          <a:solidFill>
                            <a:srgbClr val="CC0000"/>
                          </a:solidFill>
                          <a:effectLst/>
                          <a:latin typeface="Arial" charset="0"/>
                          <a:ea typeface="宋体" pitchFamily="2" charset="-122"/>
                        </a:rPr>
                        <a:t>不肯过江东。</a:t>
                      </a:r>
                      <a:endParaRPr kumimoji="0" lang="zh-CN" altLang="en-US" sz="4000" b="0" i="0" u="none" strike="noStrike" cap="none" normalizeH="0" baseline="0" dirty="0" smtClean="0">
                        <a:ln>
                          <a:noFill/>
                        </a:ln>
                        <a:solidFill>
                          <a:srgbClr val="CC0000"/>
                        </a:solidFill>
                        <a:effectLst/>
                        <a:latin typeface="Arial" charset="0"/>
                        <a:ea typeface="宋体" pitchFamily="2" charset="-122"/>
                      </a:endParaRPr>
                    </a:p>
                  </a:txBody>
                  <a:tcPr marT="38100" marB="3810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9841" name="Rectangle 33"/>
          <p:cNvSpPr>
            <a:spLocks noChangeArrowheads="1"/>
          </p:cNvSpPr>
          <p:nvPr/>
        </p:nvSpPr>
        <p:spPr bwMode="auto">
          <a:xfrm>
            <a:off x="611189" y="157428"/>
            <a:ext cx="82645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800" b="1">
                <a:solidFill>
                  <a:srgbClr val="4D4D4D"/>
                </a:solidFill>
              </a:rPr>
              <a:t>     </a:t>
            </a:r>
            <a:r>
              <a:rPr kumimoji="1" lang="zh-CN" altLang="en-US" sz="2800" b="1">
                <a:solidFill>
                  <a:srgbClr val="FF3300"/>
                </a:solidFill>
              </a:rPr>
              <a:t>今天人们还在思念项羽，就因崇拜他当年宁死不屈、不肯忍辱回到江东的英雄气概。</a:t>
            </a:r>
          </a:p>
        </p:txBody>
      </p:sp>
    </p:spTree>
    <p:extLst>
      <p:ext uri="{BB962C8B-B14F-4D97-AF65-F5344CB8AC3E}">
        <p14:creationId xmlns:p14="http://schemas.microsoft.com/office/powerpoint/2010/main" val="1003305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9"/>
                                        </p:tgtEl>
                                        <p:attrNameLst>
                                          <p:attrName>style.visibility</p:attrName>
                                        </p:attrNameLst>
                                      </p:cBhvr>
                                      <p:to>
                                        <p:strVal val="visible"/>
                                      </p:to>
                                    </p:set>
                                    <p:anim calcmode="lin" valueType="num">
                                      <p:cBhvr additive="base">
                                        <p:cTn id="7" dur="500" fill="hold"/>
                                        <p:tgtEl>
                                          <p:spTgt spid="119819"/>
                                        </p:tgtEl>
                                        <p:attrNameLst>
                                          <p:attrName>ppt_x</p:attrName>
                                        </p:attrNameLst>
                                      </p:cBhvr>
                                      <p:tavLst>
                                        <p:tav tm="0">
                                          <p:val>
                                            <p:strVal val="#ppt_x"/>
                                          </p:val>
                                        </p:tav>
                                        <p:tav tm="100000">
                                          <p:val>
                                            <p:strVal val="#ppt_x"/>
                                          </p:val>
                                        </p:tav>
                                      </p:tavLst>
                                    </p:anim>
                                    <p:anim calcmode="lin" valueType="num">
                                      <p:cBhvr additive="base">
                                        <p:cTn id="8" dur="500" fill="hold"/>
                                        <p:tgtEl>
                                          <p:spTgt spid="1198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20"/>
                                        </p:tgtEl>
                                        <p:attrNameLst>
                                          <p:attrName>style.visibility</p:attrName>
                                        </p:attrNameLst>
                                      </p:cBhvr>
                                      <p:to>
                                        <p:strVal val="visible"/>
                                      </p:to>
                                    </p:set>
                                    <p:anim calcmode="lin" valueType="num">
                                      <p:cBhvr additive="base">
                                        <p:cTn id="13" dur="500" fill="hold"/>
                                        <p:tgtEl>
                                          <p:spTgt spid="119820"/>
                                        </p:tgtEl>
                                        <p:attrNameLst>
                                          <p:attrName>ppt_x</p:attrName>
                                        </p:attrNameLst>
                                      </p:cBhvr>
                                      <p:tavLst>
                                        <p:tav tm="0">
                                          <p:val>
                                            <p:strVal val="#ppt_x"/>
                                          </p:val>
                                        </p:tav>
                                        <p:tav tm="100000">
                                          <p:val>
                                            <p:strVal val="#ppt_x"/>
                                          </p:val>
                                        </p:tav>
                                      </p:tavLst>
                                    </p:anim>
                                    <p:anim calcmode="lin" valueType="num">
                                      <p:cBhvr additive="base">
                                        <p:cTn id="14" dur="500" fill="hold"/>
                                        <p:tgtEl>
                                          <p:spTgt spid="1198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119842"/>
                                        </p:tgtEl>
                                        <p:attrNameLst>
                                          <p:attrName>style.visibility</p:attrName>
                                        </p:attrNameLst>
                                      </p:cBhvr>
                                      <p:to>
                                        <p:strVal val="visible"/>
                                      </p:to>
                                    </p:set>
                                    <p:animEffect transition="in" filter="diamond(in)">
                                      <p:cBhvr>
                                        <p:cTn id="19" dur="2000"/>
                                        <p:tgtEl>
                                          <p:spTgt spid="1198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119841"/>
                                        </p:tgtEl>
                                        <p:attrNameLst>
                                          <p:attrName>style.visibility</p:attrName>
                                        </p:attrNameLst>
                                      </p:cBhvr>
                                      <p:to>
                                        <p:strVal val="visible"/>
                                      </p:to>
                                    </p:set>
                                    <p:animEffect transition="in" filter="diamond(in)">
                                      <p:cBhvr>
                                        <p:cTn id="24" dur="2000"/>
                                        <p:tgtEl>
                                          <p:spTgt spid="119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 grpId="0"/>
      <p:bldP spid="119820" grpId="0"/>
      <p:bldP spid="1198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030124yijianme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82947" name="Text Box 3"/>
          <p:cNvSpPr txBox="1">
            <a:spLocks noChangeArrowheads="1"/>
          </p:cNvSpPr>
          <p:nvPr/>
        </p:nvSpPr>
        <p:spPr bwMode="auto">
          <a:xfrm>
            <a:off x="649289" y="157428"/>
            <a:ext cx="4427537" cy="3293209"/>
          </a:xfrm>
          <a:prstGeom prst="rect">
            <a:avLst/>
          </a:prstGeom>
          <a:noFill/>
          <a:ln>
            <a:noFill/>
          </a:ln>
          <a:effectLst/>
          <a:extLst>
            <a:ext uri="{909E8E84-426E-40DD-AFC4-6F175D3DCCD1}">
              <a14:hiddenFill xmlns:a14="http://schemas.microsoft.com/office/drawing/2010/main">
                <a:solidFill>
                  <a:srgbClr val="EDFFB9"/>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dirty="0" smtClean="0">
                <a:latin typeface="Arial" charset="0"/>
                <a:ea typeface="隶书" pitchFamily="49" charset="-122"/>
              </a:rPr>
              <a:t>   如</a:t>
            </a:r>
            <a:r>
              <a:rPr lang="zh-CN" altLang="en-US" sz="4000" b="1" dirty="0">
                <a:latin typeface="Arial" charset="0"/>
                <a:ea typeface="隶书" pitchFamily="49" charset="-122"/>
              </a:rPr>
              <a:t>梦</a:t>
            </a:r>
            <a:r>
              <a:rPr lang="zh-CN" altLang="en-US" sz="4000" b="1" dirty="0" smtClean="0">
                <a:latin typeface="Arial" charset="0"/>
                <a:ea typeface="隶书" pitchFamily="49" charset="-122"/>
              </a:rPr>
              <a:t>令</a:t>
            </a:r>
            <a:endParaRPr lang="zh-CN" altLang="en-US" sz="4000" b="1" dirty="0">
              <a:latin typeface="Arial" charset="0"/>
              <a:ea typeface="隶书" pitchFamily="49" charset="-122"/>
            </a:endParaRPr>
          </a:p>
          <a:p>
            <a:r>
              <a:rPr lang="zh-CN" altLang="en-US" sz="2800" b="1" dirty="0" smtClean="0">
                <a:solidFill>
                  <a:srgbClr val="0000CC"/>
                </a:solidFill>
                <a:latin typeface="Arial" charset="0"/>
                <a:ea typeface="隶书" pitchFamily="49" charset="-122"/>
              </a:rPr>
              <a:t>昨夜</a:t>
            </a:r>
            <a:r>
              <a:rPr lang="zh-CN" altLang="en-US" sz="2800" b="1" dirty="0">
                <a:solidFill>
                  <a:srgbClr val="0000CC"/>
                </a:solidFill>
                <a:latin typeface="Arial" charset="0"/>
                <a:ea typeface="隶书" pitchFamily="49" charset="-122"/>
              </a:rPr>
              <a:t>雨疏风骤，</a:t>
            </a:r>
          </a:p>
          <a:p>
            <a:r>
              <a:rPr lang="zh-CN" altLang="en-US" sz="2800" b="1" dirty="0" smtClean="0">
                <a:solidFill>
                  <a:srgbClr val="0000CC"/>
                </a:solidFill>
                <a:latin typeface="Arial" charset="0"/>
                <a:ea typeface="隶书" pitchFamily="49" charset="-122"/>
              </a:rPr>
              <a:t>浓</a:t>
            </a:r>
            <a:r>
              <a:rPr lang="zh-CN" altLang="en-US" sz="2800" b="1" dirty="0">
                <a:solidFill>
                  <a:srgbClr val="0000CC"/>
                </a:solidFill>
                <a:latin typeface="Arial" charset="0"/>
                <a:ea typeface="隶书" pitchFamily="49" charset="-122"/>
              </a:rPr>
              <a:t>睡不消残酒，</a:t>
            </a:r>
          </a:p>
          <a:p>
            <a:r>
              <a:rPr lang="zh-CN" altLang="en-US" sz="2800" b="1" dirty="0">
                <a:solidFill>
                  <a:srgbClr val="0000CC"/>
                </a:solidFill>
                <a:latin typeface="Arial" charset="0"/>
                <a:ea typeface="隶书" pitchFamily="49" charset="-122"/>
              </a:rPr>
              <a:t>试问卷帘人，</a:t>
            </a:r>
          </a:p>
          <a:p>
            <a:r>
              <a:rPr lang="zh-CN" altLang="en-US" sz="2800" b="1" dirty="0">
                <a:solidFill>
                  <a:srgbClr val="0000CC"/>
                </a:solidFill>
                <a:latin typeface="Arial" charset="0"/>
                <a:ea typeface="隶书" pitchFamily="49" charset="-122"/>
              </a:rPr>
              <a:t>却道海棠依旧。</a:t>
            </a:r>
          </a:p>
          <a:p>
            <a:r>
              <a:rPr lang="zh-CN" altLang="en-US" sz="2800" b="1" dirty="0">
                <a:solidFill>
                  <a:srgbClr val="0000CC"/>
                </a:solidFill>
                <a:latin typeface="Arial" charset="0"/>
                <a:ea typeface="隶书" pitchFamily="49" charset="-122"/>
              </a:rPr>
              <a:t>知否，知否，</a:t>
            </a:r>
          </a:p>
          <a:p>
            <a:r>
              <a:rPr lang="zh-CN" altLang="en-US" sz="2800" b="1" dirty="0">
                <a:solidFill>
                  <a:srgbClr val="0000CC"/>
                </a:solidFill>
                <a:latin typeface="Arial" charset="0"/>
                <a:ea typeface="隶书" pitchFamily="49" charset="-122"/>
              </a:rPr>
              <a:t>应是绿肥红瘦。</a:t>
            </a:r>
          </a:p>
        </p:txBody>
      </p:sp>
      <p:sp>
        <p:nvSpPr>
          <p:cNvPr id="82948" name="Rectangle 4"/>
          <p:cNvSpPr>
            <a:spLocks noChangeArrowheads="1"/>
          </p:cNvSpPr>
          <p:nvPr/>
        </p:nvSpPr>
        <p:spPr bwMode="auto">
          <a:xfrm>
            <a:off x="16951" y="4570024"/>
            <a:ext cx="98647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dirty="0">
                <a:effectLst>
                  <a:outerShdw blurRad="38100" dist="38100" dir="2700000" algn="tl">
                    <a:srgbClr val="C0C0C0"/>
                  </a:outerShdw>
                </a:effectLst>
                <a:latin typeface="Arial" charset="0"/>
              </a:rPr>
              <a:t>层层转折，步步深入，将惜花之情表达得摇曳多姿。</a:t>
            </a:r>
          </a:p>
        </p:txBody>
      </p:sp>
    </p:spTree>
    <p:extLst>
      <p:ext uri="{BB962C8B-B14F-4D97-AF65-F5344CB8AC3E}">
        <p14:creationId xmlns:p14="http://schemas.microsoft.com/office/powerpoint/2010/main" val="1828657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Effect transition="in" filter="diamond(in)">
                                      <p:cBhvr>
                                        <p:cTn id="13" dur="2000"/>
                                        <p:tgtEl>
                                          <p:spTgt spid="82947">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2947">
                                            <p:txEl>
                                              <p:pRg st="2" end="2"/>
                                            </p:txEl>
                                          </p:spTgt>
                                        </p:tgtEl>
                                        <p:attrNameLst>
                                          <p:attrName>style.visibility</p:attrName>
                                        </p:attrNameLst>
                                      </p:cBhvr>
                                      <p:to>
                                        <p:strVal val="visible"/>
                                      </p:to>
                                    </p:set>
                                    <p:animEffect transition="in" filter="diamond(in)">
                                      <p:cBhvr>
                                        <p:cTn id="16" dur="2000"/>
                                        <p:tgtEl>
                                          <p:spTgt spid="82947">
                                            <p:txEl>
                                              <p:pRg st="2" end="2"/>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animEffect transition="in" filter="diamond(in)">
                                      <p:cBhvr>
                                        <p:cTn id="19" dur="2000"/>
                                        <p:tgtEl>
                                          <p:spTgt spid="82947">
                                            <p:txEl>
                                              <p:pRg st="3" end="3"/>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82947">
                                            <p:txEl>
                                              <p:pRg st="4" end="4"/>
                                            </p:txEl>
                                          </p:spTgt>
                                        </p:tgtEl>
                                        <p:attrNameLst>
                                          <p:attrName>style.visibility</p:attrName>
                                        </p:attrNameLst>
                                      </p:cBhvr>
                                      <p:to>
                                        <p:strVal val="visible"/>
                                      </p:to>
                                    </p:set>
                                    <p:animEffect transition="in" filter="diamond(in)">
                                      <p:cBhvr>
                                        <p:cTn id="22" dur="2000"/>
                                        <p:tgtEl>
                                          <p:spTgt spid="82947">
                                            <p:txEl>
                                              <p:pRg st="4" end="4"/>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animEffect transition="in" filter="diamond(in)">
                                      <p:cBhvr>
                                        <p:cTn id="25" dur="2000"/>
                                        <p:tgtEl>
                                          <p:spTgt spid="82947">
                                            <p:txEl>
                                              <p:pRg st="5" end="5"/>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82947">
                                            <p:txEl>
                                              <p:pRg st="6" end="6"/>
                                            </p:txEl>
                                          </p:spTgt>
                                        </p:tgtEl>
                                        <p:attrNameLst>
                                          <p:attrName>style.visibility</p:attrName>
                                        </p:attrNameLst>
                                      </p:cBhvr>
                                      <p:to>
                                        <p:strVal val="visible"/>
                                      </p:to>
                                    </p:set>
                                    <p:animEffect transition="in" filter="diamond(in)">
                                      <p:cBhvr>
                                        <p:cTn id="28" dur="2000"/>
                                        <p:tgtEl>
                                          <p:spTgt spid="8294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82948"/>
                                        </p:tgtEl>
                                        <p:attrNameLst>
                                          <p:attrName>style.visibility</p:attrName>
                                        </p:attrNameLst>
                                      </p:cBhvr>
                                      <p:to>
                                        <p:strVal val="visible"/>
                                      </p:to>
                                    </p:set>
                                    <p:animEffect transition="in" filter="diamond(in)">
                                      <p:cBhvr>
                                        <p:cTn id="33" dur="20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一剪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0"/>
            <a:ext cx="7924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84995" name="Text Box 3"/>
          <p:cNvSpPr txBox="1">
            <a:spLocks noChangeArrowheads="1"/>
          </p:cNvSpPr>
          <p:nvPr/>
        </p:nvSpPr>
        <p:spPr bwMode="auto">
          <a:xfrm>
            <a:off x="900113" y="3505572"/>
            <a:ext cx="767069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0000FF"/>
                </a:solidFill>
                <a:effectLst>
                  <a:outerShdw blurRad="38100" dist="38100" dir="2700000" algn="tl">
                    <a:srgbClr val="C0C0C0"/>
                  </a:outerShdw>
                </a:effectLst>
                <a:latin typeface="Arial" charset="0"/>
                <a:ea typeface="楷体_GB2312" pitchFamily="49" charset="-122"/>
              </a:rPr>
              <a:t>红藕香残玉簟秋，轻解罗裳，独上兰舟。</a:t>
            </a:r>
            <a:br>
              <a:rPr lang="zh-CN" altLang="en-US" sz="3200" b="1" dirty="0">
                <a:solidFill>
                  <a:srgbClr val="0000FF"/>
                </a:solidFill>
                <a:effectLst>
                  <a:outerShdw blurRad="38100" dist="38100" dir="2700000" algn="tl">
                    <a:srgbClr val="C0C0C0"/>
                  </a:outerShdw>
                </a:effectLst>
                <a:latin typeface="Arial" charset="0"/>
                <a:ea typeface="楷体_GB2312" pitchFamily="49" charset="-122"/>
              </a:rPr>
            </a:br>
            <a:r>
              <a:rPr lang="zh-CN" altLang="en-US" sz="3200" b="1" dirty="0">
                <a:solidFill>
                  <a:srgbClr val="0000FF"/>
                </a:solidFill>
                <a:effectLst>
                  <a:outerShdw blurRad="38100" dist="38100" dir="2700000" algn="tl">
                    <a:srgbClr val="C0C0C0"/>
                  </a:outerShdw>
                </a:effectLst>
                <a:latin typeface="Arial" charset="0"/>
                <a:ea typeface="楷体_GB2312" pitchFamily="49" charset="-122"/>
              </a:rPr>
              <a:t>云中谁寄锦书来，雁字回时，月满西楼。</a:t>
            </a:r>
            <a:br>
              <a:rPr lang="zh-CN" altLang="en-US" sz="3200" b="1" dirty="0">
                <a:solidFill>
                  <a:srgbClr val="0000FF"/>
                </a:solidFill>
                <a:effectLst>
                  <a:outerShdw blurRad="38100" dist="38100" dir="2700000" algn="tl">
                    <a:srgbClr val="C0C0C0"/>
                  </a:outerShdw>
                </a:effectLst>
                <a:latin typeface="Arial" charset="0"/>
                <a:ea typeface="楷体_GB2312" pitchFamily="49" charset="-122"/>
              </a:rPr>
            </a:br>
            <a:r>
              <a:rPr lang="zh-CN" altLang="en-US" sz="3200" b="1" dirty="0">
                <a:solidFill>
                  <a:srgbClr val="0000FF"/>
                </a:solidFill>
                <a:effectLst>
                  <a:outerShdw blurRad="38100" dist="38100" dir="2700000" algn="tl">
                    <a:srgbClr val="C0C0C0"/>
                  </a:outerShdw>
                </a:effectLst>
                <a:latin typeface="Arial" charset="0"/>
                <a:ea typeface="楷体_GB2312" pitchFamily="49" charset="-122"/>
              </a:rPr>
              <a:t>花自飘零水自流，一种相思，两处闲愁。</a:t>
            </a:r>
            <a:br>
              <a:rPr lang="zh-CN" altLang="en-US" sz="3200" b="1" dirty="0">
                <a:solidFill>
                  <a:srgbClr val="0000FF"/>
                </a:solidFill>
                <a:effectLst>
                  <a:outerShdw blurRad="38100" dist="38100" dir="2700000" algn="tl">
                    <a:srgbClr val="C0C0C0"/>
                  </a:outerShdw>
                </a:effectLst>
                <a:latin typeface="Arial" charset="0"/>
                <a:ea typeface="楷体_GB2312" pitchFamily="49" charset="-122"/>
              </a:rPr>
            </a:br>
            <a:r>
              <a:rPr lang="zh-CN" altLang="en-US" sz="3200" b="1" dirty="0">
                <a:solidFill>
                  <a:srgbClr val="0000FF"/>
                </a:solidFill>
                <a:effectLst>
                  <a:outerShdw blurRad="38100" dist="38100" dir="2700000" algn="tl">
                    <a:srgbClr val="C0C0C0"/>
                  </a:outerShdw>
                </a:effectLst>
                <a:latin typeface="Arial" charset="0"/>
                <a:ea typeface="楷体_GB2312" pitchFamily="49" charset="-122"/>
              </a:rPr>
              <a:t>此情无计可消除，才下眉头，却上心头。</a:t>
            </a:r>
            <a:r>
              <a:rPr lang="zh-CN" altLang="en-US" sz="2000" b="1" dirty="0">
                <a:effectLst>
                  <a:outerShdw blurRad="38100" dist="38100" dir="2700000" algn="tl">
                    <a:srgbClr val="C0C0C0"/>
                  </a:outerShdw>
                </a:effectLst>
                <a:latin typeface="Arial" charset="0"/>
                <a:ea typeface="楷体_GB2312" pitchFamily="49" charset="-122"/>
              </a:rPr>
              <a:t> </a:t>
            </a:r>
          </a:p>
        </p:txBody>
      </p:sp>
    </p:spTree>
    <p:extLst>
      <p:ext uri="{BB962C8B-B14F-4D97-AF65-F5344CB8AC3E}">
        <p14:creationId xmlns:p14="http://schemas.microsoft.com/office/powerpoint/2010/main" val="2760114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diamond(in)">
                                      <p:cBhvr>
                                        <p:cTn id="7" dur="20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670300" y="409228"/>
            <a:ext cx="5473700" cy="471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lgn="l">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lgn="l">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lgn="l">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lgn="l">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buFont typeface="Wingdings" pitchFamily="2" charset="2"/>
              <a:buNone/>
            </a:pPr>
            <a:r>
              <a:rPr lang="en-US" altLang="zh-CN" sz="2400" b="1" i="1" dirty="0">
                <a:solidFill>
                  <a:schemeClr val="hlink"/>
                </a:solidFill>
                <a:ea typeface="隶书" pitchFamily="49" charset="-122"/>
              </a:rPr>
              <a:t>          </a:t>
            </a:r>
          </a:p>
          <a:p>
            <a:pPr>
              <a:buFont typeface="Wingdings" pitchFamily="2" charset="2"/>
              <a:buNone/>
            </a:pPr>
            <a:r>
              <a:rPr lang="en-US" altLang="zh-CN" sz="2400" b="1" dirty="0"/>
              <a:t>      </a:t>
            </a:r>
            <a:r>
              <a:rPr lang="zh-CN" altLang="en-US" sz="2400" b="1" dirty="0"/>
              <a:t>其父是当时的著名学者。丈夫赵明诚是宰相赵挺之之子，历任州郡的行政长官。他们婚后的生活很优裕，搜集了大量的书画金石，共同从事学术研究。李清照是我国历史上最杰出的女文学家。诗词文都写得很好，可惜诗文流传至今的为数不多。她的作品留存至今较多的是词。她的词作，从数量看，较之其他名家也不算多，但几乎每篇都是精品佳作，是公认的宋词一大家。</a:t>
            </a:r>
            <a:r>
              <a:rPr lang="zh-CN" altLang="en-US" sz="2400" dirty="0"/>
              <a:t>  </a:t>
            </a:r>
          </a:p>
        </p:txBody>
      </p:sp>
      <p:sp>
        <p:nvSpPr>
          <p:cNvPr id="78852" name="Text Box 4"/>
          <p:cNvSpPr txBox="1">
            <a:spLocks noChangeArrowheads="1"/>
          </p:cNvSpPr>
          <p:nvPr/>
        </p:nvSpPr>
        <p:spPr bwMode="auto">
          <a:xfrm>
            <a:off x="323528" y="157428"/>
            <a:ext cx="8642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李清照（</a:t>
            </a:r>
            <a:r>
              <a:rPr lang="en-US" altLang="zh-CN" sz="2400" b="1" dirty="0">
                <a:latin typeface="隶书" pitchFamily="49" charset="-122"/>
                <a:ea typeface="隶书" pitchFamily="49" charset="-122"/>
              </a:rPr>
              <a:t>1084-</a:t>
            </a:r>
            <a:r>
              <a:rPr lang="zh-CN" altLang="en-US" sz="2400" b="1" dirty="0">
                <a:latin typeface="隶书" pitchFamily="49" charset="-122"/>
                <a:ea typeface="隶书" pitchFamily="49" charset="-122"/>
              </a:rPr>
              <a:t>约</a:t>
            </a:r>
            <a:r>
              <a:rPr lang="en-US" altLang="zh-CN" sz="2400" b="1" dirty="0">
                <a:latin typeface="隶书" pitchFamily="49" charset="-122"/>
                <a:ea typeface="隶书" pitchFamily="49" charset="-122"/>
              </a:rPr>
              <a:t>1151</a:t>
            </a:r>
            <a:r>
              <a:rPr lang="zh-CN" altLang="en-US" sz="2400" b="1" dirty="0">
                <a:latin typeface="隶书" pitchFamily="49" charset="-122"/>
                <a:ea typeface="隶书" pitchFamily="49" charset="-122"/>
              </a:rPr>
              <a:t>），宋代著名婉约派</a:t>
            </a:r>
            <a:r>
              <a:rPr lang="zh-CN" altLang="en-US" sz="2400" b="1" dirty="0" smtClean="0">
                <a:latin typeface="隶书" pitchFamily="49" charset="-122"/>
                <a:ea typeface="隶书" pitchFamily="49" charset="-122"/>
              </a:rPr>
              <a:t>女词人</a:t>
            </a:r>
            <a:r>
              <a:rPr lang="zh-CN" altLang="en-US" sz="2400" b="1" dirty="0">
                <a:latin typeface="隶书" pitchFamily="49" charset="-122"/>
                <a:ea typeface="隶书" pitchFamily="49" charset="-122"/>
              </a:rPr>
              <a:t>，号易安居士。</a:t>
            </a:r>
          </a:p>
        </p:txBody>
      </p:sp>
      <p:pic>
        <p:nvPicPr>
          <p:cNvPr id="78853" name="Picture 5" descr="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77396"/>
            <a:ext cx="3429000" cy="426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69608"/>
      </p:ext>
    </p:extLst>
  </p:cSld>
  <p:clrMapOvr>
    <a:masterClrMapping/>
  </p:clrMapOvr>
  <p:transition advTm="97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up)">
                                      <p:cBhvr>
                                        <p:cTn id="7" dur="5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2"/>
          <p:cNvGrpSpPr>
            <a:grpSpLocks/>
          </p:cNvGrpSpPr>
          <p:nvPr/>
        </p:nvGrpSpPr>
        <p:grpSpPr bwMode="auto">
          <a:xfrm>
            <a:off x="0" y="0"/>
            <a:ext cx="9144000" cy="5737490"/>
            <a:chOff x="453" y="390"/>
            <a:chExt cx="4855" cy="3540"/>
          </a:xfrm>
        </p:grpSpPr>
        <p:pic>
          <p:nvPicPr>
            <p:cNvPr id="808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 y="390"/>
              <a:ext cx="4855" cy="3540"/>
            </a:xfrm>
            <a:prstGeom prst="rect">
              <a:avLst/>
            </a:prstGeom>
            <a:noFill/>
            <a:extLst>
              <a:ext uri="{909E8E84-426E-40DD-AFC4-6F175D3DCCD1}">
                <a14:hiddenFill xmlns:a14="http://schemas.microsoft.com/office/drawing/2010/main">
                  <a:solidFill>
                    <a:srgbClr val="FFFFFF"/>
                  </a:solidFill>
                </a14:hiddenFill>
              </a:ext>
            </a:extLst>
          </p:spPr>
        </p:pic>
        <p:pic>
          <p:nvPicPr>
            <p:cNvPr id="80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3845"/>
              <a:ext cx="4855" cy="84"/>
            </a:xfrm>
            <a:prstGeom prst="rect">
              <a:avLst/>
            </a:prstGeom>
            <a:noFill/>
            <a:extLst>
              <a:ext uri="{909E8E84-426E-40DD-AFC4-6F175D3DCCD1}">
                <a14:hiddenFill xmlns:a14="http://schemas.microsoft.com/office/drawing/2010/main">
                  <a:solidFill>
                    <a:srgbClr val="FFFFFF"/>
                  </a:solidFill>
                </a14:hiddenFill>
              </a:ext>
            </a:extLst>
          </p:spPr>
        </p:pic>
      </p:grpSp>
      <p:sp>
        <p:nvSpPr>
          <p:cNvPr id="80901" name="Text Box 5"/>
          <p:cNvSpPr txBox="1">
            <a:spLocks noChangeArrowheads="1"/>
          </p:cNvSpPr>
          <p:nvPr/>
        </p:nvSpPr>
        <p:spPr bwMode="auto">
          <a:xfrm>
            <a:off x="395288" y="457729"/>
            <a:ext cx="4679950" cy="53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20000"/>
              </a:lnSpc>
              <a:spcBef>
                <a:spcPct val="50000"/>
              </a:spcBef>
            </a:pPr>
            <a:r>
              <a:rPr kumimoji="1" lang="en-US" altLang="zh-CN" sz="2400" dirty="0">
                <a:solidFill>
                  <a:schemeClr val="accent2"/>
                </a:solidFill>
                <a:latin typeface="隶书" pitchFamily="49" charset="-122"/>
                <a:ea typeface="隶书" pitchFamily="49" charset="-122"/>
              </a:rPr>
              <a:t>    </a:t>
            </a:r>
            <a:r>
              <a:rPr kumimoji="1" lang="zh-CN" altLang="en-US" sz="2400" b="1" dirty="0">
                <a:solidFill>
                  <a:schemeClr val="tx2"/>
                </a:solidFill>
                <a:latin typeface="楷体_GB2312" pitchFamily="49" charset="-122"/>
                <a:ea typeface="楷体_GB2312" pitchFamily="49" charset="-122"/>
              </a:rPr>
              <a:t>李清照被当代散文大家梁衡称为</a:t>
            </a:r>
            <a:r>
              <a:rPr kumimoji="1" lang="zh-CN" altLang="en-US" sz="2400" b="1" dirty="0">
                <a:solidFill>
                  <a:schemeClr val="tx2"/>
                </a:solidFill>
                <a:latin typeface="华文细黑"/>
                <a:ea typeface="楷体_GB2312" pitchFamily="49" charset="-122"/>
              </a:rPr>
              <a:t>“</a:t>
            </a:r>
            <a:r>
              <a:rPr kumimoji="1" lang="zh-CN" altLang="en-US" sz="2400" b="1" dirty="0">
                <a:solidFill>
                  <a:srgbClr val="FF3300"/>
                </a:solidFill>
                <a:latin typeface="楷体_GB2312" pitchFamily="49" charset="-122"/>
                <a:ea typeface="楷体_GB2312" pitchFamily="49" charset="-122"/>
              </a:rPr>
              <a:t>乱世中的美神</a:t>
            </a:r>
            <a:r>
              <a:rPr kumimoji="1" lang="zh-CN" altLang="en-US" sz="2400" b="1" dirty="0">
                <a:solidFill>
                  <a:schemeClr val="tx2"/>
                </a:solidFill>
                <a:latin typeface="华文细黑"/>
                <a:ea typeface="楷体_GB2312" pitchFamily="49" charset="-122"/>
              </a:rPr>
              <a:t>”</a:t>
            </a:r>
            <a:r>
              <a:rPr kumimoji="1" lang="zh-CN" altLang="en-US" sz="2400" b="1" dirty="0">
                <a:solidFill>
                  <a:schemeClr val="tx2"/>
                </a:solidFill>
                <a:latin typeface="楷体_GB2312" pitchFamily="49" charset="-122"/>
                <a:ea typeface="楷体_GB2312" pitchFamily="49" charset="-122"/>
              </a:rPr>
              <a:t>，她以沧桑的生命之躯连接了北宋和南宋。</a:t>
            </a:r>
            <a:r>
              <a:rPr kumimoji="1" lang="zh-CN" altLang="en-US" sz="2400" b="1" dirty="0">
                <a:latin typeface="楷体_GB2312" pitchFamily="49" charset="-122"/>
                <a:ea typeface="楷体_GB2312" pitchFamily="49" charset="-122"/>
              </a:rPr>
              <a:t>靖康之变，李清照的家庭遭到严重的摧残，她也被迫南渡，过起颠沛流离的生活。南渡不久，赵明诚病死，她精神上遭到沉重打击。</a:t>
            </a:r>
            <a:r>
              <a:rPr kumimoji="1" lang="zh-CN" altLang="en-US" sz="2400" b="1" dirty="0">
                <a:solidFill>
                  <a:schemeClr val="tx2"/>
                </a:solidFill>
                <a:latin typeface="楷体_GB2312" pitchFamily="49" charset="-122"/>
                <a:ea typeface="楷体_GB2312" pitchFamily="49" charset="-122"/>
              </a:rPr>
              <a:t>只身经历国破家亡夫死的痛苦。</a:t>
            </a:r>
            <a:r>
              <a:rPr kumimoji="1" lang="zh-CN" altLang="en-US" sz="2400" b="1" dirty="0">
                <a:latin typeface="楷体_GB2312" pitchFamily="49" charset="-122"/>
                <a:ea typeface="楷体_GB2312" pitchFamily="49" charset="-122"/>
              </a:rPr>
              <a:t>此后就在孤苦寂寞中度过凄惨的晚年。</a:t>
            </a:r>
            <a:r>
              <a:rPr kumimoji="1" lang="zh-CN" altLang="en-US" sz="2400" b="1" dirty="0">
                <a:latin typeface="Arial"/>
                <a:ea typeface="楷体_GB2312" pitchFamily="49" charset="-122"/>
              </a:rPr>
              <a:t> </a:t>
            </a:r>
            <a:r>
              <a:rPr kumimoji="1" lang="zh-CN" altLang="en-US" sz="2400" b="1" dirty="0">
                <a:latin typeface="楷体_GB2312" pitchFamily="49" charset="-122"/>
                <a:ea typeface="楷体_GB2312" pitchFamily="49" charset="-122"/>
              </a:rPr>
              <a:t/>
            </a:r>
            <a:br>
              <a:rPr kumimoji="1" lang="zh-CN" altLang="en-US" sz="2400" b="1" dirty="0">
                <a:latin typeface="楷体_GB2312" pitchFamily="49" charset="-122"/>
                <a:ea typeface="楷体_GB2312" pitchFamily="49" charset="-122"/>
              </a:rPr>
            </a:br>
            <a:r>
              <a:rPr kumimoji="1" lang="zh-CN" altLang="en-US" sz="2400" b="1" dirty="0">
                <a:latin typeface="楷体_GB2312" pitchFamily="49" charset="-122"/>
                <a:ea typeface="楷体_GB2312" pitchFamily="49" charset="-122"/>
              </a:rPr>
              <a:t/>
            </a:r>
            <a:br>
              <a:rPr kumimoji="1" lang="zh-CN" altLang="en-US" sz="2400" b="1" dirty="0">
                <a:latin typeface="楷体_GB2312" pitchFamily="49" charset="-122"/>
                <a:ea typeface="楷体_GB2312" pitchFamily="49" charset="-122"/>
              </a:rPr>
            </a:br>
            <a:endParaRPr kumimoji="1" lang="zh-CN" altLang="en-US" sz="2400" b="1" dirty="0">
              <a:solidFill>
                <a:schemeClr val="tx2"/>
              </a:solidFill>
              <a:latin typeface="楷体_GB2312" pitchFamily="49" charset="-122"/>
              <a:ea typeface="楷体_GB2312" pitchFamily="49" charset="-122"/>
            </a:endParaRPr>
          </a:p>
        </p:txBody>
      </p:sp>
      <p:pic>
        <p:nvPicPr>
          <p:cNvPr id="80902" name="Picture 6" descr="声声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96875"/>
            <a:ext cx="3341688" cy="4980782"/>
          </a:xfrm>
          <a:prstGeom prst="rect">
            <a:avLst/>
          </a:prstGeom>
          <a:noFill/>
          <a:effectLst>
            <a:outerShdw dist="135003" dir="2928844" algn="ctr" rotWithShape="0">
              <a:srgbClr val="333333">
                <a:alpha val="5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25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iterate type="lt">
                                    <p:tmPct val="0"/>
                                  </p:iterate>
                                  <p:childTnLst>
                                    <p:set>
                                      <p:cBhvr>
                                        <p:cTn id="6" dur="1" fill="hold">
                                          <p:stCondLst>
                                            <p:cond delay="0"/>
                                          </p:stCondLst>
                                        </p:cTn>
                                        <p:tgtEl>
                                          <p:spTgt spid="80901">
                                            <p:txEl>
                                              <p:pRg st="0" end="0"/>
                                            </p:txEl>
                                          </p:spTgt>
                                        </p:tgtEl>
                                        <p:attrNameLst>
                                          <p:attrName>style.visibility</p:attrName>
                                        </p:attrNameLst>
                                      </p:cBhvr>
                                      <p:to>
                                        <p:strVal val="visible"/>
                                      </p:to>
                                    </p:set>
                                    <p:animEffect transition="in" filter="diamond(in)">
                                      <p:cBhvr>
                                        <p:cTn id="7" dur="2000"/>
                                        <p:tgtEl>
                                          <p:spTgt spid="809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2"/>
          <p:cNvGrpSpPr>
            <a:grpSpLocks/>
          </p:cNvGrpSpPr>
          <p:nvPr/>
        </p:nvGrpSpPr>
        <p:grpSpPr bwMode="auto">
          <a:xfrm>
            <a:off x="-36513" y="0"/>
            <a:ext cx="9180513" cy="5715000"/>
            <a:chOff x="1152" y="55"/>
            <a:chExt cx="3456" cy="2196"/>
          </a:xfrm>
        </p:grpSpPr>
        <p:pic>
          <p:nvPicPr>
            <p:cNvPr id="81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 y="55"/>
              <a:ext cx="3438" cy="2196"/>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2209"/>
              <a:ext cx="3456" cy="42"/>
            </a:xfrm>
            <a:prstGeom prst="rect">
              <a:avLst/>
            </a:prstGeom>
            <a:noFill/>
            <a:extLst>
              <a:ext uri="{909E8E84-426E-40DD-AFC4-6F175D3DCCD1}">
                <a14:hiddenFill xmlns:a14="http://schemas.microsoft.com/office/drawing/2010/main">
                  <a:solidFill>
                    <a:srgbClr val="FFFFFF"/>
                  </a:solidFill>
                </a14:hiddenFill>
              </a:ext>
            </a:extLst>
          </p:spPr>
        </p:pic>
      </p:grpSp>
      <p:pic>
        <p:nvPicPr>
          <p:cNvPr id="819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1"/>
            <a:ext cx="1038226" cy="5655469"/>
          </a:xfrm>
          <a:prstGeom prst="rect">
            <a:avLst/>
          </a:prstGeom>
          <a:noFill/>
          <a:extLst>
            <a:ext uri="{909E8E84-426E-40DD-AFC4-6F175D3DCCD1}">
              <a14:hiddenFill xmlns:a14="http://schemas.microsoft.com/office/drawing/2010/main">
                <a:solidFill>
                  <a:srgbClr val="FFFFFF"/>
                </a:solidFill>
              </a14:hiddenFill>
            </a:ext>
          </a:extLst>
        </p:spPr>
      </p:pic>
      <p:sp>
        <p:nvSpPr>
          <p:cNvPr id="81926" name="Text Box 6"/>
          <p:cNvSpPr txBox="1">
            <a:spLocks noChangeArrowheads="1"/>
          </p:cNvSpPr>
          <p:nvPr/>
        </p:nvSpPr>
        <p:spPr bwMode="auto">
          <a:xfrm>
            <a:off x="4500636" y="152234"/>
            <a:ext cx="47773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kumimoji="1" lang="en-US" altLang="zh-CN" sz="2800" b="1" dirty="0">
                <a:solidFill>
                  <a:srgbClr val="4D4D4D"/>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dirty="0">
                <a:solidFill>
                  <a:schemeClr val="tx2"/>
                </a:solidFill>
                <a:effectLst>
                  <a:outerShdw blurRad="38100" dist="38100" dir="2700000" algn="tl">
                    <a:srgbClr val="C0C0C0"/>
                  </a:outerShdw>
                </a:effectLst>
                <a:latin typeface="楷体_GB2312" pitchFamily="49" charset="-122"/>
                <a:ea typeface="楷体_GB2312" pitchFamily="49" charset="-122"/>
              </a:rPr>
              <a:t>李清照是</a:t>
            </a:r>
            <a:r>
              <a:rPr kumimoji="1" lang="zh-CN" altLang="en-US" sz="2800" b="1" u="sng" dirty="0">
                <a:solidFill>
                  <a:schemeClr val="accent2"/>
                </a:solidFill>
                <a:effectLst>
                  <a:outerShdw blurRad="38100" dist="38100" dir="2700000" algn="tl">
                    <a:srgbClr val="C0C0C0"/>
                  </a:outerShdw>
                </a:effectLst>
                <a:latin typeface="楷体_GB2312" pitchFamily="49" charset="-122"/>
                <a:ea typeface="楷体_GB2312" pitchFamily="49" charset="-122"/>
              </a:rPr>
              <a:t>婉约派</a:t>
            </a:r>
            <a:r>
              <a:rPr kumimoji="1" lang="zh-CN" altLang="en-US" sz="2800" b="1" dirty="0">
                <a:solidFill>
                  <a:schemeClr val="tx2"/>
                </a:solidFill>
                <a:effectLst>
                  <a:outerShdw blurRad="38100" dist="38100" dir="2700000" algn="tl">
                    <a:srgbClr val="C0C0C0"/>
                  </a:outerShdw>
                </a:effectLst>
                <a:latin typeface="楷体_GB2312" pitchFamily="49" charset="-122"/>
                <a:ea typeface="楷体_GB2312" pitchFamily="49" charset="-122"/>
              </a:rPr>
              <a:t>的代表。创作</a:t>
            </a:r>
            <a:r>
              <a:rPr kumimoji="1" lang="zh-CN" altLang="en-US" sz="2800" b="1" u="sng" dirty="0">
                <a:solidFill>
                  <a:schemeClr val="tx2"/>
                </a:solidFill>
                <a:effectLst>
                  <a:outerShdw blurRad="38100" dist="38100" dir="2700000" algn="tl">
                    <a:srgbClr val="C0C0C0"/>
                  </a:outerShdw>
                </a:effectLst>
                <a:latin typeface="楷体_GB2312" pitchFamily="49" charset="-122"/>
                <a:ea typeface="楷体_GB2312" pitchFamily="49" charset="-122"/>
              </a:rPr>
              <a:t>以南渡为界</a:t>
            </a:r>
            <a:r>
              <a:rPr kumimoji="1" lang="zh-CN" altLang="en-US" sz="2800" b="1" dirty="0">
                <a:solidFill>
                  <a:schemeClr val="tx2"/>
                </a:solidFill>
                <a:effectLst>
                  <a:outerShdw blurRad="38100" dist="38100" dir="2700000" algn="tl">
                    <a:srgbClr val="C0C0C0"/>
                  </a:outerShdw>
                </a:effectLst>
                <a:latin typeface="楷体_GB2312" pitchFamily="49" charset="-122"/>
                <a:ea typeface="楷体_GB2312" pitchFamily="49" charset="-122"/>
              </a:rPr>
              <a:t>分为前后两个时期。</a:t>
            </a:r>
          </a:p>
        </p:txBody>
      </p:sp>
      <p:pic>
        <p:nvPicPr>
          <p:cNvPr id="81927" name="Picture 7" descr="2"/>
          <p:cNvPicPr>
            <a:picLocks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a:xfrm>
            <a:off x="-609966" y="233801"/>
            <a:ext cx="5159375" cy="52810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8" name="Text Box 8"/>
          <p:cNvSpPr txBox="1">
            <a:spLocks noChangeArrowheads="1"/>
          </p:cNvSpPr>
          <p:nvPr/>
        </p:nvSpPr>
        <p:spPr bwMode="auto">
          <a:xfrm>
            <a:off x="3436725" y="3145532"/>
            <a:ext cx="5724525" cy="212365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400" b="1" dirty="0">
                <a:solidFill>
                  <a:srgbClr val="4D4D4D"/>
                </a:solidFill>
                <a:latin typeface="创艺简隶书" pitchFamily="2" charset="-122"/>
                <a:ea typeface="创艺简隶书" pitchFamily="2" charset="-122"/>
              </a:rPr>
              <a:t> ◆</a:t>
            </a:r>
            <a:r>
              <a:rPr kumimoji="1" lang="zh-CN" altLang="en-US" sz="2400" b="1" dirty="0">
                <a:solidFill>
                  <a:srgbClr val="6600CC"/>
                </a:solidFill>
                <a:latin typeface="创艺简隶书" pitchFamily="2" charset="-122"/>
                <a:ea typeface="创艺简隶书" pitchFamily="2" charset="-122"/>
              </a:rPr>
              <a:t>南渡后：</a:t>
            </a:r>
            <a:r>
              <a:rPr kumimoji="1" lang="zh-CN" altLang="en-US" sz="2400" b="1" dirty="0">
                <a:latin typeface="创艺简隶书" pitchFamily="2" charset="-122"/>
                <a:ea typeface="创艺简隶书" pitchFamily="2" charset="-122"/>
              </a:rPr>
              <a:t>反映战乱痛苦生活，感时伤怀，怀旧思乡，表现思夫、思国、思乡。</a:t>
            </a:r>
            <a:r>
              <a:rPr lang="zh-CN" altLang="en-US" sz="2400" b="1" dirty="0">
                <a:latin typeface="Arial" charset="0"/>
              </a:rPr>
              <a:t>主题的社会意义也扩大了</a:t>
            </a:r>
            <a:r>
              <a:rPr lang="en-US" altLang="zh-CN" sz="2400" b="1" dirty="0">
                <a:latin typeface="Arial" charset="0"/>
              </a:rPr>
              <a:t>,</a:t>
            </a:r>
            <a:r>
              <a:rPr lang="zh-CN" altLang="en-US" sz="2400" b="1" dirty="0">
                <a:latin typeface="Arial" charset="0"/>
              </a:rPr>
              <a:t>多悲叹身世，情调感伤，有的也流露出对中原的怀念。</a:t>
            </a:r>
          </a:p>
          <a:p>
            <a:pPr algn="l" eaLnBrk="0" hangingPunct="0">
              <a:spcBef>
                <a:spcPct val="50000"/>
              </a:spcBef>
            </a:pPr>
            <a:r>
              <a:rPr kumimoji="1" lang="zh-CN" altLang="en-US" sz="2400" b="1" dirty="0">
                <a:solidFill>
                  <a:srgbClr val="CC3300"/>
                </a:solidFill>
                <a:latin typeface="创艺简隶书" pitchFamily="2" charset="-122"/>
                <a:ea typeface="创艺简隶书" pitchFamily="2" charset="-122"/>
              </a:rPr>
              <a:t>    浓愁、哀愁－－沉郁凄凉</a:t>
            </a:r>
          </a:p>
        </p:txBody>
      </p:sp>
      <p:sp>
        <p:nvSpPr>
          <p:cNvPr id="81929" name="Text Box 9"/>
          <p:cNvSpPr txBox="1">
            <a:spLocks noChangeArrowheads="1"/>
          </p:cNvSpPr>
          <p:nvPr/>
        </p:nvSpPr>
        <p:spPr bwMode="auto">
          <a:xfrm>
            <a:off x="3581188" y="1633364"/>
            <a:ext cx="5580062" cy="138499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kumimoji="1" lang="en-US" altLang="zh-CN" sz="2400" b="1" dirty="0">
                <a:solidFill>
                  <a:srgbClr val="4D4D4D"/>
                </a:solidFill>
                <a:latin typeface="创艺简隶书" pitchFamily="2" charset="-122"/>
                <a:ea typeface="创艺简隶书" pitchFamily="2" charset="-122"/>
              </a:rPr>
              <a:t>◆</a:t>
            </a:r>
            <a:r>
              <a:rPr kumimoji="1" lang="zh-CN" altLang="en-US" sz="2400" b="1" dirty="0">
                <a:solidFill>
                  <a:srgbClr val="6600CC"/>
                </a:solidFill>
                <a:latin typeface="华文细黑" pitchFamily="2" charset="-122"/>
                <a:ea typeface="华文细黑" pitchFamily="2" charset="-122"/>
              </a:rPr>
              <a:t>南渡前：</a:t>
            </a:r>
            <a:r>
              <a:rPr kumimoji="1" lang="zh-CN" altLang="en-US" sz="2400" b="1" dirty="0">
                <a:latin typeface="华文细黑" pitchFamily="2" charset="-122"/>
                <a:ea typeface="华文细黑" pitchFamily="2" charset="-122"/>
              </a:rPr>
              <a:t>描写少女、少妇时期的生活</a:t>
            </a:r>
            <a:r>
              <a:rPr kumimoji="1" lang="en-US" altLang="zh-CN" sz="2400" b="1" dirty="0">
                <a:latin typeface="华文细黑" pitchFamily="2" charset="-122"/>
                <a:ea typeface="华文细黑" pitchFamily="2" charset="-122"/>
              </a:rPr>
              <a:t>,</a:t>
            </a:r>
            <a:r>
              <a:rPr lang="zh-CN" altLang="en-US" sz="2400" b="1" dirty="0">
                <a:latin typeface="Arial" charset="0"/>
              </a:rPr>
              <a:t>内容只限于闺情相思</a:t>
            </a:r>
            <a:r>
              <a:rPr lang="en-US" altLang="zh-CN" sz="2400" b="1" dirty="0">
                <a:latin typeface="Arial" charset="0"/>
              </a:rPr>
              <a:t>.</a:t>
            </a:r>
            <a:endParaRPr kumimoji="1" lang="en-US" altLang="zh-CN" sz="2400" b="1" dirty="0">
              <a:latin typeface="华文细黑" pitchFamily="2" charset="-122"/>
              <a:ea typeface="华文细黑" pitchFamily="2" charset="-122"/>
            </a:endParaRPr>
          </a:p>
          <a:p>
            <a:pPr algn="l" eaLnBrk="0" hangingPunct="0">
              <a:spcBef>
                <a:spcPct val="50000"/>
              </a:spcBef>
            </a:pPr>
            <a:r>
              <a:rPr kumimoji="1" lang="en-US" altLang="zh-CN" sz="2400" b="1" dirty="0">
                <a:solidFill>
                  <a:srgbClr val="CC3300"/>
                </a:solidFill>
                <a:latin typeface="创艺简隶书" pitchFamily="2" charset="-122"/>
                <a:ea typeface="创艺简隶书" pitchFamily="2" charset="-122"/>
              </a:rPr>
              <a:t>   </a:t>
            </a:r>
            <a:r>
              <a:rPr kumimoji="1" lang="zh-CN" altLang="en-US" sz="2400" b="1" dirty="0">
                <a:solidFill>
                  <a:srgbClr val="CC3300"/>
                </a:solidFill>
                <a:latin typeface="创艺简隶书" pitchFamily="2" charset="-122"/>
                <a:ea typeface="创艺简隶书" pitchFamily="2" charset="-122"/>
              </a:rPr>
              <a:t>闲愁、离愁－－清丽婉转</a:t>
            </a:r>
          </a:p>
        </p:txBody>
      </p:sp>
    </p:spTree>
    <p:extLst>
      <p:ext uri="{BB962C8B-B14F-4D97-AF65-F5344CB8AC3E}">
        <p14:creationId xmlns:p14="http://schemas.microsoft.com/office/powerpoint/2010/main" val="80929640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1929"/>
                                        </p:tgtEl>
                                        <p:attrNameLst>
                                          <p:attrName>style.visibility</p:attrName>
                                        </p:attrNameLst>
                                      </p:cBhvr>
                                      <p:to>
                                        <p:strVal val="visible"/>
                                      </p:to>
                                    </p:set>
                                    <p:anim calcmode="lin" valueType="num">
                                      <p:cBhvr additive="base">
                                        <p:cTn id="12" dur="500" fill="hold"/>
                                        <p:tgtEl>
                                          <p:spTgt spid="81929"/>
                                        </p:tgtEl>
                                        <p:attrNameLst>
                                          <p:attrName>ppt_x</p:attrName>
                                        </p:attrNameLst>
                                      </p:cBhvr>
                                      <p:tavLst>
                                        <p:tav tm="0">
                                          <p:val>
                                            <p:strVal val="0-#ppt_w/2"/>
                                          </p:val>
                                        </p:tav>
                                        <p:tav tm="100000">
                                          <p:val>
                                            <p:strVal val="#ppt_x"/>
                                          </p:val>
                                        </p:tav>
                                      </p:tavLst>
                                    </p:anim>
                                    <p:anim calcmode="lin" valueType="num">
                                      <p:cBhvr additive="base">
                                        <p:cTn id="13"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1928"/>
                                        </p:tgtEl>
                                        <p:attrNameLst>
                                          <p:attrName>style.visibility</p:attrName>
                                        </p:attrNameLst>
                                      </p:cBhvr>
                                      <p:to>
                                        <p:strVal val="visible"/>
                                      </p:to>
                                    </p:set>
                                    <p:animEffect transition="in" filter="checkerboard(across)">
                                      <p:cBhvr>
                                        <p:cTn id="18"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28" grpId="0"/>
      <p:bldP spid="81929"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3588</Words>
  <Application>Microsoft Office PowerPoint</Application>
  <PresentationFormat>全屏显示(16:10)</PresentationFormat>
  <Paragraphs>118</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桂花是情操。</vt:lpstr>
      <vt:lpstr>PowerPoint 演示文稿</vt:lpstr>
      <vt:lpstr>桂花是理想 </vt:lpstr>
      <vt:lpstr>PowerPoint 演示文稿</vt:lpstr>
      <vt:lpstr>桂花是意志。 </vt:lpstr>
      <vt:lpstr>PowerPoint 演示文稿</vt:lpstr>
      <vt:lpstr>PowerPoint 演示文稿</vt:lpstr>
      <vt:lpstr>PowerPoint 演示文稿</vt:lpstr>
      <vt:lpstr>PowerPoint 演示文稿</vt:lpstr>
      <vt:lpstr>PowerPoint 演示文稿</vt:lpstr>
      <vt:lpstr>永 遇 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9</cp:revision>
  <dcterms:created xsi:type="dcterms:W3CDTF">2015-01-04T02:09:47Z</dcterms:created>
  <dcterms:modified xsi:type="dcterms:W3CDTF">2015-01-04T03:30:02Z</dcterms:modified>
</cp:coreProperties>
</file>