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5" r:id="rId29"/>
    <p:sldId id="296" r:id="rId30"/>
    <p:sldId id="297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9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3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3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571500"/>
            <a:ext cx="854075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1" y="1651000"/>
            <a:ext cx="4194175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6" y="1651000"/>
            <a:ext cx="4194175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6" y="5016500"/>
            <a:ext cx="2289175" cy="3968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016500"/>
            <a:ext cx="2895600" cy="3968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1" y="5016500"/>
            <a:ext cx="2289175" cy="396875"/>
          </a:xfrm>
        </p:spPr>
        <p:txBody>
          <a:bodyPr/>
          <a:lstStyle>
            <a:lvl1pPr>
              <a:defRPr/>
            </a:lvl1pPr>
          </a:lstStyle>
          <a:p>
            <a:fld id="{3EAA646D-482C-4C5D-9890-BD2B6ED68F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9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5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3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A2F-3582-4662-8DE1-BA7AB04C8F4B}" type="datetimeFigureOut">
              <a:rPr lang="zh-CN" altLang="en-US" smtClean="0"/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C928-16AC-4D6E-8A1C-3892CB07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i?ct=503316480&amp;z=949364003&amp;tn=baiduimagedetail&amp;word=&#28023;&#28526;&amp;in=5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image.baidu.com/i?ct=503316480&amp;z=465278050&amp;tn=baiduimagedetail&amp;word=&#26611;&#27704;&amp;in=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mage.baidu.com/i?ct=503316480&amp;z=785629500&amp;tn=baiduimagedetail&amp;word=&#26477;&#24030;&#35199;&#28246;&amp;in=62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image.baidu.com/i?ct=503316480&amp;z=230173701&amp;tn=baiduimagedetail&amp;word=&#26611;&#27704;&amp;in=4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95536" y="134562"/>
            <a:ext cx="70564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词的有关知识：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23528" y="722194"/>
            <a:ext cx="84963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1.</a:t>
            </a:r>
            <a:r>
              <a:rPr lang="zh-CN" altLang="en-US" sz="2400" b="1" dirty="0"/>
              <a:t>词的起源</a:t>
            </a:r>
            <a:r>
              <a:rPr lang="zh-CN" altLang="en-US" sz="2800" b="1" dirty="0"/>
              <a:t>：</a:t>
            </a:r>
            <a:r>
              <a:rPr lang="zh-CN" altLang="en-US" sz="2000" b="1" dirty="0"/>
              <a:t>兴起于隋唐，盛行于宋，并在宋代发展到高峰。词即歌词，指可以和乐歌唱的诗体，即词是诗的一种，所以又称“长短句”、“诗余”、“曲子词”、“歌词”等。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2.</a:t>
            </a:r>
            <a:r>
              <a:rPr lang="zh-CN" altLang="en-US" sz="2400" b="1" dirty="0"/>
              <a:t>词牌和标题：</a:t>
            </a:r>
            <a:r>
              <a:rPr lang="zh-CN" altLang="en-US" sz="2000" b="1" dirty="0"/>
              <a:t>词牌是一首词的词调的名称，词的标题是词的主要内容的集中体现。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3.</a:t>
            </a:r>
            <a:r>
              <a:rPr lang="zh-CN" altLang="en-US" sz="2400" b="1" dirty="0"/>
              <a:t>词的分类：</a:t>
            </a:r>
            <a:r>
              <a:rPr lang="zh-CN" altLang="en-US" sz="2000" b="1" dirty="0"/>
              <a:t>按字数可分为</a:t>
            </a:r>
            <a:r>
              <a:rPr lang="zh-CN" altLang="en-US" sz="2400" b="1" dirty="0">
                <a:solidFill>
                  <a:srgbClr val="FF3300"/>
                </a:solidFill>
              </a:rPr>
              <a:t>小令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58</a:t>
            </a:r>
            <a:r>
              <a:rPr lang="zh-CN" altLang="en-US" sz="2000" b="1" dirty="0"/>
              <a:t>字以内）</a:t>
            </a:r>
            <a:r>
              <a:rPr lang="zh-CN" altLang="en-US" sz="2000" b="1" dirty="0">
                <a:solidFill>
                  <a:srgbClr val="FF3300"/>
                </a:solidFill>
              </a:rPr>
              <a:t>、</a:t>
            </a:r>
            <a:r>
              <a:rPr lang="zh-CN" altLang="en-US" sz="2400" b="1" dirty="0">
                <a:solidFill>
                  <a:srgbClr val="FF3300"/>
                </a:solidFill>
              </a:rPr>
              <a:t>中调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59—90</a:t>
            </a:r>
            <a:r>
              <a:rPr lang="zh-CN" altLang="en-US" sz="2000" b="1" dirty="0"/>
              <a:t>字）</a:t>
            </a:r>
            <a:r>
              <a:rPr lang="zh-CN" altLang="en-US" sz="2400" b="1" dirty="0">
                <a:solidFill>
                  <a:srgbClr val="FF3300"/>
                </a:solidFill>
              </a:rPr>
              <a:t>长调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91</a:t>
            </a:r>
            <a:r>
              <a:rPr lang="zh-CN" altLang="en-US" sz="2000" b="1" dirty="0"/>
              <a:t>字以上）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/>
              <a:t> 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、按</a:t>
            </a:r>
            <a:r>
              <a:rPr lang="zh-CN" altLang="en-US" sz="2000" b="1" dirty="0"/>
              <a:t>段的多少可分为单调、双调、三叠、四叠等。（词的段落叫：阕或片）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/>
              <a:t> 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、按</a:t>
            </a:r>
            <a:r>
              <a:rPr lang="zh-CN" altLang="en-US" sz="2000" b="1" dirty="0"/>
              <a:t>作家的流派风格可分为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豪放</a:t>
            </a:r>
            <a:r>
              <a:rPr lang="zh-CN" altLang="en-US" sz="2000" b="1" dirty="0" smtClean="0"/>
              <a:t>（主要</a:t>
            </a:r>
            <a:r>
              <a:rPr lang="zh-CN" altLang="en-US" sz="2000" b="1" dirty="0"/>
              <a:t>作家有苏轼、辛弃疾</a:t>
            </a:r>
            <a:r>
              <a:rPr lang="zh-CN" altLang="en-US" sz="2000" b="1" dirty="0" smtClean="0"/>
              <a:t>等）</a:t>
            </a:r>
            <a:r>
              <a:rPr lang="zh-CN" altLang="en-US" sz="2000" b="1" dirty="0" smtClean="0"/>
              <a:t>和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婉约</a:t>
            </a:r>
            <a:r>
              <a:rPr lang="zh-CN" altLang="en-US" sz="2000" b="1" dirty="0" smtClean="0"/>
              <a:t>派</a:t>
            </a:r>
            <a:r>
              <a:rPr lang="zh-CN" altLang="en-US" sz="2000" b="1" dirty="0" smtClean="0"/>
              <a:t>主要</a:t>
            </a:r>
            <a:r>
              <a:rPr lang="zh-CN" altLang="en-US" sz="2000" b="1" dirty="0"/>
              <a:t>作家有柳永、秦观、李清照、周邦彦等）</a:t>
            </a:r>
          </a:p>
        </p:txBody>
      </p:sp>
    </p:spTree>
    <p:extLst>
      <p:ext uri="{BB962C8B-B14F-4D97-AF65-F5344CB8AC3E}">
        <p14:creationId xmlns:p14="http://schemas.microsoft.com/office/powerpoint/2010/main" val="2177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3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71" name="Picture 15" descr="图片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756708"/>
            <a:ext cx="2017712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95288" y="216958"/>
            <a:ext cx="7332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“</a:t>
            </a:r>
            <a:r>
              <a:rPr lang="zh-CN" altLang="en-US" sz="3200" b="1" dirty="0"/>
              <a:t>衣带渐宽</a:t>
            </a:r>
            <a:r>
              <a:rPr lang="zh-CN" altLang="en-US" sz="3200" b="1" dirty="0">
                <a:solidFill>
                  <a:srgbClr val="FF0066"/>
                </a:solidFill>
              </a:rPr>
              <a:t>终不悔</a:t>
            </a:r>
            <a:r>
              <a:rPr lang="zh-CN" altLang="en-US" sz="3200" b="1" dirty="0"/>
              <a:t>，为依</a:t>
            </a:r>
            <a:r>
              <a:rPr lang="zh-CN" altLang="en-US" sz="3200" b="1" dirty="0">
                <a:solidFill>
                  <a:srgbClr val="FF0066"/>
                </a:solidFill>
              </a:rPr>
              <a:t>消得</a:t>
            </a:r>
            <a:r>
              <a:rPr lang="zh-CN" altLang="en-US" sz="3200" b="1" dirty="0"/>
              <a:t>人憔悴。”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290630" y="801733"/>
            <a:ext cx="76327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源自</a:t>
            </a:r>
            <a:r>
              <a:rPr lang="en-US" altLang="zh-CN" sz="2400" b="1" dirty="0">
                <a:solidFill>
                  <a:srgbClr val="000000"/>
                </a:solidFill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</a:rPr>
              <a:t>古诗十九首  行行重行行</a:t>
            </a:r>
            <a:r>
              <a:rPr lang="en-US" altLang="zh-CN" sz="2400" b="1" dirty="0">
                <a:solidFill>
                  <a:srgbClr val="000000"/>
                </a:solidFill>
              </a:rPr>
              <a:t>》</a:t>
            </a:r>
            <a:r>
              <a:rPr lang="zh-CN" altLang="en-US" sz="2400" b="1" dirty="0">
                <a:solidFill>
                  <a:srgbClr val="000000"/>
                </a:solidFill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3399"/>
                </a:solidFill>
              </a:rPr>
              <a:t>相去日已远，衣带日已缓。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柳句与原句在内容上有什么异同？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280359" y="2425452"/>
            <a:ext cx="82089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同：都表达了相思之苦，写相思使人消瘦。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异：原句写恩爱夫妻间相思，柳句写情人间相思；原句只写想瘦了人，柳句则说想瘦了也不后悔。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152363" y="3748167"/>
            <a:ext cx="7775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如果原句中的“伊人”不指人，联系生活你认为可以指什么呢？这句话又有什么新的理解？ 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391436" y="4579164"/>
            <a:ext cx="81410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事业、爱情、理想、目标、追求、学问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……</a:t>
            </a:r>
          </a:p>
          <a:p>
            <a:pPr algn="l"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  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（梦寐以求的事或物）</a:t>
            </a:r>
          </a:p>
        </p:txBody>
      </p:sp>
    </p:spTree>
    <p:extLst>
      <p:ext uri="{BB962C8B-B14F-4D97-AF65-F5344CB8AC3E}">
        <p14:creationId xmlns:p14="http://schemas.microsoft.com/office/powerpoint/2010/main" val="246812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8" grpId="0"/>
      <p:bldP spid="147469" grpId="0"/>
      <p:bldP spid="1474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ChangeArrowheads="1"/>
          </p:cNvSpPr>
          <p:nvPr/>
        </p:nvSpPr>
        <p:spPr bwMode="auto">
          <a:xfrm>
            <a:off x="755576" y="1201316"/>
            <a:ext cx="7772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6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rgbClr val="0000CC"/>
                </a:solidFill>
                <a:latin typeface="宋体" pitchFamily="2" charset="-122"/>
              </a:rPr>
              <a:t>提示：独倚危楼，时已黄昏却久久不忍离去，借酒浇愁，对酒当歌，却无法排遣无边的春愁，孤单凄凉，相思满怀。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337220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  <a:latin typeface="宋体" pitchFamily="2" charset="-122"/>
              </a:rPr>
              <a:t>这首词刻画了怎样的抒情主体形象？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5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WordArt 2"/>
          <p:cNvSpPr>
            <a:spLocks noChangeArrowheads="1" noChangeShapeType="1" noTextEdit="1"/>
          </p:cNvSpPr>
          <p:nvPr/>
        </p:nvSpPr>
        <p:spPr bwMode="auto">
          <a:xfrm>
            <a:off x="990600" y="508000"/>
            <a:ext cx="31242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总结：艺术特点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762000" y="1714500"/>
            <a:ext cx="7620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3200" i="1" dirty="0">
                <a:solidFill>
                  <a:srgbClr val="008000"/>
                </a:solidFill>
                <a:ea typeface="黑体" pitchFamily="49" charset="-122"/>
              </a:rPr>
              <a:t>①</a:t>
            </a:r>
            <a:r>
              <a:rPr lang="zh-CN" altLang="en-US" sz="3200" i="1" dirty="0">
                <a:solidFill>
                  <a:srgbClr val="FF0000"/>
                </a:solidFill>
                <a:ea typeface="黑体" pitchFamily="49" charset="-122"/>
              </a:rPr>
              <a:t>情景交融</a:t>
            </a:r>
            <a:r>
              <a:rPr lang="zh-CN" altLang="en-US" sz="3200" i="1" dirty="0">
                <a:solidFill>
                  <a:srgbClr val="008000"/>
                </a:solidFill>
                <a:ea typeface="黑体" pitchFamily="49" charset="-122"/>
              </a:rPr>
              <a:t>：将春景和春愁极其自然地融为一体。</a:t>
            </a:r>
          </a:p>
          <a:p>
            <a:pPr algn="l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3200" i="1" dirty="0">
                <a:solidFill>
                  <a:srgbClr val="008000"/>
                </a:solidFill>
                <a:ea typeface="黑体" pitchFamily="49" charset="-122"/>
              </a:rPr>
              <a:t>②</a:t>
            </a:r>
            <a:r>
              <a:rPr lang="zh-CN" altLang="en-US" sz="3200" i="1" dirty="0">
                <a:solidFill>
                  <a:srgbClr val="FF0000"/>
                </a:solidFill>
                <a:ea typeface="黑体" pitchFamily="49" charset="-122"/>
              </a:rPr>
              <a:t>词眼</a:t>
            </a:r>
            <a:r>
              <a:rPr lang="zh-CN" altLang="en-US" sz="3200" i="1" dirty="0">
                <a:solidFill>
                  <a:srgbClr val="008000"/>
                </a:solidFill>
                <a:ea typeface="黑体" pitchFamily="49" charset="-122"/>
              </a:rPr>
              <a:t>鲜明突出：末尾两句，不仅写出了对爱情的坚贞执著，矢志不移，而且创造了一个相对独立而形象鲜明的艺术境界。</a:t>
            </a:r>
          </a:p>
        </p:txBody>
      </p:sp>
    </p:spTree>
    <p:extLst>
      <p:ext uri="{BB962C8B-B14F-4D97-AF65-F5344CB8AC3E}">
        <p14:creationId xmlns:p14="http://schemas.microsoft.com/office/powerpoint/2010/main" val="16932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323528" y="985292"/>
            <a:ext cx="84769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这是一首怀人之作。词人把漂泊异乡的落魄感受，同怀念意中人的缠绵情思结合在一起写，采用</a:t>
            </a:r>
            <a:r>
              <a:rPr lang="zh-CN" altLang="en-US" sz="2400" b="1" dirty="0">
                <a:solidFill>
                  <a:srgbClr val="008000"/>
                </a:solidFill>
                <a:latin typeface="Arial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曲径通幽</a:t>
            </a:r>
            <a:r>
              <a:rPr lang="zh-CN" altLang="en-US" sz="2400" b="1" dirty="0">
                <a:solidFill>
                  <a:srgbClr val="008000"/>
                </a:solidFill>
                <a:latin typeface="Arial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的表现方式，抒情写景，感情真挚。</a:t>
            </a:r>
          </a:p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上阙写登楼伫望情景，以</a:t>
            </a:r>
            <a:r>
              <a:rPr lang="zh-CN" altLang="en-US" sz="2400" b="1" dirty="0">
                <a:solidFill>
                  <a:schemeClr val="tx2"/>
                </a:solidFill>
                <a:latin typeface="Arial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春愁</a:t>
            </a:r>
            <a:r>
              <a:rPr lang="zh-CN" altLang="en-US" sz="2400" b="1" dirty="0">
                <a:solidFill>
                  <a:schemeClr val="tx2"/>
                </a:solidFill>
                <a:latin typeface="Arial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为核心多层次地描摹春愁之景，春愁之态，笔意婉约含蓄。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下阙先写词人欲借疏狂之歌呼，陶然之酣醉，谋求醉而忘忧，歌而暂欢，以摆脱春愁之压抑和纠缠，却落得个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还无味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的无聊和空虚，可见其春愁之浓深、刻骨，竟无法排遣。最后才揭明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春愁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原来就是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相思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，词人对待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春愁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的果决态度：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终不悔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。</a:t>
            </a:r>
          </a:p>
          <a:p>
            <a:pPr algn="l"/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全词曲径通幽，曲折达意，荡气回肠，感人至深。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4803" name="WordArt 3"/>
          <p:cNvSpPr>
            <a:spLocks noChangeArrowheads="1" noChangeShapeType="1" noTextEdit="1"/>
          </p:cNvSpPr>
          <p:nvPr/>
        </p:nvSpPr>
        <p:spPr bwMode="auto">
          <a:xfrm>
            <a:off x="323528" y="0"/>
            <a:ext cx="2743200" cy="8572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zh-CN" alt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总结：内容。</a:t>
            </a:r>
          </a:p>
        </p:txBody>
      </p:sp>
    </p:spTree>
    <p:extLst>
      <p:ext uri="{BB962C8B-B14F-4D97-AF65-F5344CB8AC3E}">
        <p14:creationId xmlns:p14="http://schemas.microsoft.com/office/powerpoint/2010/main" val="27591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7" name="Picture 3" descr="jz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28" name="WordArt 4"/>
          <p:cNvSpPr>
            <a:spLocks noChangeArrowheads="1" noChangeShapeType="1" noTextEdit="1"/>
          </p:cNvSpPr>
          <p:nvPr/>
        </p:nvSpPr>
        <p:spPr bwMode="auto">
          <a:xfrm rot="5400000">
            <a:off x="3891757" y="1453357"/>
            <a:ext cx="3556000" cy="26812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宋体"/>
                <a:ea typeface="宋体"/>
              </a:rPr>
              <a:t>望海潮</a:t>
            </a:r>
          </a:p>
        </p:txBody>
      </p:sp>
    </p:spTree>
    <p:extLst>
      <p:ext uri="{BB962C8B-B14F-4D97-AF65-F5344CB8AC3E}">
        <p14:creationId xmlns:p14="http://schemas.microsoft.com/office/powerpoint/2010/main" val="36267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3"/>
          <p:cNvSpPr>
            <a:spLocks noRot="1" noChangeArrowheads="1"/>
          </p:cNvSpPr>
          <p:nvPr/>
        </p:nvSpPr>
        <p:spPr bwMode="auto">
          <a:xfrm>
            <a:off x="518319" y="1361282"/>
            <a:ext cx="8540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b="0" dirty="0"/>
              <a:t>   《</a:t>
            </a:r>
            <a:r>
              <a:rPr lang="zh-CN" altLang="en-US" sz="3600" dirty="0"/>
              <a:t>望海潮</a:t>
            </a:r>
            <a:r>
              <a:rPr lang="en-US" altLang="zh-CN" sz="3600" dirty="0"/>
              <a:t>》</a:t>
            </a:r>
            <a:r>
              <a:rPr lang="zh-CN" altLang="en-US" sz="3600" dirty="0"/>
              <a:t>这一词牌名是柳永创制的，大概取意于杭州是观潮胜地。</a:t>
            </a:r>
          </a:p>
        </p:txBody>
      </p:sp>
      <p:pic>
        <p:nvPicPr>
          <p:cNvPr id="81926" name="Picture 6" descr="1637296"/>
          <p:cNvPicPr>
            <a:picLocks noChangeAspect="1" noChangeArrowheads="1"/>
          </p:cNvPicPr>
          <p:nvPr/>
        </p:nvPicPr>
        <p:blipFill>
          <a:blip r:embed="rId3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" t="2112" r="3705" b="20232"/>
          <a:stretch>
            <a:fillRect/>
          </a:stretch>
        </p:blipFill>
        <p:spPr bwMode="auto">
          <a:xfrm>
            <a:off x="4860032" y="2313782"/>
            <a:ext cx="4283968" cy="32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4" name="Rectangle 4"/>
          <p:cNvSpPr>
            <a:spLocks noRot="1" noChangeArrowheads="1"/>
          </p:cNvSpPr>
          <p:nvPr/>
        </p:nvSpPr>
        <p:spPr bwMode="auto">
          <a:xfrm>
            <a:off x="1" y="1777380"/>
            <a:ext cx="4932363" cy="32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>
                <a:latin typeface="Arial"/>
              </a:rPr>
              <a:t>  </a:t>
            </a:r>
            <a:r>
              <a:rPr lang="en-US" altLang="zh-CN" sz="2800" b="1" dirty="0"/>
              <a:t>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钱塘江畔的杭州自古就是著名的大都市，风景秀丽，人文荟萃，经济繁荣，生活富足。在这首词里，柳永以生动的笔墨，把杭州描绘得富丽非凡。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/>
            </a:r>
            <a:b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</a:br>
            <a:endParaRPr lang="zh-CN" altLang="en-US" sz="2800" b="1" dirty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81925" name="WordArt 5" descr="纸袋"/>
          <p:cNvSpPr>
            <a:spLocks noChangeArrowheads="1" noChangeShapeType="1" noTextEdit="1"/>
          </p:cNvSpPr>
          <p:nvPr/>
        </p:nvSpPr>
        <p:spPr bwMode="auto">
          <a:xfrm>
            <a:off x="3492500" y="396876"/>
            <a:ext cx="2592388" cy="4802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释  题</a:t>
            </a:r>
          </a:p>
        </p:txBody>
      </p:sp>
    </p:spTree>
    <p:extLst>
      <p:ext uri="{BB962C8B-B14F-4D97-AF65-F5344CB8AC3E}">
        <p14:creationId xmlns:p14="http://schemas.microsoft.com/office/powerpoint/2010/main" val="37177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23850" y="1177396"/>
            <a:ext cx="8820150" cy="6601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63688" y="337344"/>
            <a:ext cx="70183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</a:rPr>
              <a:t>孙何帅钱塘，柳耆卿作</a:t>
            </a:r>
            <a:r>
              <a:rPr lang="en-US" altLang="zh-CN" sz="2800" b="1" dirty="0">
                <a:solidFill>
                  <a:srgbClr val="FF0000"/>
                </a:solidFill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</a:rPr>
              <a:t>望海潮</a:t>
            </a:r>
            <a:r>
              <a:rPr lang="en-US" altLang="zh-CN" sz="2800" b="1" dirty="0">
                <a:solidFill>
                  <a:srgbClr val="FF0000"/>
                </a:solidFill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</a:rPr>
              <a:t>词赠之云</a:t>
            </a:r>
            <a:r>
              <a:rPr lang="en-US" altLang="zh-CN" sz="2800" b="1" dirty="0">
                <a:solidFill>
                  <a:srgbClr val="FF0000"/>
                </a:solidFill>
              </a:rPr>
              <a:t>······</a:t>
            </a:r>
            <a:r>
              <a:rPr lang="zh-CN" altLang="en-US" sz="2800" b="1" dirty="0">
                <a:solidFill>
                  <a:srgbClr val="FF0000"/>
                </a:solidFill>
              </a:rPr>
              <a:t>此词流播，金主亮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之，欣然有慕于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三秋桂子，十里荷花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，遂起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投鞭渡江之志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”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pPr algn="l"/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468314" y="2618053"/>
            <a:ext cx="8207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金主怦然心动，为什么？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1619250" y="3697553"/>
            <a:ext cx="4459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</a:rPr>
              <a:t>上有天堂，下有苏杭”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682625" y="6697928"/>
            <a:ext cx="72215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李清照</a:t>
            </a:r>
            <a:r>
              <a:rPr lang="en-US" altLang="zh-CN"/>
              <a:t>《</a:t>
            </a:r>
            <a:r>
              <a:rPr lang="zh-CN" altLang="en-US"/>
              <a:t>夏日绝句</a:t>
            </a:r>
            <a:r>
              <a:rPr lang="en-US" altLang="zh-CN"/>
              <a:t>》“</a:t>
            </a:r>
            <a:r>
              <a:rPr lang="zh-CN" altLang="en-US"/>
              <a:t>生当作人杰，死亦为鬼雄。至今思项羽，不肯过江东。”</a:t>
            </a:r>
          </a:p>
          <a:p>
            <a:pPr algn="l"/>
            <a:r>
              <a:rPr lang="zh-CN" altLang="en-US"/>
              <a:t>苏轼</a:t>
            </a:r>
            <a:r>
              <a:rPr lang="en-US" altLang="zh-CN"/>
              <a:t>《</a:t>
            </a:r>
            <a:r>
              <a:rPr lang="zh-CN" altLang="en-US"/>
              <a:t>江城子</a:t>
            </a:r>
            <a:r>
              <a:rPr lang="en-US" altLang="zh-CN"/>
              <a:t>》“</a:t>
            </a:r>
            <a:r>
              <a:rPr lang="zh-CN" altLang="en-US"/>
              <a:t>十年生死两茫茫”</a:t>
            </a:r>
          </a:p>
        </p:txBody>
      </p:sp>
    </p:spTree>
    <p:extLst>
      <p:ext uri="{BB962C8B-B14F-4D97-AF65-F5344CB8AC3E}">
        <p14:creationId xmlns:p14="http://schemas.microsoft.com/office/powerpoint/2010/main" val="29730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/>
      <p:bldP spid="1577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58724" name="Rectangle 4"/>
          <p:cNvSpPr>
            <a:spLocks noRot="1" noChangeArrowheads="1"/>
          </p:cNvSpPr>
          <p:nvPr/>
        </p:nvSpPr>
        <p:spPr bwMode="auto">
          <a:xfrm>
            <a:off x="107951" y="1484313"/>
            <a:ext cx="950436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008080"/>
                </a:solidFill>
                <a:ea typeface="隶书" pitchFamily="49" charset="-122"/>
              </a:rPr>
              <a:t>东南形胜，江吴都会，钱塘自古繁华。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682625" y="2641476"/>
            <a:ext cx="7561263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起笔便大开大阔，直起直落。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东南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，就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方向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言；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江吴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，就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地点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言。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空间浩瀚、面积广大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自古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突出了杭州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历史悠久，繁华富庶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4033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Rectangle 3"/>
          <p:cNvSpPr>
            <a:spLocks noRot="1" noChangeArrowheads="1"/>
          </p:cNvSpPr>
          <p:nvPr/>
        </p:nvSpPr>
        <p:spPr bwMode="auto">
          <a:xfrm>
            <a:off x="323850" y="1057300"/>
            <a:ext cx="8820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3600" b="0" dirty="0">
                <a:solidFill>
                  <a:srgbClr val="FF0000"/>
                </a:solidFill>
                <a:ea typeface="隶书" pitchFamily="49" charset="-122"/>
              </a:rPr>
              <a:t>烟柳画桥，风帘翠幕</a:t>
            </a:r>
            <a:r>
              <a:rPr lang="zh-CN" altLang="en-US" sz="3600" b="0" dirty="0">
                <a:ea typeface="隶书" pitchFamily="49" charset="-122"/>
              </a:rPr>
              <a:t>，参差十万人家。</a:t>
            </a:r>
          </a:p>
        </p:txBody>
      </p:sp>
      <p:pic>
        <p:nvPicPr>
          <p:cNvPr id="159748" name="Picture 4" descr="u=1912149639,3179722204&amp;gp=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lum bright="3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t="8865" r="6885" b="11592"/>
          <a:stretch>
            <a:fillRect/>
          </a:stretch>
        </p:blipFill>
        <p:spPr bwMode="auto">
          <a:xfrm>
            <a:off x="250826" y="2436813"/>
            <a:ext cx="3241675" cy="306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851920" y="1849388"/>
            <a:ext cx="511492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rgbClr val="FF0000"/>
                </a:solidFill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参差”形容楼阁高下不齐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FF0000"/>
                </a:solidFill>
              </a:rPr>
              <a:t>“十万”指人口众多，未必是确数。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490915" y="2989792"/>
            <a:ext cx="56181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8000"/>
                </a:solidFill>
                <a:ea typeface="楷体_GB2312" pitchFamily="49" charset="-122"/>
              </a:rPr>
              <a:t>        远望</a:t>
            </a:r>
            <a:r>
              <a:rPr lang="zh-CN" altLang="en-US" sz="2400" b="1" dirty="0">
                <a:solidFill>
                  <a:srgbClr val="008000"/>
                </a:solidFill>
                <a:ea typeface="楷体_GB2312" pitchFamily="49" charset="-122"/>
              </a:rPr>
              <a:t>去，垂柳含烟，薄雾如纱，虹桥似画，真是画中才有的好景致啊。这一处人烟阜盛，各式建筑，各抱地势，鳞次栉比，檐牙错落；走近了看，微风过处，千门万户帘幕轻摆，显得怡然安详，真是一派“都会”景象。</a:t>
            </a:r>
          </a:p>
        </p:txBody>
      </p:sp>
      <p:sp>
        <p:nvSpPr>
          <p:cNvPr id="159751" name="WordArt 7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0" y="2197365"/>
            <a:ext cx="370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名词性词组，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天净沙秋思</a:t>
            </a:r>
            <a:r>
              <a:rPr lang="en-US" altLang="zh-CN" sz="2000" b="1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45626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/>
      <p:bldP spid="159750" grpId="0"/>
      <p:bldP spid="1597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-25314" y="-94828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87339" y="1365250"/>
            <a:ext cx="88931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云树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绕</a:t>
            </a:r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堤沙，怒涛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卷</a:t>
            </a:r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霜雪，天堑无涯。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87339" y="2197365"/>
            <a:ext cx="40036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尽显古树成行，</a:t>
            </a:r>
          </a:p>
          <a:p>
            <a:r>
              <a:rPr lang="zh-CN" altLang="en-US" sz="2400" b="1" dirty="0" smtClean="0">
                <a:solidFill>
                  <a:srgbClr val="000000"/>
                </a:solidFill>
              </a:rPr>
              <a:t>长</a:t>
            </a:r>
            <a:r>
              <a:rPr lang="zh-CN" altLang="en-US" sz="2400" b="1" dirty="0">
                <a:solidFill>
                  <a:srgbClr val="000000"/>
                </a:solidFill>
              </a:rPr>
              <a:t>堤迤逦之态（</a:t>
            </a:r>
            <a:r>
              <a:rPr lang="zh-CN" altLang="en-US" sz="2400" b="1" dirty="0">
                <a:solidFill>
                  <a:srgbClr val="FF0000"/>
                </a:solidFill>
              </a:rPr>
              <a:t>美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336866" y="2139786"/>
            <a:ext cx="3262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00"/>
                </a:solidFill>
              </a:rPr>
              <a:t>状狂涛汹涌，</a:t>
            </a:r>
          </a:p>
          <a:p>
            <a:pPr algn="l"/>
            <a:r>
              <a:rPr lang="zh-CN" altLang="en-US" sz="2400" b="1" dirty="0">
                <a:solidFill>
                  <a:srgbClr val="000000"/>
                </a:solidFill>
              </a:rPr>
              <a:t>波浪滔滔之势（</a:t>
            </a:r>
            <a:r>
              <a:rPr lang="zh-CN" altLang="en-US" sz="2400" b="1" dirty="0">
                <a:solidFill>
                  <a:srgbClr val="FF0000"/>
                </a:solidFill>
              </a:rPr>
              <a:t>雄伟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235825" y="2197365"/>
            <a:ext cx="1512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壮阔</a:t>
            </a:r>
          </a:p>
        </p:txBody>
      </p:sp>
      <p:pic>
        <p:nvPicPr>
          <p:cNvPr id="160776" name="Picture 8" descr="u=852371984,1600107713&amp;gp=2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8188"/>
            <a:ext cx="9144000" cy="24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0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  <p:bldP spid="1607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1196"/>
            <a:ext cx="8540750" cy="9525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词体的格律与自由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129308"/>
            <a:ext cx="8676456" cy="3546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、词</a:t>
            </a:r>
            <a:r>
              <a:rPr lang="zh-CN" altLang="en-US" b="1" dirty="0"/>
              <a:t>有大量不同音律句式的调和体，作者可以在极为广泛的范围内选择符合创作需要</a:t>
            </a:r>
            <a:r>
              <a:rPr lang="zh-CN" altLang="en-US" b="1" dirty="0" smtClean="0"/>
              <a:t>的词调。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、词调</a:t>
            </a:r>
            <a:r>
              <a:rPr lang="zh-CN" altLang="en-US" b="1" dirty="0"/>
              <a:t>与体的变化和创造原是没有限制的。懂得音律的作者可以</a:t>
            </a:r>
            <a:r>
              <a:rPr lang="zh-CN" altLang="en-US" b="1" dirty="0">
                <a:solidFill>
                  <a:srgbClr val="FF0000"/>
                </a:solidFill>
              </a:rPr>
              <a:t>自己创调与变体</a:t>
            </a:r>
            <a:r>
              <a:rPr lang="zh-CN" altLang="en-US" b="1" dirty="0"/>
              <a:t>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95536" y="1273324"/>
            <a:ext cx="8540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市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列</a:t>
            </a:r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珠玑，户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盈</a:t>
            </a:r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罗绮，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竞</a:t>
            </a:r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豪奢。</a:t>
            </a:r>
            <a:r>
              <a:rPr lang="zh-CN" altLang="en-US" sz="36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25412" y="2225824"/>
            <a:ext cx="88931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镜头移近，来街市上走走看看。珠玉宝石遍陈于市，家家户户绫罗盈柜，人们的衣饰更是鲜丽豪华，竞相斗艳。</a:t>
            </a:r>
            <a:r>
              <a:rPr lang="zh-CN" altLang="en-US" sz="3200" b="1" dirty="0">
                <a:solidFill>
                  <a:srgbClr val="008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列</a:t>
            </a:r>
            <a:r>
              <a:rPr lang="zh-CN" altLang="en-US" sz="3200" b="1" dirty="0">
                <a:solidFill>
                  <a:srgbClr val="008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008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盈</a:t>
            </a:r>
            <a:r>
              <a:rPr lang="zh-CN" altLang="en-US" sz="3200" b="1" dirty="0">
                <a:solidFill>
                  <a:srgbClr val="008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008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竞</a:t>
            </a:r>
            <a:r>
              <a:rPr lang="zh-CN" altLang="en-US" sz="3200" b="1" dirty="0">
                <a:solidFill>
                  <a:srgbClr val="008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把经济繁荣、生活富庶奢华落到了实处。</a:t>
            </a:r>
            <a:b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</a:br>
            <a:endParaRPr lang="zh-CN" altLang="en-US" sz="3200" b="1" dirty="0">
              <a:solidFill>
                <a:srgbClr val="008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0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-42256"/>
            <a:ext cx="9144000" cy="57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4284663" y="817562"/>
            <a:ext cx="20313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路桥华美</a:t>
            </a:r>
          </a:p>
          <a:p>
            <a:pPr algn="l"/>
            <a:r>
              <a:rPr lang="zh-CN" altLang="en-US" sz="3600" dirty="0">
                <a:ea typeface="黑体" pitchFamily="49" charset="-122"/>
              </a:rPr>
              <a:t>居室华丽</a:t>
            </a:r>
          </a:p>
          <a:p>
            <a:pPr algn="l"/>
            <a:r>
              <a:rPr lang="zh-CN" altLang="en-US" sz="3600" dirty="0">
                <a:ea typeface="黑体" pitchFamily="49" charset="-122"/>
              </a:rPr>
              <a:t>人口众多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619250" y="1357313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人文景观</a:t>
            </a:r>
          </a:p>
        </p:txBody>
      </p:sp>
      <p:sp>
        <p:nvSpPr>
          <p:cNvPr id="162821" name="AutoShape 5"/>
          <p:cNvSpPr>
            <a:spLocks/>
          </p:cNvSpPr>
          <p:nvPr/>
        </p:nvSpPr>
        <p:spPr bwMode="auto">
          <a:xfrm>
            <a:off x="3779838" y="1057011"/>
            <a:ext cx="360362" cy="1140354"/>
          </a:xfrm>
          <a:prstGeom prst="leftBrace">
            <a:avLst>
              <a:gd name="adj1" fmla="val 316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476376" y="2736671"/>
            <a:ext cx="26225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自然景观</a:t>
            </a:r>
          </a:p>
          <a:p>
            <a:pPr algn="l"/>
            <a:r>
              <a:rPr lang="zh-CN" altLang="en-US" sz="3600" dirty="0">
                <a:ea typeface="黑体" pitchFamily="49" charset="-122"/>
              </a:rPr>
              <a:t>（钱塘潮）</a:t>
            </a:r>
          </a:p>
        </p:txBody>
      </p:sp>
      <p:sp>
        <p:nvSpPr>
          <p:cNvPr id="162823" name="AutoShape 7"/>
          <p:cNvSpPr>
            <a:spLocks/>
          </p:cNvSpPr>
          <p:nvPr/>
        </p:nvSpPr>
        <p:spPr bwMode="auto">
          <a:xfrm>
            <a:off x="3851276" y="2737115"/>
            <a:ext cx="360363" cy="1259417"/>
          </a:xfrm>
          <a:prstGeom prst="leftBrace">
            <a:avLst>
              <a:gd name="adj1" fmla="val 34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4356100" y="2557198"/>
            <a:ext cx="24929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云树：绕</a:t>
            </a:r>
          </a:p>
          <a:p>
            <a:pPr algn="l"/>
            <a:r>
              <a:rPr lang="zh-CN" altLang="en-US" sz="3600" dirty="0">
                <a:ea typeface="黑体" pitchFamily="49" charset="-122"/>
              </a:rPr>
              <a:t>怒涛：卷</a:t>
            </a:r>
            <a:endParaRPr lang="zh-CN" altLang="en-US" dirty="0">
              <a:solidFill>
                <a:schemeClr val="hlink"/>
              </a:solidFill>
              <a:ea typeface="黑体" pitchFamily="49" charset="-122"/>
            </a:endParaRPr>
          </a:p>
          <a:p>
            <a:pPr algn="l"/>
            <a:r>
              <a:rPr lang="zh-CN" altLang="en-US" sz="3600" dirty="0">
                <a:ea typeface="黑体" pitchFamily="49" charset="-122"/>
              </a:rPr>
              <a:t>天堑：无涯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467029" y="4635125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物质生活：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995738" y="4455776"/>
            <a:ext cx="11079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珠玑</a:t>
            </a:r>
          </a:p>
          <a:p>
            <a:pPr algn="l"/>
            <a:r>
              <a:rPr lang="zh-CN" altLang="en-US" sz="3600" dirty="0">
                <a:ea typeface="黑体" pitchFamily="49" charset="-122"/>
              </a:rPr>
              <a:t>罗绮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5602595" y="4650100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豪奢</a:t>
            </a:r>
          </a:p>
        </p:txBody>
      </p:sp>
      <p:sp>
        <p:nvSpPr>
          <p:cNvPr id="162828" name="AutoShape 12"/>
          <p:cNvSpPr>
            <a:spLocks/>
          </p:cNvSpPr>
          <p:nvPr/>
        </p:nvSpPr>
        <p:spPr bwMode="auto">
          <a:xfrm>
            <a:off x="5216506" y="4636296"/>
            <a:ext cx="144463" cy="660135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9" name="AutoShape 13"/>
          <p:cNvSpPr>
            <a:spLocks/>
          </p:cNvSpPr>
          <p:nvPr/>
        </p:nvSpPr>
        <p:spPr bwMode="auto">
          <a:xfrm>
            <a:off x="3654343" y="4636296"/>
            <a:ext cx="288925" cy="658813"/>
          </a:xfrm>
          <a:prstGeom prst="leftBrace">
            <a:avLst>
              <a:gd name="adj1" fmla="val 228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0" name="AutoShape 14"/>
          <p:cNvSpPr>
            <a:spLocks/>
          </p:cNvSpPr>
          <p:nvPr/>
        </p:nvSpPr>
        <p:spPr bwMode="auto">
          <a:xfrm>
            <a:off x="7596188" y="2557198"/>
            <a:ext cx="215900" cy="1379802"/>
          </a:xfrm>
          <a:prstGeom prst="rightBrace">
            <a:avLst>
              <a:gd name="adj1" fmla="val 63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7812088" y="2977886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壮观</a:t>
            </a:r>
          </a:p>
        </p:txBody>
      </p:sp>
      <p:sp>
        <p:nvSpPr>
          <p:cNvPr id="162832" name="AutoShape 16"/>
          <p:cNvSpPr>
            <a:spLocks/>
          </p:cNvSpPr>
          <p:nvPr/>
        </p:nvSpPr>
        <p:spPr bwMode="auto">
          <a:xfrm>
            <a:off x="1187451" y="1477698"/>
            <a:ext cx="288925" cy="3480593"/>
          </a:xfrm>
          <a:prstGeom prst="leftBrace">
            <a:avLst>
              <a:gd name="adj1" fmla="val 120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0" y="2737115"/>
            <a:ext cx="11079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ea typeface="黑体" pitchFamily="49" charset="-122"/>
              </a:rPr>
              <a:t>形胜</a:t>
            </a:r>
          </a:p>
          <a:p>
            <a:pPr algn="l"/>
            <a:r>
              <a:rPr lang="zh-CN" altLang="en-US" sz="3600" dirty="0">
                <a:solidFill>
                  <a:srgbClr val="FF0000"/>
                </a:solidFill>
                <a:ea typeface="黑体" pitchFamily="49" charset="-122"/>
              </a:rPr>
              <a:t>繁华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6804025" y="1297782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华美</a:t>
            </a:r>
          </a:p>
        </p:txBody>
      </p:sp>
      <p:sp>
        <p:nvSpPr>
          <p:cNvPr id="162835" name="AutoShape 19"/>
          <p:cNvSpPr>
            <a:spLocks/>
          </p:cNvSpPr>
          <p:nvPr/>
        </p:nvSpPr>
        <p:spPr bwMode="auto">
          <a:xfrm>
            <a:off x="6443663" y="997480"/>
            <a:ext cx="215900" cy="1140354"/>
          </a:xfrm>
          <a:prstGeom prst="rightBrace">
            <a:avLst>
              <a:gd name="adj1" fmla="val 52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2195512" y="2005440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2177482" y="3937000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</a:p>
        </p:txBody>
      </p:sp>
    </p:spTree>
    <p:extLst>
      <p:ext uri="{BB962C8B-B14F-4D97-AF65-F5344CB8AC3E}">
        <p14:creationId xmlns:p14="http://schemas.microsoft.com/office/powerpoint/2010/main" val="376636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/>
      <p:bldP spid="162820" grpId="0"/>
      <p:bldP spid="162822" grpId="0"/>
      <p:bldP spid="162824" grpId="0"/>
      <p:bldP spid="162825" grpId="0"/>
      <p:bldP spid="162826" grpId="0"/>
      <p:bldP spid="162827" grpId="0"/>
      <p:bldP spid="162831" grpId="0"/>
      <p:bldP spid="162833" grpId="0"/>
      <p:bldP spid="162834" grpId="0"/>
      <p:bldP spid="162836" grpId="0"/>
      <p:bldP spid="1628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3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323528" y="1057300"/>
            <a:ext cx="968533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重湖叠巘清嘉，有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三秋</a:t>
            </a:r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桂子，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十里</a:t>
            </a:r>
            <a:r>
              <a:rPr lang="zh-CN" altLang="en-US" sz="3600" dirty="0">
                <a:solidFill>
                  <a:schemeClr val="tx1"/>
                </a:solidFill>
                <a:ea typeface="隶书" pitchFamily="49" charset="-122"/>
              </a:rPr>
              <a:t>荷花。</a:t>
            </a:r>
            <a:r>
              <a:rPr lang="zh-CN" altLang="en-US" sz="36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07504" y="1943364"/>
            <a:ext cx="5292725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一句牵出了诸多意象，湖</a:t>
            </a:r>
            <a:r>
              <a:rPr lang="zh-CN" altLang="en-US" sz="2800" b="1" dirty="0" smtClean="0">
                <a:solidFill>
                  <a:srgbClr val="008000"/>
                </a:solidFill>
                <a:ea typeface="楷体_GB2312" pitchFamily="49" charset="-122"/>
              </a:rPr>
              <a:t>、</a:t>
            </a:r>
            <a:endParaRPr lang="en-US" altLang="zh-CN" sz="2800" b="1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008000"/>
                </a:solidFill>
                <a:ea typeface="楷体_GB2312" pitchFamily="49" charset="-122"/>
              </a:rPr>
              <a:t>   山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、桂花、荷花奔赴而来</a:t>
            </a:r>
            <a:r>
              <a:rPr lang="zh-CN" altLang="en-US" sz="2800" b="1" dirty="0" smtClean="0">
                <a:solidFill>
                  <a:srgbClr val="008000"/>
                </a:solidFill>
                <a:ea typeface="楷体_GB2312" pitchFamily="49" charset="-122"/>
              </a:rPr>
              <a:t>，</a:t>
            </a:r>
            <a:endParaRPr lang="en-US" altLang="zh-CN" sz="2800" b="1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008000"/>
                </a:solidFill>
                <a:ea typeface="楷体_GB2312" pitchFamily="49" charset="-122"/>
              </a:rPr>
              <a:t>   令人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心旷神怡，遐想万千。</a:t>
            </a:r>
          </a:p>
          <a:p>
            <a:endParaRPr lang="en-US" altLang="zh-CN" sz="2800" b="1" dirty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637853" y="3577580"/>
            <a:ext cx="22320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</a:rPr>
              <a:t>山美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</a:rPr>
              <a:t>水秀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</a:rPr>
              <a:t>花香</a:t>
            </a:r>
          </a:p>
        </p:txBody>
      </p:sp>
      <p:pic>
        <p:nvPicPr>
          <p:cNvPr id="163848" name="Picture 8" descr="图片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56896"/>
            <a:ext cx="3689350" cy="325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7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38139" y="1185334"/>
            <a:ext cx="88423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ea typeface="隶书" pitchFamily="49" charset="-122"/>
              </a:rPr>
              <a:t>羌管</a:t>
            </a:r>
            <a:r>
              <a:rPr lang="zh-CN" altLang="en-US" sz="3600" b="1" dirty="0">
                <a:solidFill>
                  <a:srgbClr val="FF0000"/>
                </a:solidFill>
                <a:ea typeface="隶书" pitchFamily="49" charset="-122"/>
              </a:rPr>
              <a:t>弄</a:t>
            </a:r>
            <a:r>
              <a:rPr lang="zh-CN" altLang="en-US" sz="3600" b="1" dirty="0">
                <a:ea typeface="隶书" pitchFamily="49" charset="-122"/>
              </a:rPr>
              <a:t>晴，菱歌</a:t>
            </a:r>
            <a:r>
              <a:rPr lang="zh-CN" altLang="en-US" sz="3600" b="1" dirty="0">
                <a:solidFill>
                  <a:srgbClr val="FF0000"/>
                </a:solidFill>
                <a:ea typeface="隶书" pitchFamily="49" charset="-122"/>
              </a:rPr>
              <a:t>泛</a:t>
            </a:r>
            <a:r>
              <a:rPr lang="zh-CN" altLang="en-US" sz="3600" b="1" dirty="0">
                <a:ea typeface="隶书" pitchFamily="49" charset="-122"/>
              </a:rPr>
              <a:t>夜，嬉嬉钓叟莲娃。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05581" y="2108185"/>
            <a:ext cx="1582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借代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39750" y="2497667"/>
            <a:ext cx="8154988" cy="354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endParaRPr lang="en-US" altLang="zh-CN" sz="24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endParaRPr lang="en-US" altLang="zh-CN" sz="24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泛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说明人们是在湖中吹笛演唱，笛声歌声似乎随着湖水荡漾开来，轻盈愉悦之貌全出。</a:t>
            </a:r>
          </a:p>
          <a:p>
            <a:endParaRPr lang="en-US" altLang="zh-CN" sz="24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371219" y="2277333"/>
            <a:ext cx="6776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8000"/>
                </a:solidFill>
                <a:ea typeface="楷体_GB2312" pitchFamily="49" charset="-122"/>
              </a:rPr>
              <a:t>弄”使得吹笛人和采菱女的潇洒欢快之情陡增；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1040264" y="4441676"/>
            <a:ext cx="54136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一幅太平盛世下的百姓安乐图。</a:t>
            </a:r>
            <a:b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</a:b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89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/>
      <p:bldP spid="164870" grpId="0"/>
      <p:bldP spid="164871" grpId="0"/>
      <p:bldP spid="1648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69171" y="1725083"/>
            <a:ext cx="8540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600" b="1" dirty="0">
                <a:ea typeface="隶书" pitchFamily="49" charset="-122"/>
              </a:rPr>
              <a:t>千骑拥高牙，乘醉听箫鼓，吟赏烟霞。</a:t>
            </a:r>
            <a:br>
              <a:rPr lang="zh-CN" altLang="en-US" sz="3600" b="1" dirty="0">
                <a:ea typeface="隶书" pitchFamily="49" charset="-122"/>
              </a:rPr>
            </a:br>
            <a:endParaRPr lang="zh-CN" altLang="en-US" sz="3600" b="1" dirty="0">
              <a:ea typeface="隶书" pitchFamily="49" charset="-122"/>
            </a:endParaRP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396081" y="2888594"/>
            <a:ext cx="8351838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008000"/>
                </a:solidFill>
                <a:ea typeface="楷体_GB2312" pitchFamily="49" charset="-122"/>
              </a:rPr>
              <a:t>权贵出行气派威风，真有一呼百应之势。闲暇时，品酒赏音，吟诗作画，赏玩山水，何等风流潇洒。</a:t>
            </a:r>
          </a:p>
        </p:txBody>
      </p:sp>
    </p:spTree>
    <p:extLst>
      <p:ext uri="{BB962C8B-B14F-4D97-AF65-F5344CB8AC3E}">
        <p14:creationId xmlns:p14="http://schemas.microsoft.com/office/powerpoint/2010/main" val="11272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90" name="Picture 6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115616" y="1237587"/>
            <a:ext cx="6186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异日图将好景，归去凤池夸。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1090061" y="2001272"/>
            <a:ext cx="4824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好景：指钱塘的美好景观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285800" y="2001270"/>
            <a:ext cx="403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代指其政绩成就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611560" y="2641476"/>
            <a:ext cx="81359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柳耆卿与孙相何为布衣交。孙知杭州，门禁甚严。耆卿欲见之而不得，作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望海潮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》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词往见名妓楚楚曰：“欲见孙相，恨无门路。若因府会，愿借朱唇歌于孙相公之前。若问谁为此词，但说柳七。”中秋府会，楚楚宛转歌之，孙即日迎耆卿预坐。</a:t>
            </a:r>
          </a:p>
        </p:txBody>
      </p:sp>
    </p:spTree>
    <p:extLst>
      <p:ext uri="{BB962C8B-B14F-4D97-AF65-F5344CB8AC3E}">
        <p14:creationId xmlns:p14="http://schemas.microsoft.com/office/powerpoint/2010/main" val="18294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/>
      <p:bldP spid="169992" grpId="0"/>
      <p:bldP spid="1699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-37042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042988" y="1236928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自然景观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（西湖）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917826" y="1288521"/>
            <a:ext cx="110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重湖：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叠巘：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4429125" y="1297782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十里荷花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三秋桂子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116013" y="2618053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精神生活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3059113" y="2253030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晴：羌管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夜：菱歌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叟：钓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娃：莲</a:t>
            </a:r>
          </a:p>
        </p:txBody>
      </p:sp>
      <p:sp>
        <p:nvSpPr>
          <p:cNvPr id="166920" name="AutoShape 8"/>
          <p:cNvSpPr>
            <a:spLocks/>
          </p:cNvSpPr>
          <p:nvPr/>
        </p:nvSpPr>
        <p:spPr bwMode="auto">
          <a:xfrm>
            <a:off x="827088" y="1057011"/>
            <a:ext cx="215900" cy="2160323"/>
          </a:xfrm>
          <a:prstGeom prst="leftBrace">
            <a:avLst>
              <a:gd name="adj1" fmla="val 10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1" name="AutoShape 9"/>
          <p:cNvSpPr>
            <a:spLocks/>
          </p:cNvSpPr>
          <p:nvPr/>
        </p:nvSpPr>
        <p:spPr bwMode="auto">
          <a:xfrm>
            <a:off x="5795963" y="2256896"/>
            <a:ext cx="214312" cy="1381125"/>
          </a:xfrm>
          <a:prstGeom prst="rightBrace">
            <a:avLst>
              <a:gd name="adj1" fmla="val 644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6156326" y="273711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嬉嬉</a:t>
            </a:r>
          </a:p>
        </p:txBody>
      </p:sp>
      <p:sp>
        <p:nvSpPr>
          <p:cNvPr id="166923" name="AutoShape 11"/>
          <p:cNvSpPr>
            <a:spLocks/>
          </p:cNvSpPr>
          <p:nvPr/>
        </p:nvSpPr>
        <p:spPr bwMode="auto">
          <a:xfrm>
            <a:off x="2700339" y="1238250"/>
            <a:ext cx="288925" cy="899583"/>
          </a:xfrm>
          <a:prstGeom prst="leftBrace">
            <a:avLst>
              <a:gd name="adj1" fmla="val 311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4" name="AutoShape 12"/>
          <p:cNvSpPr>
            <a:spLocks/>
          </p:cNvSpPr>
          <p:nvPr/>
        </p:nvSpPr>
        <p:spPr bwMode="auto">
          <a:xfrm>
            <a:off x="6661150" y="1297782"/>
            <a:ext cx="217488" cy="840052"/>
          </a:xfrm>
          <a:prstGeom prst="rightBrace">
            <a:avLst>
              <a:gd name="adj1" fmla="val 386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7092951" y="1464469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清嘉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1" y="1837532"/>
            <a:ext cx="9060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形胜</a:t>
            </a: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繁华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827088" y="396875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chemeClr val="accent2"/>
                </a:solidFill>
                <a:ea typeface="黑体" pitchFamily="49" charset="-122"/>
              </a:rPr>
              <a:t>下片</a:t>
            </a:r>
          </a:p>
        </p:txBody>
      </p:sp>
      <p:sp>
        <p:nvSpPr>
          <p:cNvPr id="166928" name="AutoShape 16"/>
          <p:cNvSpPr>
            <a:spLocks/>
          </p:cNvSpPr>
          <p:nvPr/>
        </p:nvSpPr>
        <p:spPr bwMode="auto">
          <a:xfrm>
            <a:off x="2771775" y="2256896"/>
            <a:ext cx="287338" cy="1381125"/>
          </a:xfrm>
          <a:prstGeom prst="leftBrace">
            <a:avLst>
              <a:gd name="adj1" fmla="val 480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684213" y="3337719"/>
            <a:ext cx="215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繁华</a:t>
            </a:r>
          </a:p>
        </p:txBody>
      </p:sp>
      <p:sp>
        <p:nvSpPr>
          <p:cNvPr id="166930" name="AutoShape 18"/>
          <p:cNvSpPr>
            <a:spLocks/>
          </p:cNvSpPr>
          <p:nvPr/>
        </p:nvSpPr>
        <p:spPr bwMode="auto">
          <a:xfrm>
            <a:off x="1763713" y="4214813"/>
            <a:ext cx="215900" cy="1283229"/>
          </a:xfrm>
          <a:prstGeom prst="leftBrace">
            <a:avLst>
              <a:gd name="adj1" fmla="val 594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2124075" y="4057386"/>
            <a:ext cx="25923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ea typeface="黑体" pitchFamily="49" charset="-122"/>
              </a:rPr>
              <a:t>民拥官</a:t>
            </a:r>
          </a:p>
          <a:p>
            <a:pPr algn="l"/>
            <a:endParaRPr lang="zh-CN" altLang="en-US" sz="2400" b="1">
              <a:ea typeface="黑体" pitchFamily="49" charset="-122"/>
            </a:endParaRPr>
          </a:p>
          <a:p>
            <a:pPr algn="l"/>
            <a:endParaRPr lang="zh-CN" altLang="en-US" sz="2400" b="1">
              <a:ea typeface="黑体" pitchFamily="49" charset="-122"/>
            </a:endParaRPr>
          </a:p>
          <a:p>
            <a:pPr algn="l"/>
            <a:r>
              <a:rPr lang="zh-CN" altLang="en-US" sz="2400" b="1">
                <a:ea typeface="黑体" pitchFamily="49" charset="-122"/>
              </a:rPr>
              <a:t>将升官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179388" y="4956969"/>
            <a:ext cx="2087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政绩卓著</a:t>
            </a:r>
          </a:p>
        </p:txBody>
      </p:sp>
      <p:sp>
        <p:nvSpPr>
          <p:cNvPr id="166933" name="AutoShape 21"/>
          <p:cNvSpPr>
            <a:spLocks noChangeArrowheads="1"/>
          </p:cNvSpPr>
          <p:nvPr/>
        </p:nvSpPr>
        <p:spPr bwMode="auto">
          <a:xfrm>
            <a:off x="900114" y="3937001"/>
            <a:ext cx="485775" cy="813594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3995738" y="3937000"/>
            <a:ext cx="4356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ea typeface="黑体" pitchFamily="49" charset="-122"/>
              </a:rPr>
              <a:t>随从多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乐逍遥：喝酒听歌</a:t>
            </a:r>
          </a:p>
          <a:p>
            <a:pPr algn="l"/>
            <a:r>
              <a:rPr lang="zh-CN" altLang="en-US" sz="2400" b="1" dirty="0">
                <a:ea typeface="黑体" pitchFamily="49" charset="-122"/>
              </a:rPr>
              <a:t>               吟诗赏景</a:t>
            </a:r>
          </a:p>
        </p:txBody>
      </p:sp>
    </p:spTree>
    <p:extLst>
      <p:ext uri="{BB962C8B-B14F-4D97-AF65-F5344CB8AC3E}">
        <p14:creationId xmlns:p14="http://schemas.microsoft.com/office/powerpoint/2010/main" val="746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3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331640" y="835466"/>
            <a:ext cx="770413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3200" b="1" dirty="0"/>
          </a:p>
          <a:p>
            <a:pPr algn="l">
              <a:spcBef>
                <a:spcPct val="50000"/>
              </a:spcBef>
            </a:pPr>
            <a:r>
              <a:rPr lang="en-US" altLang="zh-CN" sz="3200" b="1" dirty="0"/>
              <a:t>    </a:t>
            </a:r>
            <a:r>
              <a:rPr lang="zh-CN" altLang="en-US" sz="3200" b="1" dirty="0"/>
              <a:t>这首词在写景上有什么特点？</a:t>
            </a:r>
          </a:p>
          <a:p>
            <a:pPr algn="l">
              <a:spcBef>
                <a:spcPct val="50000"/>
              </a:spcBef>
            </a:pPr>
            <a:endParaRPr lang="zh-CN" altLang="en-US" sz="3200" b="1" dirty="0"/>
          </a:p>
          <a:p>
            <a:pPr algn="l">
              <a:spcBef>
                <a:spcPct val="50000"/>
              </a:spcBef>
            </a:pPr>
            <a:r>
              <a:rPr lang="zh-CN" altLang="en-US" sz="3200" b="1" dirty="0"/>
              <a:t>    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566347" y="2641476"/>
            <a:ext cx="83169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、</a:t>
            </a:r>
            <a:r>
              <a:rPr lang="zh-CN" altLang="en-US" sz="2800" b="1" dirty="0">
                <a:solidFill>
                  <a:srgbClr val="008000"/>
                </a:solidFill>
              </a:rPr>
              <a:t>工于铺叙，一句一景，选取最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具表现力</a:t>
            </a:r>
            <a:r>
              <a:rPr lang="zh-CN" altLang="en-US" sz="2800" b="1" dirty="0">
                <a:solidFill>
                  <a:srgbClr val="008000"/>
                </a:solidFill>
              </a:rPr>
              <a:t>的景物浓墨重彩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。</a:t>
            </a:r>
            <a:endParaRPr lang="zh-CN" altLang="en-US" sz="2800" b="1" dirty="0">
              <a:solidFill>
                <a:srgbClr val="008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4009628"/>
            <a:ext cx="7220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、善于点染，即概括描写与具体描写结合。</a:t>
            </a:r>
            <a:endParaRPr lang="zh-CN" altLang="en-US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43669" y="121196"/>
            <a:ext cx="8424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这首词在写景上有什么特点，运用了什么表现手法。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47701" y="913284"/>
            <a:ext cx="741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</a:rPr>
              <a:t>工于</a:t>
            </a:r>
            <a:r>
              <a:rPr lang="zh-CN" altLang="en-US" sz="3200" b="1" dirty="0">
                <a:solidFill>
                  <a:schemeClr val="accent2"/>
                </a:solidFill>
                <a:hlinkClick r:id="rId2" action="ppaction://hlinksldjump"/>
              </a:rPr>
              <a:t>铺叙</a:t>
            </a:r>
            <a:r>
              <a:rPr lang="zh-CN" altLang="en-US" sz="3200" b="1" dirty="0">
                <a:solidFill>
                  <a:schemeClr val="accent2"/>
                </a:solidFill>
              </a:rPr>
              <a:t>，一句一景，写景富有层次感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9552" y="1778484"/>
            <a:ext cx="23762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东南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形胜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三吴都会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钱塘自古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繁华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067176" y="2977886"/>
            <a:ext cx="2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2914650" y="1778484"/>
            <a:ext cx="217488" cy="1740958"/>
          </a:xfrm>
          <a:prstGeom prst="leftBrace">
            <a:avLst>
              <a:gd name="adj1" fmla="val 80048"/>
              <a:gd name="adj2" fmla="val 500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CCFF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393567" y="1800569"/>
            <a:ext cx="237648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自然风光之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美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都市繁华之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美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民生安乐之美</a:t>
            </a:r>
          </a:p>
        </p:txBody>
      </p:sp>
      <p:sp>
        <p:nvSpPr>
          <p:cNvPr id="11277" name="AutoShape 13"/>
          <p:cNvSpPr>
            <a:spLocks/>
          </p:cNvSpPr>
          <p:nvPr/>
        </p:nvSpPr>
        <p:spPr bwMode="auto">
          <a:xfrm>
            <a:off x="6313935" y="1815962"/>
            <a:ext cx="215900" cy="1800489"/>
          </a:xfrm>
          <a:prstGeom prst="rightBrace">
            <a:avLst>
              <a:gd name="adj1" fmla="val 83395"/>
              <a:gd name="adj2" fmla="val 500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12885" y="3498840"/>
            <a:ext cx="1511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</a:rPr>
              <a:t>染 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930183" y="3498840"/>
            <a:ext cx="1008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hlinkClick r:id="rId3" action="ppaction://hlinksldjump"/>
              </a:rPr>
              <a:t>点</a:t>
            </a:r>
            <a:endParaRPr lang="zh-CN" altLang="en-US" sz="4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0338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/>
      <p:bldP spid="11272" grpId="0"/>
      <p:bldP spid="11275" grpId="0" animBg="1"/>
      <p:bldP spid="11276" grpId="0"/>
      <p:bldP spid="11277" grpId="0" animBg="1"/>
      <p:bldP spid="11278" grpId="0"/>
      <p:bldP spid="112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81236"/>
            <a:ext cx="76328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 smtClean="0">
                <a:solidFill>
                  <a:schemeClr val="hlink"/>
                </a:solidFill>
              </a:rPr>
              <a:t>铺陈：</a:t>
            </a:r>
            <a:r>
              <a:rPr lang="zh-CN" altLang="en-US" sz="2400" b="1" dirty="0" smtClean="0"/>
              <a:t>又叫“铺排”，多见于古体诗中，它运用叠句的手法，使句式反复、对称而又富于变化，在诗歌中主要起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渲染烘托气氛</a:t>
            </a:r>
            <a:r>
              <a:rPr lang="zh-CN" altLang="en-US" sz="2400" b="1" dirty="0" smtClean="0"/>
              <a:t>的作用 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/>
              <a:t>（乐府民歌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陌上桑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中： “十五府小吏，二十朝大夫，三十侍中郎，四十专城居”； </a:t>
            </a:r>
            <a:endParaRPr lang="en-US" altLang="zh-CN" sz="2400" b="1" dirty="0" smtClean="0"/>
          </a:p>
          <a:p>
            <a:pPr>
              <a:spcBef>
                <a:spcPct val="50000"/>
              </a:spcBef>
            </a:pP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木兰辞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中“东市买骏马，西市买鞍鞯，南市买辔头，北市买长鞭。”“爷娘闻女来，出郭相扶将。阿姊闻妹来，当户理红妆。小弟闻姊来，磨刀霍霍向猪羊。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10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4756" name="Picture 4" descr="图片16754"/>
          <p:cNvPicPr>
            <a:picLocks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>
          <a:xfrm>
            <a:off x="-55994" y="40157"/>
            <a:ext cx="9144000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7" name="WordArt 5" descr="纸袋"/>
          <p:cNvSpPr>
            <a:spLocks noChangeArrowheads="1" noChangeShapeType="1" noTextEdit="1"/>
          </p:cNvSpPr>
          <p:nvPr/>
        </p:nvSpPr>
        <p:spPr bwMode="auto">
          <a:xfrm>
            <a:off x="2555777" y="157200"/>
            <a:ext cx="4537075" cy="48021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词人简介</a:t>
            </a:r>
          </a:p>
        </p:txBody>
      </p:sp>
      <p:sp>
        <p:nvSpPr>
          <p:cNvPr id="74758" name="Rectangle 6"/>
          <p:cNvSpPr>
            <a:spLocks noRot="1" noChangeArrowheads="1"/>
          </p:cNvSpPr>
          <p:nvPr/>
        </p:nvSpPr>
        <p:spPr bwMode="auto">
          <a:xfrm>
            <a:off x="2555777" y="637418"/>
            <a:ext cx="6568081" cy="417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柳永（约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971-1053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），字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耆卿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，初名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三变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，字景庄，排行第七，又称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柳七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，崇安（今福建崇安县）人。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北宋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著名词人。出身于儒宦世家，工部侍郎柳宜少子，景祐进士，官至屯田员外郎，故又世称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柳屯田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。柳永为人放荡不羁，仕途更为坎坷。时人将其举荐于仁宗，却只得四字批语：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且去填词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。仕途无涯，便自称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奉旨填词柳三变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，流连于歌楼舞榭，沉迷于声色词曲，潦倒终身，竟由群妓合金而葬。</a:t>
            </a:r>
          </a:p>
          <a:p>
            <a:pPr>
              <a:lnSpc>
                <a:spcPct val="80000"/>
              </a:lnSpc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</p:txBody>
      </p:sp>
      <p:pic>
        <p:nvPicPr>
          <p:cNvPr id="74759" name="Picture 7" descr="u=2896369667,3620419497&amp;gp=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BDD"/>
              </a:clrFrom>
              <a:clrTo>
                <a:srgbClr val="FFFB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5" t="7361" r="15144" b="24968"/>
          <a:stretch>
            <a:fillRect/>
          </a:stretch>
        </p:blipFill>
        <p:spPr bwMode="auto">
          <a:xfrm>
            <a:off x="-48468" y="1650754"/>
            <a:ext cx="2592387" cy="27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-43893" y="1511531"/>
            <a:ext cx="2592387" cy="29395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8000"/>
              </a:solidFill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240144" y="4585691"/>
            <a:ext cx="39608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</a:rPr>
              <a:t>第一个专业词人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能谱曲填词。第一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创作慢词。</a:t>
            </a:r>
          </a:p>
        </p:txBody>
      </p:sp>
    </p:spTree>
    <p:extLst>
      <p:ext uri="{BB962C8B-B14F-4D97-AF65-F5344CB8AC3E}">
        <p14:creationId xmlns:p14="http://schemas.microsoft.com/office/powerpoint/2010/main" val="18893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23528" y="193204"/>
            <a:ext cx="867645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99"/>
                </a:solidFill>
              </a:rPr>
              <a:t>点染</a:t>
            </a:r>
            <a:r>
              <a:rPr lang="zh-CN" altLang="en-US" sz="2400" b="1" dirty="0"/>
              <a:t>： </a:t>
            </a:r>
            <a:r>
              <a:rPr lang="zh-CN" altLang="en-US" sz="2400" b="1" dirty="0">
                <a:solidFill>
                  <a:srgbClr val="006600"/>
                </a:solidFill>
              </a:rPr>
              <a:t>本是国画的术语。绘画时，有的地方点，有的地方染，从而绘出一幅和谐统一的画面。借用到古典诗歌中来，指的是作者在有些地方正面点明旨意，有些地方侧面渲染。这在写景抒情诗中比较常见，一般用景物来染；用一句话，一个词来点出要抒发的感情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。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渲染</a:t>
            </a:r>
            <a:r>
              <a:rPr lang="zh-CN" altLang="en-US" sz="2400" b="1" dirty="0">
                <a:solidFill>
                  <a:srgbClr val="006600"/>
                </a:solidFill>
              </a:rPr>
              <a:t>是为了突出旨意，旨意引导渲染，相互依存，和谐统一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。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如</a:t>
            </a:r>
            <a:r>
              <a:rPr lang="zh-CN" altLang="en-US" sz="2400" b="1" dirty="0">
                <a:solidFill>
                  <a:srgbClr val="006600"/>
                </a:solidFill>
              </a:rPr>
              <a:t>马致远的</a:t>
            </a:r>
            <a:r>
              <a:rPr lang="en-US" altLang="zh-CN" sz="2400" b="1" dirty="0">
                <a:solidFill>
                  <a:srgbClr val="006600"/>
                </a:solidFill>
              </a:rPr>
              <a:t>《</a:t>
            </a:r>
            <a:r>
              <a:rPr lang="zh-CN" altLang="en-US" sz="2400" b="1" dirty="0">
                <a:solidFill>
                  <a:srgbClr val="006600"/>
                </a:solidFill>
              </a:rPr>
              <a:t>天净沙</a:t>
            </a:r>
            <a:r>
              <a:rPr lang="en-US" altLang="zh-CN" sz="2400" b="1" dirty="0">
                <a:solidFill>
                  <a:srgbClr val="006600"/>
                </a:solidFill>
              </a:rPr>
              <a:t>·</a:t>
            </a:r>
            <a:r>
              <a:rPr lang="zh-CN" altLang="en-US" sz="2400" b="1" dirty="0">
                <a:solidFill>
                  <a:srgbClr val="006600"/>
                </a:solidFill>
              </a:rPr>
              <a:t>秋思</a:t>
            </a:r>
            <a:r>
              <a:rPr lang="en-US" altLang="zh-CN" sz="2400" b="1" dirty="0">
                <a:solidFill>
                  <a:srgbClr val="006600"/>
                </a:solidFill>
              </a:rPr>
              <a:t>》</a:t>
            </a:r>
            <a:r>
              <a:rPr lang="zh-CN" altLang="en-US" sz="2400" b="1" dirty="0">
                <a:solidFill>
                  <a:srgbClr val="006600"/>
                </a:solidFill>
              </a:rPr>
              <a:t>：“枯藤老树昏鸦，小桥流水人家，古道西风瘦马，夕阳西下，断肠人在天涯。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”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其中</a:t>
            </a:r>
            <a:r>
              <a:rPr lang="zh-CN" altLang="en-US" sz="2400" b="1" dirty="0">
                <a:solidFill>
                  <a:srgbClr val="006600"/>
                </a:solidFill>
              </a:rPr>
              <a:t>的“断肠人在天涯”是</a:t>
            </a:r>
            <a:r>
              <a:rPr lang="zh-CN" altLang="en-US" sz="2400" b="1" dirty="0">
                <a:solidFill>
                  <a:srgbClr val="FF0000"/>
                </a:solidFill>
              </a:rPr>
              <a:t>点</a:t>
            </a:r>
            <a:r>
              <a:rPr lang="zh-CN" altLang="en-US" sz="2400" b="1" dirty="0">
                <a:solidFill>
                  <a:srgbClr val="006600"/>
                </a:solidFill>
              </a:rPr>
              <a:t>；其余各句均是“</a:t>
            </a:r>
            <a:r>
              <a:rPr lang="zh-CN" altLang="en-US" sz="2400" b="1" dirty="0">
                <a:solidFill>
                  <a:srgbClr val="FF0000"/>
                </a:solidFill>
              </a:rPr>
              <a:t>染</a:t>
            </a:r>
            <a:r>
              <a:rPr lang="zh-CN" altLang="en-US" sz="2400" b="1" dirty="0">
                <a:solidFill>
                  <a:srgbClr val="006600"/>
                </a:solidFill>
              </a:rPr>
              <a:t>”，渲染相思之情的伤悲。 </a:t>
            </a:r>
          </a:p>
        </p:txBody>
      </p:sp>
    </p:spTree>
    <p:extLst>
      <p:ext uri="{BB962C8B-B14F-4D97-AF65-F5344CB8AC3E}">
        <p14:creationId xmlns:p14="http://schemas.microsoft.com/office/powerpoint/2010/main" val="13739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23851" y="158072"/>
            <a:ext cx="8569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/>
              <a:t>讨论：清刘熙载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艺概</a:t>
            </a:r>
            <a:r>
              <a:rPr lang="en-US" altLang="zh-CN" sz="2400" b="1" dirty="0"/>
              <a:t>•</a:t>
            </a:r>
            <a:r>
              <a:rPr lang="zh-CN" altLang="en-US" sz="2400" b="1" dirty="0"/>
              <a:t>词曲概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：“词有点，有染”，说的是词的一种表现手法“点染”，它既有抽象的评点，又有具体的描述，二者紧密相连，表现鲜明的情志。本词就运用了“点染”的手法，请加以说明。 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472922" y="2497460"/>
            <a:ext cx="83518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上阙先点“钱塘自古繁华”，然后展开描写，“烟柳画桥，风帘翠幕，参差十万人家。云树绕堤沙。怒涛卷霜雪，天堑无涯。市列珠玑，户盈罗绮，竞豪奢”，运用动静结合、比喻、夸张等手法，极力铺排，从不同的角度表现杭州的繁荣、美丽、富饶。</a:t>
            </a:r>
          </a:p>
        </p:txBody>
      </p:sp>
    </p:spTree>
    <p:extLst>
      <p:ext uri="{BB962C8B-B14F-4D97-AF65-F5344CB8AC3E}">
        <p14:creationId xmlns:p14="http://schemas.microsoft.com/office/powerpoint/2010/main" val="11153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187624" y="288395"/>
            <a:ext cx="77771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有人认为这首词是柳永</a:t>
            </a:r>
            <a:r>
              <a:rPr lang="zh-CN" altLang="en-US" sz="2800" b="1" dirty="0">
                <a:solidFill>
                  <a:srgbClr val="FF0000"/>
                </a:solidFill>
              </a:rPr>
              <a:t>阿谀奉承</a:t>
            </a:r>
            <a:r>
              <a:rPr lang="zh-CN" altLang="en-US" sz="2800" b="1" dirty="0"/>
              <a:t>之作，你认为呢？（柳永写此作的目的何在？）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395288" y="1856053"/>
            <a:ext cx="5317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1</a:t>
            </a:r>
            <a:r>
              <a:rPr lang="zh-CN" altLang="en-US" sz="3200" b="1" dirty="0"/>
              <a:t>、柳永死时，歌伎合金而葬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95770" y="2534708"/>
            <a:ext cx="82806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/>
              <a:t>2</a:t>
            </a:r>
            <a:r>
              <a:rPr lang="zh-CN" altLang="en-US" sz="3200" b="1" dirty="0"/>
              <a:t>、文人求</a:t>
            </a:r>
            <a:r>
              <a:rPr lang="zh-CN" altLang="en-US" sz="3200" b="1" dirty="0" smtClean="0"/>
              <a:t>士   ， 奖掖</a:t>
            </a:r>
            <a:r>
              <a:rPr lang="zh-CN" altLang="en-US" sz="3200" b="1" dirty="0"/>
              <a:t>后学，展现个人才华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539552" y="3865612"/>
            <a:ext cx="6480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举例：李白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与韩荆州书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</a:rPr>
              <a:t>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苏辙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上枢密韩太尉书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</a:rPr>
              <a:t>           </a:t>
            </a:r>
            <a:r>
              <a:rPr lang="zh-CN" altLang="en-US" sz="2400" b="1" dirty="0">
                <a:solidFill>
                  <a:srgbClr val="FF0000"/>
                </a:solidFill>
              </a:rPr>
              <a:t>白居易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赋得古原草送别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6383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  <p:bldP spid="175108" grpId="0"/>
      <p:bldP spid="175109" grpId="0"/>
      <p:bldP spid="1751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95536" y="1106080"/>
            <a:ext cx="85328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         八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声甘州 </a:t>
            </a:r>
            <a:r>
              <a:rPr lang="en-US" altLang="zh-CN" sz="2800" b="1" dirty="0">
                <a:latin typeface="Arial"/>
                <a:ea typeface="楷体_GB2312" pitchFamily="49" charset="-122"/>
              </a:rPr>
              <a:t>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柳永</a:t>
            </a:r>
          </a:p>
          <a:p>
            <a:pPr algn="l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　对潇潇暮雨洒江天，一番洗清秋。渐霜风凄紧，关河冷落，残照当楼。是处红衰翠减，苒苒物华休。惟有长江水，无语东流。</a:t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　不忍登高临远，望故乡渺邈，归思难收。叹年来踪迹，何事苦淹留？想佳人妆楼望，误几回、天际识归舟。争知我，倚阑干处，正恁凝愁。 </a:t>
            </a:r>
          </a:p>
        </p:txBody>
      </p:sp>
    </p:spTree>
    <p:extLst>
      <p:ext uri="{BB962C8B-B14F-4D97-AF65-F5344CB8AC3E}">
        <p14:creationId xmlns:p14="http://schemas.microsoft.com/office/powerpoint/2010/main" val="12039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547664" y="228865"/>
            <a:ext cx="748838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dirty="0"/>
              <a:t>这首词运用了怎样的表现手法</a:t>
            </a:r>
            <a:r>
              <a:rPr lang="en-US" altLang="zh-CN" sz="3200" b="1" dirty="0"/>
              <a:t>?</a:t>
            </a:r>
            <a:r>
              <a:rPr lang="zh-CN" altLang="en-US" sz="3200" b="1" dirty="0"/>
              <a:t>表达了作者怎样的情感</a:t>
            </a:r>
            <a:r>
              <a:rPr lang="en-US" altLang="zh-CN" sz="3200" b="1" dirty="0"/>
              <a:t>?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23850" y="2128574"/>
            <a:ext cx="8820150" cy="36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这首传颂千古的名作，融写景、抒情为一体，以铺叙见长</a:t>
            </a:r>
            <a:r>
              <a:rPr lang="en-US" altLang="zh-CN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善用白描手法</a:t>
            </a:r>
            <a:r>
              <a:rPr lang="en-US" altLang="zh-CN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通过描写羁旅行役之苦，表达了强烈的思归情绪，语浅而情深。是柳永同类作品中艺术成就最高的一首 </a:t>
            </a:r>
            <a:r>
              <a:rPr lang="en-US" altLang="zh-CN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60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  <p:bldP spid="18227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WordArt 3" descr="纸袋"/>
          <p:cNvSpPr>
            <a:spLocks noChangeArrowheads="1" noChangeShapeType="1" noTextEdit="1"/>
          </p:cNvSpPr>
          <p:nvPr/>
        </p:nvSpPr>
        <p:spPr bwMode="auto">
          <a:xfrm>
            <a:off x="3203576" y="396875"/>
            <a:ext cx="3529013" cy="5410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赏  析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7624" y="937948"/>
            <a:ext cx="77041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3600" b="1" dirty="0"/>
          </a:p>
          <a:p>
            <a:pPr algn="l">
              <a:spcBef>
                <a:spcPct val="50000"/>
              </a:spcBef>
            </a:pPr>
            <a:r>
              <a:rPr lang="en-US" altLang="zh-CN" sz="3600" b="1" dirty="0"/>
              <a:t>    </a:t>
            </a:r>
            <a:r>
              <a:rPr lang="zh-CN" altLang="en-US" sz="3600" b="1" dirty="0"/>
              <a:t>这首词在写景上有什么特点？</a:t>
            </a:r>
          </a:p>
          <a:p>
            <a:pPr algn="l">
              <a:spcBef>
                <a:spcPct val="50000"/>
              </a:spcBef>
            </a:pPr>
            <a:endParaRPr lang="zh-CN" altLang="en-US" sz="1800" b="1" dirty="0"/>
          </a:p>
          <a:p>
            <a:pPr algn="l">
              <a:spcBef>
                <a:spcPct val="50000"/>
              </a:spcBef>
            </a:pPr>
            <a:r>
              <a:rPr lang="zh-CN" altLang="en-US" sz="1800" b="1" dirty="0"/>
              <a:t>    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99592" y="3073524"/>
            <a:ext cx="62658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dirty="0">
                <a:solidFill>
                  <a:srgbClr val="008000"/>
                </a:solidFill>
              </a:rPr>
              <a:t>A</a:t>
            </a:r>
            <a:r>
              <a:rPr lang="zh-CN" altLang="en-US" sz="3600" b="1" dirty="0">
                <a:solidFill>
                  <a:srgbClr val="008000"/>
                </a:solidFill>
              </a:rPr>
              <a:t>、工于铺叙，一句一景</a:t>
            </a:r>
          </a:p>
          <a:p>
            <a:pPr algn="l">
              <a:spcBef>
                <a:spcPct val="50000"/>
              </a:spcBef>
            </a:pPr>
            <a:r>
              <a:rPr lang="en-US" altLang="zh-CN" sz="3600" b="1" dirty="0">
                <a:solidFill>
                  <a:srgbClr val="008000"/>
                </a:solidFill>
              </a:rPr>
              <a:t>B</a:t>
            </a:r>
            <a:r>
              <a:rPr lang="zh-CN" altLang="en-US" sz="3600" b="1" dirty="0">
                <a:solidFill>
                  <a:srgbClr val="008000"/>
                </a:solidFill>
              </a:rPr>
              <a:t>、写景富有层次感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79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/>
      <p:bldP spid="183301" grpId="0"/>
      <p:bldP spid="18330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 descr="雨淋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63" name="Rectangle 3"/>
          <p:cNvSpPr>
            <a:spLocks noRot="1" noChangeArrowheads="1"/>
          </p:cNvSpPr>
          <p:nvPr/>
        </p:nvSpPr>
        <p:spPr bwMode="auto">
          <a:xfrm>
            <a:off x="395288" y="528505"/>
            <a:ext cx="8243887" cy="465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寒蝉凄切，对长亭晚，骤雨初歇。都门帐饮无绪，留恋处，兰舟催发。执手相看泪眼，竟无语凝噎。念去去、千里烟波，暮霭沉沉楚天阔。</a:t>
            </a:r>
            <a:br>
              <a:rPr lang="zh-CN" altLang="en-US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多情自古伤离别，更那堪、冷落清秋节。今宵酒醒何处</a:t>
            </a:r>
            <a:r>
              <a:rPr lang="en-US" altLang="zh-CN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?</a:t>
            </a:r>
            <a:r>
              <a:rPr lang="zh-CN" altLang="en-US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杨柳岸、晓风残月。此去经年，应是良辰好景虚设。便纵有、千种风情，更与何人说</a:t>
            </a:r>
            <a:r>
              <a:rPr lang="en-US" altLang="zh-CN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?  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0582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 descr="u=2380783056,1052721494&amp;gp=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lum bright="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8878" y="2209428"/>
            <a:ext cx="8820150" cy="3238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solidFill>
                  <a:srgbClr val="000000"/>
                </a:solidFill>
              </a:rPr>
              <a:t>这首词一反柳永惯常的风格，以大开大阖、波澜起伏的笔法，浓墨重彩地铺叙展现了杭州的繁荣、壮丽景象，可谓“承平气象，形容曲尽”</a:t>
            </a:r>
            <a:r>
              <a:rPr lang="en-US" altLang="zh-CN" sz="3600" b="1" dirty="0">
                <a:solidFill>
                  <a:srgbClr val="000000"/>
                </a:solidFill>
              </a:rPr>
              <a:t>(《</a:t>
            </a:r>
            <a:r>
              <a:rPr lang="zh-CN" altLang="en-US" sz="3600" b="1" dirty="0">
                <a:solidFill>
                  <a:srgbClr val="000000"/>
                </a:solidFill>
              </a:rPr>
              <a:t>直斋书录解题</a:t>
            </a:r>
            <a:r>
              <a:rPr lang="en-US" altLang="zh-CN" sz="3600" b="1" dirty="0">
                <a:solidFill>
                  <a:srgbClr val="000000"/>
                </a:solidFill>
              </a:rPr>
              <a:t>》</a:t>
            </a:r>
            <a:r>
              <a:rPr lang="zh-CN" altLang="en-US" sz="3600" b="1" dirty="0">
                <a:solidFill>
                  <a:srgbClr val="000000"/>
                </a:solidFill>
              </a:rPr>
              <a:t>）。这首词，慢声长调和所抒之情起伏相应，音律协调，情致婉转，是柳永的一首传世佳作</a:t>
            </a:r>
            <a:r>
              <a:rPr lang="en-US" altLang="zh-CN" sz="3600" b="1" dirty="0">
                <a:solidFill>
                  <a:srgbClr val="000000"/>
                </a:solidFill>
              </a:rPr>
              <a:t>.</a:t>
            </a:r>
            <a:r>
              <a:rPr lang="en-US" altLang="zh-C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5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1" name="Picture 11" descr="u=1328855318,2713749170&amp;gp=1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556021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277813"/>
            <a:ext cx="8540750" cy="952500"/>
          </a:xfrm>
        </p:spPr>
        <p:txBody>
          <a:bodyPr/>
          <a:lstStyle/>
          <a:p>
            <a:pPr algn="l"/>
            <a:r>
              <a:rPr lang="zh-CN" altLang="en-US" b="1">
                <a:latin typeface="隶书" pitchFamily="49" charset="-122"/>
                <a:ea typeface="隶书" pitchFamily="49" charset="-122"/>
              </a:rPr>
              <a:t>柳永小结</a:t>
            </a:r>
            <a:r>
              <a:rPr lang="en-US" altLang="zh-CN" b="1"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28650" y="1206500"/>
            <a:ext cx="8515350" cy="408119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altLang="zh-CN" sz="2400" b="1"/>
          </a:p>
          <a:p>
            <a:r>
              <a:rPr lang="zh-CN" altLang="en-US" sz="2400" b="1"/>
              <a:t>柳词内容有三类：</a:t>
            </a:r>
          </a:p>
          <a:p>
            <a:r>
              <a:rPr lang="en-US" altLang="zh-CN" sz="2400" b="1"/>
              <a:t>1.</a:t>
            </a:r>
            <a:r>
              <a:rPr lang="zh-CN" altLang="en-US" sz="2400" b="1"/>
              <a:t>描写城市的繁荣景象和市民的生活风尚，</a:t>
            </a:r>
            <a:r>
              <a:rPr lang="en-US" altLang="zh-CN" sz="2400" b="1"/>
              <a:t>《</a:t>
            </a:r>
            <a:r>
              <a:rPr lang="zh-CN" altLang="en-US" sz="2400" b="1"/>
              <a:t>望海潮</a:t>
            </a:r>
            <a:r>
              <a:rPr lang="en-US" altLang="zh-CN" sz="2400" b="1"/>
              <a:t>》</a:t>
            </a:r>
            <a:r>
              <a:rPr lang="zh-CN" altLang="en-US" sz="2400" b="1"/>
              <a:t>最为有名。</a:t>
            </a:r>
          </a:p>
          <a:p>
            <a:r>
              <a:rPr lang="en-US" altLang="zh-CN" sz="2400" b="1"/>
              <a:t>2.</a:t>
            </a:r>
            <a:r>
              <a:rPr lang="zh-CN" altLang="en-US" sz="2400" b="1"/>
              <a:t>描写男女情爱。这类词中有表现下层人民不幸以及作者对他们的深切同情的，如</a:t>
            </a:r>
            <a:r>
              <a:rPr lang="en-US" altLang="zh-CN" sz="2400" b="1"/>
              <a:t>《</a:t>
            </a:r>
            <a:r>
              <a:rPr lang="zh-CN" altLang="en-US" sz="2400" b="1"/>
              <a:t>定风波</a:t>
            </a:r>
            <a:r>
              <a:rPr lang="en-US" altLang="zh-CN" sz="2400" b="1"/>
              <a:t>》</a:t>
            </a:r>
            <a:r>
              <a:rPr lang="zh-CN" altLang="en-US" sz="2400" b="1"/>
              <a:t>，有写妓女悲苦和她们对轻薄男子怨恨的，如</a:t>
            </a:r>
            <a:r>
              <a:rPr lang="en-US" altLang="zh-CN" sz="2400" b="1"/>
              <a:t>《</a:t>
            </a:r>
            <a:r>
              <a:rPr lang="zh-CN" altLang="en-US" sz="2400" b="1"/>
              <a:t>少年游</a:t>
            </a:r>
            <a:r>
              <a:rPr lang="en-US" altLang="zh-CN" sz="2400" b="1"/>
              <a:t>》</a:t>
            </a:r>
            <a:r>
              <a:rPr lang="zh-CN" altLang="en-US" sz="2400" b="1"/>
              <a:t>，有写妓女渴望自由、渴望真正爱情生活的，如</a:t>
            </a:r>
            <a:r>
              <a:rPr lang="en-US" altLang="zh-CN" sz="2400" b="1"/>
              <a:t>《</a:t>
            </a:r>
            <a:r>
              <a:rPr lang="zh-CN" altLang="en-US" sz="2400" b="1"/>
              <a:t>迷仙引</a:t>
            </a:r>
            <a:r>
              <a:rPr lang="en-US" altLang="zh-CN" sz="2400" b="1"/>
              <a:t>》</a:t>
            </a:r>
            <a:r>
              <a:rPr lang="zh-CN" altLang="en-US" sz="2400" b="1"/>
              <a:t>。</a:t>
            </a:r>
          </a:p>
          <a:p>
            <a:r>
              <a:rPr lang="en-US" altLang="zh-CN" sz="2400" b="1"/>
              <a:t>3.</a:t>
            </a:r>
            <a:r>
              <a:rPr lang="zh-CN" altLang="en-US" sz="2400" b="1"/>
              <a:t>江湖落拓的感慨是他词作的另一重要内容。  </a:t>
            </a:r>
          </a:p>
          <a:p>
            <a:r>
              <a:rPr lang="zh-CN" altLang="en-US" sz="2400" b="1"/>
              <a:t>他在扩大词境、发展慢词、丰富词作表现手法上都有杰出贡献。</a:t>
            </a:r>
          </a:p>
        </p:txBody>
      </p:sp>
    </p:spTree>
    <p:extLst>
      <p:ext uri="{BB962C8B-B14F-4D97-AF65-F5344CB8AC3E}">
        <p14:creationId xmlns:p14="http://schemas.microsoft.com/office/powerpoint/2010/main" val="35899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5779" name="Picture 1027" descr="图片16754"/>
          <p:cNvPicPr>
            <a:picLocks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>
          <a:xfrm>
            <a:off x="0" y="0"/>
            <a:ext cx="9144000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0" name="WordArt 1028" descr="纸袋"/>
          <p:cNvSpPr>
            <a:spLocks noChangeArrowheads="1" noChangeShapeType="1" noTextEdit="1"/>
          </p:cNvSpPr>
          <p:nvPr/>
        </p:nvSpPr>
        <p:spPr bwMode="auto">
          <a:xfrm>
            <a:off x="2123728" y="121196"/>
            <a:ext cx="4537075" cy="48021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词人创作</a:t>
            </a:r>
          </a:p>
        </p:txBody>
      </p:sp>
      <p:sp>
        <p:nvSpPr>
          <p:cNvPr id="75784" name="Rectangle 1032"/>
          <p:cNvSpPr>
            <a:spLocks noChangeArrowheads="1"/>
          </p:cNvSpPr>
          <p:nvPr/>
        </p:nvSpPr>
        <p:spPr bwMode="auto">
          <a:xfrm>
            <a:off x="251520" y="481236"/>
            <a:ext cx="88201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SzPct val="70000"/>
            </a:pP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      政治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上的抑郁失志，生活上的特殊经历，以及他的博学多才，妙解音律，使这位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浅斟低唱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怪胆狂情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的浪子，成为致力于词作的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才子词人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。由于柳永对社会生活有相当广泛的接触，特别是对都市生活、妓女和市民阶层相当熟悉。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都市生活的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繁华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，妓女们的悲欢、愿望及男女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恋情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，自己的愤恨与颓放、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离情别绪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和羁旅行役的感受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，都是其词的重要内容。此外，也有一些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反映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劳动者悲苦生活、咏物、咏史、游仙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等作品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著有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乐章集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，其词中名篇有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雨霖铃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凤栖梧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八声甘州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望海潮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等。</a:t>
            </a:r>
            <a:endParaRPr lang="zh-CN" altLang="en-US" sz="24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685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5" name="Picture 5" descr="图片16754"/>
          <p:cNvPicPr>
            <a:picLocks noChangeAspec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>
          <a:xfrm>
            <a:off x="0" y="0"/>
            <a:ext cx="9144000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07" name="Picture 7" descr="qiuy-gd-lb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0EADE"/>
              </a:clrFrom>
              <a:clrTo>
                <a:srgbClr val="F0EA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57313"/>
            <a:ext cx="3276600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6" name="WordArt 6" descr="纸袋"/>
          <p:cNvSpPr>
            <a:spLocks noChangeArrowheads="1" noChangeShapeType="1" noTextEdit="1"/>
          </p:cNvSpPr>
          <p:nvPr/>
        </p:nvSpPr>
        <p:spPr bwMode="auto">
          <a:xfrm>
            <a:off x="2627314" y="517261"/>
            <a:ext cx="4537075" cy="48021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掀开词史的新一页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23850" y="1263047"/>
            <a:ext cx="84963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一，发展了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慢词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。柳永常纵游于歌楼妓馆，与歌妓乐工交往，因而认识了慢词的生命力，成为第一个大量创作慢词的作家，引起文人的重视，促使慢词创作繁荣，出现了苏轼、辛弃疾等大批优秀作家。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151063" y="3001516"/>
            <a:ext cx="77041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二、丰富了词的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表现手法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。柳永认为委婉含蓄的小令写作手法和风格，不适应慢词的需要，因而改用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铺叙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白描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的手法，善于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点染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，把所写内容先点示明白，再层层铺展开来描写，既淋漓尽致，又层次分明。抒情直来直去，不曲折隐晦，使柳词具有感情强烈、一泻无余的特点。 </a:t>
            </a:r>
          </a:p>
        </p:txBody>
      </p:sp>
    </p:spTree>
    <p:extLst>
      <p:ext uri="{BB962C8B-B14F-4D97-AF65-F5344CB8AC3E}">
        <p14:creationId xmlns:p14="http://schemas.microsoft.com/office/powerpoint/2010/main" val="4382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3" name="Picture 5" descr="图片1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95536" y="449625"/>
            <a:ext cx="864096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smtClean="0">
                <a:ea typeface="楷体_GB2312" pitchFamily="49" charset="-122"/>
              </a:rPr>
              <a:t>                      三</a:t>
            </a:r>
            <a:r>
              <a:rPr lang="zh-CN" altLang="en-US" sz="2400" b="1" dirty="0" smtClean="0">
                <a:ea typeface="楷体_GB2312" pitchFamily="49" charset="-122"/>
              </a:rPr>
              <a:t>、 使</a:t>
            </a:r>
            <a:r>
              <a:rPr lang="zh-CN" altLang="en-US" sz="2400" b="1" dirty="0">
                <a:ea typeface="楷体_GB2312" pitchFamily="49" charset="-122"/>
              </a:rPr>
              <a:t>词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由雅转俗</a:t>
            </a:r>
            <a:r>
              <a:rPr lang="zh-CN" altLang="en-US" sz="2400" b="1" dirty="0">
                <a:ea typeface="楷体_GB2312" pitchFamily="49" charset="-122"/>
              </a:rPr>
              <a:t>。柳永擅长描写青楼妓女和飘泊失意的文人等下层人物的生活和心理，词里的主人公基本上都是市井平民，对他们的遭遇表示了同情。柳永使词离开了达官贵人的歌筵闺房而走向社会的中下层，反映的生活面更宽广了。这是柳永对词的传统题材的突破。他又把从生活中汲取来的通俗化、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口语化的俚语俗语</a:t>
            </a:r>
            <a:r>
              <a:rPr lang="zh-CN" altLang="en-US" sz="2400" b="1" dirty="0">
                <a:ea typeface="楷体_GB2312" pitchFamily="49" charset="-122"/>
              </a:rPr>
              <a:t>运用到词里，表情达意生动真切，开了元代散曲的先声，使柳词从内容到形式，都具有了「俗」的特点。叶梦得</a:t>
            </a:r>
            <a:r>
              <a:rPr lang="en-US" altLang="zh-CN" sz="2400" b="1" dirty="0">
                <a:ea typeface="楷体_GB2312" pitchFamily="49" charset="-122"/>
              </a:rPr>
              <a:t>《</a:t>
            </a:r>
            <a:r>
              <a:rPr lang="zh-CN" altLang="en-US" sz="2400" b="1" dirty="0">
                <a:ea typeface="楷体_GB2312" pitchFamily="49" charset="-122"/>
              </a:rPr>
              <a:t>避暑录话</a:t>
            </a:r>
            <a:r>
              <a:rPr lang="en-US" altLang="zh-CN" sz="2400" b="1" dirty="0">
                <a:ea typeface="楷体_GB2312" pitchFamily="49" charset="-122"/>
              </a:rPr>
              <a:t>》</a:t>
            </a:r>
            <a:r>
              <a:rPr lang="zh-CN" altLang="en-US" sz="2400" b="1" dirty="0">
                <a:ea typeface="楷体_GB2312" pitchFamily="49" charset="-122"/>
              </a:rPr>
              <a:t>中言称：“凡有井水处，即能歌柳词”，足见其靡盛。 </a:t>
            </a:r>
          </a:p>
        </p:txBody>
      </p:sp>
      <p:sp>
        <p:nvSpPr>
          <p:cNvPr id="140294" name="WordArt 6" descr="纸袋"/>
          <p:cNvSpPr>
            <a:spLocks noChangeArrowheads="1" noChangeShapeType="1" noTextEdit="1"/>
          </p:cNvSpPr>
          <p:nvPr/>
        </p:nvSpPr>
        <p:spPr bwMode="auto">
          <a:xfrm>
            <a:off x="1907704" y="49555"/>
            <a:ext cx="4537075" cy="48021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ea typeface="隶书"/>
              </a:rPr>
              <a:t>掀开词史的新一页</a:t>
            </a:r>
          </a:p>
        </p:txBody>
      </p:sp>
    </p:spTree>
    <p:extLst>
      <p:ext uri="{BB962C8B-B14F-4D97-AF65-F5344CB8AC3E}">
        <p14:creationId xmlns:p14="http://schemas.microsoft.com/office/powerpoint/2010/main" val="36349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5" name="Picture 5" descr="05123108134465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75708"/>
            <a:ext cx="4392612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211638" y="337345"/>
            <a:ext cx="4392612" cy="4800864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8" name="WordArt 8"/>
          <p:cNvSpPr>
            <a:spLocks noChangeArrowheads="1" noChangeShapeType="1" noTextEdit="1"/>
          </p:cNvSpPr>
          <p:nvPr/>
        </p:nvSpPr>
        <p:spPr bwMode="auto">
          <a:xfrm rot="5400000">
            <a:off x="-257439" y="1543315"/>
            <a:ext cx="3180292" cy="1728787"/>
          </a:xfrm>
          <a:prstGeom prst="rect">
            <a:avLst/>
          </a:prstGeom>
        </p:spPr>
        <p:txBody>
          <a:bodyPr vert="eaVert"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fontAlgn="auto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华文新魏"/>
              </a:rPr>
              <a:t>蝶 恋 花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211627" y="3037417"/>
            <a:ext cx="861774" cy="249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ea typeface="隶书" pitchFamily="49" charset="-122"/>
              </a:rPr>
              <a:t>——</a:t>
            </a:r>
            <a:r>
              <a:rPr lang="zh-CN" altLang="en-US" sz="4400">
                <a:ea typeface="隶书" pitchFamily="49" charset="-122"/>
              </a:rPr>
              <a:t>柳永</a:t>
            </a:r>
          </a:p>
        </p:txBody>
      </p:sp>
    </p:spTree>
    <p:extLst>
      <p:ext uri="{BB962C8B-B14F-4D97-AF65-F5344CB8AC3E}">
        <p14:creationId xmlns:p14="http://schemas.microsoft.com/office/powerpoint/2010/main" val="35525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2196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133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03803"/>
              </p:ext>
            </p:extLst>
          </p:nvPr>
        </p:nvGraphicFramePr>
        <p:xfrm>
          <a:off x="551432" y="107797"/>
          <a:ext cx="7775575" cy="2096823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209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</a:t>
                      </a: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蝶恋花 </a:t>
                      </a: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·</a:t>
                      </a: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柳永</a:t>
                      </a: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伫倚危楼风细细，望极春愁，黯黯生天际。草色烟光残照里，无言谁会凭阑意。</a:t>
                      </a:r>
                      <a:b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</a:b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拟把</a:t>
                      </a: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疏狂图一醉，对酒当歌，强乐还无味。衣带渐宽终不悔，为伊消得人憔悴。</a:t>
                      </a:r>
                    </a:p>
                  </a:txBody>
                  <a:tcPr marT="38100" marB="381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34" name="WordArt 22" descr="纸袋"/>
          <p:cNvSpPr>
            <a:spLocks noChangeArrowheads="1" noChangeShapeType="1" noTextEdit="1"/>
          </p:cNvSpPr>
          <p:nvPr/>
        </p:nvSpPr>
        <p:spPr bwMode="auto">
          <a:xfrm>
            <a:off x="467544" y="2190750"/>
            <a:ext cx="93345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华文新魏"/>
              </a:rPr>
              <a:t>思考</a:t>
            </a: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323850" y="2732366"/>
            <a:ext cx="842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这首词主要写了什么内容</a:t>
            </a:r>
            <a:r>
              <a:rPr lang="en-US" altLang="zh-CN" sz="2400" b="1" dirty="0">
                <a:solidFill>
                  <a:srgbClr val="000000"/>
                </a:solidFill>
              </a:rPr>
              <a:t>?</a:t>
            </a:r>
            <a:r>
              <a:rPr lang="zh-CN" altLang="en-US" sz="2400" b="1" dirty="0">
                <a:solidFill>
                  <a:srgbClr val="000000"/>
                </a:solidFill>
              </a:rPr>
              <a:t>抒发了作者怎样的感情？</a:t>
            </a: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334956" y="3649588"/>
            <a:ext cx="7058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写思念意中人，抒发了刻骨相思之情。</a:t>
            </a:r>
          </a:p>
        </p:txBody>
      </p:sp>
      <p:pic>
        <p:nvPicPr>
          <p:cNvPr id="141338" name="Picture 26" descr="2511201836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682F"/>
              </a:clrFrom>
              <a:clrTo>
                <a:srgbClr val="2968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2917032"/>
            <a:ext cx="2987675" cy="27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755651" y="4537605"/>
            <a:ext cx="4824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感情基调：低缓，哀愁</a:t>
            </a:r>
          </a:p>
        </p:txBody>
      </p:sp>
    </p:spTree>
    <p:extLst>
      <p:ext uri="{BB962C8B-B14F-4D97-AF65-F5344CB8AC3E}">
        <p14:creationId xmlns:p14="http://schemas.microsoft.com/office/powerpoint/2010/main" val="34511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5" grpId="0"/>
      <p:bldP spid="141336" grpId="0"/>
      <p:bldP spid="1413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2" name="Picture 4" descr="登岳阳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AEB"/>
              </a:clrFrom>
              <a:clrTo>
                <a:srgbClr val="FCFA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3"/>
          <a:stretch>
            <a:fillRect/>
          </a:stretch>
        </p:blipFill>
        <p:spPr bwMode="auto">
          <a:xfrm>
            <a:off x="6443663" y="435240"/>
            <a:ext cx="2736850" cy="51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39750" y="576792"/>
            <a:ext cx="4103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 b="0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50825" y="337344"/>
            <a:ext cx="7200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词中那些字、词（意象）或句子特别能让我们感受到这种刻骨的相思和哀愁的感情？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225028" y="1508384"/>
            <a:ext cx="68595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/>
              <a:t>草色、烟光、残阳（所见）</a:t>
            </a:r>
          </a:p>
          <a:p>
            <a:pPr algn="l"/>
            <a:endParaRPr lang="zh-CN" altLang="en-US" sz="2400" b="1" dirty="0"/>
          </a:p>
          <a:p>
            <a:pPr algn="l"/>
            <a:r>
              <a:rPr lang="zh-CN" altLang="en-US" sz="2400" b="1" dirty="0"/>
              <a:t>触景生情：对所爱的无限思念（愁 离情别恨）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250825" y="3539679"/>
            <a:ext cx="7632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ea typeface="楷体_GB2312" pitchFamily="49" charset="-122"/>
              </a:rPr>
              <a:t>衣带渐宽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终不悔</a:t>
            </a:r>
            <a:r>
              <a:rPr lang="zh-CN" altLang="en-US" sz="2400" b="1" dirty="0">
                <a:ea typeface="楷体_GB2312" pitchFamily="49" charset="-122"/>
              </a:rPr>
              <a:t>，为依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消得</a:t>
            </a:r>
            <a:r>
              <a:rPr lang="zh-CN" altLang="en-US" sz="2400" b="1" dirty="0">
                <a:ea typeface="楷体_GB2312" pitchFamily="49" charset="-122"/>
              </a:rPr>
              <a:t>人憔悴。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6750050" y="1714500"/>
            <a:ext cx="2124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情景交融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5813426" y="3697553"/>
            <a:ext cx="23590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直抒胸臆</a:t>
            </a:r>
          </a:p>
        </p:txBody>
      </p:sp>
    </p:spTree>
    <p:extLst>
      <p:ext uri="{BB962C8B-B14F-4D97-AF65-F5344CB8AC3E}">
        <p14:creationId xmlns:p14="http://schemas.microsoft.com/office/powerpoint/2010/main" val="16952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/>
      <p:bldP spid="150539" grpId="0"/>
      <p:bldP spid="150540" grpId="0"/>
      <p:bldP spid="15054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3132</Words>
  <Application>Microsoft Office PowerPoint</Application>
  <PresentationFormat>全屏显示(16:10)</PresentationFormat>
  <Paragraphs>211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PowerPoint 演示文稿</vt:lpstr>
      <vt:lpstr>词体的格律与自由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柳永小结: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2014-12-24T02:34:54Z</dcterms:created>
  <dcterms:modified xsi:type="dcterms:W3CDTF">2014-12-24T03:35:44Z</dcterms:modified>
</cp:coreProperties>
</file>