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5715000" type="screen16x10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E9DA-926D-4F39-8764-91DB3DA6F298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FD1B5-B9AE-4F2D-9FB1-DFD14C013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687A-1FD2-4350-88E7-C914DB985A1F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27F9-DEAF-4319-8E22-4FA45FE08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508000"/>
            <a:ext cx="4800600" cy="952500"/>
          </a:xfrm>
        </p:spPr>
        <p:txBody>
          <a:bodyPr>
            <a:normAutofit fontScale="90000"/>
          </a:bodyPr>
          <a:lstStyle/>
          <a:p>
            <a:r>
              <a:rPr lang="zh-CN" altLang="en-US" sz="4800">
                <a:latin typeface="隶书" pitchFamily="49" charset="-122"/>
                <a:ea typeface="隶书" pitchFamily="49" charset="-122"/>
              </a:rPr>
              <a:t>蜀   相</a:t>
            </a:r>
            <a:br>
              <a:rPr lang="zh-CN" altLang="en-US" sz="4800">
                <a:latin typeface="隶书" pitchFamily="49" charset="-122"/>
                <a:ea typeface="隶书" pitchFamily="49" charset="-122"/>
              </a:rPr>
            </a:br>
            <a:r>
              <a:rPr lang="zh-CN" altLang="en-US" sz="4800">
                <a:latin typeface="隶书" pitchFamily="49" charset="-122"/>
                <a:ea typeface="隶书" pitchFamily="49" charset="-122"/>
              </a:rPr>
              <a:t>杜甫</a:t>
            </a:r>
            <a:endParaRPr lang="zh-CN" altLang="en-US" sz="4800"/>
          </a:p>
        </p:txBody>
      </p:sp>
      <p:pic>
        <p:nvPicPr>
          <p:cNvPr id="22531" name="Picture 3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4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54063" y="1717146"/>
            <a:ext cx="5257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>
                <a:solidFill>
                  <a:srgbClr val="FF3300"/>
                </a:solidFill>
                <a:latin typeface="隶书" pitchFamily="49" charset="-122"/>
                <a:ea typeface="方正姚体" pitchFamily="2" charset="-122"/>
              </a:rPr>
              <a:t>蜀  相</a:t>
            </a:r>
            <a:r>
              <a:rPr lang="zh-CN" altLang="en-US" sz="6000" b="1">
                <a:solidFill>
                  <a:srgbClr val="FF3300"/>
                </a:solidFill>
                <a:latin typeface="隶书" pitchFamily="49" charset="-122"/>
                <a:ea typeface="方正姚体" pitchFamily="2" charset="-122"/>
              </a:rPr>
              <a:t/>
            </a:r>
            <a:br>
              <a:rPr lang="zh-CN" altLang="en-US" sz="6000" b="1">
                <a:solidFill>
                  <a:srgbClr val="FF3300"/>
                </a:solidFill>
                <a:latin typeface="隶书" pitchFamily="49" charset="-122"/>
                <a:ea typeface="方正姚体" pitchFamily="2" charset="-122"/>
              </a:rPr>
            </a:br>
            <a:r>
              <a:rPr lang="zh-CN" altLang="en-US" sz="6000" b="1">
                <a:solidFill>
                  <a:srgbClr val="FF3300"/>
                </a:solidFill>
                <a:latin typeface="隶书" pitchFamily="49" charset="-122"/>
                <a:ea typeface="方正姚体" pitchFamily="2" charset="-122"/>
              </a:rPr>
              <a:t>  </a:t>
            </a:r>
            <a:r>
              <a:rPr lang="zh-CN" altLang="en-US" sz="6000" b="1">
                <a:solidFill>
                  <a:srgbClr val="FF3300"/>
                </a:solidFill>
                <a:latin typeface="隶书" pitchFamily="49" charset="-122"/>
                <a:ea typeface="楷体_GB2312" pitchFamily="49" charset="-122"/>
              </a:rPr>
              <a:t>杜甫</a:t>
            </a:r>
          </a:p>
        </p:txBody>
      </p:sp>
    </p:spTree>
    <p:extLst>
      <p:ext uri="{BB962C8B-B14F-4D97-AF65-F5344CB8AC3E}">
        <p14:creationId xmlns:p14="http://schemas.microsoft.com/office/powerpoint/2010/main" val="15957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365125"/>
            <a:ext cx="845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u="sng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1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开头两句对郁郁葱葱的翠柏的描写有什么作用？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536" y="1993404"/>
            <a:ext cx="8496943" cy="29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</a:rPr>
              <a:t>一是借</a:t>
            </a:r>
            <a:r>
              <a:rPr lang="zh-CN" altLang="en-US" sz="3600" b="1" dirty="0">
                <a:latin typeface="宋体"/>
              </a:rPr>
              <a:t>“</a:t>
            </a:r>
            <a:r>
              <a:rPr lang="zh-CN" altLang="en-US" sz="3600" b="1" dirty="0">
                <a:latin typeface="楷体_GB2312" pitchFamily="49" charset="-122"/>
              </a:rPr>
              <a:t>柏森森</a:t>
            </a:r>
            <a:r>
              <a:rPr lang="zh-CN" altLang="en-US" sz="3600" b="1" dirty="0">
                <a:latin typeface="宋体"/>
              </a:rPr>
              <a:t>”</a:t>
            </a:r>
            <a:r>
              <a:rPr lang="zh-CN" altLang="en-US" sz="3600" b="1" dirty="0">
                <a:latin typeface="楷体_GB2312" pitchFamily="49" charset="-122"/>
              </a:rPr>
              <a:t>写出武侯祠的历史悠久和寂寞荒凉</a:t>
            </a:r>
            <a:r>
              <a:rPr lang="zh-CN" altLang="en-US" sz="3600" b="1" dirty="0" smtClean="0">
                <a:latin typeface="楷体_GB2312" pitchFamily="49" charset="-122"/>
              </a:rPr>
              <a:t>；</a:t>
            </a:r>
            <a:endParaRPr lang="en-US" altLang="zh-CN" sz="3600" b="1" dirty="0" smtClean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 smtClean="0">
                <a:latin typeface="楷体_GB2312" pitchFamily="49" charset="-122"/>
              </a:rPr>
              <a:t>二</a:t>
            </a:r>
            <a:r>
              <a:rPr lang="zh-CN" altLang="en-US" sz="3600" b="1" dirty="0">
                <a:latin typeface="楷体_GB2312" pitchFamily="49" charset="-122"/>
              </a:rPr>
              <a:t>是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</a:rPr>
              <a:t>衬托</a:t>
            </a:r>
            <a:r>
              <a:rPr lang="zh-CN" altLang="en-US" sz="3600" b="1" dirty="0">
                <a:latin typeface="楷体_GB2312" pitchFamily="49" charset="-122"/>
              </a:rPr>
              <a:t>诸葛亮的形象，表达了诗人对诸葛亮的崇敬之情。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98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707904" y="193204"/>
            <a:ext cx="53626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、王国维说：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“‘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红杏枝头春意闹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著一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闹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字而境界全出。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参考此说，说说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映阶碧草自春色，隔叶黄鹂空好音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一联里哪两个字跟境界的关系最为密切，为什么？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2413000"/>
            <a:ext cx="853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>
              <a:solidFill>
                <a:schemeClr val="accent1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7894" y="3217540"/>
            <a:ext cx="8534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空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。碧草映阶，黄鹂隔叶，本是一种赏心悦目的景象，然而用这二字修饰，而所含之情就大有转折：青草自绿，无人光顾；黄鹂好音，无人倾听，这是何等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凄凉伤感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。景中更含有诗人对忧国忧民的热血知音少的感慨。</a:t>
            </a:r>
          </a:p>
        </p:txBody>
      </p:sp>
      <p:pic>
        <p:nvPicPr>
          <p:cNvPr id="5" name="Picture 3" descr="25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88"/>
            <a:ext cx="36004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584" y="584006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3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、颈联写刘备是为了什么？</a:t>
            </a:r>
            <a:endParaRPr lang="zh-CN" altLang="en-US" sz="4000" b="1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43608" y="2285999"/>
            <a:ext cx="7520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宋体" pitchFamily="2" charset="-122"/>
              </a:rPr>
              <a:t>   </a:t>
            </a:r>
            <a:r>
              <a:rPr lang="zh-CN" altLang="en-US" sz="4000" b="1" dirty="0" smtClean="0">
                <a:latin typeface="宋体" pitchFamily="2" charset="-122"/>
              </a:rPr>
              <a:t>写</a:t>
            </a:r>
            <a:r>
              <a:rPr lang="zh-CN" altLang="en-US" sz="4000" b="1" dirty="0">
                <a:latin typeface="宋体" pitchFamily="2" charset="-122"/>
              </a:rPr>
              <a:t>刘备是为了从</a:t>
            </a:r>
            <a:r>
              <a:rPr lang="zh-CN" altLang="en-US" sz="4000" b="1" dirty="0" smtClean="0">
                <a:latin typeface="宋体" pitchFamily="2" charset="-122"/>
              </a:rPr>
              <a:t>侧面</a:t>
            </a:r>
            <a:r>
              <a:rPr lang="zh-CN" altLang="en-US" sz="4000" b="1" dirty="0" smtClean="0">
                <a:solidFill>
                  <a:srgbClr val="00B050"/>
                </a:solidFill>
                <a:latin typeface="宋体" pitchFamily="2" charset="-122"/>
              </a:rPr>
              <a:t>衬托</a:t>
            </a:r>
            <a:r>
              <a:rPr lang="zh-CN" altLang="en-US" sz="4000" b="1" dirty="0" smtClean="0">
                <a:latin typeface="宋体" pitchFamily="2" charset="-122"/>
              </a:rPr>
              <a:t>诸葛亮</a:t>
            </a:r>
            <a:r>
              <a:rPr lang="zh-CN" altLang="en-US" sz="4000" b="1" dirty="0">
                <a:latin typeface="宋体" pitchFamily="2" charset="-122"/>
              </a:rPr>
              <a:t>的才智和抱负。</a:t>
            </a:r>
          </a:p>
        </p:txBody>
      </p:sp>
    </p:spTree>
    <p:extLst>
      <p:ext uri="{BB962C8B-B14F-4D97-AF65-F5344CB8AC3E}">
        <p14:creationId xmlns:p14="http://schemas.microsoft.com/office/powerpoint/2010/main" val="10348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528" y="265212"/>
            <a:ext cx="8640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4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、本诗的主旨是什么？抒发了诗人怎样的情怀？</a:t>
            </a:r>
            <a:endParaRPr lang="zh-CN" altLang="en-US" sz="3600" b="1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2794000"/>
            <a:ext cx="6934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43592" y="2425452"/>
            <a:ext cx="820891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latin typeface="楷体_GB2312" pitchFamily="49" charset="-122"/>
              </a:rPr>
              <a:t>    </a:t>
            </a:r>
            <a:r>
              <a:rPr lang="zh-CN" altLang="en-US" sz="3600" b="1" dirty="0">
                <a:latin typeface="楷体_GB2312" pitchFamily="49" charset="-122"/>
              </a:rPr>
              <a:t>诗人借歌颂诸葛亮的过人才智和丰功伟绩，惋惜诸葛亮的壮志未酬，抒发了自己的</a:t>
            </a:r>
            <a:r>
              <a:rPr lang="zh-CN" altLang="en-US" sz="3600" b="1" dirty="0">
                <a:solidFill>
                  <a:srgbClr val="00B050"/>
                </a:solidFill>
                <a:latin typeface="楷体_GB2312" pitchFamily="49" charset="-122"/>
              </a:rPr>
              <a:t>功业未就</a:t>
            </a:r>
            <a:r>
              <a:rPr lang="zh-CN" altLang="en-US" sz="3600" b="1" dirty="0">
                <a:latin typeface="楷体_GB2312" pitchFamily="49" charset="-122"/>
              </a:rPr>
              <a:t>的深沉感慨。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21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武侯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0" y="1"/>
          <a:ext cx="9372600" cy="590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位图图像" r:id="rId3" imgW="3323810" imgH="2457143" progId="Paint.Picture">
                  <p:embed/>
                </p:oleObj>
              </mc:Choice>
              <mc:Fallback>
                <p:oleObj name="位图图像" r:id="rId3" imgW="3323810" imgH="2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" contras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9372600" cy="5902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952500"/>
            <a:ext cx="8134672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0" lang="en-US" altLang="zh-CN" sz="2800" b="1" dirty="0">
                <a:solidFill>
                  <a:srgbClr val="333333"/>
                </a:solidFill>
                <a:latin typeface="宋体" pitchFamily="2" charset="-122"/>
              </a:rPr>
              <a:t>    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此诗作于唐肃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宗上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元元年</a:t>
            </a:r>
            <a:r>
              <a:rPr kumimoji="0" lang="en-US" altLang="zh-CN" sz="2800" b="1" dirty="0">
                <a:solidFill>
                  <a:srgbClr val="333333"/>
                </a:solidFill>
                <a:latin typeface="宋体" pitchFamily="2" charset="-122"/>
              </a:rPr>
              <a:t>(760)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。杜甫避乱成都的次年春天，安史之乱仍未平息，唐王朝仍处于风雨飘摇之中；唐肃宗信任宦官，猜忌如杜甫这样真正忧国忧民的文人。</a:t>
            </a:r>
          </a:p>
          <a:p>
            <a:pPr algn="just">
              <a:lnSpc>
                <a:spcPct val="110000"/>
              </a:lnSpc>
            </a:pP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    杜甫经历了一系列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仕途打击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，其</a:t>
            </a:r>
            <a:r>
              <a:rPr kumimoji="0"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“</a:t>
            </a:r>
            <a:r>
              <a:rPr kumimoji="0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致君尧舜上，再使风俗淳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”的理想彻底落空。诗人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itchFamily="2" charset="-122"/>
              </a:rPr>
              <a:t>流落蜀地，寄人篱下，困厄穷途，家事、国事均忧心忡忡，苦闷彷徨。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这段时间，他创作了一系列</a:t>
            </a:r>
            <a:r>
              <a:rPr kumimoji="0" lang="zh-CN" altLang="en-US" sz="2800" b="1" dirty="0">
                <a:solidFill>
                  <a:srgbClr val="3333FF"/>
                </a:solidFill>
                <a:latin typeface="宋体" pitchFamily="2" charset="-122"/>
              </a:rPr>
              <a:t>赞扬诸葛亮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的诗篇，</a:t>
            </a:r>
            <a:r>
              <a:rPr kumimoji="0" lang="en-US" altLang="zh-CN" sz="2800" b="1" dirty="0">
                <a:solidFill>
                  <a:srgbClr val="333333"/>
                </a:solidFill>
                <a:latin typeface="宋体" pitchFamily="2" charset="-122"/>
              </a:rPr>
              <a:t>《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蜀相</a:t>
            </a:r>
            <a:r>
              <a:rPr kumimoji="0" lang="en-US" altLang="zh-CN" sz="2800" b="1" dirty="0">
                <a:solidFill>
                  <a:srgbClr val="333333"/>
                </a:solidFill>
                <a:latin typeface="宋体" pitchFamily="2" charset="-122"/>
              </a:rPr>
              <a:t>》</a:t>
            </a:r>
            <a:r>
              <a:rPr kumimoji="0" lang="zh-CN" altLang="en-US" sz="2800" b="1" dirty="0">
                <a:solidFill>
                  <a:srgbClr val="333333"/>
                </a:solidFill>
                <a:latin typeface="宋体" pitchFamily="2" charset="-122"/>
              </a:rPr>
              <a:t>为其中最著名的一首。</a:t>
            </a:r>
            <a:r>
              <a:rPr kumimoji="0"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528" y="150605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写作背景简介</a:t>
            </a:r>
          </a:p>
        </p:txBody>
      </p:sp>
    </p:spTree>
    <p:extLst>
      <p:ext uri="{BB962C8B-B14F-4D97-AF65-F5344CB8AC3E}">
        <p14:creationId xmlns:p14="http://schemas.microsoft.com/office/powerpoint/2010/main" val="15038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4572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3200">
                <a:solidFill>
                  <a:srgbClr val="003399"/>
                </a:solidFill>
                <a:latin typeface="Arial" charset="0"/>
                <a:ea typeface="华文琥珀" pitchFamily="2" charset="-122"/>
              </a:rPr>
              <a:t>赏析全诗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698500"/>
            <a:ext cx="83058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丞相祠堂何处寻，锦官城外柏森森。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27089" y="1600729"/>
            <a:ext cx="70439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黑体" pitchFamily="2" charset="-122"/>
              </a:rPr>
              <a:t>何处寻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诗人对诸葛亮的追慕。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42964" y="2493699"/>
            <a:ext cx="38010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锦官城</a:t>
            </a:r>
            <a:r>
              <a:rPr lang="en-US" altLang="zh-CN" sz="3600" b="1"/>
              <a:t>——</a:t>
            </a:r>
            <a:r>
              <a:rPr lang="zh-CN" altLang="en-US" sz="3600" b="1"/>
              <a:t>成都。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47725" y="3387990"/>
            <a:ext cx="80279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柏森森</a:t>
            </a:r>
            <a:r>
              <a:rPr lang="en-US" altLang="zh-CN" sz="3600" b="1"/>
              <a:t>——</a:t>
            </a:r>
            <a:r>
              <a:rPr lang="zh-CN" altLang="en-US" sz="3600" b="1"/>
              <a:t>以苍松翠柏之茂密暗含人们对诸葛亮的景仰，透出一种肃穆、安谧的气氛。</a:t>
            </a:r>
          </a:p>
        </p:txBody>
      </p:sp>
    </p:spTree>
    <p:extLst>
      <p:ext uri="{BB962C8B-B14F-4D97-AF65-F5344CB8AC3E}">
        <p14:creationId xmlns:p14="http://schemas.microsoft.com/office/powerpoint/2010/main" val="395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4572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3200">
                <a:solidFill>
                  <a:srgbClr val="003399"/>
                </a:solidFill>
                <a:latin typeface="Arial" charset="0"/>
                <a:ea typeface="华文琥珀" pitchFamily="2" charset="-122"/>
              </a:rPr>
              <a:t>赏析全诗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68172" y="625252"/>
            <a:ext cx="83058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映阶碧草自有色，隔叶黄鹂空好音。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99592" y="1387996"/>
            <a:ext cx="5872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黑体" pitchFamily="2" charset="-122"/>
              </a:rPr>
              <a:t>自春色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写出春草茂盛之态。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842964" y="2041814"/>
            <a:ext cx="83010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黑体" pitchFamily="2" charset="-122"/>
              </a:rPr>
              <a:t>空好音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写游人稀少，鸟儿鸣声婉转，但     并不引起游人注意。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863080" y="3125010"/>
            <a:ext cx="8027988" cy="138499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</a:rPr>
              <a:t>此联写丞相庙宇幽静、寂寞，先贤的功绩被人遗忘；诗人一腔忧国忧民的热血知音者少，只有引古人为同调，这是何等寂寞的怀古之心啊！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60731" y="4657700"/>
            <a:ext cx="8983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（或理解为：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碧草与黄鹂并不理解人事的变迁和朝代的更替。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77021" y="866605"/>
            <a:ext cx="615553" cy="363496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itchFamily="2" charset="-122"/>
              </a:rPr>
              <a:t>寓情于景、乐景衬哀情</a:t>
            </a:r>
          </a:p>
        </p:txBody>
      </p:sp>
    </p:spTree>
    <p:extLst>
      <p:ext uri="{BB962C8B-B14F-4D97-AF65-F5344CB8AC3E}">
        <p14:creationId xmlns:p14="http://schemas.microsoft.com/office/powerpoint/2010/main" val="313908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 animBg="1"/>
      <p:bldP spid="37895" grpId="0"/>
      <p:bldP spid="378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4572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3200">
                <a:solidFill>
                  <a:srgbClr val="003399"/>
                </a:solidFill>
                <a:latin typeface="Arial" charset="0"/>
                <a:ea typeface="华文琥珀" pitchFamily="2" charset="-122"/>
              </a:rPr>
              <a:t>赏析全诗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698500"/>
            <a:ext cx="83058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三顾频繁天下计，两朝开济老臣心。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27088" y="1576917"/>
            <a:ext cx="7133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/>
              <a:t>概括了诸葛亮一生的功绩和才德。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22786" y="2497460"/>
            <a:ext cx="81935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/>
              <a:t>诗人最为羡慕的是诸葛亮能与刘备的</a:t>
            </a:r>
            <a:r>
              <a:rPr lang="zh-CN" altLang="en-US" sz="3600" b="1" dirty="0">
                <a:solidFill>
                  <a:srgbClr val="00B050"/>
                </a:solidFill>
              </a:rPr>
              <a:t>君臣际会</a:t>
            </a:r>
            <a:r>
              <a:rPr lang="zh-CN" altLang="en-US" sz="3600" b="1" dirty="0"/>
              <a:t>，共创大业，一生才学得以施展。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47725" y="4025636"/>
            <a:ext cx="80279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此联既是对诸葛亮的赞美，也寄寓了自己生不逢时、抱负难施的隐衷。</a:t>
            </a:r>
          </a:p>
        </p:txBody>
      </p:sp>
    </p:spTree>
    <p:extLst>
      <p:ext uri="{BB962C8B-B14F-4D97-AF65-F5344CB8AC3E}">
        <p14:creationId xmlns:p14="http://schemas.microsoft.com/office/powerpoint/2010/main" val="30086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4572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3200">
                <a:solidFill>
                  <a:srgbClr val="003399"/>
                </a:solidFill>
                <a:latin typeface="Arial" charset="0"/>
                <a:ea typeface="华文琥珀" pitchFamily="2" charset="-122"/>
              </a:rPr>
              <a:t>赏析全诗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698500"/>
            <a:ext cx="83058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出师未捷身先死，长使英雄泪满襟。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27089" y="1576917"/>
            <a:ext cx="8523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抒写自己对诸葛亮一生遭际的沉痛感慨。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48435" y="2425452"/>
            <a:ext cx="87129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/>
              <a:t>英雄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应指千古以下的仁人志士，为国为民而</a:t>
            </a:r>
            <a:r>
              <a:rPr lang="zh-CN" altLang="en-US" sz="3600" b="1" dirty="0">
                <a:solidFill>
                  <a:srgbClr val="00B050"/>
                </a:solidFill>
              </a:rPr>
              <a:t>赴汤蹈火</a:t>
            </a:r>
            <a:r>
              <a:rPr lang="zh-CN" altLang="en-US" sz="3600" b="1" dirty="0"/>
              <a:t>之人，尤其如杜甫这样</a:t>
            </a:r>
            <a:r>
              <a:rPr lang="zh-CN" altLang="en-US" sz="3600" b="1" dirty="0">
                <a:solidFill>
                  <a:srgbClr val="00B0F0"/>
                </a:solidFill>
              </a:rPr>
              <a:t>许身稷契、志在匡国</a:t>
            </a:r>
            <a:r>
              <a:rPr lang="zh-CN" altLang="en-US" sz="3600" b="1" dirty="0"/>
              <a:t>之人。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58006" y="4585692"/>
            <a:ext cx="80279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此联隐含着诗人</a:t>
            </a:r>
            <a:r>
              <a:rPr lang="zh-CN" altLang="en-US" sz="3600" b="1" dirty="0">
                <a:solidFill>
                  <a:srgbClr val="00B050"/>
                </a:solidFill>
              </a:rPr>
              <a:t>感时伤乱</a:t>
            </a:r>
            <a:r>
              <a:rPr lang="zh-CN" altLang="en-US" sz="3600" b="1" dirty="0"/>
              <a:t>之意。</a:t>
            </a:r>
          </a:p>
        </p:txBody>
      </p:sp>
    </p:spTree>
    <p:extLst>
      <p:ext uri="{BB962C8B-B14F-4D97-AF65-F5344CB8AC3E}">
        <p14:creationId xmlns:p14="http://schemas.microsoft.com/office/powerpoint/2010/main" val="19690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90500"/>
            <a:ext cx="3048000" cy="635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latin typeface="隶书" pitchFamily="49" charset="-122"/>
                <a:ea typeface="隶书" pitchFamily="49" charset="-122"/>
              </a:rPr>
              <a:t>蜀  相</a:t>
            </a:r>
            <a:br>
              <a:rPr lang="zh-CN" altLang="en-US" sz="4000" b="1" dirty="0">
                <a:latin typeface="隶书" pitchFamily="49" charset="-122"/>
                <a:ea typeface="隶书" pitchFamily="49" charset="-122"/>
              </a:rPr>
            </a:b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杜甫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1" y="2730500"/>
            <a:ext cx="7173913" cy="4445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fontAlgn="ctr">
              <a:lnSpc>
                <a:spcPct val="80000"/>
              </a:lnSpc>
              <a:buFontTx/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出师未捷身先死，长使英雄泪满襟。    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              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      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49376" y="952501"/>
            <a:ext cx="7326313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丞相祠堂何处寻，锦官城外柏森森。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323975" y="1524001"/>
            <a:ext cx="7208838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映阶碧草自春色，隔叶黄鹂空好音。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55725" y="2095501"/>
            <a:ext cx="7177088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三顾频繁天下计，两朝开济老臣心。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143000" y="4381500"/>
            <a:ext cx="6629400" cy="32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zh-CN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61520" y="3756743"/>
            <a:ext cx="8664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/>
              <a:t>    </a:t>
            </a:r>
            <a:r>
              <a:rPr lang="en-US" altLang="zh-CN" sz="3200" b="1" dirty="0">
                <a:ea typeface="华文行楷" pitchFamily="2" charset="-122"/>
              </a:rPr>
              <a:t>《</a:t>
            </a:r>
            <a:r>
              <a:rPr lang="zh-CN" altLang="en-US" sz="3200" b="1" dirty="0">
                <a:ea typeface="华文行楷" pitchFamily="2" charset="-122"/>
              </a:rPr>
              <a:t>蜀相</a:t>
            </a:r>
            <a:r>
              <a:rPr lang="en-US" altLang="zh-CN" sz="3200" b="1" dirty="0">
                <a:ea typeface="华文行楷" pitchFamily="2" charset="-122"/>
              </a:rPr>
              <a:t>》</a:t>
            </a:r>
            <a:r>
              <a:rPr lang="zh-CN" altLang="en-US" sz="3200" b="1" dirty="0">
                <a:ea typeface="华文行楷" pitchFamily="2" charset="-122"/>
              </a:rPr>
              <a:t>前四句写武侯祠，后四句先概括诸葛亮的功业，后述惋惜之情。诗中借歌颂诸葛亮的丰功伟绩。抒发了诗人自己功业未就的感慨。</a:t>
            </a:r>
          </a:p>
        </p:txBody>
      </p:sp>
    </p:spTree>
    <p:extLst>
      <p:ext uri="{BB962C8B-B14F-4D97-AF65-F5344CB8AC3E}">
        <p14:creationId xmlns:p14="http://schemas.microsoft.com/office/powerpoint/2010/main" val="41041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  <p:bldP spid="5124" grpId="0" autoUpdateAnimBg="0"/>
      <p:bldP spid="5125" grpId="0" autoUpdateAnimBg="0"/>
      <p:bldP spid="5126" grpId="0" autoUpdateAnimBg="0"/>
      <p:bldP spid="513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754</Words>
  <Application>Microsoft Office PowerPoint</Application>
  <PresentationFormat>全屏显示(16:10)</PresentationFormat>
  <Paragraphs>42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位图图像</vt:lpstr>
      <vt:lpstr>蜀   相 杜甫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蜀  相 杜甫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蜀   相 杜甫</dc:title>
  <dc:creator>USER</dc:creator>
  <cp:lastModifiedBy>USER</cp:lastModifiedBy>
  <cp:revision>3</cp:revision>
  <cp:lastPrinted>2014-12-17T02:50:13Z</cp:lastPrinted>
  <dcterms:created xsi:type="dcterms:W3CDTF">2014-12-11T02:50:05Z</dcterms:created>
  <dcterms:modified xsi:type="dcterms:W3CDTF">2014-12-17T02:51:11Z</dcterms:modified>
</cp:coreProperties>
</file>