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70"/>
  </p:notesMasterIdLst>
  <p:sldIdLst>
    <p:sldId id="264" r:id="rId4"/>
    <p:sldId id="270" r:id="rId5"/>
    <p:sldId id="263" r:id="rId6"/>
    <p:sldId id="269" r:id="rId7"/>
    <p:sldId id="260" r:id="rId8"/>
    <p:sldId id="261" r:id="rId9"/>
    <p:sldId id="271" r:id="rId10"/>
    <p:sldId id="302" r:id="rId11"/>
    <p:sldId id="303" r:id="rId12"/>
    <p:sldId id="305" r:id="rId13"/>
    <p:sldId id="273" r:id="rId14"/>
    <p:sldId id="274" r:id="rId15"/>
    <p:sldId id="299" r:id="rId16"/>
    <p:sldId id="312" r:id="rId17"/>
    <p:sldId id="278" r:id="rId18"/>
    <p:sldId id="280" r:id="rId19"/>
    <p:sldId id="307" r:id="rId20"/>
    <p:sldId id="295" r:id="rId21"/>
    <p:sldId id="298" r:id="rId22"/>
    <p:sldId id="340" r:id="rId23"/>
    <p:sldId id="317" r:id="rId24"/>
    <p:sldId id="316" r:id="rId25"/>
    <p:sldId id="318" r:id="rId26"/>
    <p:sldId id="319" r:id="rId27"/>
    <p:sldId id="320" r:id="rId28"/>
    <p:sldId id="321" r:id="rId29"/>
    <p:sldId id="323" r:id="rId30"/>
    <p:sldId id="324" r:id="rId31"/>
    <p:sldId id="325" r:id="rId32"/>
    <p:sldId id="327" r:id="rId33"/>
    <p:sldId id="328" r:id="rId34"/>
    <p:sldId id="329" r:id="rId35"/>
    <p:sldId id="330" r:id="rId36"/>
    <p:sldId id="331" r:id="rId37"/>
    <p:sldId id="333" r:id="rId38"/>
    <p:sldId id="334" r:id="rId39"/>
    <p:sldId id="336" r:id="rId40"/>
    <p:sldId id="337" r:id="rId41"/>
    <p:sldId id="338" r:id="rId42"/>
    <p:sldId id="339" r:id="rId43"/>
    <p:sldId id="282" r:id="rId44"/>
    <p:sldId id="281" r:id="rId45"/>
    <p:sldId id="286" r:id="rId46"/>
    <p:sldId id="291" r:id="rId47"/>
    <p:sldId id="288" r:id="rId48"/>
    <p:sldId id="283" r:id="rId49"/>
    <p:sldId id="284" r:id="rId50"/>
    <p:sldId id="285" r:id="rId51"/>
    <p:sldId id="290" r:id="rId52"/>
    <p:sldId id="292" r:id="rId53"/>
    <p:sldId id="293" r:id="rId54"/>
    <p:sldId id="309" r:id="rId55"/>
    <p:sldId id="314" r:id="rId56"/>
    <p:sldId id="315" r:id="rId57"/>
    <p:sldId id="313" r:id="rId58"/>
    <p:sldId id="343" r:id="rId59"/>
    <p:sldId id="341" r:id="rId60"/>
    <p:sldId id="342" r:id="rId61"/>
    <p:sldId id="344" r:id="rId62"/>
    <p:sldId id="352" r:id="rId63"/>
    <p:sldId id="350" r:id="rId64"/>
    <p:sldId id="346" r:id="rId65"/>
    <p:sldId id="349" r:id="rId66"/>
    <p:sldId id="348" r:id="rId67"/>
    <p:sldId id="347" r:id="rId68"/>
    <p:sldId id="351"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2872A8-EE6B-4312-A686-3CA55172E59B}" type="datetimeFigureOut">
              <a:rPr lang="zh-CN" altLang="en-US" smtClean="0"/>
              <a:t>2016-09-29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67CD52-763F-4901-B9E7-53D96550D9A8}" type="slidenum">
              <a:rPr lang="zh-CN" altLang="en-US" smtClean="0"/>
              <a:t>‹#›</a:t>
            </a:fld>
            <a:endParaRPr lang="zh-CN" altLang="en-US"/>
          </a:p>
        </p:txBody>
      </p:sp>
    </p:spTree>
    <p:extLst>
      <p:ext uri="{BB962C8B-B14F-4D97-AF65-F5344CB8AC3E}">
        <p14:creationId xmlns:p14="http://schemas.microsoft.com/office/powerpoint/2010/main" val="4194180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F70AEF-15B6-4808-A630-ABBB2FAAFB04}" type="slidenum">
              <a:rPr lang="zh-CN" altLang="en-US" smtClean="0"/>
              <a:t>38</a:t>
            </a:fld>
            <a:endParaRPr lang="zh-CN" altLang="en-US"/>
          </a:p>
        </p:txBody>
      </p:sp>
    </p:spTree>
    <p:extLst>
      <p:ext uri="{BB962C8B-B14F-4D97-AF65-F5344CB8AC3E}">
        <p14:creationId xmlns:p14="http://schemas.microsoft.com/office/powerpoint/2010/main" val="166968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C26A1C4-8022-4F89-9949-43EE696DB6B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89216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50E86FB-8E32-4A99-9C95-71D3E116631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69653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0FD7149-5AD9-40A2-9D87-7A220685C76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5186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EA856D0-3937-471C-8788-13865335E7D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86021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93EE3BCC-6843-4ECF-A148-FDD0CA91023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52154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2D2AA6F2-B0D3-4E64-90A3-D496FEDB247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23859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81ABE449-6AB3-4E69-8CC4-9525B811EC5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004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3B71845-2A8F-4FC7-8C59-2E308BEA97A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2373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1D4EB77D-078E-41B2-9000-9660BD71ABB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32286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04A27B4-896F-4AA2-90C3-E07C77C0F2A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75950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0F8BBF2-B973-4347-9A43-F7C6F30B795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53175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59063BF5-A12B-425E-9A25-BEEDAFEB783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193661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08DFC94D-1B73-4F96-9B7A-1921A7B6BF8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15429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98C5DE2-E36B-4D83-BAA7-DA6ACC5FF97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22136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AE3808-D419-4991-85F2-8705268E6DD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416100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E2F77EF-1B2C-4BBF-9630-B55CABF9B62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59847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379A40A-20B7-4A8A-989B-8E757D861D1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43126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EE705B4F-98B4-4AEA-B137-AECF402DAFA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4429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E09F3755-5A58-40F3-9D85-AC84F5D6F4E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755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E1E451E6-B375-46BB-9207-3027A8A8134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77008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E889766-912A-4069-A172-ED0FA37F500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76427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827999A9-6C48-46D6-8325-3144E2BBA6D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34396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251D79-D142-40CE-B189-0AD152B0743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8030647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022CDDF-AECC-47CB-BDC8-7CD0B0C3F0A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87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2016-09-29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2.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2016-09-29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solidFill>
                  <a:schemeClr val="tx1"/>
                </a:solidFill>
                <a:latin typeface="+mn-lt"/>
              </a:defRPr>
            </a:lvl1pPr>
          </a:lstStyle>
          <a:p>
            <a:pPr fontAlgn="base">
              <a:spcAft>
                <a:spcPct val="0"/>
              </a:spcAft>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b="0">
                <a:solidFill>
                  <a:schemeClr val="tx1"/>
                </a:solidFill>
                <a:latin typeface="+mn-lt"/>
              </a:defRPr>
            </a:lvl1pPr>
          </a:lstStyle>
          <a:p>
            <a:pPr fontAlgn="base">
              <a:spcAft>
                <a:spcPct val="0"/>
              </a:spcAft>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solidFill>
                  <a:schemeClr val="tx1"/>
                </a:solidFill>
                <a:latin typeface="+mn-lt"/>
              </a:defRPr>
            </a:lvl1pPr>
          </a:lstStyle>
          <a:p>
            <a:pPr fontAlgn="base">
              <a:spcAft>
                <a:spcPct val="0"/>
              </a:spcAft>
            </a:pPr>
            <a:fld id="{BCF20A99-4B15-4341-A452-47D9C8B3955E}" type="slidenum">
              <a:rPr kumimoji="1" lang="en-US" altLang="zh-CN">
                <a:solidFill>
                  <a:srgbClr val="000000"/>
                </a:solidFill>
              </a:rPr>
              <a:pPr fontAlgn="base">
                <a:spcAft>
                  <a:spcPct val="0"/>
                </a:spcAft>
              </a:pPr>
              <a:t>‹#›</a:t>
            </a:fld>
            <a:endParaRPr kumimoji="1" lang="en-US" altLang="zh-CN">
              <a:solidFill>
                <a:srgbClr val="000000"/>
              </a:solidFill>
            </a:endParaRPr>
          </a:p>
        </p:txBody>
      </p:sp>
    </p:spTree>
    <p:extLst>
      <p:ext uri="{BB962C8B-B14F-4D97-AF65-F5344CB8AC3E}">
        <p14:creationId xmlns:p14="http://schemas.microsoft.com/office/powerpoint/2010/main" val="2375784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charset="-122"/>
        </a:defRPr>
      </a:lvl2pPr>
      <a:lvl3pPr algn="ctr" rtl="0" fontAlgn="base">
        <a:spcBef>
          <a:spcPct val="0"/>
        </a:spcBef>
        <a:spcAft>
          <a:spcPct val="0"/>
        </a:spcAft>
        <a:defRPr kumimoji="1" sz="4400">
          <a:solidFill>
            <a:schemeClr val="tx2"/>
          </a:solidFill>
          <a:latin typeface="Times New Roman" pitchFamily="18" charset="0"/>
          <a:ea typeface="宋体" charset="-122"/>
        </a:defRPr>
      </a:lvl3pPr>
      <a:lvl4pPr algn="ctr" rtl="0" fontAlgn="base">
        <a:spcBef>
          <a:spcPct val="0"/>
        </a:spcBef>
        <a:spcAft>
          <a:spcPct val="0"/>
        </a:spcAft>
        <a:defRPr kumimoji="1" sz="4400">
          <a:solidFill>
            <a:schemeClr val="tx2"/>
          </a:solidFill>
          <a:latin typeface="Times New Roman" pitchFamily="18" charset="0"/>
          <a:ea typeface="宋体" charset="-122"/>
        </a:defRPr>
      </a:lvl4pPr>
      <a:lvl5pPr algn="ctr" rtl="0" fontAlgn="base">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2D5DDE78-B356-4B34-B518-3000BAC95515}" type="slidenum">
              <a:rPr lang="en-US" altLang="zh-CN">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38955209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39640;&#20013;-ed%20&#19982;-ing%20&#24418;&#24335;&#27719;&#24635;&#23567;&#32467;.docx"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8928992" cy="6597352"/>
          </a:xfrm>
        </p:spPr>
        <p:txBody>
          <a:bodyPr/>
          <a:lstStyle/>
          <a:p>
            <a:pPr algn="just">
              <a:lnSpc>
                <a:spcPts val="2900"/>
              </a:lnSpc>
              <a:spcAft>
                <a:spcPts val="0"/>
              </a:spcAft>
            </a:pPr>
            <a:r>
              <a:rPr lang="en-US" altLang="zh-CN" b="1" kern="100" dirty="0">
                <a:latin typeface="Calibri"/>
                <a:cs typeface="Times New Roman"/>
              </a:rPr>
              <a:t>The show being filmed, expected to hit TV in the fall 2017, will include 14 episodes </a:t>
            </a:r>
            <a:r>
              <a:rPr lang="en-US" altLang="zh-CN" b="1" kern="100" dirty="0">
                <a:solidFill>
                  <a:srgbClr val="FF0000"/>
                </a:solidFill>
                <a:latin typeface="Calibri"/>
                <a:cs typeface="Times New Roman"/>
              </a:rPr>
              <a:t>starring</a:t>
            </a:r>
            <a:r>
              <a:rPr lang="en-US" altLang="zh-CN" b="1" kern="100" dirty="0">
                <a:latin typeface="Calibri"/>
                <a:cs typeface="Times New Roman"/>
              </a:rPr>
              <a:t> real scientists and professional actors</a:t>
            </a:r>
            <a:r>
              <a:rPr lang="en-US" altLang="zh-CN" b="1" kern="100" dirty="0" smtClean="0">
                <a:latin typeface="Calibri"/>
                <a:cs typeface="Times New Roman"/>
              </a:rPr>
              <a:t>.</a:t>
            </a:r>
          </a:p>
          <a:p>
            <a:pPr algn="just">
              <a:lnSpc>
                <a:spcPts val="2900"/>
              </a:lnSpc>
              <a:spcAft>
                <a:spcPts val="0"/>
              </a:spcAft>
            </a:pPr>
            <a:endParaRPr lang="en-US" altLang="zh-CN" sz="2000" b="1" kern="100" dirty="0">
              <a:latin typeface="Calibri"/>
              <a:cs typeface="Times New Roman"/>
            </a:endParaRPr>
          </a:p>
          <a:p>
            <a:pPr marL="0" indent="0" algn="just">
              <a:lnSpc>
                <a:spcPts val="2900"/>
              </a:lnSpc>
              <a:spcAft>
                <a:spcPts val="0"/>
              </a:spcAft>
              <a:buNone/>
            </a:pPr>
            <a:endParaRPr lang="zh-CN" altLang="zh-CN" sz="2000" kern="100" dirty="0">
              <a:latin typeface="Calibri"/>
              <a:cs typeface="Times New Roman"/>
            </a:endParaRPr>
          </a:p>
          <a:p>
            <a:pPr>
              <a:lnSpc>
                <a:spcPts val="2900"/>
              </a:lnSpc>
            </a:pPr>
            <a:r>
              <a:rPr lang="en-US" altLang="zh-CN" b="1" dirty="0" err="1"/>
              <a:t>Feigley</a:t>
            </a:r>
            <a:r>
              <a:rPr lang="en-US" altLang="zh-CN" b="1" dirty="0"/>
              <a:t> started the program to give teenager filmmakers interested in experiencing the </a:t>
            </a:r>
            <a:r>
              <a:rPr lang="en-US" altLang="zh-CN" b="1" dirty="0">
                <a:solidFill>
                  <a:srgbClr val="FF0000"/>
                </a:solidFill>
              </a:rPr>
              <a:t>industry</a:t>
            </a:r>
            <a:r>
              <a:rPr lang="en-US" altLang="zh-CN" b="1" dirty="0"/>
              <a:t> a real platform</a:t>
            </a:r>
            <a:r>
              <a:rPr lang="en-US" altLang="zh-CN" b="1" dirty="0" smtClean="0"/>
              <a:t>.</a:t>
            </a:r>
          </a:p>
          <a:p>
            <a:pPr>
              <a:lnSpc>
                <a:spcPts val="2900"/>
              </a:lnSpc>
            </a:pPr>
            <a:endParaRPr lang="en-US" altLang="zh-CN" b="1" dirty="0" smtClean="0"/>
          </a:p>
          <a:p>
            <a:pPr>
              <a:lnSpc>
                <a:spcPts val="2900"/>
              </a:lnSpc>
            </a:pPr>
            <a:r>
              <a:rPr lang="en-US" altLang="zh-CN" b="1" dirty="0"/>
              <a:t>Chris Hernandez, 16, shot behind the scenes photos in between takes that will be used as part of a </a:t>
            </a:r>
            <a:r>
              <a:rPr lang="en-US" altLang="zh-CN" b="1" dirty="0">
                <a:solidFill>
                  <a:srgbClr val="FF0000"/>
                </a:solidFill>
              </a:rPr>
              <a:t>documentary</a:t>
            </a:r>
            <a:r>
              <a:rPr lang="en-US" altLang="zh-CN" b="1" dirty="0"/>
              <a:t> about the teen filmmaking experience.</a:t>
            </a:r>
            <a:endParaRPr lang="zh-CN" altLang="zh-CN" dirty="0"/>
          </a:p>
          <a:p>
            <a:pPr>
              <a:lnSpc>
                <a:spcPts val="2900"/>
              </a:lnSpc>
            </a:pPr>
            <a:endParaRPr lang="en-US" altLang="zh-CN" b="1" dirty="0" smtClean="0"/>
          </a:p>
          <a:p>
            <a:pPr>
              <a:lnSpc>
                <a:spcPts val="2900"/>
              </a:lnSpc>
            </a:pPr>
            <a:endParaRPr lang="en-US" altLang="zh-CN" b="1" dirty="0"/>
          </a:p>
          <a:p>
            <a:pPr>
              <a:lnSpc>
                <a:spcPts val="2900"/>
              </a:lnSpc>
            </a:pPr>
            <a:endParaRPr lang="zh-CN" altLang="zh-CN" dirty="0"/>
          </a:p>
          <a:p>
            <a:pPr>
              <a:lnSpc>
                <a:spcPts val="2900"/>
              </a:lnSpc>
            </a:pPr>
            <a:r>
              <a:rPr lang="en-US" altLang="zh-CN" dirty="0"/>
              <a:t> </a:t>
            </a:r>
            <a:endParaRPr lang="zh-CN" altLang="zh-CN" dirty="0"/>
          </a:p>
          <a:p>
            <a:endParaRPr lang="zh-CN" altLang="en-US" dirty="0"/>
          </a:p>
        </p:txBody>
      </p:sp>
    </p:spTree>
    <p:extLst>
      <p:ext uri="{BB962C8B-B14F-4D97-AF65-F5344CB8AC3E}">
        <p14:creationId xmlns:p14="http://schemas.microsoft.com/office/powerpoint/2010/main" val="2309912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7868126" cy="6494085"/>
          </a:xfrm>
          <a:prstGeom prst="rect">
            <a:avLst/>
          </a:prstGeom>
        </p:spPr>
        <p:txBody>
          <a:bodyPr wrap="square">
            <a:spAutoFit/>
          </a:bodyPr>
          <a:lstStyle/>
          <a:p>
            <a:r>
              <a:rPr lang="en-US" altLang="zh-CN" sz="3200" b="1" dirty="0" smtClean="0">
                <a:solidFill>
                  <a:srgbClr val="FF0000"/>
                </a:solidFill>
              </a:rPr>
              <a:t> </a:t>
            </a:r>
            <a:endParaRPr lang="en-US" altLang="zh-CN" sz="3200" dirty="0" smtClean="0"/>
          </a:p>
          <a:p>
            <a:endParaRPr lang="en-US" altLang="zh-CN" sz="3200" dirty="0"/>
          </a:p>
          <a:p>
            <a:pPr algn="just"/>
            <a:r>
              <a:rPr lang="en-US" altLang="zh-CN" sz="3200" dirty="0" smtClean="0"/>
              <a:t>But designing the beak was </a:t>
            </a:r>
            <a:r>
              <a:rPr lang="en-US" altLang="zh-CN" sz="3200" b="1" dirty="0" smtClean="0">
                <a:solidFill>
                  <a:srgbClr val="FF0000"/>
                </a:solidFill>
              </a:rPr>
              <a:t>by no means </a:t>
            </a:r>
            <a:r>
              <a:rPr lang="en-US" altLang="zh-CN" sz="3200" dirty="0" smtClean="0"/>
              <a:t>easy.</a:t>
            </a:r>
          </a:p>
          <a:p>
            <a:pPr algn="just"/>
            <a:endParaRPr lang="en-US" altLang="zh-CN" sz="3200" dirty="0" smtClean="0"/>
          </a:p>
          <a:p>
            <a:pPr algn="just"/>
            <a:endParaRPr lang="en-US" altLang="zh-CN" sz="3200" dirty="0"/>
          </a:p>
          <a:p>
            <a:pPr algn="just"/>
            <a:r>
              <a:rPr lang="en-US" altLang="zh-CN" sz="3200" dirty="0" smtClean="0"/>
              <a:t>During the attack, the top part of his beak was broken off, </a:t>
            </a:r>
            <a:r>
              <a:rPr lang="en-US" altLang="zh-CN" sz="3200" b="1" dirty="0" smtClean="0">
                <a:solidFill>
                  <a:srgbClr val="FF0000"/>
                </a:solidFill>
              </a:rPr>
              <a:t>leaving him unable </a:t>
            </a:r>
            <a:r>
              <a:rPr lang="en-US" altLang="zh-CN" sz="3200" dirty="0" smtClean="0"/>
              <a:t>to feed or </a:t>
            </a:r>
            <a:r>
              <a:rPr lang="en-US" altLang="zh-CN" sz="3200" b="1" dirty="0" smtClean="0">
                <a:solidFill>
                  <a:srgbClr val="FF0000"/>
                </a:solidFill>
              </a:rPr>
              <a:t>defend</a:t>
            </a:r>
            <a:r>
              <a:rPr lang="en-US" altLang="zh-CN" sz="3200" dirty="0" smtClean="0"/>
              <a:t> himself.</a:t>
            </a:r>
          </a:p>
          <a:p>
            <a:pPr algn="just"/>
            <a:endParaRPr lang="en-US" altLang="zh-CN" sz="3200" dirty="0"/>
          </a:p>
          <a:p>
            <a:pPr algn="just"/>
            <a:r>
              <a:rPr lang="en-US" altLang="zh-CN" sz="3200" dirty="0" smtClean="0"/>
              <a:t>Why should we give that up </a:t>
            </a:r>
            <a:r>
              <a:rPr lang="en-US" altLang="zh-CN" sz="3200" b="1" dirty="0" smtClean="0">
                <a:solidFill>
                  <a:srgbClr val="FF0000"/>
                </a:solidFill>
              </a:rPr>
              <a:t>for the sake of </a:t>
            </a:r>
            <a:r>
              <a:rPr lang="en-US" altLang="zh-CN" sz="3200" dirty="0" smtClean="0"/>
              <a:t>separatism </a:t>
            </a:r>
            <a:r>
              <a:rPr lang="zh-CN" altLang="en-US" sz="3200" dirty="0" smtClean="0"/>
              <a:t>（独立主义）？</a:t>
            </a:r>
            <a:endParaRPr lang="zh-CN" altLang="zh-CN" sz="3200" dirty="0"/>
          </a:p>
          <a:p>
            <a:pPr algn="just"/>
            <a:endParaRPr lang="zh-CN" altLang="zh-CN" sz="3200" dirty="0"/>
          </a:p>
          <a:p>
            <a:endParaRPr lang="zh-CN" altLang="zh-CN" sz="3200" dirty="0"/>
          </a:p>
        </p:txBody>
      </p:sp>
    </p:spTree>
    <p:extLst>
      <p:ext uri="{BB962C8B-B14F-4D97-AF65-F5344CB8AC3E}">
        <p14:creationId xmlns:p14="http://schemas.microsoft.com/office/powerpoint/2010/main" val="5596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467652"/>
            <a:ext cx="8064896" cy="1077218"/>
          </a:xfrm>
          <a:prstGeom prst="rect">
            <a:avLst/>
          </a:prstGeom>
        </p:spPr>
        <p:txBody>
          <a:bodyPr wrap="square">
            <a:spAutoFit/>
          </a:bodyPr>
          <a:lstStyle/>
          <a:p>
            <a:pPr lvl="0"/>
            <a:r>
              <a:rPr lang="en-US" altLang="zh-CN" sz="3200" dirty="0">
                <a:solidFill>
                  <a:srgbClr val="000000"/>
                </a:solidFill>
              </a:rPr>
              <a:t>Yet </a:t>
            </a:r>
            <a:r>
              <a:rPr lang="en-US" altLang="zh-CN" sz="3200" b="1" dirty="0">
                <a:solidFill>
                  <a:srgbClr val="FF0000"/>
                </a:solidFill>
              </a:rPr>
              <a:t>never before </a:t>
            </a:r>
            <a:r>
              <a:rPr lang="en-US" altLang="zh-CN" sz="3200" dirty="0">
                <a:solidFill>
                  <a:srgbClr val="000000"/>
                </a:solidFill>
              </a:rPr>
              <a:t>has the world’s first national park felt as much human love as it has this year.</a:t>
            </a:r>
          </a:p>
        </p:txBody>
      </p:sp>
      <p:sp>
        <p:nvSpPr>
          <p:cNvPr id="5" name="TextBox 4"/>
          <p:cNvSpPr txBox="1"/>
          <p:nvPr/>
        </p:nvSpPr>
        <p:spPr>
          <a:xfrm>
            <a:off x="1763688" y="339997"/>
            <a:ext cx="6353406"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SENTENCE  BANK </a:t>
            </a:r>
            <a:r>
              <a:rPr lang="en-US" altLang="zh-CN" b="1" dirty="0" smtClean="0">
                <a:solidFill>
                  <a:schemeClr val="accent2"/>
                </a:solidFill>
                <a:latin typeface="+mj-lt"/>
              </a:rPr>
              <a:t>(ISSUE 2)</a:t>
            </a:r>
            <a:endParaRPr lang="zh-CN" altLang="en-US" b="1" dirty="0">
              <a:solidFill>
                <a:schemeClr val="accent2"/>
              </a:solidFill>
              <a:latin typeface="+mj-lt"/>
            </a:endParaRPr>
          </a:p>
        </p:txBody>
      </p:sp>
      <p:sp>
        <p:nvSpPr>
          <p:cNvPr id="7" name="矩形 6"/>
          <p:cNvSpPr/>
          <p:nvPr/>
        </p:nvSpPr>
        <p:spPr>
          <a:xfrm>
            <a:off x="539552" y="3212976"/>
            <a:ext cx="8064896" cy="1077218"/>
          </a:xfrm>
          <a:prstGeom prst="rect">
            <a:avLst/>
          </a:prstGeom>
        </p:spPr>
        <p:txBody>
          <a:bodyPr wrap="square">
            <a:spAutoFit/>
          </a:bodyPr>
          <a:lstStyle/>
          <a:p>
            <a:r>
              <a:rPr lang="en-US" altLang="zh-CN" sz="3200" dirty="0">
                <a:solidFill>
                  <a:srgbClr val="000000"/>
                </a:solidFill>
              </a:rPr>
              <a:t>Good teachers do not just give us comforting words. Teaching technique also </a:t>
            </a:r>
            <a:r>
              <a:rPr lang="en-US" altLang="zh-CN" sz="3200" b="1" dirty="0">
                <a:solidFill>
                  <a:srgbClr val="FF0000"/>
                </a:solidFill>
              </a:rPr>
              <a:t>counts.</a:t>
            </a:r>
          </a:p>
        </p:txBody>
      </p:sp>
    </p:spTree>
    <p:extLst>
      <p:ext uri="{BB962C8B-B14F-4D97-AF65-F5344CB8AC3E}">
        <p14:creationId xmlns:p14="http://schemas.microsoft.com/office/powerpoint/2010/main" val="18742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476671"/>
            <a:ext cx="8424936" cy="4031873"/>
          </a:xfrm>
          <a:prstGeom prst="rect">
            <a:avLst/>
          </a:prstGeom>
        </p:spPr>
        <p:txBody>
          <a:bodyPr wrap="square">
            <a:spAutoFit/>
          </a:bodyPr>
          <a:lstStyle/>
          <a:p>
            <a:pPr algn="just"/>
            <a:r>
              <a:rPr lang="en-US" altLang="zh-CN" sz="3200" b="1" dirty="0" smtClean="0">
                <a:solidFill>
                  <a:srgbClr val="FF0000"/>
                </a:solidFill>
              </a:rPr>
              <a:t>While</a:t>
            </a:r>
            <a:r>
              <a:rPr lang="en-US" altLang="zh-CN" sz="3200" dirty="0" smtClean="0"/>
              <a:t> </a:t>
            </a:r>
            <a:r>
              <a:rPr lang="en-US" altLang="zh-CN" sz="3200" dirty="0"/>
              <a:t>the rest of the country is moving from two wheels to four, cycling culture is doing well in Hangzhou</a:t>
            </a:r>
            <a:r>
              <a:rPr lang="en-US" altLang="zh-CN" sz="3200" dirty="0" smtClean="0"/>
              <a:t>.</a:t>
            </a:r>
          </a:p>
          <a:p>
            <a:pPr algn="just"/>
            <a:endParaRPr lang="en-US" altLang="zh-CN" sz="3200" dirty="0" smtClean="0"/>
          </a:p>
          <a:p>
            <a:pPr algn="just"/>
            <a:r>
              <a:rPr lang="en-US" altLang="zh-CN" sz="3200" b="1" dirty="0" smtClean="0">
                <a:solidFill>
                  <a:srgbClr val="FF0000"/>
                </a:solidFill>
              </a:rPr>
              <a:t>While</a:t>
            </a:r>
            <a:r>
              <a:rPr lang="en-US" altLang="zh-CN" sz="3200" dirty="0" smtClean="0"/>
              <a:t> using </a:t>
            </a:r>
            <a:r>
              <a:rPr lang="en-US" altLang="zh-CN" sz="3200" dirty="0" err="1" smtClean="0"/>
              <a:t>emojis</a:t>
            </a:r>
            <a:r>
              <a:rPr lang="en-US" altLang="zh-CN" sz="3200" dirty="0" smtClean="0"/>
              <a:t>(</a:t>
            </a:r>
            <a:r>
              <a:rPr lang="zh-CN" altLang="en-US" sz="3200" dirty="0" smtClean="0"/>
              <a:t>表情符号）</a:t>
            </a:r>
            <a:r>
              <a:rPr lang="en-US" altLang="zh-CN" sz="3200" dirty="0" smtClean="0"/>
              <a:t>in personal emails or text messages is </a:t>
            </a:r>
            <a:r>
              <a:rPr lang="en-US" altLang="zh-CN" sz="3200" b="1" dirty="0" smtClean="0">
                <a:solidFill>
                  <a:srgbClr val="FF0000"/>
                </a:solidFill>
              </a:rPr>
              <a:t>a common practice </a:t>
            </a:r>
            <a:r>
              <a:rPr lang="en-US" altLang="zh-CN" sz="3200" dirty="0" smtClean="0"/>
              <a:t>for many people , using them to communicate at work has long been seen as inappropriate. </a:t>
            </a:r>
            <a:r>
              <a:rPr lang="en-US" altLang="zh-CN" sz="3200" dirty="0" smtClean="0">
                <a:solidFill>
                  <a:srgbClr val="452EF2"/>
                </a:solidFill>
              </a:rPr>
              <a:t>(Teens Issue</a:t>
            </a:r>
            <a:endParaRPr lang="zh-CN" altLang="zh-CN" sz="3200" dirty="0"/>
          </a:p>
        </p:txBody>
      </p:sp>
    </p:spTree>
    <p:extLst>
      <p:ext uri="{BB962C8B-B14F-4D97-AF65-F5344CB8AC3E}">
        <p14:creationId xmlns:p14="http://schemas.microsoft.com/office/powerpoint/2010/main" val="164625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618" y="1377509"/>
            <a:ext cx="8856984" cy="7478970"/>
          </a:xfrm>
          <a:prstGeom prst="rect">
            <a:avLst/>
          </a:prstGeom>
          <a:noFill/>
        </p:spPr>
        <p:txBody>
          <a:bodyPr wrap="square" rtlCol="0">
            <a:spAutoFit/>
          </a:bodyPr>
          <a:lstStyle/>
          <a:p>
            <a:pPr algn="just"/>
            <a:r>
              <a:rPr lang="en-US" altLang="zh-CN" sz="3200" b="1" dirty="0">
                <a:solidFill>
                  <a:srgbClr val="FF0000"/>
                </a:solidFill>
              </a:rPr>
              <a:t>More importantly</a:t>
            </a:r>
            <a:r>
              <a:rPr lang="en-US" altLang="zh-CN" sz="3200" dirty="0"/>
              <a:t>, through the eyes of Tom Sawyer, Twain </a:t>
            </a:r>
            <a:r>
              <a:rPr lang="en-US" altLang="zh-CN" sz="3200" dirty="0" smtClean="0"/>
              <a:t>cleverly </a:t>
            </a:r>
            <a:r>
              <a:rPr lang="en-US" altLang="zh-CN" sz="3200" dirty="0"/>
              <a:t>makes fun of US culture. </a:t>
            </a:r>
            <a:r>
              <a:rPr lang="en-US" altLang="zh-CN" sz="3200" b="1" dirty="0">
                <a:solidFill>
                  <a:srgbClr val="FF0000"/>
                </a:solidFill>
              </a:rPr>
              <a:t>For instance</a:t>
            </a:r>
            <a:r>
              <a:rPr lang="en-US" altLang="zh-CN" sz="3200" dirty="0"/>
              <a:t>, Tome hates going to church, and Twain uses Tom to make fun of religion and its old traditions</a:t>
            </a:r>
            <a:r>
              <a:rPr lang="en-US" altLang="zh-CN" sz="3200" dirty="0" smtClean="0"/>
              <a:t>.</a:t>
            </a:r>
          </a:p>
          <a:p>
            <a:pPr algn="just"/>
            <a:endParaRPr lang="en-US" altLang="zh-CN" sz="3200" dirty="0"/>
          </a:p>
          <a:p>
            <a:pPr algn="just"/>
            <a:r>
              <a:rPr lang="en-US" altLang="zh-CN" sz="3200" dirty="0"/>
              <a:t>Twain wrote in a newspaper article: we do not </a:t>
            </a:r>
            <a:r>
              <a:rPr lang="en-US" altLang="zh-CN" sz="3200" b="1" dirty="0">
                <a:solidFill>
                  <a:srgbClr val="FF0000"/>
                </a:solidFill>
              </a:rPr>
              <a:t>intend to </a:t>
            </a:r>
            <a:r>
              <a:rPr lang="en-US" altLang="zh-CN" sz="3200" dirty="0"/>
              <a:t>free, but to </a:t>
            </a:r>
            <a:r>
              <a:rPr lang="en-US" altLang="zh-CN" sz="3200" dirty="0" smtClean="0"/>
              <a:t>subjugate (</a:t>
            </a:r>
            <a:r>
              <a:rPr lang="zh-CN" altLang="en-US" sz="3200" dirty="0" smtClean="0"/>
              <a:t>使屈服）</a:t>
            </a:r>
            <a:r>
              <a:rPr lang="en-US" altLang="zh-CN" sz="3200" dirty="0" smtClean="0"/>
              <a:t> </a:t>
            </a:r>
            <a:r>
              <a:rPr lang="en-US" altLang="zh-CN" sz="3200" dirty="0"/>
              <a:t>the </a:t>
            </a:r>
            <a:r>
              <a:rPr lang="en-US" altLang="zh-CN" sz="3200" dirty="0" smtClean="0"/>
              <a:t>people of Philippines…We have gone there to conquer.</a:t>
            </a:r>
            <a:endParaRPr lang="en-US" altLang="zh-CN" sz="3200" dirty="0"/>
          </a:p>
          <a:p>
            <a:pPr algn="just"/>
            <a:endParaRPr lang="en-US" altLang="zh-CN" sz="3200" dirty="0"/>
          </a:p>
          <a:p>
            <a:pPr algn="just"/>
            <a:endParaRPr lang="en-US" altLang="zh-CN" sz="3200" dirty="0"/>
          </a:p>
          <a:p>
            <a:pPr algn="just"/>
            <a:endParaRPr lang="en-US" altLang="zh-CN" sz="3200" dirty="0"/>
          </a:p>
          <a:p>
            <a:pPr algn="just"/>
            <a:endParaRPr lang="en-US" altLang="zh-CN" sz="3200" dirty="0"/>
          </a:p>
          <a:p>
            <a:pPr algn="just"/>
            <a:r>
              <a:rPr lang="en-US" altLang="zh-CN" sz="3200" b="1" dirty="0" smtClean="0">
                <a:solidFill>
                  <a:srgbClr val="FF0000"/>
                </a:solidFill>
              </a:rPr>
              <a:t> </a:t>
            </a:r>
            <a:endParaRPr lang="zh-CN" altLang="en-US" sz="3200" dirty="0"/>
          </a:p>
        </p:txBody>
      </p:sp>
      <p:sp>
        <p:nvSpPr>
          <p:cNvPr id="3" name="TextBox 2"/>
          <p:cNvSpPr txBox="1"/>
          <p:nvPr/>
        </p:nvSpPr>
        <p:spPr>
          <a:xfrm>
            <a:off x="2123728" y="332656"/>
            <a:ext cx="5346207"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BANK </a:t>
            </a:r>
            <a:r>
              <a:rPr lang="en-US" altLang="zh-CN" b="1" dirty="0" smtClean="0">
                <a:solidFill>
                  <a:schemeClr val="accent2"/>
                </a:solidFill>
                <a:latin typeface="+mj-lt"/>
              </a:rPr>
              <a:t>(ISSUE 3)</a:t>
            </a:r>
            <a:endParaRPr lang="zh-CN" altLang="en-US" b="1" dirty="0">
              <a:solidFill>
                <a:schemeClr val="accent2"/>
              </a:solidFill>
              <a:latin typeface="+mj-lt"/>
            </a:endParaRPr>
          </a:p>
        </p:txBody>
      </p:sp>
    </p:spTree>
    <p:extLst>
      <p:ext uri="{BB962C8B-B14F-4D97-AF65-F5344CB8AC3E}">
        <p14:creationId xmlns:p14="http://schemas.microsoft.com/office/powerpoint/2010/main" val="3498726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8856984" cy="6986528"/>
          </a:xfrm>
          <a:prstGeom prst="rect">
            <a:avLst/>
          </a:prstGeom>
          <a:noFill/>
        </p:spPr>
        <p:txBody>
          <a:bodyPr wrap="square" rtlCol="0">
            <a:spAutoFit/>
          </a:bodyPr>
          <a:lstStyle/>
          <a:p>
            <a:pPr algn="just"/>
            <a:r>
              <a:rPr lang="en-US" altLang="zh-CN" sz="3200" b="1" dirty="0" smtClean="0">
                <a:solidFill>
                  <a:srgbClr val="FF0000"/>
                </a:solidFill>
              </a:rPr>
              <a:t> </a:t>
            </a:r>
            <a:endParaRPr lang="en-US" altLang="zh-CN" sz="3200" dirty="0"/>
          </a:p>
          <a:p>
            <a:pPr algn="just"/>
            <a:r>
              <a:rPr lang="en-US" altLang="zh-CN" sz="3200" dirty="0"/>
              <a:t>As a result, students have to </a:t>
            </a:r>
            <a:r>
              <a:rPr lang="en-US" altLang="zh-CN" sz="3200" b="1" dirty="0">
                <a:solidFill>
                  <a:schemeClr val="accent6"/>
                </a:solidFill>
              </a:rPr>
              <a:t>not only </a:t>
            </a:r>
            <a:r>
              <a:rPr lang="en-US" altLang="zh-CN" sz="3200" dirty="0"/>
              <a:t>select courses they are interested in,</a:t>
            </a:r>
            <a:r>
              <a:rPr lang="en-US" altLang="zh-CN" sz="3200" b="1" dirty="0">
                <a:solidFill>
                  <a:schemeClr val="accent6"/>
                </a:solidFill>
              </a:rPr>
              <a:t> but also </a:t>
            </a:r>
            <a:r>
              <a:rPr lang="en-US" altLang="zh-CN" sz="3200" dirty="0"/>
              <a:t>choose ones that </a:t>
            </a:r>
            <a:r>
              <a:rPr lang="en-US" altLang="zh-CN" sz="3200" b="1" dirty="0">
                <a:solidFill>
                  <a:srgbClr val="FF0000"/>
                </a:solidFill>
              </a:rPr>
              <a:t>are essential to </a:t>
            </a:r>
            <a:r>
              <a:rPr lang="en-US" altLang="zh-CN" sz="3200" dirty="0"/>
              <a:t>their future studies</a:t>
            </a:r>
            <a:r>
              <a:rPr lang="en-US" altLang="zh-CN" sz="3200" dirty="0" smtClean="0"/>
              <a:t>.</a:t>
            </a:r>
          </a:p>
          <a:p>
            <a:pPr algn="just"/>
            <a:endParaRPr lang="en-US" altLang="zh-CN" sz="3200" dirty="0"/>
          </a:p>
          <a:p>
            <a:pPr algn="just"/>
            <a:endParaRPr lang="en-US" altLang="zh-CN" sz="3200" dirty="0"/>
          </a:p>
          <a:p>
            <a:pPr algn="just"/>
            <a:r>
              <a:rPr lang="en-US" altLang="zh-CN" sz="3200" b="1" dirty="0" smtClean="0">
                <a:solidFill>
                  <a:srgbClr val="FF0000"/>
                </a:solidFill>
              </a:rPr>
              <a:t>Nevertheless</a:t>
            </a:r>
            <a:r>
              <a:rPr lang="en-US" altLang="zh-CN" sz="3200" b="1" dirty="0">
                <a:solidFill>
                  <a:srgbClr val="FF0000"/>
                </a:solidFill>
              </a:rPr>
              <a:t>, </a:t>
            </a:r>
            <a:r>
              <a:rPr lang="en-US" altLang="zh-CN" sz="3200" dirty="0"/>
              <a:t>some </a:t>
            </a:r>
            <a:r>
              <a:rPr lang="en-US" altLang="zh-CN" sz="3200" dirty="0" smtClean="0"/>
              <a:t>students </a:t>
            </a:r>
            <a:r>
              <a:rPr lang="en-US" altLang="zh-CN" sz="3200" dirty="0"/>
              <a:t>might not be satisfied with their new timetables, and they can discuss with their counselors and try to switch some of them</a:t>
            </a:r>
            <a:r>
              <a:rPr lang="en-US" altLang="zh-CN" sz="3200" dirty="0" smtClean="0"/>
              <a:t>.</a:t>
            </a:r>
          </a:p>
          <a:p>
            <a:pPr algn="just"/>
            <a:endParaRPr lang="en-US" altLang="zh-CN" sz="3200" dirty="0" smtClean="0"/>
          </a:p>
          <a:p>
            <a:pPr algn="just"/>
            <a:endParaRPr lang="en-US" altLang="zh-CN" sz="3200" dirty="0"/>
          </a:p>
          <a:p>
            <a:pPr algn="just"/>
            <a:endParaRPr lang="en-US" altLang="zh-CN" sz="3200" dirty="0" smtClean="0"/>
          </a:p>
          <a:p>
            <a:pPr algn="just"/>
            <a:endParaRPr lang="en-US" altLang="zh-CN" sz="3200" dirty="0"/>
          </a:p>
          <a:p>
            <a:pPr algn="just"/>
            <a:r>
              <a:rPr lang="en-US" altLang="zh-CN" sz="3200" dirty="0" smtClean="0"/>
              <a:t> </a:t>
            </a:r>
            <a:endParaRPr lang="zh-CN" altLang="en-US" sz="3200" dirty="0"/>
          </a:p>
        </p:txBody>
      </p:sp>
    </p:spTree>
    <p:extLst>
      <p:ext uri="{BB962C8B-B14F-4D97-AF65-F5344CB8AC3E}">
        <p14:creationId xmlns:p14="http://schemas.microsoft.com/office/powerpoint/2010/main" val="1351920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8856984" cy="6494085"/>
          </a:xfrm>
          <a:prstGeom prst="rect">
            <a:avLst/>
          </a:prstGeom>
          <a:noFill/>
        </p:spPr>
        <p:txBody>
          <a:bodyPr wrap="square" rtlCol="0">
            <a:spAutoFit/>
          </a:bodyPr>
          <a:lstStyle/>
          <a:p>
            <a:pPr algn="just"/>
            <a:r>
              <a:rPr lang="en-US" altLang="zh-CN" sz="3200" b="1" dirty="0" smtClean="0">
                <a:solidFill>
                  <a:srgbClr val="FF0000"/>
                </a:solidFill>
              </a:rPr>
              <a:t> </a:t>
            </a:r>
            <a:endParaRPr lang="en-US" altLang="zh-CN" sz="3200" dirty="0"/>
          </a:p>
          <a:p>
            <a:pPr algn="just"/>
            <a:r>
              <a:rPr lang="en-US" altLang="zh-CN" sz="3200" dirty="0" smtClean="0"/>
              <a:t> </a:t>
            </a:r>
          </a:p>
          <a:p>
            <a:pPr algn="just"/>
            <a:r>
              <a:rPr lang="en-US" altLang="zh-CN" sz="3200" dirty="0"/>
              <a:t>Independence is </a:t>
            </a:r>
            <a:r>
              <a:rPr lang="en-US" altLang="zh-CN" sz="3200" b="1" dirty="0">
                <a:solidFill>
                  <a:schemeClr val="accent2"/>
                </a:solidFill>
              </a:rPr>
              <a:t>nothing but </a:t>
            </a:r>
            <a:r>
              <a:rPr lang="en-US" altLang="zh-CN" sz="3200" b="1" dirty="0">
                <a:solidFill>
                  <a:srgbClr val="FF0000"/>
                </a:solidFill>
              </a:rPr>
              <a:t>reflect</a:t>
            </a:r>
            <a:r>
              <a:rPr lang="en-US" altLang="zh-CN" sz="3200" dirty="0"/>
              <a:t>ing seriously </a:t>
            </a:r>
            <a:r>
              <a:rPr lang="en-US" altLang="zh-CN" sz="3200" b="1" dirty="0">
                <a:solidFill>
                  <a:srgbClr val="FF0000"/>
                </a:solidFill>
              </a:rPr>
              <a:t>on </a:t>
            </a:r>
            <a:r>
              <a:rPr lang="en-US" altLang="zh-CN" sz="3200" dirty="0"/>
              <a:t>life and struggling to make a success of it.</a:t>
            </a:r>
          </a:p>
          <a:p>
            <a:pPr algn="just"/>
            <a:endParaRPr lang="en-US" altLang="zh-CN" sz="3200" dirty="0"/>
          </a:p>
          <a:p>
            <a:pPr algn="just"/>
            <a:r>
              <a:rPr lang="en-US" altLang="zh-CN" sz="3200" dirty="0"/>
              <a:t>Mentioned in The Independent newspaper as one of The Best 50 places in Cambridge, Inner space offers </a:t>
            </a:r>
            <a:r>
              <a:rPr lang="en-US" altLang="zh-CN" sz="3200" b="1" dirty="0">
                <a:solidFill>
                  <a:srgbClr val="FF0000"/>
                </a:solidFill>
              </a:rPr>
              <a:t>a wide range of </a:t>
            </a:r>
            <a:r>
              <a:rPr lang="en-US" altLang="zh-CN" sz="3200" dirty="0"/>
              <a:t>opportunities to explore spiritual values.</a:t>
            </a:r>
          </a:p>
          <a:p>
            <a:pPr algn="just"/>
            <a:endParaRPr lang="en-US" altLang="zh-CN" sz="3200" dirty="0"/>
          </a:p>
          <a:p>
            <a:pPr algn="just"/>
            <a:endParaRPr lang="en-US" altLang="zh-CN" sz="3200" dirty="0" smtClean="0"/>
          </a:p>
          <a:p>
            <a:pPr algn="just"/>
            <a:endParaRPr lang="en-US" altLang="zh-CN" sz="3200" dirty="0"/>
          </a:p>
          <a:p>
            <a:pPr algn="just"/>
            <a:r>
              <a:rPr lang="en-US" altLang="zh-CN" sz="3200" dirty="0" smtClean="0"/>
              <a:t> </a:t>
            </a:r>
            <a:endParaRPr lang="zh-CN" altLang="en-US" sz="3200" dirty="0"/>
          </a:p>
        </p:txBody>
      </p:sp>
    </p:spTree>
    <p:extLst>
      <p:ext uri="{BB962C8B-B14F-4D97-AF65-F5344CB8AC3E}">
        <p14:creationId xmlns:p14="http://schemas.microsoft.com/office/powerpoint/2010/main" val="104270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7350"/>
            <a:ext cx="8352928" cy="7478970"/>
          </a:xfrm>
          <a:prstGeom prst="rect">
            <a:avLst/>
          </a:prstGeom>
          <a:noFill/>
        </p:spPr>
        <p:txBody>
          <a:bodyPr wrap="square" rtlCol="0">
            <a:spAutoFit/>
          </a:bodyPr>
          <a:lstStyle/>
          <a:p>
            <a:pPr algn="just"/>
            <a:r>
              <a:rPr lang="en-US" altLang="zh-CN" sz="3200" dirty="0"/>
              <a:t>A project </a:t>
            </a:r>
            <a:r>
              <a:rPr lang="en-US" altLang="zh-CN" sz="3200" b="1" dirty="0">
                <a:solidFill>
                  <a:srgbClr val="FF0000"/>
                </a:solidFill>
              </a:rPr>
              <a:t>conducted by </a:t>
            </a:r>
            <a:r>
              <a:rPr lang="en-US" altLang="zh-CN" sz="3200" dirty="0"/>
              <a:t>Johann </a:t>
            </a:r>
            <a:r>
              <a:rPr lang="en-US" altLang="zh-CN" sz="3200" dirty="0" err="1"/>
              <a:t>Siau</a:t>
            </a:r>
            <a:r>
              <a:rPr lang="en-US" altLang="zh-CN" sz="3200" dirty="0"/>
              <a:t>, senior Lecturer at the University of Hertfordshire’s school of Engineering and Technology, has built on </a:t>
            </a:r>
            <a:r>
              <a:rPr lang="en-US" altLang="zh-CN" sz="3200" dirty="0" smtClean="0"/>
              <a:t>the </a:t>
            </a:r>
            <a:r>
              <a:rPr lang="en-US" altLang="zh-CN" sz="3200" dirty="0"/>
              <a:t>University's </a:t>
            </a:r>
            <a:r>
              <a:rPr lang="en-US" altLang="zh-CN" sz="3200" dirty="0" err="1" smtClean="0"/>
              <a:t>InterHome</a:t>
            </a:r>
            <a:r>
              <a:rPr lang="en-US" altLang="zh-CN" sz="3200" dirty="0" smtClean="0"/>
              <a:t> </a:t>
            </a:r>
            <a:r>
              <a:rPr lang="en-US" altLang="zh-CN" sz="3200" dirty="0"/>
              <a:t>project—</a:t>
            </a:r>
            <a:r>
              <a:rPr lang="en-US" altLang="zh-CN" sz="3200" b="1" dirty="0">
                <a:solidFill>
                  <a:srgbClr val="FF0000"/>
                </a:solidFill>
              </a:rPr>
              <a:t>aiming to </a:t>
            </a:r>
            <a:r>
              <a:rPr lang="en-US" altLang="zh-CN" sz="3200" dirty="0" smtClean="0"/>
              <a:t>create </a:t>
            </a:r>
            <a:r>
              <a:rPr lang="en-US" altLang="zh-CN" sz="3200" dirty="0"/>
              <a:t>a home that supervises people living at home who are weak or elderly</a:t>
            </a:r>
            <a:r>
              <a:rPr lang="en-US" altLang="zh-CN" sz="3200" dirty="0" smtClean="0"/>
              <a:t>.</a:t>
            </a:r>
          </a:p>
          <a:p>
            <a:pPr algn="just"/>
            <a:endParaRPr lang="en-US" altLang="zh-CN" sz="3200" dirty="0"/>
          </a:p>
          <a:p>
            <a:pPr algn="just"/>
            <a:r>
              <a:rPr lang="en-US" altLang="zh-CN" sz="3200" dirty="0" smtClean="0"/>
              <a:t>The announcement was made after traffic police in Shanghai </a:t>
            </a:r>
            <a:r>
              <a:rPr lang="en-US" altLang="zh-CN" sz="3200" b="1" dirty="0" smtClean="0">
                <a:solidFill>
                  <a:srgbClr val="FF0000"/>
                </a:solidFill>
              </a:rPr>
              <a:t>started a campaign </a:t>
            </a:r>
            <a:r>
              <a:rPr lang="en-US" altLang="zh-CN" sz="3200" dirty="0" smtClean="0"/>
              <a:t>to get electric scooters off public roads.</a:t>
            </a:r>
          </a:p>
          <a:p>
            <a:pPr algn="just"/>
            <a:endParaRPr lang="en-US" altLang="zh-CN" sz="3200" dirty="0"/>
          </a:p>
          <a:p>
            <a:pPr algn="just"/>
            <a:endParaRPr lang="en-US" altLang="zh-CN" sz="3200" dirty="0"/>
          </a:p>
          <a:p>
            <a:pPr algn="just"/>
            <a:endParaRPr lang="en-US" altLang="zh-CN" sz="3200" dirty="0"/>
          </a:p>
          <a:p>
            <a:pPr algn="just"/>
            <a:r>
              <a:rPr lang="en-US" altLang="zh-CN" sz="3200" dirty="0" smtClean="0"/>
              <a:t> </a:t>
            </a:r>
            <a:endParaRPr lang="en-US" altLang="zh-CN" sz="3200" dirty="0"/>
          </a:p>
          <a:p>
            <a:endParaRPr lang="zh-CN" altLang="en-US" sz="3200" dirty="0"/>
          </a:p>
        </p:txBody>
      </p:sp>
    </p:spTree>
    <p:extLst>
      <p:ext uri="{BB962C8B-B14F-4D97-AF65-F5344CB8AC3E}">
        <p14:creationId xmlns:p14="http://schemas.microsoft.com/office/powerpoint/2010/main" val="2306514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48789"/>
            <a:ext cx="8352928" cy="5016758"/>
          </a:xfrm>
          <a:prstGeom prst="rect">
            <a:avLst/>
          </a:prstGeom>
          <a:noFill/>
        </p:spPr>
        <p:txBody>
          <a:bodyPr wrap="square" rtlCol="0">
            <a:spAutoFit/>
          </a:bodyPr>
          <a:lstStyle/>
          <a:p>
            <a:pPr algn="just"/>
            <a:r>
              <a:rPr lang="en-US" altLang="zh-CN" sz="3200" dirty="0" smtClean="0"/>
              <a:t>Rhyming slang has roots in 19</a:t>
            </a:r>
            <a:r>
              <a:rPr lang="en-US" altLang="zh-CN" sz="3200" baseline="30000" dirty="0" smtClean="0"/>
              <a:t>th</a:t>
            </a:r>
            <a:r>
              <a:rPr lang="en-US" altLang="zh-CN" sz="3200" dirty="0" smtClean="0"/>
              <a:t> century east London, and probably started as a way for market stall traders to communicate in secret or as a way for thieves to trade information without giving themselves away---historians are unclear </a:t>
            </a:r>
            <a:r>
              <a:rPr lang="en-US" altLang="zh-CN" sz="3200" b="1" dirty="0" smtClean="0">
                <a:solidFill>
                  <a:srgbClr val="FF0000"/>
                </a:solidFill>
              </a:rPr>
              <a:t>as to </a:t>
            </a:r>
            <a:r>
              <a:rPr lang="en-US" altLang="zh-CN" sz="3200" dirty="0" smtClean="0"/>
              <a:t>  where it really came from.</a:t>
            </a:r>
          </a:p>
          <a:p>
            <a:pPr algn="just"/>
            <a:endParaRPr lang="en-US" altLang="zh-CN" sz="3200" dirty="0"/>
          </a:p>
          <a:p>
            <a:pPr algn="just"/>
            <a:endParaRPr lang="en-US" altLang="zh-CN" sz="3200" dirty="0"/>
          </a:p>
          <a:p>
            <a:pPr algn="just"/>
            <a:r>
              <a:rPr lang="en-US" altLang="zh-CN" sz="3200" dirty="0" smtClean="0"/>
              <a:t> </a:t>
            </a:r>
            <a:endParaRPr lang="en-US" altLang="zh-CN" sz="3200" dirty="0"/>
          </a:p>
          <a:p>
            <a:endParaRPr lang="zh-CN" altLang="en-US" sz="3200" dirty="0"/>
          </a:p>
        </p:txBody>
      </p:sp>
    </p:spTree>
    <p:extLst>
      <p:ext uri="{BB962C8B-B14F-4D97-AF65-F5344CB8AC3E}">
        <p14:creationId xmlns:p14="http://schemas.microsoft.com/office/powerpoint/2010/main" val="3929478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836712"/>
            <a:ext cx="8568952" cy="4524315"/>
          </a:xfrm>
          <a:prstGeom prst="rect">
            <a:avLst/>
          </a:prstGeom>
          <a:noFill/>
        </p:spPr>
        <p:txBody>
          <a:bodyPr wrap="square" rtlCol="0">
            <a:spAutoFit/>
          </a:bodyPr>
          <a:lstStyle/>
          <a:p>
            <a:pPr algn="just"/>
            <a:r>
              <a:rPr lang="en-US" altLang="zh-CN" sz="3200" dirty="0" smtClean="0"/>
              <a:t>After my brother died, I was </a:t>
            </a:r>
            <a:r>
              <a:rPr lang="en-US" altLang="zh-CN" sz="3200" b="1" dirty="0" smtClean="0">
                <a:solidFill>
                  <a:srgbClr val="FF0000"/>
                </a:solidFill>
              </a:rPr>
              <a:t>in</a:t>
            </a:r>
            <a:r>
              <a:rPr lang="en-US" altLang="zh-CN" sz="3200" dirty="0" smtClean="0"/>
              <a:t> pretty severe </a:t>
            </a:r>
            <a:r>
              <a:rPr lang="en-US" altLang="zh-CN" sz="3200" b="1" dirty="0" smtClean="0">
                <a:solidFill>
                  <a:srgbClr val="FF0000"/>
                </a:solidFill>
              </a:rPr>
              <a:t>grief</a:t>
            </a:r>
            <a:r>
              <a:rPr lang="en-US" altLang="zh-CN" sz="3200" dirty="0" smtClean="0"/>
              <a:t>.</a:t>
            </a:r>
          </a:p>
          <a:p>
            <a:pPr algn="just"/>
            <a:endParaRPr lang="en-US" altLang="zh-CN" sz="3200" dirty="0" smtClean="0"/>
          </a:p>
          <a:p>
            <a:pPr algn="just"/>
            <a:r>
              <a:rPr lang="en-US" altLang="zh-CN" sz="3200" dirty="0" smtClean="0"/>
              <a:t>I </a:t>
            </a:r>
            <a:r>
              <a:rPr lang="en-US" altLang="zh-CN" sz="3200" b="1" dirty="0" smtClean="0">
                <a:solidFill>
                  <a:srgbClr val="FF0000"/>
                </a:solidFill>
              </a:rPr>
              <a:t>immersed myself in the world of </a:t>
            </a:r>
            <a:r>
              <a:rPr lang="en-US" altLang="zh-CN" sz="3200" dirty="0" smtClean="0"/>
              <a:t>all things hair.</a:t>
            </a:r>
          </a:p>
          <a:p>
            <a:pPr algn="just"/>
            <a:endParaRPr lang="en-US" altLang="zh-CN" sz="3200" dirty="0" smtClean="0"/>
          </a:p>
          <a:p>
            <a:pPr algn="just"/>
            <a:r>
              <a:rPr lang="en-US" altLang="zh-CN" sz="3200" dirty="0" smtClean="0"/>
              <a:t>As I started to </a:t>
            </a:r>
            <a:r>
              <a:rPr lang="en-US" altLang="zh-CN" sz="3200" b="1" dirty="0" smtClean="0">
                <a:solidFill>
                  <a:srgbClr val="FF0000"/>
                </a:solidFill>
              </a:rPr>
              <a:t>cultivate a </a:t>
            </a:r>
            <a:r>
              <a:rPr lang="en-US" altLang="zh-CN" sz="3200" dirty="0" smtClean="0"/>
              <a:t>more loving </a:t>
            </a:r>
            <a:r>
              <a:rPr lang="en-US" altLang="zh-CN" sz="3200" b="1" dirty="0" smtClean="0">
                <a:solidFill>
                  <a:srgbClr val="FF0000"/>
                </a:solidFill>
              </a:rPr>
              <a:t>relationship with</a:t>
            </a:r>
            <a:r>
              <a:rPr lang="en-US" altLang="zh-CN" sz="3200" dirty="0" smtClean="0"/>
              <a:t> my hair, I realized those curly coils (</a:t>
            </a:r>
            <a:r>
              <a:rPr lang="zh-CN" altLang="en-US" sz="3200" dirty="0" smtClean="0"/>
              <a:t>卷发）</a:t>
            </a:r>
            <a:r>
              <a:rPr lang="en-US" altLang="zh-CN" sz="3200" dirty="0" smtClean="0"/>
              <a:t>on my head were teaching me a lot about patience.</a:t>
            </a:r>
          </a:p>
          <a:p>
            <a:pPr algn="just"/>
            <a:endParaRPr lang="en-US" altLang="zh-CN" sz="3200" dirty="0"/>
          </a:p>
        </p:txBody>
      </p:sp>
    </p:spTree>
    <p:extLst>
      <p:ext uri="{BB962C8B-B14F-4D97-AF65-F5344CB8AC3E}">
        <p14:creationId xmlns:p14="http://schemas.microsoft.com/office/powerpoint/2010/main" val="2501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339997"/>
            <a:ext cx="6353406"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SENTENCE  BANK </a:t>
            </a:r>
            <a:r>
              <a:rPr lang="en-US" altLang="zh-CN" b="1" dirty="0" smtClean="0">
                <a:solidFill>
                  <a:schemeClr val="accent2"/>
                </a:solidFill>
                <a:latin typeface="+mj-lt"/>
              </a:rPr>
              <a:t>(ISSUE 3)</a:t>
            </a:r>
            <a:endParaRPr lang="zh-CN" altLang="en-US" b="1" dirty="0">
              <a:solidFill>
                <a:schemeClr val="accent2"/>
              </a:solidFill>
              <a:latin typeface="+mj-lt"/>
            </a:endParaRPr>
          </a:p>
        </p:txBody>
      </p:sp>
      <p:sp>
        <p:nvSpPr>
          <p:cNvPr id="3" name="TextBox 2"/>
          <p:cNvSpPr txBox="1"/>
          <p:nvPr/>
        </p:nvSpPr>
        <p:spPr>
          <a:xfrm>
            <a:off x="323528" y="1340768"/>
            <a:ext cx="8568952" cy="7478970"/>
          </a:xfrm>
          <a:prstGeom prst="rect">
            <a:avLst/>
          </a:prstGeom>
          <a:noFill/>
        </p:spPr>
        <p:txBody>
          <a:bodyPr wrap="square" rtlCol="0">
            <a:spAutoFit/>
          </a:bodyPr>
          <a:lstStyle/>
          <a:p>
            <a:pPr algn="just"/>
            <a:r>
              <a:rPr lang="en-US" altLang="zh-CN" sz="3200" dirty="0" smtClean="0">
                <a:solidFill>
                  <a:srgbClr val="FF0000"/>
                </a:solidFill>
              </a:rPr>
              <a:t>   </a:t>
            </a:r>
            <a:r>
              <a:rPr lang="en-US" altLang="zh-CN" sz="3200" b="1" dirty="0" smtClean="0">
                <a:solidFill>
                  <a:srgbClr val="FF0000"/>
                </a:solidFill>
              </a:rPr>
              <a:t>Now I</a:t>
            </a:r>
            <a:r>
              <a:rPr lang="zh-CN" altLang="en-US" sz="3200" b="1" dirty="0">
                <a:solidFill>
                  <a:srgbClr val="FF0000"/>
                </a:solidFill>
              </a:rPr>
              <a:t> </a:t>
            </a:r>
            <a:r>
              <a:rPr lang="en-US" altLang="zh-CN" sz="3200" b="1" dirty="0" smtClean="0">
                <a:solidFill>
                  <a:srgbClr val="FF0000"/>
                </a:solidFill>
              </a:rPr>
              <a:t>am the captain of my ship; I am the master of my fate. </a:t>
            </a:r>
            <a:r>
              <a:rPr lang="en-US" altLang="zh-CN" sz="3200" b="1" dirty="0" smtClean="0"/>
              <a:t>And I would never have known that if it were not for my hair.  </a:t>
            </a:r>
          </a:p>
          <a:p>
            <a:pPr algn="just"/>
            <a:endParaRPr lang="en-US" altLang="zh-CN" sz="3200" b="1" dirty="0"/>
          </a:p>
          <a:p>
            <a:pPr algn="just"/>
            <a:r>
              <a:rPr lang="en-US" altLang="zh-CN" sz="3200" b="1" dirty="0"/>
              <a:t>The beginning of the 21st century </a:t>
            </a:r>
            <a:r>
              <a:rPr lang="en-US" altLang="zh-CN" sz="3200" b="1" dirty="0">
                <a:solidFill>
                  <a:srgbClr val="FF0000"/>
                </a:solidFill>
              </a:rPr>
              <a:t>saw </a:t>
            </a:r>
            <a:r>
              <a:rPr lang="en-US" altLang="zh-CN" sz="3200" b="1" dirty="0"/>
              <a:t>revolution in home living with new technology changing the places where we live, from the internet to flat TV screens</a:t>
            </a:r>
            <a:r>
              <a:rPr lang="en-US" altLang="zh-CN" sz="3200" dirty="0"/>
              <a:t>.</a:t>
            </a:r>
          </a:p>
          <a:p>
            <a:pPr algn="just"/>
            <a:endParaRPr lang="en-US" altLang="zh-CN" sz="3200" b="1" dirty="0" smtClean="0"/>
          </a:p>
          <a:p>
            <a:pPr algn="just"/>
            <a:endParaRPr lang="en-US" altLang="zh-CN" sz="3200" b="1" dirty="0" smtClean="0"/>
          </a:p>
          <a:p>
            <a:pPr algn="just"/>
            <a:endParaRPr lang="en-US" altLang="zh-CN" sz="3200" b="1" dirty="0"/>
          </a:p>
          <a:p>
            <a:pPr algn="just"/>
            <a:endParaRPr lang="en-US" altLang="zh-CN" sz="3200" b="1" dirty="0" smtClean="0"/>
          </a:p>
          <a:p>
            <a:pPr algn="just"/>
            <a:endParaRPr lang="en-US" altLang="zh-CN" sz="3200" b="1" dirty="0"/>
          </a:p>
          <a:p>
            <a:pPr algn="just"/>
            <a:endParaRPr lang="en-US" altLang="zh-CN" sz="3200" b="1" dirty="0" smtClean="0"/>
          </a:p>
          <a:p>
            <a:pPr algn="just"/>
            <a:endParaRPr lang="en-US" altLang="zh-CN" sz="3200" b="1" dirty="0"/>
          </a:p>
        </p:txBody>
      </p:sp>
    </p:spTree>
    <p:extLst>
      <p:ext uri="{BB962C8B-B14F-4D97-AF65-F5344CB8AC3E}">
        <p14:creationId xmlns:p14="http://schemas.microsoft.com/office/powerpoint/2010/main" val="2935531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071992" cy="6912768"/>
          </a:xfrm>
        </p:spPr>
        <p:txBody>
          <a:bodyPr/>
          <a:lstStyle/>
          <a:p>
            <a:pPr algn="just"/>
            <a:r>
              <a:rPr lang="en-US" altLang="zh-CN" b="1" dirty="0"/>
              <a:t>The occasion never </a:t>
            </a:r>
            <a:r>
              <a:rPr lang="en-US" altLang="zh-CN" b="1" dirty="0">
                <a:solidFill>
                  <a:srgbClr val="FF0000"/>
                </a:solidFill>
              </a:rPr>
              <a:t>mattered</a:t>
            </a:r>
            <a:r>
              <a:rPr lang="en-US" altLang="zh-CN" b="1" dirty="0"/>
              <a:t>--- weddings, birthdays, anniversaries, Groundhog Day</a:t>
            </a:r>
            <a:r>
              <a:rPr lang="zh-CN" altLang="zh-CN" b="1" dirty="0"/>
              <a:t>，</a:t>
            </a:r>
            <a:r>
              <a:rPr lang="en-US" altLang="zh-CN" b="1" dirty="0"/>
              <a:t> Arbor Day or no occasion.</a:t>
            </a:r>
            <a:endParaRPr lang="zh-CN" altLang="zh-CN" dirty="0"/>
          </a:p>
          <a:p>
            <a:pPr marL="0" indent="0" algn="just">
              <a:buNone/>
            </a:pPr>
            <a:endParaRPr lang="zh-CN" altLang="zh-CN" dirty="0"/>
          </a:p>
          <a:p>
            <a:pPr algn="just"/>
            <a:r>
              <a:rPr lang="en-US" altLang="zh-CN" sz="2800" b="1" dirty="0" smtClean="0">
                <a:solidFill>
                  <a:schemeClr val="accent2"/>
                </a:solidFill>
                <a:latin typeface="Aharoni" panose="02010803020104030203" pitchFamily="2" charset="-79"/>
                <a:ea typeface="Batang" panose="02030600000101010101" pitchFamily="18" charset="-127"/>
                <a:cs typeface="Aharoni" panose="02010803020104030203" pitchFamily="2" charset="-79"/>
              </a:rPr>
              <a:t>Above all, it’s not how fast we live our lives or how much we accomplish that___19___. After all, if life is a race, the winners are not those who run fastest, ___20.___rather those who run well and it takes plenty of slow time to run well</a:t>
            </a:r>
            <a:r>
              <a:rPr lang="en-US" altLang="zh-CN" sz="2800" b="1" dirty="0" smtClean="0">
                <a:solidFill>
                  <a:srgbClr val="FF0000"/>
                </a:solidFill>
                <a:latin typeface="Aharoni" panose="02010803020104030203" pitchFamily="2" charset="-79"/>
                <a:ea typeface="Batang" panose="02030600000101010101" pitchFamily="18" charset="-127"/>
                <a:cs typeface="Aharoni" panose="02010803020104030203" pitchFamily="2" charset="-79"/>
              </a:rPr>
              <a:t>.(Page 32 Best English) </a:t>
            </a:r>
          </a:p>
          <a:p>
            <a:pPr algn="just"/>
            <a:r>
              <a:rPr lang="en-US" altLang="zh-CN" sz="2800" b="1" dirty="0" smtClean="0">
                <a:solidFill>
                  <a:schemeClr val="accent2"/>
                </a:solidFill>
                <a:latin typeface="Aharoni" panose="02010803020104030203" pitchFamily="2" charset="-79"/>
                <a:ea typeface="Batang" panose="02030600000101010101" pitchFamily="18" charset="-127"/>
                <a:cs typeface="Aharoni" panose="02010803020104030203" pitchFamily="2" charset="-79"/>
              </a:rPr>
              <a:t>A. matters  B. challenges   C. improves     D. decides </a:t>
            </a:r>
          </a:p>
          <a:p>
            <a:pPr algn="just"/>
            <a:r>
              <a:rPr lang="en-US" altLang="zh-CN" sz="2800" b="1" dirty="0">
                <a:solidFill>
                  <a:schemeClr val="accent2"/>
                </a:solidFill>
                <a:latin typeface="Aharoni" panose="02010803020104030203" pitchFamily="2" charset="-79"/>
                <a:ea typeface="Batang" panose="02030600000101010101" pitchFamily="18" charset="-127"/>
                <a:cs typeface="Aharoni" panose="02010803020104030203" pitchFamily="2" charset="-79"/>
              </a:rPr>
              <a:t>A. or   </a:t>
            </a:r>
            <a:r>
              <a:rPr lang="en-US" altLang="zh-CN" sz="2800" b="1" dirty="0" smtClean="0">
                <a:solidFill>
                  <a:schemeClr val="accent2"/>
                </a:solidFill>
                <a:latin typeface="Aharoni" panose="02010803020104030203" pitchFamily="2" charset="-79"/>
                <a:ea typeface="Batang" panose="02030600000101010101" pitchFamily="18" charset="-127"/>
                <a:cs typeface="Aharoni" panose="02010803020104030203" pitchFamily="2" charset="-79"/>
              </a:rPr>
              <a:t>	    B</a:t>
            </a:r>
            <a:r>
              <a:rPr lang="en-US" altLang="zh-CN" sz="2800" b="1" dirty="0">
                <a:solidFill>
                  <a:schemeClr val="accent2"/>
                </a:solidFill>
                <a:latin typeface="Aharoni" panose="02010803020104030203" pitchFamily="2" charset="-79"/>
                <a:ea typeface="Batang" panose="02030600000101010101" pitchFamily="18" charset="-127"/>
                <a:cs typeface="Aharoni" panose="02010803020104030203" pitchFamily="2" charset="-79"/>
              </a:rPr>
              <a:t>. so  </a:t>
            </a:r>
            <a:r>
              <a:rPr lang="en-US" altLang="zh-CN" sz="2800" b="1" dirty="0" smtClean="0">
                <a:solidFill>
                  <a:schemeClr val="accent2"/>
                </a:solidFill>
                <a:latin typeface="Aharoni" panose="02010803020104030203" pitchFamily="2" charset="-79"/>
                <a:ea typeface="Batang" panose="02030600000101010101" pitchFamily="18" charset="-127"/>
                <a:cs typeface="Aharoni" panose="02010803020104030203" pitchFamily="2" charset="-79"/>
              </a:rPr>
              <a:t>	</a:t>
            </a:r>
            <a:r>
              <a:rPr lang="en-US" altLang="zh-CN" sz="2800" b="1" dirty="0">
                <a:solidFill>
                  <a:schemeClr val="accent2"/>
                </a:solidFill>
                <a:latin typeface="Aharoni" panose="02010803020104030203" pitchFamily="2" charset="-79"/>
                <a:ea typeface="Batang" panose="02030600000101010101" pitchFamily="18" charset="-127"/>
                <a:cs typeface="Aharoni" panose="02010803020104030203" pitchFamily="2" charset="-79"/>
              </a:rPr>
              <a:t> </a:t>
            </a:r>
            <a:r>
              <a:rPr lang="en-US" altLang="zh-CN" sz="2800" b="1" dirty="0" smtClean="0">
                <a:solidFill>
                  <a:schemeClr val="accent2"/>
                </a:solidFill>
                <a:latin typeface="Aharoni" panose="02010803020104030203" pitchFamily="2" charset="-79"/>
                <a:ea typeface="Batang" panose="02030600000101010101" pitchFamily="18" charset="-127"/>
                <a:cs typeface="Aharoni" panose="02010803020104030203" pitchFamily="2" charset="-79"/>
              </a:rPr>
              <a:t>      C</a:t>
            </a:r>
            <a:r>
              <a:rPr lang="en-US" altLang="zh-CN" sz="2800" b="1" dirty="0">
                <a:solidFill>
                  <a:schemeClr val="accent2"/>
                </a:solidFill>
                <a:latin typeface="Aharoni" panose="02010803020104030203" pitchFamily="2" charset="-79"/>
                <a:ea typeface="Batang" panose="02030600000101010101" pitchFamily="18" charset="-127"/>
                <a:cs typeface="Aharoni" panose="02010803020104030203" pitchFamily="2" charset="-79"/>
              </a:rPr>
              <a:t>. but   </a:t>
            </a:r>
            <a:r>
              <a:rPr lang="en-US" altLang="zh-CN" sz="2800" b="1" dirty="0" smtClean="0">
                <a:solidFill>
                  <a:schemeClr val="accent2"/>
                </a:solidFill>
                <a:latin typeface="Aharoni" panose="02010803020104030203" pitchFamily="2" charset="-79"/>
                <a:ea typeface="Batang" panose="02030600000101010101" pitchFamily="18" charset="-127"/>
                <a:cs typeface="Aharoni" panose="02010803020104030203" pitchFamily="2" charset="-79"/>
              </a:rPr>
              <a:t>	    D</a:t>
            </a:r>
            <a:r>
              <a:rPr lang="en-US" altLang="zh-CN" sz="2800" b="1" dirty="0">
                <a:solidFill>
                  <a:schemeClr val="accent2"/>
                </a:solidFill>
                <a:latin typeface="Aharoni" panose="02010803020104030203" pitchFamily="2" charset="-79"/>
                <a:ea typeface="Batang" panose="02030600000101010101" pitchFamily="18" charset="-127"/>
                <a:cs typeface="Aharoni" panose="02010803020104030203" pitchFamily="2" charset="-79"/>
              </a:rPr>
              <a:t>. and</a:t>
            </a:r>
            <a:endParaRPr lang="zh-CN" altLang="en-US" sz="2800" b="1" dirty="0">
              <a:solidFill>
                <a:schemeClr val="accent2"/>
              </a:solidFill>
              <a:latin typeface="Aharoni" panose="02010803020104030203" pitchFamily="2" charset="-79"/>
              <a:ea typeface="Batang" panose="02030600000101010101" pitchFamily="18" charset="-127"/>
              <a:cs typeface="Aharoni" panose="02010803020104030203" pitchFamily="2" charset="-79"/>
            </a:endParaRPr>
          </a:p>
        </p:txBody>
      </p:sp>
    </p:spTree>
    <p:extLst>
      <p:ext uri="{BB962C8B-B14F-4D97-AF65-F5344CB8AC3E}">
        <p14:creationId xmlns:p14="http://schemas.microsoft.com/office/powerpoint/2010/main" val="100329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8519" y="260648"/>
            <a:ext cx="8568952" cy="9941183"/>
          </a:xfrm>
          <a:prstGeom prst="rect">
            <a:avLst/>
          </a:prstGeom>
          <a:noFill/>
        </p:spPr>
        <p:txBody>
          <a:bodyPr wrap="square" rtlCol="0">
            <a:spAutoFit/>
          </a:bodyPr>
          <a:lstStyle/>
          <a:p>
            <a:pPr algn="just"/>
            <a:r>
              <a:rPr lang="en-US" altLang="zh-CN" sz="3200" dirty="0" smtClean="0"/>
              <a:t>   </a:t>
            </a:r>
            <a:r>
              <a:rPr lang="en-US" altLang="zh-CN" sz="3200" b="1" dirty="0" smtClean="0"/>
              <a:t>I </a:t>
            </a:r>
            <a:r>
              <a:rPr lang="en-US" altLang="zh-CN" sz="3200" b="1" dirty="0" smtClean="0">
                <a:solidFill>
                  <a:srgbClr val="FF0000"/>
                </a:solidFill>
              </a:rPr>
              <a:t>have a strong enthusiasm for </a:t>
            </a:r>
            <a:r>
              <a:rPr lang="en-US" altLang="zh-CN" sz="3200" b="1" dirty="0" smtClean="0"/>
              <a:t>drawing and linguistics, so </a:t>
            </a:r>
            <a:r>
              <a:rPr lang="en-US" altLang="zh-CN" sz="3200" b="1" dirty="0" smtClean="0">
                <a:solidFill>
                  <a:srgbClr val="FF0000"/>
                </a:solidFill>
              </a:rPr>
              <a:t>chances are that </a:t>
            </a:r>
            <a:r>
              <a:rPr lang="en-US" altLang="zh-CN" sz="3200" b="1" dirty="0" smtClean="0"/>
              <a:t>I will try to be designer or a </a:t>
            </a:r>
            <a:r>
              <a:rPr lang="en-US" altLang="zh-CN" sz="3200" b="1" dirty="0" err="1" smtClean="0"/>
              <a:t>liguist</a:t>
            </a:r>
            <a:r>
              <a:rPr lang="en-US" altLang="zh-CN" sz="3200" b="1" dirty="0" smtClean="0"/>
              <a:t> in the future.</a:t>
            </a:r>
          </a:p>
          <a:p>
            <a:pPr algn="just"/>
            <a:endParaRPr lang="en-US" altLang="zh-CN" sz="3200" b="1" dirty="0"/>
          </a:p>
          <a:p>
            <a:pPr algn="just"/>
            <a:r>
              <a:rPr lang="en-US" altLang="zh-CN" sz="3200" b="1" dirty="0" smtClean="0"/>
              <a:t> In recent years the delicious cake has become more popular again, </a:t>
            </a:r>
            <a:r>
              <a:rPr lang="en-US" altLang="zh-CN" sz="3200" b="1" dirty="0" smtClean="0">
                <a:solidFill>
                  <a:srgbClr val="FF0000"/>
                </a:solidFill>
              </a:rPr>
              <a:t>helped in part by </a:t>
            </a:r>
            <a:r>
              <a:rPr lang="en-US" altLang="zh-CN" sz="3200" b="1" dirty="0" smtClean="0"/>
              <a:t>the popularity of US television programs such as Sex and City.</a:t>
            </a:r>
          </a:p>
          <a:p>
            <a:pPr algn="just"/>
            <a:endParaRPr lang="en-US" altLang="zh-CN" sz="3200" b="1" dirty="0" smtClean="0"/>
          </a:p>
          <a:p>
            <a:pPr algn="just"/>
            <a:r>
              <a:rPr lang="en-US" altLang="zh-CN" sz="3200" dirty="0"/>
              <a:t>The cupcake is </a:t>
            </a:r>
            <a:r>
              <a:rPr lang="en-US" altLang="zh-CN" sz="3200" b="1" dirty="0">
                <a:solidFill>
                  <a:srgbClr val="FF0000"/>
                </a:solidFill>
              </a:rPr>
              <a:t>a  real </a:t>
            </a:r>
            <a:r>
              <a:rPr lang="en-US" altLang="zh-CN" sz="3200" b="1" dirty="0">
                <a:solidFill>
                  <a:schemeClr val="accent2"/>
                </a:solidFill>
              </a:rPr>
              <a:t>treat</a:t>
            </a:r>
            <a:r>
              <a:rPr lang="en-US" altLang="zh-CN" sz="3200" b="1" dirty="0">
                <a:solidFill>
                  <a:srgbClr val="FF0000"/>
                </a:solidFill>
              </a:rPr>
              <a:t> for our taste buds and our eyes.</a:t>
            </a:r>
          </a:p>
          <a:p>
            <a:pPr algn="just"/>
            <a:r>
              <a:rPr lang="en-US" altLang="zh-CN" sz="3200" dirty="0"/>
              <a:t> </a:t>
            </a:r>
            <a:endParaRPr lang="zh-CN" altLang="en-US" sz="3200" dirty="0"/>
          </a:p>
          <a:p>
            <a:pPr algn="just"/>
            <a:endParaRPr lang="en-US" altLang="zh-CN" sz="3200" b="1" dirty="0"/>
          </a:p>
          <a:p>
            <a:pPr algn="just"/>
            <a:endParaRPr lang="en-US" altLang="zh-CN" sz="3200" b="1" dirty="0" smtClean="0"/>
          </a:p>
          <a:p>
            <a:pPr algn="just"/>
            <a:endParaRPr lang="en-US" altLang="zh-CN" sz="3200" b="1" dirty="0" smtClean="0"/>
          </a:p>
          <a:p>
            <a:pPr algn="just"/>
            <a:endParaRPr lang="en-US" altLang="zh-CN" sz="3200" b="1" dirty="0"/>
          </a:p>
          <a:p>
            <a:pPr algn="just"/>
            <a:endParaRPr lang="en-US" altLang="zh-CN" sz="3200" b="1" dirty="0" smtClean="0"/>
          </a:p>
          <a:p>
            <a:pPr algn="just"/>
            <a:endParaRPr lang="en-US" altLang="zh-CN" sz="3200" b="1" dirty="0"/>
          </a:p>
          <a:p>
            <a:pPr algn="just"/>
            <a:endParaRPr lang="en-US" altLang="zh-CN" sz="3200" b="1" dirty="0" smtClean="0"/>
          </a:p>
          <a:p>
            <a:pPr algn="just"/>
            <a:endParaRPr lang="en-US" altLang="zh-CN" sz="3200" b="1" dirty="0"/>
          </a:p>
        </p:txBody>
      </p:sp>
    </p:spTree>
    <p:extLst>
      <p:ext uri="{BB962C8B-B14F-4D97-AF65-F5344CB8AC3E}">
        <p14:creationId xmlns:p14="http://schemas.microsoft.com/office/powerpoint/2010/main" val="285705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7772400" cy="5120208"/>
          </a:xfrm>
        </p:spPr>
        <p:txBody>
          <a:bodyPr/>
          <a:lstStyle/>
          <a:p>
            <a:pPr marL="0" indent="0">
              <a:buNone/>
            </a:pPr>
            <a:r>
              <a:rPr lang="en-US" altLang="zh-CN" dirty="0" smtClean="0"/>
              <a:t>The _______(surprise) look on her face suggested that she hadn’t known it before.</a:t>
            </a:r>
          </a:p>
          <a:p>
            <a:pPr marL="0" indent="0">
              <a:buNone/>
            </a:pPr>
            <a:endParaRPr lang="en-US" altLang="zh-CN" dirty="0" smtClean="0"/>
          </a:p>
          <a:p>
            <a:pPr marL="0" indent="0">
              <a:buNone/>
            </a:pPr>
            <a:r>
              <a:rPr lang="en-US" altLang="zh-CN" b="1" dirty="0" smtClean="0">
                <a:solidFill>
                  <a:srgbClr val="FF0000"/>
                </a:solidFill>
              </a:rPr>
              <a:t>To tell you the _____(true), </a:t>
            </a:r>
            <a:r>
              <a:rPr lang="en-US" altLang="zh-CN" dirty="0" smtClean="0"/>
              <a:t>I think it ______(embarrass)to speak English before a machine.</a:t>
            </a:r>
          </a:p>
          <a:p>
            <a:pPr marL="0" indent="0">
              <a:buNone/>
            </a:pPr>
            <a:r>
              <a:rPr lang="en-US" altLang="zh-CN" dirty="0" smtClean="0"/>
              <a:t>  </a:t>
            </a:r>
          </a:p>
          <a:p>
            <a:pPr marL="0" indent="0">
              <a:buNone/>
            </a:pPr>
            <a:r>
              <a:rPr lang="en-US" altLang="zh-CN" dirty="0" smtClean="0"/>
              <a:t>It’s </a:t>
            </a:r>
            <a:r>
              <a:rPr lang="en-US" altLang="zh-CN" b="1" dirty="0" smtClean="0">
                <a:solidFill>
                  <a:srgbClr val="FF0000"/>
                </a:solidFill>
              </a:rPr>
              <a:t>______(true) </a:t>
            </a:r>
            <a:r>
              <a:rPr lang="en-US" altLang="zh-CN" dirty="0" smtClean="0"/>
              <a:t>an honor to take part in the English speaking contest.</a:t>
            </a:r>
            <a:endParaRPr lang="en-US" altLang="zh-CN" dirty="0"/>
          </a:p>
          <a:p>
            <a:pPr marL="0" indent="0">
              <a:buNone/>
            </a:pPr>
            <a:endParaRPr lang="zh-CN" altLang="en-US" dirty="0"/>
          </a:p>
        </p:txBody>
      </p:sp>
    </p:spTree>
    <p:extLst>
      <p:ext uri="{BB962C8B-B14F-4D97-AF65-F5344CB8AC3E}">
        <p14:creationId xmlns:p14="http://schemas.microsoft.com/office/powerpoint/2010/main" val="291092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712968" cy="1143000"/>
          </a:xfrm>
        </p:spPr>
        <p:txBody>
          <a:bodyPr/>
          <a:lstStyle/>
          <a:p>
            <a:r>
              <a:rPr lang="en-US" altLang="zh-CN" sz="4000" dirty="0" smtClean="0">
                <a:solidFill>
                  <a:srgbClr val="FF0000"/>
                </a:solidFill>
                <a:hlinkClick r:id="rId2" action="ppaction://hlinkfile"/>
              </a:rPr>
              <a:t>V-</a:t>
            </a:r>
            <a:r>
              <a:rPr lang="en-US" altLang="zh-CN" sz="4000" dirty="0" err="1" smtClean="0">
                <a:solidFill>
                  <a:srgbClr val="FF0000"/>
                </a:solidFill>
                <a:hlinkClick r:id="rId2" action="ppaction://hlinkfile"/>
              </a:rPr>
              <a:t>ing</a:t>
            </a:r>
            <a:r>
              <a:rPr lang="en-US" altLang="zh-CN" sz="4000" dirty="0" smtClean="0">
                <a:solidFill>
                  <a:srgbClr val="FF0000"/>
                </a:solidFill>
                <a:hlinkClick r:id="rId2" action="ppaction://hlinkfile"/>
              </a:rPr>
              <a:t> (</a:t>
            </a:r>
            <a:r>
              <a:rPr lang="zh-CN" altLang="en-US" sz="4000" dirty="0" smtClean="0">
                <a:solidFill>
                  <a:srgbClr val="FF0000"/>
                </a:solidFill>
                <a:hlinkClick r:id="rId2" action="ppaction://hlinkfile"/>
              </a:rPr>
              <a:t>令人</a:t>
            </a:r>
            <a:r>
              <a:rPr lang="en-US" altLang="zh-CN" sz="4000" dirty="0" smtClean="0">
                <a:solidFill>
                  <a:srgbClr val="FF0000"/>
                </a:solidFill>
                <a:hlinkClick r:id="rId2" action="ppaction://hlinkfile"/>
              </a:rPr>
              <a:t>…</a:t>
            </a:r>
            <a:r>
              <a:rPr lang="zh-CN" altLang="en-US" sz="4000" dirty="0" smtClean="0">
                <a:solidFill>
                  <a:srgbClr val="FF0000"/>
                </a:solidFill>
                <a:hlinkClick r:id="rId2" action="ppaction://hlinkfile"/>
              </a:rPr>
              <a:t>的）</a:t>
            </a:r>
            <a:r>
              <a:rPr lang="en-US" altLang="zh-CN" sz="4000" dirty="0" smtClean="0">
                <a:solidFill>
                  <a:srgbClr val="FF0000"/>
                </a:solidFill>
                <a:hlinkClick r:id="rId2" action="ppaction://hlinkfile"/>
              </a:rPr>
              <a:t>&amp;V-</a:t>
            </a:r>
            <a:r>
              <a:rPr lang="en-US" altLang="zh-CN" sz="4000" dirty="0" err="1" smtClean="0">
                <a:solidFill>
                  <a:srgbClr val="FF0000"/>
                </a:solidFill>
                <a:hlinkClick r:id="rId2" action="ppaction://hlinkfile"/>
              </a:rPr>
              <a:t>ed</a:t>
            </a:r>
            <a:r>
              <a:rPr lang="en-US" altLang="zh-CN" sz="4000" dirty="0" smtClean="0">
                <a:solidFill>
                  <a:srgbClr val="FF0000"/>
                </a:solidFill>
                <a:hlinkClick r:id="rId2" action="ppaction://hlinkfile"/>
              </a:rPr>
              <a:t> </a:t>
            </a:r>
            <a:r>
              <a:rPr lang="zh-CN" altLang="en-US" sz="4000" dirty="0" smtClean="0">
                <a:solidFill>
                  <a:srgbClr val="FF0000"/>
                </a:solidFill>
                <a:hlinkClick r:id="rId2" action="ppaction://hlinkfile"/>
              </a:rPr>
              <a:t>（感到</a:t>
            </a:r>
            <a:r>
              <a:rPr lang="en-US" altLang="zh-CN" sz="4000" dirty="0" smtClean="0">
                <a:solidFill>
                  <a:srgbClr val="FF0000"/>
                </a:solidFill>
                <a:hlinkClick r:id="rId2" action="ppaction://hlinkfile"/>
              </a:rPr>
              <a:t>…</a:t>
            </a:r>
            <a:r>
              <a:rPr lang="zh-CN" altLang="en-US" sz="4000" dirty="0" smtClean="0">
                <a:solidFill>
                  <a:srgbClr val="FF0000"/>
                </a:solidFill>
                <a:hlinkClick r:id="rId2" action="ppaction://hlinkfile"/>
              </a:rPr>
              <a:t>的）</a:t>
            </a:r>
            <a:r>
              <a:rPr lang="en-US" altLang="zh-CN" sz="4000" dirty="0" smtClean="0">
                <a:solidFill>
                  <a:srgbClr val="FF0000"/>
                </a:solidFill>
                <a:hlinkClick r:id="rId2" action="ppaction://hlinkfile"/>
              </a:rPr>
              <a:t> </a:t>
            </a:r>
            <a:endParaRPr lang="zh-CN" altLang="en-US" sz="4000" dirty="0">
              <a:solidFill>
                <a:srgbClr val="FF0000"/>
              </a:solidFill>
              <a:hlinkClick r:id="rId2" action="ppaction://hlinkfile"/>
            </a:endParaRPr>
          </a:p>
        </p:txBody>
      </p:sp>
      <p:sp>
        <p:nvSpPr>
          <p:cNvPr id="3" name="内容占位符 2"/>
          <p:cNvSpPr>
            <a:spLocks noGrp="1"/>
          </p:cNvSpPr>
          <p:nvPr>
            <p:ph idx="1"/>
          </p:nvPr>
        </p:nvSpPr>
        <p:spPr/>
        <p:txBody>
          <a:bodyPr/>
          <a:lstStyle/>
          <a:p>
            <a:r>
              <a:rPr lang="en-US" altLang="zh-CN" dirty="0" smtClean="0"/>
              <a:t>satisfy </a:t>
            </a:r>
          </a:p>
          <a:p>
            <a:r>
              <a:rPr lang="en-US" altLang="zh-CN" dirty="0" smtClean="0"/>
              <a:t>excite</a:t>
            </a:r>
          </a:p>
          <a:p>
            <a:r>
              <a:rPr lang="en-US" altLang="zh-CN" dirty="0" smtClean="0"/>
              <a:t>confuse</a:t>
            </a:r>
          </a:p>
          <a:p>
            <a:r>
              <a:rPr lang="en-US" altLang="zh-CN" dirty="0" smtClean="0"/>
              <a:t>relax</a:t>
            </a:r>
          </a:p>
          <a:p>
            <a:r>
              <a:rPr lang="en-US" altLang="zh-CN" dirty="0" smtClean="0"/>
              <a:t>inspire</a:t>
            </a:r>
          </a:p>
          <a:p>
            <a:r>
              <a:rPr lang="en-US" altLang="zh-CN" dirty="0" smtClean="0"/>
              <a:t>tire</a:t>
            </a:r>
          </a:p>
          <a:p>
            <a:endParaRPr lang="zh-CN" altLang="en-US" dirty="0"/>
          </a:p>
        </p:txBody>
      </p:sp>
    </p:spTree>
    <p:extLst>
      <p:ext uri="{BB962C8B-B14F-4D97-AF65-F5344CB8AC3E}">
        <p14:creationId xmlns:p14="http://schemas.microsoft.com/office/powerpoint/2010/main" val="2456727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7772400" cy="1143000"/>
          </a:xfrm>
        </p:spPr>
        <p:txBody>
          <a:bodyPr/>
          <a:lstStyle/>
          <a:p>
            <a:r>
              <a:rPr lang="en-US" altLang="zh-CN" dirty="0" smtClean="0"/>
              <a:t>Remain </a:t>
            </a:r>
            <a:r>
              <a:rPr lang="zh-CN" altLang="en-US" dirty="0" smtClean="0"/>
              <a:t>的用法</a:t>
            </a:r>
            <a:endParaRPr lang="zh-CN" altLang="en-US" dirty="0"/>
          </a:p>
        </p:txBody>
      </p:sp>
      <p:sp>
        <p:nvSpPr>
          <p:cNvPr id="3" name="内容占位符 2"/>
          <p:cNvSpPr>
            <a:spLocks noGrp="1"/>
          </p:cNvSpPr>
          <p:nvPr>
            <p:ph idx="1"/>
          </p:nvPr>
        </p:nvSpPr>
        <p:spPr>
          <a:xfrm>
            <a:off x="179512" y="908720"/>
            <a:ext cx="8964488" cy="5616624"/>
          </a:xfrm>
        </p:spPr>
        <p:txBody>
          <a:bodyPr/>
          <a:lstStyle/>
          <a:p>
            <a:r>
              <a:rPr lang="en-US" altLang="zh-CN" dirty="0" smtClean="0"/>
              <a:t>Please remain______(seat) until the plane has come to a complete stop</a:t>
            </a:r>
          </a:p>
          <a:p>
            <a:r>
              <a:rPr lang="en-US" altLang="zh-CN" dirty="0" smtClean="0"/>
              <a:t>It </a:t>
            </a:r>
            <a:r>
              <a:rPr lang="en-US" altLang="zh-CN" dirty="0"/>
              <a:t>remains </a:t>
            </a:r>
            <a:r>
              <a:rPr lang="en-US" altLang="zh-CN" dirty="0" smtClean="0"/>
              <a:t>_________(see)whether </a:t>
            </a:r>
            <a:r>
              <a:rPr lang="en-US" altLang="zh-CN" dirty="0"/>
              <a:t>you are right</a:t>
            </a:r>
            <a:r>
              <a:rPr lang="en-US" altLang="zh-CN" dirty="0" smtClean="0"/>
              <a:t>.</a:t>
            </a:r>
          </a:p>
          <a:p>
            <a:r>
              <a:rPr lang="en-US" altLang="zh-CN" dirty="0"/>
              <a:t>With many major economic problems</a:t>
            </a:r>
            <a:r>
              <a:rPr lang="en-US" altLang="zh-CN" dirty="0" smtClean="0"/>
              <a:t>____(remain)to </a:t>
            </a:r>
            <a:r>
              <a:rPr lang="en-US" altLang="zh-CN" dirty="0"/>
              <a:t>be </a:t>
            </a:r>
            <a:r>
              <a:rPr lang="en-US" altLang="zh-CN" dirty="0" smtClean="0"/>
              <a:t>solved, there </a:t>
            </a:r>
            <a:r>
              <a:rPr lang="en-US" altLang="zh-CN" dirty="0"/>
              <a:t>is no point predicting the growth rate of this year now</a:t>
            </a:r>
            <a:r>
              <a:rPr lang="en-US" altLang="zh-CN" dirty="0" smtClean="0"/>
              <a:t>.</a:t>
            </a:r>
          </a:p>
          <a:p>
            <a:r>
              <a:rPr lang="en-US" altLang="zh-CN" dirty="0" smtClean="0"/>
              <a:t>The guests had their meal and left, with nothing ______(remain/leave) on the table.</a:t>
            </a:r>
          </a:p>
          <a:p>
            <a:r>
              <a:rPr lang="en-US" altLang="zh-CN" dirty="0" smtClean="0"/>
              <a:t>Nothing ______(remain/leave) after the great fire.</a:t>
            </a:r>
            <a:endParaRPr lang="zh-CN" altLang="en-US" dirty="0"/>
          </a:p>
        </p:txBody>
      </p:sp>
    </p:spTree>
    <p:extLst>
      <p:ext uri="{BB962C8B-B14F-4D97-AF65-F5344CB8AC3E}">
        <p14:creationId xmlns:p14="http://schemas.microsoft.com/office/powerpoint/2010/main" val="285393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I spend little time practicing English though I am always the first in the ___5___(write) exam.</a:t>
            </a:r>
          </a:p>
          <a:p>
            <a:r>
              <a:rPr lang="en-US" altLang="zh-CN" dirty="0" smtClean="0"/>
              <a:t>To my delight, when ___8__(give) the test paper today, I found the questions not so difficult as ____9____(expect)</a:t>
            </a:r>
            <a:endParaRPr lang="zh-CN" altLang="en-US" dirty="0"/>
          </a:p>
        </p:txBody>
      </p:sp>
    </p:spTree>
    <p:extLst>
      <p:ext uri="{BB962C8B-B14F-4D97-AF65-F5344CB8AC3E}">
        <p14:creationId xmlns:p14="http://schemas.microsoft.com/office/powerpoint/2010/main" val="398972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381000" y="914400"/>
            <a:ext cx="8610600" cy="641350"/>
          </a:xfrm>
          <a:prstGeom prst="rect">
            <a:avLst/>
          </a:prstGeom>
          <a:noFill/>
          <a:ln w="9525">
            <a:noFill/>
            <a:miter lim="800000"/>
            <a:headEnd/>
            <a:tailEnd/>
          </a:ln>
          <a:effectLst/>
        </p:spPr>
        <p:txBody>
          <a:bodyPr>
            <a:spAutoFit/>
          </a:bodyPr>
          <a:lstStyle/>
          <a:p>
            <a:pPr>
              <a:spcBef>
                <a:spcPct val="50000"/>
              </a:spcBef>
            </a:pPr>
            <a:r>
              <a:rPr kumimoji="1" lang="zh-CN" altLang="en-US" sz="3600" b="1" i="1">
                <a:effectLst>
                  <a:outerShdw blurRad="38100" dist="38100" dir="2700000" algn="tl">
                    <a:srgbClr val="C0C0C0"/>
                  </a:outerShdw>
                </a:effectLst>
                <a:latin typeface="Times New Roman" pitchFamily="18" charset="0"/>
              </a:rPr>
              <a:t>高考实战</a:t>
            </a:r>
            <a:endParaRPr kumimoji="1" lang="zh-CN" altLang="en-US" sz="3600" b="1" i="1">
              <a:solidFill>
                <a:srgbClr val="FF0066"/>
              </a:solidFill>
              <a:latin typeface="Times New Roman" pitchFamily="18" charset="0"/>
            </a:endParaRPr>
          </a:p>
        </p:txBody>
      </p:sp>
      <p:sp>
        <p:nvSpPr>
          <p:cNvPr id="211971" name="Text Box 3"/>
          <p:cNvSpPr txBox="1">
            <a:spLocks noChangeArrowheads="1"/>
          </p:cNvSpPr>
          <p:nvPr/>
        </p:nvSpPr>
        <p:spPr bwMode="auto">
          <a:xfrm>
            <a:off x="381000" y="1720850"/>
            <a:ext cx="8610600" cy="3387725"/>
          </a:xfrm>
          <a:prstGeom prst="rect">
            <a:avLst/>
          </a:prstGeom>
          <a:noFill/>
          <a:ln w="9525">
            <a:noFill/>
            <a:miter lim="800000"/>
            <a:headEnd/>
            <a:tailEnd/>
          </a:ln>
          <a:effectLst/>
        </p:spPr>
        <p:txBody>
          <a:bodyPr>
            <a:spAutoFit/>
          </a:bodyPr>
          <a:lstStyle/>
          <a:p>
            <a:pPr marL="342900" indent="-342900">
              <a:spcBef>
                <a:spcPct val="50000"/>
              </a:spcBef>
            </a:pPr>
            <a:r>
              <a:rPr kumimoji="1" lang="en-US" altLang="zh-CN" sz="3600" b="1">
                <a:effectLst>
                  <a:outerShdw blurRad="38100" dist="38100" dir="2700000" algn="tl">
                    <a:srgbClr val="C0C0C0"/>
                  </a:outerShdw>
                </a:effectLst>
                <a:latin typeface="Times New Roman" pitchFamily="18" charset="0"/>
              </a:rPr>
              <a:t>(2010</a:t>
            </a:r>
            <a:r>
              <a:rPr kumimoji="1" lang="zh-CN" altLang="en-US" sz="3600" b="1">
                <a:effectLst>
                  <a:outerShdw blurRad="38100" dist="38100" dir="2700000" algn="tl">
                    <a:srgbClr val="C0C0C0"/>
                  </a:outerShdw>
                </a:effectLst>
                <a:latin typeface="Times New Roman" pitchFamily="18" charset="0"/>
              </a:rPr>
              <a:t>四川</a:t>
            </a:r>
            <a:r>
              <a:rPr kumimoji="1" lang="en-US" altLang="zh-CN" sz="3600" b="1">
                <a:effectLst>
                  <a:outerShdw blurRad="38100" dist="38100" dir="2700000" algn="tl">
                    <a:srgbClr val="C0C0C0"/>
                  </a:outerShdw>
                </a:effectLst>
                <a:latin typeface="Times New Roman" pitchFamily="18" charset="0"/>
              </a:rPr>
              <a:t>) A great number of students                ___________ said they were forced to practise the piano.     </a:t>
            </a:r>
          </a:p>
          <a:p>
            <a:pPr marL="342900" indent="-342900">
              <a:spcBef>
                <a:spcPct val="50000"/>
              </a:spcBef>
            </a:pPr>
            <a:r>
              <a:rPr kumimoji="1" lang="en-US" altLang="zh-CN" sz="3600" b="1">
                <a:effectLst>
                  <a:outerShdw blurRad="38100" dist="38100" dir="2700000" algn="tl">
                    <a:srgbClr val="C0C0C0"/>
                  </a:outerShdw>
                </a:effectLst>
                <a:latin typeface="Times New Roman" pitchFamily="18" charset="0"/>
              </a:rPr>
              <a:t>A. to question       B. to be questioned   </a:t>
            </a:r>
          </a:p>
          <a:p>
            <a:pPr marL="342900" indent="-342900">
              <a:spcBef>
                <a:spcPct val="50000"/>
              </a:spcBef>
            </a:pPr>
            <a:r>
              <a:rPr kumimoji="1" lang="en-US" altLang="zh-CN" sz="3600" b="1">
                <a:effectLst>
                  <a:outerShdw blurRad="38100" dist="38100" dir="2700000" algn="tl">
                    <a:srgbClr val="C0C0C0"/>
                  </a:outerShdw>
                </a:effectLst>
                <a:latin typeface="Times New Roman" pitchFamily="18" charset="0"/>
              </a:rPr>
              <a:t>C. questioned        D. questioning</a:t>
            </a:r>
          </a:p>
        </p:txBody>
      </p:sp>
      <p:pic>
        <p:nvPicPr>
          <p:cNvPr id="211972" name="Picture 4" descr="vbn"/>
          <p:cNvPicPr>
            <a:picLocks noChangeAspect="1" noChangeArrowheads="1" noCrop="1"/>
          </p:cNvPicPr>
          <p:nvPr/>
        </p:nvPicPr>
        <p:blipFill>
          <a:blip r:embed="rId2" cstate="print"/>
          <a:srcRect/>
          <a:stretch>
            <a:fillRect/>
          </a:stretch>
        </p:blipFill>
        <p:spPr bwMode="auto">
          <a:xfrm>
            <a:off x="304800" y="4419600"/>
            <a:ext cx="792163" cy="760413"/>
          </a:xfrm>
          <a:prstGeom prst="rect">
            <a:avLst/>
          </a:prstGeom>
          <a:noFill/>
        </p:spPr>
      </p:pic>
    </p:spTree>
    <p:extLst>
      <p:ext uri="{BB962C8B-B14F-4D97-AF65-F5344CB8AC3E}">
        <p14:creationId xmlns:p14="http://schemas.microsoft.com/office/powerpoint/2010/main" val="297220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wipe(down)">
                                      <p:cBhvr>
                                        <p:cTn id="7" dur="290">
                                          <p:stCondLst>
                                            <p:cond delay="0"/>
                                          </p:stCondLst>
                                        </p:cTn>
                                        <p:tgtEl>
                                          <p:spTgt spid="211972"/>
                                        </p:tgtEl>
                                      </p:cBhvr>
                                    </p:animEffect>
                                    <p:anim calcmode="lin" valueType="num">
                                      <p:cBhvr>
                                        <p:cTn id="8" dur="911" tmFilter="0,0; 0.14,0.36; 0.43,0.73; 0.71,0.91; 1.0,1.0">
                                          <p:stCondLst>
                                            <p:cond delay="0"/>
                                          </p:stCondLst>
                                        </p:cTn>
                                        <p:tgtEl>
                                          <p:spTgt spid="21197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197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197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197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1972"/>
                                        </p:tgtEl>
                                        <p:attrNameLst>
                                          <p:attrName>ppt_y</p:attrName>
                                        </p:attrNameLst>
                                      </p:cBhvr>
                                      <p:tavLst>
                                        <p:tav tm="0" fmla="#ppt_y-sin(pi*$)/81">
                                          <p:val>
                                            <p:fltVal val="0"/>
                                          </p:val>
                                        </p:tav>
                                        <p:tav tm="100000">
                                          <p:val>
                                            <p:fltVal val="1"/>
                                          </p:val>
                                        </p:tav>
                                      </p:tavLst>
                                    </p:anim>
                                    <p:animScale>
                                      <p:cBhvr>
                                        <p:cTn id="13" dur="13">
                                          <p:stCondLst>
                                            <p:cond delay="325"/>
                                          </p:stCondLst>
                                        </p:cTn>
                                        <p:tgtEl>
                                          <p:spTgt spid="211972"/>
                                        </p:tgtEl>
                                      </p:cBhvr>
                                      <p:to x="100000" y="60000"/>
                                    </p:animScale>
                                    <p:animScale>
                                      <p:cBhvr>
                                        <p:cTn id="14" dur="83" decel="50000">
                                          <p:stCondLst>
                                            <p:cond delay="338"/>
                                          </p:stCondLst>
                                        </p:cTn>
                                        <p:tgtEl>
                                          <p:spTgt spid="211972"/>
                                        </p:tgtEl>
                                      </p:cBhvr>
                                      <p:to x="100000" y="100000"/>
                                    </p:animScale>
                                    <p:animScale>
                                      <p:cBhvr>
                                        <p:cTn id="15" dur="13">
                                          <p:stCondLst>
                                            <p:cond delay="656"/>
                                          </p:stCondLst>
                                        </p:cTn>
                                        <p:tgtEl>
                                          <p:spTgt spid="211972"/>
                                        </p:tgtEl>
                                      </p:cBhvr>
                                      <p:to x="100000" y="80000"/>
                                    </p:animScale>
                                    <p:animScale>
                                      <p:cBhvr>
                                        <p:cTn id="16" dur="83" decel="50000">
                                          <p:stCondLst>
                                            <p:cond delay="669"/>
                                          </p:stCondLst>
                                        </p:cTn>
                                        <p:tgtEl>
                                          <p:spTgt spid="211972"/>
                                        </p:tgtEl>
                                      </p:cBhvr>
                                      <p:to x="100000" y="100000"/>
                                    </p:animScale>
                                    <p:animScale>
                                      <p:cBhvr>
                                        <p:cTn id="17" dur="13">
                                          <p:stCondLst>
                                            <p:cond delay="821"/>
                                          </p:stCondLst>
                                        </p:cTn>
                                        <p:tgtEl>
                                          <p:spTgt spid="211972"/>
                                        </p:tgtEl>
                                      </p:cBhvr>
                                      <p:to x="100000" y="90000"/>
                                    </p:animScale>
                                    <p:animScale>
                                      <p:cBhvr>
                                        <p:cTn id="18" dur="83" decel="50000">
                                          <p:stCondLst>
                                            <p:cond delay="834"/>
                                          </p:stCondLst>
                                        </p:cTn>
                                        <p:tgtEl>
                                          <p:spTgt spid="211972"/>
                                        </p:tgtEl>
                                      </p:cBhvr>
                                      <p:to x="100000" y="100000"/>
                                    </p:animScale>
                                    <p:animScale>
                                      <p:cBhvr>
                                        <p:cTn id="19" dur="13">
                                          <p:stCondLst>
                                            <p:cond delay="904"/>
                                          </p:stCondLst>
                                        </p:cTn>
                                        <p:tgtEl>
                                          <p:spTgt spid="211972"/>
                                        </p:tgtEl>
                                      </p:cBhvr>
                                      <p:to x="100000" y="95000"/>
                                    </p:animScale>
                                    <p:animScale>
                                      <p:cBhvr>
                                        <p:cTn id="20" dur="83" decel="50000">
                                          <p:stCondLst>
                                            <p:cond delay="917"/>
                                          </p:stCondLst>
                                        </p:cTn>
                                        <p:tgtEl>
                                          <p:spTgt spid="21197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381000" y="1290638"/>
            <a:ext cx="8763000" cy="3662362"/>
          </a:xfrm>
          <a:prstGeom prst="rect">
            <a:avLst/>
          </a:prstGeom>
          <a:noFill/>
          <a:ln w="9525">
            <a:noFill/>
            <a:miter lim="800000"/>
            <a:headEnd/>
            <a:tailEnd/>
          </a:ln>
          <a:effectLst/>
        </p:spPr>
        <p:txBody>
          <a:bodyPr>
            <a:spAutoFit/>
          </a:bodyPr>
          <a:lstStyle/>
          <a:p>
            <a:pPr marL="342900" indent="-342900">
              <a:spcBef>
                <a:spcPct val="50000"/>
              </a:spcBef>
            </a:pPr>
            <a:r>
              <a:rPr kumimoji="1" lang="en-US" altLang="zh-CN" sz="3600" b="1" dirty="0">
                <a:effectLst>
                  <a:outerShdw blurRad="38100" dist="38100" dir="2700000" algn="tl">
                    <a:srgbClr val="C0C0C0"/>
                  </a:outerShdw>
                </a:effectLst>
                <a:latin typeface="Times New Roman" pitchFamily="18" charset="0"/>
              </a:rPr>
              <a:t>(2009·</a:t>
            </a:r>
            <a:r>
              <a:rPr kumimoji="1" lang="zh-CN" altLang="en-US" sz="3600" b="1" dirty="0">
                <a:effectLst>
                  <a:outerShdw blurRad="38100" dist="38100" dir="2700000" algn="tl">
                    <a:srgbClr val="C0C0C0"/>
                  </a:outerShdw>
                </a:effectLst>
                <a:latin typeface="Times New Roman" pitchFamily="18" charset="0"/>
              </a:rPr>
              <a:t>全国</a:t>
            </a:r>
            <a:r>
              <a:rPr kumimoji="1" lang="en-US" altLang="zh-CN" sz="3600" b="1" dirty="0">
                <a:effectLst>
                  <a:outerShdw blurRad="38100" dist="38100" dir="2700000" algn="tl">
                    <a:srgbClr val="C0C0C0"/>
                  </a:outerShdw>
                </a:effectLst>
                <a:latin typeface="Times New Roman" pitchFamily="18" charset="0"/>
              </a:rPr>
              <a:t>Ⅰ)</a:t>
            </a:r>
          </a:p>
          <a:p>
            <a:pPr marL="342900" indent="-342900">
              <a:spcBef>
                <a:spcPct val="50000"/>
              </a:spcBef>
            </a:pPr>
            <a:r>
              <a:rPr kumimoji="1" lang="en-US" altLang="zh-CN" sz="3600" b="1" dirty="0">
                <a:effectLst>
                  <a:outerShdw blurRad="38100" dist="38100" dir="2700000" algn="tl">
                    <a:srgbClr val="C0C0C0"/>
                  </a:outerShdw>
                </a:effectLst>
                <a:latin typeface="Times New Roman" pitchFamily="18" charset="0"/>
              </a:rPr>
              <a:t>Now that we’ve discussed our problem, are people happy with the decisions ______</a:t>
            </a:r>
            <a:r>
              <a:rPr kumimoji="1" lang="zh-CN" altLang="en-US" sz="3600" b="1" dirty="0">
                <a:effectLst>
                  <a:outerShdw blurRad="38100" dist="38100" dir="2700000" algn="tl">
                    <a:srgbClr val="C0C0C0"/>
                  </a:outerShdw>
                </a:effectLst>
                <a:latin typeface="Times New Roman" pitchFamily="18" charset="0"/>
              </a:rPr>
              <a:t>？</a:t>
            </a:r>
          </a:p>
          <a:p>
            <a:pPr marL="342900" indent="-342900">
              <a:spcBef>
                <a:spcPct val="50000"/>
              </a:spcBef>
            </a:pPr>
            <a:r>
              <a:rPr kumimoji="1" lang="en-US" altLang="zh-CN" sz="3600" b="1" dirty="0">
                <a:effectLst>
                  <a:outerShdw blurRad="38100" dist="38100" dir="2700000" algn="tl">
                    <a:srgbClr val="C0C0C0"/>
                  </a:outerShdw>
                </a:effectLst>
                <a:latin typeface="Times New Roman" pitchFamily="18" charset="0"/>
              </a:rPr>
              <a:t>A. taking  		B. take</a:t>
            </a:r>
          </a:p>
          <a:p>
            <a:pPr marL="342900" indent="-342900">
              <a:spcBef>
                <a:spcPct val="50000"/>
              </a:spcBef>
            </a:pPr>
            <a:r>
              <a:rPr kumimoji="1" lang="en-US" altLang="zh-CN" sz="3600" b="1" dirty="0">
                <a:effectLst>
                  <a:outerShdw blurRad="38100" dist="38100" dir="2700000" algn="tl">
                    <a:srgbClr val="C0C0C0"/>
                  </a:outerShdw>
                </a:effectLst>
                <a:latin typeface="Times New Roman" pitchFamily="18" charset="0"/>
              </a:rPr>
              <a:t>C. taken  		D. </a:t>
            </a:r>
            <a:r>
              <a:rPr kumimoji="1" lang="en-US" altLang="zh-CN" sz="3600" b="1" dirty="0" smtClean="0">
                <a:effectLst>
                  <a:outerShdw blurRad="38100" dist="38100" dir="2700000" algn="tl">
                    <a:srgbClr val="C0C0C0"/>
                  </a:outerShdw>
                </a:effectLst>
                <a:latin typeface="Times New Roman" pitchFamily="18" charset="0"/>
              </a:rPr>
              <a:t>being taken</a:t>
            </a:r>
            <a:endParaRPr kumimoji="1" lang="en-US" altLang="zh-CN" sz="3600" b="1" dirty="0">
              <a:effectLst>
                <a:outerShdw blurRad="38100" dist="38100" dir="2700000" algn="tl">
                  <a:srgbClr val="C0C0C0"/>
                </a:outerShdw>
              </a:effectLst>
              <a:latin typeface="Times New Roman" pitchFamily="18" charset="0"/>
            </a:endParaRPr>
          </a:p>
        </p:txBody>
      </p:sp>
      <p:pic>
        <p:nvPicPr>
          <p:cNvPr id="300035" name="Picture 3" descr="vbn"/>
          <p:cNvPicPr>
            <a:picLocks noChangeAspect="1" noChangeArrowheads="1" noCrop="1"/>
          </p:cNvPicPr>
          <p:nvPr/>
        </p:nvPicPr>
        <p:blipFill>
          <a:blip r:embed="rId2" cstate="print"/>
          <a:srcRect/>
          <a:stretch>
            <a:fillRect/>
          </a:stretch>
        </p:blipFill>
        <p:spPr bwMode="auto">
          <a:xfrm>
            <a:off x="122238" y="4343400"/>
            <a:ext cx="792162" cy="760413"/>
          </a:xfrm>
          <a:prstGeom prst="rect">
            <a:avLst/>
          </a:prstGeom>
          <a:noFill/>
        </p:spPr>
      </p:pic>
    </p:spTree>
    <p:extLst>
      <p:ext uri="{BB962C8B-B14F-4D97-AF65-F5344CB8AC3E}">
        <p14:creationId xmlns:p14="http://schemas.microsoft.com/office/powerpoint/2010/main" val="1704083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0035"/>
                                        </p:tgtEl>
                                        <p:attrNameLst>
                                          <p:attrName>style.visibility</p:attrName>
                                        </p:attrNameLst>
                                      </p:cBhvr>
                                      <p:to>
                                        <p:strVal val="visible"/>
                                      </p:to>
                                    </p:set>
                                    <p:animEffect transition="in" filter="wipe(down)">
                                      <p:cBhvr>
                                        <p:cTn id="7" dur="290">
                                          <p:stCondLst>
                                            <p:cond delay="0"/>
                                          </p:stCondLst>
                                        </p:cTn>
                                        <p:tgtEl>
                                          <p:spTgt spid="300035"/>
                                        </p:tgtEl>
                                      </p:cBhvr>
                                    </p:animEffect>
                                    <p:anim calcmode="lin" valueType="num">
                                      <p:cBhvr>
                                        <p:cTn id="8" dur="911" tmFilter="0,0; 0.14,0.36; 0.43,0.73; 0.71,0.91; 1.0,1.0">
                                          <p:stCondLst>
                                            <p:cond delay="0"/>
                                          </p:stCondLst>
                                        </p:cTn>
                                        <p:tgtEl>
                                          <p:spTgt spid="30003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0003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0003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0003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00035"/>
                                        </p:tgtEl>
                                        <p:attrNameLst>
                                          <p:attrName>ppt_y</p:attrName>
                                        </p:attrNameLst>
                                      </p:cBhvr>
                                      <p:tavLst>
                                        <p:tav tm="0" fmla="#ppt_y-sin(pi*$)/81">
                                          <p:val>
                                            <p:fltVal val="0"/>
                                          </p:val>
                                        </p:tav>
                                        <p:tav tm="100000">
                                          <p:val>
                                            <p:fltVal val="1"/>
                                          </p:val>
                                        </p:tav>
                                      </p:tavLst>
                                    </p:anim>
                                    <p:animScale>
                                      <p:cBhvr>
                                        <p:cTn id="13" dur="13">
                                          <p:stCondLst>
                                            <p:cond delay="325"/>
                                          </p:stCondLst>
                                        </p:cTn>
                                        <p:tgtEl>
                                          <p:spTgt spid="300035"/>
                                        </p:tgtEl>
                                      </p:cBhvr>
                                      <p:to x="100000" y="60000"/>
                                    </p:animScale>
                                    <p:animScale>
                                      <p:cBhvr>
                                        <p:cTn id="14" dur="83" decel="50000">
                                          <p:stCondLst>
                                            <p:cond delay="338"/>
                                          </p:stCondLst>
                                        </p:cTn>
                                        <p:tgtEl>
                                          <p:spTgt spid="300035"/>
                                        </p:tgtEl>
                                      </p:cBhvr>
                                      <p:to x="100000" y="100000"/>
                                    </p:animScale>
                                    <p:animScale>
                                      <p:cBhvr>
                                        <p:cTn id="15" dur="13">
                                          <p:stCondLst>
                                            <p:cond delay="656"/>
                                          </p:stCondLst>
                                        </p:cTn>
                                        <p:tgtEl>
                                          <p:spTgt spid="300035"/>
                                        </p:tgtEl>
                                      </p:cBhvr>
                                      <p:to x="100000" y="80000"/>
                                    </p:animScale>
                                    <p:animScale>
                                      <p:cBhvr>
                                        <p:cTn id="16" dur="83" decel="50000">
                                          <p:stCondLst>
                                            <p:cond delay="669"/>
                                          </p:stCondLst>
                                        </p:cTn>
                                        <p:tgtEl>
                                          <p:spTgt spid="300035"/>
                                        </p:tgtEl>
                                      </p:cBhvr>
                                      <p:to x="100000" y="100000"/>
                                    </p:animScale>
                                    <p:animScale>
                                      <p:cBhvr>
                                        <p:cTn id="17" dur="13">
                                          <p:stCondLst>
                                            <p:cond delay="821"/>
                                          </p:stCondLst>
                                        </p:cTn>
                                        <p:tgtEl>
                                          <p:spTgt spid="300035"/>
                                        </p:tgtEl>
                                      </p:cBhvr>
                                      <p:to x="100000" y="90000"/>
                                    </p:animScale>
                                    <p:animScale>
                                      <p:cBhvr>
                                        <p:cTn id="18" dur="83" decel="50000">
                                          <p:stCondLst>
                                            <p:cond delay="834"/>
                                          </p:stCondLst>
                                        </p:cTn>
                                        <p:tgtEl>
                                          <p:spTgt spid="300035"/>
                                        </p:tgtEl>
                                      </p:cBhvr>
                                      <p:to x="100000" y="100000"/>
                                    </p:animScale>
                                    <p:animScale>
                                      <p:cBhvr>
                                        <p:cTn id="19" dur="13">
                                          <p:stCondLst>
                                            <p:cond delay="904"/>
                                          </p:stCondLst>
                                        </p:cTn>
                                        <p:tgtEl>
                                          <p:spTgt spid="300035"/>
                                        </p:tgtEl>
                                      </p:cBhvr>
                                      <p:to x="100000" y="95000"/>
                                    </p:animScale>
                                    <p:animScale>
                                      <p:cBhvr>
                                        <p:cTn id="20" dur="83" decel="50000">
                                          <p:stCondLst>
                                            <p:cond delay="917"/>
                                          </p:stCondLst>
                                        </p:cTn>
                                        <p:tgtEl>
                                          <p:spTgt spid="3000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ChangeArrowheads="1"/>
          </p:cNvSpPr>
          <p:nvPr/>
        </p:nvSpPr>
        <p:spPr bwMode="auto">
          <a:xfrm>
            <a:off x="457200" y="1295400"/>
            <a:ext cx="8458200" cy="3386138"/>
          </a:xfrm>
          <a:prstGeom prst="rect">
            <a:avLst/>
          </a:prstGeom>
          <a:noFill/>
          <a:ln w="9525">
            <a:noFill/>
            <a:miter lim="800000"/>
            <a:headEnd/>
            <a:tailEnd/>
          </a:ln>
          <a:effectLst/>
        </p:spPr>
        <p:txBody>
          <a:bodyPr>
            <a:spAutoFit/>
          </a:bodyPr>
          <a:lstStyle/>
          <a:p>
            <a:pPr>
              <a:lnSpc>
                <a:spcPct val="120000"/>
              </a:lnSpc>
            </a:pPr>
            <a:r>
              <a:rPr lang="en-US" altLang="zh-CN" sz="3600" b="1">
                <a:solidFill>
                  <a:srgbClr val="000000"/>
                </a:solidFill>
                <a:latin typeface="Times New Roman" pitchFamily="18" charset="0"/>
              </a:rPr>
              <a:t>(2009·</a:t>
            </a:r>
            <a:r>
              <a:rPr lang="zh-CN" altLang="en-US" sz="3600" b="1">
                <a:solidFill>
                  <a:srgbClr val="000000"/>
                </a:solidFill>
                <a:latin typeface="Times New Roman" pitchFamily="18" charset="0"/>
              </a:rPr>
              <a:t>重庆</a:t>
            </a:r>
            <a:r>
              <a:rPr lang="en-US" altLang="zh-CN" sz="3600" b="1">
                <a:solidFill>
                  <a:srgbClr val="000000"/>
                </a:solidFill>
                <a:latin typeface="Times New Roman" pitchFamily="18" charset="0"/>
              </a:rPr>
              <a:t>)</a:t>
            </a:r>
          </a:p>
          <a:p>
            <a:pPr>
              <a:lnSpc>
                <a:spcPct val="120000"/>
              </a:lnSpc>
            </a:pPr>
            <a:r>
              <a:rPr lang="en-US" altLang="zh-CN" sz="3600" b="1">
                <a:solidFill>
                  <a:srgbClr val="000000"/>
                </a:solidFill>
                <a:latin typeface="Times New Roman" pitchFamily="18" charset="0"/>
              </a:rPr>
              <a:t>Michael’s new house is like a huge palace, ______ with his old one.</a:t>
            </a:r>
          </a:p>
          <a:p>
            <a:pPr>
              <a:lnSpc>
                <a:spcPct val="120000"/>
              </a:lnSpc>
            </a:pPr>
            <a:r>
              <a:rPr lang="en-US" altLang="zh-CN" sz="3600" b="1">
                <a:solidFill>
                  <a:srgbClr val="000000"/>
                </a:solidFill>
                <a:latin typeface="Times New Roman" pitchFamily="18" charset="0"/>
              </a:rPr>
              <a:t>A. comparing  			B. compares</a:t>
            </a:r>
          </a:p>
          <a:p>
            <a:pPr>
              <a:lnSpc>
                <a:spcPct val="120000"/>
              </a:lnSpc>
            </a:pPr>
            <a:r>
              <a:rPr lang="en-US" altLang="zh-CN" sz="3600" b="1">
                <a:solidFill>
                  <a:srgbClr val="000000"/>
                </a:solidFill>
                <a:latin typeface="Times New Roman" pitchFamily="18" charset="0"/>
              </a:rPr>
              <a:t>C. to compare  			D. compared</a:t>
            </a:r>
          </a:p>
        </p:txBody>
      </p:sp>
      <p:grpSp>
        <p:nvGrpSpPr>
          <p:cNvPr id="2" name="Group 3"/>
          <p:cNvGrpSpPr>
            <a:grpSpLocks/>
          </p:cNvGrpSpPr>
          <p:nvPr/>
        </p:nvGrpSpPr>
        <p:grpSpPr bwMode="auto">
          <a:xfrm>
            <a:off x="6019800" y="3886200"/>
            <a:ext cx="914400" cy="838200"/>
            <a:chOff x="2736" y="2688"/>
            <a:chExt cx="576" cy="528"/>
          </a:xfrm>
        </p:grpSpPr>
        <p:sp>
          <p:nvSpPr>
            <p:cNvPr id="290820" name="Line 4"/>
            <p:cNvSpPr>
              <a:spLocks noChangeShapeType="1"/>
            </p:cNvSpPr>
            <p:nvPr/>
          </p:nvSpPr>
          <p:spPr bwMode="auto">
            <a:xfrm>
              <a:off x="2736" y="2976"/>
              <a:ext cx="144" cy="240"/>
            </a:xfrm>
            <a:prstGeom prst="line">
              <a:avLst/>
            </a:prstGeom>
            <a:noFill/>
            <a:ln w="66675">
              <a:solidFill>
                <a:srgbClr val="FF0000"/>
              </a:solidFill>
              <a:round/>
              <a:headEnd/>
              <a:tailEnd/>
            </a:ln>
            <a:effectLst/>
          </p:spPr>
          <p:txBody>
            <a:bodyPr/>
            <a:lstStyle/>
            <a:p>
              <a:endParaRPr lang="zh-CN" altLang="en-US"/>
            </a:p>
          </p:txBody>
        </p:sp>
        <p:sp>
          <p:nvSpPr>
            <p:cNvPr id="290821" name="Line 5"/>
            <p:cNvSpPr>
              <a:spLocks noChangeShapeType="1"/>
            </p:cNvSpPr>
            <p:nvPr/>
          </p:nvSpPr>
          <p:spPr bwMode="auto">
            <a:xfrm flipV="1">
              <a:off x="2880" y="2688"/>
              <a:ext cx="432" cy="528"/>
            </a:xfrm>
            <a:prstGeom prst="line">
              <a:avLst/>
            </a:prstGeom>
            <a:noFill/>
            <a:ln w="66675">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423052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304800" y="838200"/>
            <a:ext cx="8610600" cy="641350"/>
          </a:xfrm>
          <a:prstGeom prst="rect">
            <a:avLst/>
          </a:prstGeom>
          <a:noFill/>
          <a:ln w="9525">
            <a:noFill/>
            <a:miter lim="800000"/>
            <a:headEnd/>
            <a:tailEnd/>
          </a:ln>
          <a:effectLst/>
        </p:spPr>
        <p:txBody>
          <a:bodyPr>
            <a:spAutoFit/>
          </a:bodyPr>
          <a:lstStyle/>
          <a:p>
            <a:pPr>
              <a:spcBef>
                <a:spcPct val="50000"/>
              </a:spcBef>
            </a:pPr>
            <a:r>
              <a:rPr kumimoji="1" lang="zh-CN" altLang="en-US" sz="3600" b="1" i="1">
                <a:effectLst>
                  <a:outerShdw blurRad="38100" dist="38100" dir="2700000" algn="tl">
                    <a:srgbClr val="C0C0C0"/>
                  </a:outerShdw>
                </a:effectLst>
                <a:latin typeface="Times New Roman" pitchFamily="18" charset="0"/>
              </a:rPr>
              <a:t>高考实战</a:t>
            </a:r>
            <a:endParaRPr kumimoji="1" lang="zh-CN" altLang="en-US" sz="3600" b="1" i="1">
              <a:solidFill>
                <a:srgbClr val="FF0066"/>
              </a:solidFill>
              <a:latin typeface="Times New Roman" pitchFamily="18" charset="0"/>
            </a:endParaRPr>
          </a:p>
        </p:txBody>
      </p:sp>
      <p:sp>
        <p:nvSpPr>
          <p:cNvPr id="208899" name="Text Box 3"/>
          <p:cNvSpPr txBox="1">
            <a:spLocks noChangeArrowheads="1"/>
          </p:cNvSpPr>
          <p:nvPr/>
        </p:nvSpPr>
        <p:spPr bwMode="auto">
          <a:xfrm>
            <a:off x="228600" y="1701800"/>
            <a:ext cx="8763000" cy="3937000"/>
          </a:xfrm>
          <a:prstGeom prst="rect">
            <a:avLst/>
          </a:prstGeom>
          <a:noFill/>
          <a:ln w="9525">
            <a:noFill/>
            <a:miter lim="800000"/>
            <a:headEnd/>
            <a:tailEnd/>
          </a:ln>
          <a:effectLst/>
        </p:spPr>
        <p:txBody>
          <a:bodyPr>
            <a:spAutoFit/>
          </a:bodyPr>
          <a:lstStyle/>
          <a:p>
            <a:pPr marL="342900" indent="-342900">
              <a:spcBef>
                <a:spcPct val="50000"/>
              </a:spcBef>
            </a:pPr>
            <a:r>
              <a:rPr kumimoji="1" lang="zh-CN" altLang="zh-CN" sz="3600" b="1">
                <a:effectLst>
                  <a:outerShdw blurRad="38100" dist="38100" dir="2700000" algn="tl">
                    <a:srgbClr val="C0C0C0"/>
                  </a:outerShdw>
                </a:effectLst>
                <a:latin typeface="Times New Roman" pitchFamily="18" charset="0"/>
              </a:rPr>
              <a:t>(2011·江苏)</a:t>
            </a:r>
            <a:r>
              <a:rPr kumimoji="1" lang="en-US" altLang="zh-CN" sz="3600" b="1">
                <a:effectLst>
                  <a:outerShdw blurRad="38100" dist="38100" dir="2700000" algn="tl">
                    <a:srgbClr val="C0C0C0"/>
                  </a:outerShdw>
                </a:effectLst>
                <a:latin typeface="Times New Roman" pitchFamily="18" charset="0"/>
              </a:rPr>
              <a:t> </a:t>
            </a:r>
            <a:r>
              <a:rPr kumimoji="1" lang="zh-CN" altLang="zh-CN" sz="3600" b="1">
                <a:effectLst>
                  <a:outerShdw blurRad="38100" dist="38100" dir="2700000" algn="tl">
                    <a:srgbClr val="C0C0C0"/>
                  </a:outerShdw>
                </a:effectLst>
                <a:latin typeface="Times New Roman" pitchFamily="18" charset="0"/>
              </a:rPr>
              <a:t>Recently a</a:t>
            </a:r>
            <a:r>
              <a:rPr kumimoji="1" lang="en-US" altLang="zh-CN" sz="3600" b="1">
                <a:effectLst>
                  <a:outerShdw blurRad="38100" dist="38100" dir="2700000" algn="tl">
                    <a:srgbClr val="C0C0C0"/>
                  </a:outerShdw>
                </a:effectLst>
                <a:latin typeface="Times New Roman" pitchFamily="18" charset="0"/>
              </a:rPr>
              <a:t> </a:t>
            </a:r>
            <a:r>
              <a:rPr kumimoji="1" lang="zh-CN" altLang="zh-CN" sz="3600" b="1">
                <a:effectLst>
                  <a:outerShdw blurRad="38100" dist="38100" dir="2700000" algn="tl">
                    <a:srgbClr val="C0C0C0"/>
                  </a:outerShdw>
                </a:effectLst>
                <a:latin typeface="Times New Roman" pitchFamily="18" charset="0"/>
              </a:rPr>
              <a:t>survey</a:t>
            </a:r>
            <a:r>
              <a:rPr kumimoji="1" lang="en-US" altLang="zh-CN" sz="3600" b="1">
                <a:effectLst>
                  <a:outerShdw blurRad="38100" dist="38100" dir="2700000" algn="tl">
                    <a:srgbClr val="C0C0C0"/>
                  </a:outerShdw>
                </a:effectLst>
                <a:latin typeface="Times New Roman" pitchFamily="18" charset="0"/>
              </a:rPr>
              <a:t> </a:t>
            </a:r>
            <a:r>
              <a:rPr kumimoji="1" lang="zh-CN" altLang="zh-CN" sz="3600" b="1">
                <a:effectLst>
                  <a:outerShdw blurRad="38100" dist="38100" dir="2700000" algn="tl">
                    <a:srgbClr val="C0C0C0"/>
                  </a:outerShdw>
                </a:effectLst>
                <a:latin typeface="Times New Roman" pitchFamily="18" charset="0"/>
              </a:rPr>
              <a:t>________</a:t>
            </a:r>
            <a:r>
              <a:rPr kumimoji="1" lang="en-US" altLang="zh-CN" sz="3600" b="1">
                <a:effectLst>
                  <a:outerShdw blurRad="38100" dist="38100" dir="2700000" algn="tl">
                    <a:srgbClr val="C0C0C0"/>
                  </a:outerShdw>
                </a:effectLst>
                <a:latin typeface="Times New Roman" pitchFamily="18" charset="0"/>
              </a:rPr>
              <a:t> </a:t>
            </a:r>
            <a:r>
              <a:rPr kumimoji="1" lang="zh-CN" altLang="zh-CN" sz="3600" b="1">
                <a:effectLst>
                  <a:outerShdw blurRad="38100" dist="38100" dir="2700000" algn="tl">
                    <a:srgbClr val="C0C0C0"/>
                  </a:outerShdw>
                </a:effectLst>
                <a:latin typeface="Times New Roman" pitchFamily="18" charset="0"/>
              </a:rPr>
              <a:t>prices of the same goods in two different supermarkets has caused heated debate among citizens.</a:t>
            </a:r>
          </a:p>
          <a:p>
            <a:pPr marL="342900" indent="-342900">
              <a:spcBef>
                <a:spcPct val="50000"/>
              </a:spcBef>
            </a:pPr>
            <a:r>
              <a:rPr kumimoji="1" lang="zh-CN" altLang="zh-CN" sz="3600" b="1">
                <a:effectLst>
                  <a:outerShdw blurRad="38100" dist="38100" dir="2700000" algn="tl">
                    <a:srgbClr val="C0C0C0"/>
                  </a:outerShdw>
                </a:effectLst>
                <a:latin typeface="Times New Roman" pitchFamily="18" charset="0"/>
              </a:rPr>
              <a:t>A．compared　</a:t>
            </a:r>
            <a:r>
              <a:rPr kumimoji="1" lang="zh-CN" altLang="en-US" sz="3600" b="1">
                <a:effectLst>
                  <a:outerShdw blurRad="38100" dist="38100" dir="2700000" algn="tl">
                    <a:srgbClr val="C0C0C0"/>
                  </a:outerShdw>
                </a:effectLst>
                <a:latin typeface="Times New Roman" pitchFamily="18" charset="0"/>
              </a:rPr>
              <a:t> </a:t>
            </a:r>
            <a:r>
              <a:rPr kumimoji="1" lang="zh-CN" altLang="zh-CN" sz="3600" b="1">
                <a:effectLst>
                  <a:outerShdw blurRad="38100" dist="38100" dir="2700000" algn="tl">
                    <a:srgbClr val="C0C0C0"/>
                  </a:outerShdw>
                </a:effectLst>
                <a:latin typeface="Times New Roman" pitchFamily="18" charset="0"/>
              </a:rPr>
              <a:t>　B．comparing</a:t>
            </a:r>
          </a:p>
          <a:p>
            <a:pPr marL="342900" indent="-342900">
              <a:spcBef>
                <a:spcPct val="50000"/>
              </a:spcBef>
            </a:pPr>
            <a:r>
              <a:rPr kumimoji="1" lang="zh-CN" altLang="zh-CN" sz="3600" b="1">
                <a:effectLst>
                  <a:outerShdw blurRad="38100" dist="38100" dir="2700000" algn="tl">
                    <a:srgbClr val="C0C0C0"/>
                  </a:outerShdw>
                </a:effectLst>
                <a:latin typeface="Times New Roman" pitchFamily="18" charset="0"/>
              </a:rPr>
              <a:t>C．compares 	 D．being compared</a:t>
            </a:r>
          </a:p>
        </p:txBody>
      </p:sp>
      <p:pic>
        <p:nvPicPr>
          <p:cNvPr id="208900" name="Picture 4" descr="vbn"/>
          <p:cNvPicPr>
            <a:picLocks noChangeAspect="1" noChangeArrowheads="1" noCrop="1"/>
          </p:cNvPicPr>
          <p:nvPr/>
        </p:nvPicPr>
        <p:blipFill>
          <a:blip r:embed="rId2" cstate="print"/>
          <a:srcRect/>
          <a:stretch>
            <a:fillRect/>
          </a:stretch>
        </p:blipFill>
        <p:spPr bwMode="auto">
          <a:xfrm>
            <a:off x="3733800" y="4114800"/>
            <a:ext cx="792163" cy="760413"/>
          </a:xfrm>
          <a:prstGeom prst="rect">
            <a:avLst/>
          </a:prstGeom>
          <a:noFill/>
        </p:spPr>
      </p:pic>
    </p:spTree>
    <p:extLst>
      <p:ext uri="{BB962C8B-B14F-4D97-AF65-F5344CB8AC3E}">
        <p14:creationId xmlns:p14="http://schemas.microsoft.com/office/powerpoint/2010/main" val="2093331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8900"/>
                                        </p:tgtEl>
                                        <p:attrNameLst>
                                          <p:attrName>style.visibility</p:attrName>
                                        </p:attrNameLst>
                                      </p:cBhvr>
                                      <p:to>
                                        <p:strVal val="visible"/>
                                      </p:to>
                                    </p:set>
                                    <p:animEffect transition="in" filter="wipe(down)">
                                      <p:cBhvr>
                                        <p:cTn id="7" dur="290">
                                          <p:stCondLst>
                                            <p:cond delay="0"/>
                                          </p:stCondLst>
                                        </p:cTn>
                                        <p:tgtEl>
                                          <p:spTgt spid="208900"/>
                                        </p:tgtEl>
                                      </p:cBhvr>
                                    </p:animEffect>
                                    <p:anim calcmode="lin" valueType="num">
                                      <p:cBhvr>
                                        <p:cTn id="8" dur="911" tmFilter="0,0; 0.14,0.36; 0.43,0.73; 0.71,0.91; 1.0,1.0">
                                          <p:stCondLst>
                                            <p:cond delay="0"/>
                                          </p:stCondLst>
                                        </p:cTn>
                                        <p:tgtEl>
                                          <p:spTgt spid="20890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0890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0890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0890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08900"/>
                                        </p:tgtEl>
                                        <p:attrNameLst>
                                          <p:attrName>ppt_y</p:attrName>
                                        </p:attrNameLst>
                                      </p:cBhvr>
                                      <p:tavLst>
                                        <p:tav tm="0" fmla="#ppt_y-sin(pi*$)/81">
                                          <p:val>
                                            <p:fltVal val="0"/>
                                          </p:val>
                                        </p:tav>
                                        <p:tav tm="100000">
                                          <p:val>
                                            <p:fltVal val="1"/>
                                          </p:val>
                                        </p:tav>
                                      </p:tavLst>
                                    </p:anim>
                                    <p:animScale>
                                      <p:cBhvr>
                                        <p:cTn id="13" dur="13">
                                          <p:stCondLst>
                                            <p:cond delay="325"/>
                                          </p:stCondLst>
                                        </p:cTn>
                                        <p:tgtEl>
                                          <p:spTgt spid="208900"/>
                                        </p:tgtEl>
                                      </p:cBhvr>
                                      <p:to x="100000" y="60000"/>
                                    </p:animScale>
                                    <p:animScale>
                                      <p:cBhvr>
                                        <p:cTn id="14" dur="83" decel="50000">
                                          <p:stCondLst>
                                            <p:cond delay="338"/>
                                          </p:stCondLst>
                                        </p:cTn>
                                        <p:tgtEl>
                                          <p:spTgt spid="208900"/>
                                        </p:tgtEl>
                                      </p:cBhvr>
                                      <p:to x="100000" y="100000"/>
                                    </p:animScale>
                                    <p:animScale>
                                      <p:cBhvr>
                                        <p:cTn id="15" dur="13">
                                          <p:stCondLst>
                                            <p:cond delay="656"/>
                                          </p:stCondLst>
                                        </p:cTn>
                                        <p:tgtEl>
                                          <p:spTgt spid="208900"/>
                                        </p:tgtEl>
                                      </p:cBhvr>
                                      <p:to x="100000" y="80000"/>
                                    </p:animScale>
                                    <p:animScale>
                                      <p:cBhvr>
                                        <p:cTn id="16" dur="83" decel="50000">
                                          <p:stCondLst>
                                            <p:cond delay="669"/>
                                          </p:stCondLst>
                                        </p:cTn>
                                        <p:tgtEl>
                                          <p:spTgt spid="208900"/>
                                        </p:tgtEl>
                                      </p:cBhvr>
                                      <p:to x="100000" y="100000"/>
                                    </p:animScale>
                                    <p:animScale>
                                      <p:cBhvr>
                                        <p:cTn id="17" dur="13">
                                          <p:stCondLst>
                                            <p:cond delay="821"/>
                                          </p:stCondLst>
                                        </p:cTn>
                                        <p:tgtEl>
                                          <p:spTgt spid="208900"/>
                                        </p:tgtEl>
                                      </p:cBhvr>
                                      <p:to x="100000" y="90000"/>
                                    </p:animScale>
                                    <p:animScale>
                                      <p:cBhvr>
                                        <p:cTn id="18" dur="83" decel="50000">
                                          <p:stCondLst>
                                            <p:cond delay="834"/>
                                          </p:stCondLst>
                                        </p:cTn>
                                        <p:tgtEl>
                                          <p:spTgt spid="208900"/>
                                        </p:tgtEl>
                                      </p:cBhvr>
                                      <p:to x="100000" y="100000"/>
                                    </p:animScale>
                                    <p:animScale>
                                      <p:cBhvr>
                                        <p:cTn id="19" dur="13">
                                          <p:stCondLst>
                                            <p:cond delay="904"/>
                                          </p:stCondLst>
                                        </p:cTn>
                                        <p:tgtEl>
                                          <p:spTgt spid="208900"/>
                                        </p:tgtEl>
                                      </p:cBhvr>
                                      <p:to x="100000" y="95000"/>
                                    </p:animScale>
                                    <p:animScale>
                                      <p:cBhvr>
                                        <p:cTn id="20" dur="83" decel="50000">
                                          <p:stCondLst>
                                            <p:cond delay="917"/>
                                          </p:stCondLst>
                                        </p:cTn>
                                        <p:tgtEl>
                                          <p:spTgt spid="2089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ChangeArrowheads="1"/>
          </p:cNvSpPr>
          <p:nvPr/>
        </p:nvSpPr>
        <p:spPr bwMode="auto">
          <a:xfrm>
            <a:off x="381000" y="1143000"/>
            <a:ext cx="8458200" cy="4044950"/>
          </a:xfrm>
          <a:prstGeom prst="rect">
            <a:avLst/>
          </a:prstGeom>
          <a:noFill/>
          <a:ln w="9525">
            <a:noFill/>
            <a:miter lim="800000"/>
            <a:headEnd/>
            <a:tailEnd/>
          </a:ln>
          <a:effectLst/>
        </p:spPr>
        <p:txBody>
          <a:bodyPr>
            <a:spAutoFit/>
          </a:bodyPr>
          <a:lstStyle/>
          <a:p>
            <a:pPr>
              <a:lnSpc>
                <a:spcPct val="120000"/>
              </a:lnSpc>
            </a:pPr>
            <a:r>
              <a:rPr lang="en-US" altLang="zh-CN" sz="3600" b="1">
                <a:solidFill>
                  <a:srgbClr val="000000"/>
                </a:solidFill>
                <a:latin typeface="Times New Roman" pitchFamily="18" charset="0"/>
              </a:rPr>
              <a:t>(2009·</a:t>
            </a:r>
            <a:r>
              <a:rPr lang="zh-CN" altLang="en-US" sz="3600" b="1">
                <a:solidFill>
                  <a:srgbClr val="000000"/>
                </a:solidFill>
                <a:latin typeface="Times New Roman" pitchFamily="18" charset="0"/>
              </a:rPr>
              <a:t>福建</a:t>
            </a:r>
            <a:r>
              <a:rPr lang="en-US" altLang="zh-CN" sz="3600" b="1">
                <a:solidFill>
                  <a:srgbClr val="000000"/>
                </a:solidFill>
                <a:latin typeface="Times New Roman" pitchFamily="18" charset="0"/>
              </a:rPr>
              <a:t>)</a:t>
            </a:r>
          </a:p>
          <a:p>
            <a:pPr>
              <a:lnSpc>
                <a:spcPct val="120000"/>
              </a:lnSpc>
            </a:pPr>
            <a:r>
              <a:rPr lang="en-US" altLang="zh-CN" sz="3600" b="1">
                <a:solidFill>
                  <a:srgbClr val="000000"/>
                </a:solidFill>
                <a:latin typeface="Times New Roman" pitchFamily="18" charset="0"/>
              </a:rPr>
              <a:t>______ not to miss the flight at 15</a:t>
            </a:r>
            <a:r>
              <a:rPr lang="zh-CN" altLang="en-US" sz="3600" b="1">
                <a:solidFill>
                  <a:srgbClr val="000000"/>
                </a:solidFill>
                <a:latin typeface="Times New Roman" pitchFamily="18" charset="0"/>
              </a:rPr>
              <a:t>：</a:t>
            </a:r>
            <a:r>
              <a:rPr lang="en-US" altLang="zh-CN" sz="3600" b="1">
                <a:solidFill>
                  <a:srgbClr val="000000"/>
                </a:solidFill>
                <a:latin typeface="Times New Roman" pitchFamily="18" charset="0"/>
              </a:rPr>
              <a:t>20, the manager set out for the airport in a hurry.</a:t>
            </a:r>
          </a:p>
          <a:p>
            <a:pPr>
              <a:lnSpc>
                <a:spcPct val="120000"/>
              </a:lnSpc>
            </a:pPr>
            <a:r>
              <a:rPr lang="en-US" altLang="zh-CN" sz="3600" b="1">
                <a:solidFill>
                  <a:srgbClr val="000000"/>
                </a:solidFill>
                <a:latin typeface="Times New Roman" pitchFamily="18" charset="0"/>
              </a:rPr>
              <a:t>A. Reminding        B. Reminded</a:t>
            </a:r>
          </a:p>
          <a:p>
            <a:pPr>
              <a:lnSpc>
                <a:spcPct val="120000"/>
              </a:lnSpc>
            </a:pPr>
            <a:r>
              <a:rPr lang="en-US" altLang="zh-CN" sz="3600" b="1">
                <a:solidFill>
                  <a:srgbClr val="000000"/>
                </a:solidFill>
                <a:latin typeface="Times New Roman" pitchFamily="18" charset="0"/>
              </a:rPr>
              <a:t>C. To remind 	D. Having reminded</a:t>
            </a:r>
          </a:p>
        </p:txBody>
      </p:sp>
      <p:grpSp>
        <p:nvGrpSpPr>
          <p:cNvPr id="2" name="Group 3"/>
          <p:cNvGrpSpPr>
            <a:grpSpLocks/>
          </p:cNvGrpSpPr>
          <p:nvPr/>
        </p:nvGrpSpPr>
        <p:grpSpPr bwMode="auto">
          <a:xfrm>
            <a:off x="4038600" y="3733800"/>
            <a:ext cx="914400" cy="838200"/>
            <a:chOff x="2736" y="2688"/>
            <a:chExt cx="576" cy="528"/>
          </a:xfrm>
        </p:grpSpPr>
        <p:sp>
          <p:nvSpPr>
            <p:cNvPr id="288772" name="Line 4"/>
            <p:cNvSpPr>
              <a:spLocks noChangeShapeType="1"/>
            </p:cNvSpPr>
            <p:nvPr/>
          </p:nvSpPr>
          <p:spPr bwMode="auto">
            <a:xfrm>
              <a:off x="2736" y="2976"/>
              <a:ext cx="144" cy="240"/>
            </a:xfrm>
            <a:prstGeom prst="line">
              <a:avLst/>
            </a:prstGeom>
            <a:noFill/>
            <a:ln w="66675">
              <a:solidFill>
                <a:srgbClr val="FF0000"/>
              </a:solidFill>
              <a:round/>
              <a:headEnd/>
              <a:tailEnd/>
            </a:ln>
            <a:effectLst/>
          </p:spPr>
          <p:txBody>
            <a:bodyPr/>
            <a:lstStyle/>
            <a:p>
              <a:endParaRPr lang="zh-CN" altLang="en-US"/>
            </a:p>
          </p:txBody>
        </p:sp>
        <p:sp>
          <p:nvSpPr>
            <p:cNvPr id="288773" name="Line 5"/>
            <p:cNvSpPr>
              <a:spLocks noChangeShapeType="1"/>
            </p:cNvSpPr>
            <p:nvPr/>
          </p:nvSpPr>
          <p:spPr bwMode="auto">
            <a:xfrm flipV="1">
              <a:off x="2880" y="2688"/>
              <a:ext cx="432" cy="528"/>
            </a:xfrm>
            <a:prstGeom prst="line">
              <a:avLst/>
            </a:prstGeom>
            <a:noFill/>
            <a:ln w="66675">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4280709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822" y="332656"/>
            <a:ext cx="8793650" cy="6624736"/>
          </a:xfrm>
        </p:spPr>
        <p:txBody>
          <a:bodyPr/>
          <a:lstStyle/>
          <a:p>
            <a:pPr algn="just">
              <a:lnSpc>
                <a:spcPts val="2800"/>
              </a:lnSpc>
            </a:pPr>
            <a:r>
              <a:rPr lang="en-US" altLang="zh-CN" b="1" dirty="0"/>
              <a:t> </a:t>
            </a:r>
            <a:r>
              <a:rPr lang="en-US" altLang="zh-CN" sz="2800" b="1" dirty="0"/>
              <a:t>A senior engineer in the automotive engineering department at Tsinghua University </a:t>
            </a:r>
            <a:r>
              <a:rPr lang="en-US" altLang="zh-CN" sz="2800" b="1" dirty="0">
                <a:solidFill>
                  <a:srgbClr val="FF0000"/>
                </a:solidFill>
              </a:rPr>
              <a:t>expressed </a:t>
            </a:r>
            <a:r>
              <a:rPr lang="en-US" altLang="zh-CN" sz="2800" b="1" dirty="0" smtClean="0">
                <a:solidFill>
                  <a:srgbClr val="FF0000"/>
                </a:solidFill>
              </a:rPr>
              <a:t>doubt </a:t>
            </a:r>
            <a:r>
              <a:rPr lang="en-US" altLang="zh-CN" sz="2800" b="1" dirty="0">
                <a:solidFill>
                  <a:srgbClr val="FF0000"/>
                </a:solidFill>
              </a:rPr>
              <a:t>about </a:t>
            </a:r>
            <a:r>
              <a:rPr lang="en-US" altLang="zh-CN" sz="2800" b="1" dirty="0" smtClean="0"/>
              <a:t>the </a:t>
            </a:r>
            <a:r>
              <a:rPr lang="en-US" altLang="zh-CN" sz="2800" b="1" dirty="0"/>
              <a:t>TEB’s </a:t>
            </a:r>
            <a:r>
              <a:rPr lang="en-US" altLang="zh-CN" sz="2800" b="1" dirty="0">
                <a:solidFill>
                  <a:srgbClr val="FF0000"/>
                </a:solidFill>
              </a:rPr>
              <a:t>efficiency</a:t>
            </a:r>
            <a:r>
              <a:rPr lang="en-US" altLang="zh-CN" sz="2800" b="1" dirty="0"/>
              <a:t>, </a:t>
            </a:r>
            <a:r>
              <a:rPr lang="en-US" altLang="zh-CN" sz="2800" b="1" dirty="0">
                <a:solidFill>
                  <a:srgbClr val="FF0000"/>
                </a:solidFill>
              </a:rPr>
              <a:t>saying that </a:t>
            </a:r>
            <a:r>
              <a:rPr lang="en-US" altLang="zh-CN" sz="2800" b="1" dirty="0"/>
              <a:t>such a huge </a:t>
            </a:r>
            <a:r>
              <a:rPr lang="en-US" altLang="zh-CN" sz="2800" b="1" dirty="0">
                <a:solidFill>
                  <a:srgbClr val="FF0000"/>
                </a:solidFill>
              </a:rPr>
              <a:t>vehicle </a:t>
            </a:r>
            <a:r>
              <a:rPr lang="en-US" altLang="zh-CN" sz="2800" b="1" dirty="0"/>
              <a:t>will need to move slowly in case it needs to use its emergency</a:t>
            </a:r>
            <a:r>
              <a:rPr lang="en-US" altLang="zh-CN" sz="2800" b="1" dirty="0" smtClean="0"/>
              <a:t>.</a:t>
            </a:r>
          </a:p>
          <a:p>
            <a:pPr algn="just">
              <a:lnSpc>
                <a:spcPts val="2800"/>
              </a:lnSpc>
            </a:pPr>
            <a:endParaRPr lang="en-US" altLang="zh-CN" sz="2800" b="1" dirty="0" smtClean="0"/>
          </a:p>
          <a:p>
            <a:pPr algn="just">
              <a:lnSpc>
                <a:spcPts val="2800"/>
              </a:lnSpc>
            </a:pPr>
            <a:r>
              <a:rPr lang="en-US" altLang="zh-CN" sz="2800" b="1" dirty="0" smtClean="0"/>
              <a:t>Once  she’d take wedding gifts to the gift wrap counter at the department store ,</a:t>
            </a:r>
            <a:r>
              <a:rPr lang="en-US" altLang="zh-CN" sz="2800" b="1" dirty="0" smtClean="0">
                <a:solidFill>
                  <a:srgbClr val="FF0000"/>
                </a:solidFill>
              </a:rPr>
              <a:t>thinking/believing</a:t>
            </a:r>
            <a:r>
              <a:rPr lang="en-US" altLang="zh-CN" sz="2800" b="1" dirty="0" smtClean="0"/>
              <a:t> they could do a better job.</a:t>
            </a:r>
          </a:p>
          <a:p>
            <a:pPr algn="just">
              <a:lnSpc>
                <a:spcPts val="2800"/>
              </a:lnSpc>
            </a:pPr>
            <a:endParaRPr lang="zh-CN" altLang="zh-CN" sz="2800" dirty="0"/>
          </a:p>
          <a:p>
            <a:pPr lvl="0" algn="just">
              <a:lnSpc>
                <a:spcPts val="2800"/>
              </a:lnSpc>
            </a:pPr>
            <a:r>
              <a:rPr lang="en-US" altLang="zh-CN" sz="2800" dirty="0"/>
              <a:t> </a:t>
            </a:r>
            <a:r>
              <a:rPr lang="en-US" altLang="zh-CN" sz="2800" b="1" dirty="0">
                <a:solidFill>
                  <a:srgbClr val="000000"/>
                </a:solidFill>
              </a:rPr>
              <a:t>Once she sent out a note to family members who had not</a:t>
            </a:r>
            <a:r>
              <a:rPr lang="en-US" altLang="zh-CN" sz="2800" b="1" dirty="0">
                <a:solidFill>
                  <a:srgbClr val="FF0000"/>
                </a:solidFill>
              </a:rPr>
              <a:t> acknowledged </a:t>
            </a:r>
            <a:r>
              <a:rPr lang="en-US" altLang="zh-CN" sz="2800" b="1" dirty="0">
                <a:solidFill>
                  <a:srgbClr val="000000"/>
                </a:solidFill>
              </a:rPr>
              <a:t>gifts, </a:t>
            </a:r>
            <a:r>
              <a:rPr lang="en-US" altLang="zh-CN" sz="2800" b="1" dirty="0">
                <a:solidFill>
                  <a:srgbClr val="FF0000"/>
                </a:solidFill>
              </a:rPr>
              <a:t>stating</a:t>
            </a:r>
            <a:r>
              <a:rPr lang="en-US" altLang="zh-CN" sz="2800" b="1" dirty="0">
                <a:solidFill>
                  <a:srgbClr val="000000"/>
                </a:solidFill>
              </a:rPr>
              <a:t> that there were now on her “Decal Roster” and would not be removed until she had received a proper thank you</a:t>
            </a:r>
            <a:endParaRPr lang="zh-CN" altLang="zh-CN" sz="2800" dirty="0">
              <a:solidFill>
                <a:srgbClr val="000000"/>
              </a:solidFill>
            </a:endParaRPr>
          </a:p>
          <a:p>
            <a:pPr>
              <a:lnSpc>
                <a:spcPts val="2800"/>
              </a:lnSpc>
            </a:pPr>
            <a:endParaRPr lang="zh-CN" altLang="zh-CN" dirty="0"/>
          </a:p>
          <a:p>
            <a:pPr>
              <a:lnSpc>
                <a:spcPts val="2800"/>
              </a:lnSpc>
            </a:pPr>
            <a:endParaRPr lang="zh-CN" altLang="zh-CN" dirty="0"/>
          </a:p>
          <a:p>
            <a:pPr>
              <a:lnSpc>
                <a:spcPts val="2800"/>
              </a:lnSpc>
            </a:pPr>
            <a:endParaRPr lang="zh-CN" altLang="en-US" dirty="0"/>
          </a:p>
        </p:txBody>
      </p:sp>
    </p:spTree>
    <p:extLst>
      <p:ext uri="{BB962C8B-B14F-4D97-AF65-F5344CB8AC3E}">
        <p14:creationId xmlns:p14="http://schemas.microsoft.com/office/powerpoint/2010/main" val="2494949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p:cNvSpPr>
          <p:nvPr/>
        </p:nvSpPr>
        <p:spPr bwMode="auto">
          <a:xfrm>
            <a:off x="381000" y="984250"/>
            <a:ext cx="8458200" cy="4044950"/>
          </a:xfrm>
          <a:prstGeom prst="rect">
            <a:avLst/>
          </a:prstGeom>
          <a:noFill/>
          <a:ln w="9525">
            <a:noFill/>
            <a:miter lim="800000"/>
            <a:headEnd/>
            <a:tailEnd/>
          </a:ln>
          <a:effectLst/>
        </p:spPr>
        <p:txBody>
          <a:bodyPr>
            <a:spAutoFit/>
          </a:bodyPr>
          <a:lstStyle/>
          <a:p>
            <a:pPr>
              <a:lnSpc>
                <a:spcPct val="120000"/>
              </a:lnSpc>
            </a:pPr>
            <a:r>
              <a:rPr lang="en-US" altLang="zh-CN" sz="3600" b="1">
                <a:solidFill>
                  <a:srgbClr val="000000"/>
                </a:solidFill>
                <a:latin typeface="Times New Roman" pitchFamily="18" charset="0"/>
              </a:rPr>
              <a:t>(2009·</a:t>
            </a:r>
            <a:r>
              <a:rPr lang="zh-CN" altLang="en-US" sz="3600" b="1">
                <a:solidFill>
                  <a:srgbClr val="000000"/>
                </a:solidFill>
                <a:latin typeface="Times New Roman" pitchFamily="18" charset="0"/>
              </a:rPr>
              <a:t>北京</a:t>
            </a:r>
            <a:r>
              <a:rPr lang="en-US" altLang="zh-CN" sz="3600" b="1">
                <a:solidFill>
                  <a:srgbClr val="000000"/>
                </a:solidFill>
                <a:latin typeface="Times New Roman" pitchFamily="18" charset="0"/>
              </a:rPr>
              <a:t>)</a:t>
            </a:r>
          </a:p>
          <a:p>
            <a:pPr>
              <a:lnSpc>
                <a:spcPct val="120000"/>
              </a:lnSpc>
            </a:pPr>
            <a:r>
              <a:rPr lang="en-US" altLang="zh-CN" sz="3600" b="1">
                <a:solidFill>
                  <a:srgbClr val="000000"/>
                </a:solidFill>
                <a:latin typeface="Times New Roman" pitchFamily="18" charset="0"/>
              </a:rPr>
              <a:t>______ twice, the postman refused to deliver our letters unless we chained our dog.</a:t>
            </a:r>
          </a:p>
          <a:p>
            <a:pPr>
              <a:lnSpc>
                <a:spcPct val="120000"/>
              </a:lnSpc>
            </a:pPr>
            <a:r>
              <a:rPr lang="en-US" altLang="zh-CN" sz="3600" b="1">
                <a:solidFill>
                  <a:srgbClr val="000000"/>
                </a:solidFill>
                <a:latin typeface="Times New Roman" pitchFamily="18" charset="0"/>
              </a:rPr>
              <a:t>A. Being bitten  		B. Bitten</a:t>
            </a:r>
          </a:p>
          <a:p>
            <a:pPr>
              <a:lnSpc>
                <a:spcPct val="120000"/>
              </a:lnSpc>
            </a:pPr>
            <a:r>
              <a:rPr lang="en-US" altLang="zh-CN" sz="3600" b="1">
                <a:solidFill>
                  <a:srgbClr val="000000"/>
                </a:solidFill>
                <a:latin typeface="Times New Roman" pitchFamily="18" charset="0"/>
              </a:rPr>
              <a:t>C. Having bitten  		D. To be bitten</a:t>
            </a:r>
          </a:p>
        </p:txBody>
      </p:sp>
      <p:grpSp>
        <p:nvGrpSpPr>
          <p:cNvPr id="2" name="Group 3"/>
          <p:cNvGrpSpPr>
            <a:grpSpLocks/>
          </p:cNvGrpSpPr>
          <p:nvPr/>
        </p:nvGrpSpPr>
        <p:grpSpPr bwMode="auto">
          <a:xfrm>
            <a:off x="4876800" y="3657600"/>
            <a:ext cx="914400" cy="838200"/>
            <a:chOff x="2736" y="2688"/>
            <a:chExt cx="576" cy="528"/>
          </a:xfrm>
        </p:grpSpPr>
        <p:sp>
          <p:nvSpPr>
            <p:cNvPr id="294916" name="Line 4"/>
            <p:cNvSpPr>
              <a:spLocks noChangeShapeType="1"/>
            </p:cNvSpPr>
            <p:nvPr/>
          </p:nvSpPr>
          <p:spPr bwMode="auto">
            <a:xfrm>
              <a:off x="2736" y="2976"/>
              <a:ext cx="144" cy="240"/>
            </a:xfrm>
            <a:prstGeom prst="line">
              <a:avLst/>
            </a:prstGeom>
            <a:noFill/>
            <a:ln w="66675">
              <a:solidFill>
                <a:srgbClr val="FF0000"/>
              </a:solidFill>
              <a:round/>
              <a:headEnd/>
              <a:tailEnd/>
            </a:ln>
            <a:effectLst/>
          </p:spPr>
          <p:txBody>
            <a:bodyPr/>
            <a:lstStyle/>
            <a:p>
              <a:endParaRPr lang="zh-CN" altLang="en-US"/>
            </a:p>
          </p:txBody>
        </p:sp>
        <p:sp>
          <p:nvSpPr>
            <p:cNvPr id="294917" name="Line 5"/>
            <p:cNvSpPr>
              <a:spLocks noChangeShapeType="1"/>
            </p:cNvSpPr>
            <p:nvPr/>
          </p:nvSpPr>
          <p:spPr bwMode="auto">
            <a:xfrm flipV="1">
              <a:off x="2880" y="2688"/>
              <a:ext cx="432" cy="528"/>
            </a:xfrm>
            <a:prstGeom prst="line">
              <a:avLst/>
            </a:prstGeom>
            <a:noFill/>
            <a:ln w="66675">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2859928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457200" y="1011238"/>
            <a:ext cx="8458200" cy="4703762"/>
          </a:xfrm>
          <a:prstGeom prst="rect">
            <a:avLst/>
          </a:prstGeom>
          <a:noFill/>
          <a:ln w="9525">
            <a:noFill/>
            <a:miter lim="800000"/>
            <a:headEnd/>
            <a:tailEnd/>
          </a:ln>
          <a:effectLst/>
        </p:spPr>
        <p:txBody>
          <a:bodyPr>
            <a:spAutoFit/>
          </a:bodyPr>
          <a:lstStyle/>
          <a:p>
            <a:pPr>
              <a:lnSpc>
                <a:spcPct val="120000"/>
              </a:lnSpc>
            </a:pPr>
            <a:r>
              <a:rPr lang="en-US" altLang="zh-CN" sz="3600" b="1">
                <a:solidFill>
                  <a:srgbClr val="000000"/>
                </a:solidFill>
                <a:latin typeface="Times New Roman" pitchFamily="18" charset="0"/>
              </a:rPr>
              <a:t>(2009·</a:t>
            </a:r>
            <a:r>
              <a:rPr lang="zh-CN" altLang="en-US" sz="3600" b="1">
                <a:solidFill>
                  <a:srgbClr val="000000"/>
                </a:solidFill>
                <a:latin typeface="Times New Roman" pitchFamily="18" charset="0"/>
              </a:rPr>
              <a:t>福建</a:t>
            </a:r>
            <a:r>
              <a:rPr lang="en-US" altLang="zh-CN" sz="3600" b="1">
                <a:solidFill>
                  <a:srgbClr val="000000"/>
                </a:solidFill>
                <a:latin typeface="Times New Roman" pitchFamily="18" charset="0"/>
              </a:rPr>
              <a:t>)</a:t>
            </a:r>
          </a:p>
          <a:p>
            <a:pPr>
              <a:lnSpc>
                <a:spcPct val="120000"/>
              </a:lnSpc>
            </a:pPr>
            <a:r>
              <a:rPr lang="en-US" altLang="zh-CN" sz="3600" b="1">
                <a:solidFill>
                  <a:srgbClr val="000000"/>
                </a:solidFill>
                <a:latin typeface="Times New Roman" pitchFamily="18" charset="0"/>
              </a:rPr>
              <a:t>In April, 2009, President Hu inspected the warships in Qingdao, ______ the 60th anniversary of the founding of the PLA Navy.</a:t>
            </a:r>
          </a:p>
          <a:p>
            <a:pPr>
              <a:lnSpc>
                <a:spcPct val="120000"/>
              </a:lnSpc>
            </a:pPr>
            <a:r>
              <a:rPr lang="en-US" altLang="zh-CN" sz="3600" b="1">
                <a:solidFill>
                  <a:srgbClr val="000000"/>
                </a:solidFill>
                <a:latin typeface="Times New Roman" pitchFamily="18" charset="0"/>
              </a:rPr>
              <a:t>A. marking  			B. marked</a:t>
            </a:r>
          </a:p>
          <a:p>
            <a:pPr>
              <a:lnSpc>
                <a:spcPct val="120000"/>
              </a:lnSpc>
            </a:pPr>
            <a:r>
              <a:rPr lang="en-US" altLang="zh-CN" sz="3600" b="1">
                <a:solidFill>
                  <a:srgbClr val="000000"/>
                </a:solidFill>
                <a:latin typeface="Times New Roman" pitchFamily="18" charset="0"/>
              </a:rPr>
              <a:t>C. having marked 		D. being marked</a:t>
            </a:r>
          </a:p>
        </p:txBody>
      </p:sp>
      <p:grpSp>
        <p:nvGrpSpPr>
          <p:cNvPr id="2" name="Group 3"/>
          <p:cNvGrpSpPr>
            <a:grpSpLocks/>
          </p:cNvGrpSpPr>
          <p:nvPr/>
        </p:nvGrpSpPr>
        <p:grpSpPr bwMode="auto">
          <a:xfrm>
            <a:off x="457200" y="4343400"/>
            <a:ext cx="914400" cy="838200"/>
            <a:chOff x="2736" y="2688"/>
            <a:chExt cx="576" cy="528"/>
          </a:xfrm>
        </p:grpSpPr>
        <p:sp>
          <p:nvSpPr>
            <p:cNvPr id="286724" name="Line 4"/>
            <p:cNvSpPr>
              <a:spLocks noChangeShapeType="1"/>
            </p:cNvSpPr>
            <p:nvPr/>
          </p:nvSpPr>
          <p:spPr bwMode="auto">
            <a:xfrm>
              <a:off x="2736" y="2976"/>
              <a:ext cx="144" cy="240"/>
            </a:xfrm>
            <a:prstGeom prst="line">
              <a:avLst/>
            </a:prstGeom>
            <a:noFill/>
            <a:ln w="66675">
              <a:solidFill>
                <a:srgbClr val="FF0000"/>
              </a:solidFill>
              <a:round/>
              <a:headEnd/>
              <a:tailEnd/>
            </a:ln>
            <a:effectLst/>
          </p:spPr>
          <p:txBody>
            <a:bodyPr/>
            <a:lstStyle/>
            <a:p>
              <a:endParaRPr lang="zh-CN" altLang="en-US"/>
            </a:p>
          </p:txBody>
        </p:sp>
        <p:sp>
          <p:nvSpPr>
            <p:cNvPr id="286725" name="Line 5"/>
            <p:cNvSpPr>
              <a:spLocks noChangeShapeType="1"/>
            </p:cNvSpPr>
            <p:nvPr/>
          </p:nvSpPr>
          <p:spPr bwMode="auto">
            <a:xfrm flipV="1">
              <a:off x="2880" y="2688"/>
              <a:ext cx="432" cy="528"/>
            </a:xfrm>
            <a:prstGeom prst="line">
              <a:avLst/>
            </a:prstGeom>
            <a:noFill/>
            <a:ln w="66675">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439391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762000" y="1066800"/>
            <a:ext cx="7772400" cy="3662363"/>
          </a:xfrm>
          <a:prstGeom prst="rect">
            <a:avLst/>
          </a:prstGeom>
          <a:noFill/>
          <a:ln w="9525">
            <a:noFill/>
            <a:miter lim="800000"/>
            <a:headEnd/>
            <a:tailEnd/>
          </a:ln>
          <a:effectLst/>
        </p:spPr>
        <p:txBody>
          <a:bodyPr>
            <a:spAutoFit/>
          </a:bodyPr>
          <a:lstStyle/>
          <a:p>
            <a:pPr>
              <a:spcBef>
                <a:spcPct val="50000"/>
              </a:spcBef>
            </a:pPr>
            <a:r>
              <a:rPr lang="zh-CN" altLang="en-US" sz="3600" b="1">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10</a:t>
            </a:r>
            <a:r>
              <a:rPr lang="zh-CN" altLang="en-US" sz="3600" b="1">
                <a:effectLst>
                  <a:outerShdw blurRad="38100" dist="38100" dir="2700000" algn="tl">
                    <a:srgbClr val="C0C0C0"/>
                  </a:outerShdw>
                </a:effectLst>
                <a:latin typeface="Times New Roman" pitchFamily="18" charset="0"/>
              </a:rPr>
              <a:t>天津</a:t>
            </a:r>
            <a:r>
              <a:rPr lang="en-US" altLang="zh-CN" sz="3600" b="1">
                <a:effectLst>
                  <a:outerShdw blurRad="38100" dist="38100" dir="2700000" algn="tl">
                    <a:srgbClr val="C0C0C0"/>
                  </a:outerShdw>
                </a:effectLst>
                <a:latin typeface="Times New Roman" pitchFamily="18" charset="0"/>
              </a:rPr>
              <a:t>12</a:t>
            </a:r>
            <a:r>
              <a:rPr lang="zh-CN" altLang="en-US" sz="3600" b="1">
                <a:effectLst>
                  <a:outerShdw blurRad="38100" dist="38100" dir="2700000" algn="tl">
                    <a:srgbClr val="C0C0C0"/>
                  </a:outerShdw>
                </a:effectLst>
                <a:latin typeface="Times New Roman" pitchFamily="18" charset="0"/>
              </a:rPr>
              <a:t>）</a:t>
            </a:r>
          </a:p>
          <a:p>
            <a:pPr>
              <a:spcBef>
                <a:spcPct val="50000"/>
              </a:spcBef>
            </a:pPr>
            <a:r>
              <a:rPr lang="en-US" altLang="zh-CN" sz="3600" b="1">
                <a:effectLst>
                  <a:outerShdw blurRad="38100" dist="38100" dir="2700000" algn="tl">
                    <a:srgbClr val="C0C0C0"/>
                  </a:outerShdw>
                </a:effectLst>
                <a:latin typeface="Times New Roman" pitchFamily="18" charset="0"/>
              </a:rPr>
              <a:t>It rained heavily in the south</a:t>
            </a:r>
            <a:r>
              <a:rPr lang="zh-CN" altLang="en-US" sz="3600" b="1">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______ serious flooding in several provinces.</a:t>
            </a:r>
          </a:p>
          <a:p>
            <a:pPr>
              <a:spcBef>
                <a:spcPct val="50000"/>
              </a:spcBef>
            </a:pPr>
            <a:r>
              <a:rPr lang="en-US" altLang="zh-CN" sz="3600" b="1">
                <a:effectLst>
                  <a:outerShdw blurRad="38100" dist="38100" dir="2700000" algn="tl">
                    <a:srgbClr val="C0C0C0"/>
                  </a:outerShdw>
                </a:effectLst>
                <a:latin typeface="Times New Roman" pitchFamily="18" charset="0"/>
              </a:rPr>
              <a:t>A. caused       B. having caused    </a:t>
            </a:r>
          </a:p>
          <a:p>
            <a:pPr>
              <a:spcBef>
                <a:spcPct val="50000"/>
              </a:spcBef>
            </a:pPr>
            <a:r>
              <a:rPr lang="en-US" altLang="zh-CN" sz="3600" b="1">
                <a:effectLst>
                  <a:outerShdw blurRad="38100" dist="38100" dir="2700000" algn="tl">
                    <a:srgbClr val="C0C0C0"/>
                  </a:outerShdw>
                </a:effectLst>
                <a:latin typeface="Times New Roman" pitchFamily="18" charset="0"/>
              </a:rPr>
              <a:t>C. causing     D. to cause </a:t>
            </a:r>
          </a:p>
        </p:txBody>
      </p:sp>
      <p:pic>
        <p:nvPicPr>
          <p:cNvPr id="41991" name="Picture 7" descr="20090204_845682aa92221a984601cPafxQxIgouA"/>
          <p:cNvPicPr>
            <a:picLocks noChangeAspect="1" noChangeArrowheads="1"/>
          </p:cNvPicPr>
          <p:nvPr/>
        </p:nvPicPr>
        <p:blipFill>
          <a:blip r:embed="rId2" cstate="print"/>
          <a:srcRect/>
          <a:stretch>
            <a:fillRect/>
          </a:stretch>
        </p:blipFill>
        <p:spPr bwMode="auto">
          <a:xfrm>
            <a:off x="609600" y="4229100"/>
            <a:ext cx="838200" cy="733425"/>
          </a:xfrm>
          <a:prstGeom prst="rect">
            <a:avLst/>
          </a:prstGeom>
          <a:noFill/>
          <a:ln w="9525">
            <a:noFill/>
            <a:miter lim="800000"/>
            <a:headEnd/>
            <a:tailEnd/>
          </a:ln>
        </p:spPr>
      </p:pic>
    </p:spTree>
    <p:extLst>
      <p:ext uri="{BB962C8B-B14F-4D97-AF65-F5344CB8AC3E}">
        <p14:creationId xmlns:p14="http://schemas.microsoft.com/office/powerpoint/2010/main" val="1062346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barn(inHorizontal)">
                                      <p:cBhvr>
                                        <p:cTn id="7" dur="5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ChangeArrowheads="1"/>
          </p:cNvSpPr>
          <p:nvPr/>
        </p:nvSpPr>
        <p:spPr bwMode="auto">
          <a:xfrm>
            <a:off x="381000" y="984250"/>
            <a:ext cx="8458200" cy="4703763"/>
          </a:xfrm>
          <a:prstGeom prst="rect">
            <a:avLst/>
          </a:prstGeom>
          <a:noFill/>
          <a:ln w="9525">
            <a:noFill/>
            <a:miter lim="800000"/>
            <a:headEnd/>
            <a:tailEnd/>
          </a:ln>
          <a:effectLst/>
        </p:spPr>
        <p:txBody>
          <a:bodyPr>
            <a:spAutoFit/>
          </a:bodyPr>
          <a:lstStyle/>
          <a:p>
            <a:pPr>
              <a:lnSpc>
                <a:spcPct val="120000"/>
              </a:lnSpc>
            </a:pPr>
            <a:r>
              <a:rPr lang="en-US" altLang="zh-CN" sz="3600" b="1" dirty="0">
                <a:solidFill>
                  <a:srgbClr val="000000"/>
                </a:solidFill>
                <a:latin typeface="Times New Roman" pitchFamily="18" charset="0"/>
              </a:rPr>
              <a:t>(2009·</a:t>
            </a:r>
            <a:r>
              <a:rPr lang="zh-CN" altLang="en-US" sz="3600" b="1" dirty="0">
                <a:solidFill>
                  <a:srgbClr val="000000"/>
                </a:solidFill>
                <a:latin typeface="Times New Roman" pitchFamily="18" charset="0"/>
              </a:rPr>
              <a:t>龙岩毕业班质检</a:t>
            </a:r>
            <a:r>
              <a:rPr lang="en-US" altLang="zh-CN" sz="3600" b="1" dirty="0">
                <a:solidFill>
                  <a:srgbClr val="000000"/>
                </a:solidFill>
                <a:latin typeface="Times New Roman" pitchFamily="18" charset="0"/>
              </a:rPr>
              <a:t>)</a:t>
            </a:r>
          </a:p>
          <a:p>
            <a:pPr>
              <a:lnSpc>
                <a:spcPct val="120000"/>
              </a:lnSpc>
            </a:pPr>
            <a:r>
              <a:rPr lang="en-US" altLang="zh-CN" sz="3600" b="1" dirty="0">
                <a:solidFill>
                  <a:srgbClr val="000000"/>
                </a:solidFill>
                <a:latin typeface="Times New Roman" pitchFamily="18" charset="0"/>
              </a:rPr>
              <a:t>Realizing I would be late, I quickly dressed my son and, ______ my bag, went to work.</a:t>
            </a:r>
          </a:p>
          <a:p>
            <a:pPr>
              <a:lnSpc>
                <a:spcPct val="120000"/>
              </a:lnSpc>
            </a:pPr>
            <a:r>
              <a:rPr lang="en-US" altLang="zh-CN" sz="3600" b="1" dirty="0">
                <a:solidFill>
                  <a:srgbClr val="000000"/>
                </a:solidFill>
                <a:latin typeface="Times New Roman" pitchFamily="18" charset="0"/>
              </a:rPr>
              <a:t>A. carried  		B. having carried</a:t>
            </a:r>
          </a:p>
          <a:p>
            <a:pPr>
              <a:lnSpc>
                <a:spcPct val="120000"/>
              </a:lnSpc>
            </a:pPr>
            <a:r>
              <a:rPr lang="en-US" altLang="zh-CN" sz="3600" b="1" dirty="0">
                <a:solidFill>
                  <a:srgbClr val="000000"/>
                </a:solidFill>
                <a:latin typeface="Times New Roman" pitchFamily="18" charset="0"/>
              </a:rPr>
              <a:t>C. to carry  		D. carrying</a:t>
            </a:r>
          </a:p>
          <a:p>
            <a:pPr>
              <a:lnSpc>
                <a:spcPct val="120000"/>
              </a:lnSpc>
            </a:pPr>
            <a:endParaRPr lang="en-US" altLang="zh-CN" sz="3600" b="1" dirty="0">
              <a:solidFill>
                <a:srgbClr val="000000"/>
              </a:solidFill>
              <a:latin typeface="Times New Roman" pitchFamily="18" charset="0"/>
            </a:endParaRPr>
          </a:p>
        </p:txBody>
      </p:sp>
      <p:grpSp>
        <p:nvGrpSpPr>
          <p:cNvPr id="2" name="Group 3"/>
          <p:cNvGrpSpPr>
            <a:grpSpLocks/>
          </p:cNvGrpSpPr>
          <p:nvPr/>
        </p:nvGrpSpPr>
        <p:grpSpPr bwMode="auto">
          <a:xfrm>
            <a:off x="4038600" y="4267200"/>
            <a:ext cx="914400" cy="838200"/>
            <a:chOff x="2736" y="2688"/>
            <a:chExt cx="576" cy="528"/>
          </a:xfrm>
        </p:grpSpPr>
        <p:sp>
          <p:nvSpPr>
            <p:cNvPr id="308228" name="Line 4"/>
            <p:cNvSpPr>
              <a:spLocks noChangeShapeType="1"/>
            </p:cNvSpPr>
            <p:nvPr/>
          </p:nvSpPr>
          <p:spPr bwMode="auto">
            <a:xfrm>
              <a:off x="2736" y="2976"/>
              <a:ext cx="144" cy="240"/>
            </a:xfrm>
            <a:prstGeom prst="line">
              <a:avLst/>
            </a:prstGeom>
            <a:noFill/>
            <a:ln w="66675">
              <a:solidFill>
                <a:srgbClr val="FF0000"/>
              </a:solidFill>
              <a:round/>
              <a:headEnd/>
              <a:tailEnd/>
            </a:ln>
            <a:effectLst/>
          </p:spPr>
          <p:txBody>
            <a:bodyPr/>
            <a:lstStyle/>
            <a:p>
              <a:endParaRPr lang="zh-CN" altLang="en-US"/>
            </a:p>
          </p:txBody>
        </p:sp>
        <p:sp>
          <p:nvSpPr>
            <p:cNvPr id="308229" name="Line 5"/>
            <p:cNvSpPr>
              <a:spLocks noChangeShapeType="1"/>
            </p:cNvSpPr>
            <p:nvPr/>
          </p:nvSpPr>
          <p:spPr bwMode="auto">
            <a:xfrm flipV="1">
              <a:off x="2880" y="2688"/>
              <a:ext cx="432" cy="528"/>
            </a:xfrm>
            <a:prstGeom prst="line">
              <a:avLst/>
            </a:prstGeom>
            <a:noFill/>
            <a:ln w="66675">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1547885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body" idx="1"/>
          </p:nvPr>
        </p:nvSpPr>
        <p:spPr>
          <a:xfrm>
            <a:off x="468313" y="1600200"/>
            <a:ext cx="8229600" cy="4525963"/>
          </a:xfrm>
        </p:spPr>
        <p:txBody>
          <a:bodyPr/>
          <a:lstStyle/>
          <a:p>
            <a:pPr marL="609600" indent="-609600">
              <a:lnSpc>
                <a:spcPct val="120000"/>
              </a:lnSpc>
              <a:spcBef>
                <a:spcPct val="0"/>
              </a:spcBef>
              <a:buFontTx/>
              <a:buNone/>
            </a:pPr>
            <a:r>
              <a:rPr lang="en-US" altLang="zh-CN" sz="3600" b="1" dirty="0">
                <a:latin typeface="Times New Roman" pitchFamily="18" charset="0"/>
              </a:rPr>
              <a:t>	</a:t>
            </a:r>
            <a:r>
              <a:rPr lang="en-US" altLang="zh-CN" sz="3600" b="1" dirty="0" smtClean="0">
                <a:latin typeface="Times New Roman" pitchFamily="18" charset="0"/>
              </a:rPr>
              <a:t>The </a:t>
            </a:r>
            <a:r>
              <a:rPr lang="en-US" altLang="zh-CN" sz="3600" b="1" dirty="0">
                <a:latin typeface="Times New Roman" pitchFamily="18" charset="0"/>
              </a:rPr>
              <a:t>flowers _______ sweet in the botanic garden attract the visitors to the beauty of nature.</a:t>
            </a:r>
          </a:p>
          <a:p>
            <a:pPr marL="609600" indent="-609600">
              <a:lnSpc>
                <a:spcPct val="120000"/>
              </a:lnSpc>
              <a:spcBef>
                <a:spcPct val="0"/>
              </a:spcBef>
              <a:buFontTx/>
              <a:buNone/>
            </a:pPr>
            <a:r>
              <a:rPr lang="en-US" altLang="zh-CN" sz="3600" b="1" dirty="0">
                <a:latin typeface="Times New Roman" pitchFamily="18" charset="0"/>
              </a:rPr>
              <a:t>     A. to smell                   B. smelling</a:t>
            </a:r>
          </a:p>
          <a:p>
            <a:pPr marL="609600" indent="-609600">
              <a:lnSpc>
                <a:spcPct val="120000"/>
              </a:lnSpc>
              <a:spcBef>
                <a:spcPct val="0"/>
              </a:spcBef>
              <a:buFontTx/>
              <a:buNone/>
            </a:pPr>
            <a:r>
              <a:rPr lang="en-US" altLang="zh-CN" sz="3600" b="1" dirty="0">
                <a:latin typeface="Times New Roman" pitchFamily="18" charset="0"/>
              </a:rPr>
              <a:t>     C. smelt                       D. to be smelt</a:t>
            </a:r>
          </a:p>
        </p:txBody>
      </p:sp>
      <p:pic>
        <p:nvPicPr>
          <p:cNvPr id="223238" name="Picture 6" descr="vbn"/>
          <p:cNvPicPr>
            <a:picLocks noChangeAspect="1" noChangeArrowheads="1" noCrop="1"/>
          </p:cNvPicPr>
          <p:nvPr/>
        </p:nvPicPr>
        <p:blipFill>
          <a:blip r:embed="rId2" cstate="print"/>
          <a:srcRect/>
          <a:stretch>
            <a:fillRect/>
          </a:stretch>
        </p:blipFill>
        <p:spPr bwMode="auto">
          <a:xfrm>
            <a:off x="5105400" y="3657600"/>
            <a:ext cx="792163" cy="760413"/>
          </a:xfrm>
          <a:prstGeom prst="rect">
            <a:avLst/>
          </a:prstGeom>
          <a:noFill/>
        </p:spPr>
      </p:pic>
    </p:spTree>
    <p:extLst>
      <p:ext uri="{BB962C8B-B14F-4D97-AF65-F5344CB8AC3E}">
        <p14:creationId xmlns:p14="http://schemas.microsoft.com/office/powerpoint/2010/main" val="3525892387"/>
      </p:ext>
    </p:extLst>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3234">
                                            <p:txEl>
                                              <p:pRg st="0" end="0"/>
                                            </p:txEl>
                                          </p:spTgt>
                                        </p:tgtEl>
                                        <p:attrNameLst>
                                          <p:attrName>style.visibility</p:attrName>
                                        </p:attrNameLst>
                                      </p:cBhvr>
                                      <p:to>
                                        <p:strVal val="visible"/>
                                      </p:to>
                                    </p:set>
                                    <p:animEffect transition="in" filter="blinds(horizontal)">
                                      <p:cBhvr>
                                        <p:cTn id="7" dur="500"/>
                                        <p:tgtEl>
                                          <p:spTgt spid="22323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3234">
                                            <p:txEl>
                                              <p:pRg st="1" end="1"/>
                                            </p:txEl>
                                          </p:spTgt>
                                        </p:tgtEl>
                                        <p:attrNameLst>
                                          <p:attrName>style.visibility</p:attrName>
                                        </p:attrNameLst>
                                      </p:cBhvr>
                                      <p:to>
                                        <p:strVal val="visible"/>
                                      </p:to>
                                    </p:set>
                                    <p:animEffect transition="in" filter="blinds(horizontal)">
                                      <p:cBhvr>
                                        <p:cTn id="10" dur="500"/>
                                        <p:tgtEl>
                                          <p:spTgt spid="22323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3234">
                                            <p:txEl>
                                              <p:pRg st="2" end="2"/>
                                            </p:txEl>
                                          </p:spTgt>
                                        </p:tgtEl>
                                        <p:attrNameLst>
                                          <p:attrName>style.visibility</p:attrName>
                                        </p:attrNameLst>
                                      </p:cBhvr>
                                      <p:to>
                                        <p:strVal val="visible"/>
                                      </p:to>
                                    </p:set>
                                    <p:animEffect transition="in" filter="blinds(horizontal)">
                                      <p:cBhvr>
                                        <p:cTn id="13" dur="500"/>
                                        <p:tgtEl>
                                          <p:spTgt spid="22323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223238"/>
                                        </p:tgtEl>
                                        <p:attrNameLst>
                                          <p:attrName>style.visibility</p:attrName>
                                        </p:attrNameLst>
                                      </p:cBhvr>
                                      <p:to>
                                        <p:strVal val="visible"/>
                                      </p:to>
                                    </p:set>
                                    <p:animEffect transition="in" filter="wipe(down)">
                                      <p:cBhvr>
                                        <p:cTn id="18" dur="290">
                                          <p:stCondLst>
                                            <p:cond delay="0"/>
                                          </p:stCondLst>
                                        </p:cTn>
                                        <p:tgtEl>
                                          <p:spTgt spid="223238"/>
                                        </p:tgtEl>
                                      </p:cBhvr>
                                    </p:animEffect>
                                    <p:anim calcmode="lin" valueType="num">
                                      <p:cBhvr>
                                        <p:cTn id="19" dur="911" tmFilter="0,0; 0.14,0.36; 0.43,0.73; 0.71,0.91; 1.0,1.0">
                                          <p:stCondLst>
                                            <p:cond delay="0"/>
                                          </p:stCondLst>
                                        </p:cTn>
                                        <p:tgtEl>
                                          <p:spTgt spid="223238"/>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223238"/>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223238"/>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223238"/>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223238"/>
                                        </p:tgtEl>
                                        <p:attrNameLst>
                                          <p:attrName>ppt_y</p:attrName>
                                        </p:attrNameLst>
                                      </p:cBhvr>
                                      <p:tavLst>
                                        <p:tav tm="0" fmla="#ppt_y-sin(pi*$)/81">
                                          <p:val>
                                            <p:fltVal val="0"/>
                                          </p:val>
                                        </p:tav>
                                        <p:tav tm="100000">
                                          <p:val>
                                            <p:fltVal val="1"/>
                                          </p:val>
                                        </p:tav>
                                      </p:tavLst>
                                    </p:anim>
                                    <p:animScale>
                                      <p:cBhvr>
                                        <p:cTn id="24" dur="13">
                                          <p:stCondLst>
                                            <p:cond delay="325"/>
                                          </p:stCondLst>
                                        </p:cTn>
                                        <p:tgtEl>
                                          <p:spTgt spid="223238"/>
                                        </p:tgtEl>
                                      </p:cBhvr>
                                      <p:to x="100000" y="60000"/>
                                    </p:animScale>
                                    <p:animScale>
                                      <p:cBhvr>
                                        <p:cTn id="25" dur="83" decel="50000">
                                          <p:stCondLst>
                                            <p:cond delay="338"/>
                                          </p:stCondLst>
                                        </p:cTn>
                                        <p:tgtEl>
                                          <p:spTgt spid="223238"/>
                                        </p:tgtEl>
                                      </p:cBhvr>
                                      <p:to x="100000" y="100000"/>
                                    </p:animScale>
                                    <p:animScale>
                                      <p:cBhvr>
                                        <p:cTn id="26" dur="13">
                                          <p:stCondLst>
                                            <p:cond delay="656"/>
                                          </p:stCondLst>
                                        </p:cTn>
                                        <p:tgtEl>
                                          <p:spTgt spid="223238"/>
                                        </p:tgtEl>
                                      </p:cBhvr>
                                      <p:to x="100000" y="80000"/>
                                    </p:animScale>
                                    <p:animScale>
                                      <p:cBhvr>
                                        <p:cTn id="27" dur="83" decel="50000">
                                          <p:stCondLst>
                                            <p:cond delay="669"/>
                                          </p:stCondLst>
                                        </p:cTn>
                                        <p:tgtEl>
                                          <p:spTgt spid="223238"/>
                                        </p:tgtEl>
                                      </p:cBhvr>
                                      <p:to x="100000" y="100000"/>
                                    </p:animScale>
                                    <p:animScale>
                                      <p:cBhvr>
                                        <p:cTn id="28" dur="13">
                                          <p:stCondLst>
                                            <p:cond delay="821"/>
                                          </p:stCondLst>
                                        </p:cTn>
                                        <p:tgtEl>
                                          <p:spTgt spid="223238"/>
                                        </p:tgtEl>
                                      </p:cBhvr>
                                      <p:to x="100000" y="90000"/>
                                    </p:animScale>
                                    <p:animScale>
                                      <p:cBhvr>
                                        <p:cTn id="29" dur="83" decel="50000">
                                          <p:stCondLst>
                                            <p:cond delay="834"/>
                                          </p:stCondLst>
                                        </p:cTn>
                                        <p:tgtEl>
                                          <p:spTgt spid="223238"/>
                                        </p:tgtEl>
                                      </p:cBhvr>
                                      <p:to x="100000" y="100000"/>
                                    </p:animScale>
                                    <p:animScale>
                                      <p:cBhvr>
                                        <p:cTn id="30" dur="13">
                                          <p:stCondLst>
                                            <p:cond delay="904"/>
                                          </p:stCondLst>
                                        </p:cTn>
                                        <p:tgtEl>
                                          <p:spTgt spid="223238"/>
                                        </p:tgtEl>
                                      </p:cBhvr>
                                      <p:to x="100000" y="95000"/>
                                    </p:animScale>
                                    <p:animScale>
                                      <p:cBhvr>
                                        <p:cTn id="31" dur="83" decel="50000">
                                          <p:stCondLst>
                                            <p:cond delay="917"/>
                                          </p:stCondLst>
                                        </p:cTn>
                                        <p:tgtEl>
                                          <p:spTgt spid="2232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ChangeArrowheads="1"/>
          </p:cNvSpPr>
          <p:nvPr/>
        </p:nvSpPr>
        <p:spPr bwMode="auto">
          <a:xfrm>
            <a:off x="381000" y="457200"/>
            <a:ext cx="8610600" cy="6021388"/>
          </a:xfrm>
          <a:prstGeom prst="rect">
            <a:avLst/>
          </a:prstGeom>
          <a:noFill/>
          <a:ln w="9525">
            <a:noFill/>
            <a:miter lim="800000"/>
            <a:headEnd/>
            <a:tailEnd/>
          </a:ln>
          <a:effectLst/>
        </p:spPr>
        <p:txBody>
          <a:bodyPr>
            <a:spAutoFit/>
          </a:bodyPr>
          <a:lstStyle/>
          <a:p>
            <a:pPr>
              <a:lnSpc>
                <a:spcPct val="120000"/>
              </a:lnSpc>
            </a:pPr>
            <a:r>
              <a:rPr lang="en-US" altLang="zh-CN" sz="3600" b="1" dirty="0">
                <a:solidFill>
                  <a:srgbClr val="000000"/>
                </a:solidFill>
                <a:latin typeface="Times New Roman" pitchFamily="18" charset="0"/>
              </a:rPr>
              <a:t>(2009·</a:t>
            </a:r>
            <a:r>
              <a:rPr lang="zh-CN" altLang="en-US" sz="3600" b="1" dirty="0">
                <a:solidFill>
                  <a:srgbClr val="000000"/>
                </a:solidFill>
                <a:latin typeface="Times New Roman" pitchFamily="18" charset="0"/>
              </a:rPr>
              <a:t>金丽衢十二校联考</a:t>
            </a:r>
            <a:r>
              <a:rPr lang="en-US" altLang="zh-CN" sz="3600" b="1" dirty="0">
                <a:solidFill>
                  <a:srgbClr val="000000"/>
                </a:solidFill>
                <a:latin typeface="Times New Roman" pitchFamily="18" charset="0"/>
              </a:rPr>
              <a:t>)</a:t>
            </a:r>
          </a:p>
          <a:p>
            <a:pPr>
              <a:lnSpc>
                <a:spcPct val="120000"/>
              </a:lnSpc>
            </a:pPr>
            <a:r>
              <a:rPr lang="en-US" altLang="zh-CN" sz="3600" b="1" dirty="0">
                <a:solidFill>
                  <a:srgbClr val="000000"/>
                </a:solidFill>
                <a:latin typeface="Times New Roman" pitchFamily="18" charset="0"/>
              </a:rPr>
              <a:t>______ by his grandparents in the countryside, he </a:t>
            </a:r>
            <a:r>
              <a:rPr lang="en-US" altLang="zh-CN" sz="3600" b="1" dirty="0">
                <a:solidFill>
                  <a:srgbClr val="FF0000"/>
                </a:solidFill>
                <a:latin typeface="Times New Roman" pitchFamily="18" charset="0"/>
              </a:rPr>
              <a:t>isn’t accustomed to </a:t>
            </a:r>
            <a:r>
              <a:rPr lang="en-US" altLang="zh-CN" sz="3600" b="1" dirty="0">
                <a:solidFill>
                  <a:srgbClr val="000000"/>
                </a:solidFill>
                <a:latin typeface="Times New Roman" pitchFamily="18" charset="0"/>
              </a:rPr>
              <a:t>______ in the city.</a:t>
            </a:r>
          </a:p>
          <a:p>
            <a:pPr>
              <a:lnSpc>
                <a:spcPct val="120000"/>
              </a:lnSpc>
            </a:pPr>
            <a:r>
              <a:rPr lang="en-US" altLang="zh-CN" sz="3600" b="1" dirty="0">
                <a:solidFill>
                  <a:srgbClr val="000000"/>
                </a:solidFill>
                <a:latin typeface="Times New Roman" pitchFamily="18" charset="0"/>
              </a:rPr>
              <a:t>A. Having brought up; live</a:t>
            </a:r>
          </a:p>
          <a:p>
            <a:pPr>
              <a:lnSpc>
                <a:spcPct val="120000"/>
              </a:lnSpc>
            </a:pPr>
            <a:r>
              <a:rPr lang="en-US" altLang="zh-CN" sz="3600" b="1" dirty="0">
                <a:solidFill>
                  <a:srgbClr val="000000"/>
                </a:solidFill>
                <a:latin typeface="Times New Roman" pitchFamily="18" charset="0"/>
              </a:rPr>
              <a:t>B. Grown up; living</a:t>
            </a:r>
          </a:p>
          <a:p>
            <a:pPr>
              <a:lnSpc>
                <a:spcPct val="120000"/>
              </a:lnSpc>
            </a:pPr>
            <a:r>
              <a:rPr lang="en-US" altLang="zh-CN" sz="3600" b="1" dirty="0">
                <a:solidFill>
                  <a:srgbClr val="000000"/>
                </a:solidFill>
                <a:latin typeface="Times New Roman" pitchFamily="18" charset="0"/>
              </a:rPr>
              <a:t>C. Growing up; live</a:t>
            </a:r>
          </a:p>
          <a:p>
            <a:pPr>
              <a:lnSpc>
                <a:spcPct val="120000"/>
              </a:lnSpc>
            </a:pPr>
            <a:r>
              <a:rPr lang="en-US" altLang="zh-CN" sz="3600" b="1" dirty="0">
                <a:solidFill>
                  <a:srgbClr val="000000"/>
                </a:solidFill>
                <a:latin typeface="Times New Roman" pitchFamily="18" charset="0"/>
              </a:rPr>
              <a:t>D. Brought up; living</a:t>
            </a:r>
          </a:p>
          <a:p>
            <a:pPr>
              <a:lnSpc>
                <a:spcPct val="120000"/>
              </a:lnSpc>
            </a:pPr>
            <a:endParaRPr lang="en-US" altLang="zh-CN" sz="3600" b="1" dirty="0">
              <a:solidFill>
                <a:srgbClr val="000000"/>
              </a:solidFill>
              <a:latin typeface="Times New Roman" pitchFamily="18" charset="0"/>
            </a:endParaRPr>
          </a:p>
        </p:txBody>
      </p:sp>
      <p:grpSp>
        <p:nvGrpSpPr>
          <p:cNvPr id="2" name="Group 3"/>
          <p:cNvGrpSpPr>
            <a:grpSpLocks/>
          </p:cNvGrpSpPr>
          <p:nvPr/>
        </p:nvGrpSpPr>
        <p:grpSpPr bwMode="auto">
          <a:xfrm>
            <a:off x="457200" y="5181600"/>
            <a:ext cx="914400" cy="838200"/>
            <a:chOff x="2736" y="2688"/>
            <a:chExt cx="576" cy="528"/>
          </a:xfrm>
        </p:grpSpPr>
        <p:sp>
          <p:nvSpPr>
            <p:cNvPr id="310276" name="Line 4"/>
            <p:cNvSpPr>
              <a:spLocks noChangeShapeType="1"/>
            </p:cNvSpPr>
            <p:nvPr/>
          </p:nvSpPr>
          <p:spPr bwMode="auto">
            <a:xfrm>
              <a:off x="2736" y="2976"/>
              <a:ext cx="144" cy="240"/>
            </a:xfrm>
            <a:prstGeom prst="line">
              <a:avLst/>
            </a:prstGeom>
            <a:noFill/>
            <a:ln w="66675">
              <a:solidFill>
                <a:srgbClr val="FF0000"/>
              </a:solidFill>
              <a:round/>
              <a:headEnd/>
              <a:tailEnd/>
            </a:ln>
            <a:effectLst/>
          </p:spPr>
          <p:txBody>
            <a:bodyPr/>
            <a:lstStyle/>
            <a:p>
              <a:endParaRPr lang="zh-CN" altLang="en-US"/>
            </a:p>
          </p:txBody>
        </p:sp>
        <p:sp>
          <p:nvSpPr>
            <p:cNvPr id="310277" name="Line 5"/>
            <p:cNvSpPr>
              <a:spLocks noChangeShapeType="1"/>
            </p:cNvSpPr>
            <p:nvPr/>
          </p:nvSpPr>
          <p:spPr bwMode="auto">
            <a:xfrm flipV="1">
              <a:off x="2880" y="2688"/>
              <a:ext cx="432" cy="528"/>
            </a:xfrm>
            <a:prstGeom prst="line">
              <a:avLst/>
            </a:prstGeom>
            <a:noFill/>
            <a:ln w="66675">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3146334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381000" y="838200"/>
            <a:ext cx="8458200" cy="4703763"/>
          </a:xfrm>
          <a:prstGeom prst="rect">
            <a:avLst/>
          </a:prstGeom>
          <a:noFill/>
          <a:ln w="9525">
            <a:noFill/>
            <a:miter lim="800000"/>
            <a:headEnd/>
            <a:tailEnd/>
          </a:ln>
          <a:effectLst/>
        </p:spPr>
        <p:txBody>
          <a:bodyPr>
            <a:spAutoFit/>
          </a:bodyPr>
          <a:lstStyle/>
          <a:p>
            <a:pPr>
              <a:lnSpc>
                <a:spcPct val="120000"/>
              </a:lnSpc>
            </a:pPr>
            <a:r>
              <a:rPr lang="zh-CN" altLang="en-US" sz="3600" b="1" dirty="0">
                <a:solidFill>
                  <a:srgbClr val="000000"/>
                </a:solidFill>
                <a:latin typeface="Times New Roman" pitchFamily="18" charset="0"/>
              </a:rPr>
              <a:t>［</a:t>
            </a:r>
            <a:r>
              <a:rPr lang="en-US" altLang="zh-CN" sz="3600" b="1" dirty="0">
                <a:solidFill>
                  <a:srgbClr val="000000"/>
                </a:solidFill>
                <a:latin typeface="Times New Roman" pitchFamily="18" charset="0"/>
              </a:rPr>
              <a:t>2011·</a:t>
            </a:r>
            <a:r>
              <a:rPr lang="zh-CN" altLang="en-US" sz="3600" b="1" dirty="0">
                <a:solidFill>
                  <a:srgbClr val="000000"/>
                </a:solidFill>
                <a:latin typeface="Times New Roman" pitchFamily="18" charset="0"/>
              </a:rPr>
              <a:t>江西卷］ </a:t>
            </a:r>
          </a:p>
          <a:p>
            <a:pPr>
              <a:lnSpc>
                <a:spcPct val="120000"/>
              </a:lnSpc>
            </a:pPr>
            <a:r>
              <a:rPr lang="en-US" altLang="zh-CN" sz="3600" b="1" dirty="0">
                <a:solidFill>
                  <a:srgbClr val="FF0000"/>
                </a:solidFill>
                <a:latin typeface="Times New Roman" pitchFamily="18" charset="0"/>
              </a:rPr>
              <a:t>On receiving </a:t>
            </a:r>
            <a:r>
              <a:rPr lang="en-US" altLang="zh-CN" sz="3600" b="1" dirty="0">
                <a:solidFill>
                  <a:srgbClr val="000000"/>
                </a:solidFill>
                <a:latin typeface="Times New Roman" pitchFamily="18" charset="0"/>
              </a:rPr>
              <a:t>a phone call from his wife ________ she had a fall, Mr. Gordon immediately rushed home from office.</a:t>
            </a:r>
          </a:p>
          <a:p>
            <a:pPr>
              <a:lnSpc>
                <a:spcPct val="120000"/>
              </a:lnSpc>
            </a:pPr>
            <a:r>
              <a:rPr lang="en-US" altLang="zh-CN" sz="3600" b="1" dirty="0">
                <a:solidFill>
                  <a:srgbClr val="000000"/>
                </a:solidFill>
                <a:latin typeface="Times New Roman" pitchFamily="18" charset="0"/>
              </a:rPr>
              <a:t>     A</a:t>
            </a:r>
            <a:r>
              <a:rPr lang="zh-CN" altLang="en-US" sz="3600" b="1" dirty="0">
                <a:solidFill>
                  <a:srgbClr val="000000"/>
                </a:solidFill>
                <a:latin typeface="Times New Roman" pitchFamily="18" charset="0"/>
              </a:rPr>
              <a:t>．</a:t>
            </a:r>
            <a:r>
              <a:rPr lang="en-US" altLang="zh-CN" sz="3600" b="1" dirty="0">
                <a:solidFill>
                  <a:srgbClr val="000000"/>
                </a:solidFill>
                <a:latin typeface="Times New Roman" pitchFamily="18" charset="0"/>
              </a:rPr>
              <a:t>says	               B</a:t>
            </a:r>
            <a:r>
              <a:rPr lang="zh-CN" altLang="en-US" sz="3600" b="1" dirty="0">
                <a:solidFill>
                  <a:srgbClr val="000000"/>
                </a:solidFill>
                <a:latin typeface="Times New Roman" pitchFamily="18" charset="0"/>
              </a:rPr>
              <a:t>．</a:t>
            </a:r>
            <a:r>
              <a:rPr lang="en-US" altLang="zh-CN" sz="3600" b="1" dirty="0">
                <a:solidFill>
                  <a:srgbClr val="000000"/>
                </a:solidFill>
                <a:latin typeface="Times New Roman" pitchFamily="18" charset="0"/>
              </a:rPr>
              <a:t>said			  </a:t>
            </a:r>
          </a:p>
          <a:p>
            <a:pPr>
              <a:lnSpc>
                <a:spcPct val="120000"/>
              </a:lnSpc>
            </a:pPr>
            <a:r>
              <a:rPr lang="en-US" altLang="zh-CN" sz="3600" b="1" dirty="0">
                <a:solidFill>
                  <a:srgbClr val="000000"/>
                </a:solidFill>
                <a:latin typeface="Times New Roman" pitchFamily="18" charset="0"/>
              </a:rPr>
              <a:t>     C</a:t>
            </a:r>
            <a:r>
              <a:rPr lang="zh-CN" altLang="en-US" sz="3600" b="1" dirty="0">
                <a:solidFill>
                  <a:srgbClr val="000000"/>
                </a:solidFill>
                <a:latin typeface="Times New Roman" pitchFamily="18" charset="0"/>
              </a:rPr>
              <a:t>．</a:t>
            </a:r>
            <a:r>
              <a:rPr lang="en-US" altLang="zh-CN" sz="3600" b="1" dirty="0">
                <a:solidFill>
                  <a:srgbClr val="000000"/>
                </a:solidFill>
                <a:latin typeface="Times New Roman" pitchFamily="18" charset="0"/>
              </a:rPr>
              <a:t>saying	               D</a:t>
            </a:r>
            <a:r>
              <a:rPr lang="zh-CN" altLang="en-US" sz="3600" b="1" dirty="0">
                <a:solidFill>
                  <a:srgbClr val="000000"/>
                </a:solidFill>
                <a:latin typeface="Times New Roman" pitchFamily="18" charset="0"/>
              </a:rPr>
              <a:t>．</a:t>
            </a:r>
            <a:r>
              <a:rPr lang="en-US" altLang="zh-CN" sz="3600" b="1" dirty="0">
                <a:solidFill>
                  <a:srgbClr val="000000"/>
                </a:solidFill>
                <a:latin typeface="Times New Roman" pitchFamily="18" charset="0"/>
              </a:rPr>
              <a:t>to say</a:t>
            </a:r>
          </a:p>
          <a:p>
            <a:pPr>
              <a:lnSpc>
                <a:spcPct val="120000"/>
              </a:lnSpc>
            </a:pPr>
            <a:endParaRPr lang="en-US" altLang="zh-CN" sz="3600" b="1" dirty="0">
              <a:solidFill>
                <a:srgbClr val="000000"/>
              </a:solidFill>
              <a:latin typeface="Times New Roman" pitchFamily="18" charset="0"/>
            </a:endParaRPr>
          </a:p>
        </p:txBody>
      </p:sp>
      <p:grpSp>
        <p:nvGrpSpPr>
          <p:cNvPr id="2" name="Group 3"/>
          <p:cNvGrpSpPr>
            <a:grpSpLocks/>
          </p:cNvGrpSpPr>
          <p:nvPr/>
        </p:nvGrpSpPr>
        <p:grpSpPr bwMode="auto">
          <a:xfrm>
            <a:off x="914400" y="4191000"/>
            <a:ext cx="914400" cy="838200"/>
            <a:chOff x="2736" y="2688"/>
            <a:chExt cx="576" cy="528"/>
          </a:xfrm>
        </p:grpSpPr>
        <p:sp>
          <p:nvSpPr>
            <p:cNvPr id="314372" name="Line 4"/>
            <p:cNvSpPr>
              <a:spLocks noChangeShapeType="1"/>
            </p:cNvSpPr>
            <p:nvPr/>
          </p:nvSpPr>
          <p:spPr bwMode="auto">
            <a:xfrm>
              <a:off x="2736" y="2976"/>
              <a:ext cx="144" cy="240"/>
            </a:xfrm>
            <a:prstGeom prst="line">
              <a:avLst/>
            </a:prstGeom>
            <a:noFill/>
            <a:ln w="66675">
              <a:solidFill>
                <a:srgbClr val="FF0000"/>
              </a:solidFill>
              <a:round/>
              <a:headEnd/>
              <a:tailEnd/>
            </a:ln>
            <a:effectLst/>
          </p:spPr>
          <p:txBody>
            <a:bodyPr/>
            <a:lstStyle/>
            <a:p>
              <a:endParaRPr lang="zh-CN" altLang="en-US"/>
            </a:p>
          </p:txBody>
        </p:sp>
        <p:sp>
          <p:nvSpPr>
            <p:cNvPr id="314373" name="Line 5"/>
            <p:cNvSpPr>
              <a:spLocks noChangeShapeType="1"/>
            </p:cNvSpPr>
            <p:nvPr/>
          </p:nvSpPr>
          <p:spPr bwMode="auto">
            <a:xfrm flipV="1">
              <a:off x="2880" y="2688"/>
              <a:ext cx="432" cy="528"/>
            </a:xfrm>
            <a:prstGeom prst="line">
              <a:avLst/>
            </a:prstGeom>
            <a:noFill/>
            <a:ln w="66675">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2453863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auto">
          <a:xfrm>
            <a:off x="381000" y="1060450"/>
            <a:ext cx="8458200" cy="4044950"/>
          </a:xfrm>
          <a:prstGeom prst="rect">
            <a:avLst/>
          </a:prstGeom>
          <a:noFill/>
          <a:ln w="9525">
            <a:noFill/>
            <a:miter lim="800000"/>
            <a:headEnd/>
            <a:tailEnd/>
          </a:ln>
          <a:effectLst/>
        </p:spPr>
        <p:txBody>
          <a:bodyPr>
            <a:spAutoFit/>
          </a:bodyPr>
          <a:lstStyle/>
          <a:p>
            <a:pPr>
              <a:lnSpc>
                <a:spcPct val="120000"/>
              </a:lnSpc>
            </a:pPr>
            <a:r>
              <a:rPr lang="en-US" altLang="zh-CN" sz="3600" b="1">
                <a:solidFill>
                  <a:srgbClr val="000000"/>
                </a:solidFill>
                <a:latin typeface="Times New Roman" pitchFamily="18" charset="0"/>
              </a:rPr>
              <a:t>(2011·</a:t>
            </a:r>
            <a:r>
              <a:rPr lang="zh-CN" altLang="en-US" sz="3600" b="1">
                <a:solidFill>
                  <a:srgbClr val="000000"/>
                </a:solidFill>
                <a:latin typeface="Times New Roman" pitchFamily="18" charset="0"/>
              </a:rPr>
              <a:t>天津</a:t>
            </a:r>
            <a:r>
              <a:rPr lang="en-US" altLang="zh-CN" sz="3600" b="1">
                <a:solidFill>
                  <a:srgbClr val="000000"/>
                </a:solidFill>
                <a:latin typeface="Times New Roman" pitchFamily="18" charset="0"/>
              </a:rPr>
              <a:t>)</a:t>
            </a:r>
          </a:p>
          <a:p>
            <a:pPr>
              <a:lnSpc>
                <a:spcPct val="120000"/>
              </a:lnSpc>
            </a:pPr>
            <a:r>
              <a:rPr lang="en-US" altLang="zh-CN" sz="3600" b="1">
                <a:solidFill>
                  <a:srgbClr val="000000"/>
                </a:solidFill>
                <a:latin typeface="Times New Roman" pitchFamily="18" charset="0"/>
              </a:rPr>
              <a:t>________into English, the sentence was found to have an entirely different word order.</a:t>
            </a:r>
          </a:p>
          <a:p>
            <a:pPr>
              <a:lnSpc>
                <a:spcPct val="120000"/>
              </a:lnSpc>
            </a:pPr>
            <a:r>
              <a:rPr lang="en-US" altLang="zh-CN" sz="3600" b="1">
                <a:solidFill>
                  <a:srgbClr val="000000"/>
                </a:solidFill>
                <a:latin typeface="Times New Roman" pitchFamily="18" charset="0"/>
              </a:rPr>
              <a:t>A. Translating  	B. Translated </a:t>
            </a:r>
          </a:p>
          <a:p>
            <a:pPr>
              <a:lnSpc>
                <a:spcPct val="120000"/>
              </a:lnSpc>
            </a:pPr>
            <a:r>
              <a:rPr lang="en-US" altLang="zh-CN" sz="3600" b="1">
                <a:solidFill>
                  <a:srgbClr val="000000"/>
                </a:solidFill>
                <a:latin typeface="Times New Roman" pitchFamily="18" charset="0"/>
              </a:rPr>
              <a:t>C. To translate 	 D. Having translated</a:t>
            </a:r>
          </a:p>
        </p:txBody>
      </p:sp>
      <p:grpSp>
        <p:nvGrpSpPr>
          <p:cNvPr id="2" name="Group 3"/>
          <p:cNvGrpSpPr>
            <a:grpSpLocks/>
          </p:cNvGrpSpPr>
          <p:nvPr/>
        </p:nvGrpSpPr>
        <p:grpSpPr bwMode="auto">
          <a:xfrm>
            <a:off x="4038600" y="3581400"/>
            <a:ext cx="914400" cy="838200"/>
            <a:chOff x="2736" y="2688"/>
            <a:chExt cx="576" cy="528"/>
          </a:xfrm>
        </p:grpSpPr>
        <p:sp>
          <p:nvSpPr>
            <p:cNvPr id="320516" name="Line 4"/>
            <p:cNvSpPr>
              <a:spLocks noChangeShapeType="1"/>
            </p:cNvSpPr>
            <p:nvPr/>
          </p:nvSpPr>
          <p:spPr bwMode="auto">
            <a:xfrm>
              <a:off x="2736" y="2976"/>
              <a:ext cx="144" cy="240"/>
            </a:xfrm>
            <a:prstGeom prst="line">
              <a:avLst/>
            </a:prstGeom>
            <a:noFill/>
            <a:ln w="66675">
              <a:solidFill>
                <a:srgbClr val="FF0000"/>
              </a:solidFill>
              <a:round/>
              <a:headEnd/>
              <a:tailEnd/>
            </a:ln>
            <a:effectLst/>
          </p:spPr>
          <p:txBody>
            <a:bodyPr/>
            <a:lstStyle/>
            <a:p>
              <a:endParaRPr lang="zh-CN" altLang="en-US"/>
            </a:p>
          </p:txBody>
        </p:sp>
        <p:sp>
          <p:nvSpPr>
            <p:cNvPr id="320517" name="Line 5"/>
            <p:cNvSpPr>
              <a:spLocks noChangeShapeType="1"/>
            </p:cNvSpPr>
            <p:nvPr/>
          </p:nvSpPr>
          <p:spPr bwMode="auto">
            <a:xfrm flipV="1">
              <a:off x="2880" y="2688"/>
              <a:ext cx="432" cy="528"/>
            </a:xfrm>
            <a:prstGeom prst="line">
              <a:avLst/>
            </a:prstGeom>
            <a:noFill/>
            <a:ln w="66675">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4080179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body" idx="1"/>
          </p:nvPr>
        </p:nvSpPr>
        <p:spPr bwMode="auto">
          <a:xfrm>
            <a:off x="107504" y="404664"/>
            <a:ext cx="8928992" cy="453548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nSpc>
                <a:spcPct val="135000"/>
              </a:lnSpc>
            </a:pPr>
            <a:r>
              <a:rPr lang="en-US" altLang="zh-CN" b="1" dirty="0">
                <a:solidFill>
                  <a:srgbClr val="000000"/>
                </a:solidFill>
                <a:ea typeface="楷体_GB2312" pitchFamily="49" charset="-122"/>
              </a:rPr>
              <a:t>(2009</a:t>
            </a:r>
            <a:r>
              <a:rPr lang="en-US" altLang="zh-CN" b="1" dirty="0">
                <a:solidFill>
                  <a:srgbClr val="000000"/>
                </a:solidFill>
                <a:latin typeface="Courier New"/>
                <a:ea typeface="楷体_GB2312" pitchFamily="49" charset="-122"/>
              </a:rPr>
              <a:t>·</a:t>
            </a:r>
            <a:r>
              <a:rPr lang="zh-CN" altLang="en-US" b="1" dirty="0">
                <a:solidFill>
                  <a:srgbClr val="000000"/>
                </a:solidFill>
                <a:ea typeface="楷体_GB2312" pitchFamily="49" charset="-122"/>
              </a:rPr>
              <a:t>天津</a:t>
            </a:r>
            <a:r>
              <a:rPr lang="en-US" altLang="zh-CN" b="1" dirty="0">
                <a:solidFill>
                  <a:srgbClr val="000000"/>
                </a:solidFill>
                <a:ea typeface="楷体_GB2312" pitchFamily="49" charset="-122"/>
              </a:rPr>
              <a:t>)</a:t>
            </a:r>
          </a:p>
          <a:p>
            <a:pPr marL="0" indent="0">
              <a:lnSpc>
                <a:spcPct val="135000"/>
              </a:lnSpc>
              <a:buNone/>
            </a:pPr>
            <a:r>
              <a:rPr lang="en-US" altLang="zh-CN" sz="3600" b="1" kern="1200" dirty="0">
                <a:solidFill>
                  <a:srgbClr val="000000"/>
                </a:solidFill>
                <a:latin typeface="Times New Roman" pitchFamily="18" charset="0"/>
              </a:rPr>
              <a:t>______ by the advances in technology, many farmers have set up wind farms on their land.</a:t>
            </a:r>
          </a:p>
          <a:p>
            <a:pPr marL="0" indent="0">
              <a:lnSpc>
                <a:spcPct val="135000"/>
              </a:lnSpc>
              <a:buNone/>
            </a:pPr>
            <a:r>
              <a:rPr lang="en-US" altLang="zh-CN" sz="3600" b="1" kern="1200" dirty="0">
                <a:solidFill>
                  <a:srgbClr val="000000"/>
                </a:solidFill>
                <a:latin typeface="Times New Roman" pitchFamily="18" charset="0"/>
              </a:rPr>
              <a:t>A. Being encouraged  </a:t>
            </a:r>
            <a:r>
              <a:rPr lang="en-US" altLang="zh-CN" sz="3600" b="1" kern="1200" dirty="0" smtClean="0">
                <a:solidFill>
                  <a:srgbClr val="000000"/>
                </a:solidFill>
                <a:latin typeface="Times New Roman" pitchFamily="18" charset="0"/>
              </a:rPr>
              <a:t>B</a:t>
            </a:r>
            <a:r>
              <a:rPr lang="en-US" altLang="zh-CN" sz="3600" b="1" kern="1200" dirty="0">
                <a:solidFill>
                  <a:srgbClr val="000000"/>
                </a:solidFill>
                <a:latin typeface="Times New Roman" pitchFamily="18" charset="0"/>
              </a:rPr>
              <a:t>. Encouraging</a:t>
            </a:r>
          </a:p>
          <a:p>
            <a:pPr marL="0" indent="0">
              <a:lnSpc>
                <a:spcPct val="135000"/>
              </a:lnSpc>
              <a:buNone/>
            </a:pPr>
            <a:r>
              <a:rPr lang="en-US" altLang="zh-CN" sz="3600" b="1" kern="1200" dirty="0">
                <a:solidFill>
                  <a:srgbClr val="000000"/>
                </a:solidFill>
                <a:latin typeface="Times New Roman" pitchFamily="18" charset="0"/>
              </a:rPr>
              <a:t>C. Encouraged  	</a:t>
            </a:r>
            <a:r>
              <a:rPr lang="en-US" altLang="zh-CN" sz="3600" b="1" kern="1200" dirty="0" smtClean="0">
                <a:solidFill>
                  <a:srgbClr val="000000"/>
                </a:solidFill>
                <a:latin typeface="Times New Roman" pitchFamily="18" charset="0"/>
              </a:rPr>
              <a:t>    </a:t>
            </a:r>
            <a:r>
              <a:rPr lang="en-US" altLang="zh-CN" sz="3600" b="1" kern="1200" dirty="0" err="1" smtClean="0">
                <a:solidFill>
                  <a:srgbClr val="000000"/>
                </a:solidFill>
                <a:latin typeface="Times New Roman" pitchFamily="18" charset="0"/>
              </a:rPr>
              <a:t>D.Having</a:t>
            </a:r>
            <a:r>
              <a:rPr lang="en-US" altLang="zh-CN" sz="3600" b="1" kern="1200" dirty="0" smtClean="0">
                <a:solidFill>
                  <a:srgbClr val="000000"/>
                </a:solidFill>
                <a:latin typeface="Times New Roman" pitchFamily="18" charset="0"/>
              </a:rPr>
              <a:t> </a:t>
            </a:r>
            <a:r>
              <a:rPr lang="en-US" altLang="zh-CN" sz="3600" b="1" kern="1200" dirty="0">
                <a:solidFill>
                  <a:srgbClr val="000000"/>
                </a:solidFill>
                <a:latin typeface="Times New Roman" pitchFamily="18" charset="0"/>
              </a:rPr>
              <a:t>encouraged</a:t>
            </a:r>
          </a:p>
        </p:txBody>
      </p:sp>
      <p:grpSp>
        <p:nvGrpSpPr>
          <p:cNvPr id="2" name="Group 3"/>
          <p:cNvGrpSpPr>
            <a:grpSpLocks/>
          </p:cNvGrpSpPr>
          <p:nvPr/>
        </p:nvGrpSpPr>
        <p:grpSpPr bwMode="auto">
          <a:xfrm>
            <a:off x="238944" y="4331196"/>
            <a:ext cx="914400" cy="838200"/>
            <a:chOff x="2736" y="2688"/>
            <a:chExt cx="576" cy="528"/>
          </a:xfrm>
        </p:grpSpPr>
        <p:sp>
          <p:nvSpPr>
            <p:cNvPr id="282628" name="Line 4"/>
            <p:cNvSpPr>
              <a:spLocks noChangeShapeType="1"/>
            </p:cNvSpPr>
            <p:nvPr/>
          </p:nvSpPr>
          <p:spPr bwMode="auto">
            <a:xfrm>
              <a:off x="2736" y="2976"/>
              <a:ext cx="144" cy="240"/>
            </a:xfrm>
            <a:prstGeom prst="line">
              <a:avLst/>
            </a:prstGeom>
            <a:noFill/>
            <a:ln w="66675">
              <a:solidFill>
                <a:srgbClr val="FF0000"/>
              </a:solidFill>
              <a:round/>
              <a:headEnd/>
              <a:tailEnd/>
            </a:ln>
            <a:effectLst/>
          </p:spPr>
          <p:txBody>
            <a:bodyPr/>
            <a:lstStyle/>
            <a:p>
              <a:endParaRPr lang="zh-CN" altLang="en-US"/>
            </a:p>
          </p:txBody>
        </p:sp>
        <p:sp>
          <p:nvSpPr>
            <p:cNvPr id="282629" name="Line 5"/>
            <p:cNvSpPr>
              <a:spLocks noChangeShapeType="1"/>
            </p:cNvSpPr>
            <p:nvPr/>
          </p:nvSpPr>
          <p:spPr bwMode="auto">
            <a:xfrm flipV="1">
              <a:off x="2880" y="2688"/>
              <a:ext cx="432" cy="528"/>
            </a:xfrm>
            <a:prstGeom prst="line">
              <a:avLst/>
            </a:prstGeom>
            <a:noFill/>
            <a:ln w="66675">
              <a:solidFill>
                <a:srgbClr val="FF0000"/>
              </a:solidFill>
              <a:round/>
              <a:headEnd/>
              <a:tailEnd/>
            </a:ln>
            <a:effectLst/>
          </p:spPr>
          <p:txBody>
            <a:bodyPr/>
            <a:lstStyle/>
            <a:p>
              <a:endParaRPr lang="zh-CN" altLang="en-US"/>
            </a:p>
          </p:txBody>
        </p:sp>
      </p:grpSp>
    </p:spTree>
    <p:extLst>
      <p:ext uri="{BB962C8B-B14F-4D97-AF65-F5344CB8AC3E}">
        <p14:creationId xmlns:p14="http://schemas.microsoft.com/office/powerpoint/2010/main" val="1863793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高考</a:t>
            </a:r>
            <a:r>
              <a:rPr lang="zh-CN" altLang="en-US" b="1" dirty="0" smtClean="0"/>
              <a:t>中分词的考查点</a:t>
            </a:r>
            <a:endParaRPr lang="zh-CN" altLang="en-US" b="1" dirty="0"/>
          </a:p>
        </p:txBody>
      </p:sp>
      <p:sp>
        <p:nvSpPr>
          <p:cNvPr id="5" name="TextBox 4"/>
          <p:cNvSpPr txBox="1"/>
          <p:nvPr/>
        </p:nvSpPr>
        <p:spPr>
          <a:xfrm>
            <a:off x="258968" y="1772816"/>
            <a:ext cx="2367193" cy="1569660"/>
          </a:xfrm>
          <a:prstGeom prst="rect">
            <a:avLst/>
          </a:prstGeom>
          <a:noFill/>
        </p:spPr>
        <p:txBody>
          <a:bodyPr wrap="square" rtlCol="0">
            <a:spAutoFit/>
          </a:bodyPr>
          <a:lstStyle/>
          <a:p>
            <a:r>
              <a:rPr lang="en-US" altLang="zh-CN" sz="4800" b="1" dirty="0" smtClean="0">
                <a:solidFill>
                  <a:srgbClr val="452EF2"/>
                </a:solidFill>
              </a:rPr>
              <a:t>doing </a:t>
            </a:r>
          </a:p>
          <a:p>
            <a:r>
              <a:rPr lang="en-US" altLang="zh-CN" sz="4800" b="1" dirty="0" smtClean="0">
                <a:solidFill>
                  <a:srgbClr val="452EF2"/>
                </a:solidFill>
              </a:rPr>
              <a:t>done </a:t>
            </a:r>
          </a:p>
        </p:txBody>
      </p:sp>
      <p:sp>
        <p:nvSpPr>
          <p:cNvPr id="6" name="TextBox 5"/>
          <p:cNvSpPr txBox="1"/>
          <p:nvPr/>
        </p:nvSpPr>
        <p:spPr>
          <a:xfrm>
            <a:off x="4283968" y="1657400"/>
            <a:ext cx="4752528" cy="2400657"/>
          </a:xfrm>
          <a:prstGeom prst="rect">
            <a:avLst/>
          </a:prstGeom>
          <a:noFill/>
        </p:spPr>
        <p:txBody>
          <a:bodyPr wrap="square" rtlCol="0">
            <a:spAutoFit/>
          </a:bodyPr>
          <a:lstStyle/>
          <a:p>
            <a:r>
              <a:rPr lang="en-US" altLang="zh-CN" sz="4800" b="1" dirty="0" smtClean="0">
                <a:solidFill>
                  <a:srgbClr val="452EF2"/>
                </a:solidFill>
              </a:rPr>
              <a:t>done</a:t>
            </a:r>
          </a:p>
          <a:p>
            <a:r>
              <a:rPr lang="en-US" altLang="zh-CN" sz="4800" b="1" dirty="0" smtClean="0">
                <a:solidFill>
                  <a:srgbClr val="452EF2"/>
                </a:solidFill>
              </a:rPr>
              <a:t>being done </a:t>
            </a:r>
          </a:p>
          <a:p>
            <a:r>
              <a:rPr lang="en-US" altLang="zh-CN" sz="4800" b="1" dirty="0" smtClean="0">
                <a:solidFill>
                  <a:srgbClr val="452EF2"/>
                </a:solidFill>
              </a:rPr>
              <a:t>to be done</a:t>
            </a:r>
            <a:r>
              <a:rPr lang="en-US" altLang="zh-CN" sz="5400" b="1" dirty="0" smtClean="0">
                <a:solidFill>
                  <a:srgbClr val="452EF2"/>
                </a:solidFill>
              </a:rPr>
              <a:t> </a:t>
            </a:r>
          </a:p>
        </p:txBody>
      </p:sp>
      <p:sp>
        <p:nvSpPr>
          <p:cNvPr id="7" name="TextBox 6"/>
          <p:cNvSpPr txBox="1"/>
          <p:nvPr/>
        </p:nvSpPr>
        <p:spPr>
          <a:xfrm>
            <a:off x="1187624" y="4365104"/>
            <a:ext cx="3960440" cy="1569660"/>
          </a:xfrm>
          <a:prstGeom prst="rect">
            <a:avLst/>
          </a:prstGeom>
          <a:noFill/>
        </p:spPr>
        <p:txBody>
          <a:bodyPr wrap="square" rtlCol="0">
            <a:spAutoFit/>
          </a:bodyPr>
          <a:lstStyle/>
          <a:p>
            <a:r>
              <a:rPr lang="en-US" altLang="zh-CN" sz="4800" b="1" dirty="0" smtClean="0">
                <a:solidFill>
                  <a:srgbClr val="452EF2"/>
                </a:solidFill>
              </a:rPr>
              <a:t>doing </a:t>
            </a:r>
          </a:p>
          <a:p>
            <a:r>
              <a:rPr lang="en-US" altLang="zh-CN" sz="4800" b="1" dirty="0" smtClean="0">
                <a:solidFill>
                  <a:srgbClr val="452EF2"/>
                </a:solidFill>
              </a:rPr>
              <a:t>having done </a:t>
            </a:r>
          </a:p>
        </p:txBody>
      </p:sp>
    </p:spTree>
    <p:extLst>
      <p:ext uri="{BB962C8B-B14F-4D97-AF65-F5344CB8AC3E}">
        <p14:creationId xmlns:p14="http://schemas.microsoft.com/office/powerpoint/2010/main" val="107057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536" y="-99392"/>
            <a:ext cx="8218487" cy="1877492"/>
          </a:xfrm>
        </p:spPr>
        <p:txBody>
          <a:bodyPr/>
          <a:lstStyle/>
          <a:p>
            <a:pPr algn="l"/>
            <a:r>
              <a:rPr lang="zh-CN" altLang="en-US" sz="2400" b="1" dirty="0">
                <a:solidFill>
                  <a:srgbClr val="000000"/>
                </a:solidFill>
                <a:latin typeface="Times New Roman" pitchFamily="18" charset="0"/>
                <a:cs typeface="Times New Roman" pitchFamily="18" charset="0"/>
              </a:rPr>
              <a:t>根据你班最近就科学家是否应该克隆人展开了辩论</a:t>
            </a:r>
            <a:r>
              <a:rPr lang="zh-CN" altLang="en-US" sz="2400" b="1" dirty="0" smtClean="0">
                <a:solidFill>
                  <a:srgbClr val="000000"/>
                </a:solidFill>
                <a:latin typeface="Times New Roman" pitchFamily="18" charset="0"/>
                <a:cs typeface="Times New Roman" pitchFamily="18" charset="0"/>
              </a:rPr>
              <a:t>，用</a:t>
            </a:r>
            <a:r>
              <a:rPr lang="zh-CN" altLang="en-US" sz="2400" b="1" dirty="0">
                <a:solidFill>
                  <a:srgbClr val="000000"/>
                </a:solidFill>
                <a:latin typeface="Times New Roman" pitchFamily="18" charset="0"/>
                <a:cs typeface="Times New Roman" pitchFamily="18" charset="0"/>
              </a:rPr>
              <a:t>英语写一篇短文，说明这次辩论的情况并表明你的态度。</a:t>
            </a:r>
            <a:br>
              <a:rPr lang="zh-CN" altLang="en-US" sz="2400" b="1" dirty="0">
                <a:solidFill>
                  <a:srgbClr val="000000"/>
                </a:solidFill>
                <a:latin typeface="Times New Roman" pitchFamily="18" charset="0"/>
                <a:cs typeface="Times New Roman" pitchFamily="18" charset="0"/>
              </a:rPr>
            </a:br>
            <a:r>
              <a:rPr lang="en-US" altLang="zh-CN" sz="2400" b="1" dirty="0">
                <a:solidFill>
                  <a:srgbClr val="000000"/>
                </a:solidFill>
                <a:latin typeface="Times New Roman" pitchFamily="18" charset="0"/>
                <a:cs typeface="Times New Roman" pitchFamily="18" charset="0"/>
              </a:rPr>
              <a:t>Sample:</a:t>
            </a:r>
            <a:br>
              <a:rPr lang="en-US" altLang="zh-CN" sz="2400" b="1" dirty="0">
                <a:solidFill>
                  <a:srgbClr val="000000"/>
                </a:solidFill>
                <a:latin typeface="Times New Roman" pitchFamily="18" charset="0"/>
                <a:cs typeface="Times New Roman" pitchFamily="18" charset="0"/>
              </a:rPr>
            </a:br>
            <a:endParaRPr lang="en-US" altLang="zh-CN" sz="2400" b="1" dirty="0">
              <a:solidFill>
                <a:srgbClr val="000000"/>
              </a:solidFill>
              <a:latin typeface="Times New Roman" pitchFamily="18" charset="0"/>
              <a:cs typeface="Times New Roman" pitchFamily="18" charset="0"/>
            </a:endParaRPr>
          </a:p>
        </p:txBody>
      </p:sp>
      <p:sp>
        <p:nvSpPr>
          <p:cNvPr id="22532" name="Rectangle 4"/>
          <p:cNvSpPr>
            <a:spLocks noGrp="1" noChangeArrowheads="1"/>
          </p:cNvSpPr>
          <p:nvPr>
            <p:ph type="body" idx="1"/>
          </p:nvPr>
        </p:nvSpPr>
        <p:spPr>
          <a:xfrm>
            <a:off x="0" y="1268760"/>
            <a:ext cx="8928992" cy="5733256"/>
          </a:xfrm>
        </p:spPr>
        <p:txBody>
          <a:bodyPr/>
          <a:lstStyle/>
          <a:p>
            <a:pPr algn="just">
              <a:lnSpc>
                <a:spcPts val="3300"/>
              </a:lnSpc>
              <a:buFontTx/>
              <a:buNone/>
            </a:pPr>
            <a:r>
              <a:rPr lang="en-US" altLang="zh-CN" sz="2800" dirty="0"/>
              <a:t>        </a:t>
            </a:r>
            <a:r>
              <a:rPr lang="en-US" altLang="zh-CN" sz="2400" dirty="0"/>
              <a:t>Twenty percent of the students </a:t>
            </a:r>
            <a:r>
              <a:rPr lang="en-US" altLang="zh-CN" sz="2400" b="1" dirty="0">
                <a:solidFill>
                  <a:srgbClr val="FF0000"/>
                </a:solidFill>
              </a:rPr>
              <a:t>are in favor of </a:t>
            </a:r>
            <a:r>
              <a:rPr lang="en-US" altLang="zh-CN" sz="2400" dirty="0"/>
              <a:t>cloning human being ,</a:t>
            </a:r>
            <a:r>
              <a:rPr lang="en-US" altLang="zh-CN" sz="2400" b="1" dirty="0">
                <a:solidFill>
                  <a:srgbClr val="FF0000"/>
                </a:solidFill>
              </a:rPr>
              <a:t>saying that  </a:t>
            </a:r>
            <a:r>
              <a:rPr lang="en-US" altLang="zh-CN" sz="2400" b="1" dirty="0">
                <a:solidFill>
                  <a:schemeClr val="accent2"/>
                </a:solidFill>
              </a:rPr>
              <a:t>it will be of great benefit to </a:t>
            </a:r>
            <a:r>
              <a:rPr lang="en-US" altLang="zh-CN" sz="2400" dirty="0"/>
              <a:t>make a breakthrough in this field if scientists clone a human </a:t>
            </a:r>
            <a:r>
              <a:rPr lang="en-US" altLang="zh-CN" sz="2400" dirty="0" smtClean="0"/>
              <a:t>being. </a:t>
            </a:r>
            <a:r>
              <a:rPr lang="en-US" altLang="zh-CN" sz="2400" b="1" dirty="0">
                <a:solidFill>
                  <a:srgbClr val="FF0000"/>
                </a:solidFill>
              </a:rPr>
              <a:t>In addition</a:t>
            </a:r>
            <a:r>
              <a:rPr lang="en-US" altLang="zh-CN" sz="2400" dirty="0" smtClean="0"/>
              <a:t>, </a:t>
            </a:r>
            <a:r>
              <a:rPr lang="en-US" altLang="zh-CN" sz="2400" dirty="0"/>
              <a:t>they</a:t>
            </a:r>
            <a:r>
              <a:rPr lang="en-US" altLang="zh-CN" sz="2400" b="1" dirty="0">
                <a:solidFill>
                  <a:srgbClr val="FF0000"/>
                </a:solidFill>
              </a:rPr>
              <a:t> claim </a:t>
            </a:r>
            <a:r>
              <a:rPr lang="en-US" altLang="zh-CN" sz="2400" dirty="0"/>
              <a:t>if we clone those intelligent scientists, we will have many more great brains who can probably make outstanding contributions to mankind in the future. However, as many as eighty percent of those </a:t>
            </a:r>
            <a:r>
              <a:rPr lang="en-US" altLang="zh-CN" sz="2400" b="1" dirty="0">
                <a:solidFill>
                  <a:srgbClr val="FF0000"/>
                </a:solidFill>
              </a:rPr>
              <a:t>argue</a:t>
            </a:r>
            <a:r>
              <a:rPr lang="en-US" altLang="zh-CN" sz="2400" dirty="0"/>
              <a:t> that it is not </a:t>
            </a:r>
            <a:r>
              <a:rPr lang="en-US" altLang="zh-CN" sz="2400" b="1" dirty="0">
                <a:solidFill>
                  <a:srgbClr val="FF0000"/>
                </a:solidFill>
              </a:rPr>
              <a:t>moral</a:t>
            </a:r>
            <a:r>
              <a:rPr lang="en-US" altLang="zh-CN" sz="2400" dirty="0"/>
              <a:t> to clone a human being. In their opinion, a clone, without a father or mother, can not live as normal a life as we do. </a:t>
            </a:r>
            <a:r>
              <a:rPr lang="en-US" altLang="zh-CN" sz="2400" b="1" dirty="0">
                <a:solidFill>
                  <a:srgbClr val="FF0000"/>
                </a:solidFill>
              </a:rPr>
              <a:t>Personally</a:t>
            </a:r>
            <a:r>
              <a:rPr lang="en-US" altLang="zh-CN" sz="2400" dirty="0"/>
              <a:t>, I  agree with the idea of cloning a human being </a:t>
            </a:r>
            <a:r>
              <a:rPr lang="en-US" altLang="zh-CN" sz="2400" b="1" dirty="0">
                <a:solidFill>
                  <a:schemeClr val="accent2"/>
                </a:solidFill>
              </a:rPr>
              <a:t>as long as </a:t>
            </a:r>
            <a:r>
              <a:rPr lang="en-US" altLang="zh-CN" sz="2400" dirty="0"/>
              <a:t>we make use of it properly for it can save people </a:t>
            </a:r>
            <a:r>
              <a:rPr lang="en-US" altLang="zh-CN" sz="2400" b="1" dirty="0">
                <a:solidFill>
                  <a:schemeClr val="accent2"/>
                </a:solidFill>
              </a:rPr>
              <a:t>diagnosed</a:t>
            </a:r>
            <a:r>
              <a:rPr lang="en-US" altLang="zh-CN" sz="2400" dirty="0"/>
              <a:t> with cancer.</a:t>
            </a:r>
          </a:p>
        </p:txBody>
      </p:sp>
    </p:spTree>
    <p:extLst>
      <p:ext uri="{BB962C8B-B14F-4D97-AF65-F5344CB8AC3E}">
        <p14:creationId xmlns:p14="http://schemas.microsoft.com/office/powerpoint/2010/main" val="16858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分词考点的两个误区</a:t>
            </a:r>
            <a:endParaRPr lang="zh-CN" altLang="en-US" b="1" dirty="0"/>
          </a:p>
        </p:txBody>
      </p:sp>
      <p:sp>
        <p:nvSpPr>
          <p:cNvPr id="4" name="TextBox 3"/>
          <p:cNvSpPr txBox="1"/>
          <p:nvPr/>
        </p:nvSpPr>
        <p:spPr>
          <a:xfrm>
            <a:off x="1475656" y="1988840"/>
            <a:ext cx="3448936" cy="1569660"/>
          </a:xfrm>
          <a:prstGeom prst="rect">
            <a:avLst/>
          </a:prstGeom>
          <a:noFill/>
        </p:spPr>
        <p:txBody>
          <a:bodyPr wrap="square" rtlCol="0">
            <a:spAutoFit/>
          </a:bodyPr>
          <a:lstStyle/>
          <a:p>
            <a:r>
              <a:rPr lang="en-US" altLang="zh-CN" sz="4800" b="1" dirty="0" smtClean="0">
                <a:solidFill>
                  <a:srgbClr val="452EF2"/>
                </a:solidFill>
              </a:rPr>
              <a:t>being done </a:t>
            </a:r>
          </a:p>
          <a:p>
            <a:r>
              <a:rPr lang="en-US" altLang="zh-CN" sz="4800" b="1" dirty="0" smtClean="0">
                <a:solidFill>
                  <a:srgbClr val="452EF2"/>
                </a:solidFill>
              </a:rPr>
              <a:t>done </a:t>
            </a:r>
          </a:p>
        </p:txBody>
      </p:sp>
      <p:sp>
        <p:nvSpPr>
          <p:cNvPr id="5" name="TextBox 4"/>
          <p:cNvSpPr txBox="1"/>
          <p:nvPr/>
        </p:nvSpPr>
        <p:spPr>
          <a:xfrm>
            <a:off x="1507486" y="4149080"/>
            <a:ext cx="4744144" cy="1569660"/>
          </a:xfrm>
          <a:prstGeom prst="rect">
            <a:avLst/>
          </a:prstGeom>
          <a:noFill/>
        </p:spPr>
        <p:txBody>
          <a:bodyPr wrap="square" rtlCol="0">
            <a:spAutoFit/>
          </a:bodyPr>
          <a:lstStyle/>
          <a:p>
            <a:r>
              <a:rPr lang="en-US" altLang="zh-CN" sz="4800" b="1" dirty="0" smtClean="0">
                <a:solidFill>
                  <a:srgbClr val="452EF2"/>
                </a:solidFill>
              </a:rPr>
              <a:t>done </a:t>
            </a:r>
          </a:p>
          <a:p>
            <a:r>
              <a:rPr lang="en-US" altLang="zh-CN" sz="4800" b="1" dirty="0" smtClean="0">
                <a:solidFill>
                  <a:srgbClr val="452EF2"/>
                </a:solidFill>
              </a:rPr>
              <a:t>having done </a:t>
            </a:r>
          </a:p>
        </p:txBody>
      </p:sp>
    </p:spTree>
    <p:extLst>
      <p:ext uri="{BB962C8B-B14F-4D97-AF65-F5344CB8AC3E}">
        <p14:creationId xmlns:p14="http://schemas.microsoft.com/office/powerpoint/2010/main" val="3805881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8352928" cy="1569660"/>
          </a:xfrm>
          <a:prstGeom prst="rect">
            <a:avLst/>
          </a:prstGeom>
          <a:noFill/>
        </p:spPr>
        <p:txBody>
          <a:bodyPr wrap="square" rtlCol="0">
            <a:spAutoFit/>
          </a:bodyPr>
          <a:lstStyle/>
          <a:p>
            <a:pPr algn="just"/>
            <a:endParaRPr lang="en-US" altLang="zh-CN" sz="3200" dirty="0"/>
          </a:p>
          <a:p>
            <a:pPr algn="just"/>
            <a:r>
              <a:rPr lang="en-US" altLang="zh-CN" sz="3200" dirty="0" smtClean="0"/>
              <a:t> </a:t>
            </a:r>
            <a:endParaRPr lang="en-US" altLang="zh-CN" sz="3200" dirty="0"/>
          </a:p>
          <a:p>
            <a:endParaRPr lang="zh-CN" altLang="en-US" sz="3200" dirty="0"/>
          </a:p>
        </p:txBody>
      </p:sp>
      <p:pic>
        <p:nvPicPr>
          <p:cNvPr id="1026" name="Picture 2" descr="E:\USER\Desktop\QQ图片201609180907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2" y="-243408"/>
            <a:ext cx="8784976"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84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7" y="1484784"/>
            <a:ext cx="8352928" cy="2062103"/>
          </a:xfrm>
          <a:prstGeom prst="rect">
            <a:avLst/>
          </a:prstGeom>
          <a:noFill/>
        </p:spPr>
        <p:txBody>
          <a:bodyPr wrap="square" rtlCol="0">
            <a:spAutoFit/>
          </a:bodyPr>
          <a:lstStyle/>
          <a:p>
            <a:pPr algn="just"/>
            <a:endParaRPr lang="en-US" altLang="zh-CN" sz="3200" b="1" dirty="0" smtClean="0">
              <a:solidFill>
                <a:srgbClr val="FF0000"/>
              </a:solidFill>
            </a:endParaRPr>
          </a:p>
          <a:p>
            <a:pPr algn="just"/>
            <a:r>
              <a:rPr lang="en-US" altLang="zh-CN" sz="3200" dirty="0"/>
              <a:t>Unless you’re from England, you may be wondering what </a:t>
            </a:r>
            <a:r>
              <a:rPr lang="en-US" altLang="zh-CN" sz="3200" b="1" dirty="0">
                <a:solidFill>
                  <a:srgbClr val="FF0000"/>
                </a:solidFill>
              </a:rPr>
              <a:t>on earth </a:t>
            </a:r>
            <a:r>
              <a:rPr lang="en-US" altLang="zh-CN" sz="3200" dirty="0"/>
              <a:t>all this means.</a:t>
            </a:r>
          </a:p>
          <a:p>
            <a:pPr algn="just"/>
            <a:endParaRPr lang="en-US" altLang="zh-CN" sz="3200" dirty="0"/>
          </a:p>
        </p:txBody>
      </p:sp>
    </p:spTree>
    <p:extLst>
      <p:ext uri="{BB962C8B-B14F-4D97-AF65-F5344CB8AC3E}">
        <p14:creationId xmlns:p14="http://schemas.microsoft.com/office/powerpoint/2010/main" val="24484557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42837" y="1556792"/>
            <a:ext cx="7956376"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smtClean="0"/>
              <a:t>1-10 CBDCC   DDCAD    </a:t>
            </a:r>
          </a:p>
          <a:p>
            <a:pPr>
              <a:spcBef>
                <a:spcPct val="50000"/>
              </a:spcBef>
            </a:pPr>
            <a:r>
              <a:rPr kumimoji="1" lang="en-US" altLang="zh-CN" sz="3200" b="1" dirty="0" smtClean="0"/>
              <a:t>11-25  CDA   BDBC   BADA   DACB</a:t>
            </a:r>
          </a:p>
          <a:p>
            <a:pPr>
              <a:spcBef>
                <a:spcPct val="50000"/>
              </a:spcBef>
            </a:pPr>
            <a:r>
              <a:rPr kumimoji="1" lang="en-US" altLang="zh-CN" sz="3200" b="1" dirty="0" smtClean="0"/>
              <a:t>26-30 DCGAF</a:t>
            </a:r>
          </a:p>
          <a:p>
            <a:pPr>
              <a:spcBef>
                <a:spcPct val="50000"/>
              </a:spcBef>
            </a:pPr>
            <a:r>
              <a:rPr kumimoji="1" lang="en-US" altLang="zh-CN" sz="3200" b="1" dirty="0" smtClean="0"/>
              <a:t>31-50 ADBCD   ABCDA   BACDB  CDABC</a:t>
            </a:r>
          </a:p>
          <a:p>
            <a:pPr>
              <a:spcBef>
                <a:spcPct val="50000"/>
              </a:spcBef>
            </a:pPr>
            <a:endParaRPr kumimoji="1" lang="en-US" altLang="zh-CN" sz="3200" b="1" dirty="0"/>
          </a:p>
          <a:p>
            <a:pPr>
              <a:spcBef>
                <a:spcPct val="50000"/>
              </a:spcBef>
            </a:pPr>
            <a:endParaRPr kumimoji="1" lang="en-US" altLang="zh-CN" sz="3200" b="1" dirty="0" smtClean="0"/>
          </a:p>
          <a:p>
            <a:pPr>
              <a:spcBef>
                <a:spcPct val="50000"/>
              </a:spcBef>
            </a:pPr>
            <a:endParaRPr kumimoji="1" lang="en-US" altLang="zh-CN" sz="3200" b="1" dirty="0"/>
          </a:p>
          <a:p>
            <a:pPr>
              <a:spcBef>
                <a:spcPct val="50000"/>
              </a:spcBef>
            </a:pPr>
            <a:endParaRPr kumimoji="1" lang="en-US" altLang="zh-CN" sz="3200" b="1" dirty="0" smtClean="0"/>
          </a:p>
          <a:p>
            <a:pPr>
              <a:spcBef>
                <a:spcPct val="50000"/>
              </a:spcBef>
            </a:pPr>
            <a:endParaRPr kumimoji="1" lang="en-US" altLang="zh-CN" sz="3200" b="1" dirty="0"/>
          </a:p>
        </p:txBody>
      </p:sp>
      <p:sp>
        <p:nvSpPr>
          <p:cNvPr id="3" name="TextBox 2"/>
          <p:cNvSpPr txBox="1"/>
          <p:nvPr/>
        </p:nvSpPr>
        <p:spPr>
          <a:xfrm>
            <a:off x="323528" y="692696"/>
            <a:ext cx="7200800" cy="646331"/>
          </a:xfrm>
          <a:prstGeom prst="rect">
            <a:avLst/>
          </a:prstGeom>
          <a:noFill/>
        </p:spPr>
        <p:txBody>
          <a:bodyPr wrap="square" rtlCol="0">
            <a:spAutoFit/>
          </a:bodyPr>
          <a:lstStyle/>
          <a:p>
            <a:pPr algn="ctr"/>
            <a:r>
              <a:rPr lang="en-US" altLang="zh-CN" sz="3600" b="1" dirty="0" smtClean="0">
                <a:solidFill>
                  <a:srgbClr val="FF0000"/>
                </a:solidFill>
                <a:latin typeface="Arial Black" panose="020B0A04020102020204" pitchFamily="34" charset="0"/>
              </a:rPr>
              <a:t>Keys to the Mini Test </a:t>
            </a:r>
            <a:endParaRPr lang="zh-CN" altLang="en-US" sz="36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872095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452EF2"/>
                </a:solidFill>
              </a:rPr>
              <a:t>Blame </a:t>
            </a:r>
            <a:r>
              <a:rPr lang="zh-CN" altLang="en-US" b="1" dirty="0">
                <a:solidFill>
                  <a:srgbClr val="452EF2"/>
                </a:solidFill>
              </a:rPr>
              <a:t>的用法</a:t>
            </a:r>
          </a:p>
        </p:txBody>
      </p:sp>
      <p:sp>
        <p:nvSpPr>
          <p:cNvPr id="3" name="内容占位符 2"/>
          <p:cNvSpPr>
            <a:spLocks noGrp="1"/>
          </p:cNvSpPr>
          <p:nvPr>
            <p:ph idx="1"/>
          </p:nvPr>
        </p:nvSpPr>
        <p:spPr>
          <a:xfrm>
            <a:off x="685800" y="1981200"/>
            <a:ext cx="7918648" cy="4472136"/>
          </a:xfrm>
        </p:spPr>
        <p:txBody>
          <a:bodyPr/>
          <a:lstStyle/>
          <a:p>
            <a:r>
              <a:rPr lang="en-US" altLang="zh-CN" dirty="0" smtClean="0"/>
              <a:t>He was so careless that he was ________(blame) for the accident.</a:t>
            </a:r>
          </a:p>
          <a:p>
            <a:endParaRPr lang="en-US" altLang="zh-CN" dirty="0"/>
          </a:p>
          <a:p>
            <a:r>
              <a:rPr lang="en-US" altLang="zh-CN" dirty="0" smtClean="0"/>
              <a:t>________(blame)  for making mistakes in speaking English, he looked very upset.</a:t>
            </a:r>
          </a:p>
          <a:p>
            <a:endParaRPr lang="en-US" altLang="zh-CN" dirty="0"/>
          </a:p>
          <a:p>
            <a:r>
              <a:rPr lang="en-US" altLang="zh-CN" dirty="0" smtClean="0"/>
              <a:t>Air pollution will be partly ______(blame) for such a temperature rise.</a:t>
            </a:r>
            <a:endParaRPr lang="zh-CN" altLang="en-US" dirty="0"/>
          </a:p>
        </p:txBody>
      </p:sp>
    </p:spTree>
    <p:extLst>
      <p:ext uri="{BB962C8B-B14F-4D97-AF65-F5344CB8AC3E}">
        <p14:creationId xmlns:p14="http://schemas.microsoft.com/office/powerpoint/2010/main" val="324993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95536" y="1142999"/>
            <a:ext cx="79563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3200" b="1" dirty="0" smtClean="0">
                <a:solidFill>
                  <a:srgbClr val="FF0000"/>
                </a:solidFill>
              </a:rPr>
              <a:t>Delighted as I was </a:t>
            </a:r>
            <a:r>
              <a:rPr kumimoji="1" lang="en-US" altLang="zh-CN" sz="3200" b="1" dirty="0" smtClean="0"/>
              <a:t>by the tomatoes in sight, my happiness deepened when I learned that Brown’s Grove Farm is one of the suppliers for Jack Dusty, a newly opened restaurant as the Sarasota Ritz, where I was planning to have dinner that very night.</a:t>
            </a:r>
            <a:endParaRPr kumimoji="1" lang="en-US" altLang="zh-CN" sz="3200" b="1" dirty="0"/>
          </a:p>
        </p:txBody>
      </p:sp>
    </p:spTree>
    <p:extLst>
      <p:ext uri="{BB962C8B-B14F-4D97-AF65-F5344CB8AC3E}">
        <p14:creationId xmlns:p14="http://schemas.microsoft.com/office/powerpoint/2010/main" val="11941006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31560" y="133491"/>
            <a:ext cx="8999538" cy="101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40000"/>
              </a:lnSpc>
            </a:pPr>
            <a:r>
              <a:rPr kumimoji="1" lang="en-US" altLang="zh-CN" sz="4800" b="1" dirty="0">
                <a:solidFill>
                  <a:srgbClr val="FF0000"/>
                </a:solidFill>
                <a:latin typeface="Times New Roman" pitchFamily="18" charset="0"/>
              </a:rPr>
              <a:t>     </a:t>
            </a:r>
            <a:r>
              <a:rPr kumimoji="1" lang="en-US" altLang="zh-CN" sz="4800" b="1" dirty="0" smtClean="0">
                <a:solidFill>
                  <a:srgbClr val="FF0000"/>
                </a:solidFill>
                <a:latin typeface="Times New Roman" pitchFamily="18" charset="0"/>
              </a:rPr>
              <a:t>Inversion </a:t>
            </a:r>
            <a:endParaRPr kumimoji="1" lang="zh-CN" altLang="en-US" sz="4800" b="1" dirty="0">
              <a:solidFill>
                <a:srgbClr val="FF0000"/>
              </a:solidFill>
              <a:latin typeface="Times New Roman" pitchFamily="18" charset="0"/>
            </a:endParaRPr>
          </a:p>
        </p:txBody>
      </p:sp>
      <p:pic>
        <p:nvPicPr>
          <p:cNvPr id="51203" name="Picture 3"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300" y="5661025"/>
            <a:ext cx="901700" cy="993775"/>
          </a:xfrm>
          <a:prstGeom prst="rect">
            <a:avLst/>
          </a:prstGeom>
          <a:noFill/>
          <a:extLst>
            <a:ext uri="{909E8E84-426E-40DD-AFC4-6F175D3DCCD1}">
              <a14:hiddenFill xmlns:a14="http://schemas.microsoft.com/office/drawing/2010/main">
                <a:solidFill>
                  <a:srgbClr val="FFFFFF"/>
                </a:solidFill>
              </a14:hiddenFill>
            </a:ext>
          </a:extLst>
        </p:spPr>
      </p:pic>
      <p:sp>
        <p:nvSpPr>
          <p:cNvPr id="51204" name="Text Box 4"/>
          <p:cNvSpPr txBox="1">
            <a:spLocks noChangeArrowheads="1"/>
          </p:cNvSpPr>
          <p:nvPr/>
        </p:nvSpPr>
        <p:spPr bwMode="auto">
          <a:xfrm>
            <a:off x="307826" y="126876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smtClean="0">
                <a:solidFill>
                  <a:srgbClr val="0033CC"/>
                </a:solidFill>
                <a:latin typeface="Times New Roman" pitchFamily="18" charset="0"/>
              </a:rPr>
              <a:t>n./</a:t>
            </a:r>
            <a:r>
              <a:rPr kumimoji="1" lang="en-US" altLang="zh-CN" sz="3200" b="1" dirty="0" err="1" smtClean="0">
                <a:solidFill>
                  <a:srgbClr val="0033CC"/>
                </a:solidFill>
                <a:latin typeface="Times New Roman" pitchFamily="18" charset="0"/>
              </a:rPr>
              <a:t>adj</a:t>
            </a:r>
            <a:r>
              <a:rPr kumimoji="1" lang="en-US" altLang="zh-CN" sz="3200" b="1" dirty="0" smtClean="0">
                <a:solidFill>
                  <a:srgbClr val="0033CC"/>
                </a:solidFill>
                <a:latin typeface="Times New Roman" pitchFamily="18" charset="0"/>
              </a:rPr>
              <a:t> /</a:t>
            </a:r>
            <a:r>
              <a:rPr kumimoji="1" lang="en-US" altLang="zh-CN" sz="3200" b="1" dirty="0" err="1" smtClean="0">
                <a:solidFill>
                  <a:srgbClr val="0033CC"/>
                </a:solidFill>
                <a:latin typeface="Times New Roman" pitchFamily="18" charset="0"/>
              </a:rPr>
              <a:t>adv</a:t>
            </a:r>
            <a:r>
              <a:rPr kumimoji="1" lang="en-US" altLang="zh-CN" sz="3200" b="1" dirty="0" smtClean="0">
                <a:solidFill>
                  <a:srgbClr val="0033CC"/>
                </a:solidFill>
                <a:latin typeface="Times New Roman" pitchFamily="18" charset="0"/>
              </a:rPr>
              <a:t> + </a:t>
            </a:r>
            <a:r>
              <a:rPr kumimoji="1" lang="en-US" altLang="zh-CN" sz="3200" b="1" dirty="0" smtClean="0">
                <a:latin typeface="Times New Roman" pitchFamily="18" charset="0"/>
              </a:rPr>
              <a:t>as\though</a:t>
            </a:r>
            <a:r>
              <a:rPr kumimoji="1" lang="en-US" altLang="zh-CN" sz="3200" b="1" dirty="0">
                <a:latin typeface="Times New Roman" pitchFamily="18" charset="0"/>
              </a:rPr>
              <a:t>+</a:t>
            </a:r>
            <a:r>
              <a:rPr kumimoji="1" lang="zh-CN" altLang="en-US" sz="3200" b="1" dirty="0">
                <a:latin typeface="Times New Roman" pitchFamily="18" charset="0"/>
              </a:rPr>
              <a:t>主语</a:t>
            </a:r>
            <a:r>
              <a:rPr kumimoji="1" lang="en-US" altLang="zh-CN" sz="3200" b="1" dirty="0">
                <a:latin typeface="Times New Roman" pitchFamily="18" charset="0"/>
              </a:rPr>
              <a:t>+</a:t>
            </a:r>
            <a:r>
              <a:rPr kumimoji="1" lang="zh-CN" altLang="en-US" sz="3200" b="1" dirty="0">
                <a:latin typeface="Times New Roman" pitchFamily="18" charset="0"/>
              </a:rPr>
              <a:t>其他</a:t>
            </a:r>
          </a:p>
        </p:txBody>
      </p:sp>
      <p:sp>
        <p:nvSpPr>
          <p:cNvPr id="51205" name="Text Box 5"/>
          <p:cNvSpPr txBox="1">
            <a:spLocks noChangeArrowheads="1"/>
          </p:cNvSpPr>
          <p:nvPr/>
        </p:nvSpPr>
        <p:spPr bwMode="auto">
          <a:xfrm>
            <a:off x="468313" y="2133600"/>
            <a:ext cx="8280400" cy="631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dirty="0">
                <a:solidFill>
                  <a:srgbClr val="FF0000"/>
                </a:solidFill>
              </a:rPr>
              <a:t>Although I am ugly, I am gentle</a:t>
            </a:r>
            <a:r>
              <a:rPr kumimoji="1" lang="en-US" altLang="zh-CN" sz="3200" b="1" dirty="0" smtClean="0">
                <a:solidFill>
                  <a:srgbClr val="FF0000"/>
                </a:solidFill>
              </a:rPr>
              <a:t>.</a:t>
            </a:r>
            <a:endParaRPr kumimoji="1" lang="en-US" altLang="zh-CN" sz="3200" b="1" dirty="0">
              <a:solidFill>
                <a:srgbClr val="FF0000"/>
              </a:solidFill>
            </a:endParaRPr>
          </a:p>
        </p:txBody>
      </p:sp>
      <p:sp>
        <p:nvSpPr>
          <p:cNvPr id="51206" name="Text Box 6"/>
          <p:cNvSpPr txBox="1">
            <a:spLocks noChangeArrowheads="1"/>
          </p:cNvSpPr>
          <p:nvPr/>
        </p:nvSpPr>
        <p:spPr bwMode="auto">
          <a:xfrm>
            <a:off x="395288" y="3644900"/>
            <a:ext cx="914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a:solidFill>
                  <a:srgbClr val="FF0000"/>
                </a:solidFill>
              </a:rPr>
              <a:t>Though he is a child, he has to make a living.</a:t>
            </a:r>
          </a:p>
          <a:p>
            <a:pPr>
              <a:spcBef>
                <a:spcPct val="50000"/>
              </a:spcBef>
            </a:pPr>
            <a:r>
              <a:rPr kumimoji="1" lang="en-US" altLang="zh-CN" sz="3200" b="1" dirty="0">
                <a:solidFill>
                  <a:srgbClr val="0033CC"/>
                </a:solidFill>
              </a:rPr>
              <a:t>Child as he is, he has to make a living.</a:t>
            </a:r>
          </a:p>
        </p:txBody>
      </p:sp>
      <p:sp>
        <p:nvSpPr>
          <p:cNvPr id="51207" name="Text Box 7"/>
          <p:cNvSpPr txBox="1">
            <a:spLocks noChangeArrowheads="1"/>
          </p:cNvSpPr>
          <p:nvPr/>
        </p:nvSpPr>
        <p:spPr bwMode="auto">
          <a:xfrm>
            <a:off x="323850" y="4868863"/>
            <a:ext cx="86423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dirty="0">
                <a:latin typeface="Times New Roman" pitchFamily="18" charset="0"/>
              </a:rPr>
              <a:t>注意：从句的表语是名词，其名词前不加任何冠词</a:t>
            </a:r>
          </a:p>
        </p:txBody>
      </p:sp>
      <p:sp>
        <p:nvSpPr>
          <p:cNvPr id="2" name="矩形 1"/>
          <p:cNvSpPr/>
          <p:nvPr/>
        </p:nvSpPr>
        <p:spPr>
          <a:xfrm>
            <a:off x="507198" y="2803271"/>
            <a:ext cx="5267225" cy="683264"/>
          </a:xfrm>
          <a:prstGeom prst="rect">
            <a:avLst/>
          </a:prstGeom>
        </p:spPr>
        <p:txBody>
          <a:bodyPr wrap="square">
            <a:spAutoFit/>
          </a:bodyPr>
          <a:lstStyle/>
          <a:p>
            <a:pPr lvl="0">
              <a:lnSpc>
                <a:spcPct val="120000"/>
              </a:lnSpc>
              <a:spcBef>
                <a:spcPct val="50000"/>
              </a:spcBef>
            </a:pPr>
            <a:r>
              <a:rPr kumimoji="1" lang="en-US" altLang="zh-CN" sz="3200" b="1" dirty="0">
                <a:solidFill>
                  <a:srgbClr val="0033CC"/>
                </a:solidFill>
              </a:rPr>
              <a:t>Ugly as I am, I am gentle.</a:t>
            </a:r>
          </a:p>
        </p:txBody>
      </p:sp>
    </p:spTree>
    <p:extLst>
      <p:ext uri="{BB962C8B-B14F-4D97-AF65-F5344CB8AC3E}">
        <p14:creationId xmlns:p14="http://schemas.microsoft.com/office/powerpoint/2010/main" val="1930537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1207">
                                            <p:txEl>
                                              <p:pRg st="0" end="0"/>
                                            </p:txEl>
                                          </p:spTgt>
                                        </p:tgtEl>
                                        <p:attrNameLst>
                                          <p:attrName>style.visibility</p:attrName>
                                        </p:attrNameLst>
                                      </p:cBhvr>
                                      <p:to>
                                        <p:strVal val="visible"/>
                                      </p:to>
                                    </p:set>
                                    <p:animEffect transition="in" filter="blinds(horizontal)">
                                      <p:cBhvr>
                                        <p:cTn id="15" dur="500"/>
                                        <p:tgtEl>
                                          <p:spTgt spid="512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827088" y="1052513"/>
            <a:ext cx="7200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en-US" sz="3600"/>
          </a:p>
        </p:txBody>
      </p:sp>
      <p:sp>
        <p:nvSpPr>
          <p:cNvPr id="52227" name="Text Box 3"/>
          <p:cNvSpPr txBox="1">
            <a:spLocks noChangeArrowheads="1"/>
          </p:cNvSpPr>
          <p:nvPr/>
        </p:nvSpPr>
        <p:spPr bwMode="auto">
          <a:xfrm>
            <a:off x="0" y="1143000"/>
            <a:ext cx="9361488"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a:t>Though I like you much, I will never marry you .</a:t>
            </a:r>
          </a:p>
          <a:p>
            <a:pPr>
              <a:spcBef>
                <a:spcPct val="50000"/>
              </a:spcBef>
            </a:pPr>
            <a:r>
              <a:rPr kumimoji="1" lang="en-US" altLang="zh-CN" sz="3200" b="1" dirty="0">
                <a:solidFill>
                  <a:srgbClr val="FF0066"/>
                </a:solidFill>
              </a:rPr>
              <a:t>Much</a:t>
            </a:r>
            <a:r>
              <a:rPr kumimoji="1" lang="en-US" altLang="zh-CN" sz="3200" b="1" dirty="0"/>
              <a:t> </a:t>
            </a:r>
            <a:r>
              <a:rPr kumimoji="1" lang="en-US" altLang="zh-CN" sz="3200" b="1" dirty="0">
                <a:solidFill>
                  <a:srgbClr val="0033CC"/>
                </a:solidFill>
              </a:rPr>
              <a:t>as</a:t>
            </a:r>
            <a:r>
              <a:rPr kumimoji="1" lang="en-US" altLang="zh-CN" sz="3200" b="1" dirty="0"/>
              <a:t> I like you , I will never marry you </a:t>
            </a:r>
            <a:r>
              <a:rPr kumimoji="1" lang="en-US" altLang="zh-CN" sz="3200" b="1" dirty="0" smtClean="0"/>
              <a:t>.</a:t>
            </a:r>
          </a:p>
          <a:p>
            <a:pPr>
              <a:spcBef>
                <a:spcPct val="50000"/>
              </a:spcBef>
            </a:pPr>
            <a:endParaRPr kumimoji="1" lang="en-US" altLang="zh-CN" sz="3200" b="1" dirty="0"/>
          </a:p>
          <a:p>
            <a:pPr>
              <a:spcBef>
                <a:spcPct val="50000"/>
              </a:spcBef>
            </a:pPr>
            <a:r>
              <a:rPr kumimoji="1" lang="en-US" altLang="zh-CN" sz="3200" b="1" dirty="0"/>
              <a:t>Although she might try, she could not pass the exam.</a:t>
            </a:r>
          </a:p>
          <a:p>
            <a:pPr>
              <a:spcBef>
                <a:spcPct val="50000"/>
              </a:spcBef>
            </a:pPr>
            <a:r>
              <a:rPr kumimoji="1" lang="en-US" altLang="zh-CN" sz="3200" b="1" dirty="0">
                <a:solidFill>
                  <a:srgbClr val="FF0066"/>
                </a:solidFill>
              </a:rPr>
              <a:t>Try</a:t>
            </a:r>
            <a:r>
              <a:rPr kumimoji="1" lang="en-US" altLang="zh-CN" sz="3200" b="1" dirty="0"/>
              <a:t> </a:t>
            </a:r>
            <a:r>
              <a:rPr kumimoji="1" lang="en-US" altLang="zh-CN" sz="3200" b="1" dirty="0">
                <a:solidFill>
                  <a:srgbClr val="0033CC"/>
                </a:solidFill>
              </a:rPr>
              <a:t>though</a:t>
            </a:r>
            <a:r>
              <a:rPr kumimoji="1" lang="en-US" altLang="zh-CN" sz="3200" b="1" dirty="0"/>
              <a:t> she might , she could not pass the exam.</a:t>
            </a:r>
          </a:p>
          <a:p>
            <a:pPr>
              <a:spcBef>
                <a:spcPct val="50000"/>
              </a:spcBef>
            </a:pPr>
            <a:endParaRPr kumimoji="1" lang="en-US" altLang="zh-CN" sz="3200" b="1" dirty="0"/>
          </a:p>
          <a:p>
            <a:pPr>
              <a:spcBef>
                <a:spcPct val="50000"/>
              </a:spcBef>
            </a:pPr>
            <a:endParaRPr kumimoji="1" lang="en-US" altLang="zh-CN" sz="3200" b="1" dirty="0"/>
          </a:p>
        </p:txBody>
      </p:sp>
    </p:spTree>
    <p:extLst>
      <p:ext uri="{BB962C8B-B14F-4D97-AF65-F5344CB8AC3E}">
        <p14:creationId xmlns:p14="http://schemas.microsoft.com/office/powerpoint/2010/main" val="1843562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228600" y="533400"/>
            <a:ext cx="8540750" cy="5105400"/>
          </a:xfrm>
        </p:spPr>
        <p:txBody>
          <a:bodyPr/>
          <a:lstStyle/>
          <a:p>
            <a:pPr>
              <a:spcBef>
                <a:spcPct val="0"/>
              </a:spcBef>
              <a:buFontTx/>
              <a:buNone/>
            </a:pPr>
            <a:r>
              <a:rPr lang="en-US" altLang="zh-CN" sz="3500" b="1" smtClean="0"/>
              <a:t> </a:t>
            </a:r>
          </a:p>
          <a:p>
            <a:pPr>
              <a:spcBef>
                <a:spcPct val="0"/>
              </a:spcBef>
              <a:buFontTx/>
              <a:buNone/>
            </a:pPr>
            <a:r>
              <a:rPr lang="en-US" altLang="zh-CN" sz="3500" b="1" smtClean="0"/>
              <a:t>     _______, his idea was accepted by all the people at the meeting. [2007 </a:t>
            </a:r>
            <a:r>
              <a:rPr lang="zh-CN" altLang="en-US" sz="3500" b="1" smtClean="0"/>
              <a:t>重庆</a:t>
            </a:r>
            <a:r>
              <a:rPr lang="en-US" altLang="zh-CN" sz="3500" b="1" smtClean="0"/>
              <a:t>]</a:t>
            </a:r>
          </a:p>
          <a:p>
            <a:pPr>
              <a:spcBef>
                <a:spcPct val="0"/>
              </a:spcBef>
              <a:buFontTx/>
              <a:buNone/>
            </a:pPr>
            <a:r>
              <a:rPr lang="en-US" altLang="zh-CN" sz="3500" b="1" smtClean="0"/>
              <a:t>    A. Strange as might it sound	</a:t>
            </a:r>
          </a:p>
          <a:p>
            <a:pPr>
              <a:spcBef>
                <a:spcPct val="0"/>
              </a:spcBef>
              <a:buFontTx/>
              <a:buNone/>
            </a:pPr>
            <a:r>
              <a:rPr lang="en-US" altLang="zh-CN" sz="3500" b="1" smtClean="0"/>
              <a:t>    B. As it might sound strange</a:t>
            </a:r>
          </a:p>
          <a:p>
            <a:pPr>
              <a:spcBef>
                <a:spcPct val="0"/>
              </a:spcBef>
              <a:buFontTx/>
              <a:buNone/>
            </a:pPr>
            <a:r>
              <a:rPr lang="en-US" altLang="zh-CN" sz="3500" b="1" smtClean="0"/>
              <a:t>    C. As strange it might sound 		</a:t>
            </a:r>
          </a:p>
          <a:p>
            <a:pPr>
              <a:spcBef>
                <a:spcPct val="0"/>
              </a:spcBef>
              <a:buFontTx/>
              <a:buNone/>
            </a:pPr>
            <a:r>
              <a:rPr lang="en-US" altLang="zh-CN" sz="3500" b="1" smtClean="0"/>
              <a:t>    D. Strange as it might sound	</a:t>
            </a:r>
          </a:p>
        </p:txBody>
      </p:sp>
      <p:pic>
        <p:nvPicPr>
          <p:cNvPr id="53251" name="Picture 3" descr="8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01008"/>
            <a:ext cx="8255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99957"/>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diamond(in)">
                                      <p:cBhvr>
                                        <p:cTn id="7"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0" y="0"/>
            <a:ext cx="8893260" cy="6453336"/>
          </a:xfrm>
        </p:spPr>
        <p:txBody>
          <a:bodyPr/>
          <a:lstStyle/>
          <a:p>
            <a:r>
              <a:rPr lang="en-US" altLang="zh-CN" b="1" dirty="0" smtClean="0"/>
              <a:t>21-25 C</a:t>
            </a:r>
            <a:r>
              <a:rPr lang="en-US" altLang="zh-CN" b="1" dirty="0" smtClean="0">
                <a:solidFill>
                  <a:srgbClr val="FF0000"/>
                </a:solidFill>
              </a:rPr>
              <a:t>B</a:t>
            </a:r>
            <a:r>
              <a:rPr lang="en-US" altLang="zh-CN" b="1" dirty="0" smtClean="0"/>
              <a:t>AB</a:t>
            </a:r>
            <a:r>
              <a:rPr lang="en-US" altLang="zh-CN" b="1" dirty="0" smtClean="0">
                <a:solidFill>
                  <a:srgbClr val="FF0000"/>
                </a:solidFill>
              </a:rPr>
              <a:t>C</a:t>
            </a:r>
            <a:r>
              <a:rPr lang="en-US" altLang="zh-CN" b="1" dirty="0" smtClean="0"/>
              <a:t> 26-30 DDBCA  31-35 DB</a:t>
            </a:r>
            <a:r>
              <a:rPr lang="en-US" altLang="zh-CN" b="1" dirty="0" smtClean="0">
                <a:solidFill>
                  <a:srgbClr val="FF0000"/>
                </a:solidFill>
              </a:rPr>
              <a:t>CAA</a:t>
            </a:r>
          </a:p>
          <a:p>
            <a:r>
              <a:rPr lang="en-US" altLang="zh-CN" b="1" dirty="0" smtClean="0"/>
              <a:t>CGFAE   </a:t>
            </a:r>
            <a:r>
              <a:rPr lang="en-US" altLang="zh-CN" b="1" dirty="0" smtClean="0">
                <a:solidFill>
                  <a:srgbClr val="FF0000"/>
                </a:solidFill>
              </a:rPr>
              <a:t>D</a:t>
            </a:r>
            <a:r>
              <a:rPr lang="en-US" altLang="zh-CN" b="1" dirty="0" smtClean="0"/>
              <a:t>BCA</a:t>
            </a:r>
            <a:r>
              <a:rPr lang="en-US" altLang="zh-CN" b="1" dirty="0" smtClean="0">
                <a:solidFill>
                  <a:srgbClr val="FF0000"/>
                </a:solidFill>
              </a:rPr>
              <a:t>D</a:t>
            </a:r>
            <a:r>
              <a:rPr lang="en-US" altLang="zh-CN" b="1" dirty="0" smtClean="0"/>
              <a:t>   BCADB </a:t>
            </a:r>
            <a:r>
              <a:rPr lang="en-US" altLang="zh-CN" b="1" dirty="0" smtClean="0">
                <a:solidFill>
                  <a:srgbClr val="FF0000"/>
                </a:solidFill>
              </a:rPr>
              <a:t>A</a:t>
            </a:r>
            <a:r>
              <a:rPr lang="en-US" altLang="zh-CN" b="1" dirty="0" smtClean="0"/>
              <a:t>DC</a:t>
            </a:r>
            <a:r>
              <a:rPr lang="en-US" altLang="zh-CN" b="1" dirty="0" smtClean="0">
                <a:solidFill>
                  <a:srgbClr val="FF0000"/>
                </a:solidFill>
              </a:rPr>
              <a:t>A</a:t>
            </a:r>
            <a:r>
              <a:rPr lang="en-US" altLang="zh-CN" b="1" dirty="0" smtClean="0"/>
              <a:t>B </a:t>
            </a:r>
            <a:r>
              <a:rPr lang="en-US" altLang="zh-CN" b="1" dirty="0" smtClean="0">
                <a:solidFill>
                  <a:srgbClr val="FF0000"/>
                </a:solidFill>
              </a:rPr>
              <a:t>D</a:t>
            </a:r>
            <a:r>
              <a:rPr lang="en-US" altLang="zh-CN" b="1" dirty="0" smtClean="0"/>
              <a:t>C</a:t>
            </a:r>
            <a:r>
              <a:rPr lang="en-US" altLang="zh-CN" b="1" dirty="0" smtClean="0">
                <a:solidFill>
                  <a:srgbClr val="FF0000"/>
                </a:solidFill>
              </a:rPr>
              <a:t>A</a:t>
            </a:r>
            <a:r>
              <a:rPr lang="en-US" altLang="zh-CN" b="1" dirty="0" smtClean="0"/>
              <a:t>BC</a:t>
            </a:r>
          </a:p>
          <a:p>
            <a:r>
              <a:rPr lang="en-US" altLang="zh-CN" b="1" dirty="0" smtClean="0"/>
              <a:t>61. that/which  62. strength(s) 63. yourself</a:t>
            </a:r>
          </a:p>
          <a:p>
            <a:r>
              <a:rPr lang="en-US" altLang="zh-CN" b="1" dirty="0" smtClean="0"/>
              <a:t>64</a:t>
            </a:r>
            <a:r>
              <a:rPr lang="en-US" altLang="zh-CN" b="1" dirty="0" smtClean="0">
                <a:solidFill>
                  <a:srgbClr val="FF0000"/>
                </a:solidFill>
              </a:rPr>
              <a:t>.Various</a:t>
            </a:r>
            <a:r>
              <a:rPr lang="en-US" altLang="zh-CN" b="1" dirty="0" smtClean="0"/>
              <a:t>   </a:t>
            </a:r>
            <a:r>
              <a:rPr lang="en-US" altLang="zh-CN" b="1" dirty="0" smtClean="0">
                <a:solidFill>
                  <a:srgbClr val="FF0000"/>
                </a:solidFill>
              </a:rPr>
              <a:t>65. to </a:t>
            </a:r>
            <a:r>
              <a:rPr lang="en-US" altLang="zh-CN" b="1" dirty="0" smtClean="0"/>
              <a:t>66. to see 67.makes</a:t>
            </a:r>
          </a:p>
          <a:p>
            <a:r>
              <a:rPr lang="en-US" altLang="zh-CN" b="1" dirty="0" smtClean="0"/>
              <a:t>68. a 69</a:t>
            </a:r>
            <a:r>
              <a:rPr lang="en-US" altLang="zh-CN" b="1" dirty="0" smtClean="0">
                <a:solidFill>
                  <a:srgbClr val="FF0000"/>
                </a:solidFill>
              </a:rPr>
              <a:t>.least</a:t>
            </a:r>
            <a:r>
              <a:rPr lang="en-US" altLang="zh-CN" b="1" dirty="0" smtClean="0"/>
              <a:t> 70. mentioned</a:t>
            </a:r>
            <a:endParaRPr lang="en-US" altLang="zh-CN" b="1" dirty="0"/>
          </a:p>
          <a:p>
            <a:r>
              <a:rPr lang="zh-CN" altLang="en-US" b="1" dirty="0"/>
              <a:t>第</a:t>
            </a:r>
            <a:r>
              <a:rPr lang="zh-CN" altLang="en-US" b="1" dirty="0" smtClean="0"/>
              <a:t>一句：去掉</a:t>
            </a:r>
            <a:r>
              <a:rPr lang="en-US" altLang="zh-CN" b="1" dirty="0" smtClean="0"/>
              <a:t>was </a:t>
            </a:r>
          </a:p>
          <a:p>
            <a:r>
              <a:rPr lang="zh-CN" altLang="en-US" b="1" dirty="0"/>
              <a:t>第二</a:t>
            </a:r>
            <a:r>
              <a:rPr lang="zh-CN" altLang="en-US" b="1" dirty="0" smtClean="0"/>
              <a:t>句： </a:t>
            </a:r>
            <a:r>
              <a:rPr lang="en-US" altLang="zh-CN" b="1" dirty="0" smtClean="0">
                <a:solidFill>
                  <a:srgbClr val="FF0000"/>
                </a:solidFill>
              </a:rPr>
              <a:t>think---thought   </a:t>
            </a:r>
            <a:r>
              <a:rPr lang="en-US" altLang="zh-CN" b="1" dirty="0" smtClean="0"/>
              <a:t>weigh---weight</a:t>
            </a:r>
          </a:p>
          <a:p>
            <a:r>
              <a:rPr lang="zh-CN" altLang="en-US" b="1" dirty="0" smtClean="0"/>
              <a:t>第三句： </a:t>
            </a:r>
            <a:r>
              <a:rPr lang="en-US" altLang="zh-CN" b="1" dirty="0" smtClean="0"/>
              <a:t>the ---a </a:t>
            </a:r>
          </a:p>
          <a:p>
            <a:r>
              <a:rPr lang="zh-CN" altLang="en-US" b="1" dirty="0" smtClean="0"/>
              <a:t>第四句： </a:t>
            </a:r>
            <a:r>
              <a:rPr lang="en-US" altLang="zh-CN" b="1" dirty="0" smtClean="0">
                <a:solidFill>
                  <a:srgbClr val="FF0000"/>
                </a:solidFill>
              </a:rPr>
              <a:t>searching </a:t>
            </a:r>
            <a:r>
              <a:rPr lang="zh-CN" altLang="en-US" b="1" dirty="0" smtClean="0">
                <a:solidFill>
                  <a:srgbClr val="FF0000"/>
                </a:solidFill>
              </a:rPr>
              <a:t>后加</a:t>
            </a:r>
            <a:r>
              <a:rPr lang="en-US" altLang="zh-CN" b="1" dirty="0" smtClean="0">
                <a:solidFill>
                  <a:srgbClr val="FF0000"/>
                </a:solidFill>
              </a:rPr>
              <a:t>for </a:t>
            </a:r>
            <a:r>
              <a:rPr lang="en-US" altLang="zh-CN" b="1" dirty="0" smtClean="0"/>
              <a:t>; cross—across</a:t>
            </a:r>
          </a:p>
          <a:p>
            <a:r>
              <a:rPr lang="zh-CN" altLang="en-US" b="1" dirty="0" smtClean="0"/>
              <a:t>第五句</a:t>
            </a:r>
            <a:r>
              <a:rPr lang="zh-CN" altLang="en-US" b="1" dirty="0" smtClean="0">
                <a:solidFill>
                  <a:srgbClr val="FF0000"/>
                </a:solidFill>
              </a:rPr>
              <a:t>：</a:t>
            </a:r>
            <a:r>
              <a:rPr lang="en-US" altLang="zh-CN" b="1" dirty="0" smtClean="0">
                <a:solidFill>
                  <a:srgbClr val="FF0000"/>
                </a:solidFill>
              </a:rPr>
              <a:t>as---if </a:t>
            </a:r>
            <a:r>
              <a:rPr lang="en-US" altLang="zh-CN" b="1" dirty="0" smtClean="0"/>
              <a:t>; vegetable---vegetables</a:t>
            </a:r>
          </a:p>
          <a:p>
            <a:r>
              <a:rPr lang="zh-CN" altLang="en-US" b="1" dirty="0"/>
              <a:t>第七</a:t>
            </a:r>
            <a:r>
              <a:rPr lang="zh-CN" altLang="en-US" b="1" dirty="0" smtClean="0"/>
              <a:t>句： </a:t>
            </a:r>
            <a:r>
              <a:rPr lang="en-US" altLang="zh-CN" b="1" dirty="0" smtClean="0"/>
              <a:t>both---all  </a:t>
            </a:r>
            <a:r>
              <a:rPr lang="zh-CN" altLang="en-US" b="1" dirty="0" smtClean="0"/>
              <a:t>第八</a:t>
            </a:r>
            <a:r>
              <a:rPr lang="zh-CN" altLang="en-US" b="1" dirty="0"/>
              <a:t>句： </a:t>
            </a:r>
            <a:r>
              <a:rPr lang="en-US" altLang="zh-CN" b="1" dirty="0"/>
              <a:t>benefit---benefits</a:t>
            </a:r>
          </a:p>
          <a:p>
            <a:endParaRPr lang="en-US" altLang="zh-CN" b="1" dirty="0" smtClean="0"/>
          </a:p>
        </p:txBody>
      </p:sp>
    </p:spTree>
    <p:extLst>
      <p:ext uri="{BB962C8B-B14F-4D97-AF65-F5344CB8AC3E}">
        <p14:creationId xmlns:p14="http://schemas.microsoft.com/office/powerpoint/2010/main" val="1114789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8784976" cy="7101408"/>
          </a:xfrm>
        </p:spPr>
        <p:txBody>
          <a:bodyPr/>
          <a:lstStyle/>
          <a:p>
            <a:r>
              <a:rPr lang="en-US" altLang="zh-CN" b="1" dirty="0">
                <a:solidFill>
                  <a:srgbClr val="FF0000"/>
                </a:solidFill>
              </a:rPr>
              <a:t>In terms of </a:t>
            </a:r>
            <a:r>
              <a:rPr lang="en-US" altLang="zh-CN" b="1" dirty="0"/>
              <a:t>comparing achievements, sprinting and swimming are about as different as can be. It’s land vs water, </a:t>
            </a:r>
            <a:r>
              <a:rPr lang="en-US" altLang="zh-CN" b="1" dirty="0">
                <a:solidFill>
                  <a:srgbClr val="FF0000"/>
                </a:solidFill>
              </a:rPr>
              <a:t>endurance</a:t>
            </a:r>
            <a:r>
              <a:rPr lang="en-US" altLang="zh-CN" b="1" dirty="0"/>
              <a:t> and technique vs concentrated speed.</a:t>
            </a:r>
            <a:endParaRPr lang="zh-CN" altLang="zh-CN" dirty="0"/>
          </a:p>
          <a:p>
            <a:pPr algn="just">
              <a:spcAft>
                <a:spcPts val="0"/>
              </a:spcAft>
            </a:pPr>
            <a:r>
              <a:rPr lang="en-US" altLang="zh-CN" b="1" kern="100" dirty="0">
                <a:solidFill>
                  <a:srgbClr val="FF0000"/>
                </a:solidFill>
                <a:latin typeface="Calibri"/>
                <a:cs typeface="Times New Roman"/>
              </a:rPr>
              <a:t>When it comes to</a:t>
            </a:r>
            <a:r>
              <a:rPr lang="en-US" altLang="zh-CN" b="1" kern="100" dirty="0">
                <a:latin typeface="Calibri"/>
                <a:cs typeface="Times New Roman"/>
              </a:rPr>
              <a:t> Usain Bolt , there may be no greater athletic fame than being world’s fastest human</a:t>
            </a:r>
            <a:r>
              <a:rPr lang="en-US" altLang="zh-CN" b="1" kern="100" dirty="0" smtClean="0">
                <a:latin typeface="Calibri"/>
                <a:cs typeface="Times New Roman"/>
              </a:rPr>
              <a:t>.</a:t>
            </a:r>
          </a:p>
          <a:p>
            <a:pPr algn="just">
              <a:spcAft>
                <a:spcPts val="0"/>
              </a:spcAft>
            </a:pPr>
            <a:r>
              <a:rPr lang="en-US" altLang="zh-CN" b="1" dirty="0"/>
              <a:t>In Aug 15’s Olympic final, Bolt started, not slowly but clearly behind American challenger Justin Gatlin.</a:t>
            </a:r>
            <a:r>
              <a:rPr lang="en-US" altLang="zh-CN" b="1" dirty="0">
                <a:solidFill>
                  <a:srgbClr val="FF0000"/>
                </a:solidFill>
              </a:rPr>
              <a:t> By 60 meters in</a:t>
            </a:r>
            <a:r>
              <a:rPr lang="en-US" altLang="zh-CN" b="1" dirty="0"/>
              <a:t>, the 1.95-meter Bolt was </a:t>
            </a:r>
            <a:r>
              <a:rPr lang="en-US" altLang="zh-CN" b="1" dirty="0">
                <a:solidFill>
                  <a:srgbClr val="FF0000"/>
                </a:solidFill>
              </a:rPr>
              <a:t>at top speed</a:t>
            </a:r>
            <a:r>
              <a:rPr lang="en-US" altLang="zh-CN" b="1" dirty="0"/>
              <a:t>, and Gatlin may as well have turned to dust.</a:t>
            </a:r>
            <a:endParaRPr lang="zh-CN" altLang="zh-CN" dirty="0"/>
          </a:p>
          <a:p>
            <a:pPr algn="just">
              <a:spcAft>
                <a:spcPts val="0"/>
              </a:spcAft>
            </a:pPr>
            <a:endParaRPr lang="en-US" altLang="zh-CN" b="1" kern="100" dirty="0" smtClean="0">
              <a:latin typeface="Calibri"/>
              <a:cs typeface="Times New Roman"/>
            </a:endParaRPr>
          </a:p>
          <a:p>
            <a:pPr algn="just">
              <a:spcAft>
                <a:spcPts val="0"/>
              </a:spcAft>
            </a:pPr>
            <a:endParaRPr lang="zh-CN" altLang="zh-CN" sz="2000" kern="100" dirty="0">
              <a:latin typeface="Calibri"/>
              <a:cs typeface="Times New Roman"/>
            </a:endParaRPr>
          </a:p>
          <a:p>
            <a:pPr algn="just">
              <a:spcAft>
                <a:spcPts val="0"/>
              </a:spcAft>
            </a:pPr>
            <a:r>
              <a:rPr lang="en-US" altLang="zh-CN" kern="100" dirty="0">
                <a:latin typeface="Calibri"/>
                <a:cs typeface="Times New Roman"/>
              </a:rPr>
              <a:t> </a:t>
            </a:r>
            <a:endParaRPr lang="zh-CN" altLang="zh-CN" sz="2000" kern="100" dirty="0">
              <a:latin typeface="Calibri"/>
              <a:cs typeface="Times New Roman"/>
            </a:endParaRPr>
          </a:p>
          <a:p>
            <a:endParaRPr lang="zh-CN" altLang="en-US" dirty="0"/>
          </a:p>
        </p:txBody>
      </p:sp>
    </p:spTree>
    <p:extLst>
      <p:ext uri="{BB962C8B-B14F-4D97-AF65-F5344CB8AC3E}">
        <p14:creationId xmlns:p14="http://schemas.microsoft.com/office/powerpoint/2010/main" val="5462754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48464" cy="6984776"/>
          </a:xfrm>
        </p:spPr>
        <p:txBody>
          <a:bodyPr/>
          <a:lstStyle/>
          <a:p>
            <a:r>
              <a:rPr lang="en-US" altLang="zh-CN" b="1" dirty="0"/>
              <a:t>2015</a:t>
            </a:r>
            <a:r>
              <a:rPr lang="zh-CN" altLang="zh-CN" b="1" dirty="0"/>
              <a:t>年（全国卷</a:t>
            </a:r>
            <a:r>
              <a:rPr lang="en-US" altLang="zh-CN" b="1" dirty="0"/>
              <a:t>I</a:t>
            </a:r>
            <a:r>
              <a:rPr lang="zh-CN" altLang="zh-CN" b="1" dirty="0"/>
              <a:t>）</a:t>
            </a:r>
            <a:endParaRPr lang="zh-CN" altLang="zh-CN" dirty="0"/>
          </a:p>
          <a:p>
            <a:pPr marL="0" indent="0" algn="just">
              <a:lnSpc>
                <a:spcPts val="4000"/>
              </a:lnSpc>
              <a:buNone/>
            </a:pPr>
            <a:r>
              <a:rPr lang="en-US" altLang="zh-CN" sz="2800" b="1" dirty="0" smtClean="0"/>
              <a:t>  When </a:t>
            </a:r>
            <a:r>
              <a:rPr lang="en-US" altLang="zh-CN" sz="2800" b="1" dirty="0"/>
              <a:t>I was a child, I hoped to live in the city. I think I would be happy there. Now I am living in a city, but I miss my home in countryside. There the air is clean or the mountains are green. Unfortunately, on the development of industrialization, the environment has been polluted. Lots of studies have been shown that global warming has already become a very seriously problem. The airs we breathe in is getting dirtier and dirtier. Much rare animals are dying out. We must found ways to protect your environment. If we fail to do so, we’ll live to regret it.</a:t>
            </a:r>
            <a:endParaRPr lang="zh-CN" altLang="zh-CN" sz="2800" b="1" dirty="0"/>
          </a:p>
          <a:p>
            <a:pPr algn="just">
              <a:lnSpc>
                <a:spcPts val="4000"/>
              </a:lnSpc>
            </a:pPr>
            <a:endParaRPr lang="zh-CN" altLang="en-US" sz="2800" b="1" dirty="0"/>
          </a:p>
        </p:txBody>
      </p:sp>
    </p:spTree>
    <p:extLst>
      <p:ext uri="{BB962C8B-B14F-4D97-AF65-F5344CB8AC3E}">
        <p14:creationId xmlns:p14="http://schemas.microsoft.com/office/powerpoint/2010/main" val="26998128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C:\Documents and Settings\Administrator\桌面\1.jpg"/>
          <p:cNvPicPr>
            <a:picLocks noGrp="1"/>
          </p:cNvPicPr>
          <p:nvPr>
            <p:ph idx="1"/>
          </p:nvPr>
        </p:nvPicPr>
        <p:blipFill>
          <a:blip r:embed="rId2"/>
          <a:srcRect/>
          <a:stretch>
            <a:fillRect/>
          </a:stretch>
        </p:blipFill>
        <p:spPr bwMode="auto">
          <a:xfrm>
            <a:off x="395536" y="836712"/>
            <a:ext cx="8064896" cy="5112568"/>
          </a:xfrm>
          <a:prstGeom prst="rect">
            <a:avLst/>
          </a:prstGeom>
          <a:noFill/>
          <a:ln w="9525">
            <a:noFill/>
            <a:miter lim="800000"/>
            <a:headEnd/>
            <a:tailEnd/>
          </a:ln>
        </p:spPr>
      </p:pic>
    </p:spTree>
    <p:extLst>
      <p:ext uri="{BB962C8B-B14F-4D97-AF65-F5344CB8AC3E}">
        <p14:creationId xmlns:p14="http://schemas.microsoft.com/office/powerpoint/2010/main" val="2287632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620688"/>
            <a:ext cx="8604448" cy="4031873"/>
          </a:xfrm>
          <a:prstGeom prst="rect">
            <a:avLst/>
          </a:prstGeom>
        </p:spPr>
        <p:txBody>
          <a:bodyPr wrap="square">
            <a:spAutoFit/>
          </a:bodyPr>
          <a:lstStyle/>
          <a:p>
            <a:r>
              <a:rPr lang="en-US" altLang="zh-CN" sz="3200" b="1" dirty="0" smtClean="0">
                <a:solidFill>
                  <a:srgbClr val="FF0000"/>
                </a:solidFill>
              </a:rPr>
              <a:t> </a:t>
            </a:r>
            <a:endParaRPr lang="en-US" altLang="zh-CN" sz="3200" b="1" dirty="0"/>
          </a:p>
          <a:p>
            <a:r>
              <a:rPr lang="en-US" altLang="zh-CN" sz="3200" b="1" dirty="0" smtClean="0">
                <a:solidFill>
                  <a:srgbClr val="FF0000"/>
                </a:solidFill>
              </a:rPr>
              <a:t>Upon the arrival of </a:t>
            </a:r>
            <a:r>
              <a:rPr lang="en-US" altLang="zh-CN" sz="3200" b="1" dirty="0" smtClean="0"/>
              <a:t>spring, beautiful birds would sing happily.</a:t>
            </a:r>
          </a:p>
          <a:p>
            <a:endParaRPr lang="en-US" altLang="zh-CN" sz="3200" dirty="0" smtClean="0"/>
          </a:p>
          <a:p>
            <a:endParaRPr lang="en-US" altLang="zh-CN" sz="3200" dirty="0" smtClean="0"/>
          </a:p>
          <a:p>
            <a:r>
              <a:rPr lang="en-US" altLang="zh-CN" sz="3200" b="1" dirty="0" smtClean="0"/>
              <a:t>I feel puzzled </a:t>
            </a:r>
            <a:r>
              <a:rPr lang="en-US" altLang="zh-CN" sz="3200" b="1" dirty="0" smtClean="0">
                <a:solidFill>
                  <a:srgbClr val="FF0000"/>
                </a:solidFill>
              </a:rPr>
              <a:t>as to </a:t>
            </a:r>
            <a:r>
              <a:rPr lang="en-US" altLang="zh-CN" sz="3200" b="1" dirty="0" smtClean="0"/>
              <a:t>why people do not clean up before they leave the park.</a:t>
            </a:r>
            <a:endParaRPr lang="zh-CN" altLang="zh-CN" sz="3200" b="1" dirty="0"/>
          </a:p>
          <a:p>
            <a:pPr algn="just"/>
            <a:r>
              <a:rPr lang="en-US" altLang="zh-CN" sz="3200" b="1" dirty="0" smtClean="0"/>
              <a:t> </a:t>
            </a:r>
            <a:endParaRPr lang="zh-CN" altLang="zh-CN" sz="3200" b="1" dirty="0"/>
          </a:p>
        </p:txBody>
      </p:sp>
    </p:spTree>
    <p:extLst>
      <p:ext uri="{BB962C8B-B14F-4D97-AF65-F5344CB8AC3E}">
        <p14:creationId xmlns:p14="http://schemas.microsoft.com/office/powerpoint/2010/main" val="9975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4" y="1"/>
            <a:ext cx="9145016" cy="6858000"/>
          </a:xfrm>
          <a:prstGeom prst="rect">
            <a:avLst/>
          </a:prstGeom>
        </p:spPr>
      </p:pic>
    </p:spTree>
    <p:extLst>
      <p:ext uri="{BB962C8B-B14F-4D97-AF65-F5344CB8AC3E}">
        <p14:creationId xmlns:p14="http://schemas.microsoft.com/office/powerpoint/2010/main" val="39853303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577" y="1196752"/>
            <a:ext cx="8604448" cy="4031873"/>
          </a:xfrm>
          <a:prstGeom prst="rect">
            <a:avLst/>
          </a:prstGeom>
        </p:spPr>
        <p:txBody>
          <a:bodyPr wrap="square">
            <a:spAutoFit/>
          </a:bodyPr>
          <a:lstStyle/>
          <a:p>
            <a:r>
              <a:rPr lang="en-US" altLang="zh-CN" sz="3200" b="1" dirty="0" smtClean="0"/>
              <a:t>He liked laughing at others, </a:t>
            </a:r>
            <a:r>
              <a:rPr lang="en-US" altLang="zh-CN" sz="3200" b="1" dirty="0" smtClean="0">
                <a:solidFill>
                  <a:srgbClr val="FF0000"/>
                </a:solidFill>
              </a:rPr>
              <a:t>only to find </a:t>
            </a:r>
            <a:r>
              <a:rPr lang="en-US" altLang="zh-CN" sz="3200" b="1" dirty="0" smtClean="0"/>
              <a:t>himself laughed at.</a:t>
            </a:r>
          </a:p>
          <a:p>
            <a:endParaRPr lang="en-US" altLang="zh-CN" sz="3200" b="1" dirty="0" smtClean="0"/>
          </a:p>
          <a:p>
            <a:r>
              <a:rPr lang="en-US" altLang="zh-CN" sz="3200" b="1" dirty="0" smtClean="0">
                <a:solidFill>
                  <a:srgbClr val="FF0000"/>
                </a:solidFill>
              </a:rPr>
              <a:t>Worse still</a:t>
            </a:r>
            <a:r>
              <a:rPr lang="en-US" altLang="zh-CN" sz="3200" b="1" dirty="0" smtClean="0"/>
              <a:t>, she found her </a:t>
            </a:r>
            <a:r>
              <a:rPr lang="en-US" altLang="zh-CN" sz="3200" b="1" dirty="0" err="1" smtClean="0"/>
              <a:t>jewellery</a:t>
            </a:r>
            <a:r>
              <a:rPr lang="en-US" altLang="zh-CN" sz="3200" b="1" dirty="0" smtClean="0"/>
              <a:t> stolen.</a:t>
            </a:r>
          </a:p>
          <a:p>
            <a:endParaRPr lang="en-US" altLang="zh-CN" sz="3200" b="1" dirty="0"/>
          </a:p>
          <a:p>
            <a:r>
              <a:rPr lang="en-US" altLang="zh-CN" sz="3200" b="1" dirty="0" smtClean="0">
                <a:solidFill>
                  <a:srgbClr val="FF0000"/>
                </a:solidFill>
              </a:rPr>
              <a:t> </a:t>
            </a:r>
            <a:endParaRPr lang="en-US" altLang="zh-CN" sz="3200" dirty="0" smtClean="0"/>
          </a:p>
          <a:p>
            <a:endParaRPr lang="en-US" altLang="zh-CN" sz="3200" dirty="0" smtClean="0"/>
          </a:p>
          <a:p>
            <a:r>
              <a:rPr lang="en-US" altLang="zh-CN" sz="3200" dirty="0" smtClean="0"/>
              <a:t> </a:t>
            </a:r>
            <a:endParaRPr lang="zh-CN" altLang="zh-CN" sz="3200" dirty="0"/>
          </a:p>
        </p:txBody>
      </p:sp>
      <p:sp>
        <p:nvSpPr>
          <p:cNvPr id="3" name="TextBox 2"/>
          <p:cNvSpPr txBox="1"/>
          <p:nvPr/>
        </p:nvSpPr>
        <p:spPr>
          <a:xfrm>
            <a:off x="2339752" y="188639"/>
            <a:ext cx="5793445"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BANK </a:t>
            </a:r>
            <a:r>
              <a:rPr lang="en-US" altLang="zh-CN" b="1" dirty="0" smtClean="0">
                <a:solidFill>
                  <a:schemeClr val="accent2"/>
                </a:solidFill>
                <a:latin typeface="+mj-lt"/>
              </a:rPr>
              <a:t>(learning English )</a:t>
            </a:r>
            <a:endParaRPr lang="zh-CN" altLang="en-US" b="1" dirty="0">
              <a:solidFill>
                <a:schemeClr val="accent2"/>
              </a:solidFill>
              <a:latin typeface="+mj-lt"/>
            </a:endParaRPr>
          </a:p>
        </p:txBody>
      </p:sp>
    </p:spTree>
    <p:extLst>
      <p:ext uri="{BB962C8B-B14F-4D97-AF65-F5344CB8AC3E}">
        <p14:creationId xmlns:p14="http://schemas.microsoft.com/office/powerpoint/2010/main" val="41772653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6062" cy="6858000"/>
          </a:xfrm>
          <a:prstGeom prst="rect">
            <a:avLst/>
          </a:prstGeom>
        </p:spPr>
      </p:pic>
    </p:spTree>
    <p:extLst>
      <p:ext uri="{BB962C8B-B14F-4D97-AF65-F5344CB8AC3E}">
        <p14:creationId xmlns:p14="http://schemas.microsoft.com/office/powerpoint/2010/main" val="3981428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0" y="0"/>
            <a:ext cx="8893260" cy="6453336"/>
          </a:xfrm>
        </p:spPr>
        <p:txBody>
          <a:bodyPr/>
          <a:lstStyle/>
          <a:p>
            <a:r>
              <a:rPr lang="en-US" altLang="zh-CN" b="1" dirty="0" smtClean="0"/>
              <a:t>21-25 C</a:t>
            </a:r>
            <a:r>
              <a:rPr lang="en-US" altLang="zh-CN" b="1" dirty="0" smtClean="0">
                <a:solidFill>
                  <a:srgbClr val="FF0000"/>
                </a:solidFill>
              </a:rPr>
              <a:t>B</a:t>
            </a:r>
            <a:r>
              <a:rPr lang="en-US" altLang="zh-CN" b="1" dirty="0" smtClean="0"/>
              <a:t>AB</a:t>
            </a:r>
            <a:r>
              <a:rPr lang="en-US" altLang="zh-CN" b="1" dirty="0" smtClean="0">
                <a:solidFill>
                  <a:srgbClr val="FF0000"/>
                </a:solidFill>
              </a:rPr>
              <a:t>C</a:t>
            </a:r>
            <a:r>
              <a:rPr lang="en-US" altLang="zh-CN" b="1" dirty="0" smtClean="0"/>
              <a:t> 26-30 DDBCA  31-35 DB</a:t>
            </a:r>
            <a:r>
              <a:rPr lang="en-US" altLang="zh-CN" b="1" dirty="0" smtClean="0">
                <a:solidFill>
                  <a:srgbClr val="FF0000"/>
                </a:solidFill>
              </a:rPr>
              <a:t>CAA</a:t>
            </a:r>
          </a:p>
          <a:p>
            <a:r>
              <a:rPr lang="en-US" altLang="zh-CN" b="1" dirty="0" smtClean="0"/>
              <a:t>CGFAE   </a:t>
            </a:r>
            <a:r>
              <a:rPr lang="en-US" altLang="zh-CN" b="1" dirty="0" smtClean="0">
                <a:solidFill>
                  <a:srgbClr val="FF0000"/>
                </a:solidFill>
              </a:rPr>
              <a:t>D</a:t>
            </a:r>
            <a:r>
              <a:rPr lang="en-US" altLang="zh-CN" b="1" dirty="0" smtClean="0"/>
              <a:t>BCA</a:t>
            </a:r>
            <a:r>
              <a:rPr lang="en-US" altLang="zh-CN" b="1" dirty="0" smtClean="0">
                <a:solidFill>
                  <a:srgbClr val="FF0000"/>
                </a:solidFill>
              </a:rPr>
              <a:t>D</a:t>
            </a:r>
            <a:r>
              <a:rPr lang="en-US" altLang="zh-CN" b="1" dirty="0" smtClean="0"/>
              <a:t>   BCADB </a:t>
            </a:r>
            <a:r>
              <a:rPr lang="en-US" altLang="zh-CN" b="1" dirty="0" smtClean="0">
                <a:solidFill>
                  <a:srgbClr val="FF0000"/>
                </a:solidFill>
              </a:rPr>
              <a:t>A</a:t>
            </a:r>
            <a:r>
              <a:rPr lang="en-US" altLang="zh-CN" b="1" dirty="0" smtClean="0"/>
              <a:t>DC</a:t>
            </a:r>
            <a:r>
              <a:rPr lang="en-US" altLang="zh-CN" b="1" dirty="0" smtClean="0">
                <a:solidFill>
                  <a:srgbClr val="FF0000"/>
                </a:solidFill>
              </a:rPr>
              <a:t>A</a:t>
            </a:r>
            <a:r>
              <a:rPr lang="en-US" altLang="zh-CN" b="1" dirty="0" smtClean="0"/>
              <a:t>B </a:t>
            </a:r>
            <a:r>
              <a:rPr lang="en-US" altLang="zh-CN" b="1" dirty="0" smtClean="0">
                <a:solidFill>
                  <a:srgbClr val="FF0000"/>
                </a:solidFill>
              </a:rPr>
              <a:t>D</a:t>
            </a:r>
            <a:r>
              <a:rPr lang="en-US" altLang="zh-CN" b="1" dirty="0" smtClean="0"/>
              <a:t>C</a:t>
            </a:r>
            <a:r>
              <a:rPr lang="en-US" altLang="zh-CN" b="1" dirty="0" smtClean="0">
                <a:solidFill>
                  <a:srgbClr val="FF0000"/>
                </a:solidFill>
              </a:rPr>
              <a:t>A</a:t>
            </a:r>
            <a:r>
              <a:rPr lang="en-US" altLang="zh-CN" b="1" dirty="0" smtClean="0"/>
              <a:t>BC</a:t>
            </a:r>
          </a:p>
          <a:p>
            <a:r>
              <a:rPr lang="en-US" altLang="zh-CN" b="1" dirty="0" smtClean="0"/>
              <a:t>61. that/which  62. strength(s) 63. yourself</a:t>
            </a:r>
          </a:p>
          <a:p>
            <a:r>
              <a:rPr lang="en-US" altLang="zh-CN" b="1" dirty="0" smtClean="0"/>
              <a:t>64</a:t>
            </a:r>
            <a:r>
              <a:rPr lang="en-US" altLang="zh-CN" b="1" dirty="0" smtClean="0">
                <a:solidFill>
                  <a:srgbClr val="FF0000"/>
                </a:solidFill>
              </a:rPr>
              <a:t>.Various</a:t>
            </a:r>
            <a:r>
              <a:rPr lang="en-US" altLang="zh-CN" b="1" dirty="0" smtClean="0"/>
              <a:t>   </a:t>
            </a:r>
            <a:r>
              <a:rPr lang="en-US" altLang="zh-CN" b="1" dirty="0" smtClean="0">
                <a:solidFill>
                  <a:srgbClr val="FF0000"/>
                </a:solidFill>
              </a:rPr>
              <a:t>65. to </a:t>
            </a:r>
            <a:r>
              <a:rPr lang="en-US" altLang="zh-CN" b="1" dirty="0" smtClean="0"/>
              <a:t>66. to see 67.makes</a:t>
            </a:r>
          </a:p>
          <a:p>
            <a:r>
              <a:rPr lang="en-US" altLang="zh-CN" b="1" dirty="0" smtClean="0"/>
              <a:t>68. a 69</a:t>
            </a:r>
            <a:r>
              <a:rPr lang="en-US" altLang="zh-CN" b="1" dirty="0" smtClean="0">
                <a:solidFill>
                  <a:srgbClr val="FF0000"/>
                </a:solidFill>
              </a:rPr>
              <a:t>.least</a:t>
            </a:r>
            <a:r>
              <a:rPr lang="en-US" altLang="zh-CN" b="1" dirty="0" smtClean="0"/>
              <a:t> 70. mentioned</a:t>
            </a:r>
            <a:endParaRPr lang="en-US" altLang="zh-CN" b="1" dirty="0"/>
          </a:p>
          <a:p>
            <a:r>
              <a:rPr lang="zh-CN" altLang="en-US" b="1" dirty="0"/>
              <a:t>第</a:t>
            </a:r>
            <a:r>
              <a:rPr lang="zh-CN" altLang="en-US" b="1" dirty="0" smtClean="0"/>
              <a:t>一句：去掉</a:t>
            </a:r>
            <a:r>
              <a:rPr lang="en-US" altLang="zh-CN" b="1" dirty="0" smtClean="0"/>
              <a:t>was </a:t>
            </a:r>
          </a:p>
          <a:p>
            <a:r>
              <a:rPr lang="zh-CN" altLang="en-US" b="1" dirty="0"/>
              <a:t>第二</a:t>
            </a:r>
            <a:r>
              <a:rPr lang="zh-CN" altLang="en-US" b="1" dirty="0" smtClean="0"/>
              <a:t>句： </a:t>
            </a:r>
            <a:r>
              <a:rPr lang="en-US" altLang="zh-CN" b="1" dirty="0" smtClean="0">
                <a:solidFill>
                  <a:srgbClr val="FF0000"/>
                </a:solidFill>
              </a:rPr>
              <a:t>think---thought   </a:t>
            </a:r>
            <a:r>
              <a:rPr lang="en-US" altLang="zh-CN" b="1" dirty="0" smtClean="0"/>
              <a:t>weigh---weight</a:t>
            </a:r>
          </a:p>
          <a:p>
            <a:r>
              <a:rPr lang="zh-CN" altLang="en-US" b="1" dirty="0" smtClean="0"/>
              <a:t>第三句： </a:t>
            </a:r>
            <a:r>
              <a:rPr lang="en-US" altLang="zh-CN" b="1" dirty="0" smtClean="0"/>
              <a:t>the ---a </a:t>
            </a:r>
          </a:p>
          <a:p>
            <a:r>
              <a:rPr lang="zh-CN" altLang="en-US" b="1" dirty="0" smtClean="0"/>
              <a:t>第四句： </a:t>
            </a:r>
            <a:r>
              <a:rPr lang="en-US" altLang="zh-CN" b="1" dirty="0" smtClean="0">
                <a:solidFill>
                  <a:srgbClr val="FF0000"/>
                </a:solidFill>
              </a:rPr>
              <a:t>searching </a:t>
            </a:r>
            <a:r>
              <a:rPr lang="zh-CN" altLang="en-US" b="1" dirty="0" smtClean="0">
                <a:solidFill>
                  <a:srgbClr val="FF0000"/>
                </a:solidFill>
              </a:rPr>
              <a:t>后加</a:t>
            </a:r>
            <a:r>
              <a:rPr lang="en-US" altLang="zh-CN" b="1" dirty="0" smtClean="0">
                <a:solidFill>
                  <a:srgbClr val="FF0000"/>
                </a:solidFill>
              </a:rPr>
              <a:t>for </a:t>
            </a:r>
            <a:r>
              <a:rPr lang="en-US" altLang="zh-CN" b="1" dirty="0" smtClean="0"/>
              <a:t>; cross—across</a:t>
            </a:r>
          </a:p>
          <a:p>
            <a:r>
              <a:rPr lang="zh-CN" altLang="en-US" b="1" dirty="0" smtClean="0"/>
              <a:t>第五句</a:t>
            </a:r>
            <a:r>
              <a:rPr lang="zh-CN" altLang="en-US" b="1" dirty="0" smtClean="0">
                <a:solidFill>
                  <a:srgbClr val="FF0000"/>
                </a:solidFill>
              </a:rPr>
              <a:t>：</a:t>
            </a:r>
            <a:r>
              <a:rPr lang="en-US" altLang="zh-CN" b="1" dirty="0" smtClean="0">
                <a:solidFill>
                  <a:srgbClr val="FF0000"/>
                </a:solidFill>
              </a:rPr>
              <a:t>as---if </a:t>
            </a:r>
            <a:r>
              <a:rPr lang="en-US" altLang="zh-CN" b="1" dirty="0" smtClean="0"/>
              <a:t>; vegetable---vegetables</a:t>
            </a:r>
          </a:p>
          <a:p>
            <a:r>
              <a:rPr lang="zh-CN" altLang="en-US" b="1" dirty="0"/>
              <a:t>第七</a:t>
            </a:r>
            <a:r>
              <a:rPr lang="zh-CN" altLang="en-US" b="1" dirty="0" smtClean="0"/>
              <a:t>句： </a:t>
            </a:r>
            <a:r>
              <a:rPr lang="en-US" altLang="zh-CN" b="1" dirty="0" smtClean="0"/>
              <a:t>both---all  </a:t>
            </a:r>
            <a:r>
              <a:rPr lang="zh-CN" altLang="en-US" b="1" dirty="0" smtClean="0"/>
              <a:t>第八</a:t>
            </a:r>
            <a:r>
              <a:rPr lang="zh-CN" altLang="en-US" b="1" dirty="0"/>
              <a:t>句： </a:t>
            </a:r>
            <a:r>
              <a:rPr lang="en-US" altLang="zh-CN" b="1" dirty="0"/>
              <a:t>benefit---benefits</a:t>
            </a:r>
          </a:p>
          <a:p>
            <a:endParaRPr lang="en-US" altLang="zh-CN" b="1" dirty="0" smtClean="0"/>
          </a:p>
        </p:txBody>
      </p:sp>
    </p:spTree>
    <p:extLst>
      <p:ext uri="{BB962C8B-B14F-4D97-AF65-F5344CB8AC3E}">
        <p14:creationId xmlns:p14="http://schemas.microsoft.com/office/powerpoint/2010/main" val="194521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descr="E:\USER\Desktop\IMG_5105.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247" y="0"/>
            <a:ext cx="911083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7251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577" y="1052736"/>
            <a:ext cx="8604448" cy="6001643"/>
          </a:xfrm>
          <a:prstGeom prst="rect">
            <a:avLst/>
          </a:prstGeom>
        </p:spPr>
        <p:txBody>
          <a:bodyPr wrap="square">
            <a:spAutoFit/>
          </a:bodyPr>
          <a:lstStyle/>
          <a:p>
            <a:r>
              <a:rPr lang="en-US" altLang="zh-CN" sz="3200" b="1" dirty="0" smtClean="0">
                <a:solidFill>
                  <a:srgbClr val="FF0000"/>
                </a:solidFill>
              </a:rPr>
              <a:t>Gone are the days </a:t>
            </a:r>
            <a:r>
              <a:rPr lang="en-US" altLang="zh-CN" sz="3200" b="1" dirty="0" smtClean="0">
                <a:solidFill>
                  <a:schemeClr val="accent2"/>
                </a:solidFill>
              </a:rPr>
              <a:t>when farmers lived in poor conditions.</a:t>
            </a:r>
          </a:p>
          <a:p>
            <a:endParaRPr lang="en-US" altLang="zh-CN" sz="3200" b="1" dirty="0">
              <a:solidFill>
                <a:schemeClr val="accent2"/>
              </a:solidFill>
            </a:endParaRPr>
          </a:p>
          <a:p>
            <a:r>
              <a:rPr lang="en-US" altLang="zh-CN" sz="3200" b="1" dirty="0" smtClean="0">
                <a:solidFill>
                  <a:schemeClr val="accent2"/>
                </a:solidFill>
              </a:rPr>
              <a:t>When you </a:t>
            </a:r>
            <a:r>
              <a:rPr lang="en-US" altLang="zh-CN" sz="3200" b="1" dirty="0" smtClean="0">
                <a:solidFill>
                  <a:srgbClr val="FF0000"/>
                </a:solidFill>
              </a:rPr>
              <a:t>are faced with </a:t>
            </a:r>
            <a:r>
              <a:rPr lang="en-US" altLang="zh-CN" sz="3200" b="1" dirty="0">
                <a:solidFill>
                  <a:schemeClr val="accent2"/>
                </a:solidFill>
              </a:rPr>
              <a:t>difficulties</a:t>
            </a:r>
            <a:r>
              <a:rPr lang="en-US" altLang="zh-CN" sz="3200" b="1" dirty="0" smtClean="0">
                <a:solidFill>
                  <a:srgbClr val="002060"/>
                </a:solidFill>
              </a:rPr>
              <a:t>, </a:t>
            </a:r>
            <a:r>
              <a:rPr lang="en-US" altLang="zh-CN" sz="3200" b="1" dirty="0" smtClean="0">
                <a:solidFill>
                  <a:schemeClr val="accent2"/>
                </a:solidFill>
              </a:rPr>
              <a:t>your confidence makes a difference.</a:t>
            </a:r>
          </a:p>
          <a:p>
            <a:endParaRPr lang="en-US" altLang="zh-CN" sz="3200" b="1" dirty="0">
              <a:solidFill>
                <a:srgbClr val="FF0000"/>
              </a:solidFill>
            </a:endParaRPr>
          </a:p>
          <a:p>
            <a:r>
              <a:rPr lang="en-US" altLang="zh-CN" sz="3200" b="1" dirty="0" smtClean="0"/>
              <a:t>The research to which she’d been devoted </a:t>
            </a:r>
            <a:r>
              <a:rPr lang="en-US" altLang="zh-CN" sz="3200" b="1" dirty="0" smtClean="0">
                <a:solidFill>
                  <a:srgbClr val="FF0000"/>
                </a:solidFill>
              </a:rPr>
              <a:t>turned out to be </a:t>
            </a:r>
            <a:r>
              <a:rPr lang="en-US" altLang="zh-CN" sz="3200" b="1" dirty="0" smtClean="0"/>
              <a:t>a great success.</a:t>
            </a:r>
          </a:p>
          <a:p>
            <a:endParaRPr lang="en-US" altLang="zh-CN" sz="3200" b="1" dirty="0"/>
          </a:p>
          <a:p>
            <a:r>
              <a:rPr lang="en-US" altLang="zh-CN" sz="3200" b="1" dirty="0" smtClean="0">
                <a:solidFill>
                  <a:srgbClr val="FF0000"/>
                </a:solidFill>
              </a:rPr>
              <a:t> </a:t>
            </a:r>
            <a:endParaRPr lang="en-US" altLang="zh-CN" sz="3200" dirty="0" smtClean="0"/>
          </a:p>
          <a:p>
            <a:endParaRPr lang="en-US" altLang="zh-CN" sz="3200" dirty="0" smtClean="0"/>
          </a:p>
          <a:p>
            <a:r>
              <a:rPr lang="en-US" altLang="zh-CN" sz="3200" dirty="0" smtClean="0"/>
              <a:t> </a:t>
            </a:r>
            <a:endParaRPr lang="zh-CN" altLang="zh-CN" sz="3200" dirty="0"/>
          </a:p>
        </p:txBody>
      </p:sp>
      <p:sp>
        <p:nvSpPr>
          <p:cNvPr id="3" name="TextBox 2"/>
          <p:cNvSpPr txBox="1"/>
          <p:nvPr/>
        </p:nvSpPr>
        <p:spPr>
          <a:xfrm>
            <a:off x="150577" y="188639"/>
            <a:ext cx="9559540"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&amp; Sentence  BANK </a:t>
            </a:r>
            <a:r>
              <a:rPr lang="en-US" altLang="zh-CN" b="1" dirty="0" smtClean="0">
                <a:solidFill>
                  <a:schemeClr val="accent2"/>
                </a:solidFill>
                <a:latin typeface="+mj-lt"/>
              </a:rPr>
              <a:t>(learning English )</a:t>
            </a:r>
            <a:endParaRPr lang="zh-CN" altLang="en-US" b="1" dirty="0">
              <a:solidFill>
                <a:schemeClr val="accent2"/>
              </a:solidFill>
              <a:latin typeface="+mj-lt"/>
            </a:endParaRPr>
          </a:p>
        </p:txBody>
      </p:sp>
    </p:spTree>
    <p:extLst>
      <p:ext uri="{BB962C8B-B14F-4D97-AF65-F5344CB8AC3E}">
        <p14:creationId xmlns:p14="http://schemas.microsoft.com/office/powerpoint/2010/main" val="325413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124744"/>
            <a:ext cx="7848872" cy="5851602"/>
          </a:xfrm>
          <a:prstGeom prst="rect">
            <a:avLst/>
          </a:prstGeom>
        </p:spPr>
        <p:txBody>
          <a:bodyPr wrap="square">
            <a:spAutoFit/>
          </a:bodyPr>
          <a:lstStyle/>
          <a:p>
            <a:pPr>
              <a:lnSpc>
                <a:spcPct val="200000"/>
              </a:lnSpc>
            </a:pPr>
            <a:r>
              <a:rPr lang="en-US" altLang="zh-CN" sz="3200" b="1" dirty="0" smtClean="0"/>
              <a:t>1.children</a:t>
            </a:r>
            <a:r>
              <a:rPr lang="zh-CN" altLang="en-US" sz="3200" b="1" dirty="0"/>
              <a:t>改成</a:t>
            </a:r>
            <a:r>
              <a:rPr lang="en-US" altLang="zh-CN" sz="3200" b="1" dirty="0" smtClean="0"/>
              <a:t>child    2. late</a:t>
            </a:r>
            <a:r>
              <a:rPr lang="zh-CN" altLang="en-US" sz="3200" b="1" dirty="0"/>
              <a:t>改成</a:t>
            </a:r>
            <a:r>
              <a:rPr lang="en-US" altLang="zh-CN" sz="3200" b="1" dirty="0" smtClean="0"/>
              <a:t>later</a:t>
            </a:r>
            <a:r>
              <a:rPr lang="zh-CN" altLang="en-US" sz="3200" b="1" dirty="0"/>
              <a:t/>
            </a:r>
            <a:br>
              <a:rPr lang="zh-CN" altLang="en-US" sz="3200" b="1" dirty="0"/>
            </a:br>
            <a:r>
              <a:rPr lang="en-US" altLang="zh-CN" sz="3200" b="1" dirty="0" smtClean="0"/>
              <a:t>3. at</a:t>
            </a:r>
            <a:r>
              <a:rPr lang="zh-CN" altLang="en-US" sz="3200" b="1" dirty="0"/>
              <a:t>后面加</a:t>
            </a:r>
            <a:r>
              <a:rPr lang="en-US" altLang="zh-CN" sz="3200" b="1" dirty="0" smtClean="0"/>
              <a:t>the</a:t>
            </a:r>
            <a:r>
              <a:rPr lang="zh-CN" altLang="en-US" sz="3200" b="1" dirty="0"/>
              <a:t> </a:t>
            </a:r>
            <a:r>
              <a:rPr lang="zh-CN" altLang="en-US" sz="3200" b="1" dirty="0" smtClean="0"/>
              <a:t>           </a:t>
            </a:r>
            <a:r>
              <a:rPr lang="en-US" altLang="zh-CN" sz="3200" b="1" dirty="0" smtClean="0"/>
              <a:t>4.her</a:t>
            </a:r>
            <a:r>
              <a:rPr lang="zh-CN" altLang="en-US" sz="3200" b="1" dirty="0"/>
              <a:t>改成</a:t>
            </a:r>
            <a:r>
              <a:rPr lang="en-US" altLang="zh-CN" sz="3200" b="1" dirty="0"/>
              <a:t>him</a:t>
            </a:r>
            <a:br>
              <a:rPr lang="en-US" altLang="zh-CN" sz="3200" b="1" dirty="0"/>
            </a:br>
            <a:r>
              <a:rPr lang="en-US" altLang="zh-CN" sz="3200" b="1" dirty="0" smtClean="0"/>
              <a:t>5.was</a:t>
            </a:r>
            <a:r>
              <a:rPr lang="zh-CN" altLang="en-US" sz="3200" b="1" dirty="0"/>
              <a:t>改成</a:t>
            </a:r>
            <a:r>
              <a:rPr lang="en-US" altLang="zh-CN" sz="3200" b="1" dirty="0" smtClean="0"/>
              <a:t>were           6.knowing</a:t>
            </a:r>
            <a:r>
              <a:rPr lang="zh-CN" altLang="en-US" sz="3200" b="1" dirty="0"/>
              <a:t>改成</a:t>
            </a:r>
            <a:r>
              <a:rPr lang="en-US" altLang="zh-CN" sz="3200" b="1" dirty="0" smtClean="0"/>
              <a:t>know</a:t>
            </a:r>
            <a:r>
              <a:rPr lang="zh-CN" altLang="en-US" sz="3200" b="1" dirty="0"/>
              <a:t/>
            </a:r>
            <a:br>
              <a:rPr lang="zh-CN" altLang="en-US" sz="3200" b="1" dirty="0"/>
            </a:br>
            <a:r>
              <a:rPr lang="en-US" altLang="zh-CN" sz="3200" b="1" dirty="0" smtClean="0"/>
              <a:t>7.</a:t>
            </a:r>
            <a:r>
              <a:rPr lang="zh-CN" altLang="en-US" sz="3200" b="1" dirty="0" smtClean="0"/>
              <a:t>去掉</a:t>
            </a:r>
            <a:r>
              <a:rPr lang="en-US" altLang="zh-CN" sz="3200" b="1" dirty="0" smtClean="0"/>
              <a:t>had                   8. chat</a:t>
            </a:r>
            <a:r>
              <a:rPr lang="zh-CN" altLang="en-US" sz="3200" b="1" dirty="0"/>
              <a:t>改成</a:t>
            </a:r>
            <a:r>
              <a:rPr lang="en-US" altLang="zh-CN" sz="3200" b="1" dirty="0" smtClean="0"/>
              <a:t>cha</a:t>
            </a:r>
            <a:r>
              <a:rPr lang="en-US" altLang="zh-CN" sz="3200" b="1" dirty="0" smtClean="0">
                <a:solidFill>
                  <a:srgbClr val="FF0000"/>
                </a:solidFill>
              </a:rPr>
              <a:t>tt</a:t>
            </a:r>
            <a:r>
              <a:rPr lang="en-US" altLang="zh-CN" sz="3200" b="1" dirty="0" smtClean="0"/>
              <a:t>ed</a:t>
            </a:r>
            <a:r>
              <a:rPr lang="zh-CN" altLang="en-US" sz="3200" b="1" dirty="0"/>
              <a:t/>
            </a:r>
            <a:br>
              <a:rPr lang="zh-CN" altLang="en-US" sz="3200" b="1" dirty="0"/>
            </a:br>
            <a:r>
              <a:rPr lang="en-US" altLang="zh-CN" sz="3200" b="1" dirty="0" smtClean="0"/>
              <a:t>9. in</a:t>
            </a:r>
            <a:r>
              <a:rPr lang="zh-CN" altLang="en-US" sz="3200" b="1" dirty="0"/>
              <a:t>改成</a:t>
            </a:r>
            <a:r>
              <a:rPr lang="en-US" altLang="zh-CN" sz="3200" b="1" dirty="0" smtClean="0"/>
              <a:t>on                 10.excited</a:t>
            </a:r>
            <a:r>
              <a:rPr lang="zh-CN" altLang="en-US" sz="3200" b="1" dirty="0"/>
              <a:t>改成</a:t>
            </a:r>
            <a:r>
              <a:rPr lang="en-US" altLang="zh-CN" sz="3200" b="1" dirty="0"/>
              <a:t>exciting</a:t>
            </a:r>
            <a:br>
              <a:rPr lang="en-US" altLang="zh-CN" sz="3200" b="1" dirty="0"/>
            </a:br>
            <a:endParaRPr lang="zh-CN" altLang="en-US" sz="3200" b="1" dirty="0"/>
          </a:p>
        </p:txBody>
      </p:sp>
    </p:spTree>
    <p:extLst>
      <p:ext uri="{BB962C8B-B14F-4D97-AF65-F5344CB8AC3E}">
        <p14:creationId xmlns:p14="http://schemas.microsoft.com/office/powerpoint/2010/main" val="1240386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822" y="332656"/>
            <a:ext cx="8852520" cy="5832648"/>
          </a:xfrm>
        </p:spPr>
        <p:txBody>
          <a:bodyPr/>
          <a:lstStyle/>
          <a:p>
            <a:pPr algn="just"/>
            <a:r>
              <a:rPr lang="en-US" altLang="zh-CN" b="1" dirty="0"/>
              <a:t>I</a:t>
            </a:r>
            <a:r>
              <a:rPr lang="en-US" altLang="zh-CN" b="1" dirty="0" smtClean="0"/>
              <a:t>t </a:t>
            </a:r>
            <a:r>
              <a:rPr lang="en-US" altLang="zh-CN" b="1" dirty="0"/>
              <a:t>can cut down on traffic greatly and therefore reduce the country’s </a:t>
            </a:r>
            <a:r>
              <a:rPr lang="en-US" altLang="zh-CN" b="1" dirty="0">
                <a:solidFill>
                  <a:srgbClr val="FF0000"/>
                </a:solidFill>
              </a:rPr>
              <a:t>increasingly worrying </a:t>
            </a:r>
            <a:r>
              <a:rPr lang="en-US" altLang="zh-CN" b="1" dirty="0"/>
              <a:t>air pollution</a:t>
            </a:r>
            <a:r>
              <a:rPr lang="en-US" altLang="zh-CN" b="1" dirty="0" smtClean="0"/>
              <a:t>.</a:t>
            </a:r>
          </a:p>
          <a:p>
            <a:pPr algn="just"/>
            <a:endParaRPr lang="zh-CN" altLang="zh-CN" dirty="0"/>
          </a:p>
          <a:p>
            <a:pPr algn="just"/>
            <a:r>
              <a:rPr lang="en-US" altLang="zh-CN" b="1" dirty="0"/>
              <a:t>It is expected to save costs </a:t>
            </a:r>
            <a:r>
              <a:rPr lang="en-US" altLang="zh-CN" b="1" dirty="0">
                <a:solidFill>
                  <a:srgbClr val="FF0000"/>
                </a:solidFill>
              </a:rPr>
              <a:t>compared with </a:t>
            </a:r>
            <a:r>
              <a:rPr lang="en-US" altLang="zh-CN" b="1" dirty="0"/>
              <a:t>other public transportation like the subway</a:t>
            </a:r>
            <a:r>
              <a:rPr lang="en-US" altLang="zh-CN" b="1" dirty="0" smtClean="0"/>
              <a:t>.</a:t>
            </a:r>
            <a:endParaRPr lang="zh-CN" altLang="zh-CN" dirty="0"/>
          </a:p>
          <a:p>
            <a:pPr algn="just"/>
            <a:r>
              <a:rPr lang="en-US" altLang="zh-CN" b="1" dirty="0"/>
              <a:t> A senior engineer in the automotive engineering department at Tsinghua University expressed about the doubt the TEB’s </a:t>
            </a:r>
            <a:r>
              <a:rPr lang="en-US" altLang="zh-CN" b="1" dirty="0">
                <a:solidFill>
                  <a:srgbClr val="FF0000"/>
                </a:solidFill>
              </a:rPr>
              <a:t>efficiency</a:t>
            </a:r>
            <a:r>
              <a:rPr lang="en-US" altLang="zh-CN" b="1" dirty="0"/>
              <a:t>, </a:t>
            </a:r>
            <a:r>
              <a:rPr lang="en-US" altLang="zh-CN" b="1" dirty="0">
                <a:solidFill>
                  <a:srgbClr val="FF0000"/>
                </a:solidFill>
              </a:rPr>
              <a:t>saying that </a:t>
            </a:r>
            <a:r>
              <a:rPr lang="en-US" altLang="zh-CN" b="1" dirty="0"/>
              <a:t>such a huge </a:t>
            </a:r>
            <a:r>
              <a:rPr lang="en-US" altLang="zh-CN" b="1" dirty="0">
                <a:solidFill>
                  <a:srgbClr val="FF0000"/>
                </a:solidFill>
              </a:rPr>
              <a:t>vehicle </a:t>
            </a:r>
            <a:r>
              <a:rPr lang="en-US" altLang="zh-CN" b="1" dirty="0"/>
              <a:t>will need to move slowly in case it needs to use its emergency.</a:t>
            </a:r>
            <a:endParaRPr lang="zh-CN" altLang="zh-CN" dirty="0"/>
          </a:p>
          <a:p>
            <a:r>
              <a:rPr lang="en-US" altLang="zh-CN" dirty="0"/>
              <a:t> </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36564637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0877" y="1052736"/>
            <a:ext cx="8702061" cy="5509200"/>
          </a:xfrm>
          <a:prstGeom prst="rect">
            <a:avLst/>
          </a:prstGeom>
        </p:spPr>
        <p:txBody>
          <a:bodyPr wrap="square">
            <a:spAutoFit/>
          </a:bodyPr>
          <a:lstStyle/>
          <a:p>
            <a:r>
              <a:rPr lang="en-US" altLang="zh-CN" sz="3200" b="1" dirty="0" smtClean="0"/>
              <a:t>One British teenager is a baby </a:t>
            </a:r>
            <a:r>
              <a:rPr lang="en-US" altLang="zh-CN" sz="3200" b="1" dirty="0" err="1" smtClean="0"/>
              <a:t>namer</a:t>
            </a:r>
            <a:r>
              <a:rPr lang="en-US" altLang="zh-CN" sz="3200" b="1" dirty="0" smtClean="0"/>
              <a:t> who is </a:t>
            </a:r>
            <a:r>
              <a:rPr lang="en-US" altLang="zh-CN" sz="3200" b="1" dirty="0" smtClean="0">
                <a:solidFill>
                  <a:srgbClr val="FF0000"/>
                </a:solidFill>
              </a:rPr>
              <a:t>laugh</a:t>
            </a:r>
            <a:r>
              <a:rPr lang="en-US" altLang="zh-CN" sz="3200" b="1" dirty="0" smtClean="0"/>
              <a:t>ing </a:t>
            </a:r>
            <a:r>
              <a:rPr lang="en-US" altLang="zh-CN" sz="3200" b="1" dirty="0" smtClean="0">
                <a:solidFill>
                  <a:srgbClr val="FF0000"/>
                </a:solidFill>
              </a:rPr>
              <a:t>all the way to the bank.</a:t>
            </a:r>
          </a:p>
          <a:p>
            <a:endParaRPr lang="en-US" altLang="zh-CN" sz="3200" b="1" dirty="0"/>
          </a:p>
          <a:p>
            <a:r>
              <a:rPr lang="en-US" altLang="zh-CN" sz="3200" b="1" dirty="0" smtClean="0"/>
              <a:t>I have a </a:t>
            </a:r>
            <a:r>
              <a:rPr lang="en-US" altLang="zh-CN" sz="3200" b="1" dirty="0" smtClean="0">
                <a:solidFill>
                  <a:srgbClr val="FF0000"/>
                </a:solidFill>
              </a:rPr>
              <a:t>target</a:t>
            </a:r>
            <a:r>
              <a:rPr lang="en-US" altLang="zh-CN" sz="3200" b="1" dirty="0" smtClean="0"/>
              <a:t> to reach that will allow me to pay for my university fees.</a:t>
            </a:r>
          </a:p>
          <a:p>
            <a:endParaRPr lang="en-US" altLang="zh-CN" sz="3200" b="1" dirty="0"/>
          </a:p>
          <a:p>
            <a:r>
              <a:rPr lang="en-US" altLang="zh-CN" sz="3200" b="1" dirty="0" smtClean="0"/>
              <a:t>The </a:t>
            </a:r>
            <a:r>
              <a:rPr lang="en-US" altLang="zh-CN" sz="3200" b="1" dirty="0" smtClean="0">
                <a:solidFill>
                  <a:srgbClr val="FF0000"/>
                </a:solidFill>
              </a:rPr>
              <a:t>practice</a:t>
            </a:r>
            <a:r>
              <a:rPr lang="en-US" altLang="zh-CN" sz="3200" b="1" dirty="0" smtClean="0"/>
              <a:t> of the Chinese choosing western names for themselves and their kids has been going on for </a:t>
            </a:r>
            <a:r>
              <a:rPr lang="en-US" altLang="zh-CN" sz="3200" b="1" dirty="0" smtClean="0">
                <a:solidFill>
                  <a:srgbClr val="FF0000"/>
                </a:solidFill>
              </a:rPr>
              <a:t>decades</a:t>
            </a:r>
            <a:r>
              <a:rPr lang="en-US" altLang="zh-CN" sz="3200" b="1" dirty="0" smtClean="0"/>
              <a:t>.</a:t>
            </a:r>
          </a:p>
          <a:p>
            <a:endParaRPr lang="en-US" altLang="zh-CN" sz="3200" b="1" dirty="0" smtClean="0"/>
          </a:p>
          <a:p>
            <a:r>
              <a:rPr lang="en-US" altLang="zh-CN" sz="3200" b="1" dirty="0" smtClean="0">
                <a:solidFill>
                  <a:srgbClr val="FF0000"/>
                </a:solidFill>
              </a:rPr>
              <a:t> It is a common practice that…  </a:t>
            </a:r>
            <a:r>
              <a:rPr lang="zh-CN" altLang="en-US" sz="3200" b="1" dirty="0" smtClean="0">
                <a:solidFill>
                  <a:srgbClr val="FF0000"/>
                </a:solidFill>
              </a:rPr>
              <a:t>（惯常做法</a:t>
            </a:r>
            <a:r>
              <a:rPr lang="en-US" altLang="zh-CN" sz="3200" b="1" dirty="0" smtClean="0">
                <a:solidFill>
                  <a:srgbClr val="FF0000"/>
                </a:solidFill>
              </a:rPr>
              <a:t>…</a:t>
            </a:r>
            <a:r>
              <a:rPr lang="zh-CN" altLang="en-US" sz="3200" b="1" dirty="0" smtClean="0">
                <a:solidFill>
                  <a:srgbClr val="FF0000"/>
                </a:solidFill>
              </a:rPr>
              <a:t>）</a:t>
            </a:r>
            <a:endParaRPr lang="en-US" altLang="zh-CN" sz="3200" b="1" dirty="0">
              <a:solidFill>
                <a:schemeClr val="accent2"/>
              </a:solidFill>
            </a:endParaRPr>
          </a:p>
        </p:txBody>
      </p:sp>
      <p:sp>
        <p:nvSpPr>
          <p:cNvPr id="3" name="TextBox 2"/>
          <p:cNvSpPr txBox="1"/>
          <p:nvPr/>
        </p:nvSpPr>
        <p:spPr>
          <a:xfrm>
            <a:off x="1619672" y="175055"/>
            <a:ext cx="5515805"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BANK </a:t>
            </a:r>
            <a:r>
              <a:rPr lang="en-US" altLang="zh-CN" b="1" dirty="0" smtClean="0">
                <a:solidFill>
                  <a:schemeClr val="accent2"/>
                </a:solidFill>
                <a:latin typeface="+mj-lt"/>
              </a:rPr>
              <a:t>(Teens   Issue 4)</a:t>
            </a:r>
            <a:endParaRPr lang="zh-CN" altLang="en-US" b="1" dirty="0">
              <a:solidFill>
                <a:schemeClr val="accent2"/>
              </a:solidFill>
              <a:latin typeface="+mj-lt"/>
            </a:endParaRPr>
          </a:p>
        </p:txBody>
      </p:sp>
    </p:spTree>
    <p:extLst>
      <p:ext uri="{BB962C8B-B14F-4D97-AF65-F5344CB8AC3E}">
        <p14:creationId xmlns:p14="http://schemas.microsoft.com/office/powerpoint/2010/main" val="112980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0877" y="1052736"/>
            <a:ext cx="8702061" cy="4031873"/>
          </a:xfrm>
          <a:prstGeom prst="rect">
            <a:avLst/>
          </a:prstGeom>
        </p:spPr>
        <p:txBody>
          <a:bodyPr wrap="square">
            <a:spAutoFit/>
          </a:bodyPr>
          <a:lstStyle/>
          <a:p>
            <a:r>
              <a:rPr lang="en-US" altLang="zh-CN" sz="3200" b="1" dirty="0" smtClean="0">
                <a:solidFill>
                  <a:srgbClr val="FF0000"/>
                </a:solidFill>
              </a:rPr>
              <a:t>When it comes to </a:t>
            </a:r>
            <a:r>
              <a:rPr lang="en-US" altLang="zh-CN" sz="3200" b="1" dirty="0" smtClean="0"/>
              <a:t>cuteness, few animals can compete with the giant panda. There is good news for the lovable creature: it has just  been </a:t>
            </a:r>
            <a:r>
              <a:rPr lang="en-US" altLang="zh-CN" sz="3200" b="1" dirty="0" smtClean="0">
                <a:solidFill>
                  <a:srgbClr val="FF0000"/>
                </a:solidFill>
              </a:rPr>
              <a:t>brought back from the brink of </a:t>
            </a:r>
            <a:r>
              <a:rPr lang="en-US" altLang="zh-CN" sz="3200" b="1" dirty="0" smtClean="0"/>
              <a:t>extinction.</a:t>
            </a:r>
            <a:endParaRPr lang="en-US" altLang="zh-CN" sz="3200" b="1" dirty="0"/>
          </a:p>
          <a:p>
            <a:endParaRPr lang="en-US" altLang="zh-CN" sz="3200" b="1" dirty="0" smtClean="0">
              <a:solidFill>
                <a:srgbClr val="FF0000"/>
              </a:solidFill>
            </a:endParaRPr>
          </a:p>
          <a:p>
            <a:r>
              <a:rPr lang="en-US" altLang="zh-CN" sz="3200" b="1" dirty="0" smtClean="0"/>
              <a:t>This is the main problem that species are facing all over the world </a:t>
            </a:r>
            <a:r>
              <a:rPr lang="en-US" altLang="zh-CN" sz="3200" b="1" dirty="0" smtClean="0">
                <a:solidFill>
                  <a:srgbClr val="FF0000"/>
                </a:solidFill>
              </a:rPr>
              <a:t>with regard to</a:t>
            </a:r>
            <a:r>
              <a:rPr lang="en-US" altLang="zh-CN" sz="3200" b="1" dirty="0" smtClean="0"/>
              <a:t>(</a:t>
            </a:r>
            <a:r>
              <a:rPr lang="zh-CN" altLang="en-US" sz="3200" b="1" dirty="0" smtClean="0"/>
              <a:t>关于）</a:t>
            </a:r>
            <a:r>
              <a:rPr lang="en-US" altLang="zh-CN" sz="3200" b="1" dirty="0" smtClean="0"/>
              <a:t> climate change.</a:t>
            </a:r>
            <a:endParaRPr lang="en-US" altLang="zh-CN" sz="3200" b="1" dirty="0"/>
          </a:p>
        </p:txBody>
      </p:sp>
      <p:sp>
        <p:nvSpPr>
          <p:cNvPr id="3" name="TextBox 2"/>
          <p:cNvSpPr txBox="1"/>
          <p:nvPr/>
        </p:nvSpPr>
        <p:spPr>
          <a:xfrm>
            <a:off x="1619672" y="175055"/>
            <a:ext cx="5515805"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BANK </a:t>
            </a:r>
            <a:r>
              <a:rPr lang="en-US" altLang="zh-CN" b="1" dirty="0" smtClean="0">
                <a:solidFill>
                  <a:schemeClr val="accent2"/>
                </a:solidFill>
                <a:latin typeface="+mj-lt"/>
              </a:rPr>
              <a:t>(Teens   Issue 4)</a:t>
            </a:r>
            <a:endParaRPr lang="zh-CN" altLang="en-US" b="1" dirty="0">
              <a:solidFill>
                <a:schemeClr val="accent2"/>
              </a:solidFill>
              <a:latin typeface="+mj-lt"/>
            </a:endParaRPr>
          </a:p>
        </p:txBody>
      </p:sp>
    </p:spTree>
    <p:extLst>
      <p:ext uri="{BB962C8B-B14F-4D97-AF65-F5344CB8AC3E}">
        <p14:creationId xmlns:p14="http://schemas.microsoft.com/office/powerpoint/2010/main" val="47242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11" y="944496"/>
            <a:ext cx="8604448" cy="5016758"/>
          </a:xfrm>
          <a:prstGeom prst="rect">
            <a:avLst/>
          </a:prstGeom>
        </p:spPr>
        <p:txBody>
          <a:bodyPr wrap="square">
            <a:spAutoFit/>
          </a:bodyPr>
          <a:lstStyle/>
          <a:p>
            <a:r>
              <a:rPr lang="en-US" altLang="zh-CN" sz="3200" b="1" dirty="0" err="1">
                <a:solidFill>
                  <a:schemeClr val="accent2"/>
                </a:solidFill>
              </a:rPr>
              <a:t>Improv</a:t>
            </a:r>
            <a:r>
              <a:rPr lang="en-US" altLang="zh-CN" sz="3200" b="1" dirty="0">
                <a:solidFill>
                  <a:schemeClr val="accent2"/>
                </a:solidFill>
              </a:rPr>
              <a:t> was very different from what I imagined it would be when I </a:t>
            </a:r>
            <a:r>
              <a:rPr lang="en-US" altLang="zh-CN" sz="3200" b="1" dirty="0" smtClean="0">
                <a:solidFill>
                  <a:srgbClr val="FF0000"/>
                </a:solidFill>
              </a:rPr>
              <a:t>signed </a:t>
            </a:r>
            <a:r>
              <a:rPr lang="en-US" altLang="zh-CN" sz="3200" b="1" dirty="0">
                <a:solidFill>
                  <a:srgbClr val="FF0000"/>
                </a:solidFill>
              </a:rPr>
              <a:t>up for </a:t>
            </a:r>
            <a:r>
              <a:rPr lang="en-US" altLang="zh-CN" sz="3200" b="1" dirty="0">
                <a:solidFill>
                  <a:schemeClr val="accent2"/>
                </a:solidFill>
              </a:rPr>
              <a:t>the class.</a:t>
            </a:r>
          </a:p>
          <a:p>
            <a:endParaRPr lang="en-US" altLang="zh-CN" sz="3200" b="1" dirty="0" smtClean="0">
              <a:solidFill>
                <a:srgbClr val="FF0000"/>
              </a:solidFill>
            </a:endParaRPr>
          </a:p>
          <a:p>
            <a:r>
              <a:rPr lang="en-US" altLang="zh-CN" sz="3200" b="1" dirty="0">
                <a:solidFill>
                  <a:srgbClr val="FF0000"/>
                </a:solidFill>
              </a:rPr>
              <a:t>Random and unplanned as it may seem </a:t>
            </a:r>
            <a:r>
              <a:rPr lang="en-US" altLang="zh-CN" sz="3200" b="1" dirty="0">
                <a:solidFill>
                  <a:schemeClr val="accent2"/>
                </a:solidFill>
              </a:rPr>
              <a:t>, there are gold rules in the art of </a:t>
            </a:r>
            <a:r>
              <a:rPr lang="en-US" altLang="zh-CN" sz="3200" b="1" dirty="0" err="1">
                <a:solidFill>
                  <a:schemeClr val="accent2"/>
                </a:solidFill>
              </a:rPr>
              <a:t>improv</a:t>
            </a:r>
            <a:r>
              <a:rPr lang="en-US" altLang="zh-CN" sz="3200" b="1" dirty="0">
                <a:solidFill>
                  <a:schemeClr val="accent2"/>
                </a:solidFill>
              </a:rPr>
              <a:t>.</a:t>
            </a:r>
          </a:p>
          <a:p>
            <a:endParaRPr lang="en-US" altLang="zh-CN" sz="3200" b="1" dirty="0">
              <a:solidFill>
                <a:schemeClr val="accent2"/>
              </a:solidFill>
            </a:endParaRPr>
          </a:p>
          <a:p>
            <a:r>
              <a:rPr lang="en-US" altLang="zh-CN" sz="3200" b="1" dirty="0">
                <a:solidFill>
                  <a:schemeClr val="accent2"/>
                </a:solidFill>
              </a:rPr>
              <a:t>Once, in the story telling part, nobody seemed willing to </a:t>
            </a:r>
            <a:r>
              <a:rPr lang="en-US" altLang="zh-CN" sz="3200" b="1" dirty="0">
                <a:solidFill>
                  <a:srgbClr val="FF0000"/>
                </a:solidFill>
              </a:rPr>
              <a:t>take the lead</a:t>
            </a:r>
            <a:r>
              <a:rPr lang="en-US" altLang="zh-CN" sz="3200" b="1" dirty="0" smtClean="0">
                <a:solidFill>
                  <a:schemeClr val="accent2"/>
                </a:solidFill>
              </a:rPr>
              <a:t>.</a:t>
            </a:r>
          </a:p>
          <a:p>
            <a:endParaRPr lang="en-US" altLang="zh-CN" sz="3200" b="1" dirty="0">
              <a:solidFill>
                <a:schemeClr val="accent2"/>
              </a:solidFill>
            </a:endParaRPr>
          </a:p>
          <a:p>
            <a:r>
              <a:rPr lang="en-US" altLang="zh-CN" sz="3200" b="1" dirty="0" smtClean="0">
                <a:solidFill>
                  <a:schemeClr val="accent2"/>
                </a:solidFill>
              </a:rPr>
              <a:t> </a:t>
            </a:r>
            <a:endParaRPr lang="en-US" altLang="zh-CN" sz="3200" b="1" dirty="0">
              <a:solidFill>
                <a:schemeClr val="accent2"/>
              </a:solidFill>
            </a:endParaRPr>
          </a:p>
        </p:txBody>
      </p:sp>
      <p:sp>
        <p:nvSpPr>
          <p:cNvPr id="3" name="TextBox 2"/>
          <p:cNvSpPr txBox="1"/>
          <p:nvPr/>
        </p:nvSpPr>
        <p:spPr>
          <a:xfrm>
            <a:off x="1619672" y="175055"/>
            <a:ext cx="5515805"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BANK </a:t>
            </a:r>
            <a:r>
              <a:rPr lang="en-US" altLang="zh-CN" b="1" dirty="0" smtClean="0">
                <a:solidFill>
                  <a:schemeClr val="accent2"/>
                </a:solidFill>
                <a:latin typeface="+mj-lt"/>
              </a:rPr>
              <a:t>(Teens   Issue 4)</a:t>
            </a:r>
            <a:endParaRPr lang="zh-CN" altLang="en-US" b="1" dirty="0">
              <a:solidFill>
                <a:schemeClr val="accent2"/>
              </a:solidFill>
              <a:latin typeface="+mj-lt"/>
            </a:endParaRPr>
          </a:p>
        </p:txBody>
      </p:sp>
    </p:spTree>
    <p:extLst>
      <p:ext uri="{BB962C8B-B14F-4D97-AF65-F5344CB8AC3E}">
        <p14:creationId xmlns:p14="http://schemas.microsoft.com/office/powerpoint/2010/main" val="403830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9658" y="343397"/>
            <a:ext cx="8604448" cy="6001643"/>
          </a:xfrm>
          <a:prstGeom prst="rect">
            <a:avLst/>
          </a:prstGeom>
        </p:spPr>
        <p:txBody>
          <a:bodyPr wrap="square">
            <a:spAutoFit/>
          </a:bodyPr>
          <a:lstStyle/>
          <a:p>
            <a:endParaRPr lang="en-US" altLang="zh-CN" sz="3200" b="1" dirty="0" smtClean="0">
              <a:solidFill>
                <a:schemeClr val="accent2"/>
              </a:solidFill>
            </a:endParaRPr>
          </a:p>
          <a:p>
            <a:r>
              <a:rPr lang="en-US" altLang="zh-CN" sz="3200" b="1" dirty="0" smtClean="0">
                <a:solidFill>
                  <a:schemeClr val="accent2"/>
                </a:solidFill>
              </a:rPr>
              <a:t>I </a:t>
            </a:r>
            <a:r>
              <a:rPr lang="en-US" altLang="zh-CN" sz="3200" b="1" dirty="0">
                <a:solidFill>
                  <a:schemeClr val="accent2"/>
                </a:solidFill>
              </a:rPr>
              <a:t>have </a:t>
            </a:r>
            <a:r>
              <a:rPr lang="en-US" altLang="zh-CN" sz="3200" b="1" dirty="0">
                <a:solidFill>
                  <a:srgbClr val="FF0000"/>
                </a:solidFill>
              </a:rPr>
              <a:t>lost count of </a:t>
            </a:r>
            <a:r>
              <a:rPr lang="en-US" altLang="zh-CN" sz="3200" b="1" dirty="0">
                <a:solidFill>
                  <a:schemeClr val="accent2"/>
                </a:solidFill>
              </a:rPr>
              <a:t>the numbers of emails I have ignored. I have spent hours at meeting listening as hard as I could  for story, </a:t>
            </a:r>
            <a:r>
              <a:rPr lang="en-US" altLang="zh-CN" sz="3200" b="1" dirty="0">
                <a:solidFill>
                  <a:srgbClr val="FF0000"/>
                </a:solidFill>
              </a:rPr>
              <a:t>only to </a:t>
            </a:r>
            <a:r>
              <a:rPr lang="en-US" altLang="zh-CN" sz="3200" b="1" dirty="0">
                <a:solidFill>
                  <a:schemeClr val="accent2"/>
                </a:solidFill>
              </a:rPr>
              <a:t>go home </a:t>
            </a:r>
            <a:r>
              <a:rPr lang="en-US" altLang="zh-CN" sz="3200" b="1" dirty="0">
                <a:solidFill>
                  <a:srgbClr val="FF0000"/>
                </a:solidFill>
              </a:rPr>
              <a:t>empty-handed</a:t>
            </a:r>
            <a:r>
              <a:rPr lang="en-US" altLang="zh-CN" sz="3200" b="1" dirty="0" smtClean="0">
                <a:solidFill>
                  <a:schemeClr val="accent2"/>
                </a:solidFill>
              </a:rPr>
              <a:t>.</a:t>
            </a:r>
          </a:p>
          <a:p>
            <a:endParaRPr lang="en-US" altLang="zh-CN" sz="3200" b="1" dirty="0" smtClean="0">
              <a:solidFill>
                <a:schemeClr val="accent2"/>
              </a:solidFill>
            </a:endParaRPr>
          </a:p>
          <a:p>
            <a:r>
              <a:rPr lang="en-US" altLang="zh-CN" sz="3200" b="1" dirty="0" smtClean="0">
                <a:solidFill>
                  <a:srgbClr val="FF0000"/>
                </a:solidFill>
              </a:rPr>
              <a:t>While</a:t>
            </a:r>
            <a:r>
              <a:rPr lang="en-US" altLang="zh-CN" sz="3200" b="1" dirty="0" smtClean="0">
                <a:solidFill>
                  <a:schemeClr val="accent2"/>
                </a:solidFill>
              </a:rPr>
              <a:t> it’s easy to hit “cancel” and go back to what you’re doing, the few minutes it takes to down load and install software updates could </a:t>
            </a:r>
            <a:r>
              <a:rPr lang="en-US" altLang="zh-CN" sz="3200" b="1" dirty="0" smtClean="0">
                <a:solidFill>
                  <a:srgbClr val="FF0000"/>
                </a:solidFill>
              </a:rPr>
              <a:t>save you a huge amount of </a:t>
            </a:r>
            <a:r>
              <a:rPr lang="en-US" altLang="zh-CN" sz="3200" b="1" dirty="0">
                <a:solidFill>
                  <a:schemeClr val="accent2"/>
                </a:solidFill>
              </a:rPr>
              <a:t>time and trouble </a:t>
            </a:r>
            <a:r>
              <a:rPr lang="en-US" altLang="zh-CN" sz="3200" b="1" dirty="0" smtClean="0">
                <a:solidFill>
                  <a:srgbClr val="FF0000"/>
                </a:solidFill>
              </a:rPr>
              <a:t>in the long </a:t>
            </a:r>
            <a:r>
              <a:rPr lang="en-US" altLang="zh-CN" sz="3200" b="1" dirty="0" smtClean="0">
                <a:solidFill>
                  <a:srgbClr val="FF0000"/>
                </a:solidFill>
              </a:rPr>
              <a:t>run.</a:t>
            </a:r>
            <a:r>
              <a:rPr lang="en-US" altLang="zh-CN" sz="3200" b="1" dirty="0">
                <a:solidFill>
                  <a:srgbClr val="FF0000"/>
                </a:solidFill>
              </a:rPr>
              <a:t> </a:t>
            </a:r>
            <a:r>
              <a:rPr lang="en-US" altLang="zh-CN" sz="3200" b="1" dirty="0" smtClean="0">
                <a:solidFill>
                  <a:schemeClr val="accent2"/>
                </a:solidFill>
              </a:rPr>
              <a:t>But </a:t>
            </a:r>
            <a:r>
              <a:rPr lang="en-US" altLang="zh-CN" sz="3200" b="1" dirty="0">
                <a:solidFill>
                  <a:srgbClr val="FF0000"/>
                </a:solidFill>
              </a:rPr>
              <a:t>it turns out </a:t>
            </a:r>
            <a:r>
              <a:rPr lang="en-US" altLang="zh-CN" sz="3200" b="1" dirty="0">
                <a:solidFill>
                  <a:schemeClr val="accent2"/>
                </a:solidFill>
              </a:rPr>
              <a:t>, many people </a:t>
            </a:r>
            <a:r>
              <a:rPr lang="en-US" altLang="zh-CN" sz="3200" b="1" dirty="0">
                <a:solidFill>
                  <a:srgbClr val="FF0000"/>
                </a:solidFill>
              </a:rPr>
              <a:t>tend to </a:t>
            </a:r>
            <a:r>
              <a:rPr lang="en-US" altLang="zh-CN" sz="3200" b="1" dirty="0">
                <a:solidFill>
                  <a:schemeClr val="accent2"/>
                </a:solidFill>
              </a:rPr>
              <a:t>put it off.</a:t>
            </a:r>
          </a:p>
        </p:txBody>
      </p:sp>
      <p:sp>
        <p:nvSpPr>
          <p:cNvPr id="3" name="TextBox 2"/>
          <p:cNvSpPr txBox="1"/>
          <p:nvPr/>
        </p:nvSpPr>
        <p:spPr>
          <a:xfrm>
            <a:off x="1655177" y="43170"/>
            <a:ext cx="5515805" cy="769441"/>
          </a:xfrm>
          <a:prstGeom prst="rect">
            <a:avLst/>
          </a:prstGeom>
          <a:noFill/>
        </p:spPr>
        <p:txBody>
          <a:bodyPr wrap="none" rtlCol="0">
            <a:spAutoFit/>
          </a:bodyPr>
          <a:lstStyle/>
          <a:p>
            <a:r>
              <a:rPr lang="en-US" altLang="zh-CN" sz="4400" b="1" dirty="0" smtClean="0">
                <a:latin typeface="Broadway" panose="04040905080B02020502" pitchFamily="82" charset="0"/>
              </a:rPr>
              <a:t>WORD BANK </a:t>
            </a:r>
            <a:r>
              <a:rPr lang="en-US" altLang="zh-CN" b="1" dirty="0" smtClean="0">
                <a:latin typeface="+mj-lt"/>
              </a:rPr>
              <a:t>(Teens   Issue 4)</a:t>
            </a:r>
            <a:endParaRPr lang="zh-CN" altLang="en-US" b="1" dirty="0">
              <a:latin typeface="+mj-lt"/>
            </a:endParaRPr>
          </a:p>
        </p:txBody>
      </p:sp>
    </p:spTree>
    <p:extLst>
      <p:ext uri="{BB962C8B-B14F-4D97-AF65-F5344CB8AC3E}">
        <p14:creationId xmlns:p14="http://schemas.microsoft.com/office/powerpoint/2010/main" val="88638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692696"/>
            <a:ext cx="9145016" cy="6986528"/>
          </a:xfrm>
          <a:prstGeom prst="rect">
            <a:avLst/>
          </a:prstGeom>
        </p:spPr>
        <p:txBody>
          <a:bodyPr wrap="square">
            <a:spAutoFit/>
          </a:bodyPr>
          <a:lstStyle/>
          <a:p>
            <a:r>
              <a:rPr lang="en-US" altLang="zh-CN" sz="3200" b="1" dirty="0" smtClean="0">
                <a:solidFill>
                  <a:schemeClr val="accent2"/>
                </a:solidFill>
              </a:rPr>
              <a:t> </a:t>
            </a:r>
            <a:r>
              <a:rPr lang="en-US" altLang="zh-CN" sz="3200" b="1" dirty="0" smtClean="0">
                <a:solidFill>
                  <a:srgbClr val="FF0000"/>
                </a:solidFill>
              </a:rPr>
              <a:t>Over the years</a:t>
            </a:r>
            <a:r>
              <a:rPr lang="en-US" altLang="zh-CN" sz="3200" b="1" dirty="0" smtClean="0">
                <a:solidFill>
                  <a:schemeClr val="accent2"/>
                </a:solidFill>
              </a:rPr>
              <a:t>, the party has grown into its modern day form</a:t>
            </a:r>
            <a:r>
              <a:rPr lang="en-US" altLang="zh-CN" sz="3200" b="1" dirty="0" smtClean="0">
                <a:solidFill>
                  <a:schemeClr val="accent2"/>
                </a:solidFill>
              </a:rPr>
              <a:t>.</a:t>
            </a:r>
          </a:p>
          <a:p>
            <a:endParaRPr lang="en-US" altLang="zh-CN" sz="3200" b="1" dirty="0" smtClean="0">
              <a:solidFill>
                <a:schemeClr val="accent2"/>
              </a:solidFill>
            </a:endParaRPr>
          </a:p>
          <a:p>
            <a:r>
              <a:rPr lang="en-US" altLang="zh-CN" sz="3200" b="1" dirty="0" smtClean="0">
                <a:solidFill>
                  <a:schemeClr val="accent2"/>
                </a:solidFill>
              </a:rPr>
              <a:t>To </a:t>
            </a:r>
            <a:r>
              <a:rPr lang="en-US" altLang="zh-CN" sz="3200" b="1" dirty="0" smtClean="0">
                <a:solidFill>
                  <a:srgbClr val="FF0000"/>
                </a:solidFill>
              </a:rPr>
              <a:t>motivate</a:t>
            </a:r>
            <a:r>
              <a:rPr lang="en-US" altLang="zh-CN" sz="3200" b="1" dirty="0" smtClean="0">
                <a:solidFill>
                  <a:schemeClr val="accent2"/>
                </a:solidFill>
              </a:rPr>
              <a:t> the people who took part </a:t>
            </a:r>
            <a:r>
              <a:rPr lang="en-US" altLang="zh-CN" sz="3200" b="1" dirty="0">
                <a:solidFill>
                  <a:schemeClr val="accent2"/>
                </a:solidFill>
              </a:rPr>
              <a:t> </a:t>
            </a:r>
            <a:r>
              <a:rPr lang="en-US" altLang="zh-CN" sz="3200" b="1" dirty="0">
                <a:solidFill>
                  <a:schemeClr val="accent2"/>
                </a:solidFill>
              </a:rPr>
              <a:t>to reach </a:t>
            </a:r>
            <a:r>
              <a:rPr lang="en-US" altLang="zh-CN" sz="3200" b="1" dirty="0" smtClean="0">
                <a:solidFill>
                  <a:schemeClr val="accent2"/>
                </a:solidFill>
              </a:rPr>
              <a:t>the goal, researchers divided them into three groups.</a:t>
            </a:r>
          </a:p>
          <a:p>
            <a:endParaRPr lang="en-US" altLang="zh-CN" sz="3200" b="1" dirty="0" smtClean="0">
              <a:solidFill>
                <a:schemeClr val="accent2"/>
              </a:solidFill>
            </a:endParaRPr>
          </a:p>
          <a:p>
            <a:r>
              <a:rPr lang="en-US" altLang="zh-CN" sz="3200" b="1" dirty="0" smtClean="0">
                <a:solidFill>
                  <a:schemeClr val="accent2"/>
                </a:solidFill>
              </a:rPr>
              <a:t>Our brains </a:t>
            </a:r>
            <a:r>
              <a:rPr lang="en-US" altLang="zh-CN" sz="3200" b="1" dirty="0" smtClean="0">
                <a:solidFill>
                  <a:srgbClr val="FF0000"/>
                </a:solidFill>
              </a:rPr>
              <a:t>tend to </a:t>
            </a:r>
            <a:r>
              <a:rPr lang="en-US" altLang="zh-CN" sz="3200" b="1" dirty="0" smtClean="0">
                <a:solidFill>
                  <a:schemeClr val="accent2"/>
                </a:solidFill>
              </a:rPr>
              <a:t>avoid wanting to lose things</a:t>
            </a:r>
          </a:p>
          <a:p>
            <a:r>
              <a:rPr lang="en-US" altLang="zh-CN" sz="3200" b="1" dirty="0" smtClean="0">
                <a:solidFill>
                  <a:schemeClr val="accent2"/>
                </a:solidFill>
              </a:rPr>
              <a:t>More than they try to get the </a:t>
            </a:r>
            <a:r>
              <a:rPr lang="en-US" altLang="zh-CN" sz="3200" b="1" dirty="0" smtClean="0">
                <a:solidFill>
                  <a:srgbClr val="FF0000"/>
                </a:solidFill>
              </a:rPr>
              <a:t>benefit</a:t>
            </a:r>
            <a:r>
              <a:rPr lang="en-US" altLang="zh-CN" sz="3200" b="1" dirty="0" smtClean="0">
                <a:solidFill>
                  <a:schemeClr val="accent2"/>
                </a:solidFill>
              </a:rPr>
              <a:t>s </a:t>
            </a:r>
            <a:r>
              <a:rPr lang="en-US" altLang="zh-CN" sz="3200" b="1" dirty="0" smtClean="0">
                <a:solidFill>
                  <a:srgbClr val="FF0000"/>
                </a:solidFill>
              </a:rPr>
              <a:t>from</a:t>
            </a:r>
            <a:r>
              <a:rPr lang="en-US" altLang="zh-CN" sz="3200" b="1" dirty="0" smtClean="0">
                <a:solidFill>
                  <a:schemeClr val="accent2"/>
                </a:solidFill>
              </a:rPr>
              <a:t> gaining them. </a:t>
            </a:r>
          </a:p>
          <a:p>
            <a:endParaRPr lang="en-US" altLang="zh-CN" sz="3200" b="1" dirty="0">
              <a:solidFill>
                <a:schemeClr val="accent2"/>
              </a:solidFill>
            </a:endParaRPr>
          </a:p>
          <a:p>
            <a:r>
              <a:rPr lang="en-US" altLang="zh-CN" sz="3200" b="1" dirty="0" smtClean="0">
                <a:solidFill>
                  <a:schemeClr val="accent2"/>
                </a:solidFill>
              </a:rPr>
              <a:t>Many participants will </a:t>
            </a:r>
            <a:r>
              <a:rPr lang="en-US" altLang="zh-CN" sz="3200" b="1" dirty="0" smtClean="0">
                <a:solidFill>
                  <a:srgbClr val="FF0000"/>
                </a:solidFill>
              </a:rPr>
              <a:t>drop out </a:t>
            </a:r>
            <a:r>
              <a:rPr lang="en-US" altLang="zh-CN" sz="3200" b="1" dirty="0" smtClean="0">
                <a:solidFill>
                  <a:schemeClr val="accent2"/>
                </a:solidFill>
              </a:rPr>
              <a:t>quickly and only the motivated will</a:t>
            </a:r>
            <a:r>
              <a:rPr lang="en-US" altLang="zh-CN" sz="3200" b="1" dirty="0">
                <a:solidFill>
                  <a:schemeClr val="accent2"/>
                </a:solidFill>
              </a:rPr>
              <a:t> stay </a:t>
            </a:r>
            <a:r>
              <a:rPr lang="en-US" altLang="zh-CN" sz="3200" b="1" dirty="0" smtClean="0">
                <a:solidFill>
                  <a:srgbClr val="FF0000"/>
                </a:solidFill>
              </a:rPr>
              <a:t>involved</a:t>
            </a:r>
            <a:r>
              <a:rPr lang="en-US" altLang="zh-CN" sz="3200" b="1" dirty="0" smtClean="0">
                <a:solidFill>
                  <a:schemeClr val="accent2"/>
                </a:solidFill>
              </a:rPr>
              <a:t>.</a:t>
            </a:r>
          </a:p>
          <a:p>
            <a:endParaRPr lang="en-US" altLang="zh-CN" sz="3200" b="1" dirty="0">
              <a:solidFill>
                <a:schemeClr val="accent2"/>
              </a:solidFill>
            </a:endParaRPr>
          </a:p>
          <a:p>
            <a:r>
              <a:rPr lang="en-US" altLang="zh-CN" sz="3200" b="1" dirty="0" smtClean="0">
                <a:solidFill>
                  <a:schemeClr val="accent2"/>
                </a:solidFill>
              </a:rPr>
              <a:t> </a:t>
            </a:r>
            <a:endParaRPr lang="en-US" altLang="zh-CN" sz="3200" b="1" dirty="0">
              <a:solidFill>
                <a:schemeClr val="accent2"/>
              </a:solidFill>
            </a:endParaRPr>
          </a:p>
        </p:txBody>
      </p:sp>
      <p:sp>
        <p:nvSpPr>
          <p:cNvPr id="3" name="TextBox 2"/>
          <p:cNvSpPr txBox="1"/>
          <p:nvPr/>
        </p:nvSpPr>
        <p:spPr>
          <a:xfrm>
            <a:off x="1619672" y="175055"/>
            <a:ext cx="5515805"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BANK </a:t>
            </a:r>
            <a:r>
              <a:rPr lang="en-US" altLang="zh-CN" b="1" dirty="0" smtClean="0">
                <a:solidFill>
                  <a:schemeClr val="accent2"/>
                </a:solidFill>
                <a:latin typeface="+mj-lt"/>
              </a:rPr>
              <a:t>(Teens   Issue 4)</a:t>
            </a:r>
            <a:endParaRPr lang="zh-CN" altLang="en-US" b="1" dirty="0">
              <a:solidFill>
                <a:schemeClr val="accent2"/>
              </a:solidFill>
              <a:latin typeface="+mj-lt"/>
            </a:endParaRPr>
          </a:p>
        </p:txBody>
      </p:sp>
    </p:spTree>
    <p:extLst>
      <p:ext uri="{BB962C8B-B14F-4D97-AF65-F5344CB8AC3E}">
        <p14:creationId xmlns:p14="http://schemas.microsoft.com/office/powerpoint/2010/main" val="333351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11" y="944496"/>
            <a:ext cx="8604448" cy="3046988"/>
          </a:xfrm>
          <a:prstGeom prst="rect">
            <a:avLst/>
          </a:prstGeom>
        </p:spPr>
        <p:txBody>
          <a:bodyPr wrap="square">
            <a:spAutoFit/>
          </a:bodyPr>
          <a:lstStyle/>
          <a:p>
            <a:endParaRPr lang="en-US" altLang="zh-CN" sz="3200" b="1" dirty="0">
              <a:solidFill>
                <a:schemeClr val="accent2"/>
              </a:solidFill>
            </a:endParaRPr>
          </a:p>
          <a:p>
            <a:r>
              <a:rPr lang="en-US" altLang="zh-CN" sz="3200" b="1" dirty="0" smtClean="0">
                <a:solidFill>
                  <a:schemeClr val="accent2"/>
                </a:solidFill>
              </a:rPr>
              <a:t>I’m carrying a 13 kg pack, most of the weight </a:t>
            </a:r>
            <a:r>
              <a:rPr lang="en-US" altLang="zh-CN" sz="3200" b="1" dirty="0" smtClean="0">
                <a:solidFill>
                  <a:srgbClr val="FF0000"/>
                </a:solidFill>
              </a:rPr>
              <a:t>take</a:t>
            </a:r>
            <a:r>
              <a:rPr lang="en-US" altLang="zh-CN" sz="3200" b="1" dirty="0" smtClean="0">
                <a:solidFill>
                  <a:schemeClr val="accent2"/>
                </a:solidFill>
              </a:rPr>
              <a:t>n </a:t>
            </a:r>
            <a:r>
              <a:rPr lang="en-US" altLang="zh-CN" sz="3200" b="1" dirty="0" smtClean="0">
                <a:solidFill>
                  <a:srgbClr val="FF0000"/>
                </a:solidFill>
              </a:rPr>
              <a:t>up</a:t>
            </a:r>
            <a:r>
              <a:rPr lang="en-US" altLang="zh-CN" sz="3200" b="1" dirty="0" smtClean="0">
                <a:solidFill>
                  <a:schemeClr val="accent2"/>
                </a:solidFill>
              </a:rPr>
              <a:t> by climbing gear for the canyon, food and four liters of water.</a:t>
            </a:r>
          </a:p>
          <a:p>
            <a:endParaRPr lang="en-US" altLang="zh-CN" sz="3200" b="1" dirty="0">
              <a:solidFill>
                <a:schemeClr val="accent2"/>
              </a:solidFill>
            </a:endParaRPr>
          </a:p>
          <a:p>
            <a:r>
              <a:rPr lang="en-US" altLang="zh-CN" sz="3200" b="1" dirty="0" smtClean="0">
                <a:solidFill>
                  <a:schemeClr val="accent2"/>
                </a:solidFill>
              </a:rPr>
              <a:t>The extreme pain </a:t>
            </a:r>
            <a:r>
              <a:rPr lang="en-US" altLang="zh-CN" sz="3200" b="1" dirty="0" smtClean="0">
                <a:solidFill>
                  <a:srgbClr val="FF0000"/>
                </a:solidFill>
              </a:rPr>
              <a:t>throws me into a panic.</a:t>
            </a:r>
            <a:endParaRPr lang="en-US" altLang="zh-CN" sz="3200" b="1" dirty="0">
              <a:solidFill>
                <a:srgbClr val="FF0000"/>
              </a:solidFill>
            </a:endParaRPr>
          </a:p>
        </p:txBody>
      </p:sp>
      <p:sp>
        <p:nvSpPr>
          <p:cNvPr id="3" name="TextBox 2"/>
          <p:cNvSpPr txBox="1"/>
          <p:nvPr/>
        </p:nvSpPr>
        <p:spPr>
          <a:xfrm>
            <a:off x="1619672" y="175055"/>
            <a:ext cx="5515805"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BANK </a:t>
            </a:r>
            <a:r>
              <a:rPr lang="en-US" altLang="zh-CN" b="1" dirty="0" smtClean="0">
                <a:solidFill>
                  <a:schemeClr val="accent2"/>
                </a:solidFill>
                <a:latin typeface="+mj-lt"/>
              </a:rPr>
              <a:t>(Teens   Issue 4)</a:t>
            </a:r>
            <a:endParaRPr lang="zh-CN" altLang="en-US" b="1" dirty="0">
              <a:solidFill>
                <a:schemeClr val="accent2"/>
              </a:solidFill>
              <a:latin typeface="+mj-lt"/>
            </a:endParaRPr>
          </a:p>
        </p:txBody>
      </p:sp>
    </p:spTree>
    <p:extLst>
      <p:ext uri="{BB962C8B-B14F-4D97-AF65-F5344CB8AC3E}">
        <p14:creationId xmlns:p14="http://schemas.microsoft.com/office/powerpoint/2010/main" val="224974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11" y="944496"/>
            <a:ext cx="8604448" cy="3539430"/>
          </a:xfrm>
          <a:prstGeom prst="rect">
            <a:avLst/>
          </a:prstGeom>
        </p:spPr>
        <p:txBody>
          <a:bodyPr wrap="square">
            <a:spAutoFit/>
          </a:bodyPr>
          <a:lstStyle/>
          <a:p>
            <a:endParaRPr lang="en-US" altLang="zh-CN" sz="3200" b="1" dirty="0">
              <a:solidFill>
                <a:schemeClr val="accent2"/>
              </a:solidFill>
            </a:endParaRPr>
          </a:p>
          <a:p>
            <a:r>
              <a:rPr lang="en-US" altLang="zh-CN" sz="3200" b="1" dirty="0" smtClean="0">
                <a:solidFill>
                  <a:schemeClr val="accent2"/>
                </a:solidFill>
              </a:rPr>
              <a:t>He looks </a:t>
            </a:r>
            <a:r>
              <a:rPr lang="en-US" altLang="zh-CN" sz="3200" b="1" dirty="0" smtClean="0">
                <a:solidFill>
                  <a:srgbClr val="FF0000"/>
                </a:solidFill>
              </a:rPr>
              <a:t>righteous</a:t>
            </a:r>
            <a:r>
              <a:rPr lang="en-US" altLang="zh-CN" sz="3200" b="1" dirty="0" smtClean="0">
                <a:solidFill>
                  <a:schemeClr val="accent2"/>
                </a:solidFill>
              </a:rPr>
              <a:t> and </a:t>
            </a:r>
            <a:r>
              <a:rPr lang="en-US" altLang="zh-CN" sz="3200" b="1" dirty="0" smtClean="0">
                <a:solidFill>
                  <a:srgbClr val="FF0000"/>
                </a:solidFill>
              </a:rPr>
              <a:t>innocent</a:t>
            </a:r>
            <a:r>
              <a:rPr lang="en-US" altLang="zh-CN" sz="3200" b="1" dirty="0" smtClean="0">
                <a:solidFill>
                  <a:schemeClr val="accent2"/>
                </a:solidFill>
              </a:rPr>
              <a:t>, </a:t>
            </a:r>
            <a:r>
              <a:rPr lang="en-US" altLang="zh-CN" sz="3200" b="1" dirty="0" smtClean="0">
                <a:solidFill>
                  <a:srgbClr val="FF0000"/>
                </a:solidFill>
              </a:rPr>
              <a:t>seemingly having no knowledge of</a:t>
            </a:r>
            <a:r>
              <a:rPr lang="en-US" altLang="zh-CN" sz="3200" b="1" dirty="0" smtClean="0">
                <a:solidFill>
                  <a:schemeClr val="accent2"/>
                </a:solidFill>
              </a:rPr>
              <a:t> the darkness in the world.</a:t>
            </a:r>
          </a:p>
          <a:p>
            <a:endParaRPr lang="en-US" altLang="zh-CN" sz="3200" b="1" dirty="0">
              <a:solidFill>
                <a:schemeClr val="accent2"/>
              </a:solidFill>
            </a:endParaRPr>
          </a:p>
          <a:p>
            <a:r>
              <a:rPr lang="en-US" altLang="zh-CN" sz="3200" b="1" dirty="0">
                <a:solidFill>
                  <a:srgbClr val="FF0000"/>
                </a:solidFill>
              </a:rPr>
              <a:t>Life is not always plain sailing </a:t>
            </a:r>
            <a:r>
              <a:rPr lang="en-US" altLang="zh-CN" sz="3200" b="1" dirty="0">
                <a:solidFill>
                  <a:schemeClr val="accent2"/>
                </a:solidFill>
              </a:rPr>
              <a:t>. He has suffered many </a:t>
            </a:r>
            <a:r>
              <a:rPr lang="en-US" altLang="zh-CN" sz="3200" b="1" dirty="0">
                <a:solidFill>
                  <a:srgbClr val="FF0000"/>
                </a:solidFill>
              </a:rPr>
              <a:t>ups and downs </a:t>
            </a:r>
            <a:r>
              <a:rPr lang="en-US" altLang="zh-CN" sz="3200" b="1" dirty="0">
                <a:solidFill>
                  <a:schemeClr val="accent2"/>
                </a:solidFill>
              </a:rPr>
              <a:t>as well.</a:t>
            </a:r>
          </a:p>
        </p:txBody>
      </p:sp>
      <p:sp>
        <p:nvSpPr>
          <p:cNvPr id="3" name="TextBox 2"/>
          <p:cNvSpPr txBox="1"/>
          <p:nvPr/>
        </p:nvSpPr>
        <p:spPr>
          <a:xfrm>
            <a:off x="1619672" y="175055"/>
            <a:ext cx="5515805"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BANK </a:t>
            </a:r>
            <a:r>
              <a:rPr lang="en-US" altLang="zh-CN" b="1" dirty="0" smtClean="0">
                <a:solidFill>
                  <a:schemeClr val="accent2"/>
                </a:solidFill>
                <a:latin typeface="+mj-lt"/>
              </a:rPr>
              <a:t>(Teens   Issue 4)</a:t>
            </a:r>
            <a:endParaRPr lang="zh-CN" altLang="en-US" b="1" dirty="0">
              <a:solidFill>
                <a:schemeClr val="accent2"/>
              </a:solidFill>
              <a:latin typeface="+mj-lt"/>
            </a:endParaRPr>
          </a:p>
        </p:txBody>
      </p:sp>
    </p:spTree>
    <p:extLst>
      <p:ext uri="{BB962C8B-B14F-4D97-AF65-F5344CB8AC3E}">
        <p14:creationId xmlns:p14="http://schemas.microsoft.com/office/powerpoint/2010/main" val="196372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0577" y="1052736"/>
            <a:ext cx="8604448" cy="6001643"/>
          </a:xfrm>
          <a:prstGeom prst="rect">
            <a:avLst/>
          </a:prstGeom>
        </p:spPr>
        <p:txBody>
          <a:bodyPr wrap="square">
            <a:spAutoFit/>
          </a:bodyPr>
          <a:lstStyle/>
          <a:p>
            <a:r>
              <a:rPr lang="en-US" altLang="zh-CN" sz="3200" b="1" dirty="0">
                <a:solidFill>
                  <a:srgbClr val="FF0000"/>
                </a:solidFill>
              </a:rPr>
              <a:t>Over the course of </a:t>
            </a:r>
            <a:r>
              <a:rPr lang="en-US" altLang="zh-CN" sz="3200" dirty="0"/>
              <a:t>its history, Yellowstone has become one of the most famous nature reserves </a:t>
            </a:r>
            <a:r>
              <a:rPr lang="en-US" altLang="zh-CN" sz="3200" dirty="0" smtClean="0"/>
              <a:t>on</a:t>
            </a:r>
          </a:p>
          <a:p>
            <a:r>
              <a:rPr lang="en-US" altLang="zh-CN" sz="3200" dirty="0" smtClean="0"/>
              <a:t>Earth, ________place </a:t>
            </a:r>
            <a:r>
              <a:rPr lang="en-US" altLang="zh-CN" sz="3200" dirty="0"/>
              <a:t>that generations of travelers have visited</a:t>
            </a:r>
            <a:r>
              <a:rPr lang="en-US" altLang="zh-CN" sz="3200" dirty="0" smtClean="0"/>
              <a:t>.</a:t>
            </a:r>
          </a:p>
          <a:p>
            <a:endParaRPr lang="en-US" altLang="zh-CN" sz="3200" dirty="0" smtClean="0"/>
          </a:p>
          <a:p>
            <a:r>
              <a:rPr lang="en-US" altLang="zh-CN" sz="3200" dirty="0"/>
              <a:t>Places we now explore, like the rainforests of the Amazon that hide cities and farms, </a:t>
            </a:r>
            <a:r>
              <a:rPr lang="en-US" altLang="zh-CN" sz="3200" b="1" dirty="0">
                <a:solidFill>
                  <a:srgbClr val="FF0000"/>
                </a:solidFill>
              </a:rPr>
              <a:t>were actually homes to</a:t>
            </a:r>
            <a:r>
              <a:rPr lang="en-US" altLang="zh-CN" sz="3200" dirty="0"/>
              <a:t> civilization for hundreds of years and beat droughts and countless other problems.</a:t>
            </a:r>
            <a:endParaRPr lang="zh-CN" altLang="zh-CN" sz="3200" dirty="0"/>
          </a:p>
          <a:p>
            <a:endParaRPr lang="zh-CN" altLang="zh-CN" sz="3200" dirty="0"/>
          </a:p>
          <a:p>
            <a:endParaRPr lang="zh-CN" altLang="zh-CN" sz="3200" dirty="0"/>
          </a:p>
          <a:p>
            <a:pPr algn="just"/>
            <a:r>
              <a:rPr lang="en-US" altLang="zh-CN" sz="3200" dirty="0" smtClean="0"/>
              <a:t> </a:t>
            </a:r>
            <a:endParaRPr lang="zh-CN" altLang="zh-CN" sz="3200" dirty="0"/>
          </a:p>
        </p:txBody>
      </p:sp>
      <p:sp>
        <p:nvSpPr>
          <p:cNvPr id="3" name="TextBox 2"/>
          <p:cNvSpPr txBox="1"/>
          <p:nvPr/>
        </p:nvSpPr>
        <p:spPr>
          <a:xfrm>
            <a:off x="2090119" y="188640"/>
            <a:ext cx="5346207" cy="769441"/>
          </a:xfrm>
          <a:prstGeom prst="rect">
            <a:avLst/>
          </a:prstGeom>
          <a:noFill/>
        </p:spPr>
        <p:txBody>
          <a:bodyPr wrap="none" rtlCol="0">
            <a:spAutoFit/>
          </a:bodyPr>
          <a:lstStyle/>
          <a:p>
            <a:r>
              <a:rPr lang="en-US" altLang="zh-CN" sz="4400" b="1" dirty="0" smtClean="0">
                <a:solidFill>
                  <a:schemeClr val="accent2"/>
                </a:solidFill>
                <a:latin typeface="Broadway" panose="04040905080B02020502" pitchFamily="82" charset="0"/>
              </a:rPr>
              <a:t>WORD   BANK </a:t>
            </a:r>
            <a:r>
              <a:rPr lang="en-US" altLang="zh-CN" b="1" dirty="0" smtClean="0">
                <a:solidFill>
                  <a:schemeClr val="accent2"/>
                </a:solidFill>
                <a:latin typeface="+mj-lt"/>
              </a:rPr>
              <a:t>(ISSUE 2)</a:t>
            </a:r>
            <a:endParaRPr lang="zh-CN" altLang="en-US" b="1" dirty="0">
              <a:solidFill>
                <a:schemeClr val="accent2"/>
              </a:solidFill>
              <a:latin typeface="+mj-lt"/>
            </a:endParaRPr>
          </a:p>
        </p:txBody>
      </p:sp>
    </p:spTree>
    <p:extLst>
      <p:ext uri="{BB962C8B-B14F-4D97-AF65-F5344CB8AC3E}">
        <p14:creationId xmlns:p14="http://schemas.microsoft.com/office/powerpoint/2010/main" val="322894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476671"/>
            <a:ext cx="8424936" cy="8463855"/>
          </a:xfrm>
          <a:prstGeom prst="rect">
            <a:avLst/>
          </a:prstGeom>
        </p:spPr>
        <p:txBody>
          <a:bodyPr wrap="square">
            <a:spAutoFit/>
          </a:bodyPr>
          <a:lstStyle/>
          <a:p>
            <a:r>
              <a:rPr lang="en-US" altLang="zh-CN" sz="3200" b="1" dirty="0" smtClean="0">
                <a:solidFill>
                  <a:srgbClr val="FF0000"/>
                </a:solidFill>
              </a:rPr>
              <a:t>Beyond that, </a:t>
            </a:r>
            <a:r>
              <a:rPr lang="en-US" altLang="zh-CN" sz="3200" dirty="0"/>
              <a:t>Hangzhou has attracted pioneering </a:t>
            </a:r>
            <a:r>
              <a:rPr lang="en-US" altLang="zh-CN" sz="3200" dirty="0" err="1"/>
              <a:t>entreprenurs</a:t>
            </a:r>
            <a:r>
              <a:rPr lang="en-US" altLang="zh-CN" sz="3200" dirty="0"/>
              <a:t> like Jack Ma of </a:t>
            </a:r>
            <a:r>
              <a:rPr lang="en-US" altLang="zh-CN" sz="3200" dirty="0" err="1"/>
              <a:t>Alibaba</a:t>
            </a:r>
            <a:r>
              <a:rPr lang="en-US" altLang="zh-CN" sz="3200" dirty="0" smtClean="0"/>
              <a:t>.</a:t>
            </a:r>
          </a:p>
          <a:p>
            <a:endParaRPr lang="en-US" altLang="zh-CN" sz="3200" dirty="0"/>
          </a:p>
          <a:p>
            <a:r>
              <a:rPr lang="en-US" altLang="zh-CN" sz="3200" dirty="0"/>
              <a:t>I would like to take a moment to share my appreciation for our respected English teacher Joanna </a:t>
            </a:r>
            <a:r>
              <a:rPr lang="en-US" altLang="zh-CN" sz="3200" b="1" dirty="0">
                <a:solidFill>
                  <a:srgbClr val="FF0000"/>
                </a:solidFill>
              </a:rPr>
              <a:t>on behalf of</a:t>
            </a:r>
            <a:r>
              <a:rPr lang="en-US" altLang="zh-CN" sz="3200" dirty="0"/>
              <a:t> my whole class </a:t>
            </a:r>
            <a:r>
              <a:rPr lang="en-US" altLang="zh-CN" sz="3200" b="1" dirty="0">
                <a:solidFill>
                  <a:srgbClr val="FF0000"/>
                </a:solidFill>
              </a:rPr>
              <a:t>as</a:t>
            </a:r>
            <a:r>
              <a:rPr lang="en-US" altLang="zh-CN" sz="3200" dirty="0"/>
              <a:t> Teacher’s Day approaches</a:t>
            </a:r>
            <a:r>
              <a:rPr lang="en-US" altLang="zh-CN" sz="3200" dirty="0" smtClean="0"/>
              <a:t>.</a:t>
            </a:r>
          </a:p>
          <a:p>
            <a:endParaRPr lang="en-US" altLang="zh-CN" sz="3200" dirty="0"/>
          </a:p>
          <a:p>
            <a:r>
              <a:rPr lang="en-US" altLang="zh-CN" sz="3200" dirty="0"/>
              <a:t>The results of the study suggest that </a:t>
            </a:r>
            <a:r>
              <a:rPr lang="en-US" altLang="zh-CN" sz="3200" b="1" dirty="0">
                <a:solidFill>
                  <a:srgbClr val="FF0000"/>
                </a:solidFill>
              </a:rPr>
              <a:t>despite</a:t>
            </a:r>
            <a:r>
              <a:rPr lang="en-US" altLang="zh-CN" sz="3200" dirty="0">
                <a:solidFill>
                  <a:srgbClr val="FF0000"/>
                </a:solidFill>
              </a:rPr>
              <a:t> having</a:t>
            </a:r>
            <a:r>
              <a:rPr lang="en-US" altLang="zh-CN" sz="3200" dirty="0"/>
              <a:t> tinny brains, some fish may have a highly developed ability to tell the difference between different people.</a:t>
            </a:r>
          </a:p>
          <a:p>
            <a:endParaRPr lang="en-US" altLang="zh-CN" sz="3200" dirty="0"/>
          </a:p>
          <a:p>
            <a:endParaRPr lang="en-US" altLang="zh-CN" sz="3200" dirty="0"/>
          </a:p>
          <a:p>
            <a:endParaRPr lang="en-US" altLang="zh-CN" sz="3200" b="1" dirty="0">
              <a:solidFill>
                <a:srgbClr val="FF0000"/>
              </a:solidFill>
            </a:endParaRPr>
          </a:p>
          <a:p>
            <a:pPr algn="just"/>
            <a:r>
              <a:rPr lang="en-US" altLang="zh-CN" sz="3200" b="1" dirty="0" smtClean="0">
                <a:solidFill>
                  <a:srgbClr val="FF0000"/>
                </a:solidFill>
              </a:rPr>
              <a:t> </a:t>
            </a:r>
            <a:endParaRPr lang="en-US" altLang="zh-CN" sz="3200" dirty="0">
              <a:solidFill>
                <a:srgbClr val="452EF2"/>
              </a:solidFill>
            </a:endParaRPr>
          </a:p>
          <a:p>
            <a:pPr algn="just"/>
            <a:r>
              <a:rPr lang="en-US" altLang="zh-CN" sz="3200" dirty="0" smtClean="0"/>
              <a:t> </a:t>
            </a:r>
            <a:endParaRPr lang="zh-CN" altLang="zh-CN" sz="3200" dirty="0"/>
          </a:p>
        </p:txBody>
      </p:sp>
    </p:spTree>
    <p:extLst>
      <p:ext uri="{BB962C8B-B14F-4D97-AF65-F5344CB8AC3E}">
        <p14:creationId xmlns:p14="http://schemas.microsoft.com/office/powerpoint/2010/main" val="246993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7868126" cy="6494085"/>
          </a:xfrm>
          <a:prstGeom prst="rect">
            <a:avLst/>
          </a:prstGeom>
        </p:spPr>
        <p:txBody>
          <a:bodyPr wrap="square">
            <a:spAutoFit/>
          </a:bodyPr>
          <a:lstStyle/>
          <a:p>
            <a:r>
              <a:rPr lang="en-US" altLang="zh-CN" sz="3200" b="1" dirty="0" smtClean="0">
                <a:solidFill>
                  <a:srgbClr val="FF0000"/>
                </a:solidFill>
              </a:rPr>
              <a:t> </a:t>
            </a:r>
            <a:endParaRPr lang="en-US" altLang="zh-CN" sz="3200" dirty="0" smtClean="0"/>
          </a:p>
          <a:p>
            <a:endParaRPr lang="en-US" altLang="zh-CN" sz="3200" dirty="0"/>
          </a:p>
          <a:p>
            <a:pPr algn="just"/>
            <a:r>
              <a:rPr lang="en-US" altLang="zh-CN" sz="3200" dirty="0" smtClean="0"/>
              <a:t>Going on a journey with </a:t>
            </a:r>
            <a:r>
              <a:rPr lang="en-US" altLang="zh-CN" sz="3200" b="1" dirty="0" smtClean="0">
                <a:solidFill>
                  <a:srgbClr val="FF0000"/>
                </a:solidFill>
              </a:rPr>
              <a:t>like-minded </a:t>
            </a:r>
            <a:r>
              <a:rPr lang="en-US" altLang="zh-CN" sz="3200" dirty="0" smtClean="0"/>
              <a:t>people had been the top thing on my to-do list for a long time.</a:t>
            </a:r>
          </a:p>
          <a:p>
            <a:pPr algn="just"/>
            <a:endParaRPr lang="en-US" altLang="zh-CN" sz="3200" dirty="0"/>
          </a:p>
          <a:p>
            <a:pPr algn="just"/>
            <a:r>
              <a:rPr lang="en-US" altLang="zh-CN" sz="3200" dirty="0"/>
              <a:t>Sometimes when we met </a:t>
            </a:r>
            <a:r>
              <a:rPr lang="en-US" altLang="zh-CN" sz="3200" b="1" dirty="0">
                <a:solidFill>
                  <a:srgbClr val="FF0000"/>
                </a:solidFill>
              </a:rPr>
              <a:t>on campus</a:t>
            </a:r>
            <a:r>
              <a:rPr lang="en-US" altLang="zh-CN" sz="3200" dirty="0"/>
              <a:t>, he would </a:t>
            </a:r>
            <a:r>
              <a:rPr lang="en-US" altLang="zh-CN" sz="3200" b="1" dirty="0">
                <a:solidFill>
                  <a:srgbClr val="FF0000"/>
                </a:solidFill>
              </a:rPr>
              <a:t>greet</a:t>
            </a:r>
            <a:r>
              <a:rPr lang="en-US" altLang="zh-CN" sz="3200" dirty="0"/>
              <a:t> me </a:t>
            </a:r>
            <a:r>
              <a:rPr lang="en-US" altLang="zh-CN" sz="3200" b="1" dirty="0">
                <a:solidFill>
                  <a:srgbClr val="FF0000"/>
                </a:solidFill>
              </a:rPr>
              <a:t>with </a:t>
            </a:r>
            <a:r>
              <a:rPr lang="en-US" altLang="zh-CN" sz="3200" dirty="0"/>
              <a:t>a friendly smile</a:t>
            </a:r>
            <a:r>
              <a:rPr lang="en-US" altLang="zh-CN" sz="3200" dirty="0" smtClean="0"/>
              <a:t>.</a:t>
            </a:r>
          </a:p>
          <a:p>
            <a:pPr algn="just"/>
            <a:endParaRPr lang="en-US" altLang="zh-CN" sz="3200" dirty="0"/>
          </a:p>
          <a:p>
            <a:pPr algn="just"/>
            <a:r>
              <a:rPr lang="en-US" altLang="zh-CN" sz="3200" dirty="0" smtClean="0"/>
              <a:t>Why should we give that up </a:t>
            </a:r>
            <a:r>
              <a:rPr lang="en-US" altLang="zh-CN" sz="3200" b="1" dirty="0" smtClean="0">
                <a:solidFill>
                  <a:srgbClr val="FF0000"/>
                </a:solidFill>
              </a:rPr>
              <a:t>for the sake of </a:t>
            </a:r>
            <a:r>
              <a:rPr lang="en-US" altLang="zh-CN" sz="3200" dirty="0" smtClean="0"/>
              <a:t>separatism </a:t>
            </a:r>
            <a:r>
              <a:rPr lang="zh-CN" altLang="en-US" sz="3200" dirty="0" smtClean="0"/>
              <a:t>（独立主义）？</a:t>
            </a:r>
            <a:endParaRPr lang="zh-CN" altLang="zh-CN" sz="3200" dirty="0"/>
          </a:p>
          <a:p>
            <a:pPr algn="just"/>
            <a:endParaRPr lang="zh-CN" altLang="zh-CN" sz="3200" dirty="0"/>
          </a:p>
          <a:p>
            <a:endParaRPr lang="zh-CN" altLang="zh-CN" sz="3200" dirty="0"/>
          </a:p>
        </p:txBody>
      </p:sp>
    </p:spTree>
    <p:extLst>
      <p:ext uri="{BB962C8B-B14F-4D97-AF65-F5344CB8AC3E}">
        <p14:creationId xmlns:p14="http://schemas.microsoft.com/office/powerpoint/2010/main" val="422591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sz="3000" b="1" i="0" u="none" strike="noStrike" cap="none" normalizeH="0" baseline="0" smtClean="0">
            <a:ln>
              <a:noFill/>
            </a:ln>
            <a:solidFill>
              <a:srgbClr val="FF3300"/>
            </a:solidFill>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3000" b="1" i="0" u="none" strike="noStrike" cap="none" normalizeH="0" baseline="0" smtClean="0">
            <a:ln>
              <a:noFill/>
            </a:ln>
            <a:solidFill>
              <a:srgbClr val="FF3300"/>
            </a:solidFill>
            <a:effectLst/>
            <a:latin typeface="Verdana" pitchFamily="34" charset="0"/>
            <a:ea typeface="宋体"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3104</Words>
  <Application>Microsoft Office PowerPoint</Application>
  <PresentationFormat>全屏显示(4:3)</PresentationFormat>
  <Paragraphs>361</Paragraphs>
  <Slides>66</Slides>
  <Notes>1</Notes>
  <HiddenSlides>0</HiddenSlides>
  <MMClips>0</MMClips>
  <ScaleCrop>false</ScaleCrop>
  <HeadingPairs>
    <vt:vector size="4" baseType="variant">
      <vt:variant>
        <vt:lpstr>主题</vt:lpstr>
      </vt:variant>
      <vt:variant>
        <vt:i4>3</vt:i4>
      </vt:variant>
      <vt:variant>
        <vt:lpstr>幻灯片标题</vt:lpstr>
      </vt:variant>
      <vt:variant>
        <vt:i4>66</vt:i4>
      </vt:variant>
    </vt:vector>
  </HeadingPairs>
  <TitlesOfParts>
    <vt:vector size="69" baseType="lpstr">
      <vt:lpstr>Office 主题</vt:lpstr>
      <vt:lpstr>7_默认设计模板</vt:lpstr>
      <vt:lpstr>默认设计模板</vt:lpstr>
      <vt:lpstr>PowerPoint 演示文稿</vt:lpstr>
      <vt:lpstr>PowerPoint 演示文稿</vt:lpstr>
      <vt:lpstr>PowerPoint 演示文稿</vt:lpstr>
      <vt:lpstr>根据你班最近就科学家是否应该克隆人展开了辩论，用英语写一篇短文，说明这次辩论的情况并表明你的态度。 Sample: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V-ing (令人…的）&amp;V-ed （感到…的） </vt:lpstr>
      <vt:lpstr>Remain 的用法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高考中分词的考查点</vt:lpstr>
      <vt:lpstr>分词考点的两个误区</vt:lpstr>
      <vt:lpstr>PowerPoint 演示文稿</vt:lpstr>
      <vt:lpstr>PowerPoint 演示文稿</vt:lpstr>
      <vt:lpstr>PowerPoint 演示文稿</vt:lpstr>
      <vt:lpstr>Blame 的用法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92</cp:revision>
  <dcterms:created xsi:type="dcterms:W3CDTF">2016-09-08T23:32:07Z</dcterms:created>
  <dcterms:modified xsi:type="dcterms:W3CDTF">2016-09-29T01:31:02Z</dcterms:modified>
</cp:coreProperties>
</file>