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F14F-1D8D-441B-A875-3ADF348BEB43}" type="datetimeFigureOut">
              <a:rPr lang="zh-CN" altLang="en-US" smtClean="0"/>
              <a:t>2011-06-29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D5F5-FC1A-475B-BDA5-96463F42AC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F14F-1D8D-441B-A875-3ADF348BEB43}" type="datetimeFigureOut">
              <a:rPr lang="zh-CN" altLang="en-US" smtClean="0"/>
              <a:t>2011-06-29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D5F5-FC1A-475B-BDA5-96463F42AC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F14F-1D8D-441B-A875-3ADF348BEB43}" type="datetimeFigureOut">
              <a:rPr lang="zh-CN" altLang="en-US" smtClean="0"/>
              <a:t>2011-06-29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D5F5-FC1A-475B-BDA5-96463F42AC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F14F-1D8D-441B-A875-3ADF348BEB43}" type="datetimeFigureOut">
              <a:rPr lang="zh-CN" altLang="en-US" smtClean="0"/>
              <a:t>2011-06-29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D5F5-FC1A-475B-BDA5-96463F42AC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F14F-1D8D-441B-A875-3ADF348BEB43}" type="datetimeFigureOut">
              <a:rPr lang="zh-CN" altLang="en-US" smtClean="0"/>
              <a:t>2011-06-29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D5F5-FC1A-475B-BDA5-96463F42AC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F14F-1D8D-441B-A875-3ADF348BEB43}" type="datetimeFigureOut">
              <a:rPr lang="zh-CN" altLang="en-US" smtClean="0"/>
              <a:t>2011-06-29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D5F5-FC1A-475B-BDA5-96463F42AC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F14F-1D8D-441B-A875-3ADF348BEB43}" type="datetimeFigureOut">
              <a:rPr lang="zh-CN" altLang="en-US" smtClean="0"/>
              <a:t>2011-06-29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D5F5-FC1A-475B-BDA5-96463F42AC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F14F-1D8D-441B-A875-3ADF348BEB43}" type="datetimeFigureOut">
              <a:rPr lang="zh-CN" altLang="en-US" smtClean="0"/>
              <a:t>2011-06-29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D5F5-FC1A-475B-BDA5-96463F42AC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F14F-1D8D-441B-A875-3ADF348BEB43}" type="datetimeFigureOut">
              <a:rPr lang="zh-CN" altLang="en-US" smtClean="0"/>
              <a:t>2011-06-29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D5F5-FC1A-475B-BDA5-96463F42AC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F14F-1D8D-441B-A875-3ADF348BEB43}" type="datetimeFigureOut">
              <a:rPr lang="zh-CN" altLang="en-US" smtClean="0"/>
              <a:t>2011-06-29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D5F5-FC1A-475B-BDA5-96463F42AC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F14F-1D8D-441B-A875-3ADF348BEB43}" type="datetimeFigureOut">
              <a:rPr lang="zh-CN" altLang="en-US" smtClean="0"/>
              <a:t>2011-06-29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D5F5-FC1A-475B-BDA5-96463F42AC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CF14F-1D8D-441B-A875-3ADF348BEB43}" type="datetimeFigureOut">
              <a:rPr lang="zh-CN" altLang="en-US" smtClean="0"/>
              <a:t>2011-06-29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FD5F5-FC1A-475B-BDA5-96463F42AC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4456" y="71414"/>
            <a:ext cx="5829312" cy="714380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美丽的汉字书法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857232"/>
            <a:ext cx="8329642" cy="5268931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3600" b="1" dirty="0"/>
              <a:t>14. </a:t>
            </a:r>
            <a:r>
              <a:rPr lang="zh-CN" altLang="en-US" sz="3600" b="1" dirty="0"/>
              <a:t>（</a:t>
            </a:r>
            <a:r>
              <a:rPr lang="en-US" altLang="zh-CN" sz="3600" b="1" dirty="0"/>
              <a:t>4</a:t>
            </a:r>
            <a:r>
              <a:rPr lang="zh-CN" altLang="en-US" sz="3600" b="1" dirty="0"/>
              <a:t>分</a:t>
            </a:r>
            <a:r>
              <a:rPr lang="zh-CN" altLang="en-US" sz="3600" b="1" dirty="0" smtClean="0"/>
              <a:t>）</a:t>
            </a:r>
            <a:endParaRPr lang="en-US" altLang="zh-CN" sz="3600" b="1" dirty="0" smtClean="0"/>
          </a:p>
          <a:p>
            <a:r>
              <a:rPr lang="zh-CN" altLang="en-US" sz="4600" b="1" dirty="0" smtClean="0"/>
              <a:t>中心</a:t>
            </a:r>
            <a:r>
              <a:rPr lang="zh-CN" altLang="en-US" sz="4600" b="1" dirty="0"/>
              <a:t>论点：</a:t>
            </a:r>
            <a:r>
              <a:rPr lang="zh-CN" altLang="en-US" sz="4600" b="1" dirty="0">
                <a:solidFill>
                  <a:srgbClr val="FF0000"/>
                </a:solidFill>
              </a:rPr>
              <a:t>汉字</a:t>
            </a:r>
            <a:r>
              <a:rPr lang="zh-CN" altLang="en-US" sz="4600" b="1" dirty="0" smtClean="0">
                <a:solidFill>
                  <a:srgbClr val="FF0000"/>
                </a:solidFill>
              </a:rPr>
              <a:t>书法 很 美丽。</a:t>
            </a:r>
            <a:endParaRPr lang="en-US" altLang="zh-CN" sz="4600" b="1" dirty="0" smtClean="0">
              <a:solidFill>
                <a:srgbClr val="FF0000"/>
              </a:solidFill>
            </a:endParaRPr>
          </a:p>
          <a:p>
            <a:r>
              <a:rPr lang="zh-CN" altLang="en-US" sz="4600" b="1" dirty="0" smtClean="0"/>
              <a:t>分</a:t>
            </a:r>
            <a:r>
              <a:rPr lang="zh-CN" altLang="en-US" sz="4600" b="1" dirty="0"/>
              <a:t>论点</a:t>
            </a:r>
            <a:r>
              <a:rPr lang="zh-CN" altLang="en-US" sz="4600" b="1" dirty="0" smtClean="0"/>
              <a:t>：</a:t>
            </a:r>
            <a:endParaRPr lang="en-US" altLang="zh-CN" sz="4600" b="1" dirty="0" smtClean="0"/>
          </a:p>
          <a:p>
            <a:r>
              <a:rPr lang="zh-CN" altLang="en-US" sz="4600" b="1" dirty="0" smtClean="0"/>
              <a:t>（</a:t>
            </a:r>
            <a:r>
              <a:rPr lang="en-US" altLang="zh-CN" sz="4600" b="1" dirty="0"/>
              <a:t>1</a:t>
            </a:r>
            <a:r>
              <a:rPr lang="zh-CN" altLang="en-US" sz="4600" b="1" dirty="0"/>
              <a:t>）</a:t>
            </a:r>
            <a:r>
              <a:rPr lang="zh-CN" altLang="en-US" sz="4600" b="1" dirty="0">
                <a:solidFill>
                  <a:srgbClr val="C00000"/>
                </a:solidFill>
              </a:rPr>
              <a:t>汉字是会意文字</a:t>
            </a:r>
            <a:r>
              <a:rPr lang="zh-CN" altLang="en-US" sz="4600" b="1" dirty="0" smtClean="0">
                <a:solidFill>
                  <a:srgbClr val="C00000"/>
                </a:solidFill>
              </a:rPr>
              <a:t>；</a:t>
            </a:r>
            <a:endParaRPr lang="en-US" altLang="zh-CN" sz="4600" b="1" dirty="0" smtClean="0">
              <a:solidFill>
                <a:srgbClr val="C00000"/>
              </a:solidFill>
            </a:endParaRPr>
          </a:p>
          <a:p>
            <a:r>
              <a:rPr lang="zh-CN" altLang="en-US" sz="4600" b="1" dirty="0" smtClean="0"/>
              <a:t>（</a:t>
            </a:r>
            <a:r>
              <a:rPr lang="en-US" altLang="zh-CN" sz="4600" b="1" dirty="0"/>
              <a:t>2</a:t>
            </a:r>
            <a:r>
              <a:rPr lang="zh-CN" altLang="en-US" sz="4600" b="1" dirty="0"/>
              <a:t>）</a:t>
            </a:r>
            <a:r>
              <a:rPr lang="zh-CN" altLang="en-US" sz="4600" b="1" dirty="0">
                <a:solidFill>
                  <a:srgbClr val="0070C0"/>
                </a:solidFill>
              </a:rPr>
              <a:t>汉字隶书里的“波磔”蕴含建筑美</a:t>
            </a:r>
            <a:r>
              <a:rPr lang="zh-CN" altLang="en-US" sz="4600" b="1" dirty="0" smtClean="0">
                <a:solidFill>
                  <a:srgbClr val="0070C0"/>
                </a:solidFill>
              </a:rPr>
              <a:t>；</a:t>
            </a:r>
            <a:endParaRPr lang="en-US" altLang="zh-CN" sz="4600" b="1" dirty="0" smtClean="0">
              <a:solidFill>
                <a:srgbClr val="0070C0"/>
              </a:solidFill>
            </a:endParaRPr>
          </a:p>
          <a:p>
            <a:r>
              <a:rPr lang="zh-CN" altLang="en-US" sz="4600" b="1" dirty="0" smtClean="0"/>
              <a:t>（</a:t>
            </a:r>
            <a:r>
              <a:rPr lang="en-US" altLang="zh-CN" sz="4600" b="1" dirty="0"/>
              <a:t>3</a:t>
            </a:r>
            <a:r>
              <a:rPr lang="zh-CN" altLang="en-US" sz="4600" b="1" dirty="0"/>
              <a:t>）</a:t>
            </a:r>
            <a:r>
              <a:rPr lang="zh-CN" altLang="en-US" sz="4600" b="1" dirty="0">
                <a:solidFill>
                  <a:srgbClr val="00B050"/>
                </a:solidFill>
              </a:rPr>
              <a:t>汉字里最伟大的三件行书作品蕴含着自然美</a:t>
            </a:r>
            <a:r>
              <a:rPr lang="zh-CN" altLang="en-US" sz="4600" b="1" dirty="0" smtClean="0">
                <a:solidFill>
                  <a:srgbClr val="00B050"/>
                </a:solidFill>
              </a:rPr>
              <a:t>；</a:t>
            </a:r>
            <a:endParaRPr lang="en-US" altLang="zh-CN" sz="4600" b="1" dirty="0" smtClean="0">
              <a:solidFill>
                <a:srgbClr val="00B050"/>
              </a:solidFill>
            </a:endParaRPr>
          </a:p>
          <a:p>
            <a:r>
              <a:rPr lang="zh-CN" altLang="en-US" sz="4600" b="1" dirty="0" smtClean="0"/>
              <a:t>（</a:t>
            </a:r>
            <a:r>
              <a:rPr lang="en-US" altLang="zh-CN" sz="4600" b="1" dirty="0"/>
              <a:t>4</a:t>
            </a:r>
            <a:r>
              <a:rPr lang="zh-CN" altLang="en-US" sz="4600" b="1" dirty="0"/>
              <a:t>）</a:t>
            </a:r>
            <a:r>
              <a:rPr lang="zh-CN" altLang="en-US" sz="4600" b="1" dirty="0">
                <a:solidFill>
                  <a:srgbClr val="00B0F0"/>
                </a:solidFill>
              </a:rPr>
              <a:t>汉字书写传承着东方</a:t>
            </a:r>
            <a:r>
              <a:rPr lang="zh-CN" altLang="en-US" sz="4600" b="1" dirty="0" smtClean="0">
                <a:solidFill>
                  <a:srgbClr val="00B0F0"/>
                </a:solidFill>
              </a:rPr>
              <a:t>文明史</a:t>
            </a:r>
            <a:r>
              <a:rPr lang="zh-CN" altLang="en-US" sz="4600" b="1" dirty="0" smtClean="0"/>
              <a:t>。</a:t>
            </a:r>
            <a:endParaRPr lang="en-US" altLang="zh-CN" sz="4600" b="1" dirty="0" smtClean="0"/>
          </a:p>
          <a:p>
            <a:r>
              <a:rPr lang="zh-CN" altLang="en-US" sz="4600" b="1" dirty="0" smtClean="0"/>
              <a:t>（</a:t>
            </a:r>
            <a:r>
              <a:rPr lang="en-US" altLang="zh-CN" sz="4600" b="1" dirty="0"/>
              <a:t>5</a:t>
            </a:r>
            <a:r>
              <a:rPr lang="zh-CN" altLang="en-US" sz="4600" b="1" dirty="0"/>
              <a:t>）</a:t>
            </a:r>
            <a:r>
              <a:rPr lang="zh-CN" altLang="en-US" sz="4600" b="1" dirty="0">
                <a:solidFill>
                  <a:srgbClr val="FF0000"/>
                </a:solidFill>
              </a:rPr>
              <a:t>汉字书写能让人产生敬意</a:t>
            </a:r>
            <a:r>
              <a:rPr lang="zh-CN" altLang="en-US" sz="4600" b="1" dirty="0" smtClean="0">
                <a:solidFill>
                  <a:srgbClr val="FF0000"/>
                </a:solidFill>
              </a:rPr>
              <a:t>。</a:t>
            </a:r>
            <a:endParaRPr lang="en-US" altLang="zh-CN" sz="4600" b="1" dirty="0" smtClean="0">
              <a:solidFill>
                <a:srgbClr val="FF0000"/>
              </a:solidFill>
            </a:endParaRPr>
          </a:p>
          <a:p>
            <a:r>
              <a:rPr lang="zh-CN" altLang="en-US" sz="4000" b="1" dirty="0" smtClean="0">
                <a:solidFill>
                  <a:srgbClr val="7030A0"/>
                </a:solidFill>
              </a:rPr>
              <a:t>（</a:t>
            </a:r>
            <a:r>
              <a:rPr lang="zh-CN" altLang="en-US" sz="4000" b="1" dirty="0">
                <a:solidFill>
                  <a:srgbClr val="7030A0"/>
                </a:solidFill>
              </a:rPr>
              <a:t>中心论点概括正确得</a:t>
            </a:r>
            <a:r>
              <a:rPr lang="en-US" altLang="zh-CN" sz="4000" b="1" dirty="0">
                <a:solidFill>
                  <a:srgbClr val="7030A0"/>
                </a:solidFill>
              </a:rPr>
              <a:t>1</a:t>
            </a:r>
            <a:r>
              <a:rPr lang="zh-CN" altLang="en-US" sz="4000" b="1" dirty="0">
                <a:solidFill>
                  <a:srgbClr val="7030A0"/>
                </a:solidFill>
              </a:rPr>
              <a:t>分，分论点概括正确两个得</a:t>
            </a:r>
            <a:r>
              <a:rPr lang="en-US" altLang="zh-CN" sz="4000" b="1" dirty="0">
                <a:solidFill>
                  <a:srgbClr val="7030A0"/>
                </a:solidFill>
              </a:rPr>
              <a:t>1</a:t>
            </a:r>
            <a:r>
              <a:rPr lang="zh-CN" altLang="en-US" sz="4000" b="1" dirty="0">
                <a:solidFill>
                  <a:srgbClr val="7030A0"/>
                </a:solidFill>
              </a:rPr>
              <a:t>分，</a:t>
            </a:r>
            <a:r>
              <a:rPr lang="en-US" altLang="zh-CN" sz="4000" b="1" dirty="0">
                <a:solidFill>
                  <a:srgbClr val="7030A0"/>
                </a:solidFill>
              </a:rPr>
              <a:t>4</a:t>
            </a:r>
            <a:r>
              <a:rPr lang="zh-CN" altLang="en-US" sz="4000" b="1" dirty="0">
                <a:solidFill>
                  <a:srgbClr val="7030A0"/>
                </a:solidFill>
              </a:rPr>
              <a:t>个得</a:t>
            </a:r>
            <a:r>
              <a:rPr lang="en-US" altLang="zh-CN" sz="4000" b="1" dirty="0">
                <a:solidFill>
                  <a:srgbClr val="7030A0"/>
                </a:solidFill>
              </a:rPr>
              <a:t>2</a:t>
            </a:r>
            <a:r>
              <a:rPr lang="zh-CN" altLang="en-US" sz="4000" b="1" dirty="0">
                <a:solidFill>
                  <a:srgbClr val="7030A0"/>
                </a:solidFill>
              </a:rPr>
              <a:t>分，</a:t>
            </a:r>
            <a:r>
              <a:rPr lang="en-US" altLang="zh-CN" sz="4000" b="1" dirty="0">
                <a:solidFill>
                  <a:srgbClr val="7030A0"/>
                </a:solidFill>
              </a:rPr>
              <a:t>5</a:t>
            </a:r>
            <a:r>
              <a:rPr lang="zh-CN" altLang="en-US" sz="4000" b="1" dirty="0">
                <a:solidFill>
                  <a:srgbClr val="7030A0"/>
                </a:solidFill>
              </a:rPr>
              <a:t>个得</a:t>
            </a:r>
            <a:r>
              <a:rPr lang="en-US" altLang="zh-CN" sz="4000" b="1" dirty="0">
                <a:solidFill>
                  <a:srgbClr val="7030A0"/>
                </a:solidFill>
              </a:rPr>
              <a:t>3</a:t>
            </a:r>
            <a:r>
              <a:rPr lang="zh-CN" altLang="en-US" sz="4000" b="1" dirty="0">
                <a:solidFill>
                  <a:srgbClr val="7030A0"/>
                </a:solidFill>
              </a:rPr>
              <a:t>分。）</a:t>
            </a:r>
          </a:p>
          <a:p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或：</a:t>
            </a:r>
            <a:endParaRPr lang="en-US" altLang="zh-CN" b="1" dirty="0" smtClean="0"/>
          </a:p>
          <a:p>
            <a:r>
              <a:rPr lang="zh-CN" altLang="en-US" b="1" dirty="0" smtClean="0"/>
              <a:t>中心论点：</a:t>
            </a:r>
            <a:r>
              <a:rPr lang="zh-CN" altLang="en-US" b="1" dirty="0" smtClean="0">
                <a:solidFill>
                  <a:srgbClr val="FF0000"/>
                </a:solidFill>
              </a:rPr>
              <a:t>汉字书法很美丽。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/>
              <a:t>分</a:t>
            </a:r>
            <a:r>
              <a:rPr lang="zh-CN" altLang="en-US" b="1" dirty="0" smtClean="0"/>
              <a:t>论点：</a:t>
            </a:r>
            <a:endParaRPr lang="en-US" altLang="zh-CN" b="1" dirty="0" smtClean="0"/>
          </a:p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）文字决定了文化思维的基本走向；</a:t>
            </a:r>
            <a:endParaRPr lang="en-US" altLang="zh-CN" b="1" dirty="0" smtClean="0"/>
          </a:p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）“波磔”是水平飞扬美学特征的体现；</a:t>
            </a:r>
            <a:endParaRPr lang="en-US" altLang="zh-CN" b="1" dirty="0" smtClean="0"/>
          </a:p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）最伟大的三件行书作品都是“草稿”；</a:t>
            </a:r>
            <a:endParaRPr lang="en-US" altLang="zh-CN" b="1" dirty="0" smtClean="0"/>
          </a:p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）汉字在中国历史中十分重要</a:t>
            </a:r>
            <a:r>
              <a:rPr lang="en-US" altLang="zh-CN" b="1" dirty="0" smtClean="0"/>
              <a:t>【</a:t>
            </a:r>
            <a:r>
              <a:rPr lang="zh-CN" altLang="en-US" b="1" dirty="0" smtClean="0"/>
              <a:t>或：汉字传承一直是东方文明史的核心命脉</a:t>
            </a:r>
            <a:r>
              <a:rPr lang="en-US" altLang="zh-CN" b="1" dirty="0" smtClean="0"/>
              <a:t>】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）汉字是最古老的文字，也是最年轻的文字。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对儒学的解构和重建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Autofit/>
          </a:bodyPr>
          <a:lstStyle/>
          <a:p>
            <a:r>
              <a:rPr lang="en-US" altLang="zh-CN" sz="4000" b="1" dirty="0" smtClean="0"/>
              <a:t>14</a:t>
            </a:r>
            <a:r>
              <a:rPr lang="zh-CN" altLang="en-US" sz="4000" b="1" dirty="0" smtClean="0"/>
              <a:t>．</a:t>
            </a:r>
            <a:r>
              <a:rPr lang="en-US" altLang="zh-CN" sz="4000" b="1" dirty="0" smtClean="0"/>
              <a:t>【</a:t>
            </a:r>
            <a:r>
              <a:rPr lang="zh-CN" altLang="en-US" sz="4000" b="1" dirty="0" smtClean="0"/>
              <a:t>内容分析</a:t>
            </a:r>
            <a:r>
              <a:rPr lang="en-US" altLang="zh-CN" sz="4000" b="1" dirty="0" smtClean="0"/>
              <a:t>】</a:t>
            </a:r>
            <a:r>
              <a:rPr lang="zh-CN" altLang="en-US" sz="4000" b="1" dirty="0" smtClean="0"/>
              <a:t>（</a:t>
            </a:r>
            <a:r>
              <a:rPr lang="en-US" altLang="zh-CN" sz="4000" b="1" dirty="0" smtClean="0"/>
              <a:t>3</a:t>
            </a:r>
            <a:r>
              <a:rPr lang="zh-CN" altLang="en-US" sz="4000" b="1" dirty="0" smtClean="0"/>
              <a:t>分）</a:t>
            </a:r>
          </a:p>
          <a:p>
            <a:r>
              <a:rPr lang="zh-CN" altLang="en-US" sz="4000" b="1" dirty="0" smtClean="0">
                <a:solidFill>
                  <a:srgbClr val="C00000"/>
                </a:solidFill>
              </a:rPr>
              <a:t>因为它像宗教一样，处处控制着人的行为和思想观念，</a:t>
            </a:r>
            <a:r>
              <a:rPr lang="zh-CN" altLang="en-US" sz="4000" b="1" dirty="0" smtClean="0">
                <a:solidFill>
                  <a:srgbClr val="7030A0"/>
                </a:solidFill>
              </a:rPr>
              <a:t>但却又没有一个到处干预人世的人格神。</a:t>
            </a:r>
            <a:endParaRPr lang="en-US" altLang="zh-CN" sz="4000" b="1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15</a:t>
            </a:r>
            <a:r>
              <a:rPr lang="zh-CN" altLang="en-US" b="1" dirty="0" smtClean="0"/>
              <a:t>．</a:t>
            </a:r>
            <a:r>
              <a:rPr lang="en-US" altLang="zh-CN" b="1" dirty="0" smtClean="0"/>
              <a:t>【</a:t>
            </a:r>
            <a:r>
              <a:rPr lang="zh-CN" altLang="en-US" b="1" dirty="0" smtClean="0"/>
              <a:t>观点把握</a:t>
            </a:r>
            <a:r>
              <a:rPr lang="en-US" altLang="zh-CN" b="1" dirty="0" smtClean="0"/>
              <a:t>】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分）</a:t>
            </a:r>
          </a:p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</a:t>
            </a:r>
            <a:r>
              <a:rPr lang="zh-CN" altLang="en-US" b="1" dirty="0" smtClean="0">
                <a:solidFill>
                  <a:srgbClr val="7030A0"/>
                </a:solidFill>
              </a:rPr>
              <a:t>要清楚认识儒学在宗教方面、哲学方面是如何交织在一起的。</a:t>
            </a:r>
          </a:p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>
                <a:solidFill>
                  <a:srgbClr val="C00000"/>
                </a:solidFill>
              </a:rPr>
              <a:t>）（在“教”方面）要将宗教性道德与社会性道德区分开来。</a:t>
            </a:r>
          </a:p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）</a:t>
            </a:r>
            <a:r>
              <a:rPr lang="zh-CN" altLang="en-US" b="1" dirty="0" smtClean="0">
                <a:solidFill>
                  <a:srgbClr val="00B050"/>
                </a:solidFill>
              </a:rPr>
              <a:t>要从原典儒学中重新界定那些具有人间情趣价值的内容。</a:t>
            </a:r>
          </a:p>
          <a:p>
            <a:r>
              <a:rPr lang="en-US" altLang="zh-CN" b="1" dirty="0" smtClean="0"/>
              <a:t>[5</a:t>
            </a:r>
            <a:r>
              <a:rPr lang="zh-CN" altLang="en-US" b="1" dirty="0" smtClean="0"/>
              <a:t>分。答对一点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分，两点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分，三点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分。意思对即可。</a:t>
            </a:r>
            <a:r>
              <a:rPr lang="en-US" altLang="zh-CN" b="1" dirty="0" smtClean="0"/>
              <a:t>] </a:t>
            </a:r>
          </a:p>
          <a:p>
            <a:endParaRPr lang="zh-CN" altLang="en-US" b="1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338</Words>
  <Application>Microsoft Office PowerPoint</Application>
  <PresentationFormat>全屏显示(4:3)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美丽的汉字书法</vt:lpstr>
      <vt:lpstr>幻灯片 2</vt:lpstr>
      <vt:lpstr>对儒学的解构和重建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12</cp:revision>
  <dcterms:created xsi:type="dcterms:W3CDTF">2011-06-29T01:17:34Z</dcterms:created>
  <dcterms:modified xsi:type="dcterms:W3CDTF">2011-06-29T06:54:01Z</dcterms:modified>
</cp:coreProperties>
</file>