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A754-41DC-43B9-99C3-167291A02FE4}" type="datetimeFigureOut">
              <a:rPr lang="zh-CN" altLang="en-US" smtClean="0"/>
              <a:pPr/>
              <a:t>2011-04-02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759E-D94D-4560-ACFA-77E7EE295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高二语文第二学期第三学段</a:t>
            </a:r>
            <a:r>
              <a:rPr lang="zh-CN" altLang="zh-CN" b="1" dirty="0" smtClean="0"/>
              <a:t>考试</a:t>
            </a:r>
            <a:r>
              <a:rPr lang="zh-CN" altLang="en-US" b="1" dirty="0" smtClean="0"/>
              <a:t>语文试卷评析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altLang="zh-CN" b="1" dirty="0" smtClean="0"/>
              <a:t>20</a:t>
            </a:r>
            <a:r>
              <a:rPr lang="zh-CN" altLang="zh-CN" b="1" dirty="0" smtClean="0"/>
              <a:t>【答案】　</a:t>
            </a:r>
            <a:endParaRPr lang="en-US" altLang="zh-CN" b="1" dirty="0" smtClean="0"/>
          </a:p>
          <a:p>
            <a:r>
              <a:rPr lang="zh-CN" altLang="zh-CN" b="1" dirty="0" smtClean="0"/>
              <a:t>①</a:t>
            </a:r>
            <a:r>
              <a:rPr lang="zh-CN" altLang="zh-CN" b="1" dirty="0" smtClean="0">
                <a:solidFill>
                  <a:srgbClr val="C00000"/>
                </a:solidFill>
              </a:rPr>
              <a:t>关键时刻舅舅决定卖琴帮助我们，后来又把它作为财产送给我；母亲不愿轻易卖琴：琴是亲情的象征；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zh-CN" b="1" dirty="0" smtClean="0"/>
              <a:t>②</a:t>
            </a:r>
            <a:r>
              <a:rPr lang="zh-CN" altLang="zh-CN" b="1" dirty="0" smtClean="0">
                <a:solidFill>
                  <a:srgbClr val="7030A0"/>
                </a:solidFill>
              </a:rPr>
              <a:t>父亲得知琴是赝品却并不说破，而是巧妙地保护着舅舅的梦想和母亲的希望：琴是善良心地的象征；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zh-CN" b="1" dirty="0" smtClean="0"/>
              <a:t>③</a:t>
            </a:r>
            <a:r>
              <a:rPr lang="en-US" altLang="zh-CN" b="1" dirty="0" smtClean="0">
                <a:solidFill>
                  <a:srgbClr val="0070C0"/>
                </a:solidFill>
              </a:rPr>
              <a:t>“</a:t>
            </a:r>
            <a:r>
              <a:rPr lang="zh-CN" altLang="zh-CN" b="1" dirty="0" smtClean="0">
                <a:solidFill>
                  <a:srgbClr val="0070C0"/>
                </a:solidFill>
              </a:rPr>
              <a:t>我</a:t>
            </a:r>
            <a:r>
              <a:rPr lang="en-US" altLang="zh-CN" b="1" dirty="0" smtClean="0">
                <a:solidFill>
                  <a:srgbClr val="0070C0"/>
                </a:solidFill>
              </a:rPr>
              <a:t>”</a:t>
            </a:r>
            <a:r>
              <a:rPr lang="zh-CN" altLang="zh-CN" b="1" dirty="0" smtClean="0">
                <a:solidFill>
                  <a:srgbClr val="0070C0"/>
                </a:solidFill>
              </a:rPr>
              <a:t>得知真相后，理解并学习父亲的处理方式，琴见证了父亲对</a:t>
            </a:r>
            <a:r>
              <a:rPr lang="en-US" altLang="zh-CN" b="1" dirty="0" smtClean="0">
                <a:solidFill>
                  <a:srgbClr val="0070C0"/>
                </a:solidFill>
              </a:rPr>
              <a:t>“</a:t>
            </a:r>
            <a:r>
              <a:rPr lang="zh-CN" altLang="zh-CN" b="1" dirty="0" smtClean="0">
                <a:solidFill>
                  <a:srgbClr val="0070C0"/>
                </a:solidFill>
              </a:rPr>
              <a:t>我</a:t>
            </a:r>
            <a:r>
              <a:rPr lang="en-US" altLang="zh-CN" b="1" dirty="0" smtClean="0">
                <a:solidFill>
                  <a:srgbClr val="0070C0"/>
                </a:solidFill>
              </a:rPr>
              <a:t>”</a:t>
            </a:r>
            <a:r>
              <a:rPr lang="zh-CN" altLang="zh-CN" b="1" dirty="0" smtClean="0">
                <a:solidFill>
                  <a:srgbClr val="0070C0"/>
                </a:solidFill>
              </a:rPr>
              <a:t>的影响：琴是精神财富的象征。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23.</a:t>
            </a:r>
            <a:r>
              <a:rPr lang="zh-CN" altLang="zh-CN" b="1" dirty="0" smtClean="0"/>
              <a:t>内含：</a:t>
            </a:r>
            <a:r>
              <a:rPr lang="zh-CN" altLang="zh-CN" b="1" dirty="0" smtClean="0">
                <a:solidFill>
                  <a:srgbClr val="0070C0"/>
                </a:solidFill>
              </a:rPr>
              <a:t>人生的目的，活着就要发展自己的生命，追求高尚的生活，美化人生：人生的目的，死是为了更好地发展生命，为追求光明，追求真理，为国家，民族和人民的利益勇于牺牲自己的生命，这样的生命是壮烈的。</a:t>
            </a:r>
          </a:p>
          <a:p>
            <a:r>
              <a:rPr lang="zh-CN" altLang="zh-CN" b="1" dirty="0" smtClean="0"/>
              <a:t>好处：</a:t>
            </a:r>
            <a:r>
              <a:rPr lang="zh-CN" altLang="zh-CN" b="1" u="sng" dirty="0" smtClean="0">
                <a:solidFill>
                  <a:srgbClr val="C00000"/>
                </a:solidFill>
              </a:rPr>
              <a:t>言为心声，更有利于展示传主真实的内心世界；有血有肉，更有利于塑造丰满的人物形象。</a:t>
            </a:r>
          </a:p>
          <a:p>
            <a:r>
              <a:rPr lang="zh-CN" altLang="zh-CN" b="1" dirty="0" smtClean="0"/>
              <a:t>人生价值和时代精神：</a:t>
            </a:r>
            <a:r>
              <a:rPr lang="zh-CN" altLang="zh-CN" b="1" dirty="0" smtClean="0">
                <a:solidFill>
                  <a:srgbClr val="7030A0"/>
                </a:solidFill>
              </a:rPr>
              <a:t>人生应该追求光明，追求真理，去做有益于国家，社会，民族，人民，世界，人类的事业。</a:t>
            </a:r>
            <a:r>
              <a:rPr lang="en-US" altLang="zh-CN" b="1" dirty="0" smtClean="0"/>
              <a:t>(1</a:t>
            </a:r>
            <a:r>
              <a:rPr lang="zh-CN" altLang="zh-CN" b="1" dirty="0" smtClean="0"/>
              <a:t>分</a:t>
            </a:r>
            <a:r>
              <a:rPr lang="en-US" altLang="zh-CN" b="1" dirty="0" smtClean="0"/>
              <a:t>)</a:t>
            </a:r>
            <a:r>
              <a:rPr lang="zh-CN" altLang="zh-CN" b="1" dirty="0" smtClean="0">
                <a:solidFill>
                  <a:srgbClr val="00B050"/>
                </a:solidFill>
              </a:rPr>
              <a:t>本文有现实意义，当今时代也需要这种精神。</a:t>
            </a:r>
            <a:r>
              <a:rPr lang="en-US" altLang="zh-CN" b="1" dirty="0" smtClean="0"/>
              <a:t>(1</a:t>
            </a:r>
            <a:r>
              <a:rPr lang="zh-CN" altLang="zh-CN" b="1" dirty="0" smtClean="0"/>
              <a:t>分</a:t>
            </a:r>
            <a:r>
              <a:rPr lang="en-US" altLang="zh-CN" b="1" dirty="0" smtClean="0"/>
              <a:t>)</a:t>
            </a:r>
            <a:endParaRPr lang="zh-CN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22.</a:t>
            </a:r>
            <a:r>
              <a:rPr lang="zh-CN" altLang="zh-CN" sz="2800" b="1" dirty="0" smtClean="0"/>
              <a:t>一问答案：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﹝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﹞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死与生同是生命的一部，一样是大自然中的自然现象。</a:t>
            </a:r>
          </a:p>
          <a:p>
            <a:r>
              <a:rPr lang="zh-CN" altLang="zh-CN" sz="2800" b="1" dirty="0" smtClean="0"/>
              <a:t>﹝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﹞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死是没有什么可以恐怖的</a:t>
            </a:r>
          </a:p>
          <a:p>
            <a:r>
              <a:rPr lang="zh-CN" altLang="zh-CN" sz="2800" b="1" dirty="0" smtClean="0"/>
              <a:t>﹝</a:t>
            </a:r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﹞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生死相较，没有多大区别</a:t>
            </a:r>
          </a:p>
          <a:p>
            <a:r>
              <a:rPr lang="zh-CN" altLang="zh-CN" sz="2800" b="1" dirty="0" smtClean="0"/>
              <a:t>﹝</a:t>
            </a:r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﹞</a:t>
            </a:r>
            <a:r>
              <a:rPr lang="zh-CN" altLang="zh-CN" sz="2800" b="1" dirty="0" smtClean="0">
                <a:solidFill>
                  <a:srgbClr val="7030A0"/>
                </a:solidFill>
              </a:rPr>
              <a:t>不赞成无谓的死，主张发展生命，美化人生，</a:t>
            </a:r>
          </a:p>
          <a:p>
            <a:r>
              <a:rPr lang="zh-CN" altLang="zh-CN" sz="2800" b="1" dirty="0" smtClean="0"/>
              <a:t>﹝</a:t>
            </a:r>
            <a:r>
              <a:rPr lang="en-US" altLang="zh-CN" sz="2800" b="1" dirty="0" smtClean="0"/>
              <a:t>5</a:t>
            </a:r>
            <a:r>
              <a:rPr lang="zh-CN" altLang="zh-CN" sz="2800" b="1" dirty="0" smtClean="0"/>
              <a:t>﹞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提倡为了真理，为了美好人生的创造才去牺牲。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以上五点答出三点给满分，答出一点给一分，答出两点给二分</a:t>
            </a:r>
            <a:r>
              <a:rPr lang="en-US" altLang="zh-CN" sz="2800" b="1" dirty="0" smtClean="0"/>
              <a:t>)</a:t>
            </a:r>
            <a:endParaRPr lang="zh-CN" altLang="zh-CN" sz="2800" b="1" dirty="0" smtClean="0"/>
          </a:p>
          <a:p>
            <a:r>
              <a:rPr lang="zh-CN" altLang="zh-CN" sz="2800" b="1" dirty="0" smtClean="0"/>
              <a:t>二问答案：</a:t>
            </a:r>
            <a:r>
              <a:rPr lang="zh-CN" altLang="zh-CN" sz="2800" b="1" dirty="0" smtClean="0">
                <a:solidFill>
                  <a:srgbClr val="7030A0"/>
                </a:solidFill>
              </a:rPr>
              <a:t>精神境界：为了追求真理，追求崇高精神，追求高尚生活而勇于牺牲生命。</a:t>
            </a:r>
          </a:p>
          <a:p>
            <a:r>
              <a:rPr lang="zh-CN" altLang="zh-CN" sz="2800" b="1" dirty="0" smtClean="0"/>
              <a:t>或者：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﹝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﹞壮烈的牺牲足以延长生命的音响和光华，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﹝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﹞高尚的生活常在壮烈的牺牲中。</a:t>
            </a:r>
          </a:p>
          <a:p>
            <a:r>
              <a:rPr lang="en-US" altLang="zh-CN" sz="2800" b="1" dirty="0" smtClean="0"/>
              <a:t> </a:t>
            </a:r>
            <a:endParaRPr lang="zh-CN" altLang="zh-CN" sz="2800" b="1" dirty="0" smtClean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24</a:t>
            </a:r>
            <a:r>
              <a:rPr lang="zh-CN" altLang="zh-CN" b="1" dirty="0" smtClean="0"/>
              <a:t>．答案示例：</a:t>
            </a:r>
            <a:r>
              <a:rPr lang="zh-CN" altLang="zh-CN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</a:rPr>
              <a:t>）树叶掉下来也怕砸脑袋。</a:t>
            </a:r>
            <a:r>
              <a:rPr lang="zh-CN" altLang="zh-CN" b="1" dirty="0" smtClean="0"/>
              <a:t>（或“吃豆腐也怕扎牙根”）（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）</a:t>
            </a:r>
            <a:r>
              <a:rPr lang="zh-CN" altLang="zh-CN" b="1" dirty="0" smtClean="0">
                <a:solidFill>
                  <a:srgbClr val="7030A0"/>
                </a:solidFill>
              </a:rPr>
              <a:t>事情终究会真相大白。</a:t>
            </a:r>
            <a:r>
              <a:rPr lang="zh-CN" altLang="zh-CN" b="1" dirty="0" smtClean="0"/>
              <a:t>（每句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分，意思对即可）</a:t>
            </a:r>
          </a:p>
          <a:p>
            <a:r>
              <a:rPr lang="en-US" altLang="zh-CN" b="1" dirty="0" smtClean="0"/>
              <a:t>25.</a:t>
            </a:r>
            <a:r>
              <a:rPr lang="zh-CN" altLang="zh-CN" b="1" dirty="0" smtClean="0"/>
              <a:t>答案：①</a:t>
            </a:r>
            <a:r>
              <a:rPr lang="zh-CN" altLang="zh-CN" b="1" dirty="0" smtClean="0">
                <a:solidFill>
                  <a:srgbClr val="C00000"/>
                </a:solidFill>
              </a:rPr>
              <a:t>因为　②如果　③而　④却　⑤但是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b="1" dirty="0" smtClean="0"/>
              <a:t>　　每答对一处给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分。全对</a:t>
            </a:r>
            <a:r>
              <a:rPr lang="en-US" altLang="zh-CN" b="1" dirty="0" smtClean="0"/>
              <a:t>6</a:t>
            </a:r>
            <a:r>
              <a:rPr lang="zh-CN" altLang="zh-CN" b="1" dirty="0" smtClean="0"/>
              <a:t>分。如有其它答案，只要正确表达逻辑语义关系，可给分。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20000"/>
          </a:bodyPr>
          <a:lstStyle/>
          <a:p>
            <a:endParaRPr lang="zh-CN" altLang="zh-CN" b="1" dirty="0"/>
          </a:p>
          <a:p>
            <a:r>
              <a:rPr lang="en-US" altLang="zh-CN" b="1" dirty="0"/>
              <a:t>9</a:t>
            </a:r>
            <a:r>
              <a:rPr lang="zh-CN" altLang="zh-CN" b="1" dirty="0"/>
              <a:t>．（</a:t>
            </a:r>
            <a:r>
              <a:rPr lang="en-US" altLang="zh-CN" b="1" dirty="0"/>
              <a:t>1</a:t>
            </a:r>
            <a:r>
              <a:rPr lang="zh-CN" altLang="zh-CN" b="1" dirty="0"/>
              <a:t>）①乌贼鱼（</a:t>
            </a:r>
            <a:r>
              <a:rPr lang="zh-CN" altLang="zh-CN" b="1" dirty="0">
                <a:solidFill>
                  <a:srgbClr val="FF0000"/>
                </a:solidFill>
              </a:rPr>
              <a:t>在遇到危险时</a:t>
            </a:r>
            <a:r>
              <a:rPr lang="zh-CN" altLang="zh-CN" b="1" dirty="0"/>
              <a:t>）能够吐出墨色一样的汁液来隐藏自己，这却是招来杀身之祸的原因</a:t>
            </a:r>
            <a:r>
              <a:rPr lang="zh-CN" altLang="zh-CN" b="1" dirty="0" smtClean="0"/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（</a:t>
            </a:r>
            <a:r>
              <a:rPr lang="zh-CN" altLang="zh-CN" b="1" dirty="0">
                <a:solidFill>
                  <a:srgbClr val="FF0000"/>
                </a:solidFill>
              </a:rPr>
              <a:t>玩弄）</a:t>
            </a:r>
            <a:r>
              <a:rPr lang="zh-CN" altLang="zh-CN" b="1" dirty="0"/>
              <a:t>技巧又有什么作用呢？</a:t>
            </a:r>
            <a:r>
              <a:rPr lang="zh-CN" altLang="zh-CN" b="1" dirty="0">
                <a:solidFill>
                  <a:srgbClr val="0070C0"/>
                </a:solidFill>
              </a:rPr>
              <a:t>（蔽：掩护、隐藏、遮蔽。（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zh-CN" b="1" dirty="0">
                <a:solidFill>
                  <a:srgbClr val="0070C0"/>
                </a:solidFill>
              </a:rPr>
              <a:t>分）梯：事情的原因。（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zh-CN" b="1" dirty="0">
                <a:solidFill>
                  <a:srgbClr val="0070C0"/>
                </a:solidFill>
              </a:rPr>
              <a:t>分）大意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zh-CN" b="1" dirty="0">
                <a:solidFill>
                  <a:srgbClr val="0070C0"/>
                </a:solidFill>
              </a:rPr>
              <a:t>分。）</a:t>
            </a:r>
          </a:p>
          <a:p>
            <a:r>
              <a:rPr lang="zh-CN" altLang="zh-CN" b="1" dirty="0"/>
              <a:t>②仆人东年轻时在大哥宗道家做事。在大哥想再娶而给续娶之妻家下聘礼的时候，就叫他到城里去买饼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>
                <a:solidFill>
                  <a:srgbClr val="0070C0"/>
                </a:solidFill>
              </a:rPr>
              <a:t>（</a:t>
            </a:r>
            <a:r>
              <a:rPr lang="zh-CN" altLang="zh-CN" b="1" dirty="0">
                <a:solidFill>
                  <a:srgbClr val="0070C0"/>
                </a:solidFill>
              </a:rPr>
              <a:t>聘：以礼物订婚。继室：续娶之妻。役：做仆役，做事。译对两处得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zh-CN" b="1" dirty="0">
                <a:solidFill>
                  <a:srgbClr val="0070C0"/>
                </a:solidFill>
              </a:rPr>
              <a:t>分，译对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zh-CN" b="1" dirty="0">
                <a:solidFill>
                  <a:srgbClr val="0070C0"/>
                </a:solidFill>
              </a:rPr>
              <a:t>处得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zh-CN" b="1" dirty="0">
                <a:solidFill>
                  <a:srgbClr val="0070C0"/>
                </a:solidFill>
              </a:rPr>
              <a:t>分，大意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zh-CN" b="1" dirty="0">
                <a:solidFill>
                  <a:srgbClr val="0070C0"/>
                </a:solidFill>
              </a:rPr>
              <a:t>分。）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10.</a:t>
            </a:r>
            <a:r>
              <a:rPr lang="zh-CN" altLang="zh-CN" sz="3600" b="1" dirty="0"/>
              <a:t>柳贵乎垂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不垂则可无柳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柳条贵长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不长则无袅娜之致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徒垂无益也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此树为纳蝉之所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诸鸟亦集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长夏不寂寞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得时闻鼓吹者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是树皆有功</a:t>
            </a:r>
            <a:r>
              <a:rPr lang="en-US" altLang="zh-CN" sz="3600" b="1" dirty="0">
                <a:solidFill>
                  <a:srgbClr val="FF0000"/>
                </a:solidFill>
              </a:rPr>
              <a:t>/</a:t>
            </a:r>
            <a:r>
              <a:rPr lang="zh-CN" altLang="zh-CN" sz="3600" b="1" dirty="0"/>
              <a:t>而高柳为最。</a:t>
            </a:r>
            <a:r>
              <a:rPr lang="en-US" altLang="zh-CN" sz="3600" b="1" dirty="0"/>
              <a:t>(</a:t>
            </a:r>
            <a:r>
              <a:rPr lang="zh-CN" altLang="zh-CN" sz="3600" b="1" dirty="0"/>
              <a:t>错断一处扣</a:t>
            </a:r>
            <a:r>
              <a:rPr lang="en-US" altLang="zh-CN" sz="3600" b="1" dirty="0"/>
              <a:t>0.5</a:t>
            </a:r>
            <a:r>
              <a:rPr lang="zh-CN" altLang="zh-CN" sz="3600" b="1" dirty="0"/>
              <a:t>分。</a:t>
            </a:r>
            <a:r>
              <a:rPr lang="en-US" altLang="zh-CN" sz="3600" b="1" dirty="0"/>
              <a:t>)</a:t>
            </a:r>
            <a:endParaRPr lang="zh-CN" altLang="zh-CN" sz="3600" b="1" dirty="0"/>
          </a:p>
          <a:p>
            <a:endParaRPr lang="zh-CN" alt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11</a:t>
            </a:r>
            <a:r>
              <a:rPr lang="zh-CN" altLang="zh-CN" b="1" dirty="0"/>
              <a:t>．（</a:t>
            </a:r>
            <a:r>
              <a:rPr lang="en-US" altLang="zh-CN" b="1" dirty="0"/>
              <a:t>4</a:t>
            </a:r>
            <a:r>
              <a:rPr lang="zh-CN" altLang="zh-CN" b="1" dirty="0"/>
              <a:t>分）答案要点</a:t>
            </a:r>
            <a:r>
              <a:rPr lang="zh-CN" altLang="zh-CN" b="1" dirty="0">
                <a:solidFill>
                  <a:srgbClr val="C00000"/>
                </a:solidFill>
              </a:rPr>
              <a:t>： ①身在病中；②思念故乡；③感慨时世（或感时伤世、忧时、忧国忧民）；④漂泊天涯（或独宿驿馆）；⑤秋景凄凉</a:t>
            </a:r>
            <a:r>
              <a:rPr lang="zh-CN" altLang="zh-CN" b="1" dirty="0" smtClean="0">
                <a:solidFill>
                  <a:srgbClr val="C00000"/>
                </a:solidFill>
              </a:rPr>
              <a:t>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zh-CN" b="1" dirty="0" smtClean="0"/>
              <a:t>（</a:t>
            </a:r>
            <a:r>
              <a:rPr lang="zh-CN" altLang="zh-CN" b="1" dirty="0"/>
              <a:t>答出其中四点即可，每点</a:t>
            </a:r>
            <a:r>
              <a:rPr lang="en-US" altLang="zh-CN" b="1" dirty="0"/>
              <a:t>1</a:t>
            </a:r>
            <a:r>
              <a:rPr lang="zh-CN" altLang="zh-CN" b="1" dirty="0"/>
              <a:t>分）</a:t>
            </a:r>
          </a:p>
          <a:p>
            <a:r>
              <a:rPr lang="en-US" altLang="zh-CN" b="1" dirty="0"/>
              <a:t>12</a:t>
            </a:r>
            <a:r>
              <a:rPr lang="zh-CN" altLang="zh-CN" b="1" dirty="0"/>
              <a:t>．（</a:t>
            </a:r>
            <a:r>
              <a:rPr lang="en-US" altLang="zh-CN" b="1" dirty="0"/>
              <a:t>4</a:t>
            </a:r>
            <a:r>
              <a:rPr lang="zh-CN" altLang="zh-CN" b="1" dirty="0"/>
              <a:t>分）答案要点：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zh-CN" b="1" dirty="0">
                <a:solidFill>
                  <a:srgbClr val="0070C0"/>
                </a:solidFill>
              </a:rPr>
              <a:t>．直接抒情，二、三两联直接抒发夜宿所感。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．借景抒情，首联描写葛溪驿的环境，营造氛围；尾联以黄叶鸣蝉衬托自己的</a:t>
            </a:r>
            <a:r>
              <a:rPr lang="zh-CN" altLang="zh-CN" b="1" dirty="0" smtClean="0">
                <a:solidFill>
                  <a:srgbClr val="FF0000"/>
                </a:solidFill>
              </a:rPr>
              <a:t>心境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b="1" dirty="0" smtClean="0"/>
              <a:t>（</a:t>
            </a:r>
            <a:r>
              <a:rPr lang="zh-CN" altLang="zh-CN" b="1" dirty="0"/>
              <a:t>答出一点得</a:t>
            </a:r>
            <a:r>
              <a:rPr lang="en-US" altLang="zh-CN" b="1" dirty="0"/>
              <a:t>2</a:t>
            </a:r>
            <a:r>
              <a:rPr lang="zh-CN" altLang="zh-CN" b="1" dirty="0"/>
              <a:t>分，意思对即可）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16. </a:t>
            </a:r>
            <a:r>
              <a:rPr lang="zh-CN" altLang="zh-CN" b="1" dirty="0" smtClean="0"/>
              <a:t>答：</a:t>
            </a:r>
            <a:r>
              <a:rPr lang="en-US" altLang="zh-CN" b="1" dirty="0" smtClean="0"/>
              <a:t>①</a:t>
            </a:r>
            <a:r>
              <a:rPr lang="zh-CN" altLang="zh-CN" b="1" dirty="0" smtClean="0">
                <a:solidFill>
                  <a:srgbClr val="C00000"/>
                </a:solidFill>
              </a:rPr>
              <a:t>对国学范围的界定过大</a:t>
            </a:r>
            <a:r>
              <a:rPr lang="zh-CN" altLang="zh-CN" b="1" dirty="0" smtClean="0"/>
              <a:t>，</a:t>
            </a:r>
            <a:r>
              <a:rPr lang="zh-CN" altLang="zh-CN" b="1" dirty="0" smtClean="0">
                <a:solidFill>
                  <a:srgbClr val="7030A0"/>
                </a:solidFill>
              </a:rPr>
              <a:t>不利于国学的弘扬；</a:t>
            </a:r>
          </a:p>
          <a:p>
            <a:r>
              <a:rPr lang="en-US" altLang="zh-CN" b="1" dirty="0" smtClean="0"/>
              <a:t>②</a:t>
            </a:r>
            <a:r>
              <a:rPr lang="zh-CN" altLang="zh-CN" b="1" dirty="0" smtClean="0">
                <a:solidFill>
                  <a:srgbClr val="C00000"/>
                </a:solidFill>
              </a:rPr>
              <a:t>博客圈成员构成庞杂，</a:t>
            </a:r>
            <a:r>
              <a:rPr lang="zh-CN" altLang="zh-CN" b="1" dirty="0" smtClean="0">
                <a:solidFill>
                  <a:srgbClr val="7030A0"/>
                </a:solidFill>
              </a:rPr>
              <a:t>无法形成学术交互关系；</a:t>
            </a:r>
          </a:p>
          <a:p>
            <a:r>
              <a:rPr lang="en-US" altLang="zh-CN" b="1" dirty="0" smtClean="0"/>
              <a:t>③</a:t>
            </a:r>
            <a:r>
              <a:rPr lang="zh-CN" altLang="zh-CN" b="1" dirty="0" smtClean="0">
                <a:solidFill>
                  <a:srgbClr val="7030A0"/>
                </a:solidFill>
              </a:rPr>
              <a:t>是一种抵制不住时尚诱惑的浮躁心态的表现</a:t>
            </a:r>
            <a:r>
              <a:rPr lang="zh-CN" altLang="zh-CN" b="1" dirty="0" smtClean="0"/>
              <a:t>；</a:t>
            </a:r>
          </a:p>
          <a:p>
            <a:r>
              <a:rPr lang="en-US" altLang="zh-CN" b="1" dirty="0" smtClean="0"/>
              <a:t>④</a:t>
            </a:r>
            <a:r>
              <a:rPr lang="zh-CN" altLang="zh-CN" b="1" dirty="0" smtClean="0">
                <a:solidFill>
                  <a:srgbClr val="C00000"/>
                </a:solidFill>
              </a:rPr>
              <a:t>圈子化的固步自封、画地为牢，将使学术走向集体自杀；</a:t>
            </a:r>
          </a:p>
          <a:p>
            <a:r>
              <a:rPr lang="en-US" altLang="zh-CN" b="1" dirty="0" smtClean="0"/>
              <a:t>⑤</a:t>
            </a:r>
            <a:r>
              <a:rPr lang="zh-CN" altLang="zh-CN" b="1" dirty="0" smtClean="0">
                <a:solidFill>
                  <a:srgbClr val="0070C0"/>
                </a:solidFill>
              </a:rPr>
              <a:t>是一种</a:t>
            </a:r>
            <a:r>
              <a:rPr lang="zh-CN" altLang="zh-CN" sz="3900" b="1" dirty="0" smtClean="0">
                <a:solidFill>
                  <a:srgbClr val="FF0000"/>
                </a:solidFill>
              </a:rPr>
              <a:t>自卑虚无</a:t>
            </a:r>
            <a:r>
              <a:rPr lang="zh-CN" altLang="zh-CN" b="1" dirty="0" smtClean="0">
                <a:solidFill>
                  <a:srgbClr val="0070C0"/>
                </a:solidFill>
              </a:rPr>
              <a:t>或</a:t>
            </a:r>
            <a:r>
              <a:rPr lang="zh-CN" altLang="zh-CN" sz="3900" b="1" dirty="0" smtClean="0">
                <a:solidFill>
                  <a:srgbClr val="FF0000"/>
                </a:solidFill>
              </a:rPr>
              <a:t>骄傲自大</a:t>
            </a:r>
            <a:r>
              <a:rPr lang="zh-CN" altLang="zh-CN" b="1" dirty="0" smtClean="0">
                <a:solidFill>
                  <a:srgbClr val="0070C0"/>
                </a:solidFill>
              </a:rPr>
              <a:t>的非正常的文化心态。</a:t>
            </a:r>
            <a:r>
              <a:rPr lang="en-US" altLang="zh-CN" b="1" dirty="0" smtClean="0"/>
              <a:t>(4</a:t>
            </a:r>
            <a:r>
              <a:rPr lang="zh-CN" altLang="zh-CN" b="1" dirty="0" smtClean="0"/>
              <a:t>分。答对一点得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分，答对四点即可得满分</a:t>
            </a:r>
            <a:r>
              <a:rPr lang="en-US" altLang="zh-CN" b="1" dirty="0" smtClean="0"/>
              <a:t>)</a:t>
            </a:r>
            <a:endParaRPr lang="zh-CN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17</a:t>
            </a:r>
            <a:r>
              <a:rPr lang="zh-CN" altLang="zh-CN" sz="3600" b="1" dirty="0" smtClean="0"/>
              <a:t>．答</a:t>
            </a:r>
            <a:r>
              <a:rPr lang="en-US" altLang="zh-CN" sz="3600" b="1" dirty="0" smtClean="0"/>
              <a:t>①</a:t>
            </a:r>
            <a:r>
              <a:rPr lang="zh-CN" altLang="zh-CN" sz="3600" b="1" dirty="0" smtClean="0"/>
              <a:t>：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国学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传统文化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不能固步自封，画地为牢。</a:t>
            </a:r>
            <a:r>
              <a:rPr lang="en-US" altLang="zh-CN" sz="3600" b="1" dirty="0" smtClean="0"/>
              <a:t>(</a:t>
            </a:r>
            <a:r>
              <a:rPr lang="zh-CN" altLang="zh-CN" sz="3600" b="1" dirty="0" smtClean="0"/>
              <a:t>或</a:t>
            </a:r>
            <a:r>
              <a:rPr lang="en-US" altLang="zh-CN" sz="3600" b="1" dirty="0" smtClean="0"/>
              <a:t>“</a:t>
            </a:r>
            <a:r>
              <a:rPr lang="zh-CN" altLang="zh-CN" sz="3600" b="1" dirty="0" smtClean="0"/>
              <a:t>国学研究应该抛弃狭隘的文化观</a:t>
            </a:r>
            <a:r>
              <a:rPr lang="en-US" altLang="zh-CN" sz="3600" b="1" dirty="0" smtClean="0"/>
              <a:t>”</a:t>
            </a:r>
            <a:r>
              <a:rPr lang="zh-CN" altLang="zh-CN" sz="3600" b="1" dirty="0" smtClean="0"/>
              <a:t>或</a:t>
            </a:r>
            <a:r>
              <a:rPr lang="en-US" altLang="zh-CN" sz="3600" b="1" dirty="0" smtClean="0"/>
              <a:t>“</a:t>
            </a:r>
            <a:r>
              <a:rPr lang="zh-CN" altLang="zh-CN" sz="3600" b="1" dirty="0" smtClean="0"/>
              <a:t>国学研究不能自我封闭</a:t>
            </a:r>
            <a:r>
              <a:rPr lang="en-US" altLang="zh-CN" sz="3600" b="1" dirty="0" smtClean="0"/>
              <a:t>”)(2</a:t>
            </a:r>
            <a:r>
              <a:rPr lang="zh-CN" altLang="zh-CN" sz="3600" b="1" dirty="0" smtClean="0"/>
              <a:t>分</a:t>
            </a:r>
            <a:r>
              <a:rPr lang="en-US" altLang="zh-CN" sz="3600" b="1" dirty="0" smtClean="0"/>
              <a:t>)</a:t>
            </a:r>
            <a:endParaRPr lang="zh-CN" altLang="zh-CN" sz="3600" b="1" dirty="0" smtClean="0"/>
          </a:p>
          <a:p>
            <a:r>
              <a:rPr lang="en-US" altLang="zh-CN" sz="3600" b="1" dirty="0" smtClean="0"/>
              <a:t>②</a:t>
            </a:r>
            <a:r>
              <a:rPr lang="zh-CN" altLang="zh-CN" sz="3600" b="1" dirty="0" smtClean="0">
                <a:solidFill>
                  <a:srgbClr val="0070C0"/>
                </a:solidFill>
              </a:rPr>
              <a:t>国学研究应树立文化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自信</a:t>
            </a:r>
            <a:r>
              <a:rPr lang="zh-CN" altLang="zh-CN" sz="3600" b="1" dirty="0" smtClean="0"/>
              <a:t>，应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持平等</a:t>
            </a:r>
            <a:r>
              <a:rPr lang="zh-CN" altLang="zh-CN" sz="3600" b="1" dirty="0" smtClean="0"/>
              <a:t>与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宽容</a:t>
            </a:r>
            <a:r>
              <a:rPr lang="zh-CN" altLang="zh-CN" sz="3600" b="1" dirty="0" smtClean="0"/>
              <a:t>的</a:t>
            </a:r>
            <a:r>
              <a:rPr lang="zh-CN" altLang="zh-CN" sz="3600" b="1" u="sng" dirty="0" smtClean="0">
                <a:solidFill>
                  <a:srgbClr val="7030A0"/>
                </a:solidFill>
              </a:rPr>
              <a:t>态度</a:t>
            </a:r>
            <a:r>
              <a:rPr lang="zh-CN" altLang="zh-CN" sz="3600" b="1" dirty="0" smtClean="0"/>
              <a:t>。</a:t>
            </a:r>
            <a:r>
              <a:rPr lang="en-US" altLang="zh-CN" sz="3600" b="1" dirty="0" smtClean="0"/>
              <a:t>(2</a:t>
            </a:r>
            <a:r>
              <a:rPr lang="zh-CN" altLang="zh-CN" sz="3600" b="1" dirty="0" smtClean="0"/>
              <a:t>分</a:t>
            </a:r>
            <a:r>
              <a:rPr lang="en-US" altLang="zh-CN" sz="3600" b="1" dirty="0" smtClean="0"/>
              <a:t>)</a:t>
            </a:r>
            <a:endParaRPr lang="zh-CN" altLang="zh-CN" sz="3600" b="1" dirty="0" smtClean="0"/>
          </a:p>
          <a:p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18</a:t>
            </a:r>
            <a:r>
              <a:rPr lang="zh-CN" altLang="zh-CN" b="1" dirty="0" smtClean="0"/>
              <a:t>【答案】　</a:t>
            </a:r>
            <a:endParaRPr lang="en-US" altLang="zh-CN" b="1" dirty="0" smtClean="0"/>
          </a:p>
          <a:p>
            <a:r>
              <a:rPr lang="zh-CN" altLang="zh-CN" b="1" dirty="0" smtClean="0"/>
              <a:t>①</a:t>
            </a:r>
            <a:r>
              <a:rPr lang="zh-CN" altLang="zh-CN" b="1" dirty="0" smtClean="0">
                <a:solidFill>
                  <a:srgbClr val="0070C0"/>
                </a:solidFill>
              </a:rPr>
              <a:t>舅舅决定忍痛卖琴；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zh-CN" b="1" dirty="0" smtClean="0"/>
              <a:t>②</a:t>
            </a:r>
            <a:r>
              <a:rPr lang="zh-CN" altLang="zh-CN" b="1" dirty="0" smtClean="0">
                <a:solidFill>
                  <a:srgbClr val="C00000"/>
                </a:solidFill>
              </a:rPr>
              <a:t>父亲去卖琴；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zh-CN" b="1" dirty="0" smtClean="0"/>
              <a:t>③舅舅把</a:t>
            </a:r>
            <a:r>
              <a:rPr lang="zh-CN" altLang="zh-CN" b="1" dirty="0" smtClean="0">
                <a:solidFill>
                  <a:srgbClr val="0070C0"/>
                </a:solidFill>
              </a:rPr>
              <a:t>它作为财产送给</a:t>
            </a:r>
            <a:r>
              <a:rPr lang="en-US" altLang="zh-CN" b="1" dirty="0" smtClean="0">
                <a:solidFill>
                  <a:srgbClr val="0070C0"/>
                </a:solidFill>
              </a:rPr>
              <a:t>“</a:t>
            </a:r>
            <a:r>
              <a:rPr lang="zh-CN" altLang="zh-CN" b="1" dirty="0" smtClean="0">
                <a:solidFill>
                  <a:srgbClr val="0070C0"/>
                </a:solidFill>
              </a:rPr>
              <a:t>我</a:t>
            </a:r>
            <a:r>
              <a:rPr lang="en-US" altLang="zh-CN" b="1" dirty="0" smtClean="0">
                <a:solidFill>
                  <a:srgbClr val="0070C0"/>
                </a:solidFill>
              </a:rPr>
              <a:t>”</a:t>
            </a:r>
            <a:r>
              <a:rPr lang="zh-CN" altLang="zh-CN" b="1" dirty="0" smtClean="0">
                <a:solidFill>
                  <a:srgbClr val="0070C0"/>
                </a:solidFill>
              </a:rPr>
              <a:t>；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zh-CN" b="1" dirty="0" smtClean="0"/>
              <a:t>④母亲</a:t>
            </a:r>
            <a:r>
              <a:rPr lang="zh-CN" altLang="zh-CN" b="1" dirty="0" smtClean="0">
                <a:solidFill>
                  <a:srgbClr val="7030A0"/>
                </a:solidFill>
              </a:rPr>
              <a:t>舍不得卖琴；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zh-CN" b="1" dirty="0" smtClean="0"/>
              <a:t>⑤</a:t>
            </a:r>
            <a:r>
              <a:rPr lang="zh-CN" altLang="zh-CN" b="1" dirty="0" smtClean="0">
                <a:solidFill>
                  <a:srgbClr val="FF0000"/>
                </a:solidFill>
              </a:rPr>
              <a:t>我去卖琴。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19.</a:t>
            </a:r>
            <a:r>
              <a:rPr lang="zh-CN" altLang="zh-CN" b="1" dirty="0" smtClean="0"/>
              <a:t>【答案】　</a:t>
            </a:r>
            <a:r>
              <a:rPr lang="zh-CN" altLang="zh-CN" b="1" u="sng" dirty="0" smtClean="0"/>
              <a:t>主要性格特点：</a:t>
            </a:r>
            <a:r>
              <a:rPr lang="zh-CN" altLang="zh-CN" sz="3900" b="1" dirty="0" smtClean="0">
                <a:solidFill>
                  <a:srgbClr val="7030A0"/>
                </a:solidFill>
              </a:rPr>
              <a:t>能体贴理解他人。</a:t>
            </a:r>
            <a:r>
              <a:rPr lang="en-US" altLang="zh-CN" b="1" dirty="0" smtClean="0"/>
              <a:t>(</a:t>
            </a:r>
            <a:r>
              <a:rPr lang="zh-CN" altLang="zh-CN" b="1" dirty="0" smtClean="0"/>
              <a:t>答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善解人意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成熟懂事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也可</a:t>
            </a:r>
            <a:r>
              <a:rPr lang="en-US" altLang="zh-CN" b="1" dirty="0" smtClean="0"/>
              <a:t>)</a:t>
            </a:r>
            <a:br>
              <a:rPr lang="en-US" altLang="zh-CN" b="1" dirty="0" smtClean="0"/>
            </a:br>
            <a:r>
              <a:rPr lang="zh-CN" altLang="zh-CN" b="1" u="sng" dirty="0" smtClean="0"/>
              <a:t>作用：</a:t>
            </a:r>
            <a:r>
              <a:rPr lang="zh-CN" altLang="zh-CN" b="1" dirty="0" smtClean="0"/>
              <a:t>①</a:t>
            </a:r>
            <a:r>
              <a:rPr lang="en-US" altLang="zh-CN" b="1" dirty="0" smtClean="0">
                <a:solidFill>
                  <a:srgbClr val="FF0000"/>
                </a:solidFill>
              </a:rPr>
              <a:t>“</a:t>
            </a:r>
            <a:r>
              <a:rPr lang="zh-CN" altLang="zh-CN" b="1" dirty="0" smtClean="0">
                <a:solidFill>
                  <a:srgbClr val="FF0000"/>
                </a:solidFill>
              </a:rPr>
              <a:t>我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zh-CN" altLang="zh-CN" b="1" dirty="0" smtClean="0">
                <a:solidFill>
                  <a:srgbClr val="FF0000"/>
                </a:solidFill>
              </a:rPr>
              <a:t>是贯穿全文的线索；</a:t>
            </a:r>
            <a:r>
              <a:rPr lang="zh-CN" altLang="zh-CN" b="1" dirty="0" smtClean="0">
                <a:solidFill>
                  <a:srgbClr val="7030A0"/>
                </a:solidFill>
              </a:rPr>
              <a:t>②使文中的人和事更具真实感；</a:t>
            </a:r>
            <a:r>
              <a:rPr lang="zh-CN" altLang="zh-CN" b="1" dirty="0" smtClean="0"/>
              <a:t>③</a:t>
            </a:r>
            <a:r>
              <a:rPr lang="zh-CN" altLang="zh-CN" b="1" dirty="0" smtClean="0">
                <a:solidFill>
                  <a:srgbClr val="C00000"/>
                </a:solidFill>
              </a:rPr>
              <a:t>通过</a:t>
            </a:r>
            <a:r>
              <a:rPr lang="en-US" altLang="zh-CN" b="1" dirty="0" smtClean="0">
                <a:solidFill>
                  <a:srgbClr val="C00000"/>
                </a:solidFill>
              </a:rPr>
              <a:t>“</a:t>
            </a:r>
            <a:r>
              <a:rPr lang="zh-CN" altLang="zh-CN" b="1" dirty="0" smtClean="0">
                <a:solidFill>
                  <a:srgbClr val="C00000"/>
                </a:solidFill>
              </a:rPr>
              <a:t>我</a:t>
            </a:r>
            <a:r>
              <a:rPr lang="en-US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zh-CN" b="1" dirty="0" smtClean="0">
                <a:solidFill>
                  <a:srgbClr val="C00000"/>
                </a:solidFill>
              </a:rPr>
              <a:t>侧面烘托</a:t>
            </a:r>
            <a:r>
              <a:rPr lang="en-US" altLang="zh-CN" b="1" dirty="0" smtClean="0">
                <a:solidFill>
                  <a:srgbClr val="C00000"/>
                </a:solidFill>
              </a:rPr>
              <a:t>“</a:t>
            </a:r>
            <a:r>
              <a:rPr lang="zh-CN" altLang="zh-CN" b="1" dirty="0" smtClean="0">
                <a:solidFill>
                  <a:srgbClr val="C00000"/>
                </a:solidFill>
              </a:rPr>
              <a:t>父亲</a:t>
            </a:r>
            <a:r>
              <a:rPr lang="en-US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zh-CN" b="1" dirty="0" smtClean="0">
                <a:solidFill>
                  <a:srgbClr val="C00000"/>
                </a:solidFill>
              </a:rPr>
              <a:t>的形象。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altLang="zh-CN" b="1" dirty="0" smtClean="0"/>
              <a:t>20</a:t>
            </a:r>
            <a:r>
              <a:rPr lang="zh-CN" altLang="zh-CN" b="1" dirty="0" smtClean="0"/>
              <a:t>【答案】　①</a:t>
            </a:r>
            <a:r>
              <a:rPr lang="zh-CN" altLang="zh-CN" b="1" dirty="0" smtClean="0">
                <a:solidFill>
                  <a:srgbClr val="7030A0"/>
                </a:solidFill>
              </a:rPr>
              <a:t>关键时刻舅舅决定卖琴帮助我们，后来又把它作为财产送给我；母亲不愿轻易卖琴</a:t>
            </a:r>
            <a:r>
              <a:rPr lang="zh-CN" altLang="zh-CN" b="1" dirty="0" smtClean="0"/>
              <a:t>：</a:t>
            </a:r>
            <a:r>
              <a:rPr lang="zh-CN" altLang="zh-CN" b="1" u="sng" dirty="0" smtClean="0">
                <a:solidFill>
                  <a:srgbClr val="FF0000"/>
                </a:solidFill>
              </a:rPr>
              <a:t>琴是亲情的象征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②</a:t>
            </a:r>
            <a:r>
              <a:rPr lang="zh-CN" altLang="zh-CN" b="1" dirty="0" smtClean="0">
                <a:solidFill>
                  <a:srgbClr val="C00000"/>
                </a:solidFill>
              </a:rPr>
              <a:t>父亲得知琴是赝品却并不说破，而是巧妙地保护着舅舅的梦想和母亲的希望</a:t>
            </a:r>
            <a:r>
              <a:rPr lang="zh-CN" altLang="zh-CN" b="1" dirty="0" smtClean="0"/>
              <a:t>：琴是</a:t>
            </a:r>
            <a:r>
              <a:rPr lang="zh-CN" altLang="zh-CN" b="1" u="sng" dirty="0" smtClean="0">
                <a:solidFill>
                  <a:srgbClr val="FF0000"/>
                </a:solidFill>
              </a:rPr>
              <a:t>善良心地的象征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③</a:t>
            </a:r>
            <a:r>
              <a:rPr lang="en-US" altLang="zh-CN" b="1" dirty="0" smtClean="0">
                <a:solidFill>
                  <a:srgbClr val="0070C0"/>
                </a:solidFill>
              </a:rPr>
              <a:t>“</a:t>
            </a:r>
            <a:r>
              <a:rPr lang="zh-CN" altLang="zh-CN" b="1" dirty="0" smtClean="0">
                <a:solidFill>
                  <a:srgbClr val="0070C0"/>
                </a:solidFill>
              </a:rPr>
              <a:t>我</a:t>
            </a:r>
            <a:r>
              <a:rPr lang="en-US" altLang="zh-CN" b="1" dirty="0" smtClean="0">
                <a:solidFill>
                  <a:srgbClr val="0070C0"/>
                </a:solidFill>
              </a:rPr>
              <a:t>”</a:t>
            </a:r>
            <a:r>
              <a:rPr lang="zh-CN" altLang="zh-CN" b="1" dirty="0" smtClean="0">
                <a:solidFill>
                  <a:srgbClr val="0070C0"/>
                </a:solidFill>
              </a:rPr>
              <a:t>得知真相后，理解并学习父亲的处理方式，琴见证了父亲对</a:t>
            </a:r>
            <a:r>
              <a:rPr lang="en-US" altLang="zh-CN" b="1" dirty="0" smtClean="0">
                <a:solidFill>
                  <a:srgbClr val="0070C0"/>
                </a:solidFill>
              </a:rPr>
              <a:t>“</a:t>
            </a:r>
            <a:r>
              <a:rPr lang="zh-CN" altLang="zh-CN" b="1" dirty="0" smtClean="0">
                <a:solidFill>
                  <a:srgbClr val="0070C0"/>
                </a:solidFill>
              </a:rPr>
              <a:t>我</a:t>
            </a:r>
            <a:r>
              <a:rPr lang="en-US" altLang="zh-CN" b="1" dirty="0" smtClean="0">
                <a:solidFill>
                  <a:srgbClr val="0070C0"/>
                </a:solidFill>
              </a:rPr>
              <a:t>”</a:t>
            </a:r>
            <a:r>
              <a:rPr lang="zh-CN" altLang="zh-CN" b="1" dirty="0" smtClean="0">
                <a:solidFill>
                  <a:srgbClr val="0070C0"/>
                </a:solidFill>
              </a:rPr>
              <a:t>的影响：</a:t>
            </a:r>
            <a:r>
              <a:rPr lang="zh-CN" altLang="zh-CN" b="1" u="sng" dirty="0" smtClean="0">
                <a:solidFill>
                  <a:srgbClr val="FF0000"/>
                </a:solidFill>
              </a:rPr>
              <a:t>琴是精神财富的象征。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21.</a:t>
            </a:r>
            <a:r>
              <a:rPr lang="zh-CN" altLang="zh-CN" b="1" dirty="0" smtClean="0"/>
              <a:t>一问答案：</a:t>
            </a:r>
            <a:r>
              <a:rPr lang="zh-CN" altLang="zh-CN" b="1" u="sng" dirty="0" smtClean="0">
                <a:solidFill>
                  <a:srgbClr val="0070C0"/>
                </a:solidFill>
              </a:rPr>
              <a:t>表现出了一位彻底的唯物主义者的无私无畏的英勇气概。</a:t>
            </a:r>
            <a:r>
              <a:rPr lang="en-US" altLang="zh-CN" b="1" dirty="0" smtClean="0"/>
              <a:t>(</a:t>
            </a:r>
            <a:r>
              <a:rPr lang="zh-CN" altLang="zh-CN" b="1" dirty="0" smtClean="0"/>
              <a:t>要语是：</a:t>
            </a:r>
            <a:r>
              <a:rPr lang="zh-CN" altLang="zh-CN" b="1" dirty="0" smtClean="0">
                <a:solidFill>
                  <a:srgbClr val="FF0000"/>
                </a:solidFill>
              </a:rPr>
              <a:t>无私无畏，英勇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zh-CN" b="1" dirty="0" smtClean="0">
              <a:solidFill>
                <a:srgbClr val="FF0000"/>
              </a:solidFill>
            </a:endParaRPr>
          </a:p>
          <a:p>
            <a:r>
              <a:rPr lang="zh-CN" altLang="zh-CN" b="1" dirty="0" smtClean="0"/>
              <a:t>二问答案：他的这种无私无畏</a:t>
            </a:r>
            <a:r>
              <a:rPr lang="zh-CN" altLang="zh-CN" b="1" dirty="0" smtClean="0">
                <a:solidFill>
                  <a:srgbClr val="C00000"/>
                </a:solidFill>
              </a:rPr>
              <a:t>，﹝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zh-CN" b="1" dirty="0" smtClean="0">
                <a:solidFill>
                  <a:srgbClr val="C00000"/>
                </a:solidFill>
              </a:rPr>
              <a:t>﹞来自他对马克思主义真理的信仰</a:t>
            </a:r>
          </a:p>
          <a:p>
            <a:r>
              <a:rPr lang="zh-CN" altLang="zh-CN" b="1" dirty="0" smtClean="0"/>
              <a:t>﹝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﹞</a:t>
            </a:r>
            <a:r>
              <a:rPr lang="zh-CN" altLang="zh-CN" b="1" dirty="0" smtClean="0">
                <a:solidFill>
                  <a:srgbClr val="7030A0"/>
                </a:solidFill>
              </a:rPr>
              <a:t>来自对中华民族一定会独立，社会主义一定会在中国实现的信心</a:t>
            </a:r>
          </a:p>
          <a:p>
            <a:r>
              <a:rPr lang="zh-CN" altLang="zh-CN" b="1" dirty="0" smtClean="0"/>
              <a:t>﹝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﹞</a:t>
            </a:r>
            <a:r>
              <a:rPr lang="zh-CN" altLang="zh-CN" b="1" dirty="0" smtClean="0">
                <a:solidFill>
                  <a:srgbClr val="C00000"/>
                </a:solidFill>
              </a:rPr>
              <a:t>来自他对人生的透彻看法。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941</Words>
  <Application>Microsoft Office PowerPoint</Application>
  <PresentationFormat>全屏显示(4:3)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高二语文第二学期第三学段考试语文试卷评析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高二语文第二学期第三学段考试语文试卷评析 </dc:title>
  <dc:creator>USER</dc:creator>
  <cp:lastModifiedBy>USER</cp:lastModifiedBy>
  <cp:revision>12</cp:revision>
  <dcterms:created xsi:type="dcterms:W3CDTF">2011-03-31T02:13:30Z</dcterms:created>
  <dcterms:modified xsi:type="dcterms:W3CDTF">2011-04-02T01:03:01Z</dcterms:modified>
</cp:coreProperties>
</file>