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55" r:id="rId2"/>
    <p:sldId id="359" r:id="rId3"/>
    <p:sldId id="431" r:id="rId4"/>
    <p:sldId id="341" r:id="rId5"/>
    <p:sldId id="372" r:id="rId6"/>
    <p:sldId id="374" r:id="rId7"/>
    <p:sldId id="413" r:id="rId8"/>
    <p:sldId id="390" r:id="rId9"/>
    <p:sldId id="391" r:id="rId10"/>
    <p:sldId id="392" r:id="rId11"/>
    <p:sldId id="393" r:id="rId12"/>
    <p:sldId id="414" r:id="rId13"/>
    <p:sldId id="395" r:id="rId14"/>
    <p:sldId id="397" r:id="rId15"/>
    <p:sldId id="394" r:id="rId16"/>
    <p:sldId id="415" r:id="rId17"/>
    <p:sldId id="416" r:id="rId18"/>
    <p:sldId id="417" r:id="rId19"/>
    <p:sldId id="418" r:id="rId20"/>
    <p:sldId id="419" r:id="rId21"/>
    <p:sldId id="398" r:id="rId22"/>
    <p:sldId id="400" r:id="rId23"/>
    <p:sldId id="401" r:id="rId24"/>
    <p:sldId id="402" r:id="rId25"/>
    <p:sldId id="420" r:id="rId26"/>
    <p:sldId id="404" r:id="rId27"/>
    <p:sldId id="405" r:id="rId28"/>
    <p:sldId id="421" r:id="rId29"/>
    <p:sldId id="422" r:id="rId30"/>
    <p:sldId id="423" r:id="rId31"/>
    <p:sldId id="427" r:id="rId32"/>
    <p:sldId id="428" r:id="rId33"/>
    <p:sldId id="406" r:id="rId34"/>
    <p:sldId id="399" r:id="rId35"/>
    <p:sldId id="407" r:id="rId36"/>
    <p:sldId id="344" r:id="rId37"/>
    <p:sldId id="408" r:id="rId38"/>
    <p:sldId id="429" r:id="rId39"/>
    <p:sldId id="409" r:id="rId40"/>
    <p:sldId id="430" r:id="rId41"/>
    <p:sldId id="410" r:id="rId42"/>
    <p:sldId id="411" r:id="rId43"/>
    <p:sldId id="412" r:id="rId44"/>
    <p:sldId id="389" r:id="rId4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534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__6.docx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7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8.doc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__9.doc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1.docx"/><Relationship Id="rId3" Type="http://schemas.openxmlformats.org/officeDocument/2006/relationships/image" Target="../media/image22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__10.docx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__12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5.docx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png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__14.docx"/><Relationship Id="rId9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__16.docx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__17.doc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8.docx"/><Relationship Id="rId13" Type="http://schemas.openxmlformats.org/officeDocument/2006/relationships/oleObject" Target="../embeddings/oleObject20.bin"/><Relationship Id="rId3" Type="http://schemas.openxmlformats.org/officeDocument/2006/relationships/slide" Target="slide36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slide" Target="slide41.xml"/><Relationship Id="rId11" Type="http://schemas.openxmlformats.org/officeDocument/2006/relationships/package" Target="../embeddings/Microsoft_Word___19.docx"/><Relationship Id="rId5" Type="http://schemas.openxmlformats.org/officeDocument/2006/relationships/slide" Target="slide39.xml"/><Relationship Id="rId15" Type="http://schemas.openxmlformats.org/officeDocument/2006/relationships/image" Target="../media/image37.emf"/><Relationship Id="rId10" Type="http://schemas.openxmlformats.org/officeDocument/2006/relationships/oleObject" Target="../embeddings/oleObject19.bin"/><Relationship Id="rId4" Type="http://schemas.openxmlformats.org/officeDocument/2006/relationships/slide" Target="slide37.xml"/><Relationship Id="rId9" Type="http://schemas.openxmlformats.org/officeDocument/2006/relationships/image" Target="../media/image35.emf"/><Relationship Id="rId14" Type="http://schemas.openxmlformats.org/officeDocument/2006/relationships/package" Target="../embeddings/Microsoft_Word___20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slide" Target="slide41.xml"/><Relationship Id="rId4" Type="http://schemas.openxmlformats.org/officeDocument/2006/relationships/slide" Target="slide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1.xml"/><Relationship Id="rId4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slide" Target="slide41.xml"/><Relationship Id="rId4" Type="http://schemas.openxmlformats.org/officeDocument/2006/relationships/slide" Target="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1.docx"/><Relationship Id="rId13" Type="http://schemas.openxmlformats.org/officeDocument/2006/relationships/package" Target="../embeddings/Microsoft_Word___23.docx"/><Relationship Id="rId3" Type="http://schemas.openxmlformats.org/officeDocument/2006/relationships/slide" Target="slide36.xml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slide" Target="slide41.xml"/><Relationship Id="rId11" Type="http://schemas.openxmlformats.org/officeDocument/2006/relationships/package" Target="../embeddings/Microsoft_Word___22.docx"/><Relationship Id="rId5" Type="http://schemas.openxmlformats.org/officeDocument/2006/relationships/slide" Target="slide39.xml"/><Relationship Id="rId10" Type="http://schemas.openxmlformats.org/officeDocument/2006/relationships/oleObject" Target="../embeddings/oleObject22.bin"/><Relationship Id="rId4" Type="http://schemas.openxmlformats.org/officeDocument/2006/relationships/slide" Target="slide37.xml"/><Relationship Id="rId9" Type="http://schemas.openxmlformats.org/officeDocument/2006/relationships/image" Target="../media/image40.emf"/><Relationship Id="rId1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4.docx"/><Relationship Id="rId3" Type="http://schemas.openxmlformats.org/officeDocument/2006/relationships/slide" Target="slide36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7.xml"/><Relationship Id="rId9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1.xml"/><Relationship Id="rId4" Type="http://schemas.openxmlformats.org/officeDocument/2006/relationships/slide" Target="slid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37.xml"/><Relationship Id="rId4" Type="http://schemas.openxmlformats.org/officeDocument/2006/relationships/slide" Target="slide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1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__2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5.docx"/><Relationship Id="rId3" Type="http://schemas.openxmlformats.org/officeDocument/2006/relationships/image" Target="../media/image8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__4.docx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第一章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222" y="1674525"/>
            <a:ext cx="2877711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静电场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339502"/>
            <a:ext cx="67687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如果再有一正点电荷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，放在如图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所示的位置，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所在位置的电场的电场强度多大？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\\莫成程\f\幻灯片文件复制\2015\同步\步步高\物理\步步高人教3-1（人教）\a31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069" y="483518"/>
            <a:ext cx="1202387" cy="114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847637" y="1563638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27025" y="1654175"/>
            <a:ext cx="8080891" cy="3527425"/>
            <a:chOff x="327025" y="1654175"/>
            <a:chExt cx="8080891" cy="3527425"/>
          </a:xfrm>
        </p:grpSpPr>
        <p:pic>
          <p:nvPicPr>
            <p:cNvPr id="2051" name="Picture 3" descr="\\莫成程\f\幻灯片文件复制\2015\同步\步步高\物理\步步高人教3-1（人教）\A32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2048202"/>
              <a:ext cx="1891700" cy="189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4649721"/>
                </p:ext>
              </p:extLst>
            </p:nvPr>
          </p:nvGraphicFramePr>
          <p:xfrm>
            <a:off x="327025" y="1654175"/>
            <a:ext cx="7186613" cy="352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文档" r:id="rId6" imgW="7244702" imgH="3814329" progId="Word.Document.12">
                    <p:embed/>
                  </p:oleObj>
                </mc:Choice>
                <mc:Fallback>
                  <p:oleObj name="文档" r:id="rId6" imgW="7244702" imgH="3814329" progId="Word.Document.12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25" y="1654175"/>
                          <a:ext cx="7186613" cy="3527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99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477" y="801559"/>
            <a:ext cx="877901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真空中点电荷在其周围形成的电场的场强公式为：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，其中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点电荷电场强度的方向：当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为正电荷时，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的方向沿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半径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为负电荷时，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的方向沿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半径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场强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当空间存在多个点电荷产生的电场时，电场中某点的电场强度为各个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点电荷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该点产生的电场强度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371887"/>
              </p:ext>
            </p:extLst>
          </p:nvPr>
        </p:nvGraphicFramePr>
        <p:xfrm>
          <a:off x="8374508" y="794410"/>
          <a:ext cx="6619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文档" r:id="rId4" imgW="662235" imgH="953719" progId="Word.Document.12">
                  <p:embed/>
                </p:oleObj>
              </mc:Choice>
              <mc:Fallback>
                <p:oleObj name="文档" r:id="rId4" imgW="662235" imgH="9537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74508" y="794410"/>
                        <a:ext cx="661988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396028" y="149163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静电力常量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89740" y="149163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场源电荷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89" y="267402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向外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6588" y="267921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向内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0416" y="327659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矢量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8504" y="387950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单独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508" y="4451578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矢量和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1131590"/>
            <a:ext cx="8436457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如果以点电荷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为中心，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为半径作一球面，球面上各点的电场强度是否相同？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球面上各点的电场强度大小相等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但方向不同，因此电场强度不同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39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34680"/>
            <a:ext cx="3775393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三、电场线　匀强电场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7875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925" y="1234078"/>
            <a:ext cx="8352928" cy="3948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电荷周围存在着电场，法拉第采用了什么方法来描述电场？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法拉第采用了画电场线的方法描述电场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在实验室，可以用实验模拟电场线：头发屑在蓖麻油中的排列显示了电场线的形状，这能否说明电场线是实际存在的线？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电场线实际不存在，但可以用实验模拟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9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563146"/>
            <a:ext cx="8784976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电场线是画在电场中的一条条有方向的曲线，曲线上每点的切线方向表示该点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电场线的特点：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起始于无限远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终止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于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任意两条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	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在同一幅图中，电场线的疏密表示场强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电场线某点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	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该点电场强度的方向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匀强电场中各点的电场强度大小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，方向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；电场线是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		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9380" y="113921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电场强度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20072" y="164326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正电荷</a:t>
            </a:r>
            <a:endParaRPr lang="zh-CN" altLang="en-US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4700" y="163564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负电荷</a:t>
            </a:r>
            <a:endParaRPr lang="zh-CN" altLang="en-US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668" y="218209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无限远</a:t>
            </a:r>
            <a:endParaRPr lang="zh-CN" altLang="en-US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9832" y="264375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不相交</a:t>
            </a:r>
            <a:endParaRPr lang="zh-CN" altLang="en-US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0448" y="319020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大小</a:t>
            </a:r>
            <a:endParaRPr lang="zh-CN" altLang="en-US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5988" y="369426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切线方向</a:t>
            </a:r>
            <a:endParaRPr lang="zh-CN" altLang="en-US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2412" y="418307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相等</a:t>
            </a:r>
            <a:endParaRPr lang="zh-CN" altLang="en-US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29241" y="419831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相同</a:t>
            </a:r>
            <a:endParaRPr lang="zh-CN" altLang="en-US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0435" y="47020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间距相等的平行线</a:t>
            </a:r>
            <a:endParaRPr lang="zh-CN" altLang="en-US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7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619914"/>
            <a:ext cx="8352928" cy="282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点电荷、等量同号点电荷、等量异号点电荷电场的电场线有何特点？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点电荷的电场：正点电荷的电场线从正点电荷出发延伸到无限远处，负点电荷的电场线由无限远处延伸到负电荷，如图所示，其特点有：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6146" name="Picture 2" descr="\\莫成程\f\幻灯片文件复制\2015\同步\步步高\物理\步步高人教3-1（人教）\A3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7854"/>
            <a:ext cx="3327628" cy="151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66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7494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点电荷形成的电场中，不存在场强相同的点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若以点电荷为球心作一个球面，电场线处处与球面垂直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在此球面上场强大小处处相等，方向各不相同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等量同号点电荷的电场：电场线分布如图所示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以等量正点电荷为例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，其特点有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：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\\莫成程\f\幻灯片文件复制\2015\同步\步步高\物理\步步高人教3-1（人教）\A3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91830"/>
            <a:ext cx="2527156" cy="175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3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15858"/>
            <a:ext cx="860603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两点电荷连线上，中点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处场强为零，向两侧场强逐渐增大，方向指向中点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两点电荷连线中点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沿中垂面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中垂线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到无限远，电场线先变密后变疏，即场强先变大后变小，方向背离中点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等量异号点电荷的电场：电场线分布如图所示，其特点有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：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\\莫成程\f\幻灯片文件复制\2015\同步\步步高\物理\步步高人教3-1（人教）\A3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68877"/>
            <a:ext cx="2937872" cy="175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6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843558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两点电荷连线上的各点场强方向从正电荷指向负电荷，沿电场线方向场强先变小再变大，中点处场强最小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两点电荷连线的中垂面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中垂线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上，电场线的方向均相同，即电场强度方向都相同，总与中垂面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或中垂线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垂直且指向负点电荷一侧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沿中垂面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中垂线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从中点到无限远处，场强大小一直减小，中点处场强最大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96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1589" y="195486"/>
            <a:ext cx="85208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电场线和带电粒子在电场中的运动轨迹相同吗？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不一定相同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电场线是为了形象地描述电场而引入的假想曲线，规定电场线上每点的切线方向为该点的场强方向，也是正电荷在该点的受力方向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与负电荷受力方向相反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带电粒子在电场中的运动轨迹是带电粒子在电场中实际通过的径迹，径迹上每点的切线方向为粒子在该点的速度方向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在力学的学习中我们就已经知道，物体运动速度的方向和它的加速度的方向是两回事，不一定相同，因此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05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339752" y="267494"/>
            <a:ext cx="381642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电场强度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059582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1862" y="1613580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2426" y="1632630"/>
            <a:ext cx="7708340" cy="286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理解电场强度的概念及公式，并会进行有关的计算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会用电场线表示电场，并熟记几种常见电场的电场线分布特征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理解点电荷的电场强度及场强叠加原理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771550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电场线与运动轨迹不能混为一谈，不能认为电场线就是带电粒子在电场中运动的轨迹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只有当电场线是直线，且带电粒子只受静电力作用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或受其他力，但方向沿电场线所在直线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，同时带电粒子的初速度为零或初速度方向沿电场线所在直线时，运动轨迹才和电场线重合，这只是一种特殊情况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4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339" y="781989"/>
            <a:ext cx="3262432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一、对电场强度的理解</a:t>
            </a:r>
          </a:p>
        </p:txBody>
      </p:sp>
      <p:sp>
        <p:nvSpPr>
          <p:cNvPr id="7" name="矩形 6"/>
          <p:cNvSpPr/>
          <p:nvPr/>
        </p:nvSpPr>
        <p:spPr>
          <a:xfrm>
            <a:off x="179512" y="1449924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所示，在一带负电的导体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附近有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，若在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处放置一个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荷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，测出其受到的静电力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大小为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N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如图，则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9218" name="Picture 2" descr="\\莫成程\f\幻灯片文件复制\2015\同步\步步高\物理\步步高人教3-1（人教）\A3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79661"/>
            <a:ext cx="1526704" cy="127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775629" y="315942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555526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处场强是多少？方向如何？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755621"/>
              </p:ext>
            </p:extLst>
          </p:nvPr>
        </p:nvGraphicFramePr>
        <p:xfrm>
          <a:off x="323528" y="1251387"/>
          <a:ext cx="8434388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文档" r:id="rId4" imgW="8435538" imgH="1884278" progId="Word.Document.12">
                  <p:embed/>
                </p:oleObj>
              </mc:Choice>
              <mc:Fallback>
                <p:oleObj name="文档" r:id="rId4" imgW="8435538" imgH="18842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1251387"/>
                        <a:ext cx="8434388" cy="188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2530337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因为是负电荷，所以场强方向与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方向相反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3317937"/>
            <a:ext cx="8352928" cy="62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200 N</a:t>
            </a:r>
            <a:r>
              <a:rPr lang="en-US" altLang="zh-CN" sz="2600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/C</a:t>
            </a:r>
            <a:r>
              <a:rPr lang="zh-CN" altLang="zh-CN" sz="2600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　方向与</a:t>
            </a:r>
            <a:r>
              <a:rPr lang="en-US" altLang="zh-CN" sz="2600" i="1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F</a:t>
            </a:r>
            <a:r>
              <a:rPr lang="en-US" altLang="zh-CN" sz="2600" kern="100" baseline="-250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1</a:t>
            </a:r>
            <a:r>
              <a:rPr lang="zh-CN" altLang="zh-CN" sz="2600" kern="100" dirty="0" smtClean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相反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627534"/>
            <a:ext cx="8352928" cy="385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如果换成一个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的电荷放在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点，其受力多大？此时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处场强多大？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点所受静电力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，方向与场强方向相同，也就是与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反向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此时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处场强仍为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N/C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不变，方向与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8.0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10</a:t>
            </a:r>
            <a:r>
              <a:rPr lang="zh-CN" altLang="zh-CN" sz="2600" kern="100" baseline="300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5</a:t>
            </a:r>
            <a:r>
              <a:rPr lang="en-US" altLang="zh-CN" sz="2600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 N</a:t>
            </a:r>
            <a:r>
              <a:rPr lang="zh-CN" altLang="zh-CN" sz="2600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200 N/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00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717" y="203106"/>
            <a:ext cx="87790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为已知电场中的一固定点，在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点放一电荷量为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的试探电荷，所受电场力为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点的场强为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点换上电荷量为－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的试探电荷，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点场强方向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发生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点换上电荷量为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的试探电荷，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点的场强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点移去电荷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点的场强变为零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点场强的大小、方向与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的大小、正负、有无均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无关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22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5536" y="1203598"/>
            <a:ext cx="8352928" cy="1817805"/>
            <a:chOff x="395536" y="843558"/>
            <a:chExt cx="8352928" cy="1817805"/>
          </a:xfrm>
        </p:grpSpPr>
        <p:sp>
          <p:nvSpPr>
            <p:cNvPr id="4" name="矩形 3"/>
            <p:cNvSpPr/>
            <p:nvPr/>
          </p:nvSpPr>
          <p:spPr>
            <a:xfrm>
              <a:off x="395536" y="843558"/>
              <a:ext cx="8352928" cy="1817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电场强度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是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通过比值定义法得出的，其大小及方向与试探电荷无关，故放入任何电荷时电场强度的方向、大小均不变，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均错误，应选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419956"/>
                </p:ext>
              </p:extLst>
            </p:nvPr>
          </p:nvGraphicFramePr>
          <p:xfrm>
            <a:off x="3363104" y="843558"/>
            <a:ext cx="479425" cy="1030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name="文档" r:id="rId4" imgW="479401" imgH="1029800" progId="Word.Document.12">
                    <p:embed/>
                  </p:oleObj>
                </mc:Choice>
                <mc:Fallback>
                  <p:oleObj name="文档" r:id="rId4" imgW="479401" imgH="10298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63104" y="843558"/>
                          <a:ext cx="479425" cy="1030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395536" y="3178409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10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95486"/>
            <a:ext cx="5519460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二、点电荷的电场　电场强度的叠加</a:t>
            </a:r>
          </a:p>
        </p:txBody>
      </p:sp>
      <p:sp>
        <p:nvSpPr>
          <p:cNvPr id="5" name="矩形 4"/>
          <p:cNvSpPr/>
          <p:nvPr/>
        </p:nvSpPr>
        <p:spPr>
          <a:xfrm>
            <a:off x="171892" y="843558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所示，真空中，带电荷量分别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在中点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产生的场强分别为多大？方向如何？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290" name="Picture 2" descr="\\莫成程\f\幻灯片文件复制\2015\同步\步步高\物理\步步高人教3-1（人教）\A3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56" y="1051962"/>
            <a:ext cx="2112654" cy="63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251536" y="171224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187132" y="3305945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分别求＋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在某点的场强大小和方向，然后根据电场强度的叠加原理，求出该点的合场强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699542"/>
            <a:ext cx="640871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如图甲所示，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点产生的场强方向相同，均由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点产生的电场强度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314" name="Picture 2" descr="\\莫成程\f\幻灯片文件复制\2015\同步\步步高\物理\步步高人教3-1（人教）\A38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44" y="923186"/>
            <a:ext cx="2146236" cy="109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26553"/>
              </p:ext>
            </p:extLst>
          </p:nvPr>
        </p:nvGraphicFramePr>
        <p:xfrm>
          <a:off x="415826" y="2677641"/>
          <a:ext cx="674846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文档" r:id="rId5" imgW="6748430" imgH="1838144" progId="Word.Document.12">
                  <p:embed/>
                </p:oleObj>
              </mc:Choice>
              <mc:Fallback>
                <p:oleObj name="文档" r:id="rId5" imgW="6748430" imgH="1838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826" y="2677641"/>
                        <a:ext cx="6748462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649830"/>
              </p:ext>
            </p:extLst>
          </p:nvPr>
        </p:nvGraphicFramePr>
        <p:xfrm>
          <a:off x="323528" y="4085109"/>
          <a:ext cx="67437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文档" r:id="rId8" imgW="6748430" imgH="1151904" progId="Word.Document.12">
                  <p:embed/>
                </p:oleObj>
              </mc:Choice>
              <mc:Fallback>
                <p:oleObj name="文档" r:id="rId8" imgW="6748430" imgH="11519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528" y="4085109"/>
                        <a:ext cx="6743700" cy="115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802889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两点电荷连线的中点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的场强为多大？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82841"/>
              </p:ext>
            </p:extLst>
          </p:nvPr>
        </p:nvGraphicFramePr>
        <p:xfrm>
          <a:off x="539552" y="1579016"/>
          <a:ext cx="7632700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文档" r:id="rId4" imgW="7631931" imgH="2433559" progId="Word.Document.12">
                  <p:embed/>
                </p:oleObj>
              </mc:Choice>
              <mc:Fallback>
                <p:oleObj name="文档" r:id="rId4" imgW="7631931" imgH="24335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1579016"/>
                        <a:ext cx="7632700" cy="243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201463"/>
              </p:ext>
            </p:extLst>
          </p:nvPr>
        </p:nvGraphicFramePr>
        <p:xfrm>
          <a:off x="539552" y="3220566"/>
          <a:ext cx="76279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文档" r:id="rId7" imgW="7631931" imgH="1296432" progId="Word.Document.12">
                  <p:embed/>
                </p:oleObj>
              </mc:Choice>
              <mc:Fallback>
                <p:oleObj name="文档" r:id="rId7" imgW="7631931" imgH="12964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3220566"/>
                        <a:ext cx="7627937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15858"/>
            <a:ext cx="8352928" cy="114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在两点电荷连线的中垂线上，距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两点都为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点的场强如何？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9263" y="1093788"/>
            <a:ext cx="8020836" cy="4083050"/>
            <a:chOff x="449263" y="1249343"/>
            <a:chExt cx="8020836" cy="408305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605294"/>
                </p:ext>
              </p:extLst>
            </p:nvPr>
          </p:nvGraphicFramePr>
          <p:xfrm>
            <a:off x="449263" y="1249343"/>
            <a:ext cx="7894637" cy="408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name="文档" r:id="rId4" imgW="7897622" imgH="4088974" progId="Word.Document.12">
                    <p:embed/>
                  </p:oleObj>
                </mc:Choice>
                <mc:Fallback>
                  <p:oleObj name="文档" r:id="rId4" imgW="7897622" imgH="408897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9263" y="1249343"/>
                          <a:ext cx="7894637" cy="408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" name="Picture 2" descr="\\莫成程\f\幻灯片文件复制\2015\同步\步步高\物理\步步高人教3-1（人教）\A39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422" y="1332374"/>
              <a:ext cx="1421677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967473"/>
              </p:ext>
            </p:extLst>
          </p:nvPr>
        </p:nvGraphicFramePr>
        <p:xfrm>
          <a:off x="459924" y="4413478"/>
          <a:ext cx="78343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文档" r:id="rId8" imgW="7898600" imgH="1114780" progId="Word.Document.12">
                  <p:embed/>
                </p:oleObj>
              </mc:Choice>
              <mc:Fallback>
                <p:oleObj name="文档" r:id="rId8" imgW="7898600" imgH="11147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9924" y="4413478"/>
                        <a:ext cx="7834312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1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2627784" y="1779662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732667" y="1980339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>
          <a:xfrm>
            <a:off x="4871335" y="1779662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4979425" y="1980339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098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972" y="771550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所示，在等边三角形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三个顶点上，固定三个正点电荷，电荷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大小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，则三角形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的几何中心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边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	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平行于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边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垂直于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边指向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		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垂直于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边指向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362" name="Picture 2" descr="\\莫成程\f\幻灯片文件复制\2015\同步\步步高\物理\步步高人教3-1（人教）\+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700" y="1009861"/>
            <a:ext cx="1845772" cy="150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86041" y="235209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018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\\莫成程\f\幻灯片文件复制\2015\同步\步步高\物理\步步高人教3-1（人教）\+3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1510"/>
            <a:ext cx="1804670" cy="147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206689"/>
              </p:ext>
            </p:extLst>
          </p:nvPr>
        </p:nvGraphicFramePr>
        <p:xfrm>
          <a:off x="187012" y="316002"/>
          <a:ext cx="8648700" cy="501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文档" r:id="rId5" imgW="8655467" imgH="5005837" progId="Word.Document.12">
                  <p:embed/>
                </p:oleObj>
              </mc:Choice>
              <mc:Fallback>
                <p:oleObj name="文档" r:id="rId5" imgW="8655467" imgH="5005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012" y="316002"/>
                        <a:ext cx="8648700" cy="501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2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708712"/>
              </p:ext>
            </p:extLst>
          </p:nvPr>
        </p:nvGraphicFramePr>
        <p:xfrm>
          <a:off x="341758" y="987574"/>
          <a:ext cx="8694738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文档" r:id="rId4" imgW="8705168" imgH="2852468" progId="Word.Document.12">
                  <p:embed/>
                </p:oleObj>
              </mc:Choice>
              <mc:Fallback>
                <p:oleObj name="文档" r:id="rId4" imgW="8705168" imgH="2852468" progId="Word.Document.1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58" y="987574"/>
                        <a:ext cx="8694738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70445" y="2795549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28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704" y="46669"/>
            <a:ext cx="3570208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三、电场线的理解和应用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236280" y="650394"/>
            <a:ext cx="6207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某电场的电场线分布如图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9458" name="Picture 2" descr="\\莫成程\f\幻灯片文件复制\2015\同步\步步高\物理\步步高人教3-1（人教）\A40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689" y="771550"/>
            <a:ext cx="2503419" cy="10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43900" y="1926868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点的电场强度大于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点的电场强度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若将一试探电荷＋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点静止释放，它将沿电场线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运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动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点的电场强度大于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点的电场强度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点的电场强度的方向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95552" y="178766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73403"/>
            <a:ext cx="8352928" cy="48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电场线的疏密表征了电场强度的大小，由题图可知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由于电场线是曲线，由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点静止释放的正电荷不可能沿电场线运动，故选项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电场线的切线方向为该点电场强度的方向，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点的切线不在同一条直线上，故选项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53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82135"/>
            <a:ext cx="4824536" cy="27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987574"/>
            <a:ext cx="8352928" cy="4293379"/>
            <a:chOff x="179512" y="987574"/>
            <a:chExt cx="8352928" cy="4293379"/>
          </a:xfrm>
        </p:grpSpPr>
        <p:sp>
          <p:nvSpPr>
            <p:cNvPr id="12" name="矩形 11"/>
            <p:cNvSpPr/>
            <p:nvPr/>
          </p:nvSpPr>
          <p:spPr>
            <a:xfrm>
              <a:off x="179512" y="987574"/>
              <a:ext cx="8352928" cy="3901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1.(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对电场强度的理解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下列说法中正确的是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　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A.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电场强度反映了电场的力的性质，因此场中某点的场强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</a:t>
              </a:r>
              <a:endPara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试探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电荷在该点所受的静电力成正比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B.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场中某点的场强大小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等于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但与试探电荷的受力大小及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</a:t>
              </a:r>
              <a:endPara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荷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量无关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C.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场中某点的场强方向是试探电荷在该点的受力方向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公式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和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k     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对于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任何电场都是适用的</a:t>
              </a:r>
              <a:endParaRPr lang="zh-CN" altLang="zh-CN" sz="240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254792"/>
                </p:ext>
              </p:extLst>
            </p:nvPr>
          </p:nvGraphicFramePr>
          <p:xfrm>
            <a:off x="3980696" y="2576766"/>
            <a:ext cx="495300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1" name="文档" r:id="rId8" imgW="494517" imgH="1007084" progId="Word.Document.12">
                    <p:embed/>
                  </p:oleObj>
                </mc:Choice>
                <mc:Fallback>
                  <p:oleObj name="文档" r:id="rId8" imgW="494517" imgH="100708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80696" y="2576766"/>
                          <a:ext cx="495300" cy="1006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6887828"/>
                </p:ext>
              </p:extLst>
            </p:nvPr>
          </p:nvGraphicFramePr>
          <p:xfrm>
            <a:off x="1676440" y="4259238"/>
            <a:ext cx="495300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2" name="文档" r:id="rId11" imgW="494517" imgH="1007084" progId="Word.Document.12">
                    <p:embed/>
                  </p:oleObj>
                </mc:Choice>
                <mc:Fallback>
                  <p:oleObj name="文档" r:id="rId11" imgW="494517" imgH="100708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76440" y="4259238"/>
                          <a:ext cx="495300" cy="1006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8789"/>
                </p:ext>
              </p:extLst>
            </p:nvPr>
          </p:nvGraphicFramePr>
          <p:xfrm>
            <a:off x="2900576" y="4274478"/>
            <a:ext cx="495300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3" name="文档" r:id="rId14" imgW="494517" imgH="1008165" progId="Word.Document.12">
                    <p:embed/>
                  </p:oleObj>
                </mc:Choice>
                <mc:Fallback>
                  <p:oleObj name="文档" r:id="rId14" imgW="494517" imgH="100816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900576" y="4274478"/>
                          <a:ext cx="495300" cy="1006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6126366" y="113159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B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771550"/>
            <a:ext cx="8352928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对电场线的理解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所示，带箭头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直线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是某一电场中的一条电场线，在这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条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线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上有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两点，用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两处的场强，则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492916"/>
            <a:ext cx="8352928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两处的场强方向相同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因为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在一条电场线上，且电场线是直线，所以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电场线从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指向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，所以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不知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附近电场线的分布情况，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的大小不能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确定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1506" name="Picture 2" descr="\\莫成程\f\幻灯片文件复制\2015\同步\步步高\物理\步步高人教3-1（人教）\A41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64456"/>
            <a:ext cx="246430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77997" y="141962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27875"/>
            <a:ext cx="8352928" cy="256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电场线的切线方向即场强方向，所以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对；电场线的疏密程度表示场强大小，只有一条电场线的情况下不能判断场强大小，所以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2484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900" y="1065784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电场强度矢量的叠加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个电荷量均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的小球，均匀分布在半径为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的圆周上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向右移去位于圆周上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点的一个小球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圆心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点处的电场强度大小为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已知静电力常量为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530" name="Picture 2" descr="\\莫成程\f\幻灯片文件复制\2015\同步\步步高\物理\步步高人教3-1（人教）\W9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589" y="1194738"/>
            <a:ext cx="1500875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55624" y="255527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352839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一、电场　电场强度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1882265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在空间中有一电场，把一带电荷量为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的试探电荷放在电场中的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点，该电荷受到的静电力为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若把带电荷量为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的点电荷放在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点，则它受到的静电力为多少？若把带电荷量为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的点电荷放在该点，它受到的静电力为多少？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nF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528" y="921768"/>
            <a:ext cx="8352928" cy="3341547"/>
            <a:chOff x="323528" y="921768"/>
            <a:chExt cx="8352928" cy="3341547"/>
          </a:xfrm>
        </p:grpSpPr>
        <p:sp>
          <p:nvSpPr>
            <p:cNvPr id="8" name="矩形 7"/>
            <p:cNvSpPr/>
            <p:nvPr/>
          </p:nvSpPr>
          <p:spPr>
            <a:xfrm>
              <a:off x="323528" y="921768"/>
              <a:ext cx="8352928" cy="3093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点的带电小球在圆心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O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处的电场强度大小为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k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方向沿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PO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指向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O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；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N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个小球在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O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点处电场强度叠加后，合场强为零；移去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点的小球后，则剩余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N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个小球在圆心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O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处的电场强度与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点的小球在圆心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O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处的电场强度等大反向，即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k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方向沿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OP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指向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709958"/>
                </p:ext>
              </p:extLst>
            </p:nvPr>
          </p:nvGraphicFramePr>
          <p:xfrm>
            <a:off x="618039" y="1523738"/>
            <a:ext cx="563563" cy="922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5" name="文档" r:id="rId8" imgW="563260" imgH="923070" progId="Word.Document.12">
                    <p:embed/>
                  </p:oleObj>
                </mc:Choice>
                <mc:Fallback>
                  <p:oleObj name="文档" r:id="rId8" imgW="563260" imgH="92307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8039" y="1523738"/>
                          <a:ext cx="563563" cy="922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739062"/>
                </p:ext>
              </p:extLst>
            </p:nvPr>
          </p:nvGraphicFramePr>
          <p:xfrm>
            <a:off x="3715524" y="3340978"/>
            <a:ext cx="563563" cy="922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6" name="文档" r:id="rId11" imgW="563260" imgH="923070" progId="Word.Document.12">
                    <p:embed/>
                  </p:oleObj>
                </mc:Choice>
                <mc:Fallback>
                  <p:oleObj name="文档" r:id="rId11" imgW="563260" imgH="92307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15524" y="3340978"/>
                          <a:ext cx="563563" cy="922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330032" y="4099158"/>
            <a:ext cx="8352928" cy="929957"/>
            <a:chOff x="330032" y="4099158"/>
            <a:chExt cx="8352928" cy="929957"/>
          </a:xfrm>
        </p:grpSpPr>
        <p:sp>
          <p:nvSpPr>
            <p:cNvPr id="10" name="矩形 9"/>
            <p:cNvSpPr/>
            <p:nvPr/>
          </p:nvSpPr>
          <p:spPr>
            <a:xfrm>
              <a:off x="330032" y="4099158"/>
              <a:ext cx="8352928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答案　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k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　</a:t>
              </a:r>
              <a:r>
                <a:rPr lang="en-US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    </a:t>
              </a:r>
              <a:r>
                <a:rPr lang="zh-CN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沿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OP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指向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zh-CN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点</a:t>
              </a:r>
              <a:endParaRPr lang="zh-CN" altLang="zh-CN" sz="1050" kern="100" dirty="0">
                <a:solidFill>
                  <a:schemeClr val="accent6">
                    <a:lumMod val="75000"/>
                  </a:schemeClr>
                </a:solidFill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503729"/>
                </p:ext>
              </p:extLst>
            </p:nvPr>
          </p:nvGraphicFramePr>
          <p:xfrm>
            <a:off x="1596628" y="4106778"/>
            <a:ext cx="563563" cy="922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7" name="文档" r:id="rId13" imgW="563260" imgH="923791" progId="Word.Document.12">
                    <p:embed/>
                  </p:oleObj>
                </mc:Choice>
                <mc:Fallback>
                  <p:oleObj name="文档" r:id="rId13" imgW="563260" imgH="923791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96628" y="4106778"/>
                          <a:ext cx="563563" cy="922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4698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8288" y="825953"/>
            <a:ext cx="83529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场强定义式的应用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一试探电荷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，在电场中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点受到的静电力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N.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点的场强大小为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739658"/>
              </p:ext>
            </p:extLst>
          </p:nvPr>
        </p:nvGraphicFramePr>
        <p:xfrm>
          <a:off x="414392" y="2871887"/>
          <a:ext cx="6878637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文档" r:id="rId8" imgW="6877986" imgH="1716322" progId="Word.Document.12">
                  <p:embed/>
                </p:oleObj>
              </mc:Choice>
              <mc:Fallback>
                <p:oleObj name="文档" r:id="rId8" imgW="6877986" imgH="17163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4392" y="2871887"/>
                        <a:ext cx="6878637" cy="171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31840" y="2143695"/>
            <a:ext cx="19319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1.5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10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微软雅黑"/>
              </a:rPr>
              <a:t>2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 N</a:t>
            </a:r>
            <a:r>
              <a:rPr lang="en-US" altLang="zh-CN" sz="2600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/C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1419622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将试探电荷移走后，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点的场强大小为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2218205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场强是描述电场的物理量，跟试探电荷无关，所以将试探电荷移走后，场强仍是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N/C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3621" y="1491630"/>
            <a:ext cx="19447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1.5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10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2</a:t>
            </a:r>
            <a:r>
              <a:rPr lang="en-US" altLang="zh-CN" sz="2600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 N/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C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059582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放一电荷量为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点，受到的静电力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的大小为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530337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dirty="0" err="1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1.8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N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1840" y="1776035"/>
            <a:ext cx="18389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1.8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10</a:t>
            </a:r>
            <a:r>
              <a:rPr lang="zh-CN" altLang="zh-CN" sz="26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微软雅黑"/>
              </a:rPr>
              <a:t>4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 N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3508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1419622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结合问题设计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思考电荷在电场中某点受到的静电力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与电荷所带电荷量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有何关系？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成正比，即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的比值为定值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699542"/>
            <a:ext cx="8027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电场强度：试探电荷在电场中某个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位置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它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比值叫电场强度，用公式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；单位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符号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电场强度的物理意义：表示电场的强弱和方向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电场强度的唯一性：决定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与是否放入试探电荷、放入电荷的电性、电荷量的多少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均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有关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无关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49980" y="78679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所受的力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3196" y="1385714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电荷量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06119"/>
              </p:ext>
            </p:extLst>
          </p:nvPr>
        </p:nvGraphicFramePr>
        <p:xfrm>
          <a:off x="6444977" y="1279233"/>
          <a:ext cx="4794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文档" r:id="rId4" imgW="479401" imgH="938575" progId="Word.Document.12">
                  <p:embed/>
                </p:oleObj>
              </mc:Choice>
              <mc:Fallback>
                <p:oleObj name="文档" r:id="rId4" imgW="479401" imgH="938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4977" y="1279233"/>
                        <a:ext cx="479425" cy="9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73304" y="198443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牛每库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99044" y="2007299"/>
            <a:ext cx="7409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N/C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2480" y="315942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电场本身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04077" y="375835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无关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5536" y="1347614"/>
            <a:ext cx="8352928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电场强度的矢量性：电场强度的方向与正电荷在该点所受静电力的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与负电荷的受力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2413" y="222332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相同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7520" y="223326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相反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11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528" y="843558"/>
            <a:ext cx="8352928" cy="1576556"/>
            <a:chOff x="323528" y="843558"/>
            <a:chExt cx="8352928" cy="1576556"/>
          </a:xfrm>
        </p:grpSpPr>
        <p:sp>
          <p:nvSpPr>
            <p:cNvPr id="4" name="矩形 3"/>
            <p:cNvSpPr/>
            <p:nvPr/>
          </p:nvSpPr>
          <p:spPr>
            <a:xfrm>
              <a:off x="323528" y="843558"/>
              <a:ext cx="8352928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电场强度是比值法定义的物理量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比值法定义的特点是什么？请结合密度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ρ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电阻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公式加以说明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001787"/>
                </p:ext>
              </p:extLst>
            </p:nvPr>
          </p:nvGraphicFramePr>
          <p:xfrm>
            <a:off x="3163773" y="1458089"/>
            <a:ext cx="487363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文档" r:id="rId4" imgW="486959" imgH="961291" progId="Word.Document.12">
                    <p:embed/>
                  </p:oleObj>
                </mc:Choice>
                <mc:Fallback>
                  <p:oleObj name="文档" r:id="rId4" imgW="486959" imgH="961291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63773" y="1458089"/>
                          <a:ext cx="487363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507069"/>
                </p:ext>
              </p:extLst>
            </p:nvPr>
          </p:nvGraphicFramePr>
          <p:xfrm>
            <a:off x="4876725" y="1442482"/>
            <a:ext cx="487363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文档" r:id="rId7" imgW="486959" imgH="963454" progId="Word.Document.12">
                    <p:embed/>
                  </p:oleObj>
                </mc:Choice>
                <mc:Fallback>
                  <p:oleObj name="文档" r:id="rId7" imgW="486959" imgH="96345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76725" y="1442482"/>
                          <a:ext cx="487363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/>
          <p:nvPr/>
        </p:nvSpPr>
        <p:spPr>
          <a:xfrm>
            <a:off x="323528" y="2290213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比值法定义的特点是被定义的物理量与作比值的两个量无关，只取决于物质、电阻、电场本身的性质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88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699" y="-20538"/>
            <a:ext cx="5929828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二、点电荷的电场　电场强度的叠加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8235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900" y="1452600"/>
            <a:ext cx="835292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所示，在正点电荷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的电场中有一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试探电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荷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，已知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的距离为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作用力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多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大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？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所在位置产生的电场的电场强度是多大？方向如何？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a30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88" y="1689340"/>
            <a:ext cx="1590826" cy="41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257259" y="211228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251520" y="3036776"/>
            <a:ext cx="8352928" cy="1695214"/>
            <a:chOff x="251520" y="2787774"/>
            <a:chExt cx="8352928" cy="1695214"/>
          </a:xfrm>
        </p:grpSpPr>
        <p:sp>
          <p:nvSpPr>
            <p:cNvPr id="9" name="矩形 8"/>
            <p:cNvSpPr/>
            <p:nvPr/>
          </p:nvSpPr>
          <p:spPr>
            <a:xfrm>
              <a:off x="251520" y="2787774"/>
              <a:ext cx="8352928" cy="1421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zh-CN" altLang="zh-CN" sz="24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答案　</a:t>
              </a:r>
              <a:r>
                <a:rPr lang="zh-CN" altLang="zh-CN" sz="2400" kern="100" dirty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根据库仑定律有</a:t>
              </a:r>
              <a:r>
                <a:rPr lang="en-US" altLang="zh-CN" sz="2400" i="1" kern="100" dirty="0">
                  <a:solidFill>
                    <a:srgbClr val="E46C0A"/>
                  </a:solidFill>
                  <a:latin typeface="Times New Roman"/>
                  <a:ea typeface="微软雅黑"/>
                  <a:cs typeface="Courier New"/>
                </a:rPr>
                <a:t>F</a:t>
              </a:r>
              <a:r>
                <a:rPr lang="zh-CN" altLang="zh-CN" sz="2400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i="1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Courier New"/>
                </a:rPr>
                <a:t>    </a:t>
              </a:r>
              <a:r>
                <a:rPr lang="zh-CN" altLang="zh-CN" sz="2400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400" kern="100" dirty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所以</a:t>
              </a:r>
              <a:r>
                <a:rPr lang="en-US" altLang="zh-CN" sz="2400" i="1" kern="100" dirty="0">
                  <a:solidFill>
                    <a:srgbClr val="E46C0A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400" kern="100" dirty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在</a:t>
              </a:r>
              <a:r>
                <a:rPr lang="en-US" altLang="zh-CN" sz="2400" i="1" kern="100" dirty="0">
                  <a:solidFill>
                    <a:srgbClr val="E46C0A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400" kern="100" dirty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所在位置</a:t>
              </a:r>
              <a:r>
                <a:rPr lang="zh-CN" altLang="zh-CN" sz="2400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产生的电场的电场强度为</a:t>
              </a:r>
              <a:r>
                <a:rPr lang="en-US" altLang="zh-CN" sz="2400" i="1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400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           </a:t>
              </a:r>
              <a:r>
                <a:rPr lang="zh-CN" altLang="zh-CN" sz="2400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，方向沿</a:t>
              </a:r>
              <a:r>
                <a:rPr lang="en-US" altLang="zh-CN" sz="2400" i="1" kern="100" dirty="0" err="1" smtClean="0">
                  <a:solidFill>
                    <a:srgbClr val="E46C0A"/>
                  </a:solidFill>
                  <a:latin typeface="Times New Roman"/>
                  <a:ea typeface="微软雅黑"/>
                  <a:cs typeface="Courier New"/>
                </a:rPr>
                <a:t>Qq</a:t>
              </a:r>
              <a:r>
                <a:rPr lang="zh-CN" altLang="zh-CN" sz="2400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的连线由</a:t>
              </a:r>
              <a:r>
                <a:rPr lang="en-US" altLang="zh-CN" sz="2400" i="1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400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Times New Roman"/>
                </a:rPr>
                <a:t>指向</a:t>
              </a:r>
              <a:r>
                <a:rPr lang="en-US" altLang="zh-CN" sz="2400" i="1" kern="100" dirty="0">
                  <a:solidFill>
                    <a:srgbClr val="E46C0A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en-US" altLang="zh-CN" sz="2400" kern="100" dirty="0" smtClean="0">
                  <a:solidFill>
                    <a:srgbClr val="E46C0A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240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7016201"/>
                </p:ext>
              </p:extLst>
            </p:nvPr>
          </p:nvGraphicFramePr>
          <p:xfrm>
            <a:off x="3901068" y="2842923"/>
            <a:ext cx="912813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文档" r:id="rId5" imgW="913452" imgH="963454" progId="Word.Document.12">
                    <p:embed/>
                  </p:oleObj>
                </mc:Choice>
                <mc:Fallback>
                  <p:oleObj name="文档" r:id="rId5" imgW="913452" imgH="96345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01068" y="2842923"/>
                          <a:ext cx="912813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5150870"/>
                </p:ext>
              </p:extLst>
            </p:nvPr>
          </p:nvGraphicFramePr>
          <p:xfrm>
            <a:off x="2980204" y="3498738"/>
            <a:ext cx="1279525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文档" r:id="rId8" imgW="1278041" imgH="976435" progId="Word.Document.12">
                    <p:embed/>
                  </p:oleObj>
                </mc:Choice>
                <mc:Fallback>
                  <p:oleObj name="文档" r:id="rId8" imgW="1278041" imgH="97643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80204" y="3498738"/>
                          <a:ext cx="1279525" cy="984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1527</Words>
  <Application>Microsoft Office PowerPoint</Application>
  <PresentationFormat>全屏显示(16:9)</PresentationFormat>
  <Paragraphs>215</Paragraphs>
  <Slides>44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553</cp:revision>
  <dcterms:modified xsi:type="dcterms:W3CDTF">2015-03-13T00:43:59Z</dcterms:modified>
</cp:coreProperties>
</file>