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55" r:id="rId2"/>
    <p:sldId id="359" r:id="rId3"/>
    <p:sldId id="433" r:id="rId4"/>
    <p:sldId id="341" r:id="rId5"/>
    <p:sldId id="372" r:id="rId6"/>
    <p:sldId id="373" r:id="rId7"/>
    <p:sldId id="414" r:id="rId8"/>
    <p:sldId id="415" r:id="rId9"/>
    <p:sldId id="416" r:id="rId10"/>
    <p:sldId id="417" r:id="rId11"/>
    <p:sldId id="418" r:id="rId12"/>
    <p:sldId id="391" r:id="rId13"/>
    <p:sldId id="392" r:id="rId14"/>
    <p:sldId id="419" r:id="rId15"/>
    <p:sldId id="395" r:id="rId16"/>
    <p:sldId id="397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344" r:id="rId25"/>
    <p:sldId id="375" r:id="rId26"/>
    <p:sldId id="427" r:id="rId27"/>
    <p:sldId id="408" r:id="rId28"/>
    <p:sldId id="428" r:id="rId29"/>
    <p:sldId id="409" r:id="rId30"/>
    <p:sldId id="429" r:id="rId31"/>
    <p:sldId id="410" r:id="rId32"/>
    <p:sldId id="413" r:id="rId33"/>
    <p:sldId id="431" r:id="rId34"/>
    <p:sldId id="432" r:id="rId35"/>
    <p:sldId id="389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9" autoAdjust="0"/>
    <p:restoredTop sz="94660"/>
  </p:normalViewPr>
  <p:slideViewPr>
    <p:cSldViewPr>
      <p:cViewPr>
        <p:scale>
          <a:sx n="125" d="100"/>
          <a:sy n="125" d="100"/>
        </p:scale>
        <p:origin x="-720" y="-53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10.docx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14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__16.docx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package" Target="../embeddings/Microsoft_Word___17.docx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9.docx"/><Relationship Id="rId3" Type="http://schemas.openxmlformats.org/officeDocument/2006/relationships/slide" Target="slide24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7.xml"/><Relationship Id="rId9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0.docx"/><Relationship Id="rId3" Type="http://schemas.openxmlformats.org/officeDocument/2006/relationships/slide" Target="slide24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7.xml"/><Relationship Id="rId9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1.docx"/><Relationship Id="rId3" Type="http://schemas.openxmlformats.org/officeDocument/2006/relationships/slide" Target="slide24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7.xml"/><Relationship Id="rId9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image" Target="../media/image3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image" Target="../media/image3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" Target="slide27.xml"/><Relationship Id="rId7" Type="http://schemas.openxmlformats.org/officeDocument/2006/relationships/image" Target="../media/image3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2.docx"/><Relationship Id="rId3" Type="http://schemas.openxmlformats.org/officeDocument/2006/relationships/slide" Target="slide24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31.xml"/><Relationship Id="rId11" Type="http://schemas.openxmlformats.org/officeDocument/2006/relationships/image" Target="../media/image36.emf"/><Relationship Id="rId5" Type="http://schemas.openxmlformats.org/officeDocument/2006/relationships/slide" Target="slide29.xml"/><Relationship Id="rId10" Type="http://schemas.openxmlformats.org/officeDocument/2006/relationships/package" Target="../embeddings/Microsoft_Word___23.docx"/><Relationship Id="rId4" Type="http://schemas.openxmlformats.org/officeDocument/2006/relationships/slide" Target="slide27.xml"/><Relationship Id="rId9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slide" Target="slide24.xml"/><Relationship Id="rId7" Type="http://schemas.openxmlformats.org/officeDocument/2006/relationships/package" Target="../embeddings/Microsoft_Word___24.docx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slide" Target="slide31.xml"/><Relationship Id="rId11" Type="http://schemas.openxmlformats.org/officeDocument/2006/relationships/slide" Target="slide2.xml"/><Relationship Id="rId5" Type="http://schemas.openxmlformats.org/officeDocument/2006/relationships/slide" Target="slide29.xml"/><Relationship Id="rId10" Type="http://schemas.openxmlformats.org/officeDocument/2006/relationships/image" Target="../media/image39.emf"/><Relationship Id="rId4" Type="http://schemas.openxmlformats.org/officeDocument/2006/relationships/slide" Target="slide27.xml"/><Relationship Id="rId9" Type="http://schemas.openxmlformats.org/officeDocument/2006/relationships/package" Target="../embeddings/Microsoft_Word___25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Microsoft_Word___1.docx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Word___4.docx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5.docx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8.docx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555526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带等量正电荷的两点电荷连线的中垂线上，中点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处的场强为零，向中垂线的两边先变大，达到一个最大值后，再逐渐减小到零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点与最大场强点的位置关系不能确定，当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点在最大场强点的上方时，电子在从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点向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点运动的过程中，加速度先增大后减小；当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点在最大场强点的下方时，电子的加速度则一直减小，故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5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05287"/>
            <a:ext cx="8352928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但不论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点的位置如何，电子在向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点运动的过程中，都在做加速运动，所以电子的速度一直增加，当达到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点时，加速度为零，速度达到最大值，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点后，电子的运动方向与场强的方向相同，与所受电场力方向相反，故电子做减速运动，由能量守恒定律得，当电子运动到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点关于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点对称的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点时，电子的速度为零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同样因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点与最大场强的位置关系不能确定，故加速度大小的变化不能确定，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59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34680"/>
            <a:ext cx="7007046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三、电场线与带电粒子运动轨迹的综合分析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969676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物体做曲线运动的条件：合力在轨迹曲线的内侧，速度方向沿运动轨迹的切线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由运动轨迹的弯曲情况结合电场线确定电场力的方向；由电场力和电场线的方向可判断电荷的正负；由电场线的疏密程度可确定电场力的大小，再根据牛顿第二定律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可确定电荷加速度大小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273403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所示，直线是一簇未标明方向的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产生的电场线，曲线是某一带电粒子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区域时的运动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轨迹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是轨迹上两点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带电粒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子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运动中只受静电力作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此图可以作出的判断是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带电粒子所带电荷的符号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带电粒子在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两点的受力方向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带电粒子在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两点的加速度何处大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带电粒子在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两点的加速度方向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W1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56" y="400838"/>
            <a:ext cx="1488916" cy="131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740352" y="171926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627534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根据合外力指向带电粒子运动轨迹的凹面，可以确定带电粒子受电场力的方向，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可以；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电场线越密集的地方电场强度越大，带电粒子受到的电场力越大，加速度越大，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可以；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由于不知道电场线的方向，只知道带电粒子受力方向，没法确定带电粒子的电性，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不可以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86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4680"/>
            <a:ext cx="4134465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四、电场中的平衡与加速</a:t>
            </a:r>
          </a:p>
        </p:txBody>
      </p:sp>
      <p:sp>
        <p:nvSpPr>
          <p:cNvPr id="6" name="矩形 5"/>
          <p:cNvSpPr/>
          <p:nvPr/>
        </p:nvSpPr>
        <p:spPr>
          <a:xfrm>
            <a:off x="206822" y="658014"/>
            <a:ext cx="8606030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同一直线上三个自由点电荷的平衡问题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同一直线上的三个自由点电荷都处于平衡状态时，每个电荷受到的合力均为零，根据平衡方程可得，点电荷间的关系为：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两同夹异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两大夹小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近小远大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不共线力作用下的平衡问题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带电体在多个力作用下处于平衡状态，物体所受合外力为零，因此可用共点力平衡的知识分析，常用的方法有正交分解法、合成法等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33900"/>
            <a:ext cx="8188343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带电粒子在电场中的加速问题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与力学问题分析方法完全相同，带电体的受力仍然满足牛顿第二定律，在进行受力分析时不要漏掉电场力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504" y="12347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所示，带电荷量分别为＋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的两点电荷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，相距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，问：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固定，在何处放置点电荷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才能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处于平衡状态？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W13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456" y="309200"/>
            <a:ext cx="2095000" cy="83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08304" y="121550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07504" y="2370966"/>
            <a:ext cx="8352928" cy="2743498"/>
            <a:chOff x="107504" y="2370966"/>
            <a:chExt cx="8352928" cy="2743498"/>
          </a:xfrm>
        </p:grpSpPr>
        <p:sp>
          <p:nvSpPr>
            <p:cNvPr id="6" name="矩形 5"/>
            <p:cNvSpPr/>
            <p:nvPr/>
          </p:nvSpPr>
          <p:spPr>
            <a:xfrm>
              <a:off x="107504" y="2370966"/>
              <a:ext cx="8352928" cy="1427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由平衡条件，对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进行受力分析，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应在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的连线上且在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的右边，设与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相距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则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443518"/>
                </p:ext>
              </p:extLst>
            </p:nvPr>
          </p:nvGraphicFramePr>
          <p:xfrm>
            <a:off x="5076891" y="3139033"/>
            <a:ext cx="2536825" cy="1304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文档" r:id="rId4" imgW="2536288" imgH="1304918" progId="Word.Document.12">
                    <p:embed/>
                  </p:oleObj>
                </mc:Choice>
                <mc:Fallback>
                  <p:oleObj name="文档" r:id="rId4" imgW="2536288" imgH="130491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76891" y="3139033"/>
                          <a:ext cx="2536825" cy="1304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38259"/>
                </p:ext>
              </p:extLst>
            </p:nvPr>
          </p:nvGraphicFramePr>
          <p:xfrm>
            <a:off x="221040" y="3811126"/>
            <a:ext cx="2530475" cy="1303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文档" r:id="rId6" imgW="2536288" imgH="1307081" progId="Word.Document.12">
                    <p:embed/>
                  </p:oleObj>
                </mc:Choice>
                <mc:Fallback>
                  <p:oleObj name="文档" r:id="rId6" imgW="2536288" imgH="130708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1040" y="3811126"/>
                          <a:ext cx="2530475" cy="1303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107504" y="444395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解析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25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230" y="627534"/>
            <a:ext cx="8270226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中的情形下，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的电荷量和电性对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的平衡有影响吗？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91713"/>
              </p:ext>
            </p:extLst>
          </p:nvPr>
        </p:nvGraphicFramePr>
        <p:xfrm>
          <a:off x="497532" y="1874118"/>
          <a:ext cx="79629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文档" r:id="rId3" imgW="7967337" imgH="2211900" progId="Word.Document.12">
                  <p:embed/>
                </p:oleObj>
              </mc:Choice>
              <mc:Fallback>
                <p:oleObj name="文档" r:id="rId3" imgW="7967337" imgH="221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532" y="1874118"/>
                        <a:ext cx="796290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3610457"/>
            <a:ext cx="218521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82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5796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不固定，在何处放一个什么性质的点电荷，才可以使三个点电荷都处于平衡状态？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34147"/>
              </p:ext>
            </p:extLst>
          </p:nvPr>
        </p:nvGraphicFramePr>
        <p:xfrm>
          <a:off x="410776" y="1283226"/>
          <a:ext cx="794702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文档" r:id="rId3" imgW="7951862" imgH="4207188" progId="Word.Document.12">
                  <p:embed/>
                </p:oleObj>
              </mc:Choice>
              <mc:Fallback>
                <p:oleObj name="文档" r:id="rId3" imgW="7951862" imgH="42071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776" y="1283226"/>
                        <a:ext cx="7947025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6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4028" y="195486"/>
            <a:ext cx="773524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ctr">
              <a:lnSpc>
                <a:spcPct val="150000"/>
              </a:lnSpc>
            </a:pPr>
            <a:r>
              <a:rPr lang="zh-CN" altLang="en-US" sz="3500" b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习题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课：库仑定律　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电场强度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1590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1862" y="1685588"/>
            <a:ext cx="8106602" cy="3093154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1682" y="1700828"/>
            <a:ext cx="810154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理解电场强度的两个公式，知道它们的区别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会分析两等量同种电荷和两等量异种电荷的电场分布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会由粒子的运动轨迹分析带电粒子的受力方向和所在处的电场方向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会解答库仑力作用下带电体的平衡问题和加速问题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246398"/>
              </p:ext>
            </p:extLst>
          </p:nvPr>
        </p:nvGraphicFramePr>
        <p:xfrm>
          <a:off x="712167" y="1203598"/>
          <a:ext cx="73882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文档" r:id="rId3" imgW="7388293" imgH="2380217" progId="Word.Document.12">
                  <p:embed/>
                </p:oleObj>
              </mc:Choice>
              <mc:Fallback>
                <p:oleObj name="文档" r:id="rId3" imgW="7388293" imgH="23802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167" y="1203598"/>
                        <a:ext cx="7388225" cy="237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83568" y="3106401"/>
            <a:ext cx="218521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62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878737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所示，光滑斜面倾角为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37°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，一带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的小物块质量为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，置于斜面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沿水平方向加如图所示的匀强电场时，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带电小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物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块恰好静止在斜面上，从某时刻开始，电场强度变化为原来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求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7170" name="Picture 2" descr="\\莫成程\f\幻灯片文件复制\2015\同步\步步高\物理\步步高人教3-1（人教）\+11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15" y="967671"/>
            <a:ext cx="152635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31613" y="208418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46249"/>
              </p:ext>
            </p:extLst>
          </p:nvPr>
        </p:nvGraphicFramePr>
        <p:xfrm>
          <a:off x="1699300" y="3239939"/>
          <a:ext cx="3952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文档" r:id="rId4" imgW="395541" imgH="915858" progId="Word.Document.12">
                  <p:embed/>
                </p:oleObj>
              </mc:Choice>
              <mc:Fallback>
                <p:oleObj name="文档" r:id="rId4" imgW="395541" imgH="915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9300" y="3239939"/>
                        <a:ext cx="395288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1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55552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原来的电场强度；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52390"/>
              </p:ext>
            </p:extLst>
          </p:nvPr>
        </p:nvGraphicFramePr>
        <p:xfrm>
          <a:off x="412527" y="3632230"/>
          <a:ext cx="653573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文档" r:id="rId3" imgW="6535023" imgH="1396990" progId="Word.Document.12">
                  <p:embed/>
                </p:oleObj>
              </mc:Choice>
              <mc:Fallback>
                <p:oleObj name="文档" r:id="rId3" imgW="6535023" imgH="1396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527" y="3632230"/>
                        <a:ext cx="6535737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38768" y="1211218"/>
            <a:ext cx="8352928" cy="2865080"/>
            <a:chOff x="338768" y="1211218"/>
            <a:chExt cx="8352928" cy="2865080"/>
          </a:xfrm>
        </p:grpSpPr>
        <p:sp>
          <p:nvSpPr>
            <p:cNvPr id="4" name="矩形 3"/>
            <p:cNvSpPr/>
            <p:nvPr/>
          </p:nvSpPr>
          <p:spPr>
            <a:xfrm>
              <a:off x="338768" y="1211218"/>
              <a:ext cx="8352928" cy="1217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对小物块受力分析如图所示，物块静止于斜面上，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则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mg</a:t>
              </a:r>
              <a:r>
                <a:rPr lang="en-US" altLang="zh-CN" sz="26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sin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37°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qE</a:t>
              </a:r>
              <a:r>
                <a:rPr lang="en-US" altLang="zh-CN" sz="26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cos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37°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endParaRPr lang="zh-CN" altLang="zh-CN" sz="2600" kern="100" dirty="0">
                <a:solidFill>
                  <a:prstClr val="black"/>
                </a:solidFill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541331"/>
                </p:ext>
              </p:extLst>
            </p:nvPr>
          </p:nvGraphicFramePr>
          <p:xfrm>
            <a:off x="412527" y="2680886"/>
            <a:ext cx="6535737" cy="1395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文档" r:id="rId5" imgW="6535023" imgH="1395548" progId="Word.Document.12">
                    <p:embed/>
                  </p:oleObj>
                </mc:Choice>
                <mc:Fallback>
                  <p:oleObj name="文档" r:id="rId5" imgW="6535023" imgH="139554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2527" y="2680886"/>
                          <a:ext cx="6535737" cy="1395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2" descr="\\莫成程\f\幻灯片文件复制\2015\同步\步步高\物理\步步高人教3-1（人教）\+116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923678"/>
              <a:ext cx="1342254" cy="117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59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9312" y="33950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物块运动的加速度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46056"/>
              </p:ext>
            </p:extLst>
          </p:nvPr>
        </p:nvGraphicFramePr>
        <p:xfrm>
          <a:off x="396875" y="1096963"/>
          <a:ext cx="8382000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文档" r:id="rId3" imgW="8380477" imgH="3062853" progId="Word.Document.12">
                  <p:embed/>
                </p:oleObj>
              </mc:Choice>
              <mc:Fallback>
                <p:oleObj name="文档" r:id="rId3" imgW="8380477" imgH="3062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" y="1096963"/>
                        <a:ext cx="8382000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12638"/>
              </p:ext>
            </p:extLst>
          </p:nvPr>
        </p:nvGraphicFramePr>
        <p:xfrm>
          <a:off x="395536" y="3947522"/>
          <a:ext cx="83820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文档" r:id="rId5" imgW="8380477" imgH="1266157" progId="Word.Document.12">
                  <p:embed/>
                </p:oleObj>
              </mc:Choice>
              <mc:Fallback>
                <p:oleObj name="文档" r:id="rId5" imgW="8380477" imgH="1266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3947522"/>
                        <a:ext cx="8382000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3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72860"/>
              </p:ext>
            </p:extLst>
          </p:nvPr>
        </p:nvGraphicFramePr>
        <p:xfrm>
          <a:off x="308743" y="827365"/>
          <a:ext cx="8367713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文档" r:id="rId8" imgW="8370760" imgH="4600046" progId="Word.Document.12">
                  <p:embed/>
                </p:oleObj>
              </mc:Choice>
              <mc:Fallback>
                <p:oleObj name="文档" r:id="rId8" imgW="8370760" imgH="4600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743" y="827365"/>
                        <a:ext cx="8367713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7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01519"/>
              </p:ext>
            </p:extLst>
          </p:nvPr>
        </p:nvGraphicFramePr>
        <p:xfrm>
          <a:off x="311785" y="789394"/>
          <a:ext cx="848995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文档" r:id="rId8" imgW="8492758" imgH="4538775" progId="Word.Document.12">
                  <p:embed/>
                </p:oleObj>
              </mc:Choice>
              <mc:Fallback>
                <p:oleObj name="文档" r:id="rId8" imgW="8492758" imgH="4538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85" y="789394"/>
                        <a:ext cx="8489950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7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70156"/>
              </p:ext>
            </p:extLst>
          </p:nvPr>
        </p:nvGraphicFramePr>
        <p:xfrm>
          <a:off x="338768" y="755039"/>
          <a:ext cx="8328025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文档" r:id="rId8" imgW="8332973" imgH="4645819" progId="Word.Document.12">
                  <p:embed/>
                </p:oleObj>
              </mc:Choice>
              <mc:Fallback>
                <p:oleObj name="文档" r:id="rId8" imgW="8332973" imgH="4645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768" y="755039"/>
                        <a:ext cx="8328025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52120" y="4402545"/>
            <a:ext cx="1871025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79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60" y="713071"/>
            <a:ext cx="835292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两个等量点电荷周围的电场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一带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负电粒子沿等量异种点电荷的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中垂线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匀速飞过，重力不计，则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粒子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所受另一个力的大小和方向变化情况是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先变大后变小，方向水平向左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先变大后变小，方向水平向右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先变小后变大，方向水平向左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先变小后变大，方向水平向右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3314" name="Picture 2" descr="\\莫成程\f\幻灯片文件复制\2015\同步\步步高\物理\步步高人教3-1（人教）\W17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79954"/>
            <a:ext cx="1909628" cy="122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99565" y="220409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477" y="771550"/>
            <a:ext cx="877901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根据等量异种点电荷电场的电场线分布图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，电场线由疏到密，从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，电场线由密到疏，所以从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，场强先变大再变小，电场方向沿电场线切线方向水平向右，如图所示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所以带负电粒子所受电场力先变大后变小，方向水平向左，故带负电粒子受的另一个力方向应水平向右，先变大再变小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4338" name="Picture 2" descr="\\莫成程\f\幻灯片文件复制\2015\同步\步步高\物理\步步高人教3-1（人教）\W16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32" y="3568054"/>
            <a:ext cx="3384396" cy="15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47252" y="3867894"/>
            <a:ext cx="13131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cap="all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cap="all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cap="all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51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280" y="786790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电场线与带电粒子的运动轨迹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是一条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上的两个点，一带负电的微粒仅在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静电力作用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以一定的初速度从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点沿电场线运动到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，其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则此电场的电场线分布可能是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8434" name="Picture 2" descr="\\莫成程\f\幻灯片文件复制\2015\同步\步步高\物理\步步高人教3-1（人教）\A63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15" y="993839"/>
            <a:ext cx="1547581" cy="101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920303" y="20072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  <p:pic>
        <p:nvPicPr>
          <p:cNvPr id="18435" name="Picture 3" descr="\\莫成程\f\幻灯片文件复制\2015\同步\步步高\物理\步步高人教3-1（人教）\A65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09528"/>
            <a:ext cx="5844227" cy="125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2483768" y="1862024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588651" y="2062701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727319" y="1862024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835409" y="2057708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1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98757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从题图可以直接看出，微粒的速度随时间逐渐减小；图线的斜率逐渐增大，说明微粒的加速度逐渐变大，电场强度逐渐变大，从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电场线逐渐变密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综合分析知，微粒是顺着电场线运动，由电场线疏处到达密处，正确选项是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9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148" y="801559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三个自由电荷的平衡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两个点电荷分别固定在左右两侧，左侧电荷带电荷量为＋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，右侧电荷带电荷量为－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，另取一个可自由移动的点电荷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，放在＋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的连线上，欲使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平衡，则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的带电性质及所处位置可能为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负电，放在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的左方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负电，放在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的右方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正电，放在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的左方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正电，放在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的右方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8556" y="3326303"/>
            <a:ext cx="647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722402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电场中的平衡问题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一根长为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的绝缘丝线吊着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一质量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、带电荷量为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的小球静止在水平向右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强电场中，如图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所示，丝线与竖直方向成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37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°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，重力加速度为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，求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9458" name="Picture 2" descr="\\莫成程\f\幻灯片文件复制\2015\同步\步步高\物理\步步高人教3-1（人教）\W2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14" y="2793132"/>
            <a:ext cx="1254334" cy="14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431155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668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94616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小球受到的静电力大小；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4380" y="1642141"/>
            <a:ext cx="8541028" cy="2625575"/>
            <a:chOff x="274380" y="1642141"/>
            <a:chExt cx="8541028" cy="2625575"/>
          </a:xfrm>
        </p:grpSpPr>
        <p:pic>
          <p:nvPicPr>
            <p:cNvPr id="9" name="Picture 3" descr="\\莫成程\f\幻灯片文件复制\2015\同步\步步高\物理\步步高人教3-1（人教）\W21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19" y="1851670"/>
              <a:ext cx="1363089" cy="1485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274380" y="1642141"/>
              <a:ext cx="7053026" cy="1217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小球在电场中静止时，受力分析如图所示，由平衡条件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得</a:t>
              </a:r>
              <a:endParaRPr lang="zh-CN" altLang="zh-CN" sz="1050" kern="100" dirty="0">
                <a:solidFill>
                  <a:prstClr val="black"/>
                </a:solidFill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1173273"/>
                </p:ext>
              </p:extLst>
            </p:nvPr>
          </p:nvGraphicFramePr>
          <p:xfrm>
            <a:off x="379348" y="2918341"/>
            <a:ext cx="6345237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文档" r:id="rId8" imgW="6344647" imgH="1350135" progId="Word.Document.12">
                    <p:embed/>
                  </p:oleObj>
                </mc:Choice>
                <mc:Fallback>
                  <p:oleObj name="文档" r:id="rId8" imgW="6344647" imgH="135013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9348" y="2918341"/>
                          <a:ext cx="6345237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0522"/>
              </p:ext>
            </p:extLst>
          </p:nvPr>
        </p:nvGraphicFramePr>
        <p:xfrm>
          <a:off x="323528" y="3795886"/>
          <a:ext cx="63404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文档" r:id="rId10" imgW="6344647" imgH="1151904" progId="Word.Document.12">
                  <p:embed/>
                </p:oleObj>
              </mc:Choice>
              <mc:Fallback>
                <p:oleObj name="文档" r:id="rId10" imgW="6344647" imgH="1151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528" y="3795886"/>
                        <a:ext cx="6340475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2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13159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匀强电场电场强度的大小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3150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39303"/>
              </p:ext>
            </p:extLst>
          </p:nvPr>
        </p:nvGraphicFramePr>
        <p:xfrm>
          <a:off x="539552" y="1969691"/>
          <a:ext cx="6626225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文档" r:id="rId7" imgW="6626432" imgH="1754527" progId="Word.Document.12">
                  <p:embed/>
                </p:oleObj>
              </mc:Choice>
              <mc:Fallback>
                <p:oleObj name="文档" r:id="rId7" imgW="6626432" imgH="17545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1969691"/>
                        <a:ext cx="6626225" cy="175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67876"/>
              </p:ext>
            </p:extLst>
          </p:nvPr>
        </p:nvGraphicFramePr>
        <p:xfrm>
          <a:off x="539552" y="3163054"/>
          <a:ext cx="662146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文档" r:id="rId9" imgW="6626432" imgH="1205246" progId="Word.Document.12">
                  <p:embed/>
                </p:oleObj>
              </mc:Choice>
              <mc:Fallback>
                <p:oleObj name="文档" r:id="rId9" imgW="6626432" imgH="12052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3163054"/>
                        <a:ext cx="6621462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69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086459"/>
              </p:ext>
            </p:extLst>
          </p:nvPr>
        </p:nvGraphicFramePr>
        <p:xfrm>
          <a:off x="547172" y="915566"/>
          <a:ext cx="609123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文档" r:id="rId3" imgW="6091293" imgH="1182179" progId="Word.Document.12">
                  <p:embed/>
                </p:oleObj>
              </mc:Choice>
              <mc:Fallback>
                <p:oleObj name="文档" r:id="rId3" imgW="6091293" imgH="118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172" y="915566"/>
                        <a:ext cx="6091237" cy="118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67544" y="1923678"/>
            <a:ext cx="8352928" cy="2492990"/>
            <a:chOff x="467544" y="1923678"/>
            <a:chExt cx="8352928" cy="2492990"/>
          </a:xfrm>
        </p:grpSpPr>
        <p:sp>
          <p:nvSpPr>
            <p:cNvPr id="11" name="矩形 10"/>
            <p:cNvSpPr/>
            <p:nvPr/>
          </p:nvSpPr>
          <p:spPr>
            <a:xfrm>
              <a:off x="467544" y="1923678"/>
              <a:ext cx="835292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电场强度是由电场本身决定的，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利用比值定义的电场强度的定义式，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是试探电荷，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的大小与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无关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点电荷电场强度的决定式，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为场源电荷的电荷量，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的大小与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有关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228030"/>
                </p:ext>
              </p:extLst>
            </p:nvPr>
          </p:nvGraphicFramePr>
          <p:xfrm>
            <a:off x="5731748" y="1923678"/>
            <a:ext cx="517525" cy="976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文档" r:id="rId5" imgW="517551" imgH="976435" progId="Word.Document.12">
                    <p:embed/>
                  </p:oleObj>
                </mc:Choice>
                <mc:Fallback>
                  <p:oleObj name="文档" r:id="rId5" imgW="517551" imgH="97643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31748" y="1923678"/>
                          <a:ext cx="517525" cy="976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553847"/>
                </p:ext>
              </p:extLst>
            </p:nvPr>
          </p:nvGraphicFramePr>
          <p:xfrm>
            <a:off x="814432" y="3139311"/>
            <a:ext cx="509588" cy="97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文档" r:id="rId7" imgW="517551" imgH="977877" progId="Word.Document.12">
                    <p:embed/>
                  </p:oleObj>
                </mc:Choice>
                <mc:Fallback>
                  <p:oleObj name="文档" r:id="rId7" imgW="517551" imgH="97787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4432" y="3139311"/>
                          <a:ext cx="509588" cy="976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圆角矩形 12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536" y="483518"/>
            <a:ext cx="8352928" cy="4573560"/>
            <a:chOff x="395536" y="483518"/>
            <a:chExt cx="8352928" cy="4573560"/>
          </a:xfrm>
        </p:grpSpPr>
        <p:sp>
          <p:nvSpPr>
            <p:cNvPr id="9" name="矩形 8"/>
            <p:cNvSpPr/>
            <p:nvPr/>
          </p:nvSpPr>
          <p:spPr>
            <a:xfrm>
              <a:off x="395536" y="483518"/>
              <a:ext cx="8352928" cy="457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例</a:t>
              </a:r>
              <a:r>
                <a:rPr lang="en-US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关于电场强度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，下列说法正确的是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减半，则该处电场强度为原来的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倍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成正比，而与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成反比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知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,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在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为球心，以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为半径的球面上，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各处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场强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均相同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电场中某点的场强方向就是该点正电荷受到的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静电力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方向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836599"/>
                </p:ext>
              </p:extLst>
            </p:nvPr>
          </p:nvGraphicFramePr>
          <p:xfrm>
            <a:off x="1634912" y="1074822"/>
            <a:ext cx="487363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文档" r:id="rId3" imgW="486959" imgH="984367" progId="Word.Document.12">
                    <p:embed/>
                  </p:oleObj>
                </mc:Choice>
                <mc:Fallback>
                  <p:oleObj name="文档" r:id="rId3" imgW="486959" imgH="98436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34912" y="1074822"/>
                          <a:ext cx="487363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976852"/>
                </p:ext>
              </p:extLst>
            </p:nvPr>
          </p:nvGraphicFramePr>
          <p:xfrm>
            <a:off x="1850936" y="1803524"/>
            <a:ext cx="487363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文档" r:id="rId5" imgW="486959" imgH="985810" progId="Word.Document.12">
                    <p:embed/>
                  </p:oleObj>
                </mc:Choice>
                <mc:Fallback>
                  <p:oleObj name="文档" r:id="rId5" imgW="486959" imgH="98581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50936" y="1803524"/>
                          <a:ext cx="487363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839041"/>
                </p:ext>
              </p:extLst>
            </p:nvPr>
          </p:nvGraphicFramePr>
          <p:xfrm>
            <a:off x="1882869" y="2427734"/>
            <a:ext cx="487363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文档" r:id="rId7" imgW="486959" imgH="985810" progId="Word.Document.12">
                    <p:embed/>
                  </p:oleObj>
                </mc:Choice>
                <mc:Fallback>
                  <p:oleObj name="文档" r:id="rId7" imgW="486959" imgH="98581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82869" y="2427734"/>
                          <a:ext cx="487363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2278" y="66710"/>
            <a:ext cx="8352928" cy="1225261"/>
            <a:chOff x="467544" y="619914"/>
            <a:chExt cx="8352928" cy="1225261"/>
          </a:xfrm>
        </p:grpSpPr>
        <p:sp>
          <p:nvSpPr>
            <p:cNvPr id="3" name="矩形 2"/>
            <p:cNvSpPr/>
            <p:nvPr/>
          </p:nvSpPr>
          <p:spPr>
            <a:xfrm>
              <a:off x="467544" y="627534"/>
              <a:ext cx="8352928" cy="1217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场强定义式，电场中某点的场强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只由电场本身决定，与试探电荷无关，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错误；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426319"/>
                </p:ext>
              </p:extLst>
            </p:nvPr>
          </p:nvGraphicFramePr>
          <p:xfrm>
            <a:off x="2034505" y="619914"/>
            <a:ext cx="4492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文档" r:id="rId3" imgW="448808" imgH="961291" progId="Word.Document.12">
                    <p:embed/>
                  </p:oleObj>
                </mc:Choice>
                <mc:Fallback>
                  <p:oleObj name="文档" r:id="rId3" imgW="448808" imgH="9612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4505" y="619914"/>
                          <a:ext cx="44926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389898" y="1260366"/>
            <a:ext cx="8352928" cy="1372683"/>
            <a:chOff x="475164" y="1866910"/>
            <a:chExt cx="8352928" cy="1372683"/>
          </a:xfrm>
        </p:grpSpPr>
        <p:sp>
          <p:nvSpPr>
            <p:cNvPr id="4" name="矩形 3"/>
            <p:cNvSpPr/>
            <p:nvPr/>
          </p:nvSpPr>
          <p:spPr>
            <a:xfrm>
              <a:off x="475164" y="1866910"/>
              <a:ext cx="8352928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Aft>
                  <a:spcPts val="0"/>
                </a:spcAft>
              </a:pP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点电荷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产生的电场的场强决定式，故可见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成正比，与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成反比，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196770"/>
                </p:ext>
              </p:extLst>
            </p:nvPr>
          </p:nvGraphicFramePr>
          <p:xfrm>
            <a:off x="1322045" y="1892072"/>
            <a:ext cx="4492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文档" r:id="rId5" imgW="448808" imgH="963454" progId="Word.Document.12">
                    <p:embed/>
                  </p:oleObj>
                </mc:Choice>
                <mc:Fallback>
                  <p:oleObj name="文档" r:id="rId5" imgW="448808" imgH="9634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22045" y="1892072"/>
                          <a:ext cx="44926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331148" y="2514982"/>
            <a:ext cx="8692090" cy="263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因场强为矢量，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相同，意味着大小、方向都相同，而在以场源点电荷为球心的球面上各处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的方向不同，故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电场中某点的场强方向与正电荷在该点所受静电力的方向相同，故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二、两个等量点电荷周围的电场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等量同号点电荷的电场：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两点电荷连线上，中点处场强为零，向两侧场强逐渐增大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两点电荷连线中垂线上由中点到无限远，场强先变大后变小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等量异号点电荷的电场：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两点电荷连线上，沿电场线方向场强先变小再变大，中点处场强最小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两点电荷连线的中垂线上电场强度方向都相同，总与中垂线垂直且指向负点电荷一侧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沿中垂线从中点到无限远处，场强一直减小，中点处场强最大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87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9512" y="249049"/>
            <a:ext cx="8784976" cy="4745915"/>
            <a:chOff x="107504" y="249049"/>
            <a:chExt cx="8784976" cy="4745915"/>
          </a:xfrm>
        </p:grpSpPr>
        <p:sp>
          <p:nvSpPr>
            <p:cNvPr id="3" name="矩形 2"/>
            <p:cNvSpPr/>
            <p:nvPr/>
          </p:nvSpPr>
          <p:spPr>
            <a:xfrm>
              <a:off x="107504" y="249049"/>
              <a:ext cx="8784976" cy="474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4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例</a:t>
              </a:r>
              <a:r>
                <a:rPr lang="en-US" altLang="zh-CN" sz="24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两个带等量正电荷的点电荷，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点为两电荷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连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线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的中点，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点在连线的中垂线上，若在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点由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静止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释放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一个电子，如图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所示，关于电子的运动，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下列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说法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正确的是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电子在从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向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运动的过程中，加速度越来越大，速度越来越大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电子在从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向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运动的过程中，加速度越来越小，速度越来越大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电子运动到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时，加速度为零，速度最大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电子通过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后，速度越来越小，加速度越来越大，一直到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速度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零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pic>
          <p:nvPicPr>
            <p:cNvPr id="4098" name="Picture 2" descr="\\莫成程\f\幻灯片文件复制\2015\同步\步步高\物理\步步高人教3-1（人教）\W12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172" y="437401"/>
              <a:ext cx="1811308" cy="1036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7653104" y="1503243"/>
              <a:ext cx="6848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1</a:t>
              </a:r>
              <a:endParaRPr lang="zh-CN" alt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6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1202</Words>
  <Application>Microsoft Office PowerPoint</Application>
  <PresentationFormat>全屏显示(16:9)</PresentationFormat>
  <Paragraphs>176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553</cp:revision>
  <dcterms:modified xsi:type="dcterms:W3CDTF">2015-03-13T00:45:11Z</dcterms:modified>
</cp:coreProperties>
</file>