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355" r:id="rId2"/>
    <p:sldId id="359" r:id="rId3"/>
    <p:sldId id="420" r:id="rId4"/>
    <p:sldId id="341" r:id="rId5"/>
    <p:sldId id="372" r:id="rId6"/>
    <p:sldId id="373" r:id="rId7"/>
    <p:sldId id="413" r:id="rId8"/>
    <p:sldId id="414" r:id="rId9"/>
    <p:sldId id="390" r:id="rId10"/>
    <p:sldId id="391" r:id="rId11"/>
    <p:sldId id="392" r:id="rId12"/>
    <p:sldId id="416" r:id="rId13"/>
    <p:sldId id="415" r:id="rId14"/>
    <p:sldId id="398" r:id="rId15"/>
    <p:sldId id="400" r:id="rId16"/>
    <p:sldId id="401" r:id="rId17"/>
    <p:sldId id="402" r:id="rId18"/>
    <p:sldId id="403" r:id="rId19"/>
    <p:sldId id="417" r:id="rId20"/>
    <p:sldId id="404" r:id="rId21"/>
    <p:sldId id="406" r:id="rId22"/>
    <p:sldId id="399" r:id="rId23"/>
    <p:sldId id="344" r:id="rId24"/>
    <p:sldId id="408" r:id="rId25"/>
    <p:sldId id="418" r:id="rId26"/>
    <p:sldId id="409" r:id="rId27"/>
    <p:sldId id="419" r:id="rId28"/>
    <p:sldId id="410" r:id="rId29"/>
    <p:sldId id="411" r:id="rId30"/>
    <p:sldId id="389" r:id="rId31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FF"/>
    <a:srgbClr val="FF6600"/>
    <a:srgbClr val="F68426"/>
    <a:srgbClr val="FF9900"/>
    <a:srgbClr val="6DAA2D"/>
    <a:srgbClr val="A8DA73"/>
    <a:srgbClr val="D7F155"/>
    <a:srgbClr val="9BC31F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76" autoAdjust="0"/>
    <p:restoredTop sz="94660"/>
  </p:normalViewPr>
  <p:slideViewPr>
    <p:cSldViewPr>
      <p:cViewPr>
        <p:scale>
          <a:sx n="125" d="100"/>
          <a:sy n="125" d="100"/>
        </p:scale>
        <p:origin x="-1224" y="-450"/>
      </p:cViewPr>
      <p:guideLst>
        <p:guide orient="horz" pos="1620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FAAE2-9B52-45C5-968D-2B2024B388D1}" type="datetimeFigureOut">
              <a:rPr lang="zh-CN" altLang="en-US" smtClean="0"/>
              <a:t>2015/4/29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49126-AB6B-4ABE-B579-A9E4DC2C98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18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795B5-CF55-4C73-B00C-FE3F163FAE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27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0279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D:\Teliss_Tong\Copy\定期备份\工作备份\！PPT图片及版面资源\06-PPT精选插图\10-综合\脚印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0"/>
            <a:ext cx="4355976" cy="5144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724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EC1AC4F-C7FD-4941-8942-293A2B41889C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840692B-7641-41A9-A07F-355C85AEC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57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49" r:id="rId2"/>
    <p:sldLayoutId id="2147483651" r:id="rId3"/>
    <p:sldLayoutId id="2147483656" r:id="rId4"/>
    <p:sldLayoutId id="2147483658" r:id="rId5"/>
  </p:sldLayoutIdLst>
  <p:timing>
    <p:tnLst>
      <p:par>
        <p:cTn id="1" dur="indefinite" restart="never" nodeType="tmRoot"/>
      </p:par>
    </p:tnLst>
  </p:timing>
  <p:txStyles>
    <p:titleStyle>
      <a:lvl1pPr algn="ctr" defTabSz="685868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201" indent="-257201" algn="l" defTabSz="68586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68" indent="-214334" algn="l" defTabSz="685868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36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270" indent="-171467" algn="l" defTabSz="685868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205" indent="-171467" algn="l" defTabSz="685868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138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73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007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942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35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68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03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37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72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06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540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475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package" Target="../embeddings/Microsoft_Word___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4" Type="http://schemas.openxmlformats.org/officeDocument/2006/relationships/package" Target="../embeddings/Microsoft_Word___2.docx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emf"/><Relationship Id="rId4" Type="http://schemas.openxmlformats.org/officeDocument/2006/relationships/package" Target="../embeddings/Microsoft_Word___4.docx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emf"/><Relationship Id="rId5" Type="http://schemas.openxmlformats.org/officeDocument/2006/relationships/package" Target="../embeddings/Microsoft_Word___5.docx"/><Relationship Id="rId4" Type="http://schemas.openxmlformats.org/officeDocument/2006/relationships/oleObject" Target="../embeddings/oleObject8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3.emf"/><Relationship Id="rId4" Type="http://schemas.openxmlformats.org/officeDocument/2006/relationships/package" Target="../embeddings/Microsoft_Word___6.doc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4.emf"/><Relationship Id="rId4" Type="http://schemas.openxmlformats.org/officeDocument/2006/relationships/package" Target="../embeddings/Microsoft_Word___7.docx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__8.docx"/><Relationship Id="rId3" Type="http://schemas.openxmlformats.org/officeDocument/2006/relationships/slide" Target="slide23.xml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slide" Target="slide28.xml"/><Relationship Id="rId5" Type="http://schemas.openxmlformats.org/officeDocument/2006/relationships/slide" Target="slide26.xml"/><Relationship Id="rId4" Type="http://schemas.openxmlformats.org/officeDocument/2006/relationships/slide" Target="slide24.xml"/><Relationship Id="rId9" Type="http://schemas.openxmlformats.org/officeDocument/2006/relationships/image" Target="../media/image18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slide" Target="slide28.xml"/><Relationship Id="rId4" Type="http://schemas.openxmlformats.org/officeDocument/2006/relationships/slide" Target="slide2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__9.docx"/><Relationship Id="rId3" Type="http://schemas.openxmlformats.org/officeDocument/2006/relationships/slide" Target="slide23.xml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slide" Target="slide28.xml"/><Relationship Id="rId5" Type="http://schemas.openxmlformats.org/officeDocument/2006/relationships/slide" Target="slide26.xml"/><Relationship Id="rId4" Type="http://schemas.openxmlformats.org/officeDocument/2006/relationships/slide" Target="slide24.xml"/><Relationship Id="rId9" Type="http://schemas.openxmlformats.org/officeDocument/2006/relationships/image" Target="../media/image20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slide" Target="slide28.xml"/><Relationship Id="rId4" Type="http://schemas.openxmlformats.org/officeDocument/2006/relationships/slide" Target="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2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8.xml"/><Relationship Id="rId4" Type="http://schemas.openxmlformats.org/officeDocument/2006/relationships/slide" Target="slide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slide" Target="slide28.xml"/><Relationship Id="rId4" Type="http://schemas.openxmlformats.org/officeDocument/2006/relationships/slide" Target="slide26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__10.docx"/><Relationship Id="rId3" Type="http://schemas.openxmlformats.org/officeDocument/2006/relationships/slide" Target="slide23.xml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slide" Target="slide28.xml"/><Relationship Id="rId11" Type="http://schemas.openxmlformats.org/officeDocument/2006/relationships/image" Target="../media/image17.png"/><Relationship Id="rId5" Type="http://schemas.openxmlformats.org/officeDocument/2006/relationships/slide" Target="slide26.xml"/><Relationship Id="rId10" Type="http://schemas.openxmlformats.org/officeDocument/2006/relationships/slide" Target="slide2.xml"/><Relationship Id="rId4" Type="http://schemas.openxmlformats.org/officeDocument/2006/relationships/slide" Target="slide24.xml"/><Relationship Id="rId9" Type="http://schemas.openxmlformats.org/officeDocument/2006/relationships/image" Target="../media/image2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91taoke.com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__1.docx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0"/>
            <a:ext cx="8892479" cy="51435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-46038" y="1488"/>
            <a:ext cx="3681933" cy="5143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形标注 5"/>
          <p:cNvSpPr/>
          <p:nvPr/>
        </p:nvSpPr>
        <p:spPr>
          <a:xfrm>
            <a:off x="558602" y="1304181"/>
            <a:ext cx="2648895" cy="2461974"/>
          </a:xfrm>
          <a:prstGeom prst="wedgeEllipseCallout">
            <a:avLst>
              <a:gd name="adj1" fmla="val 65839"/>
              <a:gd name="adj2" fmla="val 20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6172" y="1904628"/>
            <a:ext cx="2843808" cy="1101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6000" b="1" dirty="0" smtClean="0">
                <a:solidFill>
                  <a:srgbClr val="0070C0"/>
                </a:solidFill>
                <a:latin typeface="Impact" panose="020B0806030902050204" pitchFamily="34" charset="0"/>
                <a:ea typeface="微软雅黑" pitchFamily="34" charset="-122"/>
              </a:rPr>
              <a:t>第一章</a:t>
            </a:r>
            <a:endParaRPr lang="en-US" altLang="zh-CN" sz="6000" b="1" dirty="0">
              <a:solidFill>
                <a:srgbClr val="0070C0"/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35895" y="1707654"/>
            <a:ext cx="5508103" cy="1866984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212222" y="1674525"/>
            <a:ext cx="2877711" cy="15125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7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微软雅黑" pitchFamily="34" charset="-122"/>
              </a:rPr>
              <a:t>静电场</a:t>
            </a:r>
            <a:endParaRPr lang="zh-CN" altLang="en-US" sz="7000" b="1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996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5454" y="915566"/>
            <a:ext cx="4852610" cy="6648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defTabSz="720725">
              <a:lnSpc>
                <a:spcPct val="150000"/>
              </a:lnSpc>
            </a:pPr>
            <a:r>
              <a:rPr lang="zh-CN" altLang="zh-CN" sz="2800" b="1" kern="100" dirty="0">
                <a:latin typeface="微软雅黑" pitchFamily="34" charset="-122"/>
                <a:ea typeface="微软雅黑" pitchFamily="34" charset="-122"/>
                <a:cs typeface="Times New Roman"/>
              </a:rPr>
              <a:t>二、对电场强度的进一步理解</a:t>
            </a:r>
          </a:p>
        </p:txBody>
      </p:sp>
      <p:sp>
        <p:nvSpPr>
          <p:cNvPr id="6" name="矩形 5"/>
          <p:cNvSpPr/>
          <p:nvPr/>
        </p:nvSpPr>
        <p:spPr>
          <a:xfrm>
            <a:off x="251520" y="1762057"/>
            <a:ext cx="8352928" cy="1817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1.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教材中给出了电场强度的三个计算公式，这三个公式的物理意义及适用范围是不相同的，为了加强对这三个公式的理解，下面列表进行对比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请填空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.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4469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132167"/>
              </p:ext>
            </p:extLst>
          </p:nvPr>
        </p:nvGraphicFramePr>
        <p:xfrm>
          <a:off x="179512" y="1042397"/>
          <a:ext cx="8784976" cy="2971800"/>
        </p:xfrm>
        <a:graphic>
          <a:graphicData uri="http://schemas.openxmlformats.org/drawingml/2006/table">
            <a:tbl>
              <a:tblPr/>
              <a:tblGrid>
                <a:gridCol w="1368152"/>
                <a:gridCol w="1368152"/>
                <a:gridCol w="2088232"/>
                <a:gridCol w="1512168"/>
                <a:gridCol w="2448272"/>
              </a:tblGrid>
              <a:tr h="39930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600" kern="100" baseline="0" dirty="0" smtClean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        </a:t>
                      </a:r>
                      <a:r>
                        <a:rPr lang="zh-CN" sz="2600" kern="100" baseline="0" dirty="0" smtClean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区别公式</a:t>
                      </a:r>
                      <a:r>
                        <a:rPr lang="en-US" altLang="zh-CN" sz="2600" kern="100" baseline="0" dirty="0" smtClean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 </a:t>
                      </a:r>
                      <a:endParaRPr lang="zh-CN" sz="26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23037" marR="230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600" kern="100" baseline="0" dirty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物理含义</a:t>
                      </a:r>
                      <a:endParaRPr lang="zh-CN" sz="26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23037" marR="230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600" kern="100" baseline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引入过程</a:t>
                      </a:r>
                      <a:endParaRPr lang="zh-CN" sz="26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23037" marR="230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600" kern="100" baseline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适用范围</a:t>
                      </a:r>
                      <a:endParaRPr lang="zh-CN" sz="26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23037" marR="230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600" kern="100" baseline="0" dirty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说明</a:t>
                      </a:r>
                      <a:endParaRPr lang="zh-CN" sz="26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23037" marR="230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790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i="1" kern="100" baseline="0" dirty="0" smtClean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    E</a:t>
                      </a:r>
                      <a:r>
                        <a:rPr lang="zh-CN" sz="2600" kern="100" baseline="0" dirty="0" smtClean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＝</a:t>
                      </a:r>
                      <a:r>
                        <a:rPr lang="en-US" altLang="zh-CN" sz="2600" kern="100" baseline="0" dirty="0" smtClean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  </a:t>
                      </a:r>
                      <a:endParaRPr lang="zh-CN" sz="26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23037" marR="230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600" kern="100" baseline="0" dirty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电场强度大小的定义式</a:t>
                      </a:r>
                      <a:endParaRPr lang="zh-CN" sz="26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23037" marR="230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600" kern="100" baseline="0" dirty="0" smtClean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     </a:t>
                      </a:r>
                      <a:r>
                        <a:rPr lang="zh-CN" sz="2600" kern="100" baseline="0" dirty="0" smtClean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与</a:t>
                      </a:r>
                      <a:r>
                        <a:rPr lang="en-US" sz="2600" i="1" kern="100" baseline="0" dirty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F</a:t>
                      </a:r>
                      <a:r>
                        <a:rPr lang="zh-CN" sz="2600" kern="100" baseline="0" dirty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、</a:t>
                      </a:r>
                      <a:r>
                        <a:rPr lang="en-US" sz="2600" i="1" kern="100" baseline="0" dirty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q</a:t>
                      </a:r>
                      <a:r>
                        <a:rPr lang="zh-CN" sz="2600" kern="100" baseline="0" dirty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无关，是反映某点电场的性质</a:t>
                      </a:r>
                      <a:endParaRPr lang="zh-CN" sz="26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23037" marR="230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600" u="sng" kern="100" baseline="0" dirty="0" smtClean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		</a:t>
                      </a:r>
                      <a:endParaRPr lang="zh-CN" sz="26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23037" marR="230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i="1" kern="100" baseline="0" dirty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q</a:t>
                      </a:r>
                      <a:r>
                        <a:rPr lang="zh-CN" sz="2600" kern="100" baseline="0" dirty="0" smtClean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为</a:t>
                      </a:r>
                      <a:r>
                        <a:rPr lang="en-US" altLang="zh-CN" sz="2600" u="sng" kern="100" baseline="0" dirty="0" smtClean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			</a:t>
                      </a:r>
                      <a:r>
                        <a:rPr lang="zh-CN" sz="2600" kern="100" baseline="0" dirty="0" smtClean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的</a:t>
                      </a:r>
                      <a:r>
                        <a:rPr lang="zh-CN" sz="2600" kern="100" baseline="0" dirty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电荷量</a:t>
                      </a:r>
                      <a:endParaRPr lang="zh-CN" sz="26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23037" marR="230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0474700"/>
              </p:ext>
            </p:extLst>
          </p:nvPr>
        </p:nvGraphicFramePr>
        <p:xfrm>
          <a:off x="1043608" y="2764914"/>
          <a:ext cx="411163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文档" r:id="rId4" imgW="410658" imgH="900354" progId="Word.Document.12">
                  <p:embed/>
                </p:oleObj>
              </mc:Choice>
              <mc:Fallback>
                <p:oleObj name="文档" r:id="rId4" imgW="410658" imgH="90035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43608" y="2764914"/>
                        <a:ext cx="411163" cy="900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5019288" y="2836922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一切电场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078464" y="2530222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试探电荷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111822"/>
              </p:ext>
            </p:extLst>
          </p:nvPr>
        </p:nvGraphicFramePr>
        <p:xfrm>
          <a:off x="3075072" y="2208545"/>
          <a:ext cx="411163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文档" r:id="rId7" imgW="410658" imgH="900354" progId="Word.Document.12">
                  <p:embed/>
                </p:oleObj>
              </mc:Choice>
              <mc:Fallback>
                <p:oleObj name="文档" r:id="rId7" imgW="410658" imgH="90035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75072" y="2208545"/>
                        <a:ext cx="411163" cy="900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990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060620"/>
              </p:ext>
            </p:extLst>
          </p:nvPr>
        </p:nvGraphicFramePr>
        <p:xfrm>
          <a:off x="539552" y="877798"/>
          <a:ext cx="8064896" cy="3566160"/>
        </p:xfrm>
        <a:graphic>
          <a:graphicData uri="http://schemas.openxmlformats.org/drawingml/2006/table">
            <a:tbl>
              <a:tblPr/>
              <a:tblGrid>
                <a:gridCol w="1296144"/>
                <a:gridCol w="1440160"/>
                <a:gridCol w="1368152"/>
                <a:gridCol w="1656184"/>
                <a:gridCol w="2304256"/>
              </a:tblGrid>
              <a:tr h="99825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i="1" kern="100" baseline="0" dirty="0" smtClean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  E</a:t>
                      </a:r>
                      <a:r>
                        <a:rPr lang="zh-CN" sz="2600" kern="100" baseline="0" dirty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＝</a:t>
                      </a:r>
                      <a:r>
                        <a:rPr lang="en-US" sz="2600" i="1" kern="100" baseline="0" dirty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k</a:t>
                      </a:r>
                      <a:endParaRPr lang="zh-CN" sz="26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23037" marR="230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600" kern="100" baseline="0" dirty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真空中点电荷场强的决定式</a:t>
                      </a:r>
                      <a:endParaRPr lang="zh-CN" sz="26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23037" marR="230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600" kern="100" baseline="0" dirty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由</a:t>
                      </a:r>
                      <a:r>
                        <a:rPr lang="en-US" sz="2600" i="1" kern="100" baseline="0" dirty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E</a:t>
                      </a:r>
                      <a:r>
                        <a:rPr lang="zh-CN" sz="2600" kern="100" baseline="0" dirty="0" smtClean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＝</a:t>
                      </a:r>
                      <a:r>
                        <a:rPr lang="en-US" altLang="zh-CN" sz="2600" kern="100" baseline="0" dirty="0" smtClean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  </a:t>
                      </a:r>
                      <a:r>
                        <a:rPr lang="zh-CN" sz="2600" kern="100" baseline="0" dirty="0" smtClean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和</a:t>
                      </a:r>
                      <a:r>
                        <a:rPr lang="zh-CN" sz="2600" kern="100" baseline="0" dirty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库仑定律导出</a:t>
                      </a:r>
                      <a:endParaRPr lang="zh-CN" sz="26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23037" marR="230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600" kern="100" baseline="0" dirty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在真空中，场源电荷</a:t>
                      </a:r>
                      <a:r>
                        <a:rPr lang="en-US" sz="2600" i="1" kern="100" baseline="0" dirty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Q</a:t>
                      </a:r>
                      <a:r>
                        <a:rPr lang="zh-CN" sz="2600" kern="100" baseline="0" dirty="0" smtClean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是</a:t>
                      </a:r>
                      <a:r>
                        <a:rPr lang="en-US" altLang="zh-CN" sz="2600" u="sng" kern="100" baseline="0" dirty="0" smtClean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		</a:t>
                      </a:r>
                      <a:endParaRPr lang="zh-CN" sz="26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23037" marR="230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i="1" kern="100" baseline="0" dirty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Q</a:t>
                      </a:r>
                      <a:r>
                        <a:rPr lang="zh-CN" sz="2600" kern="100" baseline="0" dirty="0" smtClean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为</a:t>
                      </a:r>
                      <a:r>
                        <a:rPr lang="en-US" altLang="zh-CN" sz="2600" u="sng" kern="100" baseline="0" dirty="0" smtClean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			</a:t>
                      </a: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600" kern="100" baseline="0" dirty="0" smtClean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的</a:t>
                      </a:r>
                      <a:r>
                        <a:rPr lang="zh-CN" sz="2600" kern="100" baseline="0" dirty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电荷量</a:t>
                      </a:r>
                      <a:endParaRPr lang="zh-CN" sz="26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23037" marR="230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860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i="1" kern="100" baseline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E</a:t>
                      </a:r>
                      <a:r>
                        <a:rPr lang="zh-CN" sz="2600" kern="100" baseline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＝</a:t>
                      </a:r>
                      <a:endParaRPr lang="zh-CN" sz="26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23037" marR="230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600" kern="100" baseline="0" dirty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匀强电场中场强的决定式</a:t>
                      </a:r>
                      <a:endParaRPr lang="zh-CN" sz="26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23037" marR="230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600" kern="100" baseline="0" dirty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由</a:t>
                      </a:r>
                      <a:r>
                        <a:rPr lang="en-US" sz="2600" i="1" kern="100" baseline="0" dirty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F</a:t>
                      </a:r>
                      <a:r>
                        <a:rPr lang="zh-CN" sz="2600" kern="100" baseline="0" dirty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＝</a:t>
                      </a:r>
                      <a:r>
                        <a:rPr lang="en-US" sz="2600" i="1" kern="100" baseline="0" dirty="0" err="1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qE</a:t>
                      </a:r>
                      <a:r>
                        <a:rPr lang="zh-CN" sz="2600" kern="100" baseline="0" dirty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和</a:t>
                      </a:r>
                      <a:r>
                        <a:rPr lang="en-US" sz="2600" i="1" kern="100" baseline="0" dirty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W</a:t>
                      </a:r>
                      <a:r>
                        <a:rPr lang="zh-CN" sz="2600" kern="100" baseline="0" dirty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＝</a:t>
                      </a:r>
                      <a:r>
                        <a:rPr lang="en-US" sz="2600" i="1" kern="100" baseline="0" dirty="0" err="1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qU</a:t>
                      </a:r>
                      <a:r>
                        <a:rPr lang="zh-CN" sz="2600" kern="100" baseline="0" dirty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导出</a:t>
                      </a:r>
                      <a:endParaRPr lang="zh-CN" sz="26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23037" marR="230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600" u="sng" kern="100" baseline="0" dirty="0" smtClean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		</a:t>
                      </a:r>
                      <a:endParaRPr lang="zh-CN" sz="26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23037" marR="230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i="1" kern="100" baseline="0" dirty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d</a:t>
                      </a:r>
                      <a:r>
                        <a:rPr lang="zh-CN" sz="2600" kern="100" baseline="0" dirty="0" smtClean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为</a:t>
                      </a:r>
                      <a:r>
                        <a:rPr lang="en-US" altLang="zh-CN" sz="2600" u="sng" kern="100" baseline="0" dirty="0" smtClean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			</a:t>
                      </a: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600" kern="100" baseline="0" dirty="0" smtClean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的</a:t>
                      </a:r>
                      <a:r>
                        <a:rPr lang="zh-CN" sz="2600" kern="100" baseline="0" dirty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距离</a:t>
                      </a:r>
                      <a:endParaRPr lang="zh-CN" sz="26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23037" marR="230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4947280" y="2109222"/>
            <a:ext cx="118494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点电荷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76256" y="1260366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场源电荷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09820" y="3340978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匀强电场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680651" y="3003798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沿电场方向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5528668"/>
              </p:ext>
            </p:extLst>
          </p:nvPr>
        </p:nvGraphicFramePr>
        <p:xfrm>
          <a:off x="1437556" y="1499250"/>
          <a:ext cx="360040" cy="697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9" name="Equation" r:id="rId3" imgW="203040" imgH="393480" progId="Equation.DSMT4">
                  <p:embed/>
                </p:oleObj>
              </mc:Choice>
              <mc:Fallback>
                <p:oleObj name="Equation" r:id="rId3" imgW="2030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37556" y="1499250"/>
                        <a:ext cx="360040" cy="6975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3446044"/>
              </p:ext>
            </p:extLst>
          </p:nvPr>
        </p:nvGraphicFramePr>
        <p:xfrm>
          <a:off x="4060324" y="896511"/>
          <a:ext cx="33655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0" name="Equation" r:id="rId5" imgW="190440" imgH="419040" progId="Equation.DSMT4">
                  <p:embed/>
                </p:oleObj>
              </mc:Choice>
              <mc:Fallback>
                <p:oleObj name="Equation" r:id="rId5" imgW="1904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60324" y="896511"/>
                        <a:ext cx="336550" cy="742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1201390"/>
              </p:ext>
            </p:extLst>
          </p:nvPr>
        </p:nvGraphicFramePr>
        <p:xfrm>
          <a:off x="1354500" y="3238500"/>
          <a:ext cx="33655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1" name="Equation" r:id="rId7" imgW="190440" imgH="393480" progId="Equation.DSMT4">
                  <p:embed/>
                </p:oleObj>
              </mc:Choice>
              <mc:Fallback>
                <p:oleObj name="Equation" r:id="rId7" imgW="1904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54500" y="3238500"/>
                        <a:ext cx="336550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4331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67544" y="771550"/>
            <a:ext cx="8352928" cy="1217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为什么在等差等势面中等势面越密集的地方电场强度就越大？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67544" y="1978081"/>
            <a:ext cx="8352928" cy="1817805"/>
            <a:chOff x="467544" y="1978081"/>
            <a:chExt cx="8352928" cy="1817805"/>
          </a:xfrm>
        </p:grpSpPr>
        <p:sp>
          <p:nvSpPr>
            <p:cNvPr id="4" name="矩形 3"/>
            <p:cNvSpPr/>
            <p:nvPr/>
          </p:nvSpPr>
          <p:spPr>
            <a:xfrm>
              <a:off x="467544" y="1978081"/>
              <a:ext cx="8352928" cy="18178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zh-CN" altLang="zh-CN" sz="2600" b="1" kern="100" dirty="0">
                  <a:solidFill>
                    <a:srgbClr val="00B0F0"/>
                  </a:solidFill>
                  <a:latin typeface="Times New Roman"/>
                  <a:ea typeface="微软雅黑"/>
                  <a:cs typeface="Times New Roman"/>
                </a:rPr>
                <a:t>答案　</a:t>
              </a:r>
              <a:r>
                <a:rPr lang="zh-CN" altLang="zh-CN" sz="2600" kern="100" dirty="0">
                  <a:solidFill>
                    <a:schemeClr val="accent6">
                      <a:lumMod val="75000"/>
                    </a:schemeClr>
                  </a:solidFill>
                  <a:latin typeface="Times New Roman"/>
                  <a:ea typeface="微软雅黑"/>
                  <a:cs typeface="Times New Roman"/>
                </a:rPr>
                <a:t>根据公式</a:t>
              </a:r>
              <a:r>
                <a:rPr lang="en-US" altLang="zh-CN" sz="2600" i="1" kern="100" dirty="0">
                  <a:solidFill>
                    <a:schemeClr val="accent6">
                      <a:lumMod val="75000"/>
                    </a:schemeClr>
                  </a:solidFill>
                  <a:latin typeface="Times New Roman"/>
                  <a:ea typeface="微软雅黑"/>
                  <a:cs typeface="Courier New"/>
                </a:rPr>
                <a:t>E</a:t>
              </a:r>
              <a:r>
                <a:rPr lang="zh-CN" altLang="zh-CN" sz="2600" kern="100" dirty="0" smtClean="0">
                  <a:solidFill>
                    <a:schemeClr val="accent6">
                      <a:lumMod val="75000"/>
                    </a:schemeClr>
                  </a:solidFill>
                  <a:latin typeface="Times New Roman"/>
                  <a:ea typeface="微软雅黑"/>
                  <a:cs typeface="Times New Roman"/>
                </a:rPr>
                <a:t>＝</a:t>
              </a:r>
              <a:r>
                <a:rPr lang="en-US" altLang="zh-CN" sz="2600" kern="100" dirty="0" smtClean="0">
                  <a:solidFill>
                    <a:schemeClr val="accent6">
                      <a:lumMod val="75000"/>
                    </a:schemeClr>
                  </a:solidFill>
                  <a:latin typeface="Times New Roman"/>
                  <a:ea typeface="微软雅黑"/>
                  <a:cs typeface="Times New Roman"/>
                </a:rPr>
                <a:t>  </a:t>
              </a:r>
              <a:r>
                <a:rPr lang="zh-CN" altLang="zh-CN" sz="2600" kern="100" dirty="0" smtClean="0">
                  <a:solidFill>
                    <a:schemeClr val="accent6">
                      <a:lumMod val="75000"/>
                    </a:schemeClr>
                  </a:solidFill>
                  <a:latin typeface="Times New Roman"/>
                  <a:ea typeface="微软雅黑"/>
                  <a:cs typeface="Times New Roman"/>
                </a:rPr>
                <a:t>定性分析</a:t>
              </a:r>
              <a:r>
                <a:rPr lang="zh-CN" altLang="zh-CN" sz="2600" kern="100" dirty="0">
                  <a:solidFill>
                    <a:schemeClr val="accent6">
                      <a:lumMod val="75000"/>
                    </a:schemeClr>
                  </a:solidFill>
                  <a:latin typeface="Times New Roman"/>
                  <a:ea typeface="微软雅黑"/>
                  <a:cs typeface="Times New Roman"/>
                </a:rPr>
                <a:t>，在等差等势面中，对于相等的电势差</a:t>
              </a:r>
              <a:r>
                <a:rPr lang="en-US" altLang="zh-CN" sz="2600" i="1" kern="100" dirty="0">
                  <a:solidFill>
                    <a:schemeClr val="accent6">
                      <a:lumMod val="75000"/>
                    </a:schemeClr>
                  </a:solidFill>
                  <a:latin typeface="Times New Roman"/>
                  <a:ea typeface="微软雅黑"/>
                  <a:cs typeface="Courier New"/>
                </a:rPr>
                <a:t>U</a:t>
              </a:r>
              <a:r>
                <a:rPr lang="zh-CN" altLang="zh-CN" sz="2600" kern="100" dirty="0">
                  <a:solidFill>
                    <a:schemeClr val="accent6">
                      <a:lumMod val="75000"/>
                    </a:schemeClr>
                  </a:solidFill>
                  <a:latin typeface="Times New Roman"/>
                  <a:ea typeface="微软雅黑"/>
                  <a:cs typeface="Times New Roman"/>
                </a:rPr>
                <a:t>，等势面越密集</a:t>
              </a:r>
              <a:r>
                <a:rPr lang="en-US" altLang="zh-CN" sz="2600" i="1" kern="100" dirty="0">
                  <a:solidFill>
                    <a:schemeClr val="accent6">
                      <a:lumMod val="75000"/>
                    </a:schemeClr>
                  </a:solidFill>
                  <a:latin typeface="Times New Roman"/>
                  <a:ea typeface="微软雅黑"/>
                  <a:cs typeface="Courier New"/>
                </a:rPr>
                <a:t>d</a:t>
              </a:r>
              <a:r>
                <a:rPr lang="zh-CN" altLang="zh-CN" sz="2600" kern="100" dirty="0">
                  <a:solidFill>
                    <a:schemeClr val="accent6">
                      <a:lumMod val="75000"/>
                    </a:schemeClr>
                  </a:solidFill>
                  <a:latin typeface="Times New Roman"/>
                  <a:ea typeface="微软雅黑"/>
                  <a:cs typeface="Times New Roman"/>
                </a:rPr>
                <a:t>就越小，因此电场强度</a:t>
              </a:r>
              <a:r>
                <a:rPr lang="en-US" altLang="zh-CN" sz="2600" i="1" kern="100" dirty="0">
                  <a:solidFill>
                    <a:schemeClr val="accent6">
                      <a:lumMod val="75000"/>
                    </a:schemeClr>
                  </a:solidFill>
                  <a:latin typeface="Times New Roman"/>
                  <a:ea typeface="微软雅黑"/>
                  <a:cs typeface="Courier New"/>
                </a:rPr>
                <a:t>E</a:t>
              </a:r>
              <a:r>
                <a:rPr lang="zh-CN" altLang="zh-CN" sz="2600" kern="100" dirty="0">
                  <a:solidFill>
                    <a:schemeClr val="accent6">
                      <a:lumMod val="75000"/>
                    </a:schemeClr>
                  </a:solidFill>
                  <a:latin typeface="Times New Roman"/>
                  <a:ea typeface="微软雅黑"/>
                  <a:cs typeface="Times New Roman"/>
                </a:rPr>
                <a:t>就越大</a:t>
              </a:r>
              <a:r>
                <a:rPr lang="en-US" altLang="zh-CN" sz="2600" kern="100" dirty="0" smtClean="0">
                  <a:solidFill>
                    <a:schemeClr val="accent6">
                      <a:lumMod val="75000"/>
                    </a:schemeClr>
                  </a:solidFill>
                  <a:latin typeface="Times New Roman"/>
                  <a:ea typeface="微软雅黑"/>
                  <a:cs typeface="Courier New"/>
                </a:rPr>
                <a:t>.</a:t>
              </a:r>
              <a:endParaRPr lang="zh-CN" altLang="zh-CN" sz="1050" kern="100" dirty="0">
                <a:solidFill>
                  <a:schemeClr val="accent6">
                    <a:lumMod val="75000"/>
                  </a:schemeClr>
                </a:solidFill>
                <a:effectLst/>
                <a:latin typeface="宋体"/>
                <a:cs typeface="Courier New"/>
              </a:endParaRPr>
            </a:p>
          </p:txBody>
        </p:sp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6530751"/>
                </p:ext>
              </p:extLst>
            </p:nvPr>
          </p:nvGraphicFramePr>
          <p:xfrm>
            <a:off x="3419872" y="1989748"/>
            <a:ext cx="517525" cy="885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0" name="文档" r:id="rId4" imgW="517551" imgH="885210" progId="Word.Document.12">
                    <p:embed/>
                  </p:oleObj>
                </mc:Choice>
                <mc:Fallback>
                  <p:oleObj name="文档" r:id="rId4" imgW="517551" imgH="885210" progId="Word.Documen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419872" y="1989748"/>
                          <a:ext cx="517525" cy="8858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589038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7536" y="-1488"/>
            <a:ext cx="189412" cy="7561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66320" y="254326"/>
            <a:ext cx="166256" cy="500882"/>
          </a:xfrm>
          <a:prstGeom prst="rect">
            <a:avLst/>
          </a:prstGeom>
          <a:solidFill>
            <a:srgbClr val="1D8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4526" y="298955"/>
            <a:ext cx="2003258" cy="482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1D8DE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典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D8DE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例精析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1520" y="691922"/>
            <a:ext cx="5519460" cy="621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600" b="1" kern="1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一、对电势差与电场强度关系的理解</a:t>
            </a:r>
          </a:p>
        </p:txBody>
      </p:sp>
      <p:sp>
        <p:nvSpPr>
          <p:cNvPr id="7" name="矩形 6"/>
          <p:cNvSpPr/>
          <p:nvPr/>
        </p:nvSpPr>
        <p:spPr>
          <a:xfrm>
            <a:off x="236280" y="1302897"/>
            <a:ext cx="8352928" cy="4013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如图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所示，在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xOy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平面内有一个以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O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为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圆心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、半径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0.1 m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的圆，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P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为圆周上的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一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O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P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两点连线与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x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轴正方向的夹角为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θ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若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空间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存在沿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y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轴负方向的匀强电场，场强大小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100 V/m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，则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O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P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两点的电势差可表示为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A.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en-US" altLang="zh-CN" sz="2600" i="1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OP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＝－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10sin 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θ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(V) 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		B.</a:t>
            </a:r>
            <a:r>
              <a:rPr lang="en-US" altLang="zh-CN" sz="2600" i="1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en-US" altLang="zh-CN" sz="2600" i="1" kern="100" baseline="-250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OP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10sin 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θ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(V)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C.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en-US" altLang="zh-CN" sz="2600" i="1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OP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＝－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10cos 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θ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(V)  </a:t>
            </a:r>
            <a:r>
              <a:rPr lang="en-US" altLang="zh-CN" sz="2600" b="1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	D.</a:t>
            </a:r>
            <a:r>
              <a:rPr lang="en-US" altLang="zh-CN" sz="2600" i="1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en-US" altLang="zh-CN" sz="2600" i="1" kern="100" baseline="-250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OP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10cos 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θ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(V)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5122" name="Picture 2" descr="\\莫成程\f\幻灯片文件复制\2015\同步\步步高\物理\步步高人教3-1（人教）\W32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758" y="1325225"/>
            <a:ext cx="1718682" cy="1430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7199565" y="2738626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2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56688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95536" y="750639"/>
            <a:ext cx="827022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由题图可知匀强电场的方向是沿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y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轴负方向的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沿着电场线的方向电势是降低的，所以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P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点的电势高于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O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点的电势，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O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P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两点的电势差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en-US" altLang="zh-CN" sz="2600" i="1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OP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为负值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根据电势差与场强的关系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en-US" altLang="zh-CN" sz="2600" i="1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OP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＝－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Ed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＝－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600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·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600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sin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θ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＝－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10sin 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θ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(V)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，所以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正确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A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19219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23528" y="195486"/>
            <a:ext cx="8352928" cy="2828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如图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所示，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P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Q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两金属板间的电势差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为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50 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V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，板间存在匀强电场，方向水平向左，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板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间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的距离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 cm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，其中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Q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板接地，两板间的</a:t>
            </a:r>
            <a:r>
              <a:rPr lang="en-US" altLang="zh-CN" sz="2600" i="1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距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P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板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4 cm.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求：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(1)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P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板及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点的电势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6146" name="Picture 2" descr="\\莫成程\f\幻灯片文件复制\2015\同步\步步高\物理\步步高人教3-1（人教）\B6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136" y="491770"/>
            <a:ext cx="1305312" cy="1401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7659176" y="2007194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3</a:t>
            </a:r>
            <a:endParaRPr lang="zh-CN" altLang="en-US" sz="2600" dirty="0"/>
          </a:p>
        </p:txBody>
      </p:sp>
      <p:grpSp>
        <p:nvGrpSpPr>
          <p:cNvPr id="5" name="组合 4"/>
          <p:cNvGrpSpPr/>
          <p:nvPr/>
        </p:nvGrpSpPr>
        <p:grpSpPr>
          <a:xfrm>
            <a:off x="357436" y="2916550"/>
            <a:ext cx="8352928" cy="2332946"/>
            <a:chOff x="380296" y="2916550"/>
            <a:chExt cx="8352928" cy="2332946"/>
          </a:xfrm>
        </p:grpSpPr>
        <p:sp>
          <p:nvSpPr>
            <p:cNvPr id="7" name="矩形 6"/>
            <p:cNvSpPr/>
            <p:nvPr/>
          </p:nvSpPr>
          <p:spPr>
            <a:xfrm>
              <a:off x="380296" y="2916550"/>
              <a:ext cx="8352928" cy="23329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40000"/>
                </a:lnSpc>
                <a:spcAft>
                  <a:spcPts val="0"/>
                </a:spcAft>
              </a:pPr>
              <a:r>
                <a:rPr lang="zh-CN" altLang="zh-CN" sz="2600" b="1" kern="100" dirty="0">
                  <a:solidFill>
                    <a:srgbClr val="00B0F0"/>
                  </a:solidFill>
                  <a:latin typeface="Times New Roman"/>
                  <a:ea typeface="微软雅黑"/>
                  <a:cs typeface="Times New Roman"/>
                </a:rPr>
                <a:t>解析　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板间场强方向水平向左，可见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Q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板是电势最高处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.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Q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板接地，则电势</a:t>
              </a:r>
              <a:r>
                <a:rPr lang="en-US" altLang="zh-CN" sz="2600" i="1" kern="100" dirty="0" err="1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φ</a:t>
              </a:r>
              <a:r>
                <a:rPr lang="en-US" altLang="zh-CN" sz="2600" i="1" kern="100" baseline="-25000" dirty="0" err="1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Q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＝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0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，板间各点电势均为负值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.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利用公式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E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＝</a:t>
              </a:r>
              <a:r>
                <a:rPr lang="en-US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  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可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求出板间匀强电场的场强，再由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U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＝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Ed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可求出各点与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Q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板间的电势差，即各点的电势</a:t>
              </a:r>
              <a:r>
                <a:rPr lang="en-US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.</a:t>
              </a:r>
              <a:endParaRPr lang="zh-CN" altLang="zh-CN" sz="1050" kern="100" dirty="0">
                <a:effectLst/>
                <a:latin typeface="宋体"/>
                <a:cs typeface="Courier New"/>
              </a:endParaRPr>
            </a:p>
          </p:txBody>
        </p:sp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78014900"/>
                </p:ext>
              </p:extLst>
            </p:nvPr>
          </p:nvGraphicFramePr>
          <p:xfrm>
            <a:off x="1320592" y="3996670"/>
            <a:ext cx="555625" cy="1000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7" name="文档" r:id="rId5" imgW="555342" imgH="999512" progId="Word.Document.12">
                    <p:embed/>
                  </p:oleObj>
                </mc:Choice>
                <mc:Fallback>
                  <p:oleObj name="文档" r:id="rId5" imgW="555342" imgH="999512" progId="Word.Documen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320592" y="3996670"/>
                          <a:ext cx="555625" cy="1000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860000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2277298"/>
              </p:ext>
            </p:extLst>
          </p:nvPr>
        </p:nvGraphicFramePr>
        <p:xfrm>
          <a:off x="416198" y="699542"/>
          <a:ext cx="7396162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文档" r:id="rId4" imgW="7395851" imgH="1479526" progId="Word.Document.12">
                  <p:embed/>
                </p:oleObj>
              </mc:Choice>
              <mc:Fallback>
                <p:oleObj name="文档" r:id="rId4" imgW="7395851" imgH="147952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6198" y="699542"/>
                        <a:ext cx="7396162" cy="147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387916" y="1762057"/>
            <a:ext cx="8027000" cy="1817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Q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间电势差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en-US" altLang="zh-CN" sz="2600" i="1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QA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Ed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′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5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</a:t>
            </a:r>
            <a:r>
              <a:rPr lang="en-US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(10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4)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</a:t>
            </a:r>
            <a:r>
              <a:rPr lang="zh-CN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V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30 V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所以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点电势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φ</a:t>
            </a:r>
            <a:r>
              <a:rPr lang="en-US" altLang="zh-CN" sz="2600" i="1" kern="100" baseline="-250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＝－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30 V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P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板电势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φ</a:t>
            </a:r>
            <a:r>
              <a:rPr lang="en-US" altLang="zh-CN" sz="2600" i="1" kern="100" baseline="-250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P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en-US" altLang="zh-CN" sz="2600" i="1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PQ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＝－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50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V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536" y="3682465"/>
            <a:ext cx="8027000" cy="617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50 V</a:t>
            </a: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　－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30 </a:t>
            </a:r>
            <a:r>
              <a:rPr lang="en-US" altLang="zh-CN" sz="2600" kern="100" dirty="0" smtClean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V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62297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23528" y="403890"/>
            <a:ext cx="8352928" cy="1147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保持两板间的电势差不变，而将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Q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板向左平移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5 cm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，则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点的电势将变为多少？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628026"/>
            <a:ext cx="8352928" cy="1772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当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Q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板向左平移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5 cm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时，两板间距离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″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(10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5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 cm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5 cm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Q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板与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点间距离变为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</a:t>
            </a:r>
            <a:r>
              <a:rPr lang="zh-CN" altLang="zh-CN" sz="2600" kern="100" dirty="0">
                <a:solidFill>
                  <a:srgbClr val="404040"/>
                </a:solidFill>
                <a:latin typeface="宋体"/>
                <a:ea typeface="GBK_S"/>
                <a:cs typeface="Times New Roman"/>
              </a:rPr>
              <a:t>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(10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4) cm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5 cm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cm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757691"/>
              </p:ext>
            </p:extLst>
          </p:nvPr>
        </p:nvGraphicFramePr>
        <p:xfrm>
          <a:off x="395536" y="3507854"/>
          <a:ext cx="8213725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文档" r:id="rId4" imgW="8216732" imgH="1518091" progId="Word.Document.12">
                  <p:embed/>
                </p:oleObj>
              </mc:Choice>
              <mc:Fallback>
                <p:oleObj name="文档" r:id="rId4" imgW="8216732" imgH="151809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5536" y="3507854"/>
                        <a:ext cx="8213725" cy="151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8620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67544" y="1230888"/>
            <a:ext cx="8352928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Q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间电势差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en-US" altLang="zh-CN" sz="2600" i="1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QA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′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600" kern="100" dirty="0" err="1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′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</a:t>
            </a:r>
            <a:r>
              <a:rPr lang="zh-CN" altLang="zh-CN" sz="2600" kern="100" dirty="0">
                <a:solidFill>
                  <a:srgbClr val="404040"/>
                </a:solidFill>
                <a:latin typeface="宋体"/>
                <a:ea typeface="GBK_S"/>
                <a:cs typeface="Times New Roman"/>
              </a:rPr>
              <a:t>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1.0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</a:t>
            </a:r>
            <a:r>
              <a:rPr lang="en-US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1.0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</a:t>
            </a:r>
            <a:r>
              <a:rPr lang="zh-CN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V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 V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所以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点电势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φ</a:t>
            </a:r>
            <a:r>
              <a:rPr lang="en-US" altLang="zh-CN" sz="2600" i="1" kern="100" baseline="-250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＝－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 V.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10 </a:t>
            </a:r>
            <a:r>
              <a:rPr lang="en-US" altLang="zh-CN" sz="2600" kern="100" dirty="0" smtClean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V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928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043608" y="267494"/>
            <a:ext cx="6796673" cy="804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4000" algn="ctr">
              <a:lnSpc>
                <a:spcPct val="150000"/>
              </a:lnSpc>
            </a:pPr>
            <a:r>
              <a:rPr lang="zh-CN" altLang="en-US" sz="3500" b="1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学案</a:t>
            </a:r>
            <a:r>
              <a:rPr lang="en-US" altLang="zh-CN" sz="3500" b="1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7  </a:t>
            </a:r>
            <a:r>
              <a:rPr lang="zh-CN" altLang="zh-CN" sz="3500" b="1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电势差</a:t>
            </a:r>
            <a:r>
              <a:rPr lang="zh-CN" altLang="zh-CN" sz="3500" b="1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与电场强度的</a:t>
            </a:r>
            <a:r>
              <a:rPr lang="zh-CN" altLang="zh-CN" sz="3500" b="1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关系</a:t>
            </a:r>
            <a:endParaRPr lang="zh-CN" altLang="en-US" sz="3500" b="1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560" y="1203598"/>
            <a:ext cx="26277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目标定位</a:t>
            </a:r>
            <a:endParaRPr lang="zh-CN" altLang="en-US" sz="28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641862" y="1757596"/>
            <a:ext cx="7934011" cy="3046988"/>
          </a:xfrm>
          <a:prstGeom prst="roundRect">
            <a:avLst>
              <a:gd name="adj" fmla="val 3787"/>
            </a:avLst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84151" y="2427850"/>
            <a:ext cx="7632020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80000"/>
              </a:lnSpc>
              <a:spcAft>
                <a:spcPts val="0"/>
              </a:spcAft>
            </a:pPr>
            <a:r>
              <a:rPr lang="en-US" altLang="zh-CN" sz="28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8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掌握电势差与电场强度的关系</a:t>
            </a:r>
            <a:r>
              <a:rPr lang="en-US" altLang="zh-CN" sz="28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80000"/>
              </a:lnSpc>
              <a:spcAft>
                <a:spcPts val="0"/>
              </a:spcAft>
            </a:pPr>
            <a:r>
              <a:rPr lang="en-US" altLang="zh-CN" sz="28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2.</a:t>
            </a:r>
            <a:r>
              <a:rPr lang="zh-CN" altLang="zh-CN" sz="28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能利用电势差与电场强度的关系解决实际问题</a:t>
            </a:r>
            <a:r>
              <a:rPr lang="en-US" altLang="zh-CN" sz="28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5916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1520" y="51470"/>
            <a:ext cx="6853158" cy="621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600" b="1" kern="1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二、非匀强电场中的电势差与电场强度的关系</a:t>
            </a:r>
          </a:p>
        </p:txBody>
      </p:sp>
      <p:sp>
        <p:nvSpPr>
          <p:cNvPr id="5" name="矩形 4"/>
          <p:cNvSpPr/>
          <p:nvPr/>
        </p:nvSpPr>
        <p:spPr>
          <a:xfrm>
            <a:off x="251520" y="897668"/>
            <a:ext cx="8352928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如图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4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所示为某一电场的电场线和等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势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面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已知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φ</a:t>
            </a:r>
            <a:r>
              <a:rPr lang="en-US" altLang="zh-CN" sz="2600" i="1" kern="100" baseline="-250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5 V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φ</a:t>
            </a:r>
            <a:r>
              <a:rPr lang="en-US" altLang="zh-CN" sz="2600" i="1" kern="100" baseline="-250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 V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，则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A.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φ</a:t>
            </a:r>
            <a:r>
              <a:rPr lang="en-US" altLang="zh-CN" sz="2600" i="1" kern="100" baseline="-250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4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V			</a:t>
            </a:r>
            <a:r>
              <a:rPr lang="en-US" altLang="zh-CN" sz="2600" kern="100" dirty="0" err="1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B.</a:t>
            </a:r>
            <a:r>
              <a:rPr lang="en-US" altLang="zh-CN" sz="2600" i="1" kern="100" dirty="0" err="1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φ</a:t>
            </a:r>
            <a:r>
              <a:rPr lang="en-US" altLang="zh-CN" sz="2600" i="1" kern="100" baseline="-25000" dirty="0" err="1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&gt;4 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V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C.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φ</a:t>
            </a:r>
            <a:r>
              <a:rPr lang="en-US" altLang="zh-CN" sz="2600" i="1" kern="100" baseline="-250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&lt;4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V				D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上述情况都有可能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9218" name="Picture 2" descr="\\莫成程\f\幻灯片文件复制\2015\同步\步步高\物理\步步高人教3-1（人教）\W33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113692"/>
            <a:ext cx="1846210" cy="1145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7449339" y="2342853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4</a:t>
            </a:r>
            <a:endParaRPr lang="zh-CN" altLang="en-US" sz="2600" dirty="0"/>
          </a:p>
        </p:txBody>
      </p:sp>
      <p:sp>
        <p:nvSpPr>
          <p:cNvPr id="7" name="矩形 6"/>
          <p:cNvSpPr/>
          <p:nvPr/>
        </p:nvSpPr>
        <p:spPr>
          <a:xfrm>
            <a:off x="251520" y="3274225"/>
            <a:ext cx="8352928" cy="1817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由于是非匀强电场，不能根据公式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Ed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进行定量计算，只能进行定性分析，由电场线的疏密可以分析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和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间的平均场强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600" i="1" kern="100" baseline="-250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ab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&gt;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600" i="1" kern="100" baseline="-250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，所以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en-US" altLang="zh-CN" sz="2600" i="1" kern="100" baseline="-250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ab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&gt;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en-US" altLang="zh-CN" sz="2600" i="1" kern="100" baseline="-250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正确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6352" y="1650886"/>
            <a:ext cx="40748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</a:rPr>
              <a:t>C</a:t>
            </a:r>
            <a:endParaRPr lang="zh-CN" altLang="en-US" sz="2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19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04668" y="78025"/>
            <a:ext cx="5519460" cy="621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600" b="1" kern="1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三、电场强度、电势差与电场力做功</a:t>
            </a:r>
          </a:p>
        </p:txBody>
      </p:sp>
      <p:sp>
        <p:nvSpPr>
          <p:cNvPr id="5" name="矩形 4"/>
          <p:cNvSpPr/>
          <p:nvPr/>
        </p:nvSpPr>
        <p:spPr>
          <a:xfrm>
            <a:off x="228660" y="738119"/>
            <a:ext cx="8352928" cy="4413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zh-CN" altLang="zh-CN" sz="2400" b="1" kern="100" cap="all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400" b="1" kern="100" cap="all" dirty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4</a:t>
            </a:r>
            <a:r>
              <a:rPr lang="zh-CN" altLang="zh-CN" sz="2400" kern="100" cap="all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如图</a:t>
            </a:r>
            <a:r>
              <a:rPr lang="en-US" altLang="zh-CN" sz="2400" kern="100" cap="all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5</a:t>
            </a:r>
            <a:r>
              <a:rPr lang="zh-CN" altLang="zh-CN" sz="2400" kern="100" cap="all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所示的匀强电场场强为</a:t>
            </a:r>
            <a:r>
              <a:rPr lang="en-US" altLang="zh-CN" sz="2400" kern="100" cap="all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</a:t>
            </a:r>
            <a:r>
              <a:rPr lang="en-US" altLang="zh-CN" sz="2400" kern="100" cap="all" baseline="30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en-US" altLang="zh-CN" sz="2400" kern="100" cap="all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N/C</a:t>
            </a:r>
            <a:r>
              <a:rPr lang="zh-CN" altLang="zh-CN" sz="2400" kern="100" cap="all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</a:t>
            </a:r>
            <a:r>
              <a:rPr lang="en-US" altLang="zh-CN" sz="2400" i="1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ad</a:t>
            </a:r>
            <a:r>
              <a:rPr lang="zh-CN" altLang="zh-CN" sz="2400" kern="100" cap="all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平</a:t>
            </a:r>
            <a:endParaRPr lang="en-US" altLang="zh-CN" sz="2400" kern="100" cap="all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zh-CN" altLang="zh-CN" sz="2400" kern="100" cap="all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行</a:t>
            </a:r>
            <a:r>
              <a:rPr lang="zh-CN" altLang="zh-CN" sz="2400" kern="100" cap="all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于电场线</a:t>
            </a:r>
            <a:r>
              <a:rPr lang="zh-CN" altLang="zh-CN" sz="2400" kern="100" cap="all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400" i="1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ac</a:t>
            </a:r>
            <a:r>
              <a:rPr lang="zh-CN" altLang="zh-CN" sz="2400" kern="100" cap="all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垂直</a:t>
            </a:r>
            <a:r>
              <a:rPr lang="zh-CN" altLang="zh-CN" sz="2400" kern="100" cap="all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于电场线</a:t>
            </a:r>
            <a:r>
              <a:rPr lang="zh-CN" altLang="zh-CN" sz="2400" kern="100" cap="all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</a:t>
            </a:r>
            <a:r>
              <a:rPr lang="en-US" altLang="zh-CN" sz="2400" i="1" kern="100" dirty="0" err="1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ab</a:t>
            </a:r>
            <a:r>
              <a:rPr lang="zh-CN" altLang="zh-CN" sz="2400" kern="100" cap="all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i="1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cd</a:t>
            </a:r>
            <a:r>
              <a:rPr lang="zh-CN" altLang="zh-CN" sz="2400" kern="100" cap="all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kern="100" cap="all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4 </a:t>
            </a:r>
            <a:r>
              <a:rPr lang="en-US" altLang="zh-CN" sz="2400" kern="100" dirty="0">
                <a:latin typeface="Times New Roman"/>
              </a:rPr>
              <a:t>cm</a:t>
            </a:r>
            <a:r>
              <a:rPr lang="zh-CN" altLang="zh-CN" sz="2400" kern="100" cap="all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endParaRPr lang="en-US" altLang="zh-CN" sz="2400" kern="100" cap="all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sz="2400" i="1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ac</a:t>
            </a:r>
            <a:r>
              <a:rPr lang="zh-CN" altLang="zh-CN" sz="2400" kern="100" cap="all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i="1" kern="100" dirty="0" err="1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bd</a:t>
            </a:r>
            <a:r>
              <a:rPr lang="zh-CN" altLang="zh-CN" sz="2400" kern="100" cap="all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kern="100" cap="all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 </a:t>
            </a:r>
            <a:r>
              <a:rPr lang="en-US" altLang="zh-CN" sz="2400" kern="100" dirty="0">
                <a:latin typeface="Times New Roman"/>
              </a:rPr>
              <a:t>cm</a:t>
            </a:r>
            <a:r>
              <a:rPr lang="en-US" altLang="zh-CN" sz="2400" kern="100" cap="all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400" kern="100" cap="all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则下述计算结果正确</a:t>
            </a:r>
            <a:r>
              <a:rPr lang="zh-CN" altLang="zh-CN" sz="2400" kern="100" cap="all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的是</a:t>
            </a:r>
            <a:r>
              <a:rPr lang="en-US" altLang="zh-CN" sz="2400" kern="100" cap="all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400" kern="100" cap="all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400" kern="100" cap="all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400" kern="100" cap="all" dirty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sz="2400" kern="100" cap="all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en-US" altLang="zh-CN" sz="2400" kern="100" cap="all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</a:t>
            </a:r>
            <a:r>
              <a:rPr lang="en-US" altLang="zh-CN" sz="2400" i="1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400" kern="100" cap="all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400" i="1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400" kern="100" cap="all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之间</a:t>
            </a:r>
            <a:r>
              <a:rPr lang="zh-CN" altLang="zh-CN" sz="2400" kern="100" cap="all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的电势差为</a:t>
            </a:r>
            <a:r>
              <a:rPr lang="en-US" altLang="zh-CN" sz="2400" kern="100" cap="all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40 V</a:t>
            </a:r>
            <a:endParaRPr lang="zh-CN" altLang="zh-CN" sz="2400" kern="100" cap="all" dirty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sz="2400" kern="100" cap="all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en-US" altLang="zh-CN" sz="2400" kern="100" cap="all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</a:t>
            </a:r>
            <a:r>
              <a:rPr lang="en-US" altLang="zh-CN" sz="2400" i="1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400" kern="100" cap="all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400" i="1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400" kern="100" cap="all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之间</a:t>
            </a:r>
            <a:r>
              <a:rPr lang="zh-CN" altLang="zh-CN" sz="2400" kern="100" cap="all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的电势差为</a:t>
            </a:r>
            <a:r>
              <a:rPr lang="en-US" altLang="zh-CN" sz="2400" kern="100" cap="all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50 V</a:t>
            </a:r>
            <a:endParaRPr lang="zh-CN" altLang="zh-CN" sz="2400" kern="100" cap="all" dirty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sz="2400" kern="100" cap="all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C.</a:t>
            </a:r>
            <a:r>
              <a:rPr lang="zh-CN" altLang="zh-CN" sz="2400" kern="100" cap="all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将</a:t>
            </a:r>
            <a:r>
              <a:rPr lang="en-US" altLang="zh-CN" sz="2400" i="1" kern="100" dirty="0">
                <a:latin typeface="Times New Roman"/>
              </a:rPr>
              <a:t>q</a:t>
            </a:r>
            <a:r>
              <a:rPr lang="zh-CN" altLang="zh-CN" sz="2400" kern="100" cap="all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＝－</a:t>
            </a:r>
            <a:r>
              <a:rPr lang="en-US" altLang="zh-CN" sz="2400" kern="100" cap="all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5</a:t>
            </a:r>
            <a:r>
              <a:rPr lang="en-US" altLang="zh-CN" sz="2400" kern="100" cap="all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400" kern="100" cap="all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</a:t>
            </a:r>
            <a:r>
              <a:rPr lang="zh-CN" altLang="zh-CN" sz="2400" kern="100" cap="all" baseline="300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400" kern="100" cap="all" baseline="30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en-US" altLang="zh-CN" sz="2400" kern="100" cap="all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C</a:t>
            </a:r>
            <a:r>
              <a:rPr lang="zh-CN" altLang="zh-CN" sz="2400" kern="100" cap="all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的点电荷沿矩形</a:t>
            </a:r>
            <a:r>
              <a:rPr lang="zh-CN" altLang="zh-CN" sz="2400" kern="100" cap="all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路径</a:t>
            </a:r>
            <a:r>
              <a:rPr lang="en-US" altLang="zh-CN" sz="2400" i="1" kern="100" dirty="0" err="1">
                <a:latin typeface="Times New Roman"/>
              </a:rPr>
              <a:t>abdca</a:t>
            </a:r>
            <a:r>
              <a:rPr lang="zh-CN" altLang="zh-CN" sz="2400" kern="100" cap="all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移动</a:t>
            </a:r>
            <a:r>
              <a:rPr lang="zh-CN" altLang="zh-CN" sz="2400" kern="100" cap="all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一周</a:t>
            </a:r>
            <a:r>
              <a:rPr lang="zh-CN" altLang="zh-CN" sz="2400" kern="100" cap="all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endParaRPr lang="en-US" altLang="zh-CN" sz="2400" kern="100" cap="all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sz="2400" kern="100" cap="all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</a:t>
            </a:r>
            <a:r>
              <a:rPr lang="en-US" altLang="zh-CN" sz="2400" kern="100" cap="all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</a:t>
            </a:r>
            <a:r>
              <a:rPr lang="zh-CN" altLang="zh-CN" sz="2400" kern="100" cap="all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电场</a:t>
            </a:r>
            <a:r>
              <a:rPr lang="zh-CN" altLang="zh-CN" sz="2400" kern="100" cap="all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力做的功是－</a:t>
            </a:r>
            <a:r>
              <a:rPr lang="en-US" altLang="zh-CN" sz="2400" kern="100" cap="all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0.25 J</a:t>
            </a:r>
            <a:endParaRPr lang="zh-CN" altLang="zh-CN" sz="2400" kern="100" cap="all" dirty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sz="2400" kern="100" cap="all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D.</a:t>
            </a:r>
            <a:r>
              <a:rPr lang="zh-CN" altLang="zh-CN" sz="2400" kern="100" cap="all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将</a:t>
            </a:r>
            <a:r>
              <a:rPr lang="en-US" altLang="zh-CN" sz="2400" i="1" kern="100" dirty="0">
                <a:solidFill>
                  <a:prstClr val="black"/>
                </a:solidFill>
                <a:latin typeface="Times New Roman"/>
              </a:rPr>
              <a:t>q </a:t>
            </a:r>
            <a:r>
              <a:rPr lang="zh-CN" altLang="zh-CN" sz="2400" kern="100" cap="all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＝－</a:t>
            </a:r>
            <a:r>
              <a:rPr lang="en-US" altLang="zh-CN" sz="2400" kern="100" cap="all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5</a:t>
            </a:r>
            <a:r>
              <a:rPr lang="en-US" altLang="zh-CN" sz="2400" kern="100" cap="all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400" kern="100" cap="all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</a:t>
            </a:r>
            <a:r>
              <a:rPr lang="zh-CN" altLang="zh-CN" sz="2400" kern="100" cap="all" baseline="300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400" kern="100" cap="all" baseline="30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en-US" altLang="zh-CN" sz="2400" kern="100" cap="all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C</a:t>
            </a:r>
            <a:r>
              <a:rPr lang="zh-CN" altLang="zh-CN" sz="2400" kern="100" cap="all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的点电荷</a:t>
            </a:r>
            <a:r>
              <a:rPr lang="zh-CN" altLang="zh-CN" sz="2400" kern="100" cap="all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沿</a:t>
            </a:r>
            <a:r>
              <a:rPr lang="en-US" altLang="zh-CN" sz="2400" i="1" kern="100" dirty="0" err="1" smtClean="0">
                <a:latin typeface="Times New Roman"/>
              </a:rPr>
              <a:t>abd</a:t>
            </a:r>
            <a:r>
              <a:rPr lang="zh-CN" altLang="zh-CN" sz="2400" kern="100" cap="all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从</a:t>
            </a:r>
            <a:r>
              <a:rPr lang="en-US" altLang="zh-CN" sz="2400" i="1" kern="100" dirty="0" smtClean="0">
                <a:latin typeface="Times New Roman"/>
              </a:rPr>
              <a:t>a</a:t>
            </a:r>
            <a:r>
              <a:rPr lang="zh-CN" altLang="zh-CN" sz="2400" kern="100" cap="all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移到</a:t>
            </a:r>
            <a:r>
              <a:rPr lang="en-US" altLang="zh-CN" sz="2400" i="1" kern="100" dirty="0" smtClean="0">
                <a:latin typeface="Times New Roman"/>
              </a:rPr>
              <a:t>d</a:t>
            </a:r>
            <a:r>
              <a:rPr lang="zh-CN" altLang="zh-CN" sz="2400" kern="100" cap="all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电场</a:t>
            </a:r>
            <a:r>
              <a:rPr lang="zh-CN" altLang="zh-CN" sz="2400" kern="100" cap="all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力做</a:t>
            </a:r>
            <a:r>
              <a:rPr lang="zh-CN" altLang="zh-CN" sz="2400" kern="100" cap="all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</a:t>
            </a:r>
            <a:endParaRPr lang="en-US" altLang="zh-CN" sz="2400" kern="100" cap="all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sz="2400" kern="100" cap="all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</a:t>
            </a:r>
            <a:r>
              <a:rPr lang="en-US" altLang="zh-CN" sz="2400" kern="100" cap="all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</a:t>
            </a:r>
            <a:r>
              <a:rPr lang="zh-CN" altLang="zh-CN" sz="2400" kern="100" cap="all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功</a:t>
            </a:r>
            <a:r>
              <a:rPr lang="zh-CN" altLang="zh-CN" sz="2400" kern="100" cap="all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是</a:t>
            </a:r>
            <a:r>
              <a:rPr lang="en-US" altLang="zh-CN" sz="2400" kern="100" cap="all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0.25 J</a:t>
            </a:r>
            <a:endParaRPr lang="zh-CN" altLang="zh-CN" sz="2400" kern="100" cap="all" dirty="0">
              <a:effectLst/>
              <a:latin typeface="宋体"/>
              <a:cs typeface="Courier New"/>
            </a:endParaRPr>
          </a:p>
        </p:txBody>
      </p:sp>
      <p:pic>
        <p:nvPicPr>
          <p:cNvPr id="10242" name="Picture 2" descr="\\莫成程\f\幻灯片文件复制\2015\同步\步步高\物理\步步高人教3-1（人教）\W34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8108" y="786679"/>
            <a:ext cx="1652364" cy="1353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7651888" y="2134404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</a:rPr>
              <a:t>5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9325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67544" y="753652"/>
            <a:ext cx="8352928" cy="3618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项，由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Ed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得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en-US" altLang="zh-CN" sz="2600" i="1" kern="100" baseline="-250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</a:t>
            </a:r>
            <a:r>
              <a:rPr lang="en-US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0.04 V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40 V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项，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在同一等势面上，所以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en-US" altLang="zh-CN" sz="2600" i="1" kern="100" baseline="-250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项，将电荷沿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abdca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移动一周，位移为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，故电场力做功为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项，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W</a:t>
            </a:r>
            <a:r>
              <a:rPr lang="en-US" altLang="zh-CN" sz="2600" i="1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ad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W</a:t>
            </a:r>
            <a:r>
              <a:rPr lang="en-US" altLang="zh-CN" sz="2600" i="1" kern="100" baseline="-250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qU</a:t>
            </a:r>
            <a:r>
              <a:rPr lang="en-US" altLang="zh-CN" sz="2600" i="1" kern="100" baseline="-250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5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</a:t>
            </a:r>
            <a:r>
              <a:rPr lang="zh-CN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40 J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＝－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0.2 J.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A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  <p:pic>
        <p:nvPicPr>
          <p:cNvPr id="4" name="Picture 2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459067" y="451733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539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 flipV="1">
            <a:off x="539552" y="332656"/>
            <a:ext cx="8208912" cy="6846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64089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10257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141812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707639"/>
            <a:ext cx="8640960" cy="4573560"/>
            <a:chOff x="251520" y="707639"/>
            <a:chExt cx="8640960" cy="4573560"/>
          </a:xfrm>
        </p:grpSpPr>
        <p:sp>
          <p:nvSpPr>
            <p:cNvPr id="12" name="矩形 11"/>
            <p:cNvSpPr/>
            <p:nvPr/>
          </p:nvSpPr>
          <p:spPr>
            <a:xfrm>
              <a:off x="251520" y="707639"/>
              <a:ext cx="8640960" cy="45735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40000"/>
                </a:lnSpc>
                <a:spcAft>
                  <a:spcPts val="0"/>
                </a:spcAft>
              </a:pP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1.(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对电场强度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E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的理解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)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下列关于匀强电场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的结</a:t>
              </a:r>
              <a:endPara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endParaRPr>
            </a:p>
            <a:p>
              <a:pPr algn="just">
                <a:lnSpc>
                  <a:spcPct val="140000"/>
                </a:lnSpc>
                <a:spcAft>
                  <a:spcPts val="0"/>
                </a:spcAft>
              </a:pP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论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正确的是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(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　　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)</a:t>
              </a:r>
              <a:endParaRPr lang="zh-CN" altLang="zh-CN" sz="1050" kern="100" dirty="0">
                <a:latin typeface="宋体"/>
                <a:cs typeface="Courier New"/>
              </a:endParaRPr>
            </a:p>
            <a:p>
              <a:pPr algn="just">
                <a:lnSpc>
                  <a:spcPct val="140000"/>
                </a:lnSpc>
                <a:spcAft>
                  <a:spcPts val="0"/>
                </a:spcAft>
              </a:pP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A.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公式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E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＝</a:t>
              </a:r>
              <a:r>
                <a:rPr lang="en-US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   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也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适用于匀强电场</a:t>
              </a:r>
              <a:endParaRPr lang="zh-CN" altLang="zh-CN" sz="1050" kern="100" dirty="0">
                <a:latin typeface="宋体"/>
                <a:cs typeface="Courier New"/>
              </a:endParaRPr>
            </a:p>
            <a:p>
              <a:pPr algn="just">
                <a:lnSpc>
                  <a:spcPct val="140000"/>
                </a:lnSpc>
                <a:spcAft>
                  <a:spcPts val="0"/>
                </a:spcAft>
              </a:pP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B.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根据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U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＝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Ed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可知，任意两点的电势差与这两点的距离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成</a:t>
              </a:r>
              <a:endPara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endParaRPr>
            </a:p>
            <a:p>
              <a:pPr algn="just">
                <a:lnSpc>
                  <a:spcPct val="140000"/>
                </a:lnSpc>
                <a:spcAft>
                  <a:spcPts val="0"/>
                </a:spcAft>
              </a:pP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 </a:t>
              </a:r>
              <a:r>
                <a:rPr lang="en-US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   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正比</a:t>
              </a:r>
              <a:endParaRPr lang="zh-CN" altLang="zh-CN" sz="1050" kern="100" dirty="0">
                <a:latin typeface="宋体"/>
                <a:cs typeface="Courier New"/>
              </a:endParaRPr>
            </a:p>
            <a:p>
              <a:pPr algn="just">
                <a:lnSpc>
                  <a:spcPct val="140000"/>
                </a:lnSpc>
                <a:spcAft>
                  <a:spcPts val="0"/>
                </a:spcAft>
              </a:pP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C.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匀强电场的场强在数值上等于沿场强方向每单位长度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上</a:t>
              </a:r>
              <a:endPara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endParaRPr>
            </a:p>
            <a:p>
              <a:pPr algn="just">
                <a:lnSpc>
                  <a:spcPct val="140000"/>
                </a:lnSpc>
                <a:spcAft>
                  <a:spcPts val="0"/>
                </a:spcAft>
              </a:pPr>
              <a:r>
                <a:rPr lang="en-US" altLang="zh-CN" sz="2600" kern="10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 </a:t>
              </a:r>
              <a:r>
                <a:rPr lang="en-US" altLang="zh-CN" sz="2600" kern="10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   </a:t>
              </a:r>
              <a:r>
                <a:rPr lang="zh-CN" altLang="zh-CN" sz="2600" kern="10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的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电势差</a:t>
              </a:r>
              <a:endParaRPr lang="zh-CN" altLang="zh-CN" sz="1050" kern="100" dirty="0">
                <a:latin typeface="宋体"/>
                <a:cs typeface="Courier New"/>
              </a:endParaRPr>
            </a:p>
            <a:p>
              <a:pPr algn="just">
                <a:lnSpc>
                  <a:spcPct val="140000"/>
                </a:lnSpc>
                <a:spcAft>
                  <a:spcPts val="0"/>
                </a:spcAft>
              </a:pP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D.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匀强电场的场强方向总是跟电荷所受电场力的方向相同</a:t>
              </a:r>
              <a:endParaRPr lang="zh-CN" altLang="zh-CN" sz="1050" kern="100" dirty="0">
                <a:effectLst/>
                <a:latin typeface="宋体"/>
                <a:cs typeface="Courier New"/>
              </a:endParaRPr>
            </a:p>
          </p:txBody>
        </p:sp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47327401"/>
                </p:ext>
              </p:extLst>
            </p:nvPr>
          </p:nvGraphicFramePr>
          <p:xfrm>
            <a:off x="1812876" y="1779662"/>
            <a:ext cx="501650" cy="962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4" name="文档" r:id="rId8" imgW="502075" imgH="961291" progId="Word.Document.12">
                    <p:embed/>
                  </p:oleObj>
                </mc:Choice>
                <mc:Fallback>
                  <p:oleObj name="文档" r:id="rId8" imgW="502075" imgH="961291" progId="Word.Documen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812876" y="1779662"/>
                          <a:ext cx="501650" cy="962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矩形 4"/>
          <p:cNvSpPr/>
          <p:nvPr/>
        </p:nvSpPr>
        <p:spPr>
          <a:xfrm>
            <a:off x="2131348" y="1390005"/>
            <a:ext cx="6126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</a:rPr>
              <a:t>AC</a:t>
            </a:r>
            <a:endParaRPr lang="zh-CN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7103583" y="421864"/>
            <a:ext cx="1644881" cy="709726"/>
          </a:xfrm>
          <a:prstGeom prst="roundRect">
            <a:avLst>
              <a:gd name="adj" fmla="val 5813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211673" y="430560"/>
            <a:ext cx="1415772" cy="5810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自我检测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144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hlinkClick r:id="rId2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4" name="TextBox 13">
            <a:hlinkClick r:id="rId3" action="ppaction://hlinksldjump"/>
          </p:cNvPr>
          <p:cNvSpPr txBox="1"/>
          <p:nvPr/>
        </p:nvSpPr>
        <p:spPr>
          <a:xfrm>
            <a:off x="64089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TextBox 14">
            <a:hlinkClick r:id="rId4" action="ppaction://hlinksldjump"/>
          </p:cNvPr>
          <p:cNvSpPr txBox="1"/>
          <p:nvPr/>
        </p:nvSpPr>
        <p:spPr>
          <a:xfrm>
            <a:off x="10257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6" name="TextBox 15">
            <a:hlinkClick r:id="rId5" action="ppaction://hlinksldjump"/>
          </p:cNvPr>
          <p:cNvSpPr txBox="1"/>
          <p:nvPr/>
        </p:nvSpPr>
        <p:spPr>
          <a:xfrm>
            <a:off x="141812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710590"/>
            <a:ext cx="8352928" cy="4508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2.(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匀强电场中电场强度与电势差的关系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如图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6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示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两板间电压为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600 V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板带正电并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接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地，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两板间距离为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12 cm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点离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板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4 cm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下列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说法正确的是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A.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2 000 V/m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φ</a:t>
            </a:r>
            <a:r>
              <a:rPr lang="en-US" altLang="zh-CN" sz="2600" i="1" kern="100" baseline="-250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200 V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B.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5 000 V/m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φ</a:t>
            </a:r>
            <a:r>
              <a:rPr lang="en-US" altLang="zh-CN" sz="2600" i="1" kern="100" baseline="-250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＝－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200 V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电子在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点具有的电势能为－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200 </a:t>
            </a:r>
            <a:r>
              <a:rPr lang="en-US" altLang="zh-CN" sz="2600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eV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电子在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点具有的电势能为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200 </a:t>
            </a:r>
            <a:r>
              <a:rPr lang="en-US" altLang="zh-CN" sz="2600" kern="100" dirty="0" err="1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eV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  <p:pic>
        <p:nvPicPr>
          <p:cNvPr id="11266" name="Picture 2" descr="\\莫成程\f\幻灯片文件复制\2015\同步\步步高\物理\步步高人教3-1（人教）\W36.T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924" y="930806"/>
            <a:ext cx="1517650" cy="1416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7810128" y="2370967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6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10449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hlinkClick r:id="rId3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4" name="TextBox 13">
            <a:hlinkClick r:id="rId4" action="ppaction://hlinksldjump"/>
          </p:cNvPr>
          <p:cNvSpPr txBox="1"/>
          <p:nvPr/>
        </p:nvSpPr>
        <p:spPr>
          <a:xfrm>
            <a:off x="64089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TextBox 14">
            <a:hlinkClick r:id="rId5" action="ppaction://hlinksldjump"/>
          </p:cNvPr>
          <p:cNvSpPr txBox="1"/>
          <p:nvPr/>
        </p:nvSpPr>
        <p:spPr>
          <a:xfrm>
            <a:off x="10257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6" name="TextBox 15">
            <a:hlinkClick r:id="rId6" action="ppaction://hlinksldjump"/>
          </p:cNvPr>
          <p:cNvSpPr txBox="1"/>
          <p:nvPr/>
        </p:nvSpPr>
        <p:spPr>
          <a:xfrm>
            <a:off x="141812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23528" y="987574"/>
            <a:ext cx="8640960" cy="2492990"/>
            <a:chOff x="323528" y="801852"/>
            <a:chExt cx="8640960" cy="2492990"/>
          </a:xfrm>
        </p:grpSpPr>
        <p:sp>
          <p:nvSpPr>
            <p:cNvPr id="8" name="矩形 7"/>
            <p:cNvSpPr/>
            <p:nvPr/>
          </p:nvSpPr>
          <p:spPr>
            <a:xfrm>
              <a:off x="323528" y="801852"/>
              <a:ext cx="8640960" cy="24929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zh-CN" altLang="zh-CN" sz="2600" b="1" kern="100" dirty="0">
                  <a:solidFill>
                    <a:srgbClr val="00B0F0"/>
                  </a:solidFill>
                  <a:latin typeface="Times New Roman"/>
                  <a:ea typeface="微软雅黑"/>
                  <a:cs typeface="Times New Roman"/>
                </a:rPr>
                <a:t>解析　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A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板接地，则其电势为零，又因为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A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、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B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两板间的电压为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600 V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，则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B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板电势为－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600 V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，由此知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C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点电势为负值，则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A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、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B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两板间场强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E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＝</a:t>
              </a:r>
              <a:r>
                <a:rPr lang="en-US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                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＝</a:t>
              </a:r>
              <a:r>
                <a:rPr lang="en-US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50 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V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IPAPANNEW"/>
                  <a:ea typeface="微软雅黑"/>
                  <a:cs typeface="Times New Roman"/>
                </a:rPr>
                <a:t>/cm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IPAPANNEW"/>
                  <a:ea typeface="微软雅黑"/>
                  <a:cs typeface="Times New Roman"/>
                </a:rPr>
                <a:t>＝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IPAPANNEW"/>
                  <a:ea typeface="微软雅黑"/>
                  <a:cs typeface="Times New Roman"/>
                </a:rPr>
                <a:t>5 000 V/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m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，</a:t>
              </a:r>
              <a:r>
                <a:rPr lang="en-US" altLang="zh-CN" sz="2600" i="1" kern="100" dirty="0" err="1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φ</a:t>
              </a:r>
              <a:r>
                <a:rPr lang="en-US" altLang="zh-CN" sz="2600" i="1" kern="100" baseline="-25000" dirty="0" err="1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C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＝</a:t>
              </a:r>
              <a:r>
                <a:rPr lang="en-US" altLang="zh-CN" sz="2600" i="1" kern="100" dirty="0" err="1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Ed</a:t>
              </a:r>
              <a:r>
                <a:rPr lang="en-US" altLang="zh-CN" sz="2600" i="1" kern="100" baseline="-25000" dirty="0" err="1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C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＝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50 V/cm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宋体"/>
                  <a:ea typeface="微软雅黑"/>
                  <a:cs typeface="Times New Roman"/>
                </a:rPr>
                <a:t>×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(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－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4 cm)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＝－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200 V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，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A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错误，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B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正确；</a:t>
              </a:r>
              <a:endParaRPr lang="zh-CN" altLang="zh-CN" sz="1050" kern="100" dirty="0">
                <a:effectLst/>
                <a:latin typeface="宋体"/>
                <a:cs typeface="Courier New"/>
              </a:endParaRPr>
            </a:p>
          </p:txBody>
        </p:sp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50401805"/>
                </p:ext>
              </p:extLst>
            </p:nvPr>
          </p:nvGraphicFramePr>
          <p:xfrm>
            <a:off x="3744773" y="1988066"/>
            <a:ext cx="1706563" cy="1012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5" name="文档" r:id="rId8" imgW="1713533" imgH="1014656" progId="Word.Document.12">
                    <p:embed/>
                  </p:oleObj>
                </mc:Choice>
                <mc:Fallback>
                  <p:oleObj name="文档" r:id="rId8" imgW="1713533" imgH="1014656" progId="Word.Documen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3744773" y="1988066"/>
                          <a:ext cx="1706563" cy="10128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矩形 8"/>
          <p:cNvSpPr/>
          <p:nvPr/>
        </p:nvSpPr>
        <p:spPr>
          <a:xfrm>
            <a:off x="323528" y="3523094"/>
            <a:ext cx="8352928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电子在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点具有的电势能为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200 </a:t>
            </a:r>
            <a:r>
              <a:rPr lang="en-US" altLang="zh-CN" sz="2600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eV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错误，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正确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BD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92693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hlinkClick r:id="rId2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4" name="TextBox 13">
            <a:hlinkClick r:id="rId3" action="ppaction://hlinksldjump"/>
          </p:cNvPr>
          <p:cNvSpPr txBox="1"/>
          <p:nvPr/>
        </p:nvSpPr>
        <p:spPr>
          <a:xfrm>
            <a:off x="64089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TextBox 14">
            <a:hlinkClick r:id="rId4" action="ppaction://hlinksldjump"/>
          </p:cNvPr>
          <p:cNvSpPr txBox="1"/>
          <p:nvPr/>
        </p:nvSpPr>
        <p:spPr>
          <a:xfrm>
            <a:off x="10257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6" name="TextBox 15">
            <a:hlinkClick r:id="rId5" action="ppaction://hlinksldjump"/>
          </p:cNvPr>
          <p:cNvSpPr txBox="1"/>
          <p:nvPr/>
        </p:nvSpPr>
        <p:spPr>
          <a:xfrm>
            <a:off x="141812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9140" y="707162"/>
            <a:ext cx="83529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3.(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非匀强电场中场强与电势的关系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如图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7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所示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endParaRPr lang="en-US" altLang="zh-CN" sz="24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一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电场的电场线分布关于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y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轴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沿竖直方向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对称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endParaRPr lang="en-US" altLang="zh-CN" sz="24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i="1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O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M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N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是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y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轴上的三个点，且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OM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MN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P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点在</a:t>
            </a:r>
            <a:endParaRPr lang="en-US" altLang="zh-CN" sz="24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i="1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y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轴右侧，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MP</a:t>
            </a:r>
            <a:r>
              <a:rPr lang="en-US" altLang="zh-CN" sz="24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⊥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ON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则下列说法正确的是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A.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M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点的电势比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P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点的电势高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B.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将负电荷由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O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点移动到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P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点，电场力做正功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C.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M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N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两点间的电势差大于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O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M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两点间的电势差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D.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M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N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两点间的电势差等于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O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M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两点间的电势差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pic>
        <p:nvPicPr>
          <p:cNvPr id="14338" name="Picture 2" descr="\\莫成程\f\幻灯片文件复制\2015\同步\步步高\物理\步步高人教3-1（人教）\W35.T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016" y="934799"/>
            <a:ext cx="1967150" cy="1671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7502189" y="2662991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</a:rPr>
              <a:t>7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8046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hlinkClick r:id="rId2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4" name="TextBox 13">
            <a:hlinkClick r:id="rId3" action="ppaction://hlinksldjump"/>
          </p:cNvPr>
          <p:cNvSpPr txBox="1"/>
          <p:nvPr/>
        </p:nvSpPr>
        <p:spPr>
          <a:xfrm>
            <a:off x="64089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TextBox 14">
            <a:hlinkClick r:id="rId4" action="ppaction://hlinksldjump"/>
          </p:cNvPr>
          <p:cNvSpPr txBox="1"/>
          <p:nvPr/>
        </p:nvSpPr>
        <p:spPr>
          <a:xfrm>
            <a:off x="10257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6" name="TextBox 15">
            <a:hlinkClick r:id="rId5" action="ppaction://hlinksldjump"/>
          </p:cNvPr>
          <p:cNvSpPr txBox="1"/>
          <p:nvPr/>
        </p:nvSpPr>
        <p:spPr>
          <a:xfrm>
            <a:off x="141812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9140" y="999684"/>
            <a:ext cx="835292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8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根据电场线和等势面的关系画出等势面，可以判断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M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点的电势比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P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点的电势高，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正确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</a:p>
          <a:p>
            <a:pPr algn="just">
              <a:lnSpc>
                <a:spcPct val="18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负电荷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由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O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点移到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P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点，电场力做负功，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错误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8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根据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Ed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进行定性分析可知，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错误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8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A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2946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hlinkClick r:id="rId2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3" name="TextBox 12">
            <a:hlinkClick r:id="rId3" action="ppaction://hlinksldjump"/>
          </p:cNvPr>
          <p:cNvSpPr txBox="1"/>
          <p:nvPr/>
        </p:nvSpPr>
        <p:spPr>
          <a:xfrm>
            <a:off x="64089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4" name="TextBox 13">
            <a:hlinkClick r:id="rId4" action="ppaction://hlinksldjump"/>
          </p:cNvPr>
          <p:cNvSpPr txBox="1"/>
          <p:nvPr/>
        </p:nvSpPr>
        <p:spPr>
          <a:xfrm>
            <a:off x="10257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TextBox 14">
            <a:hlinkClick r:id="rId5" action="ppaction://hlinksldjump"/>
          </p:cNvPr>
          <p:cNvSpPr txBox="1"/>
          <p:nvPr/>
        </p:nvSpPr>
        <p:spPr>
          <a:xfrm>
            <a:off x="141812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3528" y="915566"/>
            <a:ext cx="8352928" cy="1817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4.(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电势差与电场强度的关系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如图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8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所示，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两点相距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 cm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100 V/m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与电场线方向的夹角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θ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120°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，求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两点间的电势差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15362" name="Picture 2" descr="\\莫成程\f\幻灯片文件复制\2015\同步\步步高\物理\步步高人教3-1（人教）\W37.T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752" y="2866939"/>
            <a:ext cx="2411328" cy="1360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3708117" y="4311555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8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15252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hlinkClick r:id="rId3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6" name="TextBox 15">
            <a:hlinkClick r:id="rId4" action="ppaction://hlinksldjump"/>
          </p:cNvPr>
          <p:cNvSpPr txBox="1"/>
          <p:nvPr/>
        </p:nvSpPr>
        <p:spPr>
          <a:xfrm>
            <a:off x="64089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7" name="TextBox 16">
            <a:hlinkClick r:id="rId5" action="ppaction://hlinksldjump"/>
          </p:cNvPr>
          <p:cNvSpPr txBox="1"/>
          <p:nvPr/>
        </p:nvSpPr>
        <p:spPr>
          <a:xfrm>
            <a:off x="10257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8" name="TextBox 17">
            <a:hlinkClick r:id="rId6" action="ppaction://hlinksldjump"/>
          </p:cNvPr>
          <p:cNvSpPr txBox="1"/>
          <p:nvPr/>
        </p:nvSpPr>
        <p:spPr>
          <a:xfrm>
            <a:off x="141812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0432188"/>
              </p:ext>
            </p:extLst>
          </p:nvPr>
        </p:nvGraphicFramePr>
        <p:xfrm>
          <a:off x="371102" y="1099617"/>
          <a:ext cx="8161338" cy="240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name="文档" r:id="rId8" imgW="8167069" imgH="2410492" progId="Word.Document.12">
                  <p:embed/>
                </p:oleObj>
              </mc:Choice>
              <mc:Fallback>
                <p:oleObj name="文档" r:id="rId8" imgW="8167069" imgH="241049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71102" y="1099617"/>
                        <a:ext cx="8161338" cy="2408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331148" y="2731006"/>
            <a:ext cx="6807081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则根据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Ed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得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en-US" altLang="zh-CN" sz="2600" i="1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＝－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Ed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＝－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100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5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</a:t>
            </a:r>
            <a:r>
              <a:rPr lang="zh-CN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V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＝－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5 V.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5 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V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  <p:pic>
        <p:nvPicPr>
          <p:cNvPr id="11" name="Picture 2">
            <a:hlinkClick r:id="rId10" action="ppaction://hlinksldjump"/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459067" y="451733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311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>
            <a:hlinkClick r:id="rId2" action="ppaction://hlinksldjump"/>
          </p:cNvPr>
          <p:cNvSpPr/>
          <p:nvPr/>
        </p:nvSpPr>
        <p:spPr>
          <a:xfrm>
            <a:off x="2483768" y="2438088"/>
            <a:ext cx="1644881" cy="1069766"/>
          </a:xfrm>
          <a:prstGeom prst="roundRect">
            <a:avLst>
              <a:gd name="adj" fmla="val 5813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>
            <a:hlinkClick r:id="rId2" action="ppaction://hlinksldjump"/>
          </p:cNvPr>
          <p:cNvSpPr txBox="1"/>
          <p:nvPr/>
        </p:nvSpPr>
        <p:spPr>
          <a:xfrm>
            <a:off x="2588651" y="2610190"/>
            <a:ext cx="1415772" cy="5810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知识探究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 7">
            <a:hlinkClick r:id="rId3" action="ppaction://hlinksldjump"/>
          </p:cNvPr>
          <p:cNvSpPr/>
          <p:nvPr/>
        </p:nvSpPr>
        <p:spPr>
          <a:xfrm>
            <a:off x="4727319" y="2438088"/>
            <a:ext cx="1644881" cy="1069766"/>
          </a:xfrm>
          <a:prstGeom prst="roundRect">
            <a:avLst>
              <a:gd name="adj" fmla="val 5813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>
            <a:hlinkClick r:id="rId3" action="ppaction://hlinksldjump"/>
          </p:cNvPr>
          <p:cNvSpPr txBox="1"/>
          <p:nvPr/>
        </p:nvSpPr>
        <p:spPr>
          <a:xfrm>
            <a:off x="4835409" y="2610190"/>
            <a:ext cx="1415772" cy="5810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自我检测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61563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0"/>
            <a:ext cx="8892479" cy="51435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-46037" y="1488"/>
            <a:ext cx="3635896" cy="5143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形标注 5"/>
          <p:cNvSpPr/>
          <p:nvPr/>
        </p:nvSpPr>
        <p:spPr>
          <a:xfrm>
            <a:off x="558602" y="1304181"/>
            <a:ext cx="2648895" cy="2461974"/>
          </a:xfrm>
          <a:prstGeom prst="wedgeEllipseCallout">
            <a:avLst>
              <a:gd name="adj1" fmla="val 65839"/>
              <a:gd name="adj2" fmla="val 20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89859" y="1712878"/>
            <a:ext cx="5554140" cy="1866984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851920" y="1923678"/>
            <a:ext cx="4224233" cy="15993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3500" b="1" dirty="0" smtClean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itchFamily="34" charset="-122"/>
              </a:rPr>
              <a:t>更多精彩内容请登录</a:t>
            </a:r>
            <a:endParaRPr lang="en-US" altLang="zh-CN" sz="3500" b="1" dirty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lang="zh-CN" altLang="en-US" sz="3500" b="1" dirty="0" smtClean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  <p:sp>
        <p:nvSpPr>
          <p:cNvPr id="9" name="标题 1">
            <a:hlinkClick r:id="rId3"/>
          </p:cNvPr>
          <p:cNvSpPr txBox="1">
            <a:spLocks/>
          </p:cNvSpPr>
          <p:nvPr/>
        </p:nvSpPr>
        <p:spPr>
          <a:xfrm>
            <a:off x="3923928" y="2499742"/>
            <a:ext cx="4968552" cy="911246"/>
          </a:xfrm>
          <a:prstGeom prst="rect">
            <a:avLst/>
          </a:prstGeom>
        </p:spPr>
        <p:txBody>
          <a:bodyPr vert="horz" lIns="68572" tIns="34286" rIns="68572" bIns="34286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000" b="1" dirty="0" smtClean="0">
                <a:solidFill>
                  <a:srgbClr val="0070C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www.91taoke.com</a:t>
            </a:r>
            <a:endParaRPr lang="zh-CN" altLang="en-US" sz="3000" b="1" dirty="0">
              <a:solidFill>
                <a:srgbClr val="0070C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95697" y="2036301"/>
            <a:ext cx="2843808" cy="849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4500" b="1" dirty="0" smtClean="0">
                <a:solidFill>
                  <a:srgbClr val="0070C0"/>
                </a:solidFill>
                <a:latin typeface="Impact" panose="020B0806030902050204" pitchFamily="34" charset="0"/>
                <a:ea typeface="微软雅黑" pitchFamily="34" charset="-122"/>
              </a:rPr>
              <a:t>谢谢观看   </a:t>
            </a:r>
            <a:endParaRPr lang="en-US" altLang="zh-CN" sz="4500" b="1" dirty="0">
              <a:solidFill>
                <a:srgbClr val="0070C0"/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584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 flipV="1">
            <a:off x="574405" y="324057"/>
            <a:ext cx="8174059" cy="939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44"/>
          <p:cNvSpPr txBox="1">
            <a:spLocks noChangeArrowheads="1"/>
          </p:cNvSpPr>
          <p:nvPr/>
        </p:nvSpPr>
        <p:spPr bwMode="auto">
          <a:xfrm>
            <a:off x="539552" y="411510"/>
            <a:ext cx="504056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pPr indent="0" algn="just">
              <a:lnSpc>
                <a:spcPct val="150000"/>
              </a:lnSpc>
            </a:pPr>
            <a:r>
              <a:rPr lang="zh-CN" altLang="zh-CN" sz="2800" b="1" kern="100" dirty="0">
                <a:solidFill>
                  <a:schemeClr val="tx1"/>
                </a:solidFill>
                <a:cs typeface="Times New Roman"/>
              </a:rPr>
              <a:t>一、电势差与电场强度的关系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539552" y="1203598"/>
            <a:ext cx="1440160" cy="49684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lnSpc>
                <a:spcPct val="130000"/>
              </a:lnSpc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 </a:t>
            </a:r>
            <a:r>
              <a:rPr lang="zh-CN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问题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设计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48011" y="1779662"/>
            <a:ext cx="6644269" cy="3018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如图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所示的匀强电场中有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两点，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两点位于同一条电场线上，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连线垂直电场线，已知场强大小为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两点间的电势差为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en-US" altLang="zh-CN" sz="2600" i="1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间距离为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，电荷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q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从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点移动到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点，回答下列问题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：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1026" name="Picture 2" descr="\\莫成程\f\幻灯片文件复制\2015\同步\步步高\物理\步步高人教3-1（人教）\B4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2067694"/>
            <a:ext cx="1640160" cy="1474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7569958" y="3591475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1</a:t>
            </a:r>
            <a:endParaRPr lang="zh-CN" altLang="en-US" sz="2600" dirty="0"/>
          </a:p>
        </p:txBody>
      </p:sp>
      <p:sp>
        <p:nvSpPr>
          <p:cNvPr id="12" name="圆角矩形 11"/>
          <p:cNvSpPr/>
          <p:nvPr/>
        </p:nvSpPr>
        <p:spPr>
          <a:xfrm>
            <a:off x="7103583" y="411510"/>
            <a:ext cx="1644881" cy="728776"/>
          </a:xfrm>
          <a:prstGeom prst="roundRect">
            <a:avLst>
              <a:gd name="adj" fmla="val 5813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232109" y="449610"/>
            <a:ext cx="1415772" cy="5810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知识探究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6172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95536" y="267494"/>
            <a:ext cx="8352928" cy="1817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电荷所受静电力是多少？从力和位移的角度计算静电力所做功的大小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通过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间的电势差计算静电力做功的大小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2115894"/>
            <a:ext cx="8352928" cy="617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i="1" kern="100" dirty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 err="1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qE</a:t>
            </a: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i="1" kern="100" dirty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W</a:t>
            </a:r>
            <a:r>
              <a:rPr lang="en-US" altLang="zh-CN" sz="2600" i="1" kern="100" baseline="-25000" dirty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AB</a:t>
            </a: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 err="1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Fd</a:t>
            </a: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 err="1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qEd</a:t>
            </a: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i="1" kern="100" dirty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W</a:t>
            </a:r>
            <a:r>
              <a:rPr lang="en-US" altLang="zh-CN" sz="2600" i="1" kern="100" baseline="-25000" dirty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AB</a:t>
            </a: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 err="1" smtClean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qU</a:t>
            </a:r>
            <a:r>
              <a:rPr lang="en-US" altLang="zh-CN" sz="2600" i="1" kern="100" baseline="-25000" dirty="0" err="1" smtClean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AB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5536" y="2866277"/>
            <a:ext cx="8352928" cy="1217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比较两次计算的功的大小，电势差与电场强度有何关系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？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5536" y="4099158"/>
            <a:ext cx="8352928" cy="617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i="1" kern="100" dirty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en-US" altLang="zh-CN" sz="2600" i="1" kern="100" baseline="-25000" dirty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AB</a:t>
            </a: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 smtClean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Ed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00240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5536" y="1071809"/>
            <a:ext cx="8352928" cy="2868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8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(3)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在图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中，如果将电荷从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点移动到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点，再利用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问的推导过程试着推导，能获得何结论？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已知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与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的夹角为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θ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8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i="1" kern="100" dirty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W</a:t>
            </a:r>
            <a:r>
              <a:rPr lang="en-US" altLang="zh-CN" sz="2600" i="1" kern="100" baseline="-25000" dirty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AC</a:t>
            </a: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 err="1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qEL</a:t>
            </a:r>
            <a:r>
              <a:rPr lang="en-US" altLang="zh-CN" sz="2600" kern="100" dirty="0" err="1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cos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 </a:t>
            </a:r>
            <a:r>
              <a:rPr lang="en-US" altLang="zh-CN" sz="2600" i="1" kern="100" dirty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θ</a:t>
            </a: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 err="1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qEd</a:t>
            </a: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600" i="1" kern="100" dirty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W</a:t>
            </a:r>
            <a:r>
              <a:rPr lang="en-US" altLang="zh-CN" sz="2600" i="1" kern="100" baseline="-25000" dirty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AC</a:t>
            </a: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 err="1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qU</a:t>
            </a:r>
            <a:r>
              <a:rPr lang="en-US" altLang="zh-CN" sz="2600" i="1" kern="100" baseline="-25000" dirty="0" err="1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AC</a:t>
            </a: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600" i="1" kern="100" dirty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en-US" altLang="zh-CN" sz="2600" i="1" kern="100" baseline="-25000" dirty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AC</a:t>
            </a: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Ed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9145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179512" y="123478"/>
            <a:ext cx="1440160" cy="49684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30000"/>
              </a:lnSpc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要点提炼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23528" y="1059582"/>
            <a:ext cx="856895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匀强电场中两点间的电势差等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于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	</a:t>
            </a:r>
            <a:r>
              <a:rPr lang="en-US" altLang="zh-CN" sz="2600" u="sng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	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				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			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乘积，即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en-US" altLang="zh-CN" sz="2600" i="1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AB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    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公式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en-US" altLang="zh-CN" sz="2600" i="1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Ed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只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适用于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电场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，其中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为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两点沿电场方向的距离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电场中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两点的电势差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en-US" altLang="zh-CN" sz="2600" i="1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跟电荷移动的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路径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由电场强度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及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两点沿电场方向的距离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决定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21148" y="1131590"/>
            <a:ext cx="351891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电场强度与这两点沿电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8768" y="1734507"/>
            <a:ext cx="218521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场方向的距离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53144" y="1776035"/>
            <a:ext cx="55496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i="1" kern="100" dirty="0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Ed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72292" y="2340486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匀强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588716" y="3523094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无关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3875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79512" y="627534"/>
            <a:ext cx="8640960" cy="4413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8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公式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说明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电场强度在数值上等于沿电场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方向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	</a:t>
            </a:r>
          </a:p>
          <a:p>
            <a:pPr algn="just">
              <a:lnSpc>
                <a:spcPct val="180000"/>
              </a:lnSpc>
              <a:spcAft>
                <a:spcPts val="0"/>
              </a:spcAft>
            </a:pP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	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上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降低的电势，且场强方向就是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电势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方向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由公式可得出场强单位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是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      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8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4.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在匀强电场中，沿任意一个方向，电势降落都是均匀的，故在同一直线上相同间距的两点间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电势差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；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在匀强电场中，相互平行且长度相等的线段两端点的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电势差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4980448"/>
              </p:ext>
            </p:extLst>
          </p:nvPr>
        </p:nvGraphicFramePr>
        <p:xfrm>
          <a:off x="1706920" y="707162"/>
          <a:ext cx="800100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文档" r:id="rId4" imgW="799361" imgH="969223" progId="Word.Document.12">
                  <p:embed/>
                </p:oleObj>
              </mc:Choice>
              <mc:Fallback>
                <p:oleObj name="文档" r:id="rId4" imgW="799361" imgH="9692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06920" y="707162"/>
                        <a:ext cx="800100" cy="969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7760553" y="813078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每单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1520" y="1503243"/>
            <a:ext cx="118494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位距离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652612" y="1510863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降低最快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226271" y="2223323"/>
            <a:ext cx="77777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V/m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176377" y="3659490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相等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449661" y="4371950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相等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0929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6" grpId="0"/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79512" y="123478"/>
            <a:ext cx="1440160" cy="49684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30000"/>
              </a:lnSpc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延伸思考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7544" y="1182804"/>
            <a:ext cx="8352928" cy="2973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8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公式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en-US" altLang="zh-CN" sz="2600" i="1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Ed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是在匀强电场中得到的，在非匀强电场中能否适用？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8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在非匀强电场中，不能进行定量计算，但可以定性地分析有关问题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3888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3540</TotalTime>
  <Words>916</Words>
  <Application>Microsoft Office PowerPoint</Application>
  <PresentationFormat>全屏显示(16:9)</PresentationFormat>
  <Paragraphs>197</Paragraphs>
  <Slides>30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33" baseType="lpstr">
      <vt:lpstr>Office 主题</vt:lpstr>
      <vt:lpstr>文档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Administrator</cp:lastModifiedBy>
  <cp:revision>556</cp:revision>
  <dcterms:modified xsi:type="dcterms:W3CDTF">2015-04-29T10:30:27Z</dcterms:modified>
</cp:coreProperties>
</file>