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55" r:id="rId2"/>
    <p:sldId id="359" r:id="rId3"/>
    <p:sldId id="430" r:id="rId4"/>
    <p:sldId id="341" r:id="rId5"/>
    <p:sldId id="372" r:id="rId6"/>
    <p:sldId id="373" r:id="rId7"/>
    <p:sldId id="414" r:id="rId8"/>
    <p:sldId id="391" r:id="rId9"/>
    <p:sldId id="392" r:id="rId10"/>
    <p:sldId id="415" r:id="rId11"/>
    <p:sldId id="395" r:id="rId12"/>
    <p:sldId id="397" r:id="rId13"/>
    <p:sldId id="416" r:id="rId14"/>
    <p:sldId id="417" r:id="rId15"/>
    <p:sldId id="418" r:id="rId16"/>
    <p:sldId id="419" r:id="rId17"/>
    <p:sldId id="420" r:id="rId18"/>
    <p:sldId id="421" r:id="rId19"/>
    <p:sldId id="344" r:id="rId20"/>
    <p:sldId id="375" r:id="rId21"/>
    <p:sldId id="408" r:id="rId22"/>
    <p:sldId id="422" r:id="rId23"/>
    <p:sldId id="423" r:id="rId24"/>
    <p:sldId id="409" r:id="rId25"/>
    <p:sldId id="424" r:id="rId26"/>
    <p:sldId id="425" r:id="rId27"/>
    <p:sldId id="410" r:id="rId28"/>
    <p:sldId id="411" r:id="rId29"/>
    <p:sldId id="426" r:id="rId30"/>
    <p:sldId id="413" r:id="rId31"/>
    <p:sldId id="428" r:id="rId32"/>
    <p:sldId id="429" r:id="rId33"/>
    <p:sldId id="389" r:id="rId3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744" y="-534"/>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2</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3/13/2015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package" Target="../embeddings/Microsoft_Word___5.docx"/><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package" Target="../embeddings/Microsoft_Word___7.docx"/><Relationship Id="rId3" Type="http://schemas.openxmlformats.org/officeDocument/2006/relationships/image" Target="../media/image15.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package" Target="../embeddings/Microsoft_Word___6.docx"/><Relationship Id="rId4" Type="http://schemas.openxmlformats.org/officeDocument/2006/relationships/oleObject" Target="../embeddings/oleObject6.bin"/><Relationship Id="rId9" Type="http://schemas.openxmlformats.org/officeDocument/2006/relationships/image" Target="../media/image14.emf"/></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8.bin"/><Relationship Id="rId7" Type="http://schemas.openxmlformats.org/officeDocument/2006/relationships/package" Target="../embeddings/Microsoft_Word___9.doc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18.emf"/><Relationship Id="rId5" Type="http://schemas.openxmlformats.org/officeDocument/2006/relationships/image" Target="../media/image16.emf"/><Relationship Id="rId10" Type="http://schemas.openxmlformats.org/officeDocument/2006/relationships/package" Target="../embeddings/Microsoft_Word___10.docx"/><Relationship Id="rId4" Type="http://schemas.openxmlformats.org/officeDocument/2006/relationships/package" Target="../embeddings/Microsoft_Word___8.docx"/><Relationship Id="rId9"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1.bin"/><Relationship Id="rId7" Type="http://schemas.openxmlformats.org/officeDocument/2006/relationships/package" Target="../embeddings/Microsoft_Word___12.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9.emf"/><Relationship Id="rId10" Type="http://schemas.openxmlformats.org/officeDocument/2006/relationships/image" Target="../media/image21.png"/><Relationship Id="rId4" Type="http://schemas.openxmlformats.org/officeDocument/2006/relationships/package" Target="../embeddings/Microsoft_Word___11.docx"/><Relationship Id="rId9"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22.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1.x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4.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 Target="slide19.xml"/><Relationship Id="rId7" Type="http://schemas.openxmlformats.org/officeDocument/2006/relationships/slide" Target="slide3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27.xml"/><Relationship Id="rId11" Type="http://schemas.openxmlformats.org/officeDocument/2006/relationships/image" Target="../media/image24.png"/><Relationship Id="rId5" Type="http://schemas.openxmlformats.org/officeDocument/2006/relationships/slide" Target="slide24.xml"/><Relationship Id="rId10" Type="http://schemas.openxmlformats.org/officeDocument/2006/relationships/image" Target="../media/image23.emf"/><Relationship Id="rId4" Type="http://schemas.openxmlformats.org/officeDocument/2006/relationships/slide" Target="slide21.xml"/><Relationship Id="rId9" Type="http://schemas.openxmlformats.org/officeDocument/2006/relationships/package" Target="../embeddings/Microsoft_Word___13.docx"/></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4.xml"/></Relationships>
</file>

<file path=ppt/slides/_rels/slide2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19.xml"/><Relationship Id="rId7" Type="http://schemas.openxmlformats.org/officeDocument/2006/relationships/slide" Target="slide3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27.xml"/><Relationship Id="rId11" Type="http://schemas.openxmlformats.org/officeDocument/2006/relationships/image" Target="../media/image25.emf"/><Relationship Id="rId5" Type="http://schemas.openxmlformats.org/officeDocument/2006/relationships/slide" Target="slide24.xml"/><Relationship Id="rId10" Type="http://schemas.openxmlformats.org/officeDocument/2006/relationships/package" Target="../embeddings/Microsoft_Word___14.docx"/><Relationship Id="rId4" Type="http://schemas.openxmlformats.org/officeDocument/2006/relationships/slide" Target="slide21.xml"/><Relationship Id="rId9"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 Target="slide19.xml"/><Relationship Id="rId7" Type="http://schemas.openxmlformats.org/officeDocument/2006/relationships/slide" Target="slide3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27.xml"/><Relationship Id="rId5" Type="http://schemas.openxmlformats.org/officeDocument/2006/relationships/slide" Target="slide24.xml"/><Relationship Id="rId10" Type="http://schemas.openxmlformats.org/officeDocument/2006/relationships/image" Target="../media/image27.emf"/><Relationship Id="rId4" Type="http://schemas.openxmlformats.org/officeDocument/2006/relationships/slide" Target="slide21.xml"/><Relationship Id="rId9" Type="http://schemas.openxmlformats.org/officeDocument/2006/relationships/package" Target="../embeddings/Microsoft_Word___15.docx"/></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slide" Target="slide19.xml"/><Relationship Id="rId7" Type="http://schemas.openxmlformats.org/officeDocument/2006/relationships/slide" Target="slide3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slide" Target="slide27.xml"/><Relationship Id="rId5" Type="http://schemas.openxmlformats.org/officeDocument/2006/relationships/slide" Target="slide24.xml"/><Relationship Id="rId10" Type="http://schemas.openxmlformats.org/officeDocument/2006/relationships/image" Target="../media/image28.emf"/><Relationship Id="rId4" Type="http://schemas.openxmlformats.org/officeDocument/2006/relationships/slide" Target="slide21.xml"/><Relationship Id="rId9" Type="http://schemas.openxmlformats.org/officeDocument/2006/relationships/package" Target="../embeddings/Microsoft_Word___16.docx"/></Relationships>
</file>

<file path=ppt/slides/_rels/slide27.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29.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4.xml"/></Relationships>
</file>

<file path=ppt/slides/_rels/slide2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4.xml"/></Relationships>
</file>

<file path=ppt/slides/_rels/slide2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4.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slide" Target="slide19.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27.xml"/><Relationship Id="rId5" Type="http://schemas.openxmlformats.org/officeDocument/2006/relationships/slide" Target="slide24.xml"/><Relationship Id="rId10" Type="http://schemas.openxmlformats.org/officeDocument/2006/relationships/image" Target="../media/image30.emf"/><Relationship Id="rId4" Type="http://schemas.openxmlformats.org/officeDocument/2006/relationships/slide" Target="slide21.xml"/><Relationship Id="rId9" Type="http://schemas.openxmlformats.org/officeDocument/2006/relationships/package" Target="../embeddings/Microsoft_Word___17.docx"/></Relationships>
</file>

<file path=ppt/slides/_rels/slide31.xml.rels><?xml version="1.0" encoding="UTF-8" standalone="yes"?>
<Relationships xmlns="http://schemas.openxmlformats.org/package/2006/relationships"><Relationship Id="rId8" Type="http://schemas.openxmlformats.org/officeDocument/2006/relationships/package" Target="../embeddings/Microsoft_Word___18.docx"/><Relationship Id="rId3" Type="http://schemas.openxmlformats.org/officeDocument/2006/relationships/slide" Target="slide19.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1.xml"/><Relationship Id="rId9" Type="http://schemas.openxmlformats.org/officeDocument/2006/relationships/image" Target="../media/image32.emf"/></Relationships>
</file>

<file path=ppt/slides/_rels/slide32.xml.rels><?xml version="1.0" encoding="UTF-8" standalone="yes"?>
<Relationships xmlns="http://schemas.openxmlformats.org/package/2006/relationships"><Relationship Id="rId8" Type="http://schemas.openxmlformats.org/officeDocument/2006/relationships/package" Target="../embeddings/Microsoft_Word___19.docx"/><Relationship Id="rId13" Type="http://schemas.openxmlformats.org/officeDocument/2006/relationships/slide" Target="slide2.xml"/><Relationship Id="rId3" Type="http://schemas.openxmlformats.org/officeDocument/2006/relationships/slide" Target="slide19.xml"/><Relationship Id="rId7" Type="http://schemas.openxmlformats.org/officeDocument/2006/relationships/oleObject" Target="../embeddings/oleObject19.bin"/><Relationship Id="rId12"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slide" Target="slide27.xml"/><Relationship Id="rId11" Type="http://schemas.openxmlformats.org/officeDocument/2006/relationships/package" Target="../embeddings/Microsoft_Word___20.docx"/><Relationship Id="rId5" Type="http://schemas.openxmlformats.org/officeDocument/2006/relationships/slide" Target="slide24.xml"/><Relationship Id="rId10" Type="http://schemas.openxmlformats.org/officeDocument/2006/relationships/oleObject" Target="../embeddings/oleObject20.bin"/><Relationship Id="rId4" Type="http://schemas.openxmlformats.org/officeDocument/2006/relationships/slide" Target="slide21.xml"/><Relationship Id="rId9" Type="http://schemas.openxmlformats.org/officeDocument/2006/relationships/image" Target="../media/image33.emf"/><Relationship Id="rId1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__1.docx"/><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Word___2.docx"/></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3.bin"/><Relationship Id="rId7" Type="http://schemas.openxmlformats.org/officeDocument/2006/relationships/package" Target="../embeddings/Microsoft_Word___4.docx"/><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package" Target="../embeddings/Microsoft_Word___3.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第一章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12222" y="1674525"/>
            <a:ext cx="2877711"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静电场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95343"/>
            <a:ext cx="8352928" cy="5133713"/>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由运动轨迹分析可知</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受到库仑斥力的作用，</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点的点电荷应为正电荷，</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的过程</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受到逐渐变大的库仑斥力，速度逐渐减小，加速度增大，电势能逐渐增大；</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而从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到</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的过程</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受到逐渐变小的库仑斥力，速度逐渐增大，加速度减小，电势能逐渐减小，</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由于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两点在同一等势面上，整个过程中，电场力不做功，</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0174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547" y="521131"/>
            <a:ext cx="5131533" cy="662554"/>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三、等分法确定等势点</a:t>
            </a:r>
            <a:r>
              <a:rPr lang="en-US" altLang="zh-CN" sz="2800" b="1" kern="100" dirty="0">
                <a:latin typeface="微软雅黑" pitchFamily="34" charset="-122"/>
                <a:ea typeface="微软雅黑" pitchFamily="34" charset="-122"/>
                <a:cs typeface="Times New Roman"/>
              </a:rPr>
              <a:t>(</a:t>
            </a:r>
            <a:r>
              <a:rPr lang="zh-CN" altLang="zh-CN" sz="2800" b="1" kern="100" dirty="0">
                <a:latin typeface="微软雅黑" pitchFamily="34" charset="-122"/>
                <a:ea typeface="微软雅黑" pitchFamily="34" charset="-122"/>
                <a:cs typeface="Times New Roman"/>
              </a:rPr>
              <a:t>等势线</a:t>
            </a:r>
            <a:r>
              <a:rPr lang="en-US" altLang="zh-CN" sz="2800" b="1" kern="100" dirty="0">
                <a:latin typeface="微软雅黑" pitchFamily="34" charset="-122"/>
                <a:ea typeface="微软雅黑" pitchFamily="34" charset="-122"/>
                <a:cs typeface="Times New Roman"/>
              </a:rPr>
              <a:t>)</a:t>
            </a:r>
            <a:endParaRPr lang="zh-CN" altLang="zh-CN" sz="2800" b="1" kern="100" dirty="0">
              <a:latin typeface="微软雅黑" pitchFamily="34" charset="-122"/>
              <a:ea typeface="微软雅黑" pitchFamily="34" charset="-122"/>
              <a:cs typeface="Times New Roman"/>
            </a:endParaRPr>
          </a:p>
        </p:txBody>
      </p:sp>
      <p:sp>
        <p:nvSpPr>
          <p:cNvPr id="6" name="矩形 5"/>
          <p:cNvSpPr/>
          <p:nvPr/>
        </p:nvSpPr>
        <p:spPr>
          <a:xfrm>
            <a:off x="251520" y="1690049"/>
            <a:ext cx="8352928" cy="1817805"/>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根据</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匀强电场中，任意方向上，平行且相等的两个线段之间的电势差相等</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，先确定电势相等的点，画出等势面；根据电场线和等势面的关系，画出电场线</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483518"/>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是匀强电场中</a:t>
            </a:r>
            <a:r>
              <a:rPr lang="zh-CN" altLang="zh-CN" sz="2600" kern="100" dirty="0" smtClean="0">
                <a:solidFill>
                  <a:srgbClr val="404040"/>
                </a:solidFill>
                <a:latin typeface="Times New Roman"/>
                <a:ea typeface="微软雅黑"/>
                <a:cs typeface="Times New Roman"/>
              </a:rPr>
              <a:t>等腰</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直角三角形</a:t>
            </a:r>
            <a:r>
              <a:rPr lang="zh-CN" altLang="zh-CN" sz="2600" kern="100" dirty="0">
                <a:solidFill>
                  <a:srgbClr val="404040"/>
                </a:solidFill>
                <a:latin typeface="Times New Roman"/>
                <a:ea typeface="微软雅黑"/>
                <a:cs typeface="Times New Roman"/>
              </a:rPr>
              <a:t>的三个顶点，已知</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三</a:t>
            </a:r>
            <a:r>
              <a:rPr lang="zh-CN" altLang="zh-CN" sz="2600" kern="100" dirty="0" smtClean="0">
                <a:solidFill>
                  <a:srgbClr val="404040"/>
                </a:solidFill>
                <a:latin typeface="Times New Roman"/>
                <a:ea typeface="微软雅黑"/>
                <a:cs typeface="Times New Roman"/>
              </a:rPr>
              <a:t>点的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电势</a:t>
            </a:r>
            <a:r>
              <a:rPr lang="zh-CN" altLang="zh-CN" sz="2600" kern="100" dirty="0">
                <a:solidFill>
                  <a:srgbClr val="404040"/>
                </a:solidFill>
                <a:latin typeface="Times New Roman"/>
                <a:ea typeface="微软雅黑"/>
                <a:cs typeface="Times New Roman"/>
              </a:rPr>
              <a:t>分别为</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15 V</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V</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V</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试</a:t>
            </a:r>
            <a:r>
              <a:rPr lang="zh-CN" altLang="zh-CN" sz="2600" kern="100" dirty="0">
                <a:solidFill>
                  <a:srgbClr val="404040"/>
                </a:solidFill>
                <a:latin typeface="Times New Roman"/>
                <a:ea typeface="微软雅黑"/>
                <a:cs typeface="Times New Roman"/>
              </a:rPr>
              <a:t>确定场强的方向，并画出电场线</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5122" name="Picture 2" descr="\\莫成程\f\幻灯片文件复制\2015\同步\步步高\物理\步步高人教3-1（人教）\W5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691291"/>
            <a:ext cx="1512168" cy="14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581096" y="222332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val="1351117474"/>
              </p:ext>
            </p:extLst>
          </p:nvPr>
        </p:nvGraphicFramePr>
        <p:xfrm>
          <a:off x="465138" y="2934018"/>
          <a:ext cx="8099425" cy="2324100"/>
        </p:xfrm>
        <a:graphic>
          <a:graphicData uri="http://schemas.openxmlformats.org/presentationml/2006/ole">
            <mc:AlternateContent xmlns:mc="http://schemas.openxmlformats.org/markup-compatibility/2006">
              <mc:Choice xmlns:v="urn:schemas-microsoft-com:vml" Requires="v">
                <p:oleObj spid="_x0000_s5129" name="文档" r:id="rId5" imgW="8106250" imgH="2326514" progId="Word.Document.12">
                  <p:embed/>
                </p:oleObj>
              </mc:Choice>
              <mc:Fallback>
                <p:oleObj name="文档" r:id="rId5" imgW="8106250" imgH="2326514" progId="Word.Document.12">
                  <p:embed/>
                  <p:pic>
                    <p:nvPicPr>
                      <p:cNvPr id="0" name=""/>
                      <p:cNvPicPr/>
                      <p:nvPr/>
                    </p:nvPicPr>
                    <p:blipFill>
                      <a:blip r:embed="rId6"/>
                      <a:stretch>
                        <a:fillRect/>
                      </a:stretch>
                    </p:blipFill>
                    <p:spPr>
                      <a:xfrm>
                        <a:off x="465138" y="2934018"/>
                        <a:ext cx="8099425" cy="2324100"/>
                      </a:xfrm>
                      <a:prstGeom prst="rect">
                        <a:avLst/>
                      </a:prstGeom>
                    </p:spPr>
                  </p:pic>
                </p:oleObj>
              </mc:Fallback>
            </mc:AlternateContent>
          </a:graphicData>
        </a:graphic>
      </p:graphicFrame>
      <p:sp>
        <p:nvSpPr>
          <p:cNvPr id="8" name="矩形 7"/>
          <p:cNvSpPr/>
          <p:nvPr/>
        </p:nvSpPr>
        <p:spPr>
          <a:xfrm>
            <a:off x="395536" y="4546561"/>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则</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AM</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NC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 V</a:t>
            </a:r>
            <a:r>
              <a:rPr lang="zh-CN" altLang="zh-CN" sz="2600" kern="100" dirty="0">
                <a:solidFill>
                  <a:srgbClr val="404040"/>
                </a:solidFill>
                <a:latin typeface="Times New Roman"/>
                <a:ea typeface="微软雅黑"/>
                <a:cs typeface="Times New Roman"/>
              </a:rPr>
              <a:t>，由此可知，</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V</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7" name="Picture 2" descr="\\莫成程\f\幻灯片文件复制\2015\同步\步步高\物理\步步高人教3-1（人教）\+13.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81096" y="3667110"/>
            <a:ext cx="1322477" cy="140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7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9286" y="1158880"/>
            <a:ext cx="7053026" cy="2492990"/>
          </a:xfrm>
          <a:prstGeom prst="rect">
            <a:avLst/>
          </a:prstGeom>
        </p:spPr>
        <p:txBody>
          <a:bodyPr wrap="square">
            <a:spAutoFit/>
          </a:bodyPr>
          <a:lstStyle/>
          <a:p>
            <a:pPr algn="just">
              <a:lnSpc>
                <a:spcPct val="150000"/>
              </a:lnSpc>
              <a:spcAft>
                <a:spcPts val="0"/>
              </a:spcAft>
            </a:pP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9 V</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两点等电势，</a:t>
            </a:r>
            <a:r>
              <a:rPr lang="en-US" altLang="zh-CN" sz="2600" i="1" kern="100" dirty="0">
                <a:solidFill>
                  <a:srgbClr val="404040"/>
                </a:solidFill>
                <a:latin typeface="Times New Roman"/>
                <a:ea typeface="微软雅黑"/>
                <a:cs typeface="Courier New"/>
              </a:rPr>
              <a:t>BN</a:t>
            </a:r>
            <a:r>
              <a:rPr lang="zh-CN" altLang="zh-CN" sz="2600" kern="100" dirty="0">
                <a:solidFill>
                  <a:srgbClr val="404040"/>
                </a:solidFill>
                <a:latin typeface="Times New Roman"/>
                <a:ea typeface="微软雅黑"/>
                <a:cs typeface="Times New Roman"/>
              </a:rPr>
              <a:t>的连线即为等势线，那么电场线与</a:t>
            </a:r>
            <a:r>
              <a:rPr lang="en-US" altLang="zh-CN" sz="2600" i="1" kern="100" dirty="0">
                <a:solidFill>
                  <a:srgbClr val="404040"/>
                </a:solidFill>
                <a:latin typeface="Times New Roman"/>
                <a:ea typeface="微软雅黑"/>
                <a:cs typeface="Courier New"/>
              </a:rPr>
              <a:t>BN</a:t>
            </a:r>
            <a:r>
              <a:rPr lang="zh-CN" altLang="zh-CN" sz="2600" kern="100" dirty="0">
                <a:solidFill>
                  <a:srgbClr val="404040"/>
                </a:solidFill>
                <a:latin typeface="Times New Roman"/>
                <a:ea typeface="微软雅黑"/>
                <a:cs typeface="Times New Roman"/>
              </a:rPr>
              <a:t>垂直</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电场强度的方向为电势降低的方向：斜向下</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见解析</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86182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483518"/>
            <a:ext cx="8352928" cy="664862"/>
          </a:xfrm>
          <a:prstGeom prst="rect">
            <a:avLst/>
          </a:prstGeom>
        </p:spPr>
        <p:txBody>
          <a:bodyPr wrap="squar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四、电场与力学的综合问题</a:t>
            </a:r>
          </a:p>
        </p:txBody>
      </p:sp>
      <p:sp>
        <p:nvSpPr>
          <p:cNvPr id="3" name="矩形 2"/>
          <p:cNvSpPr/>
          <p:nvPr/>
        </p:nvSpPr>
        <p:spPr>
          <a:xfrm>
            <a:off x="323528" y="1445884"/>
            <a:ext cx="8352928" cy="242201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带电体在电场中的平衡问题和一般的平衡问题相同，在原有受力分析的基础上增加了电场力，根据带电体在电场中的平衡情况列出平衡方程</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当带电体在电场中做加速运动时，可用牛顿运动定律和动能定理求解</a:t>
            </a:r>
            <a:r>
              <a:rPr lang="en-US" altLang="zh-CN" sz="2600" kern="100" dirty="0" smtClean="0">
                <a:solidFill>
                  <a:srgbClr val="404040"/>
                </a:solidFill>
                <a:latin typeface="Times New Roman"/>
                <a:ea typeface="微软雅黑"/>
                <a:cs typeface="Courier New"/>
              </a:rPr>
              <a:t>.</a:t>
            </a:r>
            <a:endParaRPr lang="zh-CN" altLang="zh-CN" sz="2600" b="1" kern="100" dirty="0">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433384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6760" y="426750"/>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竖直放置的两块足够长的平行金属板间有匀强电场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其电场强度为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，在该匀强电场中，用丝线悬挂质量为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的带电小球，丝线跟竖直方向成</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角时小球恰好平衡，如图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请问：</a:t>
            </a:r>
            <a:endParaRPr lang="zh-CN" altLang="zh-CN" sz="1050" kern="100" dirty="0">
              <a:effectLst/>
              <a:latin typeface="宋体"/>
              <a:cs typeface="Courier New"/>
            </a:endParaRPr>
          </a:p>
        </p:txBody>
      </p:sp>
      <p:pic>
        <p:nvPicPr>
          <p:cNvPr id="7170" name="Picture 2" descr="\\莫成程\f\幻灯片文件复制\2015\同步\步步高\物理\步步高人教3-1（人教）\B27.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5524" y="2639171"/>
            <a:ext cx="1264920" cy="188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085582" y="452757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Tree>
    <p:extLst>
      <p:ext uri="{BB962C8B-B14F-4D97-AF65-F5344CB8AC3E}">
        <p14:creationId xmlns:p14="http://schemas.microsoft.com/office/powerpoint/2010/main" val="3241559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51520" y="627534"/>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小球带电荷量是多少？</a:t>
            </a:r>
            <a:endParaRPr lang="zh-CN" altLang="zh-CN" sz="1050" kern="100" dirty="0">
              <a:effectLst/>
              <a:latin typeface="宋体"/>
              <a:cs typeface="Courier New"/>
            </a:endParaRPr>
          </a:p>
        </p:txBody>
      </p:sp>
      <p:grpSp>
        <p:nvGrpSpPr>
          <p:cNvPr id="3" name="组合 2"/>
          <p:cNvGrpSpPr/>
          <p:nvPr/>
        </p:nvGrpSpPr>
        <p:grpSpPr>
          <a:xfrm>
            <a:off x="309560" y="1188358"/>
            <a:ext cx="8529618" cy="4119696"/>
            <a:chOff x="309560" y="1188358"/>
            <a:chExt cx="8529618" cy="4119696"/>
          </a:xfrm>
        </p:grpSpPr>
        <p:pic>
          <p:nvPicPr>
            <p:cNvPr id="8194" name="Picture 2" descr="\\莫成程\f\幻灯片文件复制\2015\同步\步步高\物理\步步高人教3-1（人教）\B28.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1188358"/>
              <a:ext cx="1746898" cy="176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09560" y="1275606"/>
              <a:ext cx="6710712" cy="249299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由于小球处于平衡状态，对小球受力分析如图所示</a:t>
              </a:r>
              <a:endParaRPr lang="zh-CN" altLang="zh-CN" sz="1050" kern="100" dirty="0">
                <a:latin typeface="宋体"/>
                <a:cs typeface="Courier New"/>
              </a:endParaRPr>
            </a:p>
            <a:p>
              <a:pPr algn="just">
                <a:lnSpc>
                  <a:spcPct val="150000"/>
                </a:lnSpc>
                <a:spcAft>
                  <a:spcPts val="0"/>
                </a:spcAft>
              </a:pPr>
              <a:r>
                <a:rPr lang="en-US" altLang="zh-CN" sz="2600" i="1" kern="100" dirty="0" err="1">
                  <a:solidFill>
                    <a:srgbClr val="404040"/>
                  </a:solidFill>
                  <a:latin typeface="Times New Roman"/>
                  <a:ea typeface="微软雅黑"/>
                  <a:cs typeface="Courier New"/>
                </a:rPr>
                <a:t>F</a:t>
              </a:r>
              <a:r>
                <a:rPr lang="en-US" altLang="zh-CN" sz="2600" kern="100" baseline="-25000" dirty="0" err="1">
                  <a:solidFill>
                    <a:srgbClr val="404040"/>
                  </a:solidFill>
                  <a:latin typeface="Times New Roman"/>
                  <a:ea typeface="微软雅黑"/>
                  <a:cs typeface="Courier New"/>
                </a:rPr>
                <a:t>T</a:t>
              </a:r>
              <a:r>
                <a:rPr lang="en-US" altLang="zh-CN" sz="2600" kern="100" dirty="0" err="1">
                  <a:solidFill>
                    <a:srgbClr val="404040"/>
                  </a:solidFill>
                  <a:latin typeface="Times New Roman"/>
                  <a:ea typeface="微软雅黑"/>
                  <a:cs typeface="Courier New"/>
                </a:rPr>
                <a:t>sin</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θ</a:t>
              </a:r>
              <a:r>
                <a:rPr lang="zh-CN" altLang="zh-CN" sz="2600" kern="100" dirty="0" smtClean="0">
                  <a:solidFill>
                    <a:srgbClr val="404040"/>
                  </a:solidFill>
                  <a:latin typeface="Times New Roman"/>
                  <a:ea typeface="微软雅黑"/>
                  <a:cs typeface="Times New Roman"/>
                </a:rPr>
                <a:t>＝</a:t>
              </a:r>
              <a:r>
                <a:rPr lang="en-US" altLang="zh-CN" sz="2600" i="1" kern="100" dirty="0" err="1" smtClean="0">
                  <a:solidFill>
                    <a:srgbClr val="404040"/>
                  </a:solidFill>
                  <a:latin typeface="Times New Roman"/>
                  <a:ea typeface="微软雅黑"/>
                  <a:cs typeface="Courier New"/>
                </a:rPr>
                <a:t>qE</a:t>
              </a:r>
              <a:r>
                <a:rPr lang="en-US" altLang="zh-CN" sz="2600" i="1" kern="100" dirty="0" smtClean="0">
                  <a:solidFill>
                    <a:srgbClr val="404040"/>
                  </a:solidFill>
                  <a:latin typeface="Times New Roman"/>
                  <a:ea typeface="微软雅黑"/>
                  <a:cs typeface="Courier New"/>
                </a:rPr>
                <a:t>	                                                </a:t>
              </a:r>
              <a:r>
                <a:rPr lang="en-US" altLang="zh-CN" sz="2600" kern="100" dirty="0" smtClean="0">
                  <a:solidFill>
                    <a:srgbClr val="404040"/>
                  </a:solidFill>
                  <a:latin typeface="宋体"/>
                  <a:ea typeface="微软雅黑"/>
                  <a:cs typeface="Times New Roman"/>
                </a:rPr>
                <a:t>①</a:t>
              </a:r>
              <a:endParaRPr lang="zh-CN" altLang="zh-CN" sz="1050" kern="100" dirty="0">
                <a:latin typeface="宋体"/>
                <a:cs typeface="Courier New"/>
              </a:endParaRPr>
            </a:p>
            <a:p>
              <a:pPr algn="just">
                <a:lnSpc>
                  <a:spcPct val="150000"/>
                </a:lnSpc>
                <a:spcAft>
                  <a:spcPts val="0"/>
                </a:spcAft>
              </a:pPr>
              <a:r>
                <a:rPr lang="en-US" altLang="zh-CN" sz="2600" i="1" kern="100" dirty="0" err="1">
                  <a:solidFill>
                    <a:srgbClr val="404040"/>
                  </a:solidFill>
                  <a:latin typeface="Times New Roman"/>
                  <a:ea typeface="微软雅黑"/>
                  <a:cs typeface="Courier New"/>
                </a:rPr>
                <a:t>F</a:t>
              </a:r>
              <a:r>
                <a:rPr lang="en-US" altLang="zh-CN" sz="2600" kern="100" baseline="-25000" dirty="0" err="1">
                  <a:solidFill>
                    <a:srgbClr val="404040"/>
                  </a:solidFill>
                  <a:latin typeface="Times New Roman"/>
                  <a:ea typeface="微软雅黑"/>
                  <a:cs typeface="Courier New"/>
                </a:rPr>
                <a:t>T</a:t>
              </a:r>
              <a:r>
                <a:rPr lang="en-US" altLang="zh-CN" sz="2600" kern="100" dirty="0" err="1">
                  <a:solidFill>
                    <a:srgbClr val="404040"/>
                  </a:solidFill>
                  <a:latin typeface="Times New Roman"/>
                  <a:ea typeface="微软雅黑"/>
                  <a:cs typeface="Courier New"/>
                </a:rPr>
                <a:t>cos</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mg                                                    </a:t>
              </a:r>
              <a:r>
                <a:rPr lang="en-US" altLang="zh-CN" sz="2600" kern="100" dirty="0" smtClean="0">
                  <a:solidFill>
                    <a:srgbClr val="404040"/>
                  </a:solidFill>
                  <a:latin typeface="宋体"/>
                  <a:ea typeface="微软雅黑"/>
                  <a:cs typeface="Times New Roman"/>
                </a:rPr>
                <a:t>②</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81399112"/>
                </p:ext>
              </p:extLst>
            </p:nvPr>
          </p:nvGraphicFramePr>
          <p:xfrm>
            <a:off x="373063" y="3860254"/>
            <a:ext cx="7864475" cy="1447800"/>
          </p:xfrm>
          <a:graphic>
            <a:graphicData uri="http://schemas.openxmlformats.org/presentationml/2006/ole">
              <mc:AlternateContent xmlns:mc="http://schemas.openxmlformats.org/markup-compatibility/2006">
                <mc:Choice xmlns:v="urn:schemas-microsoft-com:vml" Requires="v">
                  <p:oleObj spid="_x0000_s8207" name="文档" r:id="rId5" imgW="7870170" imgH="1449251" progId="Word.Document.12">
                    <p:embed/>
                  </p:oleObj>
                </mc:Choice>
                <mc:Fallback>
                  <p:oleObj name="文档" r:id="rId5" imgW="7870170" imgH="1449251" progId="Word.Document.12">
                    <p:embed/>
                    <p:pic>
                      <p:nvPicPr>
                        <p:cNvPr id="0" name=""/>
                        <p:cNvPicPr/>
                        <p:nvPr/>
                      </p:nvPicPr>
                      <p:blipFill>
                        <a:blip r:embed="rId6"/>
                        <a:stretch>
                          <a:fillRect/>
                        </a:stretch>
                      </p:blipFill>
                      <p:spPr>
                        <a:xfrm>
                          <a:off x="373063" y="3860254"/>
                          <a:ext cx="7864475" cy="1447800"/>
                        </a:xfrm>
                        <a:prstGeom prst="rect">
                          <a:avLst/>
                        </a:prstGeom>
                      </p:spPr>
                    </p:pic>
                  </p:oleObj>
                </mc:Fallback>
              </mc:AlternateContent>
            </a:graphicData>
          </a:graphic>
        </p:graphicFrame>
      </p:grpSp>
      <p:graphicFrame>
        <p:nvGraphicFramePr>
          <p:cNvPr id="6" name="对象 5"/>
          <p:cNvGraphicFramePr>
            <a:graphicFrameLocks noChangeAspect="1"/>
          </p:cNvGraphicFramePr>
          <p:nvPr>
            <p:extLst>
              <p:ext uri="{D42A27DB-BD31-4B8C-83A1-F6EECF244321}">
                <p14:modId xmlns:p14="http://schemas.microsoft.com/office/powerpoint/2010/main" val="3888719284"/>
              </p:ext>
            </p:extLst>
          </p:nvPr>
        </p:nvGraphicFramePr>
        <p:xfrm>
          <a:off x="6012160" y="4024783"/>
          <a:ext cx="2530475" cy="1211263"/>
        </p:xfrm>
        <a:graphic>
          <a:graphicData uri="http://schemas.openxmlformats.org/presentationml/2006/ole">
            <mc:AlternateContent xmlns:mc="http://schemas.openxmlformats.org/markup-compatibility/2006">
              <mc:Choice xmlns:v="urn:schemas-microsoft-com:vml" Requires="v">
                <p:oleObj spid="_x0000_s8208" name="文档" r:id="rId8" imgW="2555363" imgH="1222707" progId="Word.Document.12">
                  <p:embed/>
                </p:oleObj>
              </mc:Choice>
              <mc:Fallback>
                <p:oleObj name="文档" r:id="rId8" imgW="2555363" imgH="1222707" progId="Word.Document.12">
                  <p:embed/>
                  <p:pic>
                    <p:nvPicPr>
                      <p:cNvPr id="0" name=""/>
                      <p:cNvPicPr/>
                      <p:nvPr/>
                    </p:nvPicPr>
                    <p:blipFill>
                      <a:blip r:embed="rId9"/>
                      <a:stretch>
                        <a:fillRect/>
                      </a:stretch>
                    </p:blipFill>
                    <p:spPr>
                      <a:xfrm>
                        <a:off x="6012160" y="4024783"/>
                        <a:ext cx="2530475" cy="1211263"/>
                      </a:xfrm>
                      <a:prstGeom prst="rect">
                        <a:avLst/>
                      </a:prstGeom>
                    </p:spPr>
                  </p:pic>
                </p:oleObj>
              </mc:Fallback>
            </mc:AlternateContent>
          </a:graphicData>
        </a:graphic>
      </p:graphicFrame>
    </p:spTree>
    <p:extLst>
      <p:ext uri="{BB962C8B-B14F-4D97-AF65-F5344CB8AC3E}">
        <p14:creationId xmlns:p14="http://schemas.microsoft.com/office/powerpoint/2010/main" val="369057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298089"/>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若剪断丝线，小球碰到金属板需多长时间？</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25078566"/>
              </p:ext>
            </p:extLst>
          </p:nvPr>
        </p:nvGraphicFramePr>
        <p:xfrm>
          <a:off x="459924" y="1002814"/>
          <a:ext cx="7418387" cy="1296987"/>
        </p:xfrm>
        <a:graphic>
          <a:graphicData uri="http://schemas.openxmlformats.org/presentationml/2006/ole">
            <mc:AlternateContent xmlns:mc="http://schemas.openxmlformats.org/markup-compatibility/2006">
              <mc:Choice xmlns:v="urn:schemas-microsoft-com:vml" Requires="v">
                <p:oleObj spid="_x0000_s12302" name="文档" r:id="rId4" imgW="7418883" imgH="1296432" progId="Word.Document.12">
                  <p:embed/>
                </p:oleObj>
              </mc:Choice>
              <mc:Fallback>
                <p:oleObj name="文档" r:id="rId4" imgW="7418883" imgH="1296432" progId="Word.Document.12">
                  <p:embed/>
                  <p:pic>
                    <p:nvPicPr>
                      <p:cNvPr id="0" name=""/>
                      <p:cNvPicPr/>
                      <p:nvPr/>
                    </p:nvPicPr>
                    <p:blipFill>
                      <a:blip r:embed="rId5"/>
                      <a:stretch>
                        <a:fillRect/>
                      </a:stretch>
                    </p:blipFill>
                    <p:spPr>
                      <a:xfrm>
                        <a:off x="459924" y="1002814"/>
                        <a:ext cx="7418387" cy="1296987"/>
                      </a:xfrm>
                      <a:prstGeom prst="rect">
                        <a:avLst/>
                      </a:prstGeom>
                    </p:spPr>
                  </p:pic>
                </p:oleObj>
              </mc:Fallback>
            </mc:AlternateContent>
          </a:graphicData>
        </a:graphic>
      </p:graphicFrame>
      <p:sp>
        <p:nvSpPr>
          <p:cNvPr id="4" name="矩形 3"/>
          <p:cNvSpPr/>
          <p:nvPr/>
        </p:nvSpPr>
        <p:spPr>
          <a:xfrm>
            <a:off x="380296" y="1738134"/>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而剪断丝线后小球所受电场力和重力的合力与未剪断丝线时丝线的拉力大小相等</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5086826"/>
              </p:ext>
            </p:extLst>
          </p:nvPr>
        </p:nvGraphicFramePr>
        <p:xfrm>
          <a:off x="482784" y="3020417"/>
          <a:ext cx="8428038" cy="1279525"/>
        </p:xfrm>
        <a:graphic>
          <a:graphicData uri="http://schemas.openxmlformats.org/presentationml/2006/ole">
            <mc:AlternateContent xmlns:mc="http://schemas.openxmlformats.org/markup-compatibility/2006">
              <mc:Choice xmlns:v="urn:schemas-microsoft-com:vml" Requires="v">
                <p:oleObj spid="_x0000_s12303" name="文档" r:id="rId7" imgW="8426181" imgH="1281655" progId="Word.Document.12">
                  <p:embed/>
                </p:oleObj>
              </mc:Choice>
              <mc:Fallback>
                <p:oleObj name="文档" r:id="rId7" imgW="8426181" imgH="1281655" progId="Word.Document.12">
                  <p:embed/>
                  <p:pic>
                    <p:nvPicPr>
                      <p:cNvPr id="0" name=""/>
                      <p:cNvPicPr/>
                      <p:nvPr/>
                    </p:nvPicPr>
                    <p:blipFill>
                      <a:blip r:embed="rId8"/>
                      <a:stretch>
                        <a:fillRect/>
                      </a:stretch>
                    </p:blipFill>
                    <p:spPr>
                      <a:xfrm>
                        <a:off x="482784" y="3020417"/>
                        <a:ext cx="8428038" cy="12795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76025751"/>
              </p:ext>
            </p:extLst>
          </p:nvPr>
        </p:nvGraphicFramePr>
        <p:xfrm>
          <a:off x="503238" y="3668489"/>
          <a:ext cx="8428037" cy="1279525"/>
        </p:xfrm>
        <a:graphic>
          <a:graphicData uri="http://schemas.openxmlformats.org/presentationml/2006/ole">
            <mc:AlternateContent xmlns:mc="http://schemas.openxmlformats.org/markup-compatibility/2006">
              <mc:Choice xmlns:v="urn:schemas-microsoft-com:vml" Requires="v">
                <p:oleObj spid="_x0000_s12304" name="文档" r:id="rId10" imgW="8426181" imgH="1282736" progId="Word.Document.12">
                  <p:embed/>
                </p:oleObj>
              </mc:Choice>
              <mc:Fallback>
                <p:oleObj name="文档" r:id="rId10" imgW="8426181" imgH="1282736" progId="Word.Document.12">
                  <p:embed/>
                  <p:pic>
                    <p:nvPicPr>
                      <p:cNvPr id="0" name=""/>
                      <p:cNvPicPr/>
                      <p:nvPr/>
                    </p:nvPicPr>
                    <p:blipFill>
                      <a:blip r:embed="rId11"/>
                      <a:stretch>
                        <a:fillRect/>
                      </a:stretch>
                    </p:blipFill>
                    <p:spPr>
                      <a:xfrm>
                        <a:off x="503238" y="3668489"/>
                        <a:ext cx="8428037" cy="1279525"/>
                      </a:xfrm>
                      <a:prstGeom prst="rect">
                        <a:avLst/>
                      </a:prstGeom>
                    </p:spPr>
                  </p:pic>
                </p:oleObj>
              </mc:Fallback>
            </mc:AlternateContent>
          </a:graphicData>
        </a:graphic>
      </p:graphicFrame>
    </p:spTree>
    <p:extLst>
      <p:ext uri="{BB962C8B-B14F-4D97-AF65-F5344CB8AC3E}">
        <p14:creationId xmlns:p14="http://schemas.microsoft.com/office/powerpoint/2010/main" val="239885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8985" y="555526"/>
            <a:ext cx="8606030"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小球由静止开始沿着丝线拉力的反方向做匀加速直线运动</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73276923"/>
              </p:ext>
            </p:extLst>
          </p:nvPr>
        </p:nvGraphicFramePr>
        <p:xfrm>
          <a:off x="378862" y="1275606"/>
          <a:ext cx="7281862" cy="3814763"/>
        </p:xfrm>
        <a:graphic>
          <a:graphicData uri="http://schemas.openxmlformats.org/presentationml/2006/ole">
            <mc:AlternateContent xmlns:mc="http://schemas.openxmlformats.org/markup-compatibility/2006">
              <mc:Choice xmlns:v="urn:schemas-microsoft-com:vml" Requires="v">
                <p:oleObj spid="_x0000_s13322" name="文档" r:id="rId4" imgW="7281769" imgH="3814329" progId="Word.Document.12">
                  <p:embed/>
                </p:oleObj>
              </mc:Choice>
              <mc:Fallback>
                <p:oleObj name="文档" r:id="rId4" imgW="7281769" imgH="3814329" progId="Word.Document.12">
                  <p:embed/>
                  <p:pic>
                    <p:nvPicPr>
                      <p:cNvPr id="0" name=""/>
                      <p:cNvPicPr/>
                      <p:nvPr/>
                    </p:nvPicPr>
                    <p:blipFill>
                      <a:blip r:embed="rId5"/>
                      <a:stretch>
                        <a:fillRect/>
                      </a:stretch>
                    </p:blipFill>
                    <p:spPr>
                      <a:xfrm>
                        <a:off x="378862" y="1275606"/>
                        <a:ext cx="7281862" cy="38147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52579555"/>
              </p:ext>
            </p:extLst>
          </p:nvPr>
        </p:nvGraphicFramePr>
        <p:xfrm>
          <a:off x="368384" y="4315926"/>
          <a:ext cx="7277100" cy="1295400"/>
        </p:xfrm>
        <a:graphic>
          <a:graphicData uri="http://schemas.openxmlformats.org/presentationml/2006/ole">
            <mc:AlternateContent xmlns:mc="http://schemas.openxmlformats.org/markup-compatibility/2006">
              <mc:Choice xmlns:v="urn:schemas-microsoft-com:vml" Requires="v">
                <p:oleObj spid="_x0000_s13323" name="文档" r:id="rId7" imgW="7281769" imgH="1296432" progId="Word.Document.12">
                  <p:embed/>
                </p:oleObj>
              </mc:Choice>
              <mc:Fallback>
                <p:oleObj name="文档" r:id="rId7" imgW="7281769" imgH="1296432" progId="Word.Document.12">
                  <p:embed/>
                  <p:pic>
                    <p:nvPicPr>
                      <p:cNvPr id="0" name=""/>
                      <p:cNvPicPr/>
                      <p:nvPr/>
                    </p:nvPicPr>
                    <p:blipFill>
                      <a:blip r:embed="rId8"/>
                      <a:stretch>
                        <a:fillRect/>
                      </a:stretch>
                    </p:blipFill>
                    <p:spPr>
                      <a:xfrm>
                        <a:off x="368384" y="4315926"/>
                        <a:ext cx="7277100" cy="1295400"/>
                      </a:xfrm>
                      <a:prstGeom prst="rect">
                        <a:avLst/>
                      </a:prstGeom>
                    </p:spPr>
                  </p:pic>
                </p:oleObj>
              </mc:Fallback>
            </mc:AlternateContent>
          </a:graphicData>
        </a:graphic>
      </p:graphicFrame>
      <p:pic>
        <p:nvPicPr>
          <p:cNvPr id="5" name="Picture 2">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57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34497" y="771550"/>
            <a:ext cx="6710712"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等势面、电场线和运动轨迹的综合</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所示，虚线</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代表电场中三个等势面，相邻等势面间的电势差相等，实线为一带正电的质点仅在电场</a:t>
            </a:r>
            <a:r>
              <a:rPr lang="zh-CN" altLang="zh-CN" sz="2600" kern="100" dirty="0" smtClean="0">
                <a:solidFill>
                  <a:srgbClr val="404040"/>
                </a:solidFill>
                <a:latin typeface="Times New Roman"/>
                <a:ea typeface="微软雅黑"/>
                <a:cs typeface="Times New Roman"/>
              </a:rPr>
              <a:t>力作用</a:t>
            </a:r>
            <a:r>
              <a:rPr lang="zh-CN" altLang="zh-CN" sz="2600" kern="100" dirty="0">
                <a:solidFill>
                  <a:srgbClr val="404040"/>
                </a:solidFill>
                <a:latin typeface="Times New Roman"/>
                <a:ea typeface="微软雅黑"/>
                <a:cs typeface="Times New Roman"/>
              </a:rPr>
              <a:t>下通过该区域时的运动轨迹，</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是这条轨迹上的两点，据此可知</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3" name="TextBox 12">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9218" name="Picture 2" descr="\\莫成程\f\幻灯片文件复制\2015\同步\步步高\物理\步步高人教3-1（人教）\B29.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35512" y="1806515"/>
            <a:ext cx="1736151" cy="13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82467" y="324667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sp>
        <p:nvSpPr>
          <p:cNvPr id="14" name="圆角矩形 13"/>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7624" y="411510"/>
            <a:ext cx="6402772" cy="804772"/>
          </a:xfrm>
          <a:prstGeom prst="rect">
            <a:avLst/>
          </a:prstGeom>
        </p:spPr>
        <p:txBody>
          <a:bodyPr wrap="square">
            <a:spAutoFit/>
          </a:bodyPr>
          <a:lstStyle/>
          <a:p>
            <a:pPr indent="324000" algn="ct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8  </a:t>
            </a:r>
            <a:r>
              <a:rPr lang="zh-CN" altLang="zh-CN" sz="3500" b="1" dirty="0" smtClean="0">
                <a:latin typeface="Times New Roman" pitchFamily="18" charset="0"/>
                <a:ea typeface="微软雅黑" panose="020B0503020204020204" pitchFamily="34" charset="-122"/>
                <a:cs typeface="Times New Roman" pitchFamily="18" charset="0"/>
              </a:rPr>
              <a:t>习题</a:t>
            </a:r>
            <a:r>
              <a:rPr lang="zh-CN" altLang="zh-CN" sz="3500" b="1" dirty="0">
                <a:latin typeface="Times New Roman" pitchFamily="18" charset="0"/>
                <a:ea typeface="微软雅黑" panose="020B0503020204020204" pitchFamily="34" charset="-122"/>
                <a:cs typeface="Times New Roman" pitchFamily="18" charset="0"/>
              </a:rPr>
              <a:t>课：电场能的</a:t>
            </a:r>
            <a:r>
              <a:rPr lang="zh-CN" altLang="zh-CN" sz="3500" b="1" dirty="0" smtClean="0">
                <a:latin typeface="Times New Roman" pitchFamily="18" charset="0"/>
                <a:ea typeface="微软雅黑" panose="020B0503020204020204" pitchFamily="34" charset="-122"/>
                <a:cs typeface="Times New Roman" pitchFamily="18" charset="0"/>
              </a:rPr>
              <a:t>性质</a:t>
            </a:r>
            <a:endParaRPr lang="zh-CN" altLang="en-US" sz="3500" b="1" dirty="0">
              <a:latin typeface="Times New Roman" pitchFamily="18" charset="0"/>
              <a:ea typeface="微软雅黑" panose="020B0503020204020204" pitchFamily="34" charset="-122"/>
              <a:cs typeface="Times New Roman" pitchFamily="18" charset="0"/>
            </a:endParaRPr>
          </a:p>
        </p:txBody>
      </p:sp>
      <p:sp>
        <p:nvSpPr>
          <p:cNvPr id="7" name="矩形 6"/>
          <p:cNvSpPr/>
          <p:nvPr/>
        </p:nvSpPr>
        <p:spPr>
          <a:xfrm>
            <a:off x="611560" y="1275020"/>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641862" y="182901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p:cNvSpPr/>
          <p:nvPr/>
        </p:nvSpPr>
        <p:spPr>
          <a:xfrm>
            <a:off x="982692" y="2201402"/>
            <a:ext cx="7189708" cy="2147896"/>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理解电势能、电势差、电势、等势面的概念</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能求解电场力做的功和电场中的电势</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掌握匀强电场中电势差与电场强度的关系</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9140" y="828318"/>
            <a:ext cx="8352928" cy="1962076"/>
          </a:xfrm>
          <a:prstGeom prst="rect">
            <a:avLst/>
          </a:prstGeom>
        </p:spPr>
        <p:txBody>
          <a:bodyPr wrap="square">
            <a:spAutoFit/>
          </a:bodyPr>
          <a:lstStyle/>
          <a:p>
            <a:pPr algn="just">
              <a:lnSpc>
                <a:spcPct val="130000"/>
              </a:lnSpc>
              <a:spcAft>
                <a:spcPts val="0"/>
              </a:spcAft>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三个等势面中，</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的电势最高</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带电质点通过</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点时电势能较大</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带电质点通过</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点时动能较大</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带电质点通过</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点时加速度较大</a:t>
            </a:r>
            <a:endParaRPr lang="zh-CN" altLang="zh-CN" sz="2400" kern="100" dirty="0">
              <a:effectLst/>
              <a:latin typeface="宋体"/>
              <a:cs typeface="Courier New"/>
            </a:endParaRPr>
          </a:p>
        </p:txBody>
      </p:sp>
      <p:sp>
        <p:nvSpPr>
          <p:cNvPr id="8" name="TextBox 7">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251520" y="2723386"/>
            <a:ext cx="8352928" cy="2492990"/>
          </a:xfrm>
          <a:prstGeom prst="rect">
            <a:avLst/>
          </a:prstGeom>
        </p:spPr>
        <p:txBody>
          <a:bodyPr wrap="square">
            <a:spAutoFit/>
          </a:bodyPr>
          <a:lstStyle/>
          <a:p>
            <a:pPr algn="just">
              <a:lnSpc>
                <a:spcPct val="130000"/>
              </a:lnSpc>
              <a:spcAft>
                <a:spcPts val="0"/>
              </a:spcAft>
            </a:pPr>
            <a:r>
              <a:rPr lang="zh-CN" altLang="zh-CN" sz="2400" b="1" kern="100" dirty="0">
                <a:solidFill>
                  <a:srgbClr val="00B0F0"/>
                </a:solidFill>
                <a:latin typeface="Times New Roman"/>
                <a:ea typeface="微软雅黑"/>
                <a:cs typeface="Times New Roman"/>
              </a:rPr>
              <a:t>解析　</a:t>
            </a:r>
            <a:r>
              <a:rPr lang="zh-CN" altLang="zh-CN" sz="2400" kern="100" dirty="0">
                <a:solidFill>
                  <a:srgbClr val="404040"/>
                </a:solidFill>
                <a:latin typeface="Times New Roman"/>
                <a:ea typeface="微软雅黑"/>
                <a:cs typeface="Times New Roman"/>
              </a:rPr>
              <a:t>由轨迹</a:t>
            </a:r>
            <a:r>
              <a:rPr lang="en-US" altLang="zh-CN" sz="2400" i="1" kern="100" dirty="0">
                <a:solidFill>
                  <a:srgbClr val="404040"/>
                </a:solidFill>
                <a:latin typeface="Times New Roman"/>
                <a:ea typeface="微软雅黑"/>
                <a:cs typeface="Courier New"/>
              </a:rPr>
              <a:t>QP</a:t>
            </a:r>
            <a:r>
              <a:rPr lang="zh-CN" altLang="zh-CN" sz="2400" kern="100" dirty="0">
                <a:solidFill>
                  <a:srgbClr val="404040"/>
                </a:solidFill>
                <a:latin typeface="Times New Roman"/>
                <a:ea typeface="微软雅黑"/>
                <a:cs typeface="Times New Roman"/>
              </a:rPr>
              <a:t>可以确定质点的受力方向，由于该质点带正电，所以可以判断</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点电势高</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由</a:t>
            </a:r>
            <a:r>
              <a:rPr lang="en-US" altLang="zh-CN" sz="2400" i="1" kern="100" dirty="0">
                <a:solidFill>
                  <a:srgbClr val="404040"/>
                </a:solidFill>
                <a:latin typeface="Times New Roman"/>
                <a:ea typeface="微软雅黑"/>
                <a:cs typeface="Courier New"/>
              </a:rPr>
              <a:t>Q</a:t>
            </a:r>
            <a:r>
              <a:rPr lang="zh-CN" altLang="zh-CN" sz="2400" kern="100" dirty="0">
                <a:solidFill>
                  <a:srgbClr val="404040"/>
                </a:solidFill>
                <a:latin typeface="Times New Roman"/>
                <a:ea typeface="微软雅黑"/>
                <a:cs typeface="Times New Roman"/>
              </a:rPr>
              <a:t>到</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，电场力做负功，电势能增加，故质点在</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点电势能较大，由于</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处等势面密集，所以带电质点通过</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点时加速度较大</a:t>
            </a:r>
            <a:r>
              <a:rPr lang="en-US" altLang="zh-CN" sz="2400" kern="100" dirty="0" smtClean="0">
                <a:solidFill>
                  <a:srgbClr val="404040"/>
                </a:solidFill>
                <a:latin typeface="Times New Roman"/>
                <a:ea typeface="微软雅黑"/>
                <a:cs typeface="Courier New"/>
              </a:rPr>
              <a:t>.</a:t>
            </a:r>
          </a:p>
          <a:p>
            <a:pPr algn="just">
              <a:lnSpc>
                <a:spcPct val="130000"/>
              </a:lnSpc>
              <a:spcAft>
                <a:spcPts val="0"/>
              </a:spcAft>
            </a:pPr>
            <a:r>
              <a:rPr lang="zh-CN" altLang="zh-CN" sz="2400" b="1" kern="100" dirty="0">
                <a:solidFill>
                  <a:srgbClr val="00B0F0"/>
                </a:solidFill>
                <a:latin typeface="Times New Roman"/>
                <a:ea typeface="微软雅黑"/>
                <a:cs typeface="Times New Roman"/>
              </a:rPr>
              <a:t>答案　</a:t>
            </a:r>
            <a:r>
              <a:rPr lang="en-US" altLang="zh-CN" sz="2400" kern="100" dirty="0" smtClean="0">
                <a:solidFill>
                  <a:schemeClr val="accent6">
                    <a:lumMod val="75000"/>
                  </a:schemeClr>
                </a:solidFill>
                <a:latin typeface="Times New Roman"/>
                <a:ea typeface="微软雅黑"/>
                <a:cs typeface="Courier New"/>
              </a:rPr>
              <a:t>BD</a:t>
            </a:r>
            <a:endParaRPr lang="zh-CN" altLang="zh-CN" sz="24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7"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251520" y="894655"/>
            <a:ext cx="8512184" cy="3693319"/>
            <a:chOff x="251520" y="894655"/>
            <a:chExt cx="8512184" cy="3693319"/>
          </a:xfrm>
        </p:grpSpPr>
        <p:sp>
          <p:nvSpPr>
            <p:cNvPr id="8" name="矩形 7"/>
            <p:cNvSpPr/>
            <p:nvPr/>
          </p:nvSpPr>
          <p:spPr>
            <a:xfrm>
              <a:off x="251520" y="894655"/>
              <a:ext cx="8352928"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电势、电势能大小的判断</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smtClean="0">
                  <a:solidFill>
                    <a:srgbClr val="404040"/>
                  </a:solidFill>
                  <a:latin typeface="Times New Roman"/>
                  <a:ea typeface="微软雅黑"/>
                  <a:cs typeface="Courier New"/>
                </a:rPr>
                <a:t>6</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所</a:t>
              </a:r>
              <a:r>
                <a:rPr lang="zh-CN" altLang="zh-CN" sz="2600" kern="100" dirty="0">
                  <a:solidFill>
                    <a:srgbClr val="404040"/>
                  </a:solidFill>
                  <a:latin typeface="Times New Roman"/>
                  <a:ea typeface="微软雅黑"/>
                  <a:cs typeface="Times New Roman"/>
                </a:rPr>
                <a:t>示，在</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轴上相距为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的两点</a:t>
              </a:r>
              <a:r>
                <a:rPr lang="zh-CN" altLang="zh-CN" sz="2600" kern="100" dirty="0" smtClean="0">
                  <a:solidFill>
                    <a:srgbClr val="404040"/>
                  </a:solidFill>
                  <a:latin typeface="Times New Roman"/>
                  <a:ea typeface="微软雅黑"/>
                  <a:cs typeface="Times New Roman"/>
                </a:rPr>
                <a:t>固定</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两</a:t>
              </a:r>
              <a:r>
                <a:rPr lang="zh-CN" altLang="zh-CN" sz="2600" kern="100" dirty="0">
                  <a:solidFill>
                    <a:srgbClr val="404040"/>
                  </a:solidFill>
                  <a:latin typeface="Times New Roman"/>
                  <a:ea typeface="微软雅黑"/>
                  <a:cs typeface="Times New Roman"/>
                </a:rPr>
                <a:t>个等量异种电荷＋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虚线</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是</a:t>
              </a:r>
              <a:r>
                <a:rPr lang="zh-CN" altLang="zh-CN" sz="2600" kern="100" dirty="0">
                  <a:solidFill>
                    <a:srgbClr val="404040"/>
                  </a:solidFill>
                  <a:latin typeface="Times New Roman"/>
                  <a:ea typeface="微软雅黑"/>
                  <a:cs typeface="Times New Roman"/>
                </a:rPr>
                <a:t>以＋</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所在点为圆心</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为</a:t>
              </a:r>
              <a:r>
                <a:rPr lang="zh-CN" altLang="zh-CN" sz="2600" kern="100" dirty="0">
                  <a:solidFill>
                    <a:srgbClr val="404040"/>
                  </a:solidFill>
                  <a:latin typeface="Times New Roman"/>
                  <a:ea typeface="微软雅黑"/>
                  <a:cs typeface="Times New Roman"/>
                </a:rPr>
                <a:t>半径的圆，</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是圆上的四个点，其中</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两点在</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轴上，</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两点关于</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轴对称，下列判断不正确的是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80116786"/>
                </p:ext>
              </p:extLst>
            </p:nvPr>
          </p:nvGraphicFramePr>
          <p:xfrm>
            <a:off x="3916308" y="2688370"/>
            <a:ext cx="411163" cy="930275"/>
          </p:xfrm>
          <a:graphic>
            <a:graphicData uri="http://schemas.openxmlformats.org/presentationml/2006/ole">
              <mc:AlternateContent xmlns:mc="http://schemas.openxmlformats.org/markup-compatibility/2006">
                <mc:Choice xmlns:v="urn:schemas-microsoft-com:vml" Requires="v">
                  <p:oleObj spid="_x0000_s10247" name="文档" r:id="rId9" imgW="410658" imgH="930642" progId="Word.Document.12">
                    <p:embed/>
                  </p:oleObj>
                </mc:Choice>
                <mc:Fallback>
                  <p:oleObj name="文档" r:id="rId9" imgW="410658" imgH="930642" progId="Word.Document.12">
                    <p:embed/>
                    <p:pic>
                      <p:nvPicPr>
                        <p:cNvPr id="0" name=""/>
                        <p:cNvPicPr/>
                        <p:nvPr/>
                      </p:nvPicPr>
                      <p:blipFill>
                        <a:blip r:embed="rId10"/>
                        <a:stretch>
                          <a:fillRect/>
                        </a:stretch>
                      </p:blipFill>
                      <p:spPr>
                        <a:xfrm>
                          <a:off x="3916308" y="2688370"/>
                          <a:ext cx="411163" cy="930275"/>
                        </a:xfrm>
                        <a:prstGeom prst="rect">
                          <a:avLst/>
                        </a:prstGeom>
                      </p:spPr>
                    </p:pic>
                  </p:oleObj>
                </mc:Fallback>
              </mc:AlternateContent>
            </a:graphicData>
          </a:graphic>
        </p:graphicFrame>
        <p:pic>
          <p:nvPicPr>
            <p:cNvPr id="10242" name="Picture 2" descr="\\莫成程\f\幻灯片文件复制\2015\同步\步步高\物理\步步高人教3-1（人教）\+14.T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79132" y="1106870"/>
              <a:ext cx="3084572" cy="13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710749" y="247262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grpSp>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43900" y="786790"/>
            <a:ext cx="8864604" cy="2267929"/>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四个点中</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的电势最低</a:t>
            </a:r>
            <a:endParaRPr lang="zh-CN" altLang="zh-CN" sz="1050" kern="100" dirty="0">
              <a:latin typeface="宋体"/>
              <a:cs typeface="Courier New"/>
            </a:endParaRPr>
          </a:p>
          <a:p>
            <a:pPr algn="just">
              <a:lnSpc>
                <a:spcPct val="140000"/>
              </a:lnSpc>
              <a:spcAft>
                <a:spcPts val="0"/>
              </a:spcAft>
            </a:pPr>
            <a:r>
              <a:rPr lang="en-US" altLang="zh-CN" sz="2600" kern="100" dirty="0" err="1">
                <a:solidFill>
                  <a:srgbClr val="404040"/>
                </a:solidFill>
                <a:latin typeface="Times New Roman"/>
                <a:ea typeface="微软雅黑"/>
                <a:cs typeface="Courier New"/>
              </a:rPr>
              <a:t>B.</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两点电势相同</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将一试探电荷－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从</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点沿圆周移至</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的电势</a:t>
            </a:r>
            <a:r>
              <a:rPr lang="zh-CN" altLang="zh-CN" sz="2600" kern="100" dirty="0" smtClean="0">
                <a:solidFill>
                  <a:srgbClr val="404040"/>
                </a:solidFill>
                <a:latin typeface="Times New Roman"/>
                <a:ea typeface="微软雅黑"/>
                <a:cs typeface="Times New Roman"/>
              </a:rPr>
              <a:t>能减少</a:t>
            </a:r>
            <a:endParaRPr lang="zh-CN" altLang="zh-CN" sz="1050" kern="100" dirty="0">
              <a:latin typeface="宋体"/>
              <a:cs typeface="Courier New"/>
            </a:endParaRPr>
          </a:p>
          <a:p>
            <a:pPr algn="just">
              <a:lnSpc>
                <a:spcPct val="140000"/>
              </a:lnSpc>
              <a:spcAft>
                <a:spcPts val="0"/>
              </a:spcAft>
            </a:pPr>
            <a:r>
              <a:rPr lang="en-US" altLang="zh-CN" sz="2600" kern="100" dirty="0" err="1">
                <a:solidFill>
                  <a:srgbClr val="404040"/>
                </a:solidFill>
                <a:latin typeface="Times New Roman"/>
                <a:ea typeface="微软雅黑"/>
                <a:cs typeface="Courier New"/>
              </a:rPr>
              <a:t>D.</a:t>
            </a:r>
            <a:r>
              <a:rPr lang="en-US" altLang="zh-CN" sz="2600" i="1" kern="1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两点的电场强度相同</a:t>
            </a:r>
            <a:endParaRPr lang="zh-CN" altLang="zh-CN" sz="1050" kern="100" dirty="0">
              <a:effectLst/>
              <a:latin typeface="宋体"/>
              <a:cs typeface="Courier New"/>
            </a:endParaRPr>
          </a:p>
        </p:txBody>
      </p:sp>
      <p:sp>
        <p:nvSpPr>
          <p:cNvPr id="7" name="TextBox 6">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221040" y="2931790"/>
            <a:ext cx="8864604" cy="2267929"/>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点在两个电荷连线的中点上，也是在两个电荷连线的中垂线上，所以它的电势和无穷远处的电势相等</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而正电荷周围的电场的电势都比它高，即</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点的电势在四个点中是最低的，故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764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23528" y="779170"/>
            <a:ext cx="8352928" cy="4293483"/>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该电场中的电势关于</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轴对称，所以</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两点的电势相等，故</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正确；</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点的电势低于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点的电势，试探电荷－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沿圆周由</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点移至</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点，电场力做正功，－</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的电势能减少，故</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该电场中的电场强度关于</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轴对称，所以</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两点场强大小相等，方向是对称的，不相同，故</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1050" kern="100" dirty="0">
              <a:solidFill>
                <a:schemeClr val="accent6">
                  <a:lumMod val="75000"/>
                </a:schemeClr>
              </a:solidFill>
              <a:effectLst/>
              <a:latin typeface="宋体"/>
              <a:cs typeface="Courier New"/>
            </a:endParaRPr>
          </a:p>
        </p:txBody>
      </p:sp>
      <p:sp>
        <p:nvSpPr>
          <p:cNvPr id="7" name="TextBox 6">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4585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7"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228660" y="843558"/>
            <a:ext cx="8568952" cy="3970318"/>
            <a:chOff x="228660" y="843558"/>
            <a:chExt cx="8568952" cy="3970318"/>
          </a:xfrm>
        </p:grpSpPr>
        <p:sp>
          <p:nvSpPr>
            <p:cNvPr id="8" name="矩形 7"/>
            <p:cNvSpPr/>
            <p:nvPr/>
          </p:nvSpPr>
          <p:spPr>
            <a:xfrm>
              <a:off x="228660" y="843558"/>
              <a:ext cx="8568952" cy="3970318"/>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由等势面定电场线</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如图</a:t>
              </a:r>
              <a:r>
                <a:rPr lang="en-US" altLang="zh-CN" sz="2400" kern="100" dirty="0">
                  <a:solidFill>
                    <a:srgbClr val="404040"/>
                  </a:solidFill>
                  <a:latin typeface="Times New Roman"/>
                  <a:ea typeface="微软雅黑"/>
                  <a:cs typeface="Courier New"/>
                </a:rPr>
                <a:t>7</a:t>
              </a:r>
              <a:r>
                <a:rPr lang="zh-CN" altLang="zh-CN" sz="2400" kern="100" dirty="0">
                  <a:solidFill>
                    <a:srgbClr val="404040"/>
                  </a:solidFill>
                  <a:latin typeface="Times New Roman"/>
                  <a:ea typeface="微软雅黑"/>
                  <a:cs typeface="Times New Roman"/>
                </a:rPr>
                <a:t>所示，</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三点都</a:t>
              </a:r>
              <a:r>
                <a:rPr lang="zh-CN" altLang="zh-CN" sz="2400" kern="100" dirty="0" smtClean="0">
                  <a:solidFill>
                    <a:srgbClr val="404040"/>
                  </a:solidFill>
                  <a:latin typeface="Times New Roman"/>
                  <a:ea typeface="微软雅黑"/>
                  <a:cs typeface="Times New Roman"/>
                </a:rPr>
                <a:t>在</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匀</a:t>
              </a:r>
              <a:r>
                <a:rPr lang="zh-CN" altLang="zh-CN" sz="2400" kern="100" dirty="0">
                  <a:solidFill>
                    <a:srgbClr val="404040"/>
                  </a:solidFill>
                  <a:latin typeface="Times New Roman"/>
                  <a:ea typeface="微软雅黑"/>
                  <a:cs typeface="Times New Roman"/>
                </a:rPr>
                <a:t>强电场中，已知</a:t>
              </a:r>
              <a:r>
                <a:rPr lang="en-US" altLang="zh-CN" sz="2400" i="1" kern="100" dirty="0">
                  <a:solidFill>
                    <a:srgbClr val="404040"/>
                  </a:solidFill>
                  <a:latin typeface="Times New Roman"/>
                  <a:ea typeface="微软雅黑"/>
                  <a:cs typeface="Courier New"/>
                </a:rPr>
                <a:t>AC</a:t>
              </a:r>
              <a:r>
                <a:rPr lang="en-US" altLang="zh-CN" sz="2400" kern="100" dirty="0">
                  <a:solidFill>
                    <a:srgbClr val="404040"/>
                  </a:solidFill>
                  <a:latin typeface="宋体"/>
                  <a:ea typeface="微软雅黑"/>
                  <a:cs typeface="Times New Roman"/>
                </a:rPr>
                <a:t>⊥</a:t>
              </a:r>
              <a:r>
                <a:rPr lang="en-US" altLang="zh-CN" sz="2400" i="1" kern="100" dirty="0" smtClean="0">
                  <a:solidFill>
                    <a:srgbClr val="404040"/>
                  </a:solidFill>
                  <a:latin typeface="Times New Roman"/>
                  <a:ea typeface="微软雅黑"/>
                  <a:cs typeface="Courier New"/>
                </a:rPr>
                <a:t>BC</a:t>
              </a:r>
              <a:r>
                <a:rPr lang="en-US" altLang="zh-CN" sz="2400" kern="100" dirty="0" smtClean="0">
                  <a:solidFill>
                    <a:srgbClr val="404040"/>
                  </a:solidFill>
                  <a:latin typeface="Times New Roman"/>
                  <a:ea typeface="微软雅黑"/>
                  <a:cs typeface="Times New Roman"/>
                </a:rPr>
                <a:t>,</a:t>
              </a:r>
              <a:r>
                <a:rPr lang="en-US" altLang="zh-CN" sz="2400" kern="100" dirty="0" smtClean="0">
                  <a:solidFill>
                    <a:srgbClr val="404040"/>
                  </a:solidFill>
                  <a:latin typeface="宋体"/>
                  <a:ea typeface="微软雅黑"/>
                  <a:cs typeface="Times New Roman"/>
                </a:rPr>
                <a:t>∠</a:t>
              </a:r>
              <a:r>
                <a:rPr lang="en-US" altLang="zh-CN" sz="2400" i="1" kern="100" dirty="0">
                  <a:solidFill>
                    <a:srgbClr val="404040"/>
                  </a:solidFill>
                  <a:latin typeface="Times New Roman"/>
                  <a:ea typeface="微软雅黑"/>
                  <a:cs typeface="Courier New"/>
                </a:rPr>
                <a:t>ABC</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60</a:t>
              </a:r>
              <a:r>
                <a:rPr lang="en-US" altLang="zh-CN" sz="2400" kern="100" dirty="0" smtClean="0">
                  <a:solidFill>
                    <a:srgbClr val="404040"/>
                  </a:solidFill>
                  <a:latin typeface="Times New Roman"/>
                  <a:ea typeface="微软雅黑"/>
                  <a:cs typeface="Courier New"/>
                </a:rPr>
                <a:t>°</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20 </a:t>
              </a:r>
              <a:r>
                <a:rPr lang="en-US" altLang="zh-CN" sz="2400" kern="100" dirty="0" smtClean="0">
                  <a:solidFill>
                    <a:srgbClr val="404040"/>
                  </a:solidFill>
                  <a:latin typeface="Times New Roman"/>
                  <a:ea typeface="微软雅黑"/>
                  <a:cs typeface="Courier New"/>
                </a:rPr>
                <a:t>cm</a:t>
              </a:r>
              <a:r>
                <a:rPr lang="zh-CN" altLang="zh-CN" sz="2400" kern="100" dirty="0" smtClean="0">
                  <a:solidFill>
                    <a:srgbClr val="404040"/>
                  </a:solidFill>
                  <a:latin typeface="Times New Roman"/>
                  <a:ea typeface="微软雅黑"/>
                  <a:cs typeface="Times New Roman"/>
                </a:rPr>
                <a:t>，</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把</a:t>
              </a:r>
              <a:r>
                <a:rPr lang="zh-CN" altLang="zh-CN" sz="2400" kern="100" dirty="0">
                  <a:solidFill>
                    <a:srgbClr val="404040"/>
                  </a:solidFill>
                  <a:latin typeface="Times New Roman"/>
                  <a:ea typeface="微软雅黑"/>
                  <a:cs typeface="Times New Roman"/>
                </a:rPr>
                <a:t>一个电荷量</a:t>
              </a:r>
              <a:r>
                <a:rPr lang="en-US" altLang="zh-CN" sz="2400" i="1" kern="100" dirty="0">
                  <a:solidFill>
                    <a:srgbClr val="404040"/>
                  </a:solidFill>
                  <a:latin typeface="Times New Roman"/>
                  <a:ea typeface="微软雅黑"/>
                  <a:cs typeface="Courier New"/>
                </a:rPr>
                <a:t>q</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5</a:t>
              </a:r>
              <a:r>
                <a:rPr lang="en-US" altLang="zh-CN" sz="2400" kern="100" dirty="0">
                  <a:solidFill>
                    <a:srgbClr val="404040"/>
                  </a:solidFill>
                  <a:latin typeface="Times New Roman"/>
                  <a:ea typeface="微软雅黑"/>
                  <a:cs typeface="Courier New"/>
                </a:rPr>
                <a:t> C</a:t>
              </a:r>
              <a:r>
                <a:rPr lang="zh-CN" altLang="zh-CN" sz="2400" kern="100" dirty="0">
                  <a:solidFill>
                    <a:srgbClr val="404040"/>
                  </a:solidFill>
                  <a:latin typeface="Times New Roman"/>
                  <a:ea typeface="微软雅黑"/>
                  <a:cs typeface="Times New Roman"/>
                </a:rPr>
                <a:t>的正电荷从</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移到</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，电场</a:t>
              </a:r>
              <a:r>
                <a:rPr lang="zh-CN" altLang="zh-CN" sz="2400" kern="100" dirty="0" smtClean="0">
                  <a:solidFill>
                    <a:srgbClr val="404040"/>
                  </a:solidFill>
                  <a:latin typeface="Times New Roman"/>
                  <a:ea typeface="微软雅黑"/>
                  <a:cs typeface="Times New Roman"/>
                </a:rPr>
                <a:t>力</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做功</a:t>
              </a:r>
              <a:r>
                <a:rPr lang="zh-CN" altLang="zh-CN" sz="2400" kern="100" dirty="0">
                  <a:solidFill>
                    <a:srgbClr val="404040"/>
                  </a:solidFill>
                  <a:latin typeface="Times New Roman"/>
                  <a:ea typeface="微软雅黑"/>
                  <a:cs typeface="Times New Roman"/>
                </a:rPr>
                <a:t>为零；从</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移到</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，电场力做功为－</a:t>
              </a:r>
              <a:r>
                <a:rPr lang="en-US" altLang="zh-CN" sz="2400" kern="100" dirty="0">
                  <a:solidFill>
                    <a:srgbClr val="404040"/>
                  </a:solidFill>
                  <a:latin typeface="Times New Roman"/>
                  <a:ea typeface="微软雅黑"/>
                  <a:cs typeface="Courier New"/>
                </a:rPr>
                <a:t>1.73</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3</a:t>
              </a:r>
              <a:r>
                <a:rPr lang="en-US" altLang="zh-CN" sz="2400" kern="100" dirty="0">
                  <a:solidFill>
                    <a:srgbClr val="404040"/>
                  </a:solidFill>
                  <a:latin typeface="Times New Roman"/>
                  <a:ea typeface="微软雅黑"/>
                  <a:cs typeface="Courier New"/>
                </a:rPr>
                <a:t> J</a:t>
              </a:r>
              <a:r>
                <a:rPr lang="zh-CN" altLang="zh-CN" sz="2400" kern="100" dirty="0" smtClean="0">
                  <a:solidFill>
                    <a:srgbClr val="404040"/>
                  </a:solidFill>
                  <a:latin typeface="Times New Roman"/>
                  <a:ea typeface="微软雅黑"/>
                  <a:cs typeface="Times New Roman"/>
                </a:rPr>
                <a:t>，</a:t>
              </a:r>
              <a:endParaRPr lang="en-US" altLang="zh-CN" sz="24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400" kern="100" dirty="0" smtClean="0">
                  <a:solidFill>
                    <a:srgbClr val="404040"/>
                  </a:solidFill>
                  <a:latin typeface="Times New Roman"/>
                  <a:ea typeface="微软雅黑"/>
                  <a:cs typeface="Times New Roman"/>
                </a:rPr>
                <a:t>则</a:t>
              </a:r>
              <a:r>
                <a:rPr lang="zh-CN" altLang="zh-CN" sz="2400" kern="100" dirty="0">
                  <a:solidFill>
                    <a:srgbClr val="404040"/>
                  </a:solidFill>
                  <a:latin typeface="Times New Roman"/>
                  <a:ea typeface="微软雅黑"/>
                  <a:cs typeface="Times New Roman"/>
                </a:rPr>
                <a:t>该匀强电场的电场强度的大小和方向为</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400" kern="100" dirty="0">
                  <a:solidFill>
                    <a:srgbClr val="404040"/>
                  </a:solidFill>
                  <a:latin typeface="Times New Roman"/>
                  <a:ea typeface="微软雅黑"/>
                  <a:cs typeface="Courier New"/>
                </a:rPr>
                <a:t>A.865 V/m</a:t>
              </a:r>
              <a:r>
                <a:rPr lang="zh-CN" altLang="zh-CN" sz="2400" kern="100" dirty="0">
                  <a:solidFill>
                    <a:srgbClr val="404040"/>
                  </a:solidFill>
                  <a:latin typeface="Times New Roman"/>
                  <a:ea typeface="微软雅黑"/>
                  <a:cs typeface="Times New Roman"/>
                </a:rPr>
                <a:t>，垂直</a:t>
              </a:r>
              <a:r>
                <a:rPr lang="en-US" altLang="zh-CN" sz="2400" i="1" kern="100" dirty="0">
                  <a:solidFill>
                    <a:srgbClr val="404040"/>
                  </a:solidFill>
                  <a:latin typeface="Times New Roman"/>
                  <a:ea typeface="微软雅黑"/>
                  <a:cs typeface="Courier New"/>
                </a:rPr>
                <a:t>AC</a:t>
              </a:r>
              <a:r>
                <a:rPr lang="zh-CN" altLang="zh-CN" sz="2400" kern="100" dirty="0" smtClean="0">
                  <a:solidFill>
                    <a:srgbClr val="404040"/>
                  </a:solidFill>
                  <a:latin typeface="Times New Roman"/>
                  <a:ea typeface="微软雅黑"/>
                  <a:cs typeface="Times New Roman"/>
                </a:rPr>
                <a:t>向左</a:t>
              </a:r>
              <a:r>
                <a:rPr lang="en-US" altLang="zh-CN" sz="2400" kern="100" dirty="0" smtClean="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B.865 </a:t>
              </a:r>
              <a:r>
                <a:rPr lang="en-US" altLang="zh-CN" sz="2400" kern="100" dirty="0">
                  <a:solidFill>
                    <a:srgbClr val="404040"/>
                  </a:solidFill>
                  <a:latin typeface="Times New Roman"/>
                  <a:ea typeface="微软雅黑"/>
                  <a:cs typeface="Courier New"/>
                </a:rPr>
                <a:t>V/m</a:t>
              </a:r>
              <a:r>
                <a:rPr lang="zh-CN" altLang="zh-CN" sz="2400" kern="100" dirty="0">
                  <a:solidFill>
                    <a:srgbClr val="404040"/>
                  </a:solidFill>
                  <a:latin typeface="Times New Roman"/>
                  <a:ea typeface="微软雅黑"/>
                  <a:cs typeface="Times New Roman"/>
                </a:rPr>
                <a:t>，垂直</a:t>
              </a:r>
              <a:r>
                <a:rPr lang="en-US" altLang="zh-CN" sz="2400" i="1" kern="100" dirty="0">
                  <a:solidFill>
                    <a:srgbClr val="404040"/>
                  </a:solidFill>
                  <a:latin typeface="Times New Roman"/>
                  <a:ea typeface="微软雅黑"/>
                  <a:cs typeface="Courier New"/>
                </a:rPr>
                <a:t>AC</a:t>
              </a:r>
              <a:r>
                <a:rPr lang="zh-CN" altLang="zh-CN" sz="2400" kern="100" dirty="0">
                  <a:solidFill>
                    <a:srgbClr val="404040"/>
                  </a:solidFill>
                  <a:latin typeface="Times New Roman"/>
                  <a:ea typeface="微软雅黑"/>
                  <a:cs typeface="Times New Roman"/>
                </a:rPr>
                <a:t>向右</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C.1 000 V/m</a:t>
              </a:r>
              <a:r>
                <a:rPr lang="zh-CN" altLang="zh-CN" sz="2400" kern="100" dirty="0">
                  <a:solidFill>
                    <a:srgbClr val="404040"/>
                  </a:solidFill>
                  <a:latin typeface="Times New Roman"/>
                  <a:ea typeface="微软雅黑"/>
                  <a:cs typeface="Times New Roman"/>
                </a:rPr>
                <a:t>，垂直</a:t>
              </a:r>
              <a:r>
                <a:rPr lang="en-US" altLang="zh-CN" sz="2400" i="1" kern="100" dirty="0">
                  <a:solidFill>
                    <a:srgbClr val="404040"/>
                  </a:solidFill>
                  <a:latin typeface="Times New Roman"/>
                  <a:ea typeface="微软雅黑"/>
                  <a:cs typeface="Courier New"/>
                </a:rPr>
                <a:t>AB</a:t>
              </a:r>
              <a:r>
                <a:rPr lang="zh-CN" altLang="zh-CN" sz="2400" kern="100" dirty="0">
                  <a:solidFill>
                    <a:srgbClr val="404040"/>
                  </a:solidFill>
                  <a:latin typeface="Times New Roman"/>
                  <a:ea typeface="微软雅黑"/>
                  <a:cs typeface="Times New Roman"/>
                </a:rPr>
                <a:t>斜</a:t>
              </a:r>
              <a:r>
                <a:rPr lang="zh-CN" altLang="zh-CN" sz="2400" kern="100" dirty="0" smtClean="0">
                  <a:solidFill>
                    <a:srgbClr val="404040"/>
                  </a:solidFill>
                  <a:latin typeface="Times New Roman"/>
                  <a:ea typeface="微软雅黑"/>
                  <a:cs typeface="Times New Roman"/>
                </a:rPr>
                <a:t>向上</a:t>
              </a:r>
              <a:r>
                <a:rPr lang="en-US" altLang="zh-CN" sz="2400" kern="100" dirty="0" smtClean="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D.1 </a:t>
              </a:r>
              <a:r>
                <a:rPr lang="en-US" altLang="zh-CN" sz="2400" kern="100" dirty="0">
                  <a:solidFill>
                    <a:srgbClr val="404040"/>
                  </a:solidFill>
                  <a:latin typeface="Times New Roman"/>
                  <a:ea typeface="微软雅黑"/>
                  <a:cs typeface="Courier New"/>
                </a:rPr>
                <a:t>000 V/m</a:t>
              </a:r>
              <a:r>
                <a:rPr lang="zh-CN" altLang="zh-CN" sz="2400" kern="100" dirty="0">
                  <a:solidFill>
                    <a:srgbClr val="404040"/>
                  </a:solidFill>
                  <a:latin typeface="Times New Roman"/>
                  <a:ea typeface="微软雅黑"/>
                  <a:cs typeface="Times New Roman"/>
                </a:rPr>
                <a:t>，垂直</a:t>
              </a:r>
              <a:r>
                <a:rPr lang="en-US" altLang="zh-CN" sz="2400" i="1" kern="100" dirty="0">
                  <a:solidFill>
                    <a:srgbClr val="404040"/>
                  </a:solidFill>
                  <a:latin typeface="Times New Roman"/>
                  <a:ea typeface="微软雅黑"/>
                  <a:cs typeface="Courier New"/>
                </a:rPr>
                <a:t>AB</a:t>
              </a:r>
              <a:r>
                <a:rPr lang="zh-CN" altLang="zh-CN" sz="2400" kern="100" dirty="0">
                  <a:solidFill>
                    <a:srgbClr val="404040"/>
                  </a:solidFill>
                  <a:latin typeface="Times New Roman"/>
                  <a:ea typeface="微软雅黑"/>
                  <a:cs typeface="Times New Roman"/>
                </a:rPr>
                <a:t>斜</a:t>
              </a:r>
              <a:r>
                <a:rPr lang="zh-CN" altLang="zh-CN" sz="2400" kern="100" dirty="0" smtClean="0">
                  <a:solidFill>
                    <a:srgbClr val="404040"/>
                  </a:solidFill>
                  <a:latin typeface="Times New Roman"/>
                  <a:ea typeface="微软雅黑"/>
                  <a:cs typeface="Times New Roman"/>
                </a:rPr>
                <a:t>向下</a:t>
              </a:r>
              <a:endParaRPr lang="zh-CN" altLang="zh-CN" sz="2400" kern="100" dirty="0">
                <a:effectLst/>
                <a:latin typeface="宋体"/>
                <a:cs typeface="Courier New"/>
              </a:endParaRPr>
            </a:p>
          </p:txBody>
        </p:sp>
        <p:pic>
          <p:nvPicPr>
            <p:cNvPr id="11266" name="Picture 2" descr="\\莫成程\f\幻灯片文件复制\2015\同步\步步高\物理\步步高人教3-1（人教）\B30.T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24328" y="1051962"/>
              <a:ext cx="1126252" cy="162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740352" y="273841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7</a:t>
              </a:r>
              <a:endParaRPr lang="zh-CN" altLang="en-US" sz="2600" dirty="0"/>
            </a:p>
          </p:txBody>
        </p:sp>
      </p:grpSp>
      <p:graphicFrame>
        <p:nvGraphicFramePr>
          <p:cNvPr id="4" name="对象 3"/>
          <p:cNvGraphicFramePr>
            <a:graphicFrameLocks noChangeAspect="1"/>
          </p:cNvGraphicFramePr>
          <p:nvPr>
            <p:extLst>
              <p:ext uri="{D42A27DB-BD31-4B8C-83A1-F6EECF244321}">
                <p14:modId xmlns:p14="http://schemas.microsoft.com/office/powerpoint/2010/main" val="429345492"/>
              </p:ext>
            </p:extLst>
          </p:nvPr>
        </p:nvGraphicFramePr>
        <p:xfrm>
          <a:off x="5659740" y="1447686"/>
          <a:ext cx="754063" cy="671512"/>
        </p:xfrm>
        <a:graphic>
          <a:graphicData uri="http://schemas.openxmlformats.org/presentationml/2006/ole">
            <mc:AlternateContent xmlns:mc="http://schemas.openxmlformats.org/markup-compatibility/2006">
              <mc:Choice xmlns:v="urn:schemas-microsoft-com:vml" Requires="v">
                <p:oleObj spid="_x0000_s11271" name="文档" r:id="rId10" imgW="753652" imgH="671389" progId="Word.Document.12">
                  <p:embed/>
                </p:oleObj>
              </mc:Choice>
              <mc:Fallback>
                <p:oleObj name="文档" r:id="rId10" imgW="753652" imgH="671389" progId="Word.Document.12">
                  <p:embed/>
                  <p:pic>
                    <p:nvPicPr>
                      <p:cNvPr id="0" name=""/>
                      <p:cNvPicPr/>
                      <p:nvPr/>
                    </p:nvPicPr>
                    <p:blipFill>
                      <a:blip r:embed="rId11"/>
                      <a:stretch>
                        <a:fillRect/>
                      </a:stretch>
                    </p:blipFill>
                    <p:spPr>
                      <a:xfrm>
                        <a:off x="5659740" y="1447686"/>
                        <a:ext cx="754063" cy="671512"/>
                      </a:xfrm>
                      <a:prstGeom prst="rect">
                        <a:avLst/>
                      </a:prstGeom>
                    </p:spPr>
                  </p:pic>
                </p:oleObj>
              </mc:Fallback>
            </mc:AlternateContent>
          </a:graphicData>
        </a:graphic>
      </p:graphicFrame>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7"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323528" y="843558"/>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把电荷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移到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，电场力不做功，说明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两点在同一等势面上</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因该电场为匀强电场，等势面应为平面，故题图中直线</a:t>
            </a:r>
            <a:r>
              <a:rPr lang="en-US" altLang="zh-CN" sz="2600" i="1" kern="1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即为等势线，电场强度方向应垂直于</a:t>
            </a:r>
            <a:r>
              <a:rPr lang="en-US" altLang="zh-CN" sz="2600" i="1" kern="1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，可见，选项</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错误；</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402513012"/>
              </p:ext>
            </p:extLst>
          </p:nvPr>
        </p:nvGraphicFramePr>
        <p:xfrm>
          <a:off x="395536" y="3192041"/>
          <a:ext cx="8185150" cy="2332037"/>
        </p:xfrm>
        <a:graphic>
          <a:graphicData uri="http://schemas.openxmlformats.org/presentationml/2006/ole">
            <mc:AlternateContent xmlns:mc="http://schemas.openxmlformats.org/markup-compatibility/2006">
              <mc:Choice xmlns:v="urn:schemas-microsoft-com:vml" Requires="v">
                <p:oleObj spid="_x0000_s15366" name="文档" r:id="rId9" imgW="8187942" imgH="2334083" progId="Word.Document.12">
                  <p:embed/>
                </p:oleObj>
              </mc:Choice>
              <mc:Fallback>
                <p:oleObj name="文档" r:id="rId9" imgW="8187942" imgH="2334083" progId="Word.Document.12">
                  <p:embed/>
                  <p:pic>
                    <p:nvPicPr>
                      <p:cNvPr id="0" name=""/>
                      <p:cNvPicPr/>
                      <p:nvPr/>
                    </p:nvPicPr>
                    <p:blipFill>
                      <a:blip r:embed="rId10"/>
                      <a:stretch>
                        <a:fillRect/>
                      </a:stretch>
                    </p:blipFill>
                    <p:spPr>
                      <a:xfrm>
                        <a:off x="395536" y="3192041"/>
                        <a:ext cx="8185150" cy="2332037"/>
                      </a:xfrm>
                      <a:prstGeom prst="rect">
                        <a:avLst/>
                      </a:prstGeom>
                    </p:spPr>
                  </p:pic>
                </p:oleObj>
              </mc:Fallback>
            </mc:AlternateContent>
          </a:graphicData>
        </a:graphic>
      </p:graphicFrame>
    </p:spTree>
    <p:extLst>
      <p:ext uri="{BB962C8B-B14F-4D97-AF65-F5344CB8AC3E}">
        <p14:creationId xmlns:p14="http://schemas.microsoft.com/office/powerpoint/2010/main" val="148857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7"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33104025"/>
              </p:ext>
            </p:extLst>
          </p:nvPr>
        </p:nvGraphicFramePr>
        <p:xfrm>
          <a:off x="348877" y="915566"/>
          <a:ext cx="8183563" cy="3375025"/>
        </p:xfrm>
        <a:graphic>
          <a:graphicData uri="http://schemas.openxmlformats.org/presentationml/2006/ole">
            <mc:AlternateContent xmlns:mc="http://schemas.openxmlformats.org/markup-compatibility/2006">
              <mc:Choice xmlns:v="urn:schemas-microsoft-com:vml" Requires="v">
                <p:oleObj spid="_x0000_s16390" name="文档" r:id="rId9" imgW="8187942" imgH="3383267" progId="Word.Document.12">
                  <p:embed/>
                </p:oleObj>
              </mc:Choice>
              <mc:Fallback>
                <p:oleObj name="文档" r:id="rId9" imgW="8187942" imgH="3383267" progId="Word.Document.12">
                  <p:embed/>
                  <p:pic>
                    <p:nvPicPr>
                      <p:cNvPr id="0" name=""/>
                      <p:cNvPicPr/>
                      <p:nvPr/>
                    </p:nvPicPr>
                    <p:blipFill>
                      <a:blip r:embed="rId10"/>
                      <a:stretch>
                        <a:fillRect/>
                      </a:stretch>
                    </p:blipFill>
                    <p:spPr>
                      <a:xfrm>
                        <a:off x="348877" y="915566"/>
                        <a:ext cx="8183563" cy="3375025"/>
                      </a:xfrm>
                      <a:prstGeom prst="rect">
                        <a:avLst/>
                      </a:prstGeom>
                    </p:spPr>
                  </p:pic>
                </p:oleObj>
              </mc:Fallback>
            </mc:AlternateContent>
          </a:graphicData>
        </a:graphic>
      </p:graphicFrame>
      <p:sp>
        <p:nvSpPr>
          <p:cNvPr id="4" name="矩形 3"/>
          <p:cNvSpPr/>
          <p:nvPr/>
        </p:nvSpPr>
        <p:spPr>
          <a:xfrm>
            <a:off x="266760" y="4042505"/>
            <a:ext cx="1425390"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52117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179512" y="691922"/>
            <a:ext cx="8352928" cy="2267929"/>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电势、电势差、电场力做功的计算</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8</a:t>
            </a:r>
            <a:r>
              <a:rPr lang="zh-CN" altLang="zh-CN" sz="2600" kern="100" dirty="0" smtClean="0">
                <a:solidFill>
                  <a:srgbClr val="404040"/>
                </a:solidFill>
                <a:latin typeface="Times New Roman"/>
                <a:ea typeface="微软雅黑"/>
                <a:cs typeface="Times New Roman"/>
              </a:rPr>
              <a:t>所示，</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i="1" kern="100" dirty="0" smtClean="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为匀强电场中四个等势面，</a:t>
            </a:r>
            <a:r>
              <a:rPr lang="zh-CN" altLang="zh-CN" sz="2600" kern="100" dirty="0" smtClean="0">
                <a:solidFill>
                  <a:srgbClr val="404040"/>
                </a:solidFill>
                <a:latin typeface="Times New Roman"/>
                <a:ea typeface="微软雅黑"/>
                <a:cs typeface="Times New Roman"/>
              </a:rPr>
              <a:t>相邻</a:t>
            </a:r>
            <a:r>
              <a:rPr lang="zh-CN" altLang="zh-CN" sz="2600" kern="100" dirty="0">
                <a:solidFill>
                  <a:srgbClr val="404040"/>
                </a:solidFill>
                <a:latin typeface="Times New Roman"/>
                <a:ea typeface="微软雅黑"/>
                <a:cs typeface="Times New Roman"/>
              </a:rPr>
              <a:t>等</a:t>
            </a:r>
            <a:r>
              <a:rPr lang="zh-CN" altLang="zh-CN" sz="2600" kern="100" dirty="0" smtClean="0">
                <a:solidFill>
                  <a:srgbClr val="404040"/>
                </a:solidFill>
                <a:latin typeface="Times New Roman"/>
                <a:ea typeface="微软雅黑"/>
                <a:cs typeface="Times New Roman"/>
              </a:rPr>
              <a:t>势</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zh-CN" altLang="zh-CN" sz="2600" kern="100" dirty="0" smtClean="0">
                <a:solidFill>
                  <a:srgbClr val="404040"/>
                </a:solidFill>
                <a:latin typeface="Times New Roman"/>
                <a:ea typeface="微软雅黑"/>
                <a:cs typeface="Times New Roman"/>
              </a:rPr>
              <a:t>面</a:t>
            </a:r>
            <a:r>
              <a:rPr lang="zh-CN" altLang="zh-CN" sz="2600" kern="100" dirty="0">
                <a:solidFill>
                  <a:srgbClr val="404040"/>
                </a:solidFill>
                <a:latin typeface="Times New Roman"/>
                <a:ea typeface="微软雅黑"/>
                <a:cs typeface="Times New Roman"/>
              </a:rPr>
              <a:t>间距离均为</a:t>
            </a:r>
            <a:r>
              <a:rPr lang="en-US" altLang="zh-CN" sz="2600" kern="100" dirty="0">
                <a:solidFill>
                  <a:srgbClr val="404040"/>
                </a:solidFill>
                <a:latin typeface="Times New Roman"/>
                <a:ea typeface="微软雅黑"/>
                <a:cs typeface="Courier New"/>
              </a:rPr>
              <a:t>2 cm</a:t>
            </a:r>
            <a:r>
              <a:rPr lang="zh-CN" altLang="zh-CN" sz="2600" kern="100" dirty="0">
                <a:solidFill>
                  <a:srgbClr val="404040"/>
                </a:solidFill>
                <a:latin typeface="Times New Roman"/>
                <a:ea typeface="微软雅黑"/>
                <a:cs typeface="Times New Roman"/>
              </a:rPr>
              <a:t>，已知</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AC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60 V</a:t>
            </a:r>
            <a:r>
              <a:rPr lang="zh-CN" altLang="zh-CN" sz="2600" kern="100" dirty="0">
                <a:solidFill>
                  <a:srgbClr val="404040"/>
                </a:solidFill>
                <a:latin typeface="Times New Roman"/>
                <a:ea typeface="微软雅黑"/>
                <a:cs typeface="Times New Roman"/>
              </a:rPr>
              <a:t>，求：</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设</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点电势为零，求</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点的电势；</a:t>
            </a:r>
            <a:endParaRPr lang="zh-CN" altLang="zh-CN" sz="1050" kern="100" dirty="0">
              <a:effectLst/>
              <a:latin typeface="宋体"/>
              <a:cs typeface="Courier New"/>
            </a:endParaRPr>
          </a:p>
        </p:txBody>
      </p:sp>
      <p:sp>
        <p:nvSpPr>
          <p:cNvPr id="8" name="TextBox 7">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4338" name="Picture 2" descr="\\莫成程\f\幻灯片文件复制\2015\同步\步步高\物理\步步高人教3-1（人教）\B31.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66627" y="879356"/>
            <a:ext cx="1353845" cy="140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826667" y="2370966"/>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8</a:t>
            </a:r>
            <a:endParaRPr lang="zh-CN" altLang="en-US" sz="2600" dirty="0"/>
          </a:p>
        </p:txBody>
      </p:sp>
      <p:sp>
        <p:nvSpPr>
          <p:cNvPr id="11" name="矩形 10"/>
          <p:cNvSpPr/>
          <p:nvPr/>
        </p:nvSpPr>
        <p:spPr>
          <a:xfrm>
            <a:off x="251520" y="2890262"/>
            <a:ext cx="8352928" cy="1707775"/>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由题意可知</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endParaRPr lang="zh-CN" altLang="zh-CN" sz="1050" kern="100" dirty="0">
              <a:latin typeface="宋体"/>
              <a:cs typeface="Courier New"/>
            </a:endParaRPr>
          </a:p>
          <a:p>
            <a:pPr algn="just">
              <a:lnSpc>
                <a:spcPct val="140000"/>
              </a:lnSpc>
              <a:spcAft>
                <a:spcPts val="0"/>
              </a:spcAft>
            </a:pP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AC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60 V</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BC</a:t>
            </a:r>
            <a:r>
              <a:rPr lang="zh-CN" altLang="zh-CN" sz="2600" kern="100" dirty="0">
                <a:solidFill>
                  <a:srgbClr val="404040"/>
                </a:solidFill>
                <a:latin typeface="Times New Roman"/>
                <a:ea typeface="微软雅黑"/>
                <a:cs typeface="Times New Roman"/>
              </a:rPr>
              <a:t>，所以</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30 V</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则</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30 V</a:t>
            </a:r>
            <a:r>
              <a:rPr lang="zh-CN" altLang="zh-CN" sz="2600" kern="100" dirty="0">
                <a:solidFill>
                  <a:srgbClr val="404040"/>
                </a:solidFill>
                <a:latin typeface="Times New Roman"/>
                <a:ea typeface="微软雅黑"/>
                <a:cs typeface="Times New Roman"/>
              </a:rPr>
              <a:t>，同理</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30 V</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60 </a:t>
            </a:r>
            <a:r>
              <a:rPr lang="en-US" altLang="zh-CN" sz="2600" kern="100" dirty="0" smtClean="0">
                <a:solidFill>
                  <a:srgbClr val="404040"/>
                </a:solidFill>
                <a:latin typeface="Times New Roman"/>
                <a:ea typeface="微软雅黑"/>
                <a:cs typeface="Courier New"/>
              </a:rPr>
              <a:t>V</a:t>
            </a:r>
            <a:endParaRPr lang="zh-CN" altLang="zh-CN" sz="1050" kern="100" dirty="0">
              <a:effectLst/>
              <a:latin typeface="宋体"/>
              <a:cs typeface="Courier New"/>
            </a:endParaRPr>
          </a:p>
        </p:txBody>
      </p:sp>
      <p:sp>
        <p:nvSpPr>
          <p:cNvPr id="16" name="矩形 15"/>
          <p:cNvSpPr/>
          <p:nvPr/>
        </p:nvSpPr>
        <p:spPr>
          <a:xfrm>
            <a:off x="270188" y="452370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30 V</a:t>
            </a:r>
            <a:r>
              <a:rPr lang="zh-CN" altLang="zh-CN" sz="2600" kern="100" dirty="0">
                <a:solidFill>
                  <a:srgbClr val="E36C0A"/>
                </a:solidFill>
                <a:latin typeface="Times New Roman"/>
                <a:ea typeface="微软雅黑"/>
                <a:cs typeface="Times New Roman"/>
              </a:rPr>
              <a:t>　－</a:t>
            </a:r>
            <a:r>
              <a:rPr lang="en-US" altLang="zh-CN" sz="2600" kern="100" dirty="0">
                <a:solidFill>
                  <a:srgbClr val="E36C0A"/>
                </a:solidFill>
                <a:latin typeface="Times New Roman"/>
                <a:ea typeface="微软雅黑"/>
                <a:cs typeface="Courier New"/>
              </a:rPr>
              <a:t>30 V</a:t>
            </a:r>
            <a:r>
              <a:rPr lang="zh-CN" altLang="zh-CN" sz="2600" kern="100" dirty="0">
                <a:solidFill>
                  <a:srgbClr val="E36C0A"/>
                </a:solidFill>
                <a:latin typeface="Times New Roman"/>
                <a:ea typeface="微软雅黑"/>
                <a:cs typeface="Times New Roman"/>
              </a:rPr>
              <a:t>　－</a:t>
            </a:r>
            <a:r>
              <a:rPr lang="en-US" altLang="zh-CN" sz="2600" kern="100" dirty="0">
                <a:solidFill>
                  <a:srgbClr val="E36C0A"/>
                </a:solidFill>
                <a:latin typeface="Times New Roman"/>
                <a:ea typeface="微软雅黑"/>
                <a:cs typeface="Courier New"/>
              </a:rPr>
              <a:t>60 V</a:t>
            </a:r>
            <a:r>
              <a:rPr lang="zh-CN" altLang="zh-CN" sz="2600" kern="100" dirty="0">
                <a:solidFill>
                  <a:srgbClr val="E36C0A"/>
                </a:solidFill>
                <a:latin typeface="Times New Roman"/>
                <a:ea typeface="微软雅黑"/>
                <a:cs typeface="Times New Roman"/>
              </a:rPr>
              <a:t>　</a:t>
            </a:r>
            <a:r>
              <a:rPr lang="en-US" altLang="zh-CN" sz="2600" kern="100" dirty="0" smtClean="0">
                <a:solidFill>
                  <a:srgbClr val="E36C0A"/>
                </a:solidFill>
                <a:latin typeface="Times New Roman"/>
                <a:ea typeface="微软雅黑"/>
                <a:cs typeface="Courier New"/>
              </a:rPr>
              <a:t>0</a:t>
            </a:r>
            <a:endParaRPr lang="zh-CN" altLang="zh-CN" sz="1050" kern="100" dirty="0">
              <a:effectLst/>
              <a:latin typeface="宋体"/>
              <a:cs typeface="Courier New"/>
            </a:endParaRPr>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66760" y="1059582"/>
            <a:ext cx="8352928" cy="1427699"/>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将</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10</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的点电荷由</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移到</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，电场力所做的功</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AD</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7" name="TextBox 6">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74380" y="2512203"/>
            <a:ext cx="8352928" cy="1427699"/>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AD</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qU</a:t>
            </a:r>
            <a:r>
              <a:rPr lang="en-US" altLang="zh-CN" sz="2600" i="1" kern="100" baseline="-25000" dirty="0" err="1">
                <a:solidFill>
                  <a:srgbClr val="404040"/>
                </a:solidFill>
                <a:latin typeface="Times New Roman"/>
                <a:ea typeface="微软雅黑"/>
                <a:cs typeface="Courier New"/>
              </a:rPr>
              <a:t>AD</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en-US" altLang="zh-CN" sz="2600" kern="100" dirty="0">
                <a:solidFill>
                  <a:srgbClr val="404040"/>
                </a:solidFill>
                <a:latin typeface="Times New Roman"/>
                <a:ea typeface="微软雅黑"/>
                <a:cs typeface="Courier New"/>
              </a:rPr>
              <a:t>(</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φ</a:t>
            </a:r>
            <a:r>
              <a:rPr lang="en-US" altLang="zh-CN" sz="2600" i="1" kern="100" baseline="-25000" dirty="0" err="1">
                <a:solidFill>
                  <a:srgbClr val="404040"/>
                </a:solidFill>
                <a:latin typeface="Times New Roman"/>
                <a:ea typeface="微软雅黑"/>
                <a:cs typeface="Courier New"/>
              </a:rPr>
              <a:t>D</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9.0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9</a:t>
            </a:r>
            <a:r>
              <a:rPr lang="en-US" altLang="zh-CN" sz="2600" kern="100" dirty="0">
                <a:solidFill>
                  <a:srgbClr val="404040"/>
                </a:solidFill>
                <a:latin typeface="Times New Roman"/>
                <a:ea typeface="微软雅黑"/>
                <a:cs typeface="Courier New"/>
              </a:rPr>
              <a:t> J</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a:t>
            </a:r>
            <a:r>
              <a:rPr lang="en-US" altLang="zh-CN" sz="2600" kern="100" dirty="0">
                <a:solidFill>
                  <a:srgbClr val="E36C0A"/>
                </a:solidFill>
                <a:latin typeface="Times New Roman"/>
                <a:ea typeface="微软雅黑"/>
                <a:cs typeface="Courier New"/>
              </a:rPr>
              <a:t>9.0</a:t>
            </a:r>
            <a:r>
              <a:rPr lang="en-US" altLang="zh-CN" sz="2600" kern="100" dirty="0">
                <a:solidFill>
                  <a:srgbClr val="E36C0A"/>
                </a:solidFill>
                <a:latin typeface="宋体"/>
                <a:ea typeface="微软雅黑"/>
                <a:cs typeface="Times New Roman"/>
              </a:rPr>
              <a:t>×</a:t>
            </a:r>
            <a:r>
              <a:rPr lang="en-US" altLang="zh-CN" sz="2600" kern="100" dirty="0">
                <a:solidFill>
                  <a:srgbClr val="E36C0A"/>
                </a:solidFill>
                <a:latin typeface="Times New Roman"/>
                <a:ea typeface="微软雅黑"/>
                <a:cs typeface="Courier New"/>
              </a:rPr>
              <a:t>10</a:t>
            </a:r>
            <a:r>
              <a:rPr lang="zh-CN" altLang="zh-CN" sz="2600" kern="100" baseline="30000" dirty="0">
                <a:solidFill>
                  <a:srgbClr val="E36C0A"/>
                </a:solidFill>
                <a:latin typeface="Times New Roman"/>
                <a:ea typeface="微软雅黑"/>
                <a:cs typeface="Times New Roman"/>
              </a:rPr>
              <a:t>－</a:t>
            </a:r>
            <a:r>
              <a:rPr lang="en-US" altLang="zh-CN" sz="2600" kern="100" baseline="30000" dirty="0">
                <a:solidFill>
                  <a:srgbClr val="E36C0A"/>
                </a:solidFill>
                <a:latin typeface="Times New Roman"/>
                <a:ea typeface="微软雅黑"/>
                <a:cs typeface="Courier New"/>
              </a:rPr>
              <a:t>9</a:t>
            </a:r>
            <a:r>
              <a:rPr lang="en-US" altLang="zh-CN" sz="2600" kern="100" dirty="0">
                <a:solidFill>
                  <a:srgbClr val="E36C0A"/>
                </a:solidFill>
                <a:latin typeface="Times New Roman"/>
                <a:ea typeface="微软雅黑"/>
                <a:cs typeface="Courier New"/>
              </a:rPr>
              <a:t> </a:t>
            </a:r>
            <a:r>
              <a:rPr lang="en-US" altLang="zh-CN" sz="2600" kern="100" dirty="0" smtClean="0">
                <a:solidFill>
                  <a:srgbClr val="E36C0A"/>
                </a:solidFill>
                <a:latin typeface="Times New Roman"/>
                <a:ea typeface="微软雅黑"/>
                <a:cs typeface="Courier New"/>
              </a:rPr>
              <a:t>J</a:t>
            </a:r>
            <a:endParaRPr lang="zh-CN" altLang="zh-CN" sz="1050" kern="100" dirty="0">
              <a:effectLst/>
              <a:latin typeface="宋体"/>
              <a:cs typeface="Courier New"/>
            </a:endParaRPr>
          </a:p>
        </p:txBody>
      </p:sp>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786790"/>
            <a:ext cx="8352928" cy="1427699"/>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将</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10</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的点电荷由</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移到</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，再经过</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最后回到</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，电场力所做的功</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BCDP</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7" name="TextBox 6">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9140" y="2224054"/>
            <a:ext cx="8352928" cy="2147896"/>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由于电场力做功与路径无关，只与初、末位置有关，所以做功为</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BCDP</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qU</a:t>
            </a:r>
            <a:r>
              <a:rPr lang="en-US" altLang="zh-CN" sz="2600" i="1" kern="100" baseline="-25000" dirty="0" err="1">
                <a:solidFill>
                  <a:srgbClr val="404040"/>
                </a:solidFill>
                <a:latin typeface="Times New Roman"/>
                <a:ea typeface="微软雅黑"/>
                <a:cs typeface="Courier New"/>
              </a:rPr>
              <a:t>BP</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rgbClr val="E36C0A"/>
                </a:solidFill>
                <a:latin typeface="Times New Roman"/>
                <a:ea typeface="微软雅黑"/>
                <a:cs typeface="Courier New"/>
              </a:rPr>
              <a:t>0</a:t>
            </a:r>
            <a:endParaRPr lang="zh-CN" altLang="zh-CN" sz="1050" kern="100" dirty="0">
              <a:effectLst/>
              <a:latin typeface="宋体"/>
              <a:cs typeface="Courier New"/>
            </a:endParaRPr>
          </a:p>
        </p:txBody>
      </p:sp>
    </p:spTree>
    <p:extLst>
      <p:ext uri="{BB962C8B-B14F-4D97-AF65-F5344CB8AC3E}">
        <p14:creationId xmlns:p14="http://schemas.microsoft.com/office/powerpoint/2010/main" val="49075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6" name="圆角矩形 5">
            <a:hlinkClick r:id="rId2" action="ppaction://hlinksldjump"/>
          </p:cNvPr>
          <p:cNvSpPr/>
          <p:nvPr/>
        </p:nvSpPr>
        <p:spPr>
          <a:xfrm>
            <a:off x="2627784" y="1707654"/>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hlinkClick r:id="rId2" action="ppaction://hlinksldjump"/>
          </p:cNvPr>
          <p:cNvSpPr txBox="1"/>
          <p:nvPr/>
        </p:nvSpPr>
        <p:spPr>
          <a:xfrm>
            <a:off x="2732667" y="1908331"/>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8" name="圆角矩形 7">
            <a:hlinkClick r:id="rId3" action="ppaction://hlinksldjump"/>
          </p:cNvPr>
          <p:cNvSpPr/>
          <p:nvPr/>
        </p:nvSpPr>
        <p:spPr>
          <a:xfrm>
            <a:off x="4871335" y="1707654"/>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hlinkClick r:id="rId3" action="ppaction://hlinksldjump"/>
          </p:cNvPr>
          <p:cNvSpPr txBox="1"/>
          <p:nvPr/>
        </p:nvSpPr>
        <p:spPr>
          <a:xfrm>
            <a:off x="4979425" y="1908331"/>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66350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890280"/>
            <a:ext cx="7194792"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电场中的动力学问题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为固定的正点电荷，</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两点在</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的正上方和</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相距分别为</a:t>
            </a:r>
            <a:r>
              <a:rPr lang="en-US" altLang="zh-CN" sz="2600" i="1" kern="100" dirty="0">
                <a:solidFill>
                  <a:srgbClr val="404040"/>
                </a:solidFill>
                <a:latin typeface="Times New Roman"/>
                <a:ea typeface="微软雅黑"/>
                <a:cs typeface="Courier New"/>
              </a:rPr>
              <a:t>h</a:t>
            </a:r>
            <a:r>
              <a:rPr lang="zh-CN" altLang="zh-CN" sz="2600" kern="100" dirty="0">
                <a:solidFill>
                  <a:srgbClr val="404040"/>
                </a:solidFill>
                <a:latin typeface="Times New Roman"/>
                <a:ea typeface="微软雅黑"/>
                <a:cs typeface="Times New Roman"/>
              </a:rPr>
              <a:t>和</a:t>
            </a:r>
            <a:r>
              <a:rPr lang="en-US" altLang="zh-CN" sz="2600" kern="100" dirty="0">
                <a:solidFill>
                  <a:srgbClr val="404040"/>
                </a:solidFill>
                <a:latin typeface="Times New Roman"/>
                <a:ea typeface="微软雅黑"/>
                <a:cs typeface="Courier New"/>
              </a:rPr>
              <a:t>0.25</a:t>
            </a:r>
            <a:r>
              <a:rPr lang="en-US" altLang="zh-CN" sz="2600" i="1" kern="100" dirty="0">
                <a:solidFill>
                  <a:srgbClr val="404040"/>
                </a:solidFill>
                <a:latin typeface="Times New Roman"/>
                <a:ea typeface="微软雅黑"/>
                <a:cs typeface="Courier New"/>
              </a:rPr>
              <a:t>h</a:t>
            </a:r>
            <a:r>
              <a:rPr lang="zh-CN" altLang="zh-CN" sz="2600" kern="100" dirty="0">
                <a:solidFill>
                  <a:srgbClr val="404040"/>
                </a:solidFill>
                <a:latin typeface="Times New Roman"/>
                <a:ea typeface="微软雅黑"/>
                <a:cs typeface="Times New Roman"/>
              </a:rPr>
              <a:t>，将另一点电荷从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点由静止释放，运动到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点时速度正好变为零，若此电荷在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点处的加速度大小</a:t>
            </a:r>
            <a:r>
              <a:rPr lang="zh-CN" altLang="zh-CN" sz="2600" kern="100" dirty="0" smtClean="0">
                <a:solidFill>
                  <a:srgbClr val="404040"/>
                </a:solidFill>
                <a:latin typeface="Times New Roman"/>
                <a:ea typeface="微软雅黑"/>
                <a:cs typeface="Times New Roman"/>
              </a:rPr>
              <a:t>为</a:t>
            </a:r>
            <a:r>
              <a:rPr lang="en-US" altLang="zh-CN" sz="2600" kern="100" dirty="0" smtClean="0">
                <a:solidFill>
                  <a:srgbClr val="404040"/>
                </a:solidFill>
                <a:latin typeface="Times New Roman"/>
                <a:ea typeface="微软雅黑"/>
                <a:cs typeface="Times New Roman"/>
              </a:rPr>
              <a:t>   </a:t>
            </a:r>
            <a:r>
              <a:rPr lang="en-US" altLang="zh-CN" sz="2600" i="1" kern="100" dirty="0" smtClean="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，求</a:t>
            </a:r>
            <a:r>
              <a:rPr lang="zh-CN" altLang="zh-CN" sz="2600" kern="100" dirty="0" smtClean="0">
                <a:solidFill>
                  <a:srgbClr val="404040"/>
                </a:solidFill>
                <a:latin typeface="Times New Roman"/>
                <a:ea typeface="微软雅黑"/>
                <a:cs typeface="Times New Roman"/>
              </a:rPr>
              <a:t>：</a:t>
            </a:r>
            <a:endParaRPr lang="zh-CN" altLang="zh-CN" sz="1050" kern="100" dirty="0">
              <a:solidFill>
                <a:schemeClr val="accent6">
                  <a:lumMod val="75000"/>
                </a:schemeClr>
              </a:solidFill>
              <a:effectLst/>
              <a:latin typeface="宋体"/>
              <a:cs typeface="Courier New"/>
            </a:endParaRPr>
          </a:p>
        </p:txBody>
      </p:sp>
      <p:sp>
        <p:nvSpPr>
          <p:cNvPr id="8" name="TextBox 7">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7410" name="Picture 2" descr="\\莫成程\f\幻灯片文件复制\2015\同步\步步高\物理\步步高人教3-1（人教）\B32.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328" y="1155452"/>
            <a:ext cx="979220" cy="218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740352" y="339931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9</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2345411486"/>
              </p:ext>
            </p:extLst>
          </p:nvPr>
        </p:nvGraphicFramePr>
        <p:xfrm>
          <a:off x="2699792" y="3281784"/>
          <a:ext cx="441325" cy="946150"/>
        </p:xfrm>
        <a:graphic>
          <a:graphicData uri="http://schemas.openxmlformats.org/presentationml/2006/ole">
            <mc:AlternateContent xmlns:mc="http://schemas.openxmlformats.org/markup-compatibility/2006">
              <mc:Choice xmlns:v="urn:schemas-microsoft-com:vml" Requires="v">
                <p:oleObj spid="_x0000_s17414" name="文档" r:id="rId9" imgW="441250" imgH="946147" progId="Word.Document.12">
                  <p:embed/>
                </p:oleObj>
              </mc:Choice>
              <mc:Fallback>
                <p:oleObj name="文档" r:id="rId9" imgW="441250" imgH="946147" progId="Word.Document.12">
                  <p:embed/>
                  <p:pic>
                    <p:nvPicPr>
                      <p:cNvPr id="0" name=""/>
                      <p:cNvPicPr/>
                      <p:nvPr/>
                    </p:nvPicPr>
                    <p:blipFill>
                      <a:blip r:embed="rId10"/>
                      <a:stretch>
                        <a:fillRect/>
                      </a:stretch>
                    </p:blipFill>
                    <p:spPr>
                      <a:xfrm>
                        <a:off x="2699792" y="3281784"/>
                        <a:ext cx="441325" cy="946150"/>
                      </a:xfrm>
                      <a:prstGeom prst="rect">
                        <a:avLst/>
                      </a:prstGeom>
                    </p:spPr>
                  </p:pic>
                </p:oleObj>
              </mc:Fallback>
            </mc:AlternateContent>
          </a:graphicData>
        </a:graphic>
      </p:graphicFrame>
    </p:spTree>
    <p:extLst>
      <p:ext uri="{BB962C8B-B14F-4D97-AF65-F5344CB8AC3E}">
        <p14:creationId xmlns:p14="http://schemas.microsoft.com/office/powerpoint/2010/main" val="2166821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771550"/>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此电荷在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点处的加速度；</a:t>
            </a:r>
            <a:endParaRPr lang="zh-CN" altLang="zh-CN" sz="1050" kern="100" dirty="0">
              <a:effectLst/>
              <a:latin typeface="宋体"/>
              <a:cs typeface="Courier New"/>
            </a:endParaRPr>
          </a:p>
        </p:txBody>
      </p:sp>
      <p:sp>
        <p:nvSpPr>
          <p:cNvPr id="8" name="TextBox 7">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41346990"/>
              </p:ext>
            </p:extLst>
          </p:nvPr>
        </p:nvGraphicFramePr>
        <p:xfrm>
          <a:off x="388938" y="1477963"/>
          <a:ext cx="8396287" cy="3186112"/>
        </p:xfrm>
        <a:graphic>
          <a:graphicData uri="http://schemas.openxmlformats.org/presentationml/2006/ole">
            <mc:AlternateContent xmlns:mc="http://schemas.openxmlformats.org/markup-compatibility/2006">
              <mc:Choice xmlns:v="urn:schemas-microsoft-com:vml" Requires="v">
                <p:oleObj spid="_x0000_s18437" name="文档" r:id="rId8" imgW="8404098" imgH="3189351" progId="Word.Document.12">
                  <p:embed/>
                </p:oleObj>
              </mc:Choice>
              <mc:Fallback>
                <p:oleObj name="文档" r:id="rId8" imgW="8404098" imgH="3189351" progId="Word.Document.12">
                  <p:embed/>
                  <p:pic>
                    <p:nvPicPr>
                      <p:cNvPr id="0" name=""/>
                      <p:cNvPicPr/>
                      <p:nvPr/>
                    </p:nvPicPr>
                    <p:blipFill>
                      <a:blip r:embed="rId9"/>
                      <a:stretch>
                        <a:fillRect/>
                      </a:stretch>
                    </p:blipFill>
                    <p:spPr>
                      <a:xfrm>
                        <a:off x="388938" y="1477963"/>
                        <a:ext cx="8396287" cy="3186112"/>
                      </a:xfrm>
                      <a:prstGeom prst="rect">
                        <a:avLst/>
                      </a:prstGeom>
                    </p:spPr>
                  </p:pic>
                </p:oleObj>
              </mc:Fallback>
            </mc:AlternateContent>
          </a:graphicData>
        </a:graphic>
      </p:graphicFrame>
      <p:sp>
        <p:nvSpPr>
          <p:cNvPr id="4" name="矩形 3"/>
          <p:cNvSpPr/>
          <p:nvPr/>
        </p:nvSpPr>
        <p:spPr>
          <a:xfrm>
            <a:off x="259140" y="4299942"/>
            <a:ext cx="3852337"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3</a:t>
            </a:r>
            <a:r>
              <a:rPr lang="en-US" altLang="zh-CN" sz="2600" i="1" kern="100" dirty="0">
                <a:solidFill>
                  <a:srgbClr val="E36C0A"/>
                </a:solidFill>
                <a:latin typeface="Times New Roman"/>
                <a:ea typeface="微软雅黑"/>
                <a:cs typeface="Courier New"/>
              </a:rPr>
              <a:t>g</a:t>
            </a:r>
            <a:r>
              <a:rPr lang="zh-CN" altLang="zh-CN" sz="2600" kern="100" dirty="0">
                <a:solidFill>
                  <a:srgbClr val="E36C0A"/>
                </a:solidFill>
                <a:latin typeface="Times New Roman"/>
                <a:ea typeface="微软雅黑"/>
                <a:cs typeface="Times New Roman"/>
              </a:rPr>
              <a:t>，方向竖直向上</a:t>
            </a:r>
            <a:endParaRPr lang="zh-CN" altLang="zh-CN" sz="2600" kern="100" dirty="0">
              <a:effectLst/>
              <a:latin typeface="宋体"/>
              <a:cs typeface="Courier New"/>
            </a:endParaRPr>
          </a:p>
        </p:txBody>
      </p:sp>
    </p:spTree>
    <p:extLst>
      <p:ext uri="{BB962C8B-B14F-4D97-AF65-F5344CB8AC3E}">
        <p14:creationId xmlns:p14="http://schemas.microsoft.com/office/powerpoint/2010/main" val="380970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930806"/>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两点间的电势差</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用</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h</a:t>
            </a:r>
            <a:r>
              <a:rPr lang="zh-CN" altLang="zh-CN" sz="2600" kern="100" dirty="0">
                <a:solidFill>
                  <a:srgbClr val="404040"/>
                </a:solidFill>
                <a:latin typeface="Times New Roman"/>
                <a:ea typeface="微软雅黑"/>
                <a:cs typeface="Times New Roman"/>
              </a:rPr>
              <a:t>表示</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8" name="TextBox 7">
            <a:hlinkClick r:id="rId6" action="ppaction://hlinksldjump"/>
          </p:cNvPr>
          <p:cNvSpPr txBox="1"/>
          <p:nvPr/>
        </p:nvSpPr>
        <p:spPr>
          <a:xfrm>
            <a:off x="183150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13841705"/>
              </p:ext>
            </p:extLst>
          </p:nvPr>
        </p:nvGraphicFramePr>
        <p:xfrm>
          <a:off x="331608" y="1775376"/>
          <a:ext cx="7977188" cy="2316162"/>
        </p:xfrm>
        <a:graphic>
          <a:graphicData uri="http://schemas.openxmlformats.org/presentationml/2006/ole">
            <mc:AlternateContent xmlns:mc="http://schemas.openxmlformats.org/markup-compatibility/2006">
              <mc:Choice xmlns:v="urn:schemas-microsoft-com:vml" Requires="v">
                <p:oleObj spid="_x0000_s19464" name="文档" r:id="rId8" imgW="7984251" imgH="2318945" progId="Word.Document.12">
                  <p:embed/>
                </p:oleObj>
              </mc:Choice>
              <mc:Fallback>
                <p:oleObj name="文档" r:id="rId8" imgW="7984251" imgH="2318945" progId="Word.Document.12">
                  <p:embed/>
                  <p:pic>
                    <p:nvPicPr>
                      <p:cNvPr id="0" name=""/>
                      <p:cNvPicPr/>
                      <p:nvPr/>
                    </p:nvPicPr>
                    <p:blipFill>
                      <a:blip r:embed="rId9"/>
                      <a:stretch>
                        <a:fillRect/>
                      </a:stretch>
                    </p:blipFill>
                    <p:spPr>
                      <a:xfrm>
                        <a:off x="331608" y="1775376"/>
                        <a:ext cx="7977188" cy="231616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7776767"/>
              </p:ext>
            </p:extLst>
          </p:nvPr>
        </p:nvGraphicFramePr>
        <p:xfrm>
          <a:off x="293832" y="3515474"/>
          <a:ext cx="7916862" cy="1136650"/>
        </p:xfrm>
        <a:graphic>
          <a:graphicData uri="http://schemas.openxmlformats.org/presentationml/2006/ole">
            <mc:AlternateContent xmlns:mc="http://schemas.openxmlformats.org/markup-compatibility/2006">
              <mc:Choice xmlns:v="urn:schemas-microsoft-com:vml" Requires="v">
                <p:oleObj spid="_x0000_s19465" name="文档" r:id="rId11" imgW="7984251" imgH="1145777" progId="Word.Document.12">
                  <p:embed/>
                </p:oleObj>
              </mc:Choice>
              <mc:Fallback>
                <p:oleObj name="文档" r:id="rId11" imgW="7984251" imgH="1145777" progId="Word.Document.12">
                  <p:embed/>
                  <p:pic>
                    <p:nvPicPr>
                      <p:cNvPr id="0" name=""/>
                      <p:cNvPicPr/>
                      <p:nvPr/>
                    </p:nvPicPr>
                    <p:blipFill>
                      <a:blip r:embed="rId12"/>
                      <a:stretch>
                        <a:fillRect/>
                      </a:stretch>
                    </p:blipFill>
                    <p:spPr>
                      <a:xfrm>
                        <a:off x="293832" y="3515474"/>
                        <a:ext cx="7916862" cy="1136650"/>
                      </a:xfrm>
                      <a:prstGeom prst="rect">
                        <a:avLst/>
                      </a:prstGeom>
                    </p:spPr>
                  </p:pic>
                </p:oleObj>
              </mc:Fallback>
            </mc:AlternateContent>
          </a:graphicData>
        </a:graphic>
      </p:graphicFrame>
      <p:pic>
        <p:nvPicPr>
          <p:cNvPr id="11" name="Picture 2">
            <a:hlinkClick r:id="rId13" action="ppaction://hlinksldjump"/>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46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395536" y="403890"/>
            <a:ext cx="6559139"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600" b="1" kern="100" dirty="0">
                <a:solidFill>
                  <a:schemeClr val="tx1"/>
                </a:solidFill>
                <a:cs typeface="Times New Roman"/>
              </a:rPr>
              <a:t>一、电势、电势能、电场力做功的综合</a:t>
            </a:r>
            <a:r>
              <a:rPr lang="zh-CN" altLang="zh-CN" sz="2600" b="1" kern="100" dirty="0" smtClean="0">
                <a:solidFill>
                  <a:schemeClr val="tx1"/>
                </a:solidFill>
                <a:cs typeface="Times New Roman"/>
              </a:rPr>
              <a:t>分析</a:t>
            </a:r>
            <a:endParaRPr lang="zh-CN" altLang="zh-CN" sz="2600" b="1" kern="100" dirty="0">
              <a:solidFill>
                <a:schemeClr val="tx1"/>
              </a:solidFill>
              <a:cs typeface="Times New Roman"/>
            </a:endParaRP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539552" y="1749182"/>
            <a:ext cx="8352928" cy="3388235"/>
          </a:xfrm>
          <a:prstGeom prst="rect">
            <a:avLst/>
          </a:prstGeom>
        </p:spPr>
        <p:txBody>
          <a:bodyPr wrap="square">
            <a:spAutoFit/>
          </a:bodyPr>
          <a:lstStyle/>
          <a:p>
            <a:pPr algn="just">
              <a:lnSpc>
                <a:spcPct val="140000"/>
              </a:lnSpc>
              <a:spcAft>
                <a:spcPts val="0"/>
              </a:spcAft>
            </a:pPr>
            <a:r>
              <a:rPr lang="zh-CN" altLang="zh-CN" sz="2600" kern="100" dirty="0">
                <a:solidFill>
                  <a:srgbClr val="404040"/>
                </a:solidFill>
                <a:latin typeface="Times New Roman"/>
                <a:ea typeface="微软雅黑"/>
                <a:cs typeface="Times New Roman"/>
              </a:rPr>
              <a:t>计算电场力做功的方法，常见的有以下几种：</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利用电场力做功与电势能的关系求解，</a:t>
            </a:r>
            <a:endParaRPr lang="zh-CN" altLang="zh-CN" sz="1050" kern="100" dirty="0">
              <a:latin typeface="宋体"/>
              <a:cs typeface="Courier New"/>
            </a:endParaRPr>
          </a:p>
          <a:p>
            <a:pPr algn="just">
              <a:lnSpc>
                <a:spcPct val="140000"/>
              </a:lnSpc>
              <a:spcAft>
                <a:spcPts val="0"/>
              </a:spcAft>
            </a:pP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E</a:t>
            </a:r>
            <a:r>
              <a:rPr lang="en-US" altLang="zh-CN" sz="2600" kern="100" baseline="-25000" dirty="0" err="1">
                <a:solidFill>
                  <a:srgbClr val="404040"/>
                </a:solidFill>
                <a:latin typeface="Times New Roman"/>
                <a:ea typeface="微软雅黑"/>
                <a:cs typeface="Courier New"/>
              </a:rPr>
              <a:t>p</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E</a:t>
            </a:r>
            <a:r>
              <a:rPr lang="en-US" altLang="zh-CN" sz="2600" kern="100" baseline="-25000" dirty="0" err="1">
                <a:solidFill>
                  <a:srgbClr val="404040"/>
                </a:solidFill>
                <a:latin typeface="Times New Roman"/>
                <a:ea typeface="微软雅黑"/>
                <a:cs typeface="Courier New"/>
              </a:rPr>
              <a:t>p</a:t>
            </a:r>
            <a:r>
              <a:rPr lang="en-US" altLang="zh-CN" sz="2600" i="1" kern="100" baseline="-25000" dirty="0" err="1">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利用</a:t>
            </a:r>
            <a:r>
              <a:rPr lang="en-US" altLang="zh-CN" sz="2600" i="1" kern="100" dirty="0">
                <a:solidFill>
                  <a:srgbClr val="404040"/>
                </a:solidFill>
                <a:latin typeface="Times New Roman"/>
                <a:ea typeface="微软雅黑"/>
                <a:cs typeface="Courier New"/>
              </a:rPr>
              <a:t>W</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Fd</a:t>
            </a:r>
            <a:r>
              <a:rPr lang="zh-CN" altLang="zh-CN" sz="2600" kern="100" dirty="0">
                <a:solidFill>
                  <a:srgbClr val="404040"/>
                </a:solidFill>
                <a:latin typeface="Times New Roman"/>
                <a:ea typeface="微软雅黑"/>
                <a:cs typeface="Times New Roman"/>
              </a:rPr>
              <a:t>求解，此公式只适用于匀强电场</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利用公式</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qU</a:t>
            </a:r>
            <a:r>
              <a:rPr lang="en-US" altLang="zh-CN" sz="2600" i="1" kern="100" baseline="-25000" dirty="0" err="1">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求解</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利用动能定理求解</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8" name="圆角矩形 7"/>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莫成程\f\幻灯片文件复制\2015\同步\步步高\物理\步步高人教3-1（人教）\+1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4302" y="1019486"/>
            <a:ext cx="1098922" cy="147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976413" y="263950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grpSp>
        <p:nvGrpSpPr>
          <p:cNvPr id="5" name="组合 4"/>
          <p:cNvGrpSpPr/>
          <p:nvPr/>
        </p:nvGrpSpPr>
        <p:grpSpPr>
          <a:xfrm>
            <a:off x="315908" y="750639"/>
            <a:ext cx="7280428" cy="3693319"/>
            <a:chOff x="315908" y="627534"/>
            <a:chExt cx="7280428" cy="3693319"/>
          </a:xfrm>
        </p:grpSpPr>
        <p:sp>
          <p:nvSpPr>
            <p:cNvPr id="9" name="矩形 8"/>
            <p:cNvSpPr/>
            <p:nvPr/>
          </p:nvSpPr>
          <p:spPr>
            <a:xfrm>
              <a:off x="315908" y="627534"/>
              <a:ext cx="7280428" cy="3693319"/>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所示，光滑绝缘细杆竖直放置，它与以正点电荷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为圆心的某圆交于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两点，质量为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、带电荷量－</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的有孔小球从杆上</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点无初速度下滑，已知</a:t>
              </a:r>
              <a:r>
                <a:rPr lang="en-US" altLang="zh-CN" sz="2600" i="1" kern="100" dirty="0" err="1">
                  <a:solidFill>
                    <a:srgbClr val="404040"/>
                  </a:solidFill>
                  <a:latin typeface="Times New Roman"/>
                  <a:ea typeface="微软雅黑"/>
                  <a:cs typeface="Courier New"/>
                </a:rPr>
                <a:t>q</a:t>
              </a:r>
              <a:r>
                <a:rPr lang="en-US" altLang="zh-CN" sz="2600" kern="100" dirty="0" err="1">
                  <a:solidFill>
                    <a:srgbClr val="404040"/>
                  </a:solidFill>
                  <a:latin typeface="Cambria Math"/>
                  <a:ea typeface="微软雅黑"/>
                  <a:cs typeface="Cambria Math"/>
                </a:rPr>
                <a:t>≪</a:t>
              </a:r>
              <a:r>
                <a:rPr lang="en-US" altLang="zh-CN" sz="2600" i="1" kern="100" dirty="0" err="1">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h</a:t>
              </a:r>
              <a:r>
                <a:rPr lang="zh-CN" altLang="zh-CN" sz="2600" kern="100" dirty="0">
                  <a:solidFill>
                    <a:srgbClr val="404040"/>
                  </a:solidFill>
                  <a:latin typeface="Times New Roman"/>
                  <a:ea typeface="微软雅黑"/>
                  <a:cs typeface="Times New Roman"/>
                </a:rPr>
                <a:t>，小球滑到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点时的速度大小</a:t>
              </a:r>
              <a:r>
                <a:rPr lang="zh-CN" altLang="zh-CN" sz="2600" kern="100" dirty="0" smtClean="0">
                  <a:solidFill>
                    <a:srgbClr val="404040"/>
                  </a:solidFill>
                  <a:latin typeface="Times New Roman"/>
                  <a:ea typeface="微软雅黑"/>
                  <a:cs typeface="Times New Roman"/>
                </a:rPr>
                <a:t>为</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求小球由</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的过程中静电力做的功及</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两点间的电势差</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404012994"/>
                </p:ext>
              </p:extLst>
            </p:nvPr>
          </p:nvGraphicFramePr>
          <p:xfrm>
            <a:off x="1792565" y="3113906"/>
            <a:ext cx="1058863" cy="679450"/>
          </p:xfrm>
          <a:graphic>
            <a:graphicData uri="http://schemas.openxmlformats.org/presentationml/2006/ole">
              <mc:AlternateContent xmlns:mc="http://schemas.openxmlformats.org/markup-compatibility/2006">
                <mc:Choice xmlns:v="urn:schemas-microsoft-com:vml" Requires="v">
                  <p:oleObj spid="_x0000_s1033" name="文档" r:id="rId5" imgW="1058136" imgH="678961" progId="Word.Document.12">
                    <p:embed/>
                  </p:oleObj>
                </mc:Choice>
                <mc:Fallback>
                  <p:oleObj name="文档" r:id="rId5" imgW="1058136" imgH="678961" progId="Word.Document.12">
                    <p:embed/>
                    <p:pic>
                      <p:nvPicPr>
                        <p:cNvPr id="0" name=""/>
                        <p:cNvPicPr/>
                        <p:nvPr/>
                      </p:nvPicPr>
                      <p:blipFill>
                        <a:blip r:embed="rId6"/>
                        <a:stretch>
                          <a:fillRect/>
                        </a:stretch>
                      </p:blipFill>
                      <p:spPr>
                        <a:xfrm>
                          <a:off x="1792565" y="3113906"/>
                          <a:ext cx="1058863" cy="679450"/>
                        </a:xfrm>
                        <a:prstGeom prst="rect">
                          <a:avLst/>
                        </a:prstGeom>
                      </p:spPr>
                    </p:pic>
                  </p:oleObj>
                </mc:Fallback>
              </mc:AlternateContent>
            </a:graphicData>
          </a:graphic>
        </p:graphicFrame>
      </p:gr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483518"/>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因为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是正点电荷，所以以</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为圆心的圆面是一个等势面，这是一个重要的隐含条件，由</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过程中静电力是变力，所以不能直接用</a:t>
            </a:r>
            <a:r>
              <a:rPr lang="en-US" altLang="zh-CN" sz="2600" i="1" kern="100" dirty="0">
                <a:solidFill>
                  <a:srgbClr val="404040"/>
                </a:solidFill>
                <a:latin typeface="Times New Roman"/>
                <a:ea typeface="微软雅黑"/>
                <a:cs typeface="Courier New"/>
              </a:rPr>
              <a:t>W</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Fx</a:t>
            </a:r>
            <a:r>
              <a:rPr lang="zh-CN" altLang="zh-CN" sz="2600" kern="100" dirty="0">
                <a:solidFill>
                  <a:srgbClr val="404040"/>
                </a:solidFill>
                <a:latin typeface="Times New Roman"/>
                <a:ea typeface="微软雅黑"/>
                <a:cs typeface="Times New Roman"/>
              </a:rPr>
              <a:t>来解，只能考虑应用功能关系求解</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因为杆是光滑的，所以小球从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过程中只有两个力做功：静电力做功</a:t>
            </a:r>
            <a:r>
              <a:rPr lang="en-US" altLang="zh-CN" sz="2600" i="1" kern="100" dirty="0">
                <a:solidFill>
                  <a:srgbClr val="404040"/>
                </a:solidFill>
                <a:latin typeface="Times New Roman"/>
                <a:ea typeface="微软雅黑"/>
                <a:cs typeface="Courier New"/>
              </a:rPr>
              <a:t>W</a:t>
            </a:r>
            <a:r>
              <a:rPr lang="zh-CN" altLang="zh-CN" sz="2600" kern="100" dirty="0">
                <a:solidFill>
                  <a:srgbClr val="404040"/>
                </a:solidFill>
                <a:latin typeface="Times New Roman"/>
                <a:ea typeface="微软雅黑"/>
                <a:cs typeface="Times New Roman"/>
              </a:rPr>
              <a:t>和重力做功</a:t>
            </a:r>
            <a:r>
              <a:rPr lang="en-US" altLang="zh-CN" sz="2600" i="1" kern="100" dirty="0" err="1">
                <a:solidFill>
                  <a:srgbClr val="404040"/>
                </a:solidFill>
                <a:latin typeface="Times New Roman"/>
                <a:ea typeface="微软雅黑"/>
                <a:cs typeface="Courier New"/>
              </a:rPr>
              <a:t>mgh</a:t>
            </a:r>
            <a:r>
              <a:rPr lang="zh-CN" altLang="zh-CN" sz="2600" kern="100" dirty="0">
                <a:solidFill>
                  <a:srgbClr val="404040"/>
                </a:solidFill>
                <a:latin typeface="Times New Roman"/>
                <a:ea typeface="微软雅黑"/>
                <a:cs typeface="Times New Roman"/>
              </a:rPr>
              <a:t>，由动能定理得：</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05831277"/>
              </p:ext>
            </p:extLst>
          </p:nvPr>
        </p:nvGraphicFramePr>
        <p:xfrm>
          <a:off x="482784" y="4201120"/>
          <a:ext cx="6748462" cy="1250950"/>
        </p:xfrm>
        <a:graphic>
          <a:graphicData uri="http://schemas.openxmlformats.org/presentationml/2006/ole">
            <mc:AlternateContent xmlns:mc="http://schemas.openxmlformats.org/markup-compatibility/2006">
              <mc:Choice xmlns:v="urn:schemas-microsoft-com:vml" Requires="v">
                <p:oleObj spid="_x0000_s3080" name="文档" r:id="rId4" imgW="6748430" imgH="1251019" progId="Word.Document.12">
                  <p:embed/>
                </p:oleObj>
              </mc:Choice>
              <mc:Fallback>
                <p:oleObj name="文档" r:id="rId4" imgW="6748430" imgH="1251019" progId="Word.Document.12">
                  <p:embed/>
                  <p:pic>
                    <p:nvPicPr>
                      <p:cNvPr id="0" name=""/>
                      <p:cNvPicPr/>
                      <p:nvPr/>
                    </p:nvPicPr>
                    <p:blipFill>
                      <a:blip r:embed="rId5"/>
                      <a:stretch>
                        <a:fillRect/>
                      </a:stretch>
                    </p:blipFill>
                    <p:spPr>
                      <a:xfrm>
                        <a:off x="482784" y="4201120"/>
                        <a:ext cx="6748462" cy="1250950"/>
                      </a:xfrm>
                      <a:prstGeom prst="rect">
                        <a:avLst/>
                      </a:prstGeom>
                    </p:spPr>
                  </p:pic>
                </p:oleObj>
              </mc:Fallback>
            </mc:AlternateContent>
          </a:graphicData>
        </a:graphic>
      </p:graphicFrame>
    </p:spTree>
    <p:extLst>
      <p:ext uri="{BB962C8B-B14F-4D97-AF65-F5344CB8AC3E}">
        <p14:creationId xmlns:p14="http://schemas.microsoft.com/office/powerpoint/2010/main" val="3791456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137190955"/>
              </p:ext>
            </p:extLst>
          </p:nvPr>
        </p:nvGraphicFramePr>
        <p:xfrm>
          <a:off x="539552" y="542602"/>
          <a:ext cx="7342187" cy="3470275"/>
        </p:xfrm>
        <a:graphic>
          <a:graphicData uri="http://schemas.openxmlformats.org/presentationml/2006/ole">
            <mc:AlternateContent xmlns:mc="http://schemas.openxmlformats.org/markup-compatibility/2006">
              <mc:Choice xmlns:v="urn:schemas-microsoft-com:vml" Requires="v">
                <p:oleObj spid="_x0000_s4110" name="文档" r:id="rId4" imgW="7342589" imgH="3470849" progId="Word.Document.12">
                  <p:embed/>
                </p:oleObj>
              </mc:Choice>
              <mc:Fallback>
                <p:oleObj name="文档" r:id="rId4" imgW="7342589" imgH="3470849" progId="Word.Document.12">
                  <p:embed/>
                  <p:pic>
                    <p:nvPicPr>
                      <p:cNvPr id="0" name=""/>
                      <p:cNvPicPr/>
                      <p:nvPr/>
                    </p:nvPicPr>
                    <p:blipFill>
                      <a:blip r:embed="rId5"/>
                      <a:stretch>
                        <a:fillRect/>
                      </a:stretch>
                    </p:blipFill>
                    <p:spPr>
                      <a:xfrm>
                        <a:off x="539552" y="542602"/>
                        <a:ext cx="7342187" cy="34702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89785232"/>
              </p:ext>
            </p:extLst>
          </p:nvPr>
        </p:nvGraphicFramePr>
        <p:xfrm>
          <a:off x="541338" y="3666455"/>
          <a:ext cx="7337425" cy="1425575"/>
        </p:xfrm>
        <a:graphic>
          <a:graphicData uri="http://schemas.openxmlformats.org/presentationml/2006/ole">
            <mc:AlternateContent xmlns:mc="http://schemas.openxmlformats.org/markup-compatibility/2006">
              <mc:Choice xmlns:v="urn:schemas-microsoft-com:vml" Requires="v">
                <p:oleObj spid="_x0000_s4111" name="文档" r:id="rId7" imgW="7342589" imgH="1426184" progId="Word.Document.12">
                  <p:embed/>
                </p:oleObj>
              </mc:Choice>
              <mc:Fallback>
                <p:oleObj name="文档" r:id="rId7" imgW="7342589" imgH="1426184" progId="Word.Document.12">
                  <p:embed/>
                  <p:pic>
                    <p:nvPicPr>
                      <p:cNvPr id="0" name=""/>
                      <p:cNvPicPr/>
                      <p:nvPr/>
                    </p:nvPicPr>
                    <p:blipFill>
                      <a:blip r:embed="rId8"/>
                      <a:stretch>
                        <a:fillRect/>
                      </a:stretch>
                    </p:blipFill>
                    <p:spPr>
                      <a:xfrm>
                        <a:off x="541338" y="3666455"/>
                        <a:ext cx="7337425" cy="1425575"/>
                      </a:xfrm>
                      <a:prstGeom prst="rect">
                        <a:avLst/>
                      </a:prstGeom>
                    </p:spPr>
                  </p:pic>
                </p:oleObj>
              </mc:Fallback>
            </mc:AlternateContent>
          </a:graphicData>
        </a:graphic>
      </p:graphicFrame>
    </p:spTree>
    <p:extLst>
      <p:ext uri="{BB962C8B-B14F-4D97-AF65-F5344CB8AC3E}">
        <p14:creationId xmlns:p14="http://schemas.microsoft.com/office/powerpoint/2010/main" val="224758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7837" y="-20538"/>
            <a:ext cx="7366119"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二、电场线、等势面和运动轨迹等方面的综合</a:t>
            </a:r>
          </a:p>
        </p:txBody>
      </p:sp>
      <p:sp>
        <p:nvSpPr>
          <p:cNvPr id="6" name="矩形 5"/>
          <p:cNvSpPr/>
          <p:nvPr/>
        </p:nvSpPr>
        <p:spPr>
          <a:xfrm>
            <a:off x="251520" y="699542"/>
            <a:ext cx="8352928"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已知等势面的形状分布，根据电场线与等势面相互垂直可以绘制电场线</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由电场线和等差等势面的疏密，可以比较电场强度大小，从而确定电场力或者加速度的大小</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由电荷的运动轨迹可以判断电荷受力方向；由力和速度方向的关系确定电场力做功的正负，从而判断电势能和动能的变化情况</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272" y="491138"/>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是一固定的点电荷，虚线</a:t>
            </a:r>
            <a:r>
              <a:rPr lang="zh-CN" altLang="zh-CN" sz="2600" kern="100" dirty="0" smtClean="0">
                <a:solidFill>
                  <a:srgbClr val="404040"/>
                </a:solidFill>
                <a:latin typeface="Times New Roman"/>
                <a:ea typeface="微软雅黑"/>
                <a:cs typeface="Times New Roman"/>
              </a:rPr>
              <a:t>是</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该</a:t>
            </a:r>
            <a:r>
              <a:rPr lang="zh-CN" altLang="zh-CN" sz="2600" kern="100" dirty="0">
                <a:solidFill>
                  <a:srgbClr val="404040"/>
                </a:solidFill>
                <a:latin typeface="Times New Roman"/>
                <a:ea typeface="微软雅黑"/>
                <a:cs typeface="Times New Roman"/>
              </a:rPr>
              <a:t>点电荷产生的电场中的三条等势线，正点</a:t>
            </a:r>
            <a:r>
              <a:rPr lang="zh-CN" altLang="zh-CN" sz="2600" kern="100" dirty="0" smtClean="0">
                <a:solidFill>
                  <a:srgbClr val="404040"/>
                </a:solidFill>
                <a:latin typeface="Times New Roman"/>
                <a:ea typeface="微软雅黑"/>
                <a:cs typeface="Times New Roman"/>
              </a:rPr>
              <a:t>电荷</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i="1" kern="100" dirty="0" smtClean="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在仅受电场力的作用下沿实线所示的轨迹从</a:t>
            </a:r>
            <a:r>
              <a:rPr lang="en-US" altLang="zh-CN" sz="2600" i="1" kern="100" dirty="0">
                <a:solidFill>
                  <a:srgbClr val="404040"/>
                </a:solidFill>
                <a:latin typeface="Times New Roman"/>
                <a:ea typeface="微软雅黑"/>
                <a:cs typeface="Courier New"/>
              </a:rPr>
              <a:t>a</a:t>
            </a:r>
            <a:r>
              <a:rPr lang="zh-CN" altLang="zh-CN" sz="2600" kern="100" dirty="0" smtClean="0">
                <a:solidFill>
                  <a:srgbClr val="404040"/>
                </a:solidFill>
                <a:latin typeface="Times New Roman"/>
                <a:ea typeface="微软雅黑"/>
                <a:cs typeface="Times New Roman"/>
              </a:rPr>
              <a:t>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运动</a:t>
            </a:r>
            <a:r>
              <a:rPr lang="zh-CN" altLang="zh-CN" sz="2600" kern="100" dirty="0">
                <a:solidFill>
                  <a:srgbClr val="404040"/>
                </a:solidFill>
                <a:latin typeface="Times New Roman"/>
                <a:ea typeface="微软雅黑"/>
                <a:cs typeface="Times New Roman"/>
              </a:rPr>
              <a:t>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处，然后又运动到</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处</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由此可知</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50" name="Picture 2" descr="\\莫成程\f\幻灯片文件复制\2015\同步\步步高\物理\步步高人教3-1（人教）\+1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5384" y="698520"/>
            <a:ext cx="1357124" cy="219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703621" y="291030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
        <p:nvSpPr>
          <p:cNvPr id="6" name="矩形 5"/>
          <p:cNvSpPr/>
          <p:nvPr/>
        </p:nvSpPr>
        <p:spPr>
          <a:xfrm>
            <a:off x="213420" y="2746068"/>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为负电荷</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在整个过程中</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的电势能先变小后变大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在整个过程中</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的加速度先变大后变小</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在整个过程中，电场力做功为</a:t>
            </a:r>
            <a:r>
              <a:rPr lang="zh-CN" altLang="zh-CN" sz="2600" kern="100" dirty="0" smtClean="0">
                <a:solidFill>
                  <a:srgbClr val="404040"/>
                </a:solidFill>
                <a:latin typeface="Times New Roman"/>
                <a:ea typeface="微软雅黑"/>
                <a:cs typeface="Times New Roman"/>
              </a:rPr>
              <a:t>零</a:t>
            </a:r>
            <a:endParaRPr lang="zh-CN" altLang="zh-CN" sz="1050" kern="100" dirty="0">
              <a:effectLst/>
              <a:latin typeface="宋体"/>
              <a:cs typeface="Courier New"/>
            </a:endParaRPr>
          </a:p>
        </p:txBody>
      </p:sp>
    </p:spTree>
    <p:extLst>
      <p:ext uri="{BB962C8B-B14F-4D97-AF65-F5344CB8AC3E}">
        <p14:creationId xmlns:p14="http://schemas.microsoft.com/office/powerpoint/2010/main" val="392990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3613</TotalTime>
  <Words>1329</Words>
  <Application>Microsoft Office PowerPoint</Application>
  <PresentationFormat>全屏显示(16:9)</PresentationFormat>
  <Paragraphs>188</Paragraphs>
  <Slides>33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552</cp:revision>
  <dcterms:modified xsi:type="dcterms:W3CDTF">2015-03-13T01:06:03Z</dcterms:modified>
</cp:coreProperties>
</file>