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55" r:id="rId2"/>
    <p:sldId id="359" r:id="rId3"/>
    <p:sldId id="418" r:id="rId4"/>
    <p:sldId id="341" r:id="rId5"/>
    <p:sldId id="372" r:id="rId6"/>
    <p:sldId id="374" r:id="rId7"/>
    <p:sldId id="413" r:id="rId8"/>
    <p:sldId id="391" r:id="rId9"/>
    <p:sldId id="393" r:id="rId10"/>
    <p:sldId id="395" r:id="rId11"/>
    <p:sldId id="414" r:id="rId12"/>
    <p:sldId id="415" r:id="rId13"/>
    <p:sldId id="397" r:id="rId14"/>
    <p:sldId id="398" r:id="rId15"/>
    <p:sldId id="400" r:id="rId16"/>
    <p:sldId id="401" r:id="rId17"/>
    <p:sldId id="402" r:id="rId18"/>
    <p:sldId id="403" r:id="rId19"/>
    <p:sldId id="404" r:id="rId20"/>
    <p:sldId id="405" r:id="rId21"/>
    <p:sldId id="406" r:id="rId22"/>
    <p:sldId id="407" r:id="rId23"/>
    <p:sldId id="344" r:id="rId24"/>
    <p:sldId id="408" r:id="rId25"/>
    <p:sldId id="409" r:id="rId26"/>
    <p:sldId id="416" r:id="rId27"/>
    <p:sldId id="417" r:id="rId28"/>
    <p:sldId id="410" r:id="rId29"/>
    <p:sldId id="411" r:id="rId30"/>
    <p:sldId id="389" r:id="rId31"/>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FF6600"/>
    <a:srgbClr val="F68426"/>
    <a:srgbClr val="FF9900"/>
    <a:srgbClr val="6DAA2D"/>
    <a:srgbClr val="A8DA73"/>
    <a:srgbClr val="D7F155"/>
    <a:srgbClr val="9BC31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6" autoAdjust="0"/>
    <p:restoredTop sz="94660"/>
  </p:normalViewPr>
  <p:slideViewPr>
    <p:cSldViewPr>
      <p:cViewPr>
        <p:scale>
          <a:sx n="125" d="100"/>
          <a:sy n="125" d="100"/>
        </p:scale>
        <p:origin x="-1224" y="-534"/>
      </p:cViewPr>
      <p:guideLst>
        <p:guide orient="horz" pos="1620"/>
        <p:guide pos="288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FAAE2-9B52-45C5-968D-2B2024B388D1}" type="datetimeFigureOut">
              <a:rPr lang="zh-CN" altLang="en-US" smtClean="0"/>
              <a:t>2015/3/13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49126-AB6B-4ABE-B579-A9E4DC2C9841}" type="slidenum">
              <a:rPr lang="zh-CN" altLang="en-US" smtClean="0"/>
              <a:t>‹#›</a:t>
            </a:fld>
            <a:endParaRPr lang="zh-CN" altLang="en-US"/>
          </a:p>
        </p:txBody>
      </p:sp>
    </p:spTree>
    <p:extLst>
      <p:ext uri="{BB962C8B-B14F-4D97-AF65-F5344CB8AC3E}">
        <p14:creationId xmlns:p14="http://schemas.microsoft.com/office/powerpoint/2010/main" val="224718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C795B5-CF55-4C73-B00C-FE3F163FAE11}" type="slidenum">
              <a:rPr lang="en-US" smtClean="0"/>
              <a:t>2</a:t>
            </a:fld>
            <a:endParaRPr lang="en-US"/>
          </a:p>
        </p:txBody>
      </p:sp>
    </p:spTree>
    <p:extLst>
      <p:ext uri="{BB962C8B-B14F-4D97-AF65-F5344CB8AC3E}">
        <p14:creationId xmlns:p14="http://schemas.microsoft.com/office/powerpoint/2010/main" val="410992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279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Picture 6" descr="D:\Teliss_Tong\Copy\定期备份\工作备份\！PPT图片及版面资源\06-PPT精选插图\10-综合\脚印.jpg"/>
          <p:cNvPicPr>
            <a:picLocks noChangeAspect="1" noChangeArrowheads="1"/>
          </p:cNvPicPr>
          <p:nvPr userDrawn="1"/>
        </p:nvPicPr>
        <p:blipFill rotWithShape="1">
          <a:blip r:embed="rId2" cstate="email">
            <a:duotone>
              <a:schemeClr val="accent3">
                <a:shade val="45000"/>
                <a:satMod val="135000"/>
              </a:schemeClr>
              <a:prstClr val="white"/>
            </a:duotone>
            <a:extLst>
              <a:ext uri="{28A0092B-C50C-407E-A947-70E740481C1C}">
                <a14:useLocalDpi xmlns:a14="http://schemas.microsoft.com/office/drawing/2010/main"/>
              </a:ext>
            </a:extLst>
          </a:blip>
          <a:srcRect/>
          <a:stretch/>
        </p:blipFill>
        <p:spPr bwMode="auto">
          <a:xfrm>
            <a:off x="1" y="0"/>
            <a:ext cx="4355976" cy="514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7245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EEC1AC4F-C7FD-4941-8942-293A2B41889C}" type="datetimeFigureOut">
              <a:rPr lang="en-US" smtClean="0"/>
              <a:t>3/13/2015</a:t>
            </a:fld>
            <a:endParaRPr 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1840692B-7641-41A9-A07F-355C85AECE8E}" type="slidenum">
              <a:rPr lang="en-US" smtClean="0"/>
              <a:t>‹#›</a:t>
            </a:fld>
            <a:endParaRPr lang="en-US"/>
          </a:p>
        </p:txBody>
      </p:sp>
    </p:spTree>
    <p:extLst>
      <p:ext uri="{BB962C8B-B14F-4D97-AF65-F5344CB8AC3E}">
        <p14:creationId xmlns:p14="http://schemas.microsoft.com/office/powerpoint/2010/main" val="8108578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49" r:id="rId2"/>
    <p:sldLayoutId id="2147483651" r:id="rId3"/>
    <p:sldLayoutId id="2147483656" r:id="rId4"/>
    <p:sldLayoutId id="2147483658" r:id="rId5"/>
  </p:sldLayoutIdLst>
  <p:timing>
    <p:tnLst>
      <p:par>
        <p:cTn id="1" dur="indefinite" restart="never" nodeType="tmRoot"/>
      </p:par>
    </p:tnLst>
  </p:timing>
  <p:txStyles>
    <p:titleStyle>
      <a:lvl1pPr algn="ctr" defTabSz="685868" rtl="0" eaLnBrk="1" latinLnBrk="0" hangingPunct="1">
        <a:spcBef>
          <a:spcPct val="0"/>
        </a:spcBef>
        <a:buNone/>
        <a:defRPr sz="3300" kern="1200">
          <a:solidFill>
            <a:schemeClr val="tx1"/>
          </a:solidFill>
          <a:latin typeface="+mj-lt"/>
          <a:ea typeface="+mj-ea"/>
          <a:cs typeface="+mj-cs"/>
        </a:defRPr>
      </a:lvl1pPr>
    </p:titleStyle>
    <p:bodyStyle>
      <a:lvl1pPr marL="257201" indent="-257201" algn="l" defTabSz="685868"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68" indent="-214334" algn="l" defTabSz="685868"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36" indent="-171467" algn="l" defTabSz="685868"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270"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05"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138"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73"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07"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42"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68" rtl="0" eaLnBrk="1" latinLnBrk="0" hangingPunct="1">
        <a:defRPr sz="1400" kern="1200">
          <a:solidFill>
            <a:schemeClr val="tx1"/>
          </a:solidFill>
          <a:latin typeface="+mn-lt"/>
          <a:ea typeface="+mn-ea"/>
          <a:cs typeface="+mn-cs"/>
        </a:defRPr>
      </a:lvl1pPr>
      <a:lvl2pPr marL="342935" algn="l" defTabSz="685868" rtl="0" eaLnBrk="1" latinLnBrk="0" hangingPunct="1">
        <a:defRPr sz="1400" kern="1200">
          <a:solidFill>
            <a:schemeClr val="tx1"/>
          </a:solidFill>
          <a:latin typeface="+mn-lt"/>
          <a:ea typeface="+mn-ea"/>
          <a:cs typeface="+mn-cs"/>
        </a:defRPr>
      </a:lvl2pPr>
      <a:lvl3pPr marL="685868" algn="l" defTabSz="685868" rtl="0" eaLnBrk="1" latinLnBrk="0" hangingPunct="1">
        <a:defRPr sz="1400" kern="1200">
          <a:solidFill>
            <a:schemeClr val="tx1"/>
          </a:solidFill>
          <a:latin typeface="+mn-lt"/>
          <a:ea typeface="+mn-ea"/>
          <a:cs typeface="+mn-cs"/>
        </a:defRPr>
      </a:lvl3pPr>
      <a:lvl4pPr marL="1028803" algn="l" defTabSz="685868" rtl="0" eaLnBrk="1" latinLnBrk="0" hangingPunct="1">
        <a:defRPr sz="1400" kern="1200">
          <a:solidFill>
            <a:schemeClr val="tx1"/>
          </a:solidFill>
          <a:latin typeface="+mn-lt"/>
          <a:ea typeface="+mn-ea"/>
          <a:cs typeface="+mn-cs"/>
        </a:defRPr>
      </a:lvl4pPr>
      <a:lvl5pPr marL="1371737" algn="l" defTabSz="685868" rtl="0" eaLnBrk="1" latinLnBrk="0" hangingPunct="1">
        <a:defRPr sz="1400" kern="1200">
          <a:solidFill>
            <a:schemeClr val="tx1"/>
          </a:solidFill>
          <a:latin typeface="+mn-lt"/>
          <a:ea typeface="+mn-ea"/>
          <a:cs typeface="+mn-cs"/>
        </a:defRPr>
      </a:lvl5pPr>
      <a:lvl6pPr marL="1714672" algn="l" defTabSz="685868" rtl="0" eaLnBrk="1" latinLnBrk="0" hangingPunct="1">
        <a:defRPr sz="1400" kern="1200">
          <a:solidFill>
            <a:schemeClr val="tx1"/>
          </a:solidFill>
          <a:latin typeface="+mn-lt"/>
          <a:ea typeface="+mn-ea"/>
          <a:cs typeface="+mn-cs"/>
        </a:defRPr>
      </a:lvl6pPr>
      <a:lvl7pPr marL="2057606" algn="l" defTabSz="685868" rtl="0" eaLnBrk="1" latinLnBrk="0" hangingPunct="1">
        <a:defRPr sz="1400" kern="1200">
          <a:solidFill>
            <a:schemeClr val="tx1"/>
          </a:solidFill>
          <a:latin typeface="+mn-lt"/>
          <a:ea typeface="+mn-ea"/>
          <a:cs typeface="+mn-cs"/>
        </a:defRPr>
      </a:lvl7pPr>
      <a:lvl8pPr marL="2400540" algn="l" defTabSz="685868" rtl="0" eaLnBrk="1" latinLnBrk="0" hangingPunct="1">
        <a:defRPr sz="1400" kern="1200">
          <a:solidFill>
            <a:schemeClr val="tx1"/>
          </a:solidFill>
          <a:latin typeface="+mn-lt"/>
          <a:ea typeface="+mn-ea"/>
          <a:cs typeface="+mn-cs"/>
        </a:defRPr>
      </a:lvl8pPr>
      <a:lvl9pPr marL="2743475" algn="l" defTabSz="68586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package" Target="../embeddings/Microsoft_Word___1.docx"/></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3.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25.xml"/></Relationships>
</file>

<file path=ppt/slides/_rels/slide24.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3.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25.xml"/></Relationships>
</file>

<file path=ppt/slides/_rels/slide25.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slide" Target="slide28.xml"/><Relationship Id="rId4" Type="http://schemas.openxmlformats.org/officeDocument/2006/relationships/slide" Target="slide25.xml"/></Relationships>
</file>

<file path=ppt/slides/_rels/slide26.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3.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25.xml"/></Relationships>
</file>

<file path=ppt/slides/_rels/slide27.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3.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25.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 Target="slide23.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slide" Target="slide28.xml"/><Relationship Id="rId5" Type="http://schemas.openxmlformats.org/officeDocument/2006/relationships/slide" Target="slide25.xml"/><Relationship Id="rId10" Type="http://schemas.openxmlformats.org/officeDocument/2006/relationships/image" Target="../media/image12.emf"/><Relationship Id="rId4" Type="http://schemas.openxmlformats.org/officeDocument/2006/relationships/slide" Target="slide24.xml"/><Relationship Id="rId9" Type="http://schemas.openxmlformats.org/officeDocument/2006/relationships/package" Target="../embeddings/Microsoft_Word___2.docx"/></Relationships>
</file>

<file path=ppt/slides/_rels/slide29.xml.rels><?xml version="1.0" encoding="UTF-8" standalone="yes"?>
<Relationships xmlns="http://schemas.openxmlformats.org/package/2006/relationships"><Relationship Id="rId8" Type="http://schemas.openxmlformats.org/officeDocument/2006/relationships/package" Target="../embeddings/Microsoft_Word___3.docx"/><Relationship Id="rId3" Type="http://schemas.openxmlformats.org/officeDocument/2006/relationships/slide" Target="slide23.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slide" Target="slide28.xml"/><Relationship Id="rId11" Type="http://schemas.openxmlformats.org/officeDocument/2006/relationships/image" Target="../media/image9.png"/><Relationship Id="rId5" Type="http://schemas.openxmlformats.org/officeDocument/2006/relationships/slide" Target="slide25.xml"/><Relationship Id="rId10" Type="http://schemas.openxmlformats.org/officeDocument/2006/relationships/slide" Target="slide2.xml"/><Relationship Id="rId4" Type="http://schemas.openxmlformats.org/officeDocument/2006/relationships/slide" Target="slide24.xml"/><Relationship Id="rId9" Type="http://schemas.openxmlformats.org/officeDocument/2006/relationships/image" Target="../media/image14.emf"/></Relationships>
</file>

<file path=ppt/slides/_rels/slide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686172" y="1904628"/>
            <a:ext cx="2843808" cy="1101905"/>
          </a:xfrm>
          <a:prstGeom prst="rect">
            <a:avLst/>
          </a:prstGeom>
        </p:spPr>
        <p:txBody>
          <a:bodyPr wrap="square">
            <a:spAutoFit/>
          </a:bodyPr>
          <a:lstStyle/>
          <a:p>
            <a:pPr>
              <a:lnSpc>
                <a:spcPct val="120000"/>
              </a:lnSpc>
              <a:defRPr/>
            </a:pPr>
            <a:r>
              <a:rPr lang="zh-CN" altLang="en-US" sz="6000" b="1" dirty="0" smtClean="0">
                <a:solidFill>
                  <a:srgbClr val="0070C0"/>
                </a:solidFill>
                <a:latin typeface="Impact" panose="020B0806030902050204" pitchFamily="34" charset="0"/>
                <a:ea typeface="微软雅黑" pitchFamily="34" charset="-122"/>
              </a:rPr>
              <a:t>第一章</a:t>
            </a:r>
            <a:endParaRPr lang="en-US" altLang="zh-CN" sz="6000" b="1" dirty="0">
              <a:solidFill>
                <a:srgbClr val="0070C0"/>
              </a:solidFill>
              <a:latin typeface="Impact" panose="020B0806030902050204" pitchFamily="34" charset="0"/>
              <a:ea typeface="微软雅黑" pitchFamily="34" charset="-122"/>
            </a:endParaRPr>
          </a:p>
        </p:txBody>
      </p:sp>
      <p:sp>
        <p:nvSpPr>
          <p:cNvPr id="7" name="矩形 6"/>
          <p:cNvSpPr/>
          <p:nvPr/>
        </p:nvSpPr>
        <p:spPr>
          <a:xfrm>
            <a:off x="3635895" y="1707654"/>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12222" y="1674525"/>
            <a:ext cx="2877711" cy="1512530"/>
          </a:xfrm>
          <a:prstGeom prst="rect">
            <a:avLst/>
          </a:prstGeom>
        </p:spPr>
        <p:txBody>
          <a:bodyPr wrap="none">
            <a:spAutoFit/>
          </a:bodyPr>
          <a:lstStyle/>
          <a:p>
            <a:pPr>
              <a:lnSpc>
                <a:spcPct val="150000"/>
              </a:lnSpc>
              <a:defRPr/>
            </a:pPr>
            <a:r>
              <a:rPr lang="zh-CN" altLang="en-US" sz="7000" b="1" dirty="0" smtClean="0">
                <a:solidFill>
                  <a:schemeClr val="tx1">
                    <a:lumMod val="85000"/>
                    <a:lumOff val="15000"/>
                  </a:schemeClr>
                </a:solidFill>
                <a:latin typeface="Impact" panose="020B0806030902050204" pitchFamily="34" charset="0"/>
                <a:ea typeface="微软雅黑" pitchFamily="34" charset="-122"/>
              </a:rPr>
              <a:t>静电场</a:t>
            </a:r>
            <a:endParaRPr lang="zh-CN" altLang="en-US" sz="70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6699649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34680"/>
            <a:ext cx="4134465"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三、尖端放电和静电屏蔽</a:t>
            </a:r>
          </a:p>
        </p:txBody>
      </p:sp>
      <p:sp>
        <p:nvSpPr>
          <p:cNvPr id="5" name="圆角矩形 4"/>
          <p:cNvSpPr/>
          <p:nvPr/>
        </p:nvSpPr>
        <p:spPr>
          <a:xfrm>
            <a:off x="314003" y="77875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矩形 5"/>
          <p:cNvSpPr/>
          <p:nvPr/>
        </p:nvSpPr>
        <p:spPr>
          <a:xfrm>
            <a:off x="239581" y="1275606"/>
            <a:ext cx="8520822" cy="3693319"/>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避雷针是利用尖端放电保护建筑物的一种设施，其原理是什么？</a:t>
            </a:r>
            <a:endParaRPr lang="zh-CN" altLang="zh-CN" sz="260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导体尖端的电荷密度很大，附近的电场很强，空气中残留的带电粒子在强电场的作用下发生剧烈的运动，把空气中的气体分子撞</a:t>
            </a:r>
            <a:r>
              <a:rPr lang="en-US" altLang="zh-CN" sz="2600" kern="100" dirty="0">
                <a:solidFill>
                  <a:schemeClr val="accent6">
                    <a:lumMod val="75000"/>
                  </a:schemeClr>
                </a:solidFill>
                <a:latin typeface="宋体"/>
                <a:ea typeface="微软雅黑"/>
                <a:cs typeface="Times New Roman"/>
              </a:rPr>
              <a:t>“</a:t>
            </a:r>
            <a:r>
              <a:rPr lang="zh-CN" altLang="zh-CN" sz="2600" kern="100" dirty="0">
                <a:solidFill>
                  <a:schemeClr val="accent6">
                    <a:lumMod val="75000"/>
                  </a:schemeClr>
                </a:solidFill>
                <a:latin typeface="Times New Roman"/>
                <a:ea typeface="微软雅黑"/>
                <a:cs typeface="Times New Roman"/>
              </a:rPr>
              <a:t>散</a:t>
            </a:r>
            <a:r>
              <a:rPr lang="en-US" altLang="zh-CN" sz="2600" kern="100" dirty="0">
                <a:solidFill>
                  <a:schemeClr val="accent6">
                    <a:lumMod val="75000"/>
                  </a:schemeClr>
                </a:solidFill>
                <a:latin typeface="宋体"/>
                <a:ea typeface="微软雅黑"/>
                <a:cs typeface="Times New Roman"/>
              </a:rPr>
              <a:t>”</a:t>
            </a:r>
            <a:r>
              <a:rPr lang="zh-CN" altLang="zh-CN" sz="2600" kern="100" dirty="0">
                <a:solidFill>
                  <a:schemeClr val="accent6">
                    <a:lumMod val="75000"/>
                  </a:schemeClr>
                </a:solidFill>
                <a:latin typeface="Times New Roman"/>
                <a:ea typeface="微软雅黑"/>
                <a:cs typeface="Times New Roman"/>
              </a:rPr>
              <a:t>，也就是使分子中的正、负电荷分离</a:t>
            </a:r>
            <a:r>
              <a:rPr lang="en-US" altLang="zh-CN" sz="2600" kern="100" dirty="0">
                <a:solidFill>
                  <a:schemeClr val="accent6">
                    <a:lumMod val="75000"/>
                  </a:schemeClr>
                </a:solidFill>
                <a:latin typeface="Times New Roman"/>
                <a:ea typeface="微软雅黑"/>
                <a:cs typeface="Courier New"/>
              </a:rPr>
              <a:t>.</a:t>
            </a:r>
            <a:r>
              <a:rPr lang="zh-CN" altLang="zh-CN" sz="2600" kern="100" dirty="0">
                <a:solidFill>
                  <a:schemeClr val="accent6">
                    <a:lumMod val="75000"/>
                  </a:schemeClr>
                </a:solidFill>
                <a:latin typeface="Times New Roman"/>
                <a:ea typeface="微软雅黑"/>
                <a:cs typeface="Times New Roman"/>
              </a:rPr>
              <a:t>这个现象叫做空气的电离</a:t>
            </a:r>
            <a:r>
              <a:rPr lang="en-US" altLang="zh-CN" sz="2600" kern="100" dirty="0">
                <a:solidFill>
                  <a:schemeClr val="accent6">
                    <a:lumMod val="75000"/>
                  </a:schemeClr>
                </a:solidFill>
                <a:latin typeface="Times New Roman"/>
                <a:ea typeface="微软雅黑"/>
                <a:cs typeface="Courier New"/>
              </a:rPr>
              <a:t>.</a:t>
            </a:r>
            <a:r>
              <a:rPr lang="zh-CN" altLang="zh-CN" sz="2600" kern="100" dirty="0">
                <a:solidFill>
                  <a:schemeClr val="accent6">
                    <a:lumMod val="75000"/>
                  </a:schemeClr>
                </a:solidFill>
                <a:latin typeface="Times New Roman"/>
                <a:ea typeface="微软雅黑"/>
                <a:cs typeface="Times New Roman"/>
              </a:rPr>
              <a:t>中性的分子电离后</a:t>
            </a:r>
            <a:r>
              <a:rPr lang="zh-CN" altLang="zh-CN" sz="2600" kern="100" dirty="0" smtClean="0">
                <a:solidFill>
                  <a:schemeClr val="accent6">
                    <a:lumMod val="75000"/>
                  </a:schemeClr>
                </a:solidFill>
                <a:latin typeface="Times New Roman"/>
                <a:ea typeface="微软雅黑"/>
                <a:cs typeface="Times New Roman"/>
              </a:rPr>
              <a:t>变成</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98892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4015" y="987574"/>
            <a:ext cx="8436457" cy="3018134"/>
          </a:xfrm>
          <a:prstGeom prst="rect">
            <a:avLst/>
          </a:prstGeom>
        </p:spPr>
        <p:txBody>
          <a:bodyPr wrap="square">
            <a:spAutoFit/>
          </a:bodyPr>
          <a:lstStyle/>
          <a:p>
            <a:pPr lvl="0" algn="just">
              <a:lnSpc>
                <a:spcPct val="150000"/>
              </a:lnSpc>
            </a:pPr>
            <a:r>
              <a:rPr lang="zh-CN" altLang="zh-CN" sz="2600" kern="100" dirty="0">
                <a:solidFill>
                  <a:srgbClr val="F79646">
                    <a:lumMod val="75000"/>
                  </a:srgbClr>
                </a:solidFill>
                <a:latin typeface="Times New Roman"/>
                <a:ea typeface="微软雅黑"/>
                <a:cs typeface="Times New Roman"/>
              </a:rPr>
              <a:t>带负电的自由电子和失去电子而带正电的离子</a:t>
            </a:r>
            <a:r>
              <a:rPr lang="en-US" altLang="zh-CN" sz="2600" kern="100" dirty="0">
                <a:solidFill>
                  <a:srgbClr val="F79646">
                    <a:lumMod val="75000"/>
                  </a:srgbClr>
                </a:solidFill>
                <a:latin typeface="Times New Roman"/>
                <a:ea typeface="微软雅黑"/>
                <a:cs typeface="Courier New"/>
              </a:rPr>
              <a:t>.</a:t>
            </a:r>
            <a:r>
              <a:rPr lang="zh-CN" altLang="zh-CN" sz="2600" kern="100" dirty="0">
                <a:solidFill>
                  <a:srgbClr val="F79646">
                    <a:lumMod val="75000"/>
                  </a:srgbClr>
                </a:solidFill>
                <a:latin typeface="Times New Roman"/>
                <a:ea typeface="微软雅黑"/>
                <a:cs typeface="Times New Roman"/>
              </a:rPr>
              <a:t>这些带电粒子在强电场的作用下加速，撞击空气中的分子，使它们进一步电离，产生更多的带电粒子</a:t>
            </a:r>
            <a:r>
              <a:rPr lang="en-US" altLang="zh-CN" sz="2600" kern="100" dirty="0">
                <a:solidFill>
                  <a:srgbClr val="F79646">
                    <a:lumMod val="75000"/>
                  </a:srgbClr>
                </a:solidFill>
                <a:latin typeface="Times New Roman"/>
                <a:ea typeface="微软雅黑"/>
                <a:cs typeface="Courier New"/>
              </a:rPr>
              <a:t>.</a:t>
            </a:r>
            <a:r>
              <a:rPr lang="zh-CN" altLang="zh-CN" sz="2600" kern="100" dirty="0">
                <a:solidFill>
                  <a:srgbClr val="F79646">
                    <a:lumMod val="75000"/>
                  </a:srgbClr>
                </a:solidFill>
                <a:latin typeface="Times New Roman"/>
                <a:ea typeface="微软雅黑"/>
                <a:cs typeface="Times New Roman"/>
              </a:rPr>
              <a:t>那些所带电荷与导体尖端的电荷符号相反的粒子，由于被吸引而奔向尖端，与尖端上的电荷中和，这相当于导体从尖端失去电荷</a:t>
            </a:r>
            <a:r>
              <a:rPr lang="en-US" altLang="zh-CN" sz="2600" kern="100" dirty="0">
                <a:solidFill>
                  <a:srgbClr val="F79646">
                    <a:lumMod val="75000"/>
                  </a:srgbClr>
                </a:solidFill>
                <a:latin typeface="Times New Roman"/>
                <a:ea typeface="微软雅黑"/>
                <a:cs typeface="Courier New"/>
              </a:rPr>
              <a:t>.</a:t>
            </a:r>
            <a:endParaRPr lang="zh-CN" altLang="zh-CN" sz="2600" kern="100" dirty="0">
              <a:solidFill>
                <a:srgbClr val="F79646">
                  <a:lumMod val="75000"/>
                </a:srgbClr>
              </a:solidFill>
              <a:latin typeface="宋体"/>
              <a:cs typeface="Courier New"/>
            </a:endParaRPr>
          </a:p>
        </p:txBody>
      </p:sp>
    </p:spTree>
    <p:extLst>
      <p:ext uri="{BB962C8B-B14F-4D97-AF65-F5344CB8AC3E}">
        <p14:creationId xmlns:p14="http://schemas.microsoft.com/office/powerpoint/2010/main" val="2091162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4015" y="771550"/>
            <a:ext cx="8436457" cy="3618298"/>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处于静电平衡状态的导体，其内部场强处处为零，若导体是空心的，则空心部分的场强怎样？静电屏蔽是怎样起到屏蔽作用的？</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空心部分场强为零</a:t>
            </a:r>
            <a:r>
              <a:rPr lang="en-US" altLang="zh-CN" sz="2600" kern="100" dirty="0">
                <a:solidFill>
                  <a:schemeClr val="accent6">
                    <a:lumMod val="75000"/>
                  </a:schemeClr>
                </a:solidFill>
                <a:latin typeface="Times New Roman"/>
                <a:ea typeface="微软雅黑"/>
                <a:cs typeface="Courier New"/>
              </a:rPr>
              <a:t>.</a:t>
            </a:r>
            <a:r>
              <a:rPr lang="zh-CN" altLang="zh-CN" sz="2600" kern="100" dirty="0">
                <a:solidFill>
                  <a:schemeClr val="accent6">
                    <a:lumMod val="75000"/>
                  </a:schemeClr>
                </a:solidFill>
                <a:latin typeface="Times New Roman"/>
                <a:ea typeface="微软雅黑"/>
                <a:cs typeface="Times New Roman"/>
              </a:rPr>
              <a:t>静电屏蔽是利用</a:t>
            </a:r>
            <a:r>
              <a:rPr lang="en-US" altLang="zh-CN" sz="2600" kern="100" dirty="0">
                <a:solidFill>
                  <a:schemeClr val="accent6">
                    <a:lumMod val="75000"/>
                  </a:schemeClr>
                </a:solidFill>
                <a:latin typeface="宋体"/>
                <a:ea typeface="微软雅黑"/>
                <a:cs typeface="Times New Roman"/>
              </a:rPr>
              <a:t>“</a:t>
            </a:r>
            <a:r>
              <a:rPr lang="zh-CN" altLang="zh-CN" sz="2600" kern="100" dirty="0">
                <a:solidFill>
                  <a:schemeClr val="accent6">
                    <a:lumMod val="75000"/>
                  </a:schemeClr>
                </a:solidFill>
                <a:latin typeface="Times New Roman"/>
                <a:ea typeface="微软雅黑"/>
                <a:cs typeface="Times New Roman"/>
              </a:rPr>
              <a:t>处于静电平衡状态的导体内部场强处处为零</a:t>
            </a:r>
            <a:r>
              <a:rPr lang="en-US" altLang="zh-CN" sz="2600" kern="100" dirty="0">
                <a:solidFill>
                  <a:schemeClr val="accent6">
                    <a:lumMod val="75000"/>
                  </a:schemeClr>
                </a:solidFill>
                <a:latin typeface="宋体"/>
                <a:ea typeface="微软雅黑"/>
                <a:cs typeface="Times New Roman"/>
              </a:rPr>
              <a:t>”</a:t>
            </a:r>
            <a:r>
              <a:rPr lang="zh-CN" altLang="zh-CN" sz="2600" kern="100" dirty="0">
                <a:solidFill>
                  <a:schemeClr val="accent6">
                    <a:lumMod val="75000"/>
                  </a:schemeClr>
                </a:solidFill>
                <a:latin typeface="Times New Roman"/>
                <a:ea typeface="微软雅黑"/>
                <a:cs typeface="Times New Roman"/>
              </a:rPr>
              <a:t>，即使内部有自由电子，受到的电场力也为</a:t>
            </a:r>
            <a:r>
              <a:rPr lang="en-US" altLang="zh-CN" sz="2600" kern="100" dirty="0">
                <a:solidFill>
                  <a:schemeClr val="accent6">
                    <a:lumMod val="75000"/>
                  </a:schemeClr>
                </a:solidFill>
                <a:latin typeface="Times New Roman"/>
                <a:ea typeface="微软雅黑"/>
                <a:cs typeface="Courier New"/>
              </a:rPr>
              <a:t>0</a:t>
            </a:r>
            <a:r>
              <a:rPr lang="zh-CN" altLang="zh-CN" sz="2600" kern="100" dirty="0">
                <a:solidFill>
                  <a:schemeClr val="accent6">
                    <a:lumMod val="75000"/>
                  </a:schemeClr>
                </a:solidFill>
                <a:latin typeface="Times New Roman"/>
                <a:ea typeface="微软雅黑"/>
                <a:cs typeface="Times New Roman"/>
              </a:rPr>
              <a:t>，自由电子不发生定向移动</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91236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 name="矩形 8"/>
          <p:cNvSpPr/>
          <p:nvPr/>
        </p:nvSpPr>
        <p:spPr>
          <a:xfrm>
            <a:off x="167573" y="966663"/>
            <a:ext cx="8520822" cy="3693319"/>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尖端放电：所带电荷与导体尖端的电荷</a:t>
            </a:r>
            <a:r>
              <a:rPr lang="zh-CN" altLang="zh-CN" sz="2600" kern="100" dirty="0" smtClean="0">
                <a:solidFill>
                  <a:srgbClr val="404040"/>
                </a:solidFill>
                <a:latin typeface="Times New Roman"/>
                <a:ea typeface="微软雅黑"/>
                <a:cs typeface="Times New Roman"/>
              </a:rPr>
              <a:t>符号</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的</a:t>
            </a:r>
            <a:r>
              <a:rPr lang="zh-CN" altLang="zh-CN" sz="2600" kern="100" dirty="0">
                <a:solidFill>
                  <a:srgbClr val="404040"/>
                </a:solidFill>
                <a:latin typeface="Times New Roman"/>
                <a:ea typeface="微软雅黑"/>
                <a:cs typeface="Times New Roman"/>
              </a:rPr>
              <a:t>粒子，由于被吸引而奔向尖端，与尖端上的</a:t>
            </a:r>
            <a:r>
              <a:rPr lang="zh-CN" altLang="zh-CN" sz="2600" kern="100" dirty="0" smtClean="0">
                <a:solidFill>
                  <a:srgbClr val="404040"/>
                </a:solidFill>
                <a:latin typeface="Times New Roman"/>
                <a:ea typeface="微软雅黑"/>
                <a:cs typeface="Times New Roman"/>
              </a:rPr>
              <a:t>电荷</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这相当于导体从</a:t>
            </a:r>
            <a:r>
              <a:rPr lang="zh-CN" altLang="zh-CN" sz="2600" kern="100" dirty="0" smtClean="0">
                <a:solidFill>
                  <a:srgbClr val="404040"/>
                </a:solidFill>
                <a:latin typeface="Times New Roman"/>
                <a:ea typeface="微软雅黑"/>
                <a:cs typeface="Times New Roman"/>
              </a:rPr>
              <a:t>尖端</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电荷</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这个现象叫做尖端放电</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静电屏蔽：当静电平衡时，金属壳或金属网的空腔内电场强度</a:t>
            </a:r>
            <a:r>
              <a:rPr lang="zh-CN" altLang="zh-CN" sz="2600" kern="100" dirty="0" smtClean="0">
                <a:solidFill>
                  <a:srgbClr val="404040"/>
                </a:solidFill>
                <a:latin typeface="Times New Roman"/>
                <a:ea typeface="微软雅黑"/>
                <a:cs typeface="Times New Roman"/>
              </a:rPr>
              <a:t>为</a:t>
            </a:r>
            <a:r>
              <a:rPr lang="en-US" altLang="zh-CN" sz="2600" u="sng" kern="100" dirty="0" smtClean="0">
                <a:solidFill>
                  <a:srgbClr val="404040"/>
                </a:solidFill>
                <a:latin typeface="Times New Roman"/>
                <a:ea typeface="微软雅黑"/>
                <a:cs typeface="Courier New"/>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外电场对壳</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网</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内的</a:t>
            </a:r>
            <a:r>
              <a:rPr lang="zh-CN" altLang="zh-CN" sz="2600" kern="100" dirty="0" smtClean="0">
                <a:solidFill>
                  <a:srgbClr val="404040"/>
                </a:solidFill>
                <a:latin typeface="Times New Roman"/>
                <a:ea typeface="微软雅黑"/>
                <a:cs typeface="Times New Roman"/>
              </a:rPr>
              <a:t>仪器</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填</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会</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或</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不会</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产生影响，金属壳</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网</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的这种作用叫做静电屏蔽</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5" name="矩形 4"/>
          <p:cNvSpPr/>
          <p:nvPr/>
        </p:nvSpPr>
        <p:spPr>
          <a:xfrm>
            <a:off x="6732240" y="1089308"/>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相反</a:t>
            </a:r>
            <a:endParaRPr lang="zh-CN" altLang="en-US" dirty="0">
              <a:solidFill>
                <a:srgbClr val="0070C0"/>
              </a:solidFill>
            </a:endParaRPr>
          </a:p>
        </p:txBody>
      </p:sp>
      <p:sp>
        <p:nvSpPr>
          <p:cNvPr id="6" name="矩形 5"/>
          <p:cNvSpPr/>
          <p:nvPr/>
        </p:nvSpPr>
        <p:spPr>
          <a:xfrm>
            <a:off x="6163796" y="1665372"/>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中和</a:t>
            </a:r>
            <a:endParaRPr lang="zh-CN" altLang="en-US" sz="2600" kern="100" dirty="0">
              <a:solidFill>
                <a:srgbClr val="0070C0"/>
              </a:solidFill>
              <a:latin typeface="Times New Roman"/>
              <a:ea typeface="微软雅黑"/>
              <a:cs typeface="Times New Roman"/>
            </a:endParaRPr>
          </a:p>
        </p:txBody>
      </p:sp>
      <p:sp>
        <p:nvSpPr>
          <p:cNvPr id="7" name="矩形 6"/>
          <p:cNvSpPr/>
          <p:nvPr/>
        </p:nvSpPr>
        <p:spPr>
          <a:xfrm>
            <a:off x="1878757" y="2260858"/>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失去</a:t>
            </a:r>
            <a:endParaRPr lang="zh-CN" altLang="en-US" sz="2600" kern="100" dirty="0">
              <a:solidFill>
                <a:srgbClr val="0070C0"/>
              </a:solidFill>
              <a:latin typeface="Times New Roman"/>
              <a:ea typeface="微软雅黑"/>
              <a:cs typeface="Times New Roman"/>
            </a:endParaRPr>
          </a:p>
        </p:txBody>
      </p:sp>
      <p:sp>
        <p:nvSpPr>
          <p:cNvPr id="8" name="矩形 7"/>
          <p:cNvSpPr/>
          <p:nvPr/>
        </p:nvSpPr>
        <p:spPr>
          <a:xfrm>
            <a:off x="1604432" y="3451086"/>
            <a:ext cx="351378" cy="492443"/>
          </a:xfrm>
          <a:prstGeom prst="rect">
            <a:avLst/>
          </a:prstGeom>
        </p:spPr>
        <p:txBody>
          <a:bodyPr wrap="none">
            <a:spAutoFit/>
          </a:bodyPr>
          <a:lstStyle/>
          <a:p>
            <a:r>
              <a:rPr lang="en-US" altLang="zh-CN" sz="2600" kern="100" dirty="0">
                <a:solidFill>
                  <a:srgbClr val="0070C0"/>
                </a:solidFill>
                <a:latin typeface="Times New Roman"/>
                <a:ea typeface="微软雅黑"/>
                <a:cs typeface="Times New Roman"/>
              </a:rPr>
              <a:t>0</a:t>
            </a:r>
            <a:endParaRPr lang="zh-CN" altLang="en-US" sz="2600" kern="100" dirty="0">
              <a:solidFill>
                <a:srgbClr val="0070C0"/>
              </a:solidFill>
              <a:latin typeface="Times New Roman"/>
              <a:ea typeface="微软雅黑"/>
              <a:cs typeface="Times New Roman"/>
            </a:endParaRPr>
          </a:p>
        </p:txBody>
      </p:sp>
      <p:sp>
        <p:nvSpPr>
          <p:cNvPr id="10" name="矩形 9"/>
          <p:cNvSpPr/>
          <p:nvPr/>
        </p:nvSpPr>
        <p:spPr>
          <a:xfrm>
            <a:off x="5888345" y="3453408"/>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不会</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312779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536" y="-1488"/>
            <a:ext cx="189412" cy="75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66320" y="254326"/>
            <a:ext cx="166256" cy="500882"/>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 name="矩形 5"/>
          <p:cNvSpPr/>
          <p:nvPr/>
        </p:nvSpPr>
        <p:spPr>
          <a:xfrm>
            <a:off x="624526" y="298955"/>
            <a:ext cx="2003258" cy="482120"/>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smtClean="0">
                <a:ln>
                  <a:noFill/>
                </a:ln>
                <a:solidFill>
                  <a:srgbClr val="1D8DE5"/>
                </a:solidFill>
                <a:effectLst/>
                <a:uLnTx/>
                <a:uFillTx/>
                <a:latin typeface="微软雅黑" pitchFamily="34" charset="-122"/>
                <a:ea typeface="微软雅黑" pitchFamily="34" charset="-122"/>
              </a:rPr>
              <a:t>典</a:t>
            </a:r>
            <a:r>
              <a:rPr kumimoji="0" lang="zh-CN" altLang="en-US" sz="2400" b="1" i="0" u="none" strike="noStrike" kern="1200" cap="none" spc="0" normalizeH="0" baseline="0" noProof="0" dirty="0" smtClean="0">
                <a:ln>
                  <a:noFill/>
                </a:ln>
                <a:solidFill>
                  <a:srgbClr val="1D8DE5"/>
                </a:solidFill>
                <a:effectLst/>
                <a:uLnTx/>
                <a:uFillTx/>
                <a:latin typeface="微软雅黑" pitchFamily="34" charset="-122"/>
                <a:ea typeface="微软雅黑" pitchFamily="34" charset="-122"/>
              </a:rPr>
              <a:t>例精析</a:t>
            </a:r>
            <a:endParaRPr kumimoji="0" lang="zh-CN" altLang="en-US" sz="1800" b="0" i="0" u="none" strike="noStrike" kern="0" cap="none" spc="0" normalizeH="0" baseline="0" noProof="0" dirty="0" smtClean="0">
              <a:ln>
                <a:noFill/>
              </a:ln>
              <a:solidFill>
                <a:schemeClr val="tx1">
                  <a:lumMod val="65000"/>
                  <a:lumOff val="35000"/>
                </a:schemeClr>
              </a:solidFill>
              <a:effectLst/>
              <a:uLnTx/>
              <a:uFillTx/>
            </a:endParaRPr>
          </a:p>
        </p:txBody>
      </p:sp>
      <p:sp>
        <p:nvSpPr>
          <p:cNvPr id="11" name="矩形 10"/>
          <p:cNvSpPr/>
          <p:nvPr/>
        </p:nvSpPr>
        <p:spPr>
          <a:xfrm>
            <a:off x="173752" y="779170"/>
            <a:ext cx="3518912" cy="62151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一、对静电平衡的理解</a:t>
            </a:r>
          </a:p>
        </p:txBody>
      </p:sp>
      <p:sp>
        <p:nvSpPr>
          <p:cNvPr id="7" name="矩形 6"/>
          <p:cNvSpPr/>
          <p:nvPr/>
        </p:nvSpPr>
        <p:spPr>
          <a:xfrm>
            <a:off x="171892" y="1371244"/>
            <a:ext cx="8352928" cy="3618298"/>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　一金属球，原来不带电</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现沿球的直径</a:t>
            </a:r>
            <a:r>
              <a:rPr lang="zh-CN" altLang="zh-CN" sz="2600" kern="100" dirty="0" smtClean="0">
                <a:solidFill>
                  <a:srgbClr val="404040"/>
                </a:solidFill>
                <a:latin typeface="Times New Roman"/>
                <a:ea typeface="微软雅黑"/>
                <a:cs typeface="Times New Roman"/>
              </a:rPr>
              <a:t>的</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延长线</a:t>
            </a:r>
            <a:r>
              <a:rPr lang="zh-CN" altLang="zh-CN" sz="2600" kern="100" dirty="0">
                <a:solidFill>
                  <a:srgbClr val="404040"/>
                </a:solidFill>
                <a:latin typeface="Times New Roman"/>
                <a:ea typeface="微软雅黑"/>
                <a:cs typeface="Times New Roman"/>
              </a:rPr>
              <a:t>放置一均匀带电的细杆</a:t>
            </a:r>
            <a:r>
              <a:rPr lang="en-US" altLang="zh-CN" sz="2600" i="1" kern="100" dirty="0">
                <a:solidFill>
                  <a:srgbClr val="404040"/>
                </a:solidFill>
                <a:latin typeface="Times New Roman"/>
                <a:ea typeface="微软雅黑"/>
                <a:cs typeface="Courier New"/>
              </a:rPr>
              <a:t>MN</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所</a:t>
            </a:r>
            <a:r>
              <a:rPr lang="zh-CN" altLang="zh-CN" sz="2600" kern="100" dirty="0" smtClean="0">
                <a:solidFill>
                  <a:srgbClr val="404040"/>
                </a:solidFill>
                <a:latin typeface="Times New Roman"/>
                <a:ea typeface="微软雅黑"/>
                <a:cs typeface="Times New Roman"/>
              </a:rPr>
              <a:t>示</a:t>
            </a:r>
            <a:r>
              <a:rPr lang="en-US" altLang="zh-CN" sz="2600" kern="100" dirty="0" smtClean="0">
                <a:solidFill>
                  <a:srgbClr val="404040"/>
                </a:solidFill>
                <a:latin typeface="Times New Roman"/>
                <a:ea typeface="微软雅黑"/>
                <a:cs typeface="Courier New"/>
              </a:rPr>
              <a:t>.</a:t>
            </a: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金属</a:t>
            </a:r>
            <a:r>
              <a:rPr lang="zh-CN" altLang="zh-CN" sz="2600" kern="100" dirty="0">
                <a:solidFill>
                  <a:srgbClr val="404040"/>
                </a:solidFill>
                <a:latin typeface="Times New Roman"/>
                <a:ea typeface="微软雅黑"/>
                <a:cs typeface="Times New Roman"/>
              </a:rPr>
              <a:t>球上感应电荷产生的电场在球内直径上</a:t>
            </a:r>
            <a:r>
              <a:rPr lang="en-US" altLang="zh-CN" sz="2600" i="1" kern="100" dirty="0">
                <a:solidFill>
                  <a:srgbClr val="404040"/>
                </a:solidFill>
                <a:latin typeface="Times New Roman"/>
                <a:ea typeface="微软雅黑"/>
                <a:cs typeface="Courier New"/>
              </a:rPr>
              <a:t>a</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600" i="1" kern="100" dirty="0" smtClean="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三点的场强大小分别为</a:t>
            </a:r>
            <a:r>
              <a:rPr lang="en-US" altLang="zh-CN" sz="2600" i="1" kern="100" dirty="0" err="1">
                <a:solidFill>
                  <a:srgbClr val="404040"/>
                </a:solidFill>
                <a:latin typeface="Times New Roman"/>
                <a:ea typeface="微软雅黑"/>
                <a:cs typeface="Courier New"/>
              </a:rPr>
              <a:t>E</a:t>
            </a:r>
            <a:r>
              <a:rPr lang="en-US" altLang="zh-CN" sz="2600" i="1" kern="100" baseline="-25000" dirty="0" err="1">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E</a:t>
            </a:r>
            <a:r>
              <a:rPr lang="en-US" altLang="zh-CN" sz="2600" i="1" kern="100" baseline="-25000" dirty="0" err="1">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E</a:t>
            </a:r>
            <a:r>
              <a:rPr lang="en-US" altLang="zh-CN" sz="2600" i="1" kern="100" baseline="-25000" dirty="0" err="1">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，三者相比</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err="1">
                <a:solidFill>
                  <a:srgbClr val="404040"/>
                </a:solidFill>
                <a:latin typeface="Times New Roman"/>
                <a:ea typeface="微软雅黑"/>
                <a:cs typeface="Courier New"/>
              </a:rPr>
              <a:t>A.</a:t>
            </a:r>
            <a:r>
              <a:rPr lang="en-US" altLang="zh-CN" sz="2600" i="1" kern="100" dirty="0" err="1">
                <a:solidFill>
                  <a:srgbClr val="404040"/>
                </a:solidFill>
                <a:latin typeface="Times New Roman"/>
                <a:ea typeface="微软雅黑"/>
                <a:cs typeface="Courier New"/>
              </a:rPr>
              <a:t>E</a:t>
            </a:r>
            <a:r>
              <a:rPr lang="en-US" altLang="zh-CN" sz="2600" i="1" kern="100" baseline="-25000" dirty="0" err="1">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最大</a:t>
            </a:r>
            <a:r>
              <a:rPr lang="en-US" altLang="zh-CN" sz="2600" kern="100" dirty="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			</a:t>
            </a:r>
            <a:r>
              <a:rPr lang="en-US" altLang="zh-CN" sz="2600" kern="100" dirty="0" err="1" smtClean="0">
                <a:solidFill>
                  <a:srgbClr val="404040"/>
                </a:solidFill>
                <a:latin typeface="Times New Roman"/>
                <a:ea typeface="微软雅黑"/>
                <a:cs typeface="Courier New"/>
              </a:rPr>
              <a:t>B.</a:t>
            </a:r>
            <a:r>
              <a:rPr lang="en-US" altLang="zh-CN" sz="2600" i="1" kern="100" dirty="0" err="1" smtClean="0">
                <a:solidFill>
                  <a:srgbClr val="404040"/>
                </a:solidFill>
                <a:latin typeface="Times New Roman"/>
                <a:ea typeface="微软雅黑"/>
                <a:cs typeface="Courier New"/>
              </a:rPr>
              <a:t>E</a:t>
            </a:r>
            <a:r>
              <a:rPr lang="en-US" altLang="zh-CN" sz="2600" i="1" kern="100" baseline="-25000" dirty="0" err="1" smtClean="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最大</a:t>
            </a:r>
            <a:endParaRPr lang="zh-CN" altLang="zh-CN" sz="1050" kern="100" dirty="0">
              <a:latin typeface="宋体"/>
              <a:cs typeface="Courier New"/>
            </a:endParaRPr>
          </a:p>
          <a:p>
            <a:pPr algn="just">
              <a:lnSpc>
                <a:spcPct val="150000"/>
              </a:lnSpc>
              <a:spcAft>
                <a:spcPts val="0"/>
              </a:spcAft>
            </a:pPr>
            <a:r>
              <a:rPr lang="en-US" altLang="zh-CN" sz="2600" kern="100" dirty="0" err="1">
                <a:solidFill>
                  <a:srgbClr val="404040"/>
                </a:solidFill>
                <a:latin typeface="Times New Roman"/>
                <a:ea typeface="微软雅黑"/>
                <a:cs typeface="Courier New"/>
              </a:rPr>
              <a:t>C.</a:t>
            </a:r>
            <a:r>
              <a:rPr lang="en-US" altLang="zh-CN" sz="2600" i="1" kern="100" dirty="0" err="1">
                <a:solidFill>
                  <a:srgbClr val="404040"/>
                </a:solidFill>
                <a:latin typeface="Times New Roman"/>
                <a:ea typeface="微软雅黑"/>
                <a:cs typeface="Courier New"/>
              </a:rPr>
              <a:t>E</a:t>
            </a:r>
            <a:r>
              <a:rPr lang="en-US" altLang="zh-CN" sz="2600" i="1" kern="100" baseline="-25000" dirty="0" err="1">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最大</a:t>
            </a:r>
            <a:r>
              <a:rPr lang="en-US" altLang="zh-CN" sz="2600" kern="100" dirty="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			</a:t>
            </a:r>
            <a:r>
              <a:rPr lang="en-US" altLang="zh-CN" sz="2600" kern="100" dirty="0" err="1" smtClean="0">
                <a:solidFill>
                  <a:srgbClr val="404040"/>
                </a:solidFill>
                <a:latin typeface="Times New Roman"/>
                <a:ea typeface="微软雅黑"/>
                <a:cs typeface="Courier New"/>
              </a:rPr>
              <a:t>D.</a:t>
            </a:r>
            <a:r>
              <a:rPr lang="en-US" altLang="zh-CN" sz="2600" i="1" kern="100" dirty="0" err="1" smtClean="0">
                <a:solidFill>
                  <a:srgbClr val="404040"/>
                </a:solidFill>
                <a:latin typeface="Times New Roman"/>
                <a:ea typeface="微软雅黑"/>
                <a:cs typeface="Courier New"/>
              </a:rPr>
              <a:t>E</a:t>
            </a:r>
            <a:r>
              <a:rPr lang="en-US" altLang="zh-CN" sz="2600" i="1" kern="100" baseline="-25000" dirty="0" err="1" smtClean="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E</a:t>
            </a:r>
            <a:r>
              <a:rPr lang="en-US" altLang="zh-CN" sz="2600" i="1" kern="100" baseline="-25000" dirty="0" err="1">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E</a:t>
            </a:r>
            <a:r>
              <a:rPr lang="en-US" altLang="zh-CN" sz="2600" i="1" kern="100" baseline="-25000" dirty="0" err="1">
                <a:solidFill>
                  <a:srgbClr val="404040"/>
                </a:solidFill>
                <a:latin typeface="Times New Roman"/>
                <a:ea typeface="微软雅黑"/>
                <a:cs typeface="Courier New"/>
              </a:rPr>
              <a:t>c</a:t>
            </a:r>
            <a:endParaRPr lang="zh-CN" altLang="zh-CN" sz="1050" kern="100" dirty="0">
              <a:effectLst/>
              <a:latin typeface="宋体"/>
              <a:cs typeface="Courier New"/>
            </a:endParaRPr>
          </a:p>
        </p:txBody>
      </p:sp>
      <p:pic>
        <p:nvPicPr>
          <p:cNvPr id="2050" name="Picture 2" descr="\\莫成程\f\幻灯片文件复制\2015\同步\步步高\物理\步步高人教3-1（人教）\B49.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272" y="1647259"/>
            <a:ext cx="1763708" cy="1060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559605" y="2799387"/>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2</a:t>
            </a:r>
            <a:endParaRPr lang="zh-CN" altLang="en-US" sz="2600" dirty="0"/>
          </a:p>
        </p:txBody>
      </p:sp>
    </p:spTree>
    <p:extLst>
      <p:ext uri="{BB962C8B-B14F-4D97-AF65-F5344CB8AC3E}">
        <p14:creationId xmlns:p14="http://schemas.microsoft.com/office/powerpoint/2010/main" val="1566889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6760" y="115858"/>
            <a:ext cx="8352928" cy="5133713"/>
          </a:xfrm>
          <a:prstGeom prst="rect">
            <a:avLst/>
          </a:prstGeom>
        </p:spPr>
        <p:txBody>
          <a:bodyPr wrap="square">
            <a:spAutoFit/>
          </a:bodyPr>
          <a:lstStyle/>
          <a:p>
            <a:pPr algn="just">
              <a:lnSpc>
                <a:spcPct val="14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处于静电平衡的导体内部场强处处为零，故</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三点的场强都为零</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静电平衡的导体内部场强为零是感应电荷产生的电场与外电场叠加的结果，所以感应电荷在球内某点产生的电场的场强与</a:t>
            </a:r>
            <a:r>
              <a:rPr lang="en-US" altLang="zh-CN" sz="2600" i="1" kern="100" dirty="0">
                <a:solidFill>
                  <a:srgbClr val="404040"/>
                </a:solidFill>
                <a:latin typeface="Times New Roman"/>
                <a:ea typeface="微软雅黑"/>
                <a:cs typeface="Courier New"/>
              </a:rPr>
              <a:t>MN</a:t>
            </a:r>
            <a:r>
              <a:rPr lang="zh-CN" altLang="zh-CN" sz="2600" kern="100" dirty="0">
                <a:solidFill>
                  <a:srgbClr val="404040"/>
                </a:solidFill>
                <a:latin typeface="Times New Roman"/>
                <a:ea typeface="微软雅黑"/>
                <a:cs typeface="Times New Roman"/>
              </a:rPr>
              <a:t>在这一点形成的电场的场强等大反向，比较</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三点感应电场的场强，实质上是比较带电体</a:t>
            </a:r>
            <a:r>
              <a:rPr lang="en-US" altLang="zh-CN" sz="2600" i="1" kern="100" dirty="0">
                <a:solidFill>
                  <a:srgbClr val="404040"/>
                </a:solidFill>
                <a:latin typeface="Times New Roman"/>
                <a:ea typeface="微软雅黑"/>
                <a:cs typeface="Courier New"/>
              </a:rPr>
              <a:t>MN</a:t>
            </a:r>
            <a:r>
              <a:rPr lang="zh-CN" altLang="zh-CN" sz="2600" kern="100" dirty="0">
                <a:solidFill>
                  <a:srgbClr val="404040"/>
                </a:solidFill>
                <a:latin typeface="Times New Roman"/>
                <a:ea typeface="微软雅黑"/>
                <a:cs typeface="Times New Roman"/>
              </a:rPr>
              <a:t>的电场在这三点的场强，由于</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点离</a:t>
            </a:r>
            <a:r>
              <a:rPr lang="en-US" altLang="zh-CN" sz="2600" i="1" kern="100" dirty="0">
                <a:solidFill>
                  <a:srgbClr val="404040"/>
                </a:solidFill>
                <a:latin typeface="Times New Roman"/>
                <a:ea typeface="微软雅黑"/>
                <a:cs typeface="Courier New"/>
              </a:rPr>
              <a:t>MN</a:t>
            </a:r>
            <a:r>
              <a:rPr lang="zh-CN" altLang="zh-CN" sz="2600" kern="100" dirty="0">
                <a:solidFill>
                  <a:srgbClr val="404040"/>
                </a:solidFill>
                <a:latin typeface="Times New Roman"/>
                <a:ea typeface="微软雅黑"/>
                <a:cs typeface="Times New Roman"/>
              </a:rPr>
              <a:t>最近，故</a:t>
            </a:r>
            <a:r>
              <a:rPr lang="en-US" altLang="zh-CN" sz="2600" i="1" kern="100" dirty="0">
                <a:solidFill>
                  <a:srgbClr val="404040"/>
                </a:solidFill>
                <a:latin typeface="Times New Roman"/>
                <a:ea typeface="微软雅黑"/>
                <a:cs typeface="Courier New"/>
              </a:rPr>
              <a:t>MN</a:t>
            </a:r>
            <a:r>
              <a:rPr lang="zh-CN" altLang="zh-CN" sz="2600" kern="100" dirty="0">
                <a:solidFill>
                  <a:srgbClr val="404040"/>
                </a:solidFill>
                <a:latin typeface="Times New Roman"/>
                <a:ea typeface="微软雅黑"/>
                <a:cs typeface="Times New Roman"/>
              </a:rPr>
              <a:t>的电场在</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点的场强最大，感应电荷电场在</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点的场强也最大，故</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选项正确</a:t>
            </a:r>
            <a:r>
              <a:rPr lang="en-US" altLang="zh-CN" sz="2600" kern="100" dirty="0">
                <a:solidFill>
                  <a:srgbClr val="404040"/>
                </a:solidFill>
                <a:latin typeface="Times New Roman"/>
                <a:ea typeface="微软雅黑"/>
                <a:cs typeface="Courier New"/>
              </a:rPr>
              <a:t>.</a:t>
            </a:r>
            <a:endParaRPr lang="zh-CN" altLang="zh-CN" sz="2600" kern="100" dirty="0">
              <a:latin typeface="宋体"/>
              <a:cs typeface="Courier New"/>
            </a:endParaRPr>
          </a:p>
          <a:p>
            <a:pPr algn="just">
              <a:lnSpc>
                <a:spcPct val="14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C</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31921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0364" y="483518"/>
            <a:ext cx="8834124" cy="4293483"/>
            <a:chOff x="130364" y="483518"/>
            <a:chExt cx="8834124" cy="4293483"/>
          </a:xfrm>
        </p:grpSpPr>
        <p:sp>
          <p:nvSpPr>
            <p:cNvPr id="6" name="矩形 5"/>
            <p:cNvSpPr/>
            <p:nvPr/>
          </p:nvSpPr>
          <p:spPr>
            <a:xfrm>
              <a:off x="130364" y="483518"/>
              <a:ext cx="8690108" cy="4293483"/>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针对训练　</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所示，在真空中把一绝缘导体</a:t>
              </a:r>
              <a:r>
                <a:rPr lang="en-US" altLang="zh-CN" sz="2600" i="1" kern="100" dirty="0" smtClean="0">
                  <a:solidFill>
                    <a:srgbClr val="404040"/>
                  </a:solidFill>
                  <a:latin typeface="Times New Roman"/>
                  <a:ea typeface="微软雅黑"/>
                  <a:cs typeface="Courier New"/>
                </a:rPr>
                <a:t>AB</a:t>
              </a: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向</a:t>
              </a:r>
              <a:r>
                <a:rPr lang="zh-CN" altLang="zh-CN" sz="2600" kern="100" dirty="0">
                  <a:solidFill>
                    <a:srgbClr val="404040"/>
                  </a:solidFill>
                  <a:latin typeface="Times New Roman"/>
                  <a:ea typeface="微软雅黑"/>
                  <a:cs typeface="Times New Roman"/>
                </a:rPr>
                <a:t>带负电的小球</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缓慢地靠近</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不接触</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时，下列</a:t>
              </a:r>
              <a:r>
                <a:rPr lang="zh-CN" altLang="zh-CN" sz="2600" kern="100" dirty="0" smtClean="0">
                  <a:solidFill>
                    <a:srgbClr val="404040"/>
                  </a:solidFill>
                  <a:latin typeface="Times New Roman"/>
                  <a:ea typeface="微软雅黑"/>
                  <a:cs typeface="Times New Roman"/>
                </a:rPr>
                <a:t>说</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法</a:t>
              </a:r>
              <a:r>
                <a:rPr lang="zh-CN" altLang="zh-CN" sz="2600" kern="100" dirty="0">
                  <a:solidFill>
                    <a:srgbClr val="404040"/>
                  </a:solidFill>
                  <a:latin typeface="Times New Roman"/>
                  <a:ea typeface="微软雅黑"/>
                  <a:cs typeface="Times New Roman"/>
                </a:rPr>
                <a:t>中正确的是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端的感应电荷越来越多</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导体内部场强越来越大</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导体的感应电荷在</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点产生的场强大于在</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点产生的场强</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导体的感应电荷在</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两点产生的场强相等</a:t>
              </a:r>
              <a:endParaRPr lang="zh-CN" altLang="zh-CN" sz="1050" kern="100" dirty="0">
                <a:effectLst/>
                <a:latin typeface="宋体"/>
                <a:cs typeface="Courier New"/>
              </a:endParaRPr>
            </a:p>
          </p:txBody>
        </p:sp>
        <p:pic>
          <p:nvPicPr>
            <p:cNvPr id="3074" name="Picture 2" descr="\\莫成程\f\幻灯片文件复制\2015\同步\步步高\物理\步步高人教3-1（人教）\b50.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1812" y="720978"/>
              <a:ext cx="1462676" cy="1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919645" y="1923678"/>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3</a:t>
              </a:r>
              <a:endParaRPr lang="zh-CN" altLang="en-US" sz="2600" dirty="0"/>
            </a:p>
          </p:txBody>
        </p:sp>
      </p:grpSp>
    </p:spTree>
    <p:extLst>
      <p:ext uri="{BB962C8B-B14F-4D97-AF65-F5344CB8AC3E}">
        <p14:creationId xmlns:p14="http://schemas.microsoft.com/office/powerpoint/2010/main" val="2860000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267494"/>
            <a:ext cx="8352928" cy="2417970"/>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绝缘导体</a:t>
            </a:r>
            <a:r>
              <a:rPr lang="en-US" altLang="zh-CN" sz="2600" i="1" kern="100" dirty="0">
                <a:solidFill>
                  <a:srgbClr val="404040"/>
                </a:solidFill>
                <a:latin typeface="Times New Roman"/>
                <a:ea typeface="微软雅黑"/>
                <a:cs typeface="Courier New"/>
              </a:rPr>
              <a:t>AB</a:t>
            </a:r>
            <a:r>
              <a:rPr lang="zh-CN" altLang="zh-CN" sz="2600" kern="100" dirty="0">
                <a:solidFill>
                  <a:srgbClr val="404040"/>
                </a:solidFill>
                <a:latin typeface="Times New Roman"/>
                <a:ea typeface="微软雅黑"/>
                <a:cs typeface="Times New Roman"/>
              </a:rPr>
              <a:t>移近带负电的小球</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时，导体中的自由电子受到带负电小球</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产生的电场的作用力变大，使自由电子不断地向</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端移动，</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两端的感应电荷不断增多，故选项</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矩形 2"/>
          <p:cNvSpPr/>
          <p:nvPr/>
        </p:nvSpPr>
        <p:spPr>
          <a:xfrm>
            <a:off x="395536" y="2624912"/>
            <a:ext cx="8352928" cy="2417970"/>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由于导体</a:t>
            </a:r>
            <a:r>
              <a:rPr lang="en-US" altLang="zh-CN" sz="2600" i="1" kern="100" dirty="0">
                <a:solidFill>
                  <a:srgbClr val="404040"/>
                </a:solidFill>
                <a:latin typeface="Times New Roman"/>
                <a:ea typeface="微软雅黑"/>
                <a:cs typeface="Courier New"/>
              </a:rPr>
              <a:t>AB</a:t>
            </a:r>
            <a:r>
              <a:rPr lang="zh-CN" altLang="zh-CN" sz="2600" kern="100" dirty="0">
                <a:solidFill>
                  <a:srgbClr val="404040"/>
                </a:solidFill>
                <a:latin typeface="Times New Roman"/>
                <a:ea typeface="微软雅黑"/>
                <a:cs typeface="Times New Roman"/>
              </a:rPr>
              <a:t>是缓慢移动，导体的静电平衡状态是在很短的时间内完成的，缓慢移动过程中的各个状态，带负电小球</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产生的电场和导体</a:t>
            </a:r>
            <a:r>
              <a:rPr lang="en-US" altLang="zh-CN" sz="2600" i="1" kern="100" dirty="0">
                <a:solidFill>
                  <a:srgbClr val="404040"/>
                </a:solidFill>
                <a:latin typeface="Times New Roman"/>
                <a:ea typeface="微软雅黑"/>
                <a:cs typeface="Courier New"/>
              </a:rPr>
              <a:t>AB</a:t>
            </a:r>
            <a:r>
              <a:rPr lang="zh-CN" altLang="zh-CN" sz="2600" kern="100" dirty="0">
                <a:solidFill>
                  <a:srgbClr val="404040"/>
                </a:solidFill>
                <a:latin typeface="Times New Roman"/>
                <a:ea typeface="微软雅黑"/>
                <a:cs typeface="Times New Roman"/>
              </a:rPr>
              <a:t>上感应电荷的电场叠加的结果均会使导体内部各处的合场强总等于零，故选项</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错误</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16229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3528" y="1158880"/>
            <a:ext cx="8568952" cy="2492990"/>
            <a:chOff x="323528" y="654824"/>
            <a:chExt cx="8568952" cy="2492990"/>
          </a:xfrm>
        </p:grpSpPr>
        <p:sp>
          <p:nvSpPr>
            <p:cNvPr id="5" name="矩形 4"/>
            <p:cNvSpPr/>
            <p:nvPr/>
          </p:nvSpPr>
          <p:spPr>
            <a:xfrm>
              <a:off x="323528" y="654824"/>
              <a:ext cx="8568952" cy="2492990"/>
            </a:xfrm>
            <a:prstGeom prst="rect">
              <a:avLst/>
            </a:prstGeom>
          </p:spPr>
          <p:txBody>
            <a:bodyPr wrap="square">
              <a:spAutoFit/>
            </a:bodyPr>
            <a:lstStyle/>
            <a:p>
              <a:pPr algn="just">
                <a:lnSpc>
                  <a:spcPct val="150000"/>
                </a:lnSpc>
                <a:spcAft>
                  <a:spcPts val="0"/>
                </a:spcAft>
              </a:pP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点距小球</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的距离比</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点要近，由</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a:t>
              </a:r>
              <a:r>
                <a:rPr lang="en-US" altLang="zh-CN" sz="2600" i="1" kern="100" dirty="0" smtClean="0">
                  <a:solidFill>
                    <a:srgbClr val="404040"/>
                  </a:solidFill>
                  <a:latin typeface="Times New Roman"/>
                  <a:ea typeface="微软雅黑"/>
                  <a:cs typeface="Courier New"/>
                </a:rPr>
                <a:t>k   </a:t>
              </a:r>
              <a:r>
                <a:rPr lang="zh-CN" altLang="zh-CN" sz="2600" kern="100" dirty="0" smtClean="0">
                  <a:solidFill>
                    <a:srgbClr val="404040"/>
                  </a:solidFill>
                  <a:latin typeface="Times New Roman"/>
                  <a:ea typeface="微软雅黑"/>
                  <a:cs typeface="Times New Roman"/>
                </a:rPr>
                <a:t>可知</a:t>
              </a:r>
              <a:r>
                <a:rPr lang="zh-CN" altLang="zh-CN" sz="2600" kern="100" dirty="0">
                  <a:solidFill>
                    <a:srgbClr val="404040"/>
                  </a:solidFill>
                  <a:latin typeface="Times New Roman"/>
                  <a:ea typeface="微软雅黑"/>
                  <a:cs typeface="Times New Roman"/>
                </a:rPr>
                <a:t>，带负电小球</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在</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点产生的场强大于在</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点产生的场强，而导体内部的合场强处处为零，那么导体的感应电荷在</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点产生的场强就大于在</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点产生的场强，故选项</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错误</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183025962"/>
                </p:ext>
              </p:extLst>
            </p:nvPr>
          </p:nvGraphicFramePr>
          <p:xfrm>
            <a:off x="6159604" y="670466"/>
            <a:ext cx="501650" cy="962025"/>
          </p:xfrm>
          <a:graphic>
            <a:graphicData uri="http://schemas.openxmlformats.org/presentationml/2006/ole">
              <mc:AlternateContent xmlns:mc="http://schemas.openxmlformats.org/markup-compatibility/2006">
                <mc:Choice xmlns:v="urn:schemas-microsoft-com:vml" Requires="v">
                  <p:oleObj spid="_x0000_s4106" name="文档" r:id="rId4" imgW="502075" imgH="961291" progId="Word.Document.12">
                    <p:embed/>
                  </p:oleObj>
                </mc:Choice>
                <mc:Fallback>
                  <p:oleObj name="文档" r:id="rId4" imgW="502075" imgH="961291" progId="Word.Document.12">
                    <p:embed/>
                    <p:pic>
                      <p:nvPicPr>
                        <p:cNvPr id="0" name=""/>
                        <p:cNvPicPr/>
                        <p:nvPr/>
                      </p:nvPicPr>
                      <p:blipFill>
                        <a:blip r:embed="rId5"/>
                        <a:stretch>
                          <a:fillRect/>
                        </a:stretch>
                      </p:blipFill>
                      <p:spPr>
                        <a:xfrm>
                          <a:off x="6159604" y="670466"/>
                          <a:ext cx="501650" cy="962025"/>
                        </a:xfrm>
                        <a:prstGeom prst="rect">
                          <a:avLst/>
                        </a:prstGeom>
                      </p:spPr>
                    </p:pic>
                  </p:oleObj>
                </mc:Fallback>
              </mc:AlternateContent>
            </a:graphicData>
          </a:graphic>
        </p:graphicFrame>
      </p:grpSp>
      <p:sp>
        <p:nvSpPr>
          <p:cNvPr id="4" name="矩形 3"/>
          <p:cNvSpPr/>
          <p:nvPr/>
        </p:nvSpPr>
        <p:spPr>
          <a:xfrm>
            <a:off x="331148" y="3610457"/>
            <a:ext cx="8568952" cy="61747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smtClean="0">
                <a:solidFill>
                  <a:schemeClr val="accent6">
                    <a:lumMod val="75000"/>
                  </a:schemeClr>
                </a:solidFill>
                <a:latin typeface="Times New Roman"/>
                <a:ea typeface="微软雅黑"/>
                <a:cs typeface="Courier New"/>
              </a:rPr>
              <a:t>AC</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60862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50033"/>
            <a:ext cx="4519186" cy="62151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二、静电平衡导体的电荷分布</a:t>
            </a:r>
          </a:p>
        </p:txBody>
      </p:sp>
      <p:sp>
        <p:nvSpPr>
          <p:cNvPr id="5" name="矩形 4"/>
          <p:cNvSpPr/>
          <p:nvPr/>
        </p:nvSpPr>
        <p:spPr>
          <a:xfrm>
            <a:off x="251520" y="763930"/>
            <a:ext cx="6624736" cy="1481944"/>
          </a:xfrm>
          <a:prstGeom prst="rect">
            <a:avLst/>
          </a:prstGeom>
        </p:spPr>
        <p:txBody>
          <a:bodyPr wrap="square">
            <a:spAutoFit/>
          </a:bodyPr>
          <a:lstStyle/>
          <a:p>
            <a:pPr algn="just">
              <a:lnSpc>
                <a:spcPct val="130000"/>
              </a:lnSpc>
              <a:spcAft>
                <a:spcPts val="0"/>
              </a:spcAft>
            </a:pPr>
            <a:r>
              <a:rPr lang="zh-CN" altLang="zh-CN" sz="2400" b="1" kern="100" dirty="0">
                <a:solidFill>
                  <a:srgbClr val="00B050"/>
                </a:solidFill>
                <a:latin typeface="Times New Roman"/>
                <a:ea typeface="微软雅黑"/>
                <a:cs typeface="Times New Roman"/>
              </a:rPr>
              <a:t>例</a:t>
            </a:r>
            <a:r>
              <a:rPr lang="en-US" altLang="zh-CN" sz="2400" b="1" kern="100" dirty="0">
                <a:solidFill>
                  <a:srgbClr val="00B050"/>
                </a:solidFill>
                <a:latin typeface="Times New Roman"/>
                <a:ea typeface="微软雅黑"/>
                <a:cs typeface="Courier New"/>
              </a:rPr>
              <a:t>2</a:t>
            </a:r>
            <a:r>
              <a:rPr lang="zh-CN" altLang="zh-CN" sz="2400" kern="100" dirty="0">
                <a:solidFill>
                  <a:srgbClr val="404040"/>
                </a:solidFill>
                <a:latin typeface="Times New Roman"/>
                <a:ea typeface="微软雅黑"/>
                <a:cs typeface="Times New Roman"/>
              </a:rPr>
              <a:t>　如图</a:t>
            </a:r>
            <a:r>
              <a:rPr lang="en-US" altLang="zh-CN" sz="2400" kern="100" dirty="0">
                <a:solidFill>
                  <a:srgbClr val="404040"/>
                </a:solidFill>
                <a:latin typeface="Times New Roman"/>
                <a:ea typeface="微软雅黑"/>
                <a:cs typeface="Courier New"/>
              </a:rPr>
              <a:t>4</a:t>
            </a:r>
            <a:r>
              <a:rPr lang="zh-CN" altLang="zh-CN" sz="2400" kern="100" dirty="0">
                <a:solidFill>
                  <a:srgbClr val="404040"/>
                </a:solidFill>
                <a:latin typeface="Times New Roman"/>
                <a:ea typeface="微软雅黑"/>
                <a:cs typeface="Times New Roman"/>
              </a:rPr>
              <a:t>所示，在绝缘板上放有一个不带电的金箔验电器</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和一个带正电荷的空腔导体</a:t>
            </a:r>
            <a:r>
              <a:rPr lang="en-US" altLang="zh-CN" sz="2400" i="1" kern="100" dirty="0">
                <a:solidFill>
                  <a:srgbClr val="404040"/>
                </a:solidFill>
                <a:latin typeface="Times New Roman"/>
                <a:ea typeface="微软雅黑"/>
                <a:cs typeface="Courier New"/>
              </a:rPr>
              <a:t>B</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下列实验方法中能使验电器箔片张开的是</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　　</a:t>
            </a:r>
            <a:r>
              <a:rPr lang="en-US" altLang="zh-CN" sz="2400" kern="100" dirty="0">
                <a:solidFill>
                  <a:srgbClr val="404040"/>
                </a:solidFill>
                <a:latin typeface="Times New Roman"/>
                <a:ea typeface="微软雅黑"/>
                <a:cs typeface="Courier New"/>
              </a:rPr>
              <a:t>)</a:t>
            </a:r>
            <a:endParaRPr lang="zh-CN" altLang="zh-CN" sz="2400" kern="100" dirty="0">
              <a:effectLst/>
              <a:latin typeface="宋体"/>
              <a:cs typeface="Courier New"/>
            </a:endParaRPr>
          </a:p>
        </p:txBody>
      </p:sp>
      <p:pic>
        <p:nvPicPr>
          <p:cNvPr id="5122" name="Picture 2" descr="\\莫成程\f\幻灯片文件复制\2015\同步\步步高\物理\步步高人教3-1（人教）\B51.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590297"/>
            <a:ext cx="1828766" cy="134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548779" y="1909301"/>
            <a:ext cx="646331" cy="461665"/>
          </a:xfrm>
          <a:prstGeom prst="rect">
            <a:avLst/>
          </a:prstGeom>
        </p:spPr>
        <p:txBody>
          <a:bodyPr wrap="none">
            <a:spAutoFit/>
          </a:bodyPr>
          <a:lstStyle/>
          <a:p>
            <a:r>
              <a:rPr lang="zh-CN" altLang="zh-CN" sz="2400" kern="100" dirty="0">
                <a:solidFill>
                  <a:srgbClr val="404040"/>
                </a:solidFill>
                <a:latin typeface="Times New Roman"/>
                <a:ea typeface="微软雅黑"/>
                <a:cs typeface="Times New Roman"/>
              </a:rPr>
              <a:t>图</a:t>
            </a:r>
            <a:r>
              <a:rPr lang="en-US" altLang="zh-CN" sz="2400" kern="100" dirty="0">
                <a:solidFill>
                  <a:srgbClr val="404040"/>
                </a:solidFill>
                <a:latin typeface="Times New Roman"/>
                <a:ea typeface="微软雅黑"/>
              </a:rPr>
              <a:t>4</a:t>
            </a:r>
            <a:endParaRPr lang="zh-CN" altLang="en-US" sz="2400" dirty="0"/>
          </a:p>
        </p:txBody>
      </p:sp>
      <p:sp>
        <p:nvSpPr>
          <p:cNvPr id="7" name="矩形 6"/>
          <p:cNvSpPr/>
          <p:nvPr/>
        </p:nvSpPr>
        <p:spPr>
          <a:xfrm>
            <a:off x="251520" y="2234570"/>
            <a:ext cx="8495774" cy="2973122"/>
          </a:xfrm>
          <a:prstGeom prst="rect">
            <a:avLst/>
          </a:prstGeom>
        </p:spPr>
        <p:txBody>
          <a:bodyPr wrap="square">
            <a:spAutoFit/>
          </a:bodyPr>
          <a:lstStyle/>
          <a:p>
            <a:pPr algn="just">
              <a:lnSpc>
                <a:spcPct val="130000"/>
              </a:lnSpc>
              <a:spcAft>
                <a:spcPts val="0"/>
              </a:spcAft>
            </a:pPr>
            <a:r>
              <a:rPr lang="en-US" altLang="zh-CN" sz="2400"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用取电棒</a:t>
            </a:r>
            <a:r>
              <a:rPr lang="en-US" altLang="zh-CN" sz="2400" i="1" kern="100" dirty="0">
                <a:solidFill>
                  <a:srgbClr val="404040"/>
                </a:solidFill>
                <a:latin typeface="Times New Roman"/>
                <a:ea typeface="微软雅黑"/>
                <a:cs typeface="Courier New"/>
              </a:rPr>
              <a:t>C</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带绝缘柄的导体棒</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先跟</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的内壁接触一下后再</a:t>
            </a:r>
            <a:r>
              <a:rPr lang="zh-CN" altLang="zh-CN" sz="2400" kern="100" dirty="0" smtClean="0">
                <a:solidFill>
                  <a:srgbClr val="404040"/>
                </a:solidFill>
                <a:latin typeface="Times New Roman"/>
                <a:ea typeface="微软雅黑"/>
                <a:cs typeface="Times New Roman"/>
              </a:rPr>
              <a:t>跟</a:t>
            </a:r>
            <a:endParaRPr lang="en-US" altLang="zh-CN" sz="2400" kern="100" dirty="0" smtClean="0">
              <a:solidFill>
                <a:srgbClr val="404040"/>
              </a:solidFill>
              <a:latin typeface="Times New Roman"/>
              <a:ea typeface="微软雅黑"/>
              <a:cs typeface="Times New Roman"/>
            </a:endParaRPr>
          </a:p>
          <a:p>
            <a:pPr algn="just">
              <a:lnSpc>
                <a:spcPct val="130000"/>
              </a:lnSpc>
              <a:spcAft>
                <a:spcPts val="0"/>
              </a:spcAft>
            </a:pPr>
            <a:r>
              <a:rPr lang="en-US" altLang="zh-CN" sz="2400" i="1" kern="100" dirty="0">
                <a:solidFill>
                  <a:srgbClr val="404040"/>
                </a:solidFill>
                <a:latin typeface="Times New Roman"/>
                <a:ea typeface="微软雅黑"/>
                <a:cs typeface="Times New Roman"/>
              </a:rPr>
              <a:t> </a:t>
            </a:r>
            <a:r>
              <a:rPr lang="en-US" altLang="zh-CN" sz="2400" i="1" kern="100" dirty="0" smtClean="0">
                <a:solidFill>
                  <a:srgbClr val="404040"/>
                </a:solidFill>
                <a:latin typeface="Times New Roman"/>
                <a:ea typeface="微软雅黑"/>
                <a:cs typeface="Times New Roman"/>
              </a:rPr>
              <a:t>   </a:t>
            </a:r>
            <a:r>
              <a:rPr lang="en-US" altLang="zh-CN" sz="2400" i="1" kern="100" dirty="0" smtClean="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接触</a:t>
            </a:r>
            <a:endParaRPr lang="zh-CN" altLang="zh-CN" sz="2400" kern="100" dirty="0">
              <a:latin typeface="宋体"/>
              <a:cs typeface="Courier New"/>
            </a:endParaRPr>
          </a:p>
          <a:p>
            <a:pPr algn="just">
              <a:lnSpc>
                <a:spcPct val="130000"/>
              </a:lnSpc>
              <a:spcAft>
                <a:spcPts val="0"/>
              </a:spcAft>
            </a:pPr>
            <a:r>
              <a:rPr lang="en-US" altLang="zh-CN" sz="2400"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用取电棒</a:t>
            </a:r>
            <a:r>
              <a:rPr lang="en-US" altLang="zh-CN" sz="2400" i="1"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先跟</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的外壁接触一下后再跟</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接触</a:t>
            </a:r>
            <a:endParaRPr lang="zh-CN" altLang="zh-CN" sz="2400" kern="100" dirty="0">
              <a:latin typeface="宋体"/>
              <a:cs typeface="Courier New"/>
            </a:endParaRPr>
          </a:p>
          <a:p>
            <a:pPr algn="just">
              <a:lnSpc>
                <a:spcPct val="130000"/>
              </a:lnSpc>
              <a:spcAft>
                <a:spcPts val="0"/>
              </a:spcAft>
            </a:pPr>
            <a:r>
              <a:rPr lang="en-US" altLang="zh-CN" sz="2400"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用绝缘导线把验电器</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跟取电棒</a:t>
            </a:r>
            <a:r>
              <a:rPr lang="en-US" altLang="zh-CN" sz="2400" i="1"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的导体部分相连，再把取</a:t>
            </a:r>
            <a:r>
              <a:rPr lang="zh-CN" altLang="zh-CN" sz="2400" kern="100" dirty="0" smtClean="0">
                <a:solidFill>
                  <a:srgbClr val="404040"/>
                </a:solidFill>
                <a:latin typeface="Times New Roman"/>
                <a:ea typeface="微软雅黑"/>
                <a:cs typeface="Times New Roman"/>
              </a:rPr>
              <a:t>电</a:t>
            </a:r>
            <a:endParaRPr lang="en-US" altLang="zh-CN" sz="2400" kern="100" dirty="0" smtClean="0">
              <a:solidFill>
                <a:srgbClr val="404040"/>
              </a:solidFill>
              <a:latin typeface="Times New Roman"/>
              <a:ea typeface="微软雅黑"/>
              <a:cs typeface="Times New Roman"/>
            </a:endParaRPr>
          </a:p>
          <a:p>
            <a:pPr algn="just">
              <a:lnSpc>
                <a:spcPct val="130000"/>
              </a:lnSpc>
              <a:spcAft>
                <a:spcPts val="0"/>
              </a:spcAft>
            </a:pPr>
            <a:r>
              <a:rPr lang="en-US" altLang="zh-CN" sz="2400" kern="100" dirty="0" smtClean="0">
                <a:solidFill>
                  <a:srgbClr val="404040"/>
                </a:solidFill>
                <a:latin typeface="Times New Roman"/>
                <a:ea typeface="微软雅黑"/>
                <a:cs typeface="Times New Roman"/>
              </a:rPr>
              <a:t>    </a:t>
            </a:r>
            <a:r>
              <a:rPr lang="zh-CN" altLang="zh-CN" sz="2400" kern="100" dirty="0" smtClean="0">
                <a:solidFill>
                  <a:srgbClr val="404040"/>
                </a:solidFill>
                <a:latin typeface="Times New Roman"/>
                <a:ea typeface="微软雅黑"/>
                <a:cs typeface="Times New Roman"/>
              </a:rPr>
              <a:t>棒</a:t>
            </a:r>
            <a:r>
              <a:rPr lang="en-US" altLang="zh-CN" sz="2400" i="1"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与</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的内壁接触</a:t>
            </a:r>
            <a:endParaRPr lang="zh-CN" altLang="zh-CN" sz="2400" kern="100" dirty="0">
              <a:latin typeface="宋体"/>
              <a:cs typeface="Courier New"/>
            </a:endParaRPr>
          </a:p>
          <a:p>
            <a:pPr algn="just">
              <a:lnSpc>
                <a:spcPct val="130000"/>
              </a:lnSpc>
              <a:spcAft>
                <a:spcPts val="0"/>
              </a:spcAft>
            </a:pPr>
            <a:r>
              <a:rPr lang="en-US" altLang="zh-CN" sz="2400" kern="100" dirty="0">
                <a:solidFill>
                  <a:srgbClr val="404040"/>
                </a:solidFill>
                <a:latin typeface="Times New Roman"/>
                <a:ea typeface="微软雅黑"/>
                <a:cs typeface="Courier New"/>
              </a:rPr>
              <a:t>D.</a:t>
            </a:r>
            <a:r>
              <a:rPr lang="zh-CN" altLang="zh-CN" sz="2400" kern="100" dirty="0">
                <a:solidFill>
                  <a:srgbClr val="404040"/>
                </a:solidFill>
                <a:latin typeface="Times New Roman"/>
                <a:ea typeface="微软雅黑"/>
                <a:cs typeface="Times New Roman"/>
              </a:rPr>
              <a:t>使验电器</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靠近</a:t>
            </a:r>
            <a:r>
              <a:rPr lang="en-US" altLang="zh-CN" sz="2400" i="1" kern="100" dirty="0" smtClean="0">
                <a:solidFill>
                  <a:srgbClr val="404040"/>
                </a:solidFill>
                <a:latin typeface="Times New Roman"/>
                <a:ea typeface="微软雅黑"/>
                <a:cs typeface="Courier New"/>
              </a:rPr>
              <a:t>B</a:t>
            </a:r>
            <a:endParaRPr lang="zh-CN" altLang="zh-CN" sz="2400" kern="100" dirty="0">
              <a:effectLst/>
              <a:latin typeface="宋体"/>
              <a:cs typeface="Courier New"/>
            </a:endParaRPr>
          </a:p>
        </p:txBody>
      </p:sp>
    </p:spTree>
    <p:extLst>
      <p:ext uri="{BB962C8B-B14F-4D97-AF65-F5344CB8AC3E}">
        <p14:creationId xmlns:p14="http://schemas.microsoft.com/office/powerpoint/2010/main" val="2687192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835696" y="267494"/>
            <a:ext cx="5042606" cy="804772"/>
          </a:xfrm>
          <a:prstGeom prst="rect">
            <a:avLst/>
          </a:prstGeom>
        </p:spPr>
        <p:txBody>
          <a:bodyPr wrap="square">
            <a:spAutoFit/>
          </a:bodyPr>
          <a:lstStyle/>
          <a:p>
            <a:pPr>
              <a:lnSpc>
                <a:spcPct val="150000"/>
              </a:lnSpc>
            </a:pPr>
            <a:r>
              <a:rPr lang="zh-CN" altLang="en-US" sz="3500" b="1" dirty="0" smtClean="0">
                <a:latin typeface="Times New Roman" pitchFamily="18" charset="0"/>
                <a:ea typeface="微软雅黑" panose="020B0503020204020204" pitchFamily="34" charset="-122"/>
                <a:cs typeface="Times New Roman" pitchFamily="18" charset="0"/>
              </a:rPr>
              <a:t>学案</a:t>
            </a:r>
            <a:r>
              <a:rPr lang="en-US" altLang="zh-CN" sz="3500" b="1" dirty="0" smtClean="0">
                <a:latin typeface="Times New Roman" pitchFamily="18" charset="0"/>
                <a:ea typeface="微软雅黑" panose="020B0503020204020204" pitchFamily="34" charset="-122"/>
                <a:cs typeface="Times New Roman" pitchFamily="18" charset="0"/>
              </a:rPr>
              <a:t>9  </a:t>
            </a:r>
            <a:r>
              <a:rPr lang="zh-CN" altLang="zh-CN" sz="3500" b="1" dirty="0" smtClean="0">
                <a:latin typeface="Times New Roman" pitchFamily="18" charset="0"/>
                <a:ea typeface="微软雅黑" panose="020B0503020204020204" pitchFamily="34" charset="-122"/>
                <a:cs typeface="Times New Roman" pitchFamily="18" charset="0"/>
              </a:rPr>
              <a:t>静电</a:t>
            </a:r>
            <a:r>
              <a:rPr lang="zh-CN" altLang="zh-CN" sz="3500" b="1" dirty="0">
                <a:latin typeface="Times New Roman" pitchFamily="18" charset="0"/>
                <a:ea typeface="微软雅黑" panose="020B0503020204020204" pitchFamily="34" charset="-122"/>
                <a:cs typeface="Times New Roman" pitchFamily="18" charset="0"/>
              </a:rPr>
              <a:t>现象的</a:t>
            </a:r>
            <a:r>
              <a:rPr lang="zh-CN" altLang="zh-CN" sz="3500" b="1" dirty="0" smtClean="0">
                <a:latin typeface="Times New Roman" pitchFamily="18" charset="0"/>
                <a:ea typeface="微软雅黑" panose="020B0503020204020204" pitchFamily="34" charset="-122"/>
                <a:cs typeface="Times New Roman" pitchFamily="18" charset="0"/>
              </a:rPr>
              <a:t>应用</a:t>
            </a:r>
            <a:endParaRPr lang="zh-CN" altLang="en-US" sz="3500" b="1" dirty="0">
              <a:latin typeface="Times New Roman" pitchFamily="18" charset="0"/>
              <a:ea typeface="微软雅黑" panose="020B0503020204020204" pitchFamily="34" charset="-122"/>
              <a:cs typeface="Times New Roman" pitchFamily="18" charset="0"/>
            </a:endParaRPr>
          </a:p>
        </p:txBody>
      </p:sp>
      <p:sp>
        <p:nvSpPr>
          <p:cNvPr id="7" name="矩形 6"/>
          <p:cNvSpPr/>
          <p:nvPr/>
        </p:nvSpPr>
        <p:spPr>
          <a:xfrm>
            <a:off x="611560" y="1203012"/>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641862" y="1757010"/>
            <a:ext cx="7934011" cy="3046988"/>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p:cNvSpPr/>
          <p:nvPr/>
        </p:nvSpPr>
        <p:spPr>
          <a:xfrm>
            <a:off x="982692" y="1986369"/>
            <a:ext cx="7189708" cy="2568011"/>
          </a:xfrm>
          <a:prstGeom prst="rect">
            <a:avLst/>
          </a:prstGeom>
        </p:spPr>
        <p:txBody>
          <a:bodyPr wrap="square">
            <a:spAutoFit/>
          </a:bodyPr>
          <a:lstStyle/>
          <a:p>
            <a:pPr algn="just">
              <a:lnSpc>
                <a:spcPct val="16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知道什么是静电平衡状态，能说出静电平衡产生的条件</a:t>
            </a:r>
            <a:r>
              <a:rPr lang="en-US" altLang="zh-CN" sz="2600" kern="100" dirty="0" smtClean="0">
                <a:solidFill>
                  <a:srgbClr val="404040"/>
                </a:solidFill>
                <a:latin typeface="Times New Roman"/>
                <a:ea typeface="微软雅黑"/>
                <a:cs typeface="Courier New"/>
              </a:rPr>
              <a:t>.</a:t>
            </a:r>
          </a:p>
          <a:p>
            <a:pPr algn="just">
              <a:lnSpc>
                <a:spcPct val="160000"/>
              </a:lnSpc>
              <a:spcAft>
                <a:spcPts val="0"/>
              </a:spcAft>
            </a:pPr>
            <a:r>
              <a:rPr lang="en-US" altLang="zh-CN" sz="2600" kern="100" dirty="0" smtClean="0">
                <a:solidFill>
                  <a:srgbClr val="404040"/>
                </a:solidFill>
                <a:latin typeface="Times New Roman"/>
                <a:ea typeface="微软雅黑"/>
                <a:cs typeface="Courier New"/>
              </a:rPr>
              <a:t>2</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掌握静电平衡状态下的导体特点</a:t>
            </a:r>
            <a:r>
              <a:rPr lang="en-US" altLang="zh-CN" sz="2600" kern="100" dirty="0" smtClean="0">
                <a:solidFill>
                  <a:srgbClr val="404040"/>
                </a:solidFill>
                <a:latin typeface="Times New Roman"/>
                <a:ea typeface="微软雅黑"/>
                <a:cs typeface="Courier New"/>
              </a:rPr>
              <a:t>.</a:t>
            </a:r>
          </a:p>
          <a:p>
            <a:pPr algn="just">
              <a:lnSpc>
                <a:spcPct val="160000"/>
              </a:lnSpc>
              <a:spcAft>
                <a:spcPts val="0"/>
              </a:spcAft>
            </a:pPr>
            <a:r>
              <a:rPr lang="en-US" altLang="zh-CN" sz="2600" kern="100" dirty="0" smtClean="0">
                <a:solidFill>
                  <a:srgbClr val="404040"/>
                </a:solidFill>
                <a:latin typeface="Times New Roman"/>
                <a:ea typeface="微软雅黑"/>
                <a:cs typeface="Courier New"/>
              </a:rPr>
              <a:t>3</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了解尖端放电、静电屏蔽现象及其应用</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459165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627534"/>
            <a:ext cx="8352928" cy="4218463"/>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项中取电棒先和</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的内壁接触后，由于</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的内壁本身没有电荷，所以再接触</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时验电器箔片不张开；</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项中可以使</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球带电，从而使</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带电；</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项中用绝缘导线实际上是将验电器</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和</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连成了一个导体，</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因接触而带电；</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项中是感应起电</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所以</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项正确</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BCD</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31281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51470"/>
            <a:ext cx="3518912" cy="621517"/>
          </a:xfrm>
          <a:prstGeom prst="rect">
            <a:avLst/>
          </a:prstGeom>
        </p:spPr>
        <p:txBody>
          <a:bodyPr wrap="none">
            <a:spAutoFit/>
          </a:bodyPr>
          <a:lstStyle/>
          <a:p>
            <a:pPr algn="just">
              <a:lnSpc>
                <a:spcPct val="150000"/>
              </a:lnSpc>
            </a:pPr>
            <a:r>
              <a:rPr lang="zh-CN" altLang="zh-CN" sz="2600" b="1" kern="100" dirty="0">
                <a:latin typeface="Times New Roman" pitchFamily="18" charset="0"/>
                <a:ea typeface="微软雅黑" pitchFamily="34" charset="-122"/>
                <a:cs typeface="Times New Roman" pitchFamily="18" charset="0"/>
              </a:rPr>
              <a:t>三、对静电屏蔽的理解</a:t>
            </a:r>
          </a:p>
        </p:txBody>
      </p:sp>
      <p:sp>
        <p:nvSpPr>
          <p:cNvPr id="5" name="矩形 4"/>
          <p:cNvSpPr/>
          <p:nvPr/>
        </p:nvSpPr>
        <p:spPr>
          <a:xfrm>
            <a:off x="107504" y="586121"/>
            <a:ext cx="8352928" cy="617477"/>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　下列实验中，验电器的金属箔片会张开的是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6146" name="Picture 2" descr="\\莫成程\f\幻灯片文件复制\2015\同步\步步高\物理\步步高人教3-1（人教）\B52.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0632" y="1203598"/>
            <a:ext cx="4058776" cy="122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07504" y="2370966"/>
            <a:ext cx="8352928" cy="2828082"/>
          </a:xfrm>
          <a:prstGeom prst="rect">
            <a:avLst/>
          </a:prstGeom>
        </p:spPr>
        <p:txBody>
          <a:bodyPr wrap="square">
            <a:spAutoFit/>
          </a:bodyPr>
          <a:lstStyle/>
          <a:p>
            <a:pPr algn="just">
              <a:lnSpc>
                <a:spcPct val="140000"/>
              </a:lnSpc>
              <a:spcAft>
                <a:spcPts val="0"/>
              </a:spcAft>
            </a:pPr>
            <a:r>
              <a:rPr lang="zh-CN" altLang="zh-CN" sz="2600" b="1" kern="100" dirty="0">
                <a:solidFill>
                  <a:srgbClr val="00B0F0"/>
                </a:solidFill>
                <a:latin typeface="Times New Roman"/>
                <a:ea typeface="微软雅黑"/>
                <a:cs typeface="Times New Roman"/>
              </a:rPr>
              <a:t>解析　</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中不会张开，金属网可以屏蔽外电场</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中会张开，因为金属网未接地，网内的带电体可以对外界产生影响</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中不会张开，因为金属网已接地，网内的带电体对网外无影响，网外的带电体对网内也无影响</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4" name="矩形 3"/>
          <p:cNvSpPr/>
          <p:nvPr/>
        </p:nvSpPr>
        <p:spPr>
          <a:xfrm>
            <a:off x="7524328" y="714782"/>
            <a:ext cx="407484" cy="492443"/>
          </a:xfrm>
          <a:prstGeom prst="rect">
            <a:avLst/>
          </a:prstGeom>
        </p:spPr>
        <p:txBody>
          <a:bodyPr wrap="none">
            <a:spAutoFit/>
          </a:bodyPr>
          <a:lstStyle/>
          <a:p>
            <a:r>
              <a:rPr lang="en-US" altLang="zh-CN" sz="2600" kern="100" dirty="0">
                <a:solidFill>
                  <a:schemeClr val="accent6">
                    <a:lumMod val="75000"/>
                  </a:schemeClr>
                </a:solidFill>
                <a:latin typeface="Times New Roman"/>
                <a:ea typeface="微软雅黑"/>
              </a:rPr>
              <a:t>B</a:t>
            </a:r>
            <a:endParaRPr lang="zh-CN" altLang="en-US" sz="2600" dirty="0">
              <a:solidFill>
                <a:schemeClr val="accent6">
                  <a:lumMod val="75000"/>
                </a:schemeClr>
              </a:solidFill>
            </a:endParaRPr>
          </a:p>
        </p:txBody>
      </p:sp>
    </p:spTree>
    <p:extLst>
      <p:ext uri="{BB962C8B-B14F-4D97-AF65-F5344CB8AC3E}">
        <p14:creationId xmlns:p14="http://schemas.microsoft.com/office/powerpoint/2010/main" val="149325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77652" y="532874"/>
            <a:ext cx="2627784" cy="523220"/>
          </a:xfrm>
          <a:prstGeom prst="rect">
            <a:avLst/>
          </a:prstGeom>
        </p:spPr>
        <p:txBody>
          <a:bodyPr wrap="square">
            <a:spAutoFit/>
          </a:bodyPr>
          <a:lstStyle/>
          <a:p>
            <a:r>
              <a:rPr lang="zh-CN" altLang="en-US" sz="2800" b="1" dirty="0" smtClean="0">
                <a:solidFill>
                  <a:schemeClr val="accent6">
                    <a:lumMod val="75000"/>
                  </a:schemeClr>
                </a:solidFill>
                <a:latin typeface="微软雅黑" pitchFamily="34" charset="-122"/>
                <a:ea typeface="微软雅黑" pitchFamily="34" charset="-122"/>
              </a:rPr>
              <a:t>课堂要点小结</a:t>
            </a:r>
            <a:endParaRPr lang="zh-CN" altLang="en-US" sz="2800" b="1" dirty="0">
              <a:solidFill>
                <a:schemeClr val="accent6">
                  <a:lumMod val="75000"/>
                </a:schemeClr>
              </a:solidFill>
              <a:latin typeface="微软雅黑" pitchFamily="34" charset="-122"/>
              <a:ea typeface="微软雅黑" pitchFamily="34" charset="-122"/>
            </a:endParaRPr>
          </a:p>
        </p:txBody>
      </p:sp>
      <p:sp>
        <p:nvSpPr>
          <p:cNvPr id="4" name="圆角矩形 3"/>
          <p:cNvSpPr/>
          <p:nvPr/>
        </p:nvSpPr>
        <p:spPr>
          <a:xfrm>
            <a:off x="607954" y="1108938"/>
            <a:ext cx="7934011" cy="3407028"/>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7170" name="图片 1"/>
          <p:cNvPicPr>
            <a:picLocks noChangeAspect="1" noChangeArrowheads="1"/>
          </p:cNvPicPr>
          <p:nvPr/>
        </p:nvPicPr>
        <p:blipFill>
          <a:blip r:embed="rId4">
            <a:clrChange>
              <a:clrFrom>
                <a:srgbClr val="E3E3E3"/>
              </a:clrFrom>
              <a:clrTo>
                <a:srgbClr val="E3E3E3">
                  <a:alpha val="0"/>
                </a:srgbClr>
              </a:clrTo>
            </a:clrChange>
            <a:extLst>
              <a:ext uri="{28A0092B-C50C-407E-A947-70E740481C1C}">
                <a14:useLocalDpi xmlns:a14="http://schemas.microsoft.com/office/drawing/2010/main" val="0"/>
              </a:ext>
            </a:extLst>
          </a:blip>
          <a:srcRect/>
          <a:stretch>
            <a:fillRect/>
          </a:stretch>
        </p:blipFill>
        <p:spPr bwMode="auto">
          <a:xfrm>
            <a:off x="2051720" y="1265601"/>
            <a:ext cx="5154136" cy="314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6048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539552" y="332656"/>
            <a:ext cx="8208912" cy="684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251520" y="801559"/>
            <a:ext cx="8352928" cy="429348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对静电平衡的理解</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处于静电平衡状态的</a:t>
            </a:r>
            <a:r>
              <a:rPr lang="zh-CN" altLang="zh-CN" sz="2600" kern="100" dirty="0" smtClean="0">
                <a:solidFill>
                  <a:srgbClr val="404040"/>
                </a:solidFill>
                <a:latin typeface="Times New Roman"/>
                <a:ea typeface="微软雅黑"/>
                <a:cs typeface="Times New Roman"/>
              </a:rPr>
              <a:t>导</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体</a:t>
            </a:r>
            <a:r>
              <a:rPr lang="zh-CN" altLang="zh-CN" sz="2600" kern="100" dirty="0">
                <a:solidFill>
                  <a:srgbClr val="404040"/>
                </a:solidFill>
                <a:latin typeface="Times New Roman"/>
                <a:ea typeface="微软雅黑"/>
                <a:cs typeface="Times New Roman"/>
              </a:rPr>
              <a:t>，内部场强处处为零的原因是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导体内部无任何电场</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外电场不能进入导体内部</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所有感应电荷在导体内部产生的合场强为零</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外电场和所有感应电荷的电场在导体内部叠加的合</a:t>
            </a:r>
            <a:r>
              <a:rPr lang="zh-CN" altLang="zh-CN" sz="2600" kern="100" dirty="0" smtClean="0">
                <a:solidFill>
                  <a:srgbClr val="404040"/>
                </a:solidFill>
                <a:latin typeface="Times New Roman"/>
                <a:ea typeface="微软雅黑"/>
                <a:cs typeface="Times New Roman"/>
              </a:rPr>
              <a:t>场</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强</a:t>
            </a:r>
            <a:r>
              <a:rPr lang="zh-CN" altLang="zh-CN" sz="2600" kern="100" dirty="0">
                <a:solidFill>
                  <a:srgbClr val="404040"/>
                </a:solidFill>
                <a:latin typeface="Times New Roman"/>
                <a:ea typeface="微软雅黑"/>
                <a:cs typeface="Times New Roman"/>
              </a:rPr>
              <a:t>为零</a:t>
            </a:r>
            <a:endParaRPr lang="zh-CN" altLang="zh-CN" sz="1050" kern="100" dirty="0">
              <a:effectLst/>
              <a:latin typeface="宋体"/>
              <a:cs typeface="Courier New"/>
            </a:endParaRPr>
          </a:p>
        </p:txBody>
      </p:sp>
      <p:sp>
        <p:nvSpPr>
          <p:cNvPr id="3" name="矩形 2"/>
          <p:cNvSpPr/>
          <p:nvPr/>
        </p:nvSpPr>
        <p:spPr>
          <a:xfrm>
            <a:off x="5163304" y="1556018"/>
            <a:ext cx="425116" cy="492443"/>
          </a:xfrm>
          <a:prstGeom prst="rect">
            <a:avLst/>
          </a:prstGeom>
        </p:spPr>
        <p:txBody>
          <a:bodyPr wrap="none">
            <a:spAutoFit/>
          </a:bodyPr>
          <a:lstStyle/>
          <a:p>
            <a:r>
              <a:rPr lang="en-US" altLang="zh-CN" sz="2600" kern="100" dirty="0">
                <a:solidFill>
                  <a:schemeClr val="accent6">
                    <a:lumMod val="75000"/>
                  </a:schemeClr>
                </a:solidFill>
                <a:latin typeface="Times New Roman"/>
                <a:ea typeface="微软雅黑"/>
              </a:rPr>
              <a:t>D</a:t>
            </a:r>
            <a:endParaRPr lang="zh-CN" altLang="en-US" sz="2600" dirty="0">
              <a:solidFill>
                <a:schemeClr val="accent6">
                  <a:lumMod val="75000"/>
                </a:schemeClr>
              </a:solidFill>
            </a:endParaRPr>
          </a:p>
        </p:txBody>
      </p:sp>
      <p:sp>
        <p:nvSpPr>
          <p:cNvPr id="13" name="圆角矩形 12"/>
          <p:cNvSpPr/>
          <p:nvPr/>
        </p:nvSpPr>
        <p:spPr>
          <a:xfrm>
            <a:off x="7103583" y="421864"/>
            <a:ext cx="1644881" cy="70972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211673" y="43056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1449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51520" y="744791"/>
            <a:ext cx="8352928" cy="429348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对尖端放电的理解</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避雷针能够避免建筑物被雷击的原因是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云层中带的电荷被避雷针通过导线导入大地</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避雷针的尖端向云层放电，中和了云层中的电荷</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云层与避雷针发生摩擦，避雷针上产生的电荷被导</a:t>
            </a:r>
            <a:r>
              <a:rPr lang="zh-CN" altLang="zh-CN" sz="2600" kern="100" dirty="0" smtClean="0">
                <a:solidFill>
                  <a:srgbClr val="404040"/>
                </a:solidFill>
                <a:latin typeface="Times New Roman"/>
                <a:ea typeface="微软雅黑"/>
                <a:cs typeface="Times New Roman"/>
              </a:rPr>
              <a:t>入</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600" kern="100">
                <a:solidFill>
                  <a:srgbClr val="404040"/>
                </a:solidFill>
                <a:latin typeface="Times New Roman"/>
                <a:ea typeface="微软雅黑"/>
                <a:cs typeface="Times New Roman"/>
              </a:rPr>
              <a:t> </a:t>
            </a:r>
            <a:r>
              <a:rPr lang="en-US" altLang="zh-CN" sz="2600" kern="100" smtClean="0">
                <a:solidFill>
                  <a:srgbClr val="404040"/>
                </a:solidFill>
                <a:latin typeface="Times New Roman"/>
                <a:ea typeface="微软雅黑"/>
                <a:cs typeface="Times New Roman"/>
              </a:rPr>
              <a:t>   </a:t>
            </a:r>
            <a:r>
              <a:rPr lang="zh-CN" altLang="zh-CN" sz="2600" kern="100" smtClean="0">
                <a:solidFill>
                  <a:srgbClr val="404040"/>
                </a:solidFill>
                <a:latin typeface="Times New Roman"/>
                <a:ea typeface="微软雅黑"/>
                <a:cs typeface="Times New Roman"/>
              </a:rPr>
              <a:t>大地</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以上说法都不对</a:t>
            </a:r>
            <a:endParaRPr lang="zh-CN" altLang="zh-CN" sz="1050" kern="100" dirty="0">
              <a:effectLst/>
              <a:latin typeface="宋体"/>
              <a:cs typeface="Courier New"/>
            </a:endParaRPr>
          </a:p>
        </p:txBody>
      </p:sp>
      <p:sp>
        <p:nvSpPr>
          <p:cNvPr id="2" name="矩形 1"/>
          <p:cNvSpPr/>
          <p:nvPr/>
        </p:nvSpPr>
        <p:spPr>
          <a:xfrm>
            <a:off x="1123374" y="1484010"/>
            <a:ext cx="647934" cy="492443"/>
          </a:xfrm>
          <a:prstGeom prst="rect">
            <a:avLst/>
          </a:prstGeom>
        </p:spPr>
        <p:txBody>
          <a:bodyPr wrap="none">
            <a:spAutoFit/>
          </a:bodyPr>
          <a:lstStyle/>
          <a:p>
            <a:r>
              <a:rPr lang="en-US" altLang="zh-CN" sz="2600" kern="100" dirty="0">
                <a:solidFill>
                  <a:schemeClr val="accent6">
                    <a:lumMod val="75000"/>
                  </a:schemeClr>
                </a:solidFill>
                <a:latin typeface="Times New Roman"/>
                <a:ea typeface="微软雅黑"/>
              </a:rPr>
              <a:t>AB</a:t>
            </a:r>
            <a:endParaRPr lang="zh-CN" altLang="en-US" sz="2600" kern="100" dirty="0">
              <a:solidFill>
                <a:schemeClr val="accent6">
                  <a:lumMod val="75000"/>
                </a:schemeClr>
              </a:solidFill>
              <a:latin typeface="Times New Roman"/>
              <a:ea typeface="微软雅黑"/>
            </a:endParaRPr>
          </a:p>
        </p:txBody>
      </p:sp>
    </p:spTree>
    <p:extLst>
      <p:ext uri="{BB962C8B-B14F-4D97-AF65-F5344CB8AC3E}">
        <p14:creationId xmlns:p14="http://schemas.microsoft.com/office/powerpoint/2010/main" val="310449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66760" y="835938"/>
            <a:ext cx="8352928" cy="241797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对静电屏蔽的理解</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5</a:t>
            </a:r>
            <a:r>
              <a:rPr lang="zh-CN" altLang="zh-CN" sz="2600" kern="100" dirty="0">
                <a:solidFill>
                  <a:srgbClr val="404040"/>
                </a:solidFill>
                <a:latin typeface="Times New Roman"/>
                <a:ea typeface="微软雅黑"/>
                <a:cs typeface="Times New Roman"/>
              </a:rPr>
              <a:t>所示，两个相同的空心金属球</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和</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带电荷量为－</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不带电</a:t>
            </a:r>
            <a:r>
              <a:rPr lang="en-US" altLang="zh-CN" sz="2600" kern="100" dirty="0">
                <a:solidFill>
                  <a:srgbClr val="404040"/>
                </a:solidFill>
                <a:latin typeface="Times New Roman"/>
                <a:ea typeface="微软雅黑"/>
                <a:cs typeface="Courier New"/>
              </a:rPr>
              <a:t>(</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相距很远，互不影响</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，旁边各放一个不带电的金属球</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和</a:t>
            </a:r>
            <a:r>
              <a:rPr lang="en-US" altLang="zh-CN" sz="2600" i="1" kern="100" dirty="0">
                <a:solidFill>
                  <a:srgbClr val="404040"/>
                </a:solidFill>
                <a:latin typeface="Times New Roman"/>
                <a:ea typeface="微软雅黑"/>
                <a:cs typeface="Courier New"/>
              </a:rPr>
              <a:t>R</a:t>
            </a:r>
            <a:r>
              <a:rPr lang="zh-CN" altLang="zh-CN" sz="2600" kern="100" dirty="0">
                <a:solidFill>
                  <a:srgbClr val="404040"/>
                </a:solidFill>
                <a:latin typeface="Times New Roman"/>
                <a:ea typeface="微软雅黑"/>
                <a:cs typeface="Times New Roman"/>
              </a:rPr>
              <a:t>，当将带正电</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的小球分别放入</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和</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的空腔中时</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8194" name="Picture 2" descr="\\莫成程\f\幻灯片文件复制\2015\同步\步步高\物理\步步高人教3-1（人教）\B53.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71800" y="3363838"/>
            <a:ext cx="3340204" cy="1217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139952" y="4527579"/>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5</a:t>
            </a:r>
            <a:endParaRPr lang="zh-CN" altLang="en-US" sz="2600" dirty="0"/>
          </a:p>
        </p:txBody>
      </p:sp>
    </p:spTree>
    <p:extLst>
      <p:ext uri="{BB962C8B-B14F-4D97-AF65-F5344CB8AC3E}">
        <p14:creationId xmlns:p14="http://schemas.microsoft.com/office/powerpoint/2010/main" val="17804630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51520" y="779170"/>
            <a:ext cx="8352928" cy="241797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R</a:t>
            </a:r>
            <a:r>
              <a:rPr lang="zh-CN" altLang="zh-CN" sz="2600" kern="100" dirty="0">
                <a:solidFill>
                  <a:srgbClr val="404040"/>
                </a:solidFill>
                <a:latin typeface="Times New Roman"/>
                <a:ea typeface="微软雅黑"/>
                <a:cs typeface="Times New Roman"/>
              </a:rPr>
              <a:t>上均有感应电荷</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R</a:t>
            </a:r>
            <a:r>
              <a:rPr lang="zh-CN" altLang="zh-CN" sz="2600" kern="100" dirty="0">
                <a:solidFill>
                  <a:srgbClr val="404040"/>
                </a:solidFill>
                <a:latin typeface="Times New Roman"/>
                <a:ea typeface="微软雅黑"/>
                <a:cs typeface="Times New Roman"/>
              </a:rPr>
              <a:t>上均没有感应电荷</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上有而</a:t>
            </a:r>
            <a:r>
              <a:rPr lang="en-US" altLang="zh-CN" sz="2600" i="1" kern="100" dirty="0">
                <a:solidFill>
                  <a:srgbClr val="404040"/>
                </a:solidFill>
                <a:latin typeface="Times New Roman"/>
                <a:ea typeface="微软雅黑"/>
                <a:cs typeface="Courier New"/>
              </a:rPr>
              <a:t>R</a:t>
            </a:r>
            <a:r>
              <a:rPr lang="zh-CN" altLang="zh-CN" sz="2600" kern="100" dirty="0">
                <a:solidFill>
                  <a:srgbClr val="404040"/>
                </a:solidFill>
                <a:latin typeface="Times New Roman"/>
                <a:ea typeface="微软雅黑"/>
                <a:cs typeface="Times New Roman"/>
              </a:rPr>
              <a:t>上没有感应电荷</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上没有而</a:t>
            </a:r>
            <a:r>
              <a:rPr lang="en-US" altLang="zh-CN" sz="2600" i="1" kern="100" dirty="0">
                <a:solidFill>
                  <a:srgbClr val="404040"/>
                </a:solidFill>
                <a:latin typeface="Times New Roman"/>
                <a:ea typeface="微软雅黑"/>
                <a:cs typeface="Courier New"/>
              </a:rPr>
              <a:t>R</a:t>
            </a:r>
            <a:r>
              <a:rPr lang="zh-CN" altLang="zh-CN" sz="2600" kern="100" dirty="0">
                <a:solidFill>
                  <a:srgbClr val="404040"/>
                </a:solidFill>
                <a:latin typeface="Times New Roman"/>
                <a:ea typeface="微软雅黑"/>
                <a:cs typeface="Times New Roman"/>
              </a:rPr>
              <a:t>上有感应电荷</a:t>
            </a:r>
            <a:endParaRPr lang="zh-CN" altLang="zh-CN" sz="1050" kern="100" dirty="0">
              <a:effectLst/>
              <a:latin typeface="宋体"/>
              <a:cs typeface="Courier New"/>
            </a:endParaRPr>
          </a:p>
        </p:txBody>
      </p:sp>
      <p:sp>
        <p:nvSpPr>
          <p:cNvPr id="9" name="矩形 8"/>
          <p:cNvSpPr/>
          <p:nvPr/>
        </p:nvSpPr>
        <p:spPr>
          <a:xfrm>
            <a:off x="251520" y="3202217"/>
            <a:ext cx="8352928" cy="1817805"/>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本题考查静电屏蔽问题</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当将带正电</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的小球放入</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的空腔中时，由于静电感应，</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的内表面带负电，而外表面带正电，其电荷量为</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，它与原来金属球</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外表面</a:t>
            </a:r>
            <a:r>
              <a:rPr lang="zh-CN" altLang="zh-CN" sz="2600" kern="100" dirty="0" smtClean="0">
                <a:solidFill>
                  <a:srgbClr val="404040"/>
                </a:solidFill>
                <a:latin typeface="Times New Roman"/>
                <a:ea typeface="微软雅黑"/>
                <a:cs typeface="Times New Roman"/>
              </a:rPr>
              <a:t>所</a:t>
            </a:r>
            <a:endParaRPr lang="zh-CN" altLang="zh-CN" sz="2600" kern="100" dirty="0">
              <a:effectLst/>
              <a:latin typeface="宋体"/>
              <a:cs typeface="Courier New"/>
            </a:endParaRPr>
          </a:p>
        </p:txBody>
      </p:sp>
    </p:spTree>
    <p:extLst>
      <p:ext uri="{BB962C8B-B14F-4D97-AF65-F5344CB8AC3E}">
        <p14:creationId xmlns:p14="http://schemas.microsoft.com/office/powerpoint/2010/main" val="18418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51520" y="779170"/>
            <a:ext cx="8352928" cy="4293483"/>
          </a:xfrm>
          <a:prstGeom prst="rect">
            <a:avLst/>
          </a:prstGeom>
        </p:spPr>
        <p:txBody>
          <a:bodyPr wrap="square">
            <a:spAutoFit/>
          </a:bodyPr>
          <a:lstStyle/>
          <a:p>
            <a:pPr lvl="0" algn="just">
              <a:lnSpc>
                <a:spcPct val="150000"/>
              </a:lnSpc>
            </a:pPr>
            <a:r>
              <a:rPr lang="zh-CN" altLang="zh-CN" sz="2600" kern="100" dirty="0">
                <a:solidFill>
                  <a:srgbClr val="404040"/>
                </a:solidFill>
                <a:latin typeface="Times New Roman"/>
                <a:ea typeface="微软雅黑"/>
                <a:cs typeface="Times New Roman"/>
              </a:rPr>
              <a:t>带的电荷－</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正好中和，使外表面不带电</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这实际上是</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所带电荷－</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被吸引至内表面，所以金属球</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外部不存在电场，不能使</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产生静电感应，</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上没有感应电荷</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当将带正电</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的小球放入原来不带电的</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的空腔中时，由于静电感应，</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内表面带负电荷，外表面带正电荷，</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外部有电场，使</a:t>
            </a:r>
            <a:r>
              <a:rPr lang="en-US" altLang="zh-CN" sz="2600" i="1" kern="100" dirty="0">
                <a:solidFill>
                  <a:srgbClr val="404040"/>
                </a:solidFill>
                <a:latin typeface="Times New Roman"/>
                <a:ea typeface="微软雅黑"/>
                <a:cs typeface="Courier New"/>
              </a:rPr>
              <a:t>R</a:t>
            </a:r>
            <a:r>
              <a:rPr lang="zh-CN" altLang="zh-CN" sz="2600" kern="100" dirty="0">
                <a:solidFill>
                  <a:srgbClr val="404040"/>
                </a:solidFill>
                <a:latin typeface="Times New Roman"/>
                <a:ea typeface="微软雅黑"/>
                <a:cs typeface="Times New Roman"/>
              </a:rPr>
              <a:t>产生静电感应，故选项</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正确</a:t>
            </a:r>
            <a:r>
              <a:rPr lang="en-US" altLang="zh-CN" sz="2600" kern="100" dirty="0" smtClean="0">
                <a:solidFill>
                  <a:srgbClr val="404040"/>
                </a:solidFill>
                <a:latin typeface="Times New Roman"/>
                <a:ea typeface="微软雅黑"/>
                <a:cs typeface="Courier New"/>
              </a:rPr>
              <a:t>.</a:t>
            </a: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rPr>
              <a:t>D</a:t>
            </a:r>
            <a:endParaRPr lang="zh-CN" altLang="zh-CN" sz="2600" kern="100" dirty="0">
              <a:solidFill>
                <a:schemeClr val="accent6">
                  <a:lumMod val="75000"/>
                </a:schemeClr>
              </a:solidFill>
              <a:latin typeface="Times New Roman"/>
              <a:ea typeface="微软雅黑"/>
            </a:endParaRPr>
          </a:p>
        </p:txBody>
      </p:sp>
    </p:spTree>
    <p:extLst>
      <p:ext uri="{BB962C8B-B14F-4D97-AF65-F5344CB8AC3E}">
        <p14:creationId xmlns:p14="http://schemas.microsoft.com/office/powerpoint/2010/main" val="208542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251520" y="843558"/>
            <a:ext cx="8352928" cy="309315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对静电平衡的理解</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6</a:t>
            </a:r>
            <a:r>
              <a:rPr lang="zh-CN" altLang="zh-CN" sz="2600" kern="100" dirty="0">
                <a:solidFill>
                  <a:srgbClr val="404040"/>
                </a:solidFill>
                <a:latin typeface="Times New Roman"/>
                <a:ea typeface="微软雅黑"/>
                <a:cs typeface="Times New Roman"/>
              </a:rPr>
              <a:t>所示，</a:t>
            </a:r>
            <a:r>
              <a:rPr lang="zh-CN" altLang="zh-CN" sz="2600" kern="100" dirty="0" smtClean="0">
                <a:solidFill>
                  <a:srgbClr val="404040"/>
                </a:solidFill>
                <a:latin typeface="Times New Roman"/>
                <a:ea typeface="微软雅黑"/>
                <a:cs typeface="Times New Roman"/>
              </a:rPr>
              <a:t>点电荷</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600" i="1" kern="100" dirty="0" smtClean="0">
                <a:solidFill>
                  <a:srgbClr val="404040"/>
                </a:solidFill>
                <a:latin typeface="Times New Roman"/>
                <a:ea typeface="微软雅黑"/>
                <a:cs typeface="Courier New"/>
              </a:rPr>
              <a:t>A</a:t>
            </a:r>
            <a:r>
              <a:rPr lang="zh-CN" altLang="zh-CN" sz="2600" kern="100" dirty="0" smtClean="0">
                <a:solidFill>
                  <a:srgbClr val="404040"/>
                </a:solidFill>
                <a:latin typeface="Times New Roman"/>
                <a:ea typeface="微软雅黑"/>
                <a:cs typeface="Times New Roman"/>
              </a:rPr>
              <a:t>和</a:t>
            </a:r>
            <a:r>
              <a:rPr lang="en-US" altLang="zh-CN" sz="2600" i="1" kern="100" dirty="0" smtClean="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带电荷量分别为</a:t>
            </a:r>
            <a:r>
              <a:rPr lang="en-US" altLang="zh-CN" sz="2600" kern="100" dirty="0">
                <a:solidFill>
                  <a:srgbClr val="404040"/>
                </a:solidFill>
                <a:latin typeface="Times New Roman"/>
                <a:ea typeface="微软雅黑"/>
                <a:cs typeface="Courier New"/>
              </a:rPr>
              <a:t>3.0</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8</a:t>
            </a:r>
            <a:r>
              <a:rPr lang="en-US" altLang="zh-CN" sz="2600" kern="100" dirty="0">
                <a:solidFill>
                  <a:srgbClr val="404040"/>
                </a:solidFill>
                <a:latin typeface="Times New Roman"/>
                <a:ea typeface="微软雅黑"/>
                <a:cs typeface="Courier New"/>
              </a:rPr>
              <a:t> C</a:t>
            </a:r>
            <a:r>
              <a:rPr lang="zh-CN" altLang="zh-CN" sz="2600" kern="100" dirty="0">
                <a:solidFill>
                  <a:srgbClr val="404040"/>
                </a:solidFill>
                <a:latin typeface="Times New Roman"/>
                <a:ea typeface="微软雅黑"/>
                <a:cs typeface="Times New Roman"/>
              </a:rPr>
              <a:t>和－</a:t>
            </a:r>
            <a:r>
              <a:rPr lang="en-US" altLang="zh-CN" sz="2600" kern="100" dirty="0" smtClean="0">
                <a:solidFill>
                  <a:srgbClr val="404040"/>
                </a:solidFill>
                <a:latin typeface="Times New Roman"/>
                <a:ea typeface="微软雅黑"/>
                <a:cs typeface="Courier New"/>
              </a:rPr>
              <a:t>2.4</a:t>
            </a:r>
          </a:p>
          <a:p>
            <a:pPr algn="just">
              <a:lnSpc>
                <a:spcPct val="150000"/>
              </a:lnSpc>
              <a:spcAft>
                <a:spcPts val="0"/>
              </a:spcAft>
            </a:pPr>
            <a:r>
              <a:rPr lang="en-US" altLang="zh-CN" sz="2600" kern="100" dirty="0" smtClean="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zh-CN" altLang="zh-CN" sz="2600" kern="100" baseline="30000" dirty="0">
                <a:solidFill>
                  <a:srgbClr val="404040"/>
                </a:solidFill>
                <a:latin typeface="Times New Roman"/>
                <a:ea typeface="微软雅黑"/>
                <a:cs typeface="Times New Roman"/>
              </a:rPr>
              <a:t>－</a:t>
            </a:r>
            <a:r>
              <a:rPr lang="en-US" altLang="zh-CN" sz="2600" kern="100" baseline="30000" dirty="0">
                <a:solidFill>
                  <a:srgbClr val="404040"/>
                </a:solidFill>
                <a:latin typeface="Times New Roman"/>
                <a:ea typeface="微软雅黑"/>
                <a:cs typeface="Courier New"/>
              </a:rPr>
              <a:t>8</a:t>
            </a:r>
            <a:r>
              <a:rPr lang="en-US" altLang="zh-CN" sz="2600" kern="100" dirty="0">
                <a:solidFill>
                  <a:srgbClr val="404040"/>
                </a:solidFill>
                <a:latin typeface="Times New Roman"/>
                <a:ea typeface="微软雅黑"/>
                <a:cs typeface="Courier New"/>
              </a:rPr>
              <a:t> C</a:t>
            </a:r>
            <a:r>
              <a:rPr lang="zh-CN" altLang="zh-CN" sz="2600" kern="100" dirty="0">
                <a:solidFill>
                  <a:srgbClr val="404040"/>
                </a:solidFill>
                <a:latin typeface="Times New Roman"/>
                <a:ea typeface="微软雅黑"/>
                <a:cs typeface="Times New Roman"/>
              </a:rPr>
              <a:t>，彼此相距</a:t>
            </a:r>
            <a:r>
              <a:rPr lang="en-US" altLang="zh-CN" sz="2600" kern="100" dirty="0">
                <a:solidFill>
                  <a:srgbClr val="404040"/>
                </a:solidFill>
                <a:latin typeface="Times New Roman"/>
                <a:ea typeface="微软雅黑"/>
                <a:cs typeface="Courier New"/>
              </a:rPr>
              <a:t>6 cm.</a:t>
            </a:r>
            <a:r>
              <a:rPr lang="zh-CN" altLang="zh-CN" sz="2600" kern="100" dirty="0">
                <a:solidFill>
                  <a:srgbClr val="404040"/>
                </a:solidFill>
                <a:latin typeface="Times New Roman"/>
                <a:ea typeface="微软雅黑"/>
                <a:cs typeface="Times New Roman"/>
              </a:rPr>
              <a:t>若在两点电荷连线中点</a:t>
            </a:r>
            <a:r>
              <a:rPr lang="en-US" altLang="zh-CN" sz="2600" i="1" kern="100" dirty="0">
                <a:solidFill>
                  <a:srgbClr val="404040"/>
                </a:solidFill>
                <a:latin typeface="Times New Roman"/>
                <a:ea typeface="微软雅黑"/>
                <a:cs typeface="Courier New"/>
              </a:rPr>
              <a:t>O</a:t>
            </a:r>
            <a:r>
              <a:rPr lang="zh-CN" altLang="zh-CN" sz="2600" kern="100" dirty="0">
                <a:solidFill>
                  <a:srgbClr val="404040"/>
                </a:solidFill>
                <a:latin typeface="Times New Roman"/>
                <a:ea typeface="微软雅黑"/>
                <a:cs typeface="Times New Roman"/>
              </a:rPr>
              <a:t>处放一个半径为</a:t>
            </a:r>
            <a:r>
              <a:rPr lang="en-US" altLang="zh-CN" sz="2600" kern="100" dirty="0">
                <a:solidFill>
                  <a:srgbClr val="404040"/>
                </a:solidFill>
                <a:latin typeface="Times New Roman"/>
                <a:ea typeface="微软雅黑"/>
                <a:cs typeface="Courier New"/>
              </a:rPr>
              <a:t>1 cm </a:t>
            </a:r>
            <a:r>
              <a:rPr lang="zh-CN" altLang="zh-CN" sz="2600" kern="100" dirty="0">
                <a:solidFill>
                  <a:srgbClr val="404040"/>
                </a:solidFill>
                <a:latin typeface="Times New Roman"/>
                <a:ea typeface="微软雅黑"/>
                <a:cs typeface="Times New Roman"/>
              </a:rPr>
              <a:t>的金属球壳，求球壳上感应电荷在</a:t>
            </a:r>
            <a:r>
              <a:rPr lang="en-US" altLang="zh-CN" sz="2600" i="1" kern="100" dirty="0">
                <a:solidFill>
                  <a:srgbClr val="404040"/>
                </a:solidFill>
                <a:latin typeface="Times New Roman"/>
                <a:ea typeface="微软雅黑"/>
                <a:cs typeface="Courier New"/>
              </a:rPr>
              <a:t>O</a:t>
            </a:r>
            <a:r>
              <a:rPr lang="zh-CN" altLang="zh-CN" sz="2600" kern="100" dirty="0">
                <a:solidFill>
                  <a:srgbClr val="404040"/>
                </a:solidFill>
                <a:latin typeface="Times New Roman"/>
                <a:ea typeface="微软雅黑"/>
                <a:cs typeface="Times New Roman"/>
              </a:rPr>
              <a:t>点处产生的电场强度</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静电力常量</a:t>
            </a:r>
            <a:r>
              <a:rPr lang="en-US" altLang="zh-CN" sz="2600" i="1" kern="100" dirty="0">
                <a:solidFill>
                  <a:srgbClr val="404040"/>
                </a:solidFill>
                <a:latin typeface="Times New Roman"/>
                <a:ea typeface="微软雅黑"/>
                <a:cs typeface="Courier New"/>
              </a:rPr>
              <a:t>k</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9</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en-US" altLang="zh-CN" sz="2600" kern="100" baseline="30000" dirty="0">
                <a:solidFill>
                  <a:srgbClr val="404040"/>
                </a:solidFill>
                <a:latin typeface="Times New Roman"/>
                <a:ea typeface="微软雅黑"/>
                <a:cs typeface="Courier New"/>
              </a:rPr>
              <a:t>9</a:t>
            </a:r>
            <a:r>
              <a:rPr lang="en-US" altLang="zh-CN" sz="2600" kern="100" dirty="0">
                <a:solidFill>
                  <a:srgbClr val="404040"/>
                </a:solidFill>
                <a:latin typeface="Times New Roman"/>
                <a:ea typeface="微软雅黑"/>
                <a:cs typeface="Courier New"/>
              </a:rPr>
              <a:t> N·m</a:t>
            </a:r>
            <a:r>
              <a:rPr lang="en-US" altLang="zh-CN" sz="2600" kern="100" baseline="30000" dirty="0">
                <a:solidFill>
                  <a:srgbClr val="404040"/>
                </a:solidFill>
                <a:latin typeface="Times New Roman"/>
                <a:ea typeface="微软雅黑"/>
                <a:cs typeface="Courier New"/>
              </a:rPr>
              <a:t>2</a:t>
            </a:r>
            <a:r>
              <a:rPr lang="en-US" altLang="zh-CN" sz="2600" kern="100" dirty="0">
                <a:solidFill>
                  <a:srgbClr val="404040"/>
                </a:solidFill>
                <a:latin typeface="Times New Roman"/>
                <a:ea typeface="微软雅黑"/>
                <a:cs typeface="Courier New"/>
              </a:rPr>
              <a:t>/C</a:t>
            </a:r>
            <a:r>
              <a:rPr lang="en-US" altLang="zh-CN" sz="2600" kern="100" baseline="30000" dirty="0">
                <a:solidFill>
                  <a:srgbClr val="404040"/>
                </a:solidFill>
                <a:latin typeface="Times New Roman"/>
                <a:ea typeface="微软雅黑"/>
                <a:cs typeface="Courier New"/>
              </a:rPr>
              <a:t>2</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9218" name="Picture 2" descr="\\莫成程\f\幻灯片文件复制\2015\同步\步步高\物理\步步高人教3-1（人教）\B54.T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44208" y="1071195"/>
            <a:ext cx="2198846" cy="53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271573" y="1635646"/>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6</a:t>
            </a:r>
            <a:endParaRPr lang="zh-CN" altLang="en-US" sz="2600" dirty="0"/>
          </a:p>
        </p:txBody>
      </p:sp>
      <p:grpSp>
        <p:nvGrpSpPr>
          <p:cNvPr id="8" name="组合 7"/>
          <p:cNvGrpSpPr/>
          <p:nvPr/>
        </p:nvGrpSpPr>
        <p:grpSpPr>
          <a:xfrm>
            <a:off x="229802" y="3855298"/>
            <a:ext cx="8238871" cy="1676400"/>
            <a:chOff x="229802" y="3855298"/>
            <a:chExt cx="8238871" cy="1676400"/>
          </a:xfrm>
        </p:grpSpPr>
        <p:graphicFrame>
          <p:nvGraphicFramePr>
            <p:cNvPr id="4" name="对象 3"/>
            <p:cNvGraphicFramePr>
              <a:graphicFrameLocks noChangeAspect="1"/>
            </p:cNvGraphicFramePr>
            <p:nvPr>
              <p:extLst>
                <p:ext uri="{D42A27DB-BD31-4B8C-83A1-F6EECF244321}">
                  <p14:modId xmlns:p14="http://schemas.microsoft.com/office/powerpoint/2010/main" val="257071094"/>
                </p:ext>
              </p:extLst>
            </p:nvPr>
          </p:nvGraphicFramePr>
          <p:xfrm>
            <a:off x="331148" y="3855298"/>
            <a:ext cx="8137525" cy="1676400"/>
          </p:xfrm>
          <a:graphic>
            <a:graphicData uri="http://schemas.openxmlformats.org/presentationml/2006/ole">
              <mc:AlternateContent xmlns:mc="http://schemas.openxmlformats.org/markup-compatibility/2006">
                <mc:Choice xmlns:v="urn:schemas-microsoft-com:vml" Requires="v">
                  <p:oleObj spid="_x0000_s9225" name="文档" r:id="rId9" imgW="8142237" imgH="1678118" progId="Word.Document.12">
                    <p:embed/>
                  </p:oleObj>
                </mc:Choice>
                <mc:Fallback>
                  <p:oleObj name="文档" r:id="rId9" imgW="8142237" imgH="1678118" progId="Word.Document.12">
                    <p:embed/>
                    <p:pic>
                      <p:nvPicPr>
                        <p:cNvPr id="0" name=""/>
                        <p:cNvPicPr/>
                        <p:nvPr/>
                      </p:nvPicPr>
                      <p:blipFill>
                        <a:blip r:embed="rId10"/>
                        <a:stretch>
                          <a:fillRect/>
                        </a:stretch>
                      </p:blipFill>
                      <p:spPr>
                        <a:xfrm>
                          <a:off x="331148" y="3855298"/>
                          <a:ext cx="8137525" cy="1676400"/>
                        </a:xfrm>
                        <a:prstGeom prst="rect">
                          <a:avLst/>
                        </a:prstGeom>
                      </p:spPr>
                    </p:pic>
                  </p:oleObj>
                </mc:Fallback>
              </mc:AlternateContent>
            </a:graphicData>
          </a:graphic>
        </p:graphicFrame>
        <p:sp>
          <p:nvSpPr>
            <p:cNvPr id="6" name="矩形 5"/>
            <p:cNvSpPr/>
            <p:nvPr/>
          </p:nvSpPr>
          <p:spPr>
            <a:xfrm>
              <a:off x="229802" y="4515966"/>
              <a:ext cx="2629246" cy="617477"/>
            </a:xfrm>
            <a:prstGeom prst="rect">
              <a:avLst/>
            </a:prstGeom>
          </p:spPr>
          <p:txBody>
            <a:bodyPr wrap="non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方向由</a:t>
              </a:r>
              <a:r>
                <a:rPr lang="en-US" altLang="zh-CN" sz="2600" i="1" kern="100" dirty="0">
                  <a:solidFill>
                    <a:srgbClr val="404040"/>
                  </a:solidFill>
                  <a:latin typeface="Times New Roman"/>
                  <a:ea typeface="微软雅黑"/>
                  <a:cs typeface="Courier New"/>
                </a:rPr>
                <a:t>O</a:t>
              </a:r>
              <a:r>
                <a:rPr lang="zh-CN" altLang="zh-CN" sz="2600" kern="100" dirty="0">
                  <a:solidFill>
                    <a:srgbClr val="404040"/>
                  </a:solidFill>
                  <a:latin typeface="Times New Roman"/>
                  <a:ea typeface="微软雅黑"/>
                  <a:cs typeface="Times New Roman"/>
                </a:rPr>
                <a:t>指向</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endParaRPr lang="zh-CN" altLang="zh-CN" sz="2600" kern="100" dirty="0">
                <a:effectLst/>
                <a:latin typeface="宋体"/>
                <a:cs typeface="Courier New"/>
              </a:endParaRPr>
            </a:p>
          </p:txBody>
        </p:sp>
      </p:grpSp>
    </p:spTree>
    <p:extLst>
      <p:ext uri="{BB962C8B-B14F-4D97-AF65-F5344CB8AC3E}">
        <p14:creationId xmlns:p14="http://schemas.microsoft.com/office/powerpoint/2010/main" val="115252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73322860"/>
              </p:ext>
            </p:extLst>
          </p:nvPr>
        </p:nvGraphicFramePr>
        <p:xfrm>
          <a:off x="323528" y="856729"/>
          <a:ext cx="8221663" cy="2651125"/>
        </p:xfrm>
        <a:graphic>
          <a:graphicData uri="http://schemas.openxmlformats.org/presentationml/2006/ole">
            <mc:AlternateContent xmlns:mc="http://schemas.openxmlformats.org/markup-compatibility/2006">
              <mc:Choice xmlns:v="urn:schemas-microsoft-com:vml" Requires="v">
                <p:oleObj spid="_x0000_s10248" name="文档" r:id="rId8" imgW="8224290" imgH="2654497" progId="Word.Document.12">
                  <p:embed/>
                </p:oleObj>
              </mc:Choice>
              <mc:Fallback>
                <p:oleObj name="文档" r:id="rId8" imgW="8224290" imgH="2654497" progId="Word.Document.12">
                  <p:embed/>
                  <p:pic>
                    <p:nvPicPr>
                      <p:cNvPr id="0" name=""/>
                      <p:cNvPicPr/>
                      <p:nvPr/>
                    </p:nvPicPr>
                    <p:blipFill>
                      <a:blip r:embed="rId9"/>
                      <a:stretch>
                        <a:fillRect/>
                      </a:stretch>
                    </p:blipFill>
                    <p:spPr>
                      <a:xfrm>
                        <a:off x="323528" y="856729"/>
                        <a:ext cx="8221663" cy="2651125"/>
                      </a:xfrm>
                      <a:prstGeom prst="rect">
                        <a:avLst/>
                      </a:prstGeom>
                    </p:spPr>
                  </p:pic>
                </p:oleObj>
              </mc:Fallback>
            </mc:AlternateContent>
          </a:graphicData>
        </a:graphic>
      </p:graphicFrame>
      <p:sp>
        <p:nvSpPr>
          <p:cNvPr id="8" name="矩形 7"/>
          <p:cNvSpPr/>
          <p:nvPr/>
        </p:nvSpPr>
        <p:spPr>
          <a:xfrm>
            <a:off x="243900" y="2859782"/>
            <a:ext cx="8352928" cy="1217641"/>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设感应电荷在</a:t>
            </a:r>
            <a:r>
              <a:rPr lang="en-US" altLang="zh-CN" sz="2600" i="1" kern="100" dirty="0">
                <a:solidFill>
                  <a:srgbClr val="404040"/>
                </a:solidFill>
                <a:latin typeface="Times New Roman"/>
                <a:ea typeface="微软雅黑"/>
                <a:cs typeface="Courier New"/>
              </a:rPr>
              <a:t>O</a:t>
            </a:r>
            <a:r>
              <a:rPr lang="zh-CN" altLang="zh-CN" sz="2600" kern="100" dirty="0">
                <a:solidFill>
                  <a:srgbClr val="404040"/>
                </a:solidFill>
                <a:latin typeface="Times New Roman"/>
                <a:ea typeface="微软雅黑"/>
                <a:cs typeface="Times New Roman"/>
              </a:rPr>
              <a:t>点处产生的场强为</a:t>
            </a:r>
            <a:r>
              <a:rPr lang="en-US" altLang="zh-CN" sz="2600" i="1" kern="100" dirty="0">
                <a:solidFill>
                  <a:srgbClr val="404040"/>
                </a:solidFill>
                <a:latin typeface="Times New Roman"/>
                <a:ea typeface="微软雅黑"/>
                <a:cs typeface="Courier New"/>
              </a:rPr>
              <a:t>E</a:t>
            </a:r>
            <a:r>
              <a:rPr lang="en-US" altLang="zh-CN" sz="2600" kern="100" baseline="-250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，由静电平衡条件知</a:t>
            </a:r>
            <a:r>
              <a:rPr lang="en-US" altLang="zh-CN" sz="2600" i="1" kern="100" dirty="0">
                <a:solidFill>
                  <a:srgbClr val="404040"/>
                </a:solidFill>
                <a:latin typeface="Times New Roman"/>
                <a:ea typeface="微软雅黑"/>
                <a:cs typeface="Courier New"/>
              </a:rPr>
              <a:t>E</a:t>
            </a:r>
            <a:r>
              <a:rPr lang="en-US" altLang="zh-CN" sz="2600" kern="100" baseline="-250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E</a:t>
            </a:r>
            <a:r>
              <a:rPr lang="en-US" altLang="zh-CN" sz="2600" kern="100" baseline="-250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E</a:t>
            </a:r>
            <a:r>
              <a:rPr lang="en-US" altLang="zh-CN" sz="2600" kern="100" baseline="-250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5.4</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10</a:t>
            </a:r>
            <a:r>
              <a:rPr lang="en-US" altLang="zh-CN" sz="2600" kern="100" baseline="30000" dirty="0">
                <a:solidFill>
                  <a:srgbClr val="404040"/>
                </a:solidFill>
                <a:latin typeface="Times New Roman"/>
                <a:ea typeface="微软雅黑"/>
                <a:cs typeface="Courier New"/>
              </a:rPr>
              <a:t>5</a:t>
            </a:r>
            <a:r>
              <a:rPr lang="en-US" altLang="zh-CN" sz="2600" kern="100" dirty="0">
                <a:solidFill>
                  <a:srgbClr val="404040"/>
                </a:solidFill>
                <a:latin typeface="Times New Roman"/>
                <a:ea typeface="微软雅黑"/>
                <a:cs typeface="Courier New"/>
              </a:rPr>
              <a:t> N/C</a:t>
            </a:r>
            <a:r>
              <a:rPr lang="zh-CN" altLang="zh-CN" sz="2600" kern="100" dirty="0">
                <a:solidFill>
                  <a:srgbClr val="404040"/>
                </a:solidFill>
                <a:latin typeface="Times New Roman"/>
                <a:ea typeface="微软雅黑"/>
                <a:cs typeface="Times New Roman"/>
              </a:rPr>
              <a:t>，方向由</a:t>
            </a:r>
            <a:r>
              <a:rPr lang="en-US" altLang="zh-CN" sz="2600" i="1" kern="100" dirty="0">
                <a:solidFill>
                  <a:srgbClr val="404040"/>
                </a:solidFill>
                <a:latin typeface="Times New Roman"/>
                <a:ea typeface="微软雅黑"/>
                <a:cs typeface="Courier New"/>
              </a:rPr>
              <a:t>O</a:t>
            </a:r>
            <a:r>
              <a:rPr lang="zh-CN" altLang="zh-CN" sz="2600" kern="100" dirty="0">
                <a:solidFill>
                  <a:srgbClr val="404040"/>
                </a:solidFill>
                <a:latin typeface="Times New Roman"/>
                <a:ea typeface="微软雅黑"/>
                <a:cs typeface="Times New Roman"/>
              </a:rPr>
              <a:t>指向</a:t>
            </a:r>
            <a:r>
              <a:rPr lang="en-US" altLang="zh-CN" sz="2600" i="1" kern="100" dirty="0">
                <a:solidFill>
                  <a:srgbClr val="404040"/>
                </a:solidFill>
                <a:latin typeface="Times New Roman"/>
                <a:ea typeface="微软雅黑"/>
                <a:cs typeface="Courier New"/>
              </a:rPr>
              <a:t>A</a:t>
            </a:r>
            <a:r>
              <a:rPr lang="en-US" altLang="zh-CN" sz="2600" kern="100" dirty="0" smtClean="0">
                <a:solidFill>
                  <a:srgbClr val="404040"/>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
        <p:nvSpPr>
          <p:cNvPr id="9" name="矩形 8"/>
          <p:cNvSpPr/>
          <p:nvPr/>
        </p:nvSpPr>
        <p:spPr>
          <a:xfrm>
            <a:off x="251520" y="4186521"/>
            <a:ext cx="8352928" cy="61747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5.4</a:t>
            </a:r>
            <a:r>
              <a:rPr lang="en-US" altLang="zh-CN" sz="2600" kern="100" dirty="0">
                <a:solidFill>
                  <a:schemeClr val="accent6">
                    <a:lumMod val="75000"/>
                  </a:schemeClr>
                </a:solidFill>
                <a:latin typeface="宋体"/>
                <a:ea typeface="微软雅黑"/>
                <a:cs typeface="Times New Roman"/>
              </a:rPr>
              <a:t>×</a:t>
            </a:r>
            <a:r>
              <a:rPr lang="en-US" altLang="zh-CN" sz="2600" kern="100" dirty="0">
                <a:solidFill>
                  <a:schemeClr val="accent6">
                    <a:lumMod val="75000"/>
                  </a:schemeClr>
                </a:solidFill>
                <a:latin typeface="Times New Roman"/>
                <a:ea typeface="微软雅黑"/>
                <a:cs typeface="Courier New"/>
              </a:rPr>
              <a:t>10</a:t>
            </a:r>
            <a:r>
              <a:rPr lang="en-US" altLang="zh-CN" sz="2600" kern="100" baseline="30000" dirty="0">
                <a:solidFill>
                  <a:schemeClr val="accent6">
                    <a:lumMod val="75000"/>
                  </a:schemeClr>
                </a:solidFill>
                <a:latin typeface="Times New Roman"/>
                <a:ea typeface="微软雅黑"/>
                <a:cs typeface="Courier New"/>
              </a:rPr>
              <a:t>5</a:t>
            </a:r>
            <a:r>
              <a:rPr lang="en-US" altLang="zh-CN" sz="2600" kern="100" dirty="0">
                <a:solidFill>
                  <a:schemeClr val="accent6">
                    <a:lumMod val="75000"/>
                  </a:schemeClr>
                </a:solidFill>
                <a:latin typeface="Times New Roman"/>
                <a:ea typeface="微软雅黑"/>
                <a:cs typeface="Courier New"/>
              </a:rPr>
              <a:t> N/C</a:t>
            </a:r>
            <a:r>
              <a:rPr lang="zh-CN" altLang="zh-CN" sz="2600" kern="100" dirty="0">
                <a:solidFill>
                  <a:schemeClr val="accent6">
                    <a:lumMod val="75000"/>
                  </a:schemeClr>
                </a:solidFill>
                <a:latin typeface="Times New Roman"/>
                <a:ea typeface="微软雅黑"/>
                <a:cs typeface="Times New Roman"/>
              </a:rPr>
              <a:t>，方向由</a:t>
            </a:r>
            <a:r>
              <a:rPr lang="en-US" altLang="zh-CN" sz="2600" i="1" kern="100" dirty="0">
                <a:solidFill>
                  <a:schemeClr val="accent6">
                    <a:lumMod val="75000"/>
                  </a:schemeClr>
                </a:solidFill>
                <a:latin typeface="Times New Roman"/>
                <a:ea typeface="微软雅黑"/>
                <a:cs typeface="Courier New"/>
              </a:rPr>
              <a:t>O</a:t>
            </a:r>
            <a:r>
              <a:rPr lang="zh-CN" altLang="zh-CN" sz="2600" kern="100" dirty="0">
                <a:solidFill>
                  <a:schemeClr val="accent6">
                    <a:lumMod val="75000"/>
                  </a:schemeClr>
                </a:solidFill>
                <a:latin typeface="Times New Roman"/>
                <a:ea typeface="微软雅黑"/>
                <a:cs typeface="Times New Roman"/>
              </a:rPr>
              <a:t>指向</a:t>
            </a:r>
            <a:r>
              <a:rPr lang="en-US" altLang="zh-CN" sz="2600" i="1" kern="100" dirty="0" smtClean="0">
                <a:solidFill>
                  <a:schemeClr val="accent6">
                    <a:lumMod val="75000"/>
                  </a:schemeClr>
                </a:solidFill>
                <a:latin typeface="Times New Roman"/>
                <a:ea typeface="微软雅黑"/>
                <a:cs typeface="Courier New"/>
              </a:rPr>
              <a:t>A</a:t>
            </a:r>
            <a:endParaRPr lang="zh-CN" altLang="zh-CN" sz="1050" kern="100" dirty="0">
              <a:solidFill>
                <a:schemeClr val="accent6">
                  <a:lumMod val="75000"/>
                </a:schemeClr>
              </a:solidFill>
              <a:effectLst/>
              <a:latin typeface="宋体"/>
              <a:cs typeface="Courier New"/>
            </a:endParaRPr>
          </a:p>
        </p:txBody>
      </p:sp>
      <p:pic>
        <p:nvPicPr>
          <p:cNvPr id="11" name="Picture 2">
            <a:hlinkClick r:id="rId10" action="ppaction://hlinksldjump"/>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311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a:spLocks noChangeAspect="1"/>
          </p:cNvSpPr>
          <p:nvPr/>
        </p:nvSpPr>
        <p:spPr>
          <a:xfrm>
            <a:off x="216024" y="195486"/>
            <a:ext cx="8820472" cy="4013448"/>
          </a:xfrm>
          <a:prstGeom prst="rect">
            <a:avLst/>
          </a:prstGeom>
          <a:noFill/>
          <a:ln>
            <a:noFill/>
            <a:prstDash val="dash"/>
          </a:ln>
        </p:spPr>
        <p:style>
          <a:lnRef idx="1">
            <a:schemeClr val="accent6"/>
          </a:lnRef>
          <a:fillRef idx="0">
            <a:schemeClr val="accent6"/>
          </a:fillRef>
          <a:effectRef idx="0">
            <a:schemeClr val="accent6"/>
          </a:effectRef>
          <a:fontRef idx="minor">
            <a:schemeClr val="tx1"/>
          </a:fontRef>
        </p:style>
        <p:txBody>
          <a:bodyPr lIns="68580" tIns="34290" rIns="68580" bIns="34290" rtlCol="0" anchor="ctr"/>
          <a:lstStyle/>
          <a:p>
            <a:pPr>
              <a:lnSpc>
                <a:spcPct val="170000"/>
              </a:lnSpc>
              <a:tabLst>
                <a:tab pos="1890395" algn="l"/>
              </a:tabLst>
            </a:pPr>
            <a:endParaRPr lang="zh-CN" altLang="zh-CN" sz="2800" b="1" kern="100" dirty="0">
              <a:solidFill>
                <a:schemeClr val="tx1">
                  <a:lumMod val="65000"/>
                  <a:lumOff val="35000"/>
                </a:schemeClr>
              </a:solidFill>
              <a:effectLst/>
              <a:latin typeface="黑体" pitchFamily="2" charset="-122"/>
              <a:ea typeface="黑体" pitchFamily="2" charset="-122"/>
              <a:cs typeface="Courier New"/>
            </a:endParaRPr>
          </a:p>
        </p:txBody>
      </p:sp>
      <p:sp>
        <p:nvSpPr>
          <p:cNvPr id="6" name="圆角矩形 5">
            <a:hlinkClick r:id="rId2" action="ppaction://hlinksldjump"/>
          </p:cNvPr>
          <p:cNvSpPr/>
          <p:nvPr/>
        </p:nvSpPr>
        <p:spPr>
          <a:xfrm>
            <a:off x="2483768" y="1707654"/>
            <a:ext cx="1644881"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hlinkClick r:id="rId2" action="ppaction://hlinksldjump"/>
          </p:cNvPr>
          <p:cNvSpPr txBox="1"/>
          <p:nvPr/>
        </p:nvSpPr>
        <p:spPr>
          <a:xfrm>
            <a:off x="2588651" y="1879756"/>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8" name="圆角矩形 7">
            <a:hlinkClick r:id="rId3" action="ppaction://hlinksldjump"/>
          </p:cNvPr>
          <p:cNvSpPr/>
          <p:nvPr/>
        </p:nvSpPr>
        <p:spPr>
          <a:xfrm>
            <a:off x="4727319" y="1707654"/>
            <a:ext cx="1644881"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a:hlinkClick r:id="rId3" action="ppaction://hlinksldjump"/>
          </p:cNvPr>
          <p:cNvSpPr txBox="1"/>
          <p:nvPr/>
        </p:nvSpPr>
        <p:spPr>
          <a:xfrm>
            <a:off x="4835409" y="1879756"/>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3665875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7" y="1488"/>
            <a:ext cx="3635896"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3589859" y="171287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851920" y="1923678"/>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9" name="标题 1">
            <a:hlinkClick r:id="rId3"/>
          </p:cNvPr>
          <p:cNvSpPr txBox="1">
            <a:spLocks/>
          </p:cNvSpPr>
          <p:nvPr/>
        </p:nvSpPr>
        <p:spPr>
          <a:xfrm>
            <a:off x="3923928" y="2499742"/>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0" name="矩形 9"/>
          <p:cNvSpPr/>
          <p:nvPr/>
        </p:nvSpPr>
        <p:spPr>
          <a:xfrm>
            <a:off x="695697" y="20363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5858429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V="1">
            <a:off x="574405" y="324057"/>
            <a:ext cx="8174059"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 Box 44"/>
          <p:cNvSpPr txBox="1">
            <a:spLocks noChangeArrowheads="1"/>
          </p:cNvSpPr>
          <p:nvPr/>
        </p:nvSpPr>
        <p:spPr bwMode="auto">
          <a:xfrm>
            <a:off x="441247" y="411510"/>
            <a:ext cx="5593773"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pPr>
            <a:r>
              <a:rPr lang="zh-CN" altLang="zh-CN" sz="2800" b="1" kern="100" dirty="0">
                <a:solidFill>
                  <a:schemeClr val="tx1"/>
                </a:solidFill>
                <a:cs typeface="Times New Roman"/>
              </a:rPr>
              <a:t>一、静电平衡状态下导体的</a:t>
            </a:r>
            <a:r>
              <a:rPr lang="zh-CN" altLang="zh-CN" sz="2800" b="1" kern="100" dirty="0" smtClean="0">
                <a:solidFill>
                  <a:schemeClr val="tx1"/>
                </a:solidFill>
                <a:cs typeface="Times New Roman"/>
              </a:rPr>
              <a:t>电场</a:t>
            </a:r>
            <a:endParaRPr lang="zh-CN" altLang="zh-CN" sz="2800" b="1" kern="100" dirty="0">
              <a:solidFill>
                <a:schemeClr val="tx1"/>
              </a:solidFill>
              <a:cs typeface="Times New Roman"/>
            </a:endParaRPr>
          </a:p>
        </p:txBody>
      </p:sp>
      <p:sp>
        <p:nvSpPr>
          <p:cNvPr id="25" name="圆角矩形 24"/>
          <p:cNvSpPr/>
          <p:nvPr/>
        </p:nvSpPr>
        <p:spPr>
          <a:xfrm>
            <a:off x="539552" y="120359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矩形 10"/>
          <p:cNvSpPr/>
          <p:nvPr/>
        </p:nvSpPr>
        <p:spPr>
          <a:xfrm>
            <a:off x="467544" y="1779662"/>
            <a:ext cx="6448861" cy="2417970"/>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所示，把一个不带电的金属导体放到电场中，导体内的自由电子将发生定向移动，从而使导体两端出现等量异种电荷</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请思考下列问题</a:t>
            </a:r>
            <a:r>
              <a:rPr lang="zh-CN" altLang="zh-CN" sz="26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pic>
        <p:nvPicPr>
          <p:cNvPr id="1026" name="Picture 2" descr="\\莫成程\f\幻灯片文件复制\2015\同步\步步高\物理\步步高人教3-1（人教）\B48.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1428" y="1696477"/>
            <a:ext cx="1639590" cy="223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618821" y="4015903"/>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1</a:t>
            </a:r>
            <a:endParaRPr lang="zh-CN" altLang="en-US" sz="2600" dirty="0"/>
          </a:p>
        </p:txBody>
      </p:sp>
      <p:sp>
        <p:nvSpPr>
          <p:cNvPr id="12" name="圆角矩形 11"/>
          <p:cNvSpPr/>
          <p:nvPr/>
        </p:nvSpPr>
        <p:spPr>
          <a:xfrm>
            <a:off x="7103583" y="411510"/>
            <a:ext cx="1644881" cy="72877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232109" y="44961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86172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79512" y="582523"/>
            <a:ext cx="8606030" cy="429348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自由电子定向移动的原因是什么？定向移动的方向如何？</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rgbClr val="E36C0A"/>
                </a:solidFill>
                <a:latin typeface="Times New Roman"/>
                <a:ea typeface="微软雅黑"/>
                <a:cs typeface="Times New Roman"/>
              </a:rPr>
              <a:t>自由电子受外加电场的电场力作用而移动，向着与电场相反的方向定向移动</a:t>
            </a:r>
            <a:r>
              <a:rPr lang="en-US" altLang="zh-CN" sz="2600" kern="100" dirty="0">
                <a:solidFill>
                  <a:srgbClr val="E36C0A"/>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自由电子能否一直定向移动？为什么？</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rgbClr val="E36C0A"/>
                </a:solidFill>
                <a:latin typeface="Times New Roman"/>
                <a:ea typeface="微软雅黑"/>
                <a:cs typeface="Times New Roman"/>
              </a:rPr>
              <a:t>不能</a:t>
            </a:r>
            <a:r>
              <a:rPr lang="en-US" altLang="zh-CN" sz="2600" kern="100" dirty="0">
                <a:solidFill>
                  <a:srgbClr val="E36C0A"/>
                </a:solidFill>
                <a:latin typeface="Times New Roman"/>
                <a:ea typeface="微软雅黑"/>
                <a:cs typeface="Courier New"/>
              </a:rPr>
              <a:t>.</a:t>
            </a:r>
            <a:r>
              <a:rPr lang="zh-CN" altLang="zh-CN" sz="2600" kern="100" dirty="0">
                <a:solidFill>
                  <a:srgbClr val="E36C0A"/>
                </a:solidFill>
                <a:latin typeface="Times New Roman"/>
                <a:ea typeface="微软雅黑"/>
                <a:cs typeface="Times New Roman"/>
              </a:rPr>
              <a:t>感应电荷产生的电场与外加电场反向，阻碍电子的定向移动，当这两个电场大小相等时，电子的定向移动终止</a:t>
            </a:r>
            <a:r>
              <a:rPr lang="en-US" altLang="zh-CN" sz="2600" kern="100" dirty="0" smtClean="0">
                <a:solidFill>
                  <a:srgbClr val="E36C0A"/>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000240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blinds(horizontal)">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blinds(horizontal)">
                                      <p:cBhvr>
                                        <p:cTn id="1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4" name="矩形 13"/>
          <p:cNvSpPr/>
          <p:nvPr/>
        </p:nvSpPr>
        <p:spPr>
          <a:xfrm>
            <a:off x="107504" y="748690"/>
            <a:ext cx="8866801" cy="429348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静电平衡：金属导体放到电场中，导体内的自由电子在静电力作用下，将向着与电场相反的方向定向移动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在导体的两个面上将出现正负电荷的现象</a:t>
            </a:r>
            <a:r>
              <a:rPr lang="en-US" altLang="zh-CN" sz="2600" kern="100" dirty="0">
                <a:solidFill>
                  <a:srgbClr val="404040"/>
                </a:solidFill>
                <a:latin typeface="Times New Roman"/>
                <a:ea typeface="微软雅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导体两面出现的正负电荷在导体内部产生的电场</a:t>
            </a:r>
            <a:r>
              <a:rPr lang="en-US" altLang="zh-CN" sz="2600" i="1" kern="100" dirty="0">
                <a:solidFill>
                  <a:srgbClr val="404040"/>
                </a:solidFill>
                <a:latin typeface="Times New Roman"/>
                <a:ea typeface="微软雅黑"/>
                <a:cs typeface="Courier New"/>
              </a:rPr>
              <a:t>E</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与</a:t>
            </a:r>
            <a:r>
              <a:rPr lang="en-US" altLang="zh-CN" sz="2600" i="1" kern="100" dirty="0">
                <a:solidFill>
                  <a:srgbClr val="404040"/>
                </a:solidFill>
                <a:latin typeface="Times New Roman"/>
                <a:ea typeface="微软雅黑"/>
                <a:cs typeface="Courier New"/>
              </a:rPr>
              <a:t>E</a:t>
            </a:r>
            <a:r>
              <a:rPr lang="en-US" altLang="zh-CN" sz="2600" kern="100" baseline="-250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的</a:t>
            </a:r>
            <a:r>
              <a:rPr lang="zh-CN" altLang="zh-CN" sz="2600" kern="100" dirty="0" smtClean="0">
                <a:solidFill>
                  <a:srgbClr val="404040"/>
                </a:solidFill>
                <a:latin typeface="Times New Roman"/>
                <a:ea typeface="微软雅黑"/>
                <a:cs typeface="Times New Roman"/>
              </a:rPr>
              <a:t>方向</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当这两个电场叠加使导体内部各点</a:t>
            </a:r>
            <a:r>
              <a:rPr lang="zh-CN" altLang="zh-CN" sz="2600" kern="100" dirty="0" smtClean="0">
                <a:solidFill>
                  <a:srgbClr val="404040"/>
                </a:solidFill>
                <a:latin typeface="Times New Roman"/>
                <a:ea typeface="微软雅黑"/>
                <a:cs typeface="Times New Roman"/>
              </a:rPr>
              <a:t>的</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等于</a:t>
            </a:r>
            <a:r>
              <a:rPr lang="en-US" altLang="zh-CN" sz="2600" kern="1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时，导体内的自由电子不再</a:t>
            </a:r>
            <a:r>
              <a:rPr lang="zh-CN" altLang="zh-CN" sz="2600" kern="100" dirty="0" smtClean="0">
                <a:solidFill>
                  <a:srgbClr val="404040"/>
                </a:solidFill>
                <a:latin typeface="Times New Roman"/>
                <a:ea typeface="微软雅黑"/>
                <a:cs typeface="Times New Roman"/>
              </a:rPr>
              <a:t>发生</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导体达到</a:t>
            </a:r>
            <a:r>
              <a:rPr lang="zh-CN" altLang="zh-CN" sz="2600" kern="100" dirty="0" smtClean="0">
                <a:solidFill>
                  <a:srgbClr val="404040"/>
                </a:solidFill>
                <a:latin typeface="Times New Roman"/>
                <a:ea typeface="微软雅黑"/>
                <a:cs typeface="Times New Roman"/>
              </a:rPr>
              <a:t>了</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2600" kern="100" dirty="0">
              <a:latin typeface="宋体"/>
              <a:cs typeface="Courier New"/>
            </a:endParaRPr>
          </a:p>
        </p:txBody>
      </p:sp>
      <p:sp>
        <p:nvSpPr>
          <p:cNvPr id="3" name="矩形 2"/>
          <p:cNvSpPr/>
          <p:nvPr/>
        </p:nvSpPr>
        <p:spPr>
          <a:xfrm>
            <a:off x="7387932" y="3227442"/>
            <a:ext cx="1184940"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合电场</a:t>
            </a:r>
            <a:endParaRPr lang="zh-CN" altLang="en-US" dirty="0">
              <a:solidFill>
                <a:srgbClr val="0070C0"/>
              </a:solidFill>
            </a:endParaRPr>
          </a:p>
        </p:txBody>
      </p:sp>
      <p:sp>
        <p:nvSpPr>
          <p:cNvPr id="4" name="矩形 3"/>
          <p:cNvSpPr/>
          <p:nvPr/>
        </p:nvSpPr>
        <p:spPr>
          <a:xfrm>
            <a:off x="1079049" y="3219821"/>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相反</a:t>
            </a:r>
            <a:endParaRPr lang="zh-CN" altLang="en-US" sz="2600" kern="100" dirty="0">
              <a:solidFill>
                <a:srgbClr val="0070C0"/>
              </a:solidFill>
              <a:latin typeface="Times New Roman"/>
              <a:ea typeface="微软雅黑"/>
              <a:cs typeface="Times New Roman"/>
            </a:endParaRPr>
          </a:p>
        </p:txBody>
      </p:sp>
      <p:sp>
        <p:nvSpPr>
          <p:cNvPr id="6" name="矩形 5"/>
          <p:cNvSpPr/>
          <p:nvPr/>
        </p:nvSpPr>
        <p:spPr>
          <a:xfrm>
            <a:off x="5364088" y="3799879"/>
            <a:ext cx="1518364"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定向移动</a:t>
            </a:r>
            <a:endParaRPr lang="zh-CN" altLang="en-US" sz="2600" kern="100" dirty="0">
              <a:solidFill>
                <a:srgbClr val="0070C0"/>
              </a:solidFill>
              <a:latin typeface="Times New Roman"/>
              <a:ea typeface="微软雅黑"/>
              <a:cs typeface="Times New Roman"/>
            </a:endParaRPr>
          </a:p>
        </p:txBody>
      </p:sp>
      <p:sp>
        <p:nvSpPr>
          <p:cNvPr id="7" name="矩形 6"/>
          <p:cNvSpPr/>
          <p:nvPr/>
        </p:nvSpPr>
        <p:spPr>
          <a:xfrm>
            <a:off x="187896" y="4402430"/>
            <a:ext cx="2185214"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静电平衡状态</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2214006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3528" y="1491630"/>
            <a:ext cx="8352928" cy="1892826"/>
          </a:xfrm>
          <a:prstGeom prst="rect">
            <a:avLst/>
          </a:prstGeom>
        </p:spPr>
        <p:txBody>
          <a:bodyPr wrap="square">
            <a:spAutoFit/>
          </a:bodyPr>
          <a:lstStyle/>
          <a:p>
            <a:pPr lvl="0" algn="just">
              <a:lnSpc>
                <a:spcPct val="150000"/>
              </a:lnSpc>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处于静电平衡状态的导体，内部的电场处处</a:t>
            </a:r>
            <a:r>
              <a:rPr lang="zh-CN" altLang="zh-CN" sz="2600" kern="100" dirty="0" smtClean="0">
                <a:solidFill>
                  <a:srgbClr val="404040"/>
                </a:solidFill>
                <a:latin typeface="Times New Roman"/>
                <a:ea typeface="微软雅黑"/>
                <a:cs typeface="Times New Roman"/>
              </a:rPr>
              <a:t>为</a:t>
            </a:r>
            <a:r>
              <a:rPr lang="en-US" altLang="zh-CN" sz="2600" u="sng" kern="100" dirty="0" smtClean="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a:t>
            </a:r>
            <a:endParaRPr lang="zh-CN" altLang="zh-CN" sz="2600" kern="100" dirty="0">
              <a:solidFill>
                <a:prstClr val="black"/>
              </a:solidFill>
              <a:latin typeface="宋体"/>
              <a:cs typeface="Courier New"/>
            </a:endParaRPr>
          </a:p>
          <a:p>
            <a:pPr lvl="0" algn="just">
              <a:lnSpc>
                <a:spcPct val="150000"/>
              </a:lnSpc>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处于静电平衡状态的整个导体是</a:t>
            </a:r>
            <a:r>
              <a:rPr lang="zh-CN" altLang="zh-CN" sz="2600" kern="100" dirty="0" smtClean="0">
                <a:solidFill>
                  <a:srgbClr val="404040"/>
                </a:solidFill>
                <a:latin typeface="Times New Roman"/>
                <a:ea typeface="微软雅黑"/>
                <a:cs typeface="Times New Roman"/>
              </a:rPr>
              <a:t>个</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它的表面是</a:t>
            </a:r>
            <a:r>
              <a:rPr lang="zh-CN" altLang="zh-CN" sz="2600" kern="100" dirty="0" smtClean="0">
                <a:solidFill>
                  <a:srgbClr val="404040"/>
                </a:solidFill>
                <a:latin typeface="Times New Roman"/>
                <a:ea typeface="微软雅黑"/>
                <a:cs typeface="Times New Roman"/>
              </a:rPr>
              <a:t>个</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2600" kern="100" dirty="0">
              <a:solidFill>
                <a:prstClr val="black"/>
              </a:solidFill>
              <a:latin typeface="宋体"/>
              <a:cs typeface="Courier New"/>
            </a:endParaRPr>
          </a:p>
        </p:txBody>
      </p:sp>
      <p:sp>
        <p:nvSpPr>
          <p:cNvPr id="3" name="矩形 2"/>
          <p:cNvSpPr/>
          <p:nvPr/>
        </p:nvSpPr>
        <p:spPr>
          <a:xfrm>
            <a:off x="7323544" y="1628026"/>
            <a:ext cx="351378" cy="492443"/>
          </a:xfrm>
          <a:prstGeom prst="rect">
            <a:avLst/>
          </a:prstGeom>
        </p:spPr>
        <p:txBody>
          <a:bodyPr wrap="none">
            <a:spAutoFit/>
          </a:bodyPr>
          <a:lstStyle/>
          <a:p>
            <a:r>
              <a:rPr lang="en-US" altLang="zh-CN" sz="2600" kern="100" dirty="0">
                <a:solidFill>
                  <a:srgbClr val="0070C0"/>
                </a:solidFill>
                <a:latin typeface="Times New Roman"/>
                <a:ea typeface="微软雅黑"/>
                <a:cs typeface="Times New Roman"/>
              </a:rPr>
              <a:t>0</a:t>
            </a:r>
            <a:endParaRPr lang="zh-CN" altLang="en-US" sz="2600" kern="100" dirty="0">
              <a:solidFill>
                <a:srgbClr val="0070C0"/>
              </a:solidFill>
              <a:latin typeface="Times New Roman"/>
              <a:ea typeface="微软雅黑"/>
              <a:cs typeface="Times New Roman"/>
            </a:endParaRPr>
          </a:p>
        </p:txBody>
      </p:sp>
      <p:sp>
        <p:nvSpPr>
          <p:cNvPr id="4" name="矩形 3"/>
          <p:cNvSpPr/>
          <p:nvPr/>
        </p:nvSpPr>
        <p:spPr>
          <a:xfrm>
            <a:off x="5770944" y="2170182"/>
            <a:ext cx="1184940"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等势体</a:t>
            </a:r>
            <a:endParaRPr lang="zh-CN" altLang="en-US" sz="2600" kern="100" dirty="0">
              <a:solidFill>
                <a:srgbClr val="0070C0"/>
              </a:solidFill>
              <a:latin typeface="Times New Roman"/>
              <a:ea typeface="微软雅黑"/>
              <a:cs typeface="Times New Roman"/>
            </a:endParaRPr>
          </a:p>
        </p:txBody>
      </p:sp>
      <p:sp>
        <p:nvSpPr>
          <p:cNvPr id="6" name="矩形 5"/>
          <p:cNvSpPr/>
          <p:nvPr/>
        </p:nvSpPr>
        <p:spPr>
          <a:xfrm>
            <a:off x="1077516" y="2772534"/>
            <a:ext cx="1184940"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等势面</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3056824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1319" y="-20538"/>
            <a:ext cx="3775393"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二、导体上电荷的分布</a:t>
            </a:r>
          </a:p>
        </p:txBody>
      </p:sp>
      <p:sp>
        <p:nvSpPr>
          <p:cNvPr id="5" name="圆角矩形 4"/>
          <p:cNvSpPr/>
          <p:nvPr/>
        </p:nvSpPr>
        <p:spPr>
          <a:xfrm>
            <a:off x="314003" y="718592"/>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130000"/>
              </a:lnSpc>
            </a:pPr>
            <a:r>
              <a:rPr lang="en-US"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 </a:t>
            </a:r>
            <a:r>
              <a:rPr lang="zh-CN" altLang="zh-CN" sz="2400" b="1" dirty="0" smtClean="0">
                <a:latin typeface="微软雅黑" panose="020B0503020204020204" pitchFamily="34" charset="-122"/>
                <a:ea typeface="微软雅黑" panose="020B0503020204020204" pitchFamily="34" charset="-122"/>
                <a:cs typeface="Arial Unicode MS" panose="020B0604020202020204" pitchFamily="34" charset="-122"/>
              </a:rPr>
              <a:t>问题</a:t>
            </a: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设计</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矩形 5"/>
          <p:cNvSpPr/>
          <p:nvPr/>
        </p:nvSpPr>
        <p:spPr>
          <a:xfrm>
            <a:off x="257485" y="1254695"/>
            <a:ext cx="8779011" cy="3693319"/>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当导体处于静电平衡时，电荷在导体上如何分布？内部是否还有电荷？</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电荷只分布在导体的外表面，导体内部没有电荷</a:t>
            </a:r>
            <a:r>
              <a:rPr lang="en-US" altLang="zh-CN" sz="2600" kern="100" dirty="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形状不规则的带电体，表面上各处的电荷分布是否均匀？附近场强是否相等？</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chemeClr val="accent6">
                    <a:lumMod val="75000"/>
                  </a:schemeClr>
                </a:solidFill>
                <a:latin typeface="Times New Roman"/>
                <a:ea typeface="微软雅黑"/>
                <a:cs typeface="Times New Roman"/>
              </a:rPr>
              <a:t>在导体外表面，电荷分布不均匀，电场强度也不相等</a:t>
            </a:r>
            <a:r>
              <a:rPr lang="en-US" altLang="zh-CN" sz="2600" kern="100" dirty="0" smtClean="0">
                <a:solidFill>
                  <a:schemeClr val="accent6">
                    <a:lumMod val="75000"/>
                  </a:schemeClr>
                </a:solidFill>
                <a:latin typeface="Times New Roman"/>
                <a:ea typeface="微软雅黑"/>
                <a:cs typeface="Courier New"/>
              </a:rPr>
              <a:t>.</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94469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79512" y="123478"/>
            <a:ext cx="1440160" cy="496848"/>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30000"/>
              </a:lnSpc>
            </a:pPr>
            <a:r>
              <a:rPr lang="zh-CN" altLang="zh-CN" sz="2400" b="1" dirty="0">
                <a:latin typeface="微软雅黑" panose="020B0503020204020204" pitchFamily="34" charset="-122"/>
                <a:ea typeface="微软雅黑" panose="020B0503020204020204" pitchFamily="34" charset="-122"/>
                <a:cs typeface="Arial Unicode MS" panose="020B0604020202020204" pitchFamily="34" charset="-122"/>
              </a:rPr>
              <a:t>要点提炼</a:t>
            </a:r>
            <a:endPar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矩形 12"/>
          <p:cNvSpPr/>
          <p:nvPr/>
        </p:nvSpPr>
        <p:spPr>
          <a:xfrm>
            <a:off x="395536" y="1203598"/>
            <a:ext cx="8352928" cy="2492990"/>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静电平衡时，导体上的电荷分布有以下两个特点：</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导体内部没有电荷，电荷只分布在导体</a:t>
            </a:r>
            <a:r>
              <a:rPr lang="zh-CN" altLang="zh-CN" sz="2600" kern="100" dirty="0" smtClean="0">
                <a:solidFill>
                  <a:srgbClr val="404040"/>
                </a:solidFill>
                <a:latin typeface="Times New Roman"/>
                <a:ea typeface="微软雅黑"/>
                <a:cs typeface="Times New Roman"/>
              </a:rPr>
              <a:t>的</a:t>
            </a:r>
            <a:r>
              <a:rPr lang="en-US" altLang="zh-CN" sz="2600" u="sng" kern="100" dirty="0" smtClean="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在导体外表面，越尖锐的位置电荷的密度</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单位面积的电荷量</a:t>
            </a:r>
            <a:r>
              <a:rPr lang="en-US" altLang="zh-CN" sz="2600" kern="100" dirty="0" smtClean="0">
                <a:solidFill>
                  <a:srgbClr val="404040"/>
                </a:solidFill>
                <a:latin typeface="Times New Roman"/>
                <a:ea typeface="微软雅黑"/>
                <a:cs typeface="Courier New"/>
              </a:rPr>
              <a:t>)</a:t>
            </a:r>
            <a:r>
              <a:rPr lang="en-US" altLang="zh-CN" sz="2600" u="sng"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凹陷的位置几乎没有电荷</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5" name="矩形 4"/>
          <p:cNvSpPr/>
          <p:nvPr/>
        </p:nvSpPr>
        <p:spPr>
          <a:xfrm>
            <a:off x="6737201" y="1900818"/>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表面</a:t>
            </a:r>
            <a:endParaRPr lang="zh-CN" altLang="en-US" dirty="0">
              <a:solidFill>
                <a:srgbClr val="0070C0"/>
              </a:solidFill>
            </a:endParaRPr>
          </a:p>
        </p:txBody>
      </p:sp>
      <p:sp>
        <p:nvSpPr>
          <p:cNvPr id="6" name="矩形 5"/>
          <p:cNvSpPr/>
          <p:nvPr/>
        </p:nvSpPr>
        <p:spPr>
          <a:xfrm>
            <a:off x="1604432" y="3083426"/>
            <a:ext cx="851515" cy="492443"/>
          </a:xfrm>
          <a:prstGeom prst="rect">
            <a:avLst/>
          </a:prstGeom>
        </p:spPr>
        <p:txBody>
          <a:bodyPr wrap="none">
            <a:spAutoFit/>
          </a:bodyPr>
          <a:lstStyle/>
          <a:p>
            <a:r>
              <a:rPr lang="zh-CN" altLang="zh-CN" sz="2600" kern="100" dirty="0">
                <a:solidFill>
                  <a:srgbClr val="0070C0"/>
                </a:solidFill>
                <a:latin typeface="Times New Roman"/>
                <a:ea typeface="微软雅黑"/>
                <a:cs typeface="Times New Roman"/>
              </a:rPr>
              <a:t>越大</a:t>
            </a:r>
            <a:endParaRPr lang="zh-CN" altLang="en-US" sz="2600" kern="100" dirty="0">
              <a:solidFill>
                <a:srgbClr val="0070C0"/>
              </a:solidFill>
              <a:latin typeface="Times New Roman"/>
              <a:ea typeface="微软雅黑"/>
              <a:cs typeface="Times New Roman"/>
            </a:endParaRPr>
          </a:p>
        </p:txBody>
      </p:sp>
    </p:spTree>
    <p:extLst>
      <p:ext uri="{BB962C8B-B14F-4D97-AF65-F5344CB8AC3E}">
        <p14:creationId xmlns:p14="http://schemas.microsoft.com/office/powerpoint/2010/main" val="11485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3490</TotalTime>
  <Words>1280</Words>
  <Application>Microsoft Office PowerPoint</Application>
  <PresentationFormat>全屏显示(16:9)</PresentationFormat>
  <Paragraphs>166</Paragraphs>
  <Slides>30</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2"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554</cp:revision>
  <dcterms:modified xsi:type="dcterms:W3CDTF">2015-03-13T01:06:48Z</dcterms:modified>
</cp:coreProperties>
</file>