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34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33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327.xml" ContentType="application/vnd.openxmlformats-officedocument.presentationml.slide+xml"/>
  <Override PartName="/ppt/slides/slide338.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34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Default Extension="wmf" ContentType="image/x-wmf"/>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46.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335.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8"/>
  </p:notesMasterIdLst>
  <p:sldIdLst>
    <p:sldId id="257" r:id="rId2"/>
    <p:sldId id="258" r:id="rId3"/>
    <p:sldId id="259" r:id="rId4"/>
    <p:sldId id="264" r:id="rId5"/>
    <p:sldId id="260" r:id="rId6"/>
    <p:sldId id="261" r:id="rId7"/>
    <p:sldId id="262" r:id="rId8"/>
    <p:sldId id="265" r:id="rId9"/>
    <p:sldId id="652" r:id="rId10"/>
    <p:sldId id="266" r:id="rId11"/>
    <p:sldId id="267" r:id="rId12"/>
    <p:sldId id="269" r:id="rId13"/>
    <p:sldId id="270" r:id="rId14"/>
    <p:sldId id="271" r:id="rId15"/>
    <p:sldId id="272" r:id="rId16"/>
    <p:sldId id="273" r:id="rId17"/>
    <p:sldId id="274" r:id="rId18"/>
    <p:sldId id="275" r:id="rId19"/>
    <p:sldId id="277" r:id="rId20"/>
    <p:sldId id="278" r:id="rId21"/>
    <p:sldId id="638" r:id="rId22"/>
    <p:sldId id="279" r:id="rId23"/>
    <p:sldId id="280" r:id="rId24"/>
    <p:sldId id="281" r:id="rId25"/>
    <p:sldId id="282" r:id="rId26"/>
    <p:sldId id="283" r:id="rId27"/>
    <p:sldId id="284" r:id="rId28"/>
    <p:sldId id="285" r:id="rId29"/>
    <p:sldId id="286" r:id="rId30"/>
    <p:sldId id="639" r:id="rId31"/>
    <p:sldId id="640" r:id="rId32"/>
    <p:sldId id="288" r:id="rId33"/>
    <p:sldId id="289" r:id="rId34"/>
    <p:sldId id="641" r:id="rId35"/>
    <p:sldId id="642" r:id="rId36"/>
    <p:sldId id="292" r:id="rId37"/>
    <p:sldId id="293" r:id="rId38"/>
    <p:sldId id="294" r:id="rId39"/>
    <p:sldId id="643" r:id="rId40"/>
    <p:sldId id="644" r:id="rId41"/>
    <p:sldId id="296" r:id="rId42"/>
    <p:sldId id="297" r:id="rId43"/>
    <p:sldId id="298" r:id="rId44"/>
    <p:sldId id="299" r:id="rId45"/>
    <p:sldId id="300" r:id="rId46"/>
    <p:sldId id="301" r:id="rId47"/>
    <p:sldId id="645" r:id="rId48"/>
    <p:sldId id="302" r:id="rId49"/>
    <p:sldId id="303" r:id="rId50"/>
    <p:sldId id="646" r:id="rId51"/>
    <p:sldId id="647" r:id="rId52"/>
    <p:sldId id="304" r:id="rId53"/>
    <p:sldId id="305" r:id="rId54"/>
    <p:sldId id="648" r:id="rId55"/>
    <p:sldId id="306" r:id="rId56"/>
    <p:sldId id="307" r:id="rId57"/>
    <p:sldId id="308" r:id="rId58"/>
    <p:sldId id="309" r:id="rId59"/>
    <p:sldId id="310" r:id="rId60"/>
    <p:sldId id="311" r:id="rId61"/>
    <p:sldId id="649" r:id="rId62"/>
    <p:sldId id="312" r:id="rId63"/>
    <p:sldId id="313" r:id="rId64"/>
    <p:sldId id="314" r:id="rId65"/>
    <p:sldId id="315" r:id="rId66"/>
    <p:sldId id="316" r:id="rId67"/>
    <p:sldId id="330" r:id="rId68"/>
    <p:sldId id="331" r:id="rId69"/>
    <p:sldId id="651" r:id="rId70"/>
    <p:sldId id="650" r:id="rId71"/>
    <p:sldId id="334" r:id="rId72"/>
    <p:sldId id="335" r:id="rId73"/>
    <p:sldId id="336" r:id="rId74"/>
    <p:sldId id="337" r:id="rId75"/>
    <p:sldId id="339" r:id="rId76"/>
    <p:sldId id="340" r:id="rId77"/>
    <p:sldId id="341" r:id="rId78"/>
    <p:sldId id="342" r:id="rId79"/>
    <p:sldId id="343" r:id="rId80"/>
    <p:sldId id="653" r:id="rId81"/>
    <p:sldId id="654" r:id="rId82"/>
    <p:sldId id="655" r:id="rId83"/>
    <p:sldId id="345" r:id="rId84"/>
    <p:sldId id="346" r:id="rId85"/>
    <p:sldId id="656" r:id="rId86"/>
    <p:sldId id="657" r:id="rId87"/>
    <p:sldId id="658" r:id="rId88"/>
    <p:sldId id="347" r:id="rId89"/>
    <p:sldId id="348" r:id="rId90"/>
    <p:sldId id="349" r:id="rId91"/>
    <p:sldId id="350" r:id="rId92"/>
    <p:sldId id="351" r:id="rId93"/>
    <p:sldId id="352" r:id="rId94"/>
    <p:sldId id="353" r:id="rId95"/>
    <p:sldId id="354" r:id="rId96"/>
    <p:sldId id="659" r:id="rId97"/>
    <p:sldId id="660" r:id="rId98"/>
    <p:sldId id="662" r:id="rId99"/>
    <p:sldId id="360" r:id="rId100"/>
    <p:sldId id="361" r:id="rId101"/>
    <p:sldId id="362" r:id="rId102"/>
    <p:sldId id="363" r:id="rId103"/>
    <p:sldId id="364" r:id="rId104"/>
    <p:sldId id="365" r:id="rId105"/>
    <p:sldId id="366" r:id="rId106"/>
    <p:sldId id="367" r:id="rId107"/>
    <p:sldId id="663" r:id="rId108"/>
    <p:sldId id="664" r:id="rId109"/>
    <p:sldId id="373" r:id="rId110"/>
    <p:sldId id="374" r:id="rId111"/>
    <p:sldId id="375" r:id="rId112"/>
    <p:sldId id="376" r:id="rId113"/>
    <p:sldId id="377" r:id="rId114"/>
    <p:sldId id="378" r:id="rId115"/>
    <p:sldId id="379" r:id="rId116"/>
    <p:sldId id="380" r:id="rId117"/>
    <p:sldId id="665" r:id="rId118"/>
    <p:sldId id="666" r:id="rId119"/>
    <p:sldId id="667" r:id="rId120"/>
    <p:sldId id="386"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668" r:id="rId139"/>
    <p:sldId id="669" r:id="rId140"/>
    <p:sldId id="670" r:id="rId141"/>
    <p:sldId id="404" r:id="rId142"/>
    <p:sldId id="406" r:id="rId143"/>
    <p:sldId id="407" r:id="rId144"/>
    <p:sldId id="671" r:id="rId145"/>
    <p:sldId id="672" r:id="rId146"/>
    <p:sldId id="673" r:id="rId147"/>
    <p:sldId id="409" r:id="rId148"/>
    <p:sldId id="410" r:id="rId149"/>
    <p:sldId id="411" r:id="rId150"/>
    <p:sldId id="412" r:id="rId151"/>
    <p:sldId id="413" r:id="rId152"/>
    <p:sldId id="414" r:id="rId153"/>
    <p:sldId id="674" r:id="rId154"/>
    <p:sldId id="415" r:id="rId155"/>
    <p:sldId id="416" r:id="rId156"/>
    <p:sldId id="417" r:id="rId157"/>
    <p:sldId id="418" r:id="rId158"/>
    <p:sldId id="419" r:id="rId159"/>
    <p:sldId id="420" r:id="rId160"/>
    <p:sldId id="421" r:id="rId161"/>
    <p:sldId id="424" r:id="rId162"/>
    <p:sldId id="426" r:id="rId163"/>
    <p:sldId id="427" r:id="rId164"/>
    <p:sldId id="428" r:id="rId165"/>
    <p:sldId id="429" r:id="rId166"/>
    <p:sldId id="430" r:id="rId167"/>
    <p:sldId id="675" r:id="rId168"/>
    <p:sldId id="676" r:id="rId169"/>
    <p:sldId id="677" r:id="rId170"/>
    <p:sldId id="678" r:id="rId171"/>
    <p:sldId id="438" r:id="rId172"/>
    <p:sldId id="439" r:id="rId173"/>
    <p:sldId id="440" r:id="rId174"/>
    <p:sldId id="441" r:id="rId175"/>
    <p:sldId id="443" r:id="rId176"/>
    <p:sldId id="448" r:id="rId177"/>
    <p:sldId id="449" r:id="rId178"/>
    <p:sldId id="450" r:id="rId179"/>
    <p:sldId id="451" r:id="rId180"/>
    <p:sldId id="452" r:id="rId181"/>
    <p:sldId id="453" r:id="rId182"/>
    <p:sldId id="458" r:id="rId183"/>
    <p:sldId id="459" r:id="rId184"/>
    <p:sldId id="460" r:id="rId185"/>
    <p:sldId id="461" r:id="rId186"/>
    <p:sldId id="462" r:id="rId187"/>
    <p:sldId id="463" r:id="rId188"/>
    <p:sldId id="469" r:id="rId189"/>
    <p:sldId id="470" r:id="rId190"/>
    <p:sldId id="471" r:id="rId191"/>
    <p:sldId id="472" r:id="rId192"/>
    <p:sldId id="473" r:id="rId193"/>
    <p:sldId id="474" r:id="rId194"/>
    <p:sldId id="480" r:id="rId195"/>
    <p:sldId id="481" r:id="rId196"/>
    <p:sldId id="482" r:id="rId197"/>
    <p:sldId id="483" r:id="rId198"/>
    <p:sldId id="484" r:id="rId199"/>
    <p:sldId id="679" r:id="rId200"/>
    <p:sldId id="486" r:id="rId201"/>
    <p:sldId id="487" r:id="rId202"/>
    <p:sldId id="488" r:id="rId203"/>
    <p:sldId id="489" r:id="rId204"/>
    <p:sldId id="490" r:id="rId205"/>
    <p:sldId id="491" r:id="rId206"/>
    <p:sldId id="492" r:id="rId207"/>
    <p:sldId id="494" r:id="rId208"/>
    <p:sldId id="495" r:id="rId209"/>
    <p:sldId id="680" r:id="rId210"/>
    <p:sldId id="681" r:id="rId211"/>
    <p:sldId id="496" r:id="rId212"/>
    <p:sldId id="497" r:id="rId213"/>
    <p:sldId id="682" r:id="rId214"/>
    <p:sldId id="683" r:id="rId215"/>
    <p:sldId id="684" r:id="rId216"/>
    <p:sldId id="498" r:id="rId217"/>
    <p:sldId id="500" r:id="rId218"/>
    <p:sldId id="501" r:id="rId219"/>
    <p:sldId id="502" r:id="rId220"/>
    <p:sldId id="507" r:id="rId221"/>
    <p:sldId id="508" r:id="rId222"/>
    <p:sldId id="509" r:id="rId223"/>
    <p:sldId id="510" r:id="rId224"/>
    <p:sldId id="511" r:id="rId225"/>
    <p:sldId id="512" r:id="rId226"/>
    <p:sldId id="513" r:id="rId227"/>
    <p:sldId id="685" r:id="rId228"/>
    <p:sldId id="686" r:id="rId229"/>
    <p:sldId id="514" r:id="rId230"/>
    <p:sldId id="515" r:id="rId231"/>
    <p:sldId id="516" r:id="rId232"/>
    <p:sldId id="517" r:id="rId233"/>
    <p:sldId id="518" r:id="rId234"/>
    <p:sldId id="519" r:id="rId235"/>
    <p:sldId id="520" r:id="rId236"/>
    <p:sldId id="522" r:id="rId237"/>
    <p:sldId id="529" r:id="rId238"/>
    <p:sldId id="530" r:id="rId239"/>
    <p:sldId id="531" r:id="rId240"/>
    <p:sldId id="532" r:id="rId241"/>
    <p:sldId id="533" r:id="rId242"/>
    <p:sldId id="534" r:id="rId243"/>
    <p:sldId id="535" r:id="rId244"/>
    <p:sldId id="536" r:id="rId245"/>
    <p:sldId id="539" r:id="rId246"/>
    <p:sldId id="687" r:id="rId247"/>
    <p:sldId id="688" r:id="rId248"/>
    <p:sldId id="689" r:id="rId249"/>
    <p:sldId id="690" r:id="rId250"/>
    <p:sldId id="540" r:id="rId251"/>
    <p:sldId id="541" r:id="rId252"/>
    <p:sldId id="542" r:id="rId253"/>
    <p:sldId id="543" r:id="rId254"/>
    <p:sldId id="544" r:id="rId255"/>
    <p:sldId id="545" r:id="rId256"/>
    <p:sldId id="546" r:id="rId257"/>
    <p:sldId id="691" r:id="rId258"/>
    <p:sldId id="692" r:id="rId259"/>
    <p:sldId id="693" r:id="rId260"/>
    <p:sldId id="694" r:id="rId261"/>
    <p:sldId id="547" r:id="rId262"/>
    <p:sldId id="548" r:id="rId263"/>
    <p:sldId id="549" r:id="rId264"/>
    <p:sldId id="550" r:id="rId265"/>
    <p:sldId id="551" r:id="rId266"/>
    <p:sldId id="552" r:id="rId267"/>
    <p:sldId id="553" r:id="rId268"/>
    <p:sldId id="554" r:id="rId269"/>
    <p:sldId id="555" r:id="rId270"/>
    <p:sldId id="556" r:id="rId271"/>
    <p:sldId id="695" r:id="rId272"/>
    <p:sldId id="696" r:id="rId273"/>
    <p:sldId id="697" r:id="rId274"/>
    <p:sldId id="571" r:id="rId275"/>
    <p:sldId id="572" r:id="rId276"/>
    <p:sldId id="698" r:id="rId277"/>
    <p:sldId id="573" r:id="rId278"/>
    <p:sldId id="574" r:id="rId279"/>
    <p:sldId id="575" r:id="rId280"/>
    <p:sldId id="576" r:id="rId281"/>
    <p:sldId id="577" r:id="rId282"/>
    <p:sldId id="578" r:id="rId283"/>
    <p:sldId id="579" r:id="rId284"/>
    <p:sldId id="580" r:id="rId285"/>
    <p:sldId id="581" r:id="rId286"/>
    <p:sldId id="582" r:id="rId287"/>
    <p:sldId id="583" r:id="rId288"/>
    <p:sldId id="584" r:id="rId289"/>
    <p:sldId id="585" r:id="rId290"/>
    <p:sldId id="586" r:id="rId291"/>
    <p:sldId id="587" r:id="rId292"/>
    <p:sldId id="588" r:id="rId293"/>
    <p:sldId id="589" r:id="rId294"/>
    <p:sldId id="590" r:id="rId295"/>
    <p:sldId id="699" r:id="rId296"/>
    <p:sldId id="591" r:id="rId297"/>
    <p:sldId id="592" r:id="rId298"/>
    <p:sldId id="593" r:id="rId299"/>
    <p:sldId id="700" r:id="rId300"/>
    <p:sldId id="701" r:id="rId301"/>
    <p:sldId id="702" r:id="rId302"/>
    <p:sldId id="598" r:id="rId303"/>
    <p:sldId id="599" r:id="rId304"/>
    <p:sldId id="600" r:id="rId305"/>
    <p:sldId id="601" r:id="rId306"/>
    <p:sldId id="602" r:id="rId307"/>
    <p:sldId id="603" r:id="rId308"/>
    <p:sldId id="604" r:id="rId309"/>
    <p:sldId id="605" r:id="rId310"/>
    <p:sldId id="606" r:id="rId311"/>
    <p:sldId id="607" r:id="rId312"/>
    <p:sldId id="608" r:id="rId313"/>
    <p:sldId id="609" r:id="rId314"/>
    <p:sldId id="610" r:id="rId315"/>
    <p:sldId id="611" r:id="rId316"/>
    <p:sldId id="612" r:id="rId317"/>
    <p:sldId id="613" r:id="rId318"/>
    <p:sldId id="614" r:id="rId319"/>
    <p:sldId id="615" r:id="rId320"/>
    <p:sldId id="616" r:id="rId321"/>
    <p:sldId id="703" r:id="rId322"/>
    <p:sldId id="617" r:id="rId323"/>
    <p:sldId id="618" r:id="rId324"/>
    <p:sldId id="619" r:id="rId325"/>
    <p:sldId id="620" r:id="rId326"/>
    <p:sldId id="621" r:id="rId327"/>
    <p:sldId id="622" r:id="rId328"/>
    <p:sldId id="704" r:id="rId329"/>
    <p:sldId id="705" r:id="rId330"/>
    <p:sldId id="706" r:id="rId331"/>
    <p:sldId id="707" r:id="rId332"/>
    <p:sldId id="708" r:id="rId333"/>
    <p:sldId id="624" r:id="rId334"/>
    <p:sldId id="625" r:id="rId335"/>
    <p:sldId id="626" r:id="rId336"/>
    <p:sldId id="627" r:id="rId337"/>
    <p:sldId id="709" r:id="rId338"/>
    <p:sldId id="713" r:id="rId339"/>
    <p:sldId id="711" r:id="rId340"/>
    <p:sldId id="712" r:id="rId341"/>
    <p:sldId id="628" r:id="rId342"/>
    <p:sldId id="629" r:id="rId343"/>
    <p:sldId id="631" r:id="rId344"/>
    <p:sldId id="632" r:id="rId345"/>
    <p:sldId id="633" r:id="rId346"/>
    <p:sldId id="634" r:id="rId3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D6009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17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notesMaster" Target="notesMasters/notesMaster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35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theme" Target="theme/theme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ableStyles" Target="tableStyle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3E40C0-BD2D-4A06-811F-9F2C9299D069}" type="datetimeFigureOut">
              <a:rPr lang="zh-CN" altLang="en-US" smtClean="0"/>
              <a:pPr/>
              <a:t>2016-2-16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C953BA-8BA7-494D-B8A9-27760DDF0A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3378" name="幻灯片图像占位符 1"/>
          <p:cNvSpPr>
            <a:spLocks noGrp="1" noRot="1" noChangeAspect="1" noTextEdit="1"/>
          </p:cNvSpPr>
          <p:nvPr>
            <p:ph type="sldImg"/>
          </p:nvPr>
        </p:nvSpPr>
        <p:spPr>
          <a:ln/>
        </p:spPr>
      </p:sp>
      <p:sp>
        <p:nvSpPr>
          <p:cNvPr id="2533379" name="备注占位符 2"/>
          <p:cNvSpPr>
            <a:spLocks noGrp="1"/>
          </p:cNvSpPr>
          <p:nvPr>
            <p:ph type="body" idx="1"/>
          </p:nvPr>
        </p:nvSpPr>
        <p:spPr/>
        <p:txBody>
          <a:bodyPr/>
          <a:lstStyle/>
          <a:p>
            <a:pPr>
              <a:spcBef>
                <a:spcPct val="0"/>
              </a:spcBef>
            </a:pPr>
            <a:endParaRPr lang="zh-CN" altLang="en-US"/>
          </a:p>
        </p:txBody>
      </p:sp>
      <p:sp>
        <p:nvSpPr>
          <p:cNvPr id="25333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48EC1D9-EA26-48F8-AD86-55B27035B40B}" type="slidenum">
              <a:rPr lang="zh-CN" altLang="en-US" sz="1200"/>
              <a:pPr algn="r"/>
              <a:t>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7C953BA-8BA7-494D-B8A9-27760DDF0A9B}" type="slidenum">
              <a:rPr lang="zh-CN" altLang="en-US" smtClean="0"/>
              <a:pPr/>
              <a:t>50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7C953BA-8BA7-494D-B8A9-27760DDF0A9B}" type="slidenum">
              <a:rPr lang="zh-CN" altLang="en-US" smtClean="0"/>
              <a:pPr/>
              <a:t>229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8AE37D8-FABA-4459-9CCA-C510E2FB29C8}" type="datetimeFigureOut">
              <a:rPr lang="zh-CN" altLang="en-US"/>
              <a:pPr>
                <a:defRPr/>
              </a:pPr>
              <a:t>2016-2-16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E3C10C-95A8-4F31-9A45-F09BEF5DE03B}" type="slidenum">
              <a:rPr lang="zh-CN" altLang="en-US"/>
              <a:pPr>
                <a:defRPr/>
              </a:pPr>
              <a:t>‹#›</a:t>
            </a:fld>
            <a:endParaRPr lang="zh-CN" alt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E2BC24E-603F-4623-91A2-06CD0E77B965}" type="datetimeFigureOut">
              <a:rPr lang="zh-CN" altLang="en-US"/>
              <a:pPr>
                <a:defRPr/>
              </a:pPr>
              <a:t>2016-2-16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43DA61-9C48-4520-AD61-FEF587928A25}" type="slidenum">
              <a:rPr lang="zh-CN" altLang="en-US"/>
              <a:pPr>
                <a:defRPr/>
              </a:pPr>
              <a:t>‹#›</a:t>
            </a:fld>
            <a:endParaRPr lang="zh-CN" alt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27280C7-4DA9-4C06-AA14-99D739596B0B}" type="datetimeFigureOut">
              <a:rPr lang="zh-CN" altLang="en-US"/>
              <a:pPr>
                <a:defRPr/>
              </a:pPr>
              <a:t>2016-2-16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2243683-A524-4BCC-BCCA-40DCF1DA0310}" type="slidenum">
              <a:rPr lang="zh-CN" altLang="en-US"/>
              <a:pPr>
                <a:defRPr/>
              </a:pPr>
              <a:t>‹#›</a:t>
            </a:fld>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611560"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4"/>
          <p:cNvPicPr>
            <a:picLocks noChangeAspect="1" noChangeArrowheads="1"/>
          </p:cNvPicPr>
          <p:nvPr/>
        </p:nvPicPr>
        <p:blipFill>
          <a:blip r:embed="rId2"/>
          <a:srcRect/>
          <a:stretch>
            <a:fillRect/>
          </a:stretch>
        </p:blipFill>
        <p:spPr bwMode="auto">
          <a:xfrm>
            <a:off x="7380288" y="260350"/>
            <a:ext cx="1352550" cy="371475"/>
          </a:xfrm>
          <a:prstGeom prst="rect">
            <a:avLst/>
          </a:prstGeom>
          <a:noFill/>
          <a:ln w="9525">
            <a:noFill/>
            <a:miter lim="800000"/>
            <a:headEnd/>
            <a:tailEnd/>
          </a:ln>
        </p:spPr>
      </p:pic>
      <p:sp>
        <p:nvSpPr>
          <p:cNvPr id="2" name="标题 1"/>
          <p:cNvSpPr>
            <a:spLocks noGrp="1"/>
          </p:cNvSpPr>
          <p:nvPr>
            <p:ph type="title"/>
          </p:nvPr>
        </p:nvSpPr>
        <p:spPr>
          <a:xfrm>
            <a:off x="611560" y="165896"/>
            <a:ext cx="6696744" cy="476826"/>
          </a:xfrm>
        </p:spPr>
        <p:txBody>
          <a:bodyPr>
            <a:normAutofit/>
          </a:bodyPr>
          <a:lstStyle>
            <a:lvl1pPr algn="l">
              <a:defRPr sz="2200" b="1">
                <a:solidFill>
                  <a:srgbClr val="C00000"/>
                </a:solidFill>
                <a:latin typeface="幼圆" pitchFamily="49" charset="-122"/>
                <a:ea typeface="幼圆"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92000" y="936000"/>
            <a:ext cx="7920000" cy="5400000"/>
          </a:xfrm>
        </p:spPr>
        <p:txBody>
          <a:bodyPr>
            <a:normAutofit/>
          </a:bodyPr>
          <a:lstStyle>
            <a:lvl1pPr marL="0" indent="0">
              <a:lnSpc>
                <a:spcPts val="3500"/>
              </a:lnSpc>
              <a:spcBef>
                <a:spcPts val="0"/>
              </a:spcBef>
              <a:buNone/>
              <a:defRPr sz="2400" b="1"/>
            </a:lvl1pPr>
          </a:lstStyle>
          <a:p>
            <a:pPr lvl="0"/>
            <a:r>
              <a:rPr lang="zh-CN" altLang="en-US" dirty="0"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5904D483-BEF4-4FEA-85E0-9E891793FD8F}" type="datetimeFigureOut">
              <a:rPr lang="zh-CN" altLang="en-US"/>
              <a:pPr>
                <a:defRPr/>
              </a:pPr>
              <a:t>2016-2-16</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507721D-5370-4C92-A352-84D66C7DE1BF}" type="slidenum">
              <a:rPr lang="zh-CN" altLang="en-US"/>
              <a:pPr>
                <a:defRPr/>
              </a:pPr>
              <a:t>‹#›</a:t>
            </a:fld>
            <a:endParaRPr lang="zh-CN"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2B3310F-03D8-4BF3-9898-39E2764CCE30}" type="datetimeFigureOut">
              <a:rPr lang="zh-CN" altLang="en-US"/>
              <a:pPr>
                <a:defRPr/>
              </a:pPr>
              <a:t>2016-2-16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34A713-F343-44DD-8F10-91B4F18A7D63}" type="slidenum">
              <a:rPr lang="zh-CN" altLang="en-US"/>
              <a:pPr>
                <a:defRPr/>
              </a:pPr>
              <a:t>‹#›</a:t>
            </a:fld>
            <a:endParaRPr lang="zh-CN" alt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447B9F3-CCEA-44FD-830D-C7D0B952BC0D}" type="datetimeFigureOut">
              <a:rPr lang="zh-CN" altLang="en-US"/>
              <a:pPr>
                <a:defRPr/>
              </a:pPr>
              <a:t>2016-2-16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A3E708-F428-46EF-BE7B-EFCB20438EEB}" type="slidenum">
              <a:rPr lang="zh-CN" altLang="en-US"/>
              <a:pPr>
                <a:defRPr/>
              </a:pPr>
              <a:t>‹#›</a:t>
            </a:fld>
            <a:endParaRPr lang="zh-CN" alt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CA00B10-20D6-48DA-BA2B-370873DBAD92}" type="datetimeFigureOut">
              <a:rPr lang="zh-CN" altLang="en-US"/>
              <a:pPr>
                <a:defRPr/>
              </a:pPr>
              <a:t>2016-2-16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AE23F2C-2346-49EB-9191-B122FA90116B}" type="slidenum">
              <a:rPr lang="zh-CN" altLang="en-US"/>
              <a:pPr>
                <a:defRPr/>
              </a:pPr>
              <a:t>‹#›</a:t>
            </a:fld>
            <a:endParaRPr lang="zh-CN" alt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6C84A09-50F7-47A1-A5CA-991A817B93D0}" type="datetimeFigureOut">
              <a:rPr lang="zh-CN" altLang="en-US"/>
              <a:pPr>
                <a:defRPr/>
              </a:pPr>
              <a:t>2016-2-16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E0884B0-8A49-4358-86BC-17CF4B3492E7}" type="slidenum">
              <a:rPr lang="zh-CN" altLang="en-US"/>
              <a:pPr>
                <a:defRPr/>
              </a:pPr>
              <a:t>‹#›</a:t>
            </a:fld>
            <a:endParaRPr lang="zh-CN" alt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9F59FC0-FF39-4234-80E7-8D4AFC8D5156}" type="datetimeFigureOut">
              <a:rPr lang="zh-CN" altLang="en-US"/>
              <a:pPr>
                <a:defRPr/>
              </a:pPr>
              <a:t>2016-2-16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1A49BC8-D0C9-45E4-841B-7523BE333DFD}" type="slidenum">
              <a:rPr lang="zh-CN" altLang="en-US"/>
              <a:pPr>
                <a:defRPr/>
              </a:pPr>
              <a:t>‹#›</a:t>
            </a:fld>
            <a:endParaRPr lang="zh-CN" alt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C2F31FB-A571-432D-9BB2-DDB7501526C4}" type="datetimeFigureOut">
              <a:rPr lang="zh-CN" altLang="en-US"/>
              <a:pPr>
                <a:defRPr/>
              </a:pPr>
              <a:t>2016-2-16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FD750B4-E1FF-48BB-ADDD-FD51D0ACE049}" type="slidenum">
              <a:rPr lang="zh-CN" altLang="en-US"/>
              <a:pPr>
                <a:defRPr/>
              </a:pPr>
              <a:t>‹#›</a:t>
            </a:fld>
            <a:endParaRPr lang="zh-CN" alt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8035547-7146-4035-8D4D-EB3633E5579D}" type="datetimeFigureOut">
              <a:rPr lang="zh-CN" altLang="en-US"/>
              <a:pPr>
                <a:defRPr/>
              </a:pPr>
              <a:t>2016-2-16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8D80315-4684-4FD7-A418-9C57A455E109}" type="slidenum">
              <a:rPr lang="zh-CN" altLang="en-US"/>
              <a:pPr>
                <a:defRPr/>
              </a:pPr>
              <a:t>‹#›</a:t>
            </a:fld>
            <a:endParaRPr lang="zh-CN" alt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DDA7923-7E43-4CD0-A249-3B264CACD34C}" type="datetimeFigureOut">
              <a:rPr lang="zh-CN" altLang="en-US"/>
              <a:pPr>
                <a:defRPr/>
              </a:pPr>
              <a:t>2016-2-16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1853068-23A9-4481-A809-2F3C1BDF1EC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0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2.xml"/><Relationship Id="rId5" Type="http://schemas.openxmlformats.org/officeDocument/2006/relationships/image" Target="../media/image5.png"/><Relationship Id="rId4" Type="http://schemas.openxmlformats.org/officeDocument/2006/relationships/slide" Target="slide121.xml"/></Relationships>
</file>

<file path=ppt/slides/_rels/slide1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4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1.xml.rels><?xml version="1.0" encoding="UTF-8" standalone="yes"?>
<Relationships xmlns="http://schemas.openxmlformats.org/package/2006/relationships"><Relationship Id="rId3" Type="http://schemas.openxmlformats.org/officeDocument/2006/relationships/slide" Target="slide15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62.xml"/><Relationship Id="rId4" Type="http://schemas.openxmlformats.org/officeDocument/2006/relationships/image" Target="../media/image5.png"/></Relationships>
</file>

<file path=ppt/slides/_rels/slide15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4.xml.rels><?xml version="1.0" encoding="UTF-8" standalone="yes"?>
<Relationships xmlns="http://schemas.openxmlformats.org/package/2006/relationships"><Relationship Id="rId3" Type="http://schemas.openxmlformats.org/officeDocument/2006/relationships/slide" Target="slide19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06.xml"/><Relationship Id="rId4" Type="http://schemas.openxmlformats.org/officeDocument/2006/relationships/image" Target="../media/image5.png"/></Relationships>
</file>

<file path=ppt/slides/_rels/slide19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L.EPS"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149.xml"/><Relationship Id="rId5" Type="http://schemas.openxmlformats.org/officeDocument/2006/relationships/image" Target="../media/image5.png"/><Relationship Id="rId4" Type="http://schemas.openxmlformats.org/officeDocument/2006/relationships/slide" Target="slide3.xml"/></Relationships>
</file>

<file path=ppt/slides/_rels/slide20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2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2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2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slide" Target="slide149.xml"/><Relationship Id="rId4" Type="http://schemas.openxmlformats.org/officeDocument/2006/relationships/image" Target="../media/image5.png"/></Relationships>
</file>

<file path=ppt/slides/_rels/slide2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4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4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4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4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4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4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4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4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25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5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5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5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5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5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5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5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5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5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26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6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6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6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6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6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6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6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6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6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27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7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7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7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74.xml.rels><?xml version="1.0" encoding="UTF-8" standalone="yes"?>
<Relationships xmlns="http://schemas.openxmlformats.org/package/2006/relationships"><Relationship Id="rId3" Type="http://schemas.openxmlformats.org/officeDocument/2006/relationships/slide" Target="slide27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85.xml"/><Relationship Id="rId4" Type="http://schemas.openxmlformats.org/officeDocument/2006/relationships/image" Target="../media/image5.png"/></Relationships>
</file>

<file path=ppt/slides/_rels/slide27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7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7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7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7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28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8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8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8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8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8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8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8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8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8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29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9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9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9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9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9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9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9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9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9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67.xml"/><Relationship Id="rId7" Type="http://schemas.openxmlformats.org/officeDocument/2006/relationships/slide" Target="slide274.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94.xml"/><Relationship Id="rId5" Type="http://schemas.openxmlformats.org/officeDocument/2006/relationships/slide" Target="slide151.xml"/><Relationship Id="rId4" Type="http://schemas.openxmlformats.org/officeDocument/2006/relationships/slide" Target="slide120.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30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0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0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0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0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0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0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0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0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0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3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3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3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3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4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4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4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4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4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2.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149.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5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slide" Target="slide14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49.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6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49.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89.xml"/><Relationship Id="rId4" Type="http://schemas.openxmlformats.org/officeDocument/2006/relationships/slide" Target="slide68.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7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7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7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2354" name="Picture 2" descr="课件首页图（语文）-01"/>
          <p:cNvPicPr>
            <a:picLocks noChangeAspect="1" noChangeArrowheads="1"/>
          </p:cNvPicPr>
          <p:nvPr/>
        </p:nvPicPr>
        <p:blipFill>
          <a:blip r:embed="rId3"/>
          <a:srcRect/>
          <a:stretch>
            <a:fillRect/>
          </a:stretch>
        </p:blipFill>
        <p:spPr bwMode="auto">
          <a:xfrm>
            <a:off x="0" y="-12700"/>
            <a:ext cx="9156700" cy="6870700"/>
          </a:xfrm>
          <a:prstGeom prst="rect">
            <a:avLst/>
          </a:prstGeom>
          <a:noFill/>
        </p:spPr>
      </p:pic>
      <p:sp>
        <p:nvSpPr>
          <p:cNvPr id="2532355" name="Text Box 3"/>
          <p:cNvSpPr txBox="1">
            <a:spLocks noChangeArrowheads="1"/>
          </p:cNvSpPr>
          <p:nvPr/>
        </p:nvSpPr>
        <p:spPr bwMode="auto">
          <a:xfrm>
            <a:off x="5418138" y="4954588"/>
            <a:ext cx="2249487" cy="274637"/>
          </a:xfrm>
          <a:prstGeom prst="rect">
            <a:avLst/>
          </a:prstGeom>
          <a:noFill/>
          <a:ln w="9525">
            <a:noFill/>
            <a:miter lim="800000"/>
            <a:headEnd/>
            <a:tailEnd/>
          </a:ln>
          <a:effectLst/>
        </p:spPr>
        <p:txBody>
          <a:bodyPr wrap="none">
            <a:spAutoFit/>
          </a:bodyPr>
          <a:lstStyle/>
          <a:p>
            <a:r>
              <a:rPr lang="zh-CN" altLang="en-US" sz="1200" b="1">
                <a:latin typeface="Arial" charset="0"/>
              </a:rPr>
              <a:t>新课标（</a:t>
            </a:r>
            <a:r>
              <a:rPr lang="en-US" altLang="zh-CN" sz="1200" b="1">
                <a:latin typeface="Arial" charset="0"/>
              </a:rPr>
              <a:t>RJ</a:t>
            </a:r>
            <a:r>
              <a:rPr lang="zh-CN" altLang="en-US" sz="1200" b="1">
                <a:latin typeface="Arial" charset="0"/>
              </a:rPr>
              <a:t>）</a:t>
            </a:r>
            <a:r>
              <a:rPr lang="en-US" altLang="zh-CN" sz="1200" b="1">
                <a:latin typeface="Arial" charset="0"/>
              </a:rPr>
              <a:t>·</a:t>
            </a:r>
            <a:r>
              <a:rPr lang="zh-CN" altLang="en-US" sz="1200" b="1">
                <a:latin typeface="Arial" charset="0"/>
              </a:rPr>
              <a:t>全国卷地区专用</a:t>
            </a:r>
          </a:p>
        </p:txBody>
      </p:sp>
      <p:pic>
        <p:nvPicPr>
          <p:cNvPr id="1026" name="Picture 2" descr="C:\Documents and Settings\Administrator\桌面\17一轮PPT首页图\课件首页图（语文）-01.jpg"/>
          <p:cNvPicPr>
            <a:picLocks noChangeAspect="1" noChangeArrowheads="1"/>
          </p:cNvPicPr>
          <p:nvPr/>
        </p:nvPicPr>
        <p:blipFill>
          <a:blip r:embed="rId4"/>
          <a:srcRect/>
          <a:stretch>
            <a:fillRect/>
          </a:stretch>
        </p:blipFill>
        <p:spPr bwMode="auto">
          <a:xfrm>
            <a:off x="-6350" y="-6350"/>
            <a:ext cx="9156700" cy="6870700"/>
          </a:xfrm>
          <a:prstGeom prst="rect">
            <a:avLst/>
          </a:prstGeom>
          <a:noFill/>
        </p:spPr>
      </p:pic>
      <p:sp>
        <p:nvSpPr>
          <p:cNvPr id="6" name="Text Box 4"/>
          <p:cNvSpPr txBox="1">
            <a:spLocks noChangeArrowheads="1"/>
          </p:cNvSpPr>
          <p:nvPr/>
        </p:nvSpPr>
        <p:spPr bwMode="auto">
          <a:xfrm>
            <a:off x="5500694" y="4929198"/>
            <a:ext cx="2029723"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zh-CN" altLang="en-US" sz="1400" b="1" dirty="0" smtClean="0">
                <a:solidFill>
                  <a:prstClr val="black"/>
                </a:solidFill>
                <a:latin typeface="Arial" charset="0"/>
              </a:rPr>
              <a:t>新课</a:t>
            </a:r>
            <a:r>
              <a:rPr lang="zh-CN" altLang="en-US" sz="1400" b="1" dirty="0" smtClean="0">
                <a:solidFill>
                  <a:prstClr val="black"/>
                </a:solidFill>
                <a:latin typeface="Arial" charset="0"/>
              </a:rPr>
              <a:t>标</a:t>
            </a:r>
            <a:r>
              <a:rPr lang="en-US" altLang="zh-CN" sz="1400" b="1" dirty="0" smtClean="0">
                <a:solidFill>
                  <a:prstClr val="black"/>
                </a:solidFill>
                <a:latin typeface="Arial" charset="0"/>
              </a:rPr>
              <a:t>·</a:t>
            </a:r>
            <a:r>
              <a:rPr lang="zh-CN" altLang="en-US" sz="1400" b="1" dirty="0" smtClean="0">
                <a:solidFill>
                  <a:prstClr val="black"/>
                </a:solidFill>
                <a:latin typeface="Arial" charset="0"/>
              </a:rPr>
              <a:t>全</a:t>
            </a:r>
            <a:r>
              <a:rPr lang="zh-CN" altLang="en-US" sz="1400" b="1" dirty="0" smtClean="0">
                <a:solidFill>
                  <a:prstClr val="black"/>
                </a:solidFill>
                <a:latin typeface="Arial" charset="0"/>
              </a:rPr>
              <a:t>国卷地区专用</a:t>
            </a:r>
          </a:p>
        </p:txBody>
      </p:sp>
    </p:spTree>
  </p:cSld>
  <p:clrMapOvr>
    <a:masterClrMapping/>
  </p:clrMapOvr>
  <p:transition spd="med"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88913"/>
            <a:ext cx="6697662" cy="476250"/>
          </a:xfrm>
          <a:noFill/>
        </p:spPr>
        <p:txBody>
          <a:bodyPr/>
          <a:lstStyle/>
          <a:p>
            <a:pPr algn="l" eaLnBrk="1" hangingPunct="1"/>
            <a:r>
              <a:rPr lang="zh-CN" altLang="en-US" sz="2200" b="1" smtClean="0">
                <a:solidFill>
                  <a:srgbClr val="C00000"/>
                </a:solidFill>
                <a:latin typeface="幼圆" pitchFamily="49" charset="-122"/>
                <a:ea typeface="幼圆" pitchFamily="49" charset="-122"/>
              </a:rPr>
              <a:t>专题十四　精准审题守江山 </a:t>
            </a:r>
          </a:p>
        </p:txBody>
      </p:sp>
      <p:sp>
        <p:nvSpPr>
          <p:cNvPr id="3" name="内容占位符 2"/>
          <p:cNvSpPr>
            <a:spLocks noGrp="1"/>
          </p:cNvSpPr>
          <p:nvPr>
            <p:ph idx="4294967295"/>
          </p:nvPr>
        </p:nvSpPr>
        <p:spPr>
          <a:xfrm>
            <a:off x="642910" y="714356"/>
            <a:ext cx="8064500" cy="5399088"/>
          </a:xfrm>
        </p:spPr>
        <p:txBody>
          <a:bodyPr>
            <a:noAutofit/>
          </a:bodyPr>
          <a:lstStyle/>
          <a:p>
            <a:pPr marL="0" indent="623888" algn="ctr" eaLnBrk="1" hangingPunct="1">
              <a:lnSpc>
                <a:spcPct val="122000"/>
              </a:lnSpc>
              <a:spcBef>
                <a:spcPct val="0"/>
              </a:spcBef>
              <a:buFontTx/>
              <a:buNone/>
            </a:pPr>
            <a:r>
              <a:rPr lang="en-US" sz="2400" b="1" dirty="0" smtClean="0">
                <a:solidFill>
                  <a:srgbClr val="0033CC"/>
                </a:solidFill>
                <a:effectLst>
                  <a:outerShdw blurRad="38100" dist="38100" dir="2700000" algn="tl">
                    <a:srgbClr val="C0C0C0"/>
                  </a:outerShdw>
                </a:effectLst>
                <a:latin typeface="宋体" pitchFamily="2" charset="-122"/>
                <a:ea typeface="黑体" pitchFamily="2" charset="-122"/>
              </a:rPr>
              <a:t>——</a:t>
            </a:r>
            <a:r>
              <a:rPr lang="en-US" sz="2400" b="1" dirty="0" smtClean="0">
                <a:solidFill>
                  <a:srgbClr val="0033CC"/>
                </a:solidFill>
                <a:effectLst>
                  <a:outerShdw blurRad="38100" dist="38100" dir="2700000" algn="tl">
                    <a:srgbClr val="C0C0C0"/>
                  </a:outerShdw>
                </a:effectLst>
                <a:latin typeface="黑体" pitchFamily="2" charset="-122"/>
                <a:ea typeface="黑体" pitchFamily="2" charset="-122"/>
              </a:rPr>
              <a:t> </a:t>
            </a:r>
            <a:r>
              <a:rPr lang="zh-CN" altLang="en-US" sz="2400" b="1" dirty="0" smtClean="0">
                <a:solidFill>
                  <a:srgbClr val="0033CC"/>
                </a:solidFill>
                <a:effectLst>
                  <a:outerShdw blurRad="38100" dist="38100" dir="2700000" algn="tl">
                    <a:srgbClr val="C0C0C0"/>
                  </a:outerShdw>
                </a:effectLst>
                <a:latin typeface="黑体" pitchFamily="2" charset="-122"/>
                <a:ea typeface="黑体" pitchFamily="2" charset="-122"/>
              </a:rPr>
              <a:t>深度解读 </a:t>
            </a:r>
            <a:r>
              <a:rPr lang="en-US" sz="2400" b="1" dirty="0" smtClean="0">
                <a:solidFill>
                  <a:srgbClr val="0033CC"/>
                </a:solidFill>
                <a:effectLst>
                  <a:outerShdw blurRad="38100" dist="38100" dir="2700000" algn="tl">
                    <a:srgbClr val="C0C0C0"/>
                  </a:outerShdw>
                </a:effectLst>
                <a:latin typeface="宋体" pitchFamily="2" charset="-122"/>
                <a:ea typeface="黑体" pitchFamily="2" charset="-122"/>
              </a:rPr>
              <a:t>——</a:t>
            </a:r>
            <a:endParaRPr lang="en-US" altLang="zh-CN" sz="2400" b="1" dirty="0" smtClean="0">
              <a:solidFill>
                <a:srgbClr val="0033CC"/>
              </a:solidFill>
              <a:effectLst>
                <a:outerShdw blurRad="38100" dist="38100" dir="2700000" algn="tl">
                  <a:srgbClr val="C0C0C0"/>
                </a:outerShdw>
              </a:effectLst>
              <a:latin typeface="宋体" pitchFamily="2" charset="-122"/>
              <a:ea typeface="黑体" pitchFamily="2" charset="-122"/>
            </a:endParaRPr>
          </a:p>
          <a:p>
            <a:pPr marL="0" indent="0" eaLnBrk="1" hangingPunct="1">
              <a:lnSpc>
                <a:spcPts val="3500"/>
              </a:lnSpc>
              <a:spcBef>
                <a:spcPct val="0"/>
              </a:spcBef>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我来审题</a:t>
            </a:r>
            <a:r>
              <a:rPr lang="en-US" altLang="zh-CN" sz="2400" b="1" dirty="0" smtClean="0">
                <a:solidFill>
                  <a:srgbClr val="990033"/>
                </a:solidFill>
                <a:latin typeface="宋体" pitchFamily="2" charset="-122"/>
              </a:rPr>
              <a:t>] </a:t>
            </a:r>
            <a:r>
              <a:rPr lang="zh-CN" altLang="en-US" sz="2400" b="1" dirty="0" smtClean="0">
                <a:solidFill>
                  <a:srgbClr val="990033"/>
                </a:solidFill>
                <a:latin typeface="宋体" pitchFamily="2" charset="-122"/>
              </a:rPr>
              <a:t>“女儿举报父亲在高速公路上开车接电话”一事引发质疑、关注，这为考生提供了较多的写作角度和广阔的思考空间。一是从小陈的角度来思考，考生可以赞扬她的理性、勇气，也可以批评她对父亲的“无情举报”；二是从父亲的角度来思考，考生可以就他在高速公路上开车接电话的危险举动提出意见，也可以对老陈遭到亲生女儿举报表示同情；三是从高速公路行驶监管部门的角度来思考，考生可以批评他们宣传缺失，也可以议论监管、处罚不到位等等。特别要注意的是书信的格式一定要规范，开头要有收信人，落款要有写信人“明华”及日期。</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4" name="Group 5"/>
          <p:cNvGrpSpPr>
            <a:grpSpLocks/>
          </p:cNvGrpSpPr>
          <p:nvPr/>
        </p:nvGrpSpPr>
        <p:grpSpPr bwMode="auto">
          <a:xfrm>
            <a:off x="0" y="1989138"/>
            <a:ext cx="609600" cy="2003425"/>
            <a:chOff x="1" y="490"/>
            <a:chExt cx="384" cy="1262"/>
          </a:xfrm>
        </p:grpSpPr>
        <p:pic>
          <p:nvPicPr>
            <p:cNvPr id="1650698" name="Picture 6"/>
            <p:cNvPicPr>
              <a:picLocks noChangeAspect="1" noChangeArrowheads="1"/>
            </p:cNvPicPr>
            <p:nvPr/>
          </p:nvPicPr>
          <p:blipFill>
            <a:blip r:embed="rId3"/>
            <a:srcRect/>
            <a:stretch>
              <a:fillRect/>
            </a:stretch>
          </p:blipFill>
          <p:spPr bwMode="auto">
            <a:xfrm>
              <a:off x="1" y="490"/>
              <a:ext cx="384" cy="1171"/>
            </a:xfrm>
            <a:prstGeom prst="rect">
              <a:avLst/>
            </a:prstGeom>
            <a:noFill/>
            <a:ln w="9525">
              <a:noFill/>
              <a:miter lim="800000"/>
              <a:headEnd/>
              <a:tailEnd/>
            </a:ln>
          </p:spPr>
        </p:pic>
        <p:sp>
          <p:nvSpPr>
            <p:cNvPr id="1650699" name="内容占位符 2"/>
            <p:cNvSpPr>
              <a:spLocks/>
            </p:cNvSpPr>
            <p:nvPr/>
          </p:nvSpPr>
          <p:spPr bwMode="auto">
            <a:xfrm>
              <a:off x="62" y="57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b="1">
                  <a:solidFill>
                    <a:schemeClr val="bg1"/>
                  </a:solidFill>
                </a:rPr>
                <a:t>.</a:t>
              </a:r>
              <a:endParaRPr lang="en-US" altLang="zh-CN"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升格</a:t>
              </a:r>
            </a:p>
          </p:txBody>
        </p:sp>
      </p:grpSp>
    </p:spTree>
  </p:cSld>
  <p:clrMapOvr>
    <a:masterClrMapping/>
  </p:clrMapOvr>
  <p:transition spd="med">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14348" y="714356"/>
            <a:ext cx="8143932" cy="5857916"/>
          </a:xfrm>
        </p:spPr>
        <p:txBody>
          <a:bodyPr/>
          <a:lstStyle/>
          <a:p>
            <a:pPr marL="0" indent="0" eaLnBrk="1" hangingPunct="1">
              <a:lnSpc>
                <a:spcPts val="3500"/>
              </a:lnSpc>
              <a:spcBef>
                <a:spcPct val="0"/>
              </a:spcBef>
              <a:buFont typeface="Arial" charset="0"/>
              <a:buNone/>
            </a:pPr>
            <a:r>
              <a:rPr lang="en-US" altLang="zh-CN" sz="2400" b="1" dirty="0" smtClean="0">
                <a:latin typeface="宋体" pitchFamily="2" charset="-122"/>
              </a:rPr>
              <a:t>【</a:t>
            </a:r>
            <a:r>
              <a:rPr lang="zh-CN" altLang="en-US" sz="2400" b="1" dirty="0" smtClean="0">
                <a:latin typeface="宋体" pitchFamily="2" charset="-122"/>
              </a:rPr>
              <a:t>例文借鉴</a:t>
            </a:r>
            <a:r>
              <a:rPr lang="en-US" altLang="zh-CN" sz="2400" b="1" dirty="0" smtClean="0">
                <a:latin typeface="宋体" pitchFamily="2" charset="-122"/>
              </a:rPr>
              <a:t>】</a:t>
            </a:r>
          </a:p>
          <a:p>
            <a:pPr marL="0" indent="0" algn="ctr" eaLnBrk="1" hangingPunct="1">
              <a:lnSpc>
                <a:spcPts val="3500"/>
              </a:lnSpc>
              <a:spcBef>
                <a:spcPct val="0"/>
              </a:spcBef>
              <a:buNone/>
            </a:pPr>
            <a:r>
              <a:rPr lang="zh-CN" altLang="en-US" sz="2400" b="1" dirty="0" smtClean="0">
                <a:latin typeface="宋体" pitchFamily="2" charset="-122"/>
              </a:rPr>
              <a:t>我辈能腾飞</a:t>
            </a:r>
          </a:p>
          <a:p>
            <a:pPr marL="0" indent="0" algn="ctr" eaLnBrk="1" hangingPunct="1">
              <a:lnSpc>
                <a:spcPts val="3500"/>
              </a:lnSpc>
              <a:spcBef>
                <a:spcPct val="0"/>
              </a:spcBef>
              <a:buFont typeface="Arial" charset="0"/>
              <a:buNone/>
            </a:pPr>
            <a:r>
              <a:rPr lang="zh-CN" altLang="en-US" sz="2400" b="1" dirty="0" smtClean="0">
                <a:latin typeface="仿宋_GB2312" pitchFamily="49" charset="-122"/>
                <a:ea typeface="仿宋_GB2312" pitchFamily="49" charset="-122"/>
              </a:rPr>
              <a:t>一考生</a:t>
            </a:r>
          </a:p>
          <a:p>
            <a:pPr marL="0" indent="0" eaLnBrk="1" hangingPunct="1">
              <a:lnSpc>
                <a:spcPts val="3500"/>
              </a:lnSpc>
              <a:spcBef>
                <a:spcPct val="0"/>
              </a:spcBef>
              <a:buNone/>
            </a:pPr>
            <a:r>
              <a:rPr lang="zh-CN" altLang="en-US" sz="2400" b="1" dirty="0" smtClean="0">
                <a:latin typeface="宋体" pitchFamily="2" charset="-122"/>
              </a:rPr>
              <a:t>亲爱的小陈姐姐：</a:t>
            </a:r>
          </a:p>
          <a:p>
            <a:pPr marL="0" indent="0" eaLnBrk="1" hangingPunct="1">
              <a:lnSpc>
                <a:spcPts val="3500"/>
              </a:lnSpc>
              <a:spcBef>
                <a:spcPct val="0"/>
              </a:spcBef>
              <a:buNone/>
            </a:pPr>
            <a:r>
              <a:rPr lang="zh-CN" altLang="en-US" sz="2400" b="1" dirty="0" smtClean="0">
                <a:latin typeface="宋体" pitchFamily="2" charset="-122"/>
              </a:rPr>
              <a:t>    你好！</a:t>
            </a:r>
          </a:p>
          <a:p>
            <a:pPr marL="0" indent="0" eaLnBrk="1" hangingPunct="1">
              <a:lnSpc>
                <a:spcPts val="3500"/>
              </a:lnSpc>
              <a:spcBef>
                <a:spcPct val="0"/>
              </a:spcBef>
              <a:buNone/>
            </a:pPr>
            <a:r>
              <a:rPr lang="zh-CN" altLang="en-US" sz="2400" b="1" dirty="0" smtClean="0">
                <a:latin typeface="宋体" pitchFamily="2" charset="-122"/>
              </a:rPr>
              <a:t>    看到你这样勇敢地担起对爸爸的生命安全负责的责任，勇敢地对他人的不良乃至违法行为发出正义的警告，我要为你点赞，为我们这一代敢于肩负责任、敢于发出正义之声的行为骄傲。</a:t>
            </a:r>
          </a:p>
          <a:p>
            <a:pPr marL="0" indent="0" eaLnBrk="1" hangingPunct="1">
              <a:lnSpc>
                <a:spcPts val="3500"/>
              </a:lnSpc>
              <a:spcBef>
                <a:spcPct val="0"/>
              </a:spcBef>
              <a:buNone/>
            </a:pPr>
            <a:r>
              <a:rPr lang="zh-CN" altLang="en-US" sz="2400" b="1" dirty="0" smtClean="0">
                <a:latin typeface="宋体" pitchFamily="2" charset="-122"/>
              </a:rPr>
              <a:t>    你通过微博私信向警方举报自己父亲的行为，看似不通情理，却是出于对父亲的关爱，出于维护社会良好风气的正义感。这让全社会看到了我们这一代人的责任感，看到我辈正欲振翅高飞的矫健身姿。</a:t>
            </a:r>
          </a:p>
        </p:txBody>
      </p:sp>
      <p:sp>
        <p:nvSpPr>
          <p:cNvPr id="181658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816589"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816590"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836613"/>
            <a:ext cx="8135937" cy="5616575"/>
          </a:xfrm>
        </p:spPr>
        <p:txBody>
          <a:bodyPr/>
          <a:lstStyle/>
          <a:p>
            <a:pPr marL="0" indent="0" eaLnBrk="1" hangingPunct="1">
              <a:lnSpc>
                <a:spcPts val="3500"/>
              </a:lnSpc>
              <a:spcBef>
                <a:spcPct val="0"/>
              </a:spcBef>
              <a:buNone/>
            </a:pPr>
            <a:r>
              <a:rPr lang="zh-CN" altLang="en-US" sz="2400" b="1" dirty="0" smtClean="0">
                <a:latin typeface="楷体_GB2312" pitchFamily="49" charset="-122"/>
                <a:ea typeface="楷体_GB2312" pitchFamily="49" charset="-122"/>
              </a:rPr>
              <a:t>    我辈能腾飞，因为我们拥有正义与责任的翅膀。面对歹徒的刀锋，我辈并无退意与恐惧，而是挺身而出；看见烈日下身有残疾的乞讨者，“最美”大学生为其撑起一片阴凉儿；老人摔倒在地，明知有被讹诈的风险，我辈中仍有人毫不犹豫地将老人扶起</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这一切，都是因为我辈中不乏怀抱强烈责任心之人，他们铁肩担道义，扶起中华美德之树，争做民族崛起之栋梁。</a:t>
            </a:r>
          </a:p>
          <a:p>
            <a:pPr marL="0" indent="0" eaLnBrk="1" hangingPunct="1">
              <a:lnSpc>
                <a:spcPts val="3500"/>
              </a:lnSpc>
              <a:spcBef>
                <a:spcPct val="0"/>
              </a:spcBef>
              <a:buNone/>
            </a:pPr>
            <a:r>
              <a:rPr lang="zh-CN" altLang="en-US" sz="2400" b="1" dirty="0" smtClean="0">
                <a:latin typeface="楷体_GB2312" pitchFamily="49" charset="-122"/>
                <a:ea typeface="楷体_GB2312" pitchFamily="49" charset="-122"/>
              </a:rPr>
              <a:t>    我辈能腾飞，即使遭受质疑，我们依然心中有光，坚守信仰。但丁曾说：“让人家去说长道短！要像一座矗立的塔，决不因暴风而倾斜。”面对外界的质疑，我们决不能忘记自己的本心，忘却自己的坚守。你看民主斗士曼德拉，身处逆境却仍坚守本心，乐观积极；你看鲁迅先生，</a:t>
            </a:r>
          </a:p>
        </p:txBody>
      </p:sp>
      <p:sp>
        <p:nvSpPr>
          <p:cNvPr id="181760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81761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81761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836613"/>
            <a:ext cx="7920038" cy="5399087"/>
          </a:xfrm>
        </p:spPr>
        <p:txBody>
          <a:bodyPr/>
          <a:lstStyle/>
          <a:p>
            <a:pPr marL="0" indent="0" eaLnBrk="1" hangingPunct="1">
              <a:lnSpc>
                <a:spcPts val="3500"/>
              </a:lnSpc>
              <a:spcBef>
                <a:spcPct val="0"/>
              </a:spcBef>
              <a:buNone/>
            </a:pPr>
            <a:r>
              <a:rPr lang="zh-CN" altLang="en-US" sz="2400" b="1" dirty="0" smtClean="0">
                <a:latin typeface="楷体_GB2312" pitchFamily="49" charset="-122"/>
                <a:ea typeface="楷体_GB2312" pitchFamily="49" charset="-122"/>
              </a:rPr>
              <a:t>面对黑暗的时代，敢于用手中的笔刺破民族沉沦的黑幕。我们勇于且善于向前辈们学习，皆因我们心中有和他们一样的道德与信仰。</a:t>
            </a:r>
            <a:endParaRPr lang="en-US" altLang="zh-CN" sz="2400" b="1" dirty="0" smtClean="0">
              <a:latin typeface="楷体_GB2312" pitchFamily="49" charset="-122"/>
              <a:ea typeface="楷体_GB2312" pitchFamily="49" charset="-122"/>
            </a:endParaRPr>
          </a:p>
          <a:p>
            <a:pPr marL="0" indent="0" eaLnBrk="1" hangingPunct="1">
              <a:lnSpc>
                <a:spcPts val="3500"/>
              </a:lnSpc>
              <a:spcBef>
                <a:spcPct val="0"/>
              </a:spcBef>
              <a:buNone/>
            </a:pPr>
            <a:r>
              <a:rPr lang="zh-CN" altLang="en-US" sz="2400" b="1" dirty="0" smtClean="0">
                <a:latin typeface="楷体_GB2312" pitchFamily="49" charset="-122"/>
                <a:ea typeface="楷体_GB2312" pitchFamily="49" charset="-122"/>
              </a:rPr>
              <a:t>    我辈能腾飞，但也不可被一时的名利迷失心智。灯塔被重重迷雾遮蔽而不得寻时，装备再精良的船只也会失去前行的方向。所以，即使在我们的努力与成功获得他人的认可和赞扬时，我们也不能迷失方向，而要把握方向，更加努力地前行。“超级课程表”的“</a:t>
            </a:r>
            <a:r>
              <a:rPr lang="en-US" altLang="zh-CN" sz="2400" b="1" dirty="0" smtClean="0">
                <a:latin typeface="楷体_GB2312" pitchFamily="49" charset="-122"/>
                <a:ea typeface="楷体_GB2312" pitchFamily="49" charset="-122"/>
              </a:rPr>
              <a:t>90</a:t>
            </a:r>
            <a:r>
              <a:rPr lang="zh-CN" altLang="en-US" sz="2400" b="1" dirty="0" smtClean="0">
                <a:latin typeface="楷体_GB2312" pitchFamily="49" charset="-122"/>
                <a:ea typeface="楷体_GB2312" pitchFamily="49" charset="-122"/>
              </a:rPr>
              <a:t>后”</a:t>
            </a:r>
            <a:r>
              <a:rPr lang="en-US" altLang="zh-CN" sz="2400" b="1" dirty="0" smtClean="0">
                <a:latin typeface="楷体_GB2312" pitchFamily="49" charset="-122"/>
                <a:ea typeface="楷体_GB2312" pitchFamily="49" charset="-122"/>
              </a:rPr>
              <a:t>CEO</a:t>
            </a:r>
            <a:r>
              <a:rPr lang="zh-CN" altLang="en-US" sz="2400" b="1" dirty="0" smtClean="0">
                <a:latin typeface="楷体_GB2312" pitchFamily="49" charset="-122"/>
                <a:ea typeface="楷体_GB2312" pitchFamily="49" charset="-122"/>
              </a:rPr>
              <a:t>余佳文带着他的“兄弟盟”取得了阿里巴巴等大公司的三轮风投，获得了同龄人不可企及的成功。余佳文虽然年少，但他始终清楚自己想要什么、在做什么。余佳文的目标与努力让我们看到了我辈有立足社会的资本，更认得清飞翔的方向。</a:t>
            </a:r>
          </a:p>
          <a:p>
            <a:pPr marL="0" indent="0" eaLnBrk="1" hangingPunct="1">
              <a:lnSpc>
                <a:spcPts val="3500"/>
              </a:lnSpc>
              <a:spcBef>
                <a:spcPct val="0"/>
              </a:spcBef>
              <a:buNone/>
            </a:pPr>
            <a:endParaRPr lang="zh-CN" altLang="en-US" sz="2400" b="1" dirty="0" smtClean="0">
              <a:latin typeface="楷体_GB2312" pitchFamily="49" charset="-122"/>
              <a:ea typeface="楷体_GB2312" pitchFamily="49" charset="-122"/>
            </a:endParaRPr>
          </a:p>
        </p:txBody>
      </p:sp>
      <p:sp>
        <p:nvSpPr>
          <p:cNvPr id="181965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819661"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819662"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836613"/>
            <a:ext cx="8135937" cy="5545137"/>
          </a:xfrm>
        </p:spPr>
        <p:txBody>
          <a:bodyPr/>
          <a:lstStyle/>
          <a:p>
            <a:pPr marL="0" indent="0" eaLnBrk="1" hangingPunct="1">
              <a:lnSpc>
                <a:spcPts val="3500"/>
              </a:lnSpc>
              <a:spcBef>
                <a:spcPct val="0"/>
              </a:spcBef>
              <a:buNone/>
            </a:pPr>
            <a:r>
              <a:rPr lang="zh-CN" altLang="en-US" sz="2400" b="1" dirty="0" smtClean="0">
                <a:latin typeface="宋体"/>
                <a:ea typeface="楷体_GB2312" pitchFamily="49" charset="-122"/>
              </a:rPr>
              <a:t>    即使找不到大海，也不要停止称颂不老泉的歌声；即使风雪掩埋了道路，也请珍爱走过的路程；即使所有的坚守与追求都只是徒劳，也依然要勇敢，要坚持</a:t>
            </a:r>
            <a:r>
              <a:rPr lang="en-US" altLang="zh-CN" sz="2400" b="1" dirty="0" smtClean="0">
                <a:latin typeface="宋体"/>
                <a:ea typeface="楷体_GB2312" pitchFamily="49" charset="-122"/>
              </a:rPr>
              <a:t>——</a:t>
            </a:r>
            <a:r>
              <a:rPr lang="zh-CN" altLang="en-US" sz="2400" b="1" dirty="0" smtClean="0">
                <a:latin typeface="宋体"/>
                <a:ea typeface="楷体_GB2312" pitchFamily="49" charset="-122"/>
              </a:rPr>
              <a:t>因为责任的重担在我们的肩上，我辈应腾飞！</a:t>
            </a:r>
          </a:p>
          <a:p>
            <a:pPr marL="0" indent="0" eaLnBrk="1" hangingPunct="1">
              <a:lnSpc>
                <a:spcPts val="3500"/>
              </a:lnSpc>
              <a:spcBef>
                <a:spcPct val="0"/>
              </a:spcBef>
              <a:buNone/>
            </a:pPr>
            <a:r>
              <a:rPr lang="zh-CN" altLang="en-US" sz="2400" b="1" dirty="0" smtClean="0">
                <a:latin typeface="宋体"/>
                <a:ea typeface="楷体_GB2312" pitchFamily="49" charset="-122"/>
              </a:rPr>
              <a:t>    此致</a:t>
            </a:r>
          </a:p>
          <a:p>
            <a:pPr marL="0" indent="0" eaLnBrk="1" hangingPunct="1">
              <a:lnSpc>
                <a:spcPts val="3500"/>
              </a:lnSpc>
              <a:spcBef>
                <a:spcPct val="0"/>
              </a:spcBef>
              <a:buNone/>
            </a:pPr>
            <a:r>
              <a:rPr lang="zh-CN" altLang="en-US" sz="2400" b="1" dirty="0" smtClean="0">
                <a:latin typeface="宋体"/>
                <a:ea typeface="楷体_GB2312" pitchFamily="49" charset="-122"/>
              </a:rPr>
              <a:t>敬礼！</a:t>
            </a:r>
          </a:p>
          <a:p>
            <a:pPr marL="0" indent="0" algn="r" eaLnBrk="1" hangingPunct="1">
              <a:lnSpc>
                <a:spcPts val="3500"/>
              </a:lnSpc>
              <a:spcBef>
                <a:spcPct val="0"/>
              </a:spcBef>
              <a:buNone/>
            </a:pPr>
            <a:r>
              <a:rPr lang="zh-CN" altLang="en-US" sz="2400" b="1" dirty="0" smtClean="0">
                <a:latin typeface="宋体"/>
                <a:ea typeface="楷体_GB2312" pitchFamily="49" charset="-122"/>
              </a:rPr>
              <a:t>明华</a:t>
            </a:r>
          </a:p>
          <a:p>
            <a:pPr marL="0" indent="0" algn="r" eaLnBrk="1" hangingPunct="1">
              <a:lnSpc>
                <a:spcPts val="3500"/>
              </a:lnSpc>
              <a:spcBef>
                <a:spcPct val="0"/>
              </a:spcBef>
              <a:buNone/>
            </a:pPr>
            <a:r>
              <a:rPr lang="en-US" altLang="zh-CN" sz="2400" b="1" dirty="0" smtClean="0">
                <a:latin typeface="宋体"/>
                <a:ea typeface="楷体_GB2312" pitchFamily="49" charset="-122"/>
              </a:rPr>
              <a:t>2015</a:t>
            </a:r>
            <a:r>
              <a:rPr lang="zh-CN" altLang="en-US" sz="2400" b="1" dirty="0" smtClean="0">
                <a:latin typeface="宋体"/>
                <a:ea typeface="楷体_GB2312" pitchFamily="49" charset="-122"/>
              </a:rPr>
              <a:t>年</a:t>
            </a:r>
            <a:r>
              <a:rPr lang="en-US" altLang="zh-CN" sz="2400" b="1" dirty="0" smtClean="0">
                <a:latin typeface="宋体"/>
                <a:ea typeface="楷体_GB2312" pitchFamily="49" charset="-122"/>
              </a:rPr>
              <a:t>6</a:t>
            </a:r>
            <a:r>
              <a:rPr lang="zh-CN" altLang="en-US" sz="2400" b="1" dirty="0" smtClean="0">
                <a:latin typeface="宋体"/>
                <a:ea typeface="楷体_GB2312" pitchFamily="49" charset="-122"/>
              </a:rPr>
              <a:t>月</a:t>
            </a:r>
            <a:r>
              <a:rPr lang="en-US" altLang="zh-CN" sz="2400" b="1" dirty="0" smtClean="0">
                <a:latin typeface="宋体"/>
                <a:ea typeface="楷体_GB2312" pitchFamily="49" charset="-122"/>
              </a:rPr>
              <a:t>7</a:t>
            </a:r>
            <a:r>
              <a:rPr lang="zh-CN" altLang="en-US" sz="2400" b="1" dirty="0" smtClean="0">
                <a:latin typeface="宋体"/>
                <a:ea typeface="楷体_GB2312" pitchFamily="49" charset="-122"/>
              </a:rPr>
              <a:t>日</a:t>
            </a:r>
          </a:p>
          <a:p>
            <a:pPr marL="0" indent="0" algn="r" eaLnBrk="1" hangingPunct="1">
              <a:lnSpc>
                <a:spcPts val="3500"/>
              </a:lnSpc>
              <a:spcBef>
                <a:spcPct val="0"/>
              </a:spcBef>
              <a:buNone/>
            </a:pPr>
            <a:r>
              <a:rPr lang="en-US" altLang="zh-CN" sz="2400" b="1" dirty="0" smtClean="0">
                <a:latin typeface="宋体"/>
                <a:ea typeface="楷体_GB2312" pitchFamily="49" charset="-122"/>
              </a:rPr>
              <a:t>(2015</a:t>
            </a:r>
            <a:r>
              <a:rPr lang="zh-CN" altLang="en-US" sz="2400" b="1" dirty="0" smtClean="0">
                <a:latin typeface="宋体"/>
                <a:ea typeface="楷体_GB2312" pitchFamily="49" charset="-122"/>
              </a:rPr>
              <a:t>年全国卷</a:t>
            </a:r>
            <a:r>
              <a:rPr lang="en-US" altLang="zh-CN" sz="2400" b="1" dirty="0" smtClean="0">
                <a:latin typeface="宋体"/>
                <a:ea typeface="楷体_GB2312" pitchFamily="49" charset="-122"/>
              </a:rPr>
              <a:t>Ⅰ</a:t>
            </a:r>
            <a:r>
              <a:rPr lang="zh-CN" altLang="en-US" sz="2400" b="1" dirty="0" smtClean="0">
                <a:latin typeface="宋体"/>
                <a:ea typeface="楷体_GB2312" pitchFamily="49" charset="-122"/>
              </a:rPr>
              <a:t>高分作文</a:t>
            </a:r>
            <a:r>
              <a:rPr lang="en-US" altLang="zh-CN" sz="2400" b="1" dirty="0" smtClean="0">
                <a:latin typeface="宋体"/>
                <a:ea typeface="楷体_GB2312" pitchFamily="49" charset="-122"/>
              </a:rPr>
              <a:t>)</a:t>
            </a:r>
          </a:p>
        </p:txBody>
      </p:sp>
      <p:sp>
        <p:nvSpPr>
          <p:cNvPr id="16794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7950"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7951"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936625"/>
            <a:ext cx="8064500" cy="5399088"/>
          </a:xfrm>
        </p:spPr>
        <p:txBody>
          <a:bodyPr/>
          <a:lstStyle/>
          <a:p>
            <a:pPr marL="0" indent="90488" eaLnBrk="1" hangingPunct="1">
              <a:lnSpc>
                <a:spcPts val="3500"/>
              </a:lnSpc>
              <a:spcBef>
                <a:spcPct val="0"/>
              </a:spcBef>
              <a:buNone/>
            </a:pPr>
            <a:r>
              <a:rPr lang="zh-CN" altLang="zh-CN" sz="2400" b="1" dirty="0" smtClean="0">
                <a:latin typeface="黑体" pitchFamily="2" charset="-122"/>
                <a:ea typeface="黑体" pitchFamily="2" charset="-122"/>
              </a:rPr>
              <a:t>[名师点评]</a:t>
            </a:r>
            <a:r>
              <a:rPr lang="zh-CN" altLang="en-US" sz="2400" b="1" dirty="0" smtClean="0">
                <a:latin typeface="+mn-ea"/>
              </a:rPr>
              <a:t>文章开篇，作者在对小陈的行为予以充分肯定的基础上，为小陈“敢于肩负责任、敢于发出正义之声的行为骄傲”，并以此为由头，拓展延伸，发出了“我辈能腾飞”的呼喊。接着，主体部分采用“中间点题法”，在每段的段首都有点题句，从三个方面阐述“我辈能腾飞”的理由：拥有正义感与责任心、坚守信仰、清楚飞翔的方向。此外，作者在举例论证自己的观点时，从现实生活中的扶危济困、爱心无限的事例，到古今中外的名人轶事，从但丁的论断到“</a:t>
            </a:r>
            <a:r>
              <a:rPr lang="en-US" altLang="zh-CN" sz="2400" b="1" dirty="0" smtClean="0">
                <a:latin typeface="+mn-ea"/>
              </a:rPr>
              <a:t>90</a:t>
            </a:r>
            <a:r>
              <a:rPr lang="zh-CN" altLang="en-US" sz="2400" b="1" dirty="0" smtClean="0">
                <a:latin typeface="+mn-ea"/>
              </a:rPr>
              <a:t>后”余佳文的成功创业，完成了从同龄人到名人再到同龄人的回环，逻辑严密。文章结尾，再次点明题意。这篇文章可谓做到了中心突出，主旨明确。</a:t>
            </a:r>
            <a:endParaRPr lang="zh-CN" altLang="en-US" sz="2400" b="1" dirty="0" smtClean="0">
              <a:solidFill>
                <a:srgbClr val="000000"/>
              </a:solidFill>
              <a:latin typeface="+mn-ea"/>
            </a:endParaRPr>
          </a:p>
        </p:txBody>
      </p:sp>
      <p:sp>
        <p:nvSpPr>
          <p:cNvPr id="182067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820685"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820686"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74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908050"/>
            <a:ext cx="8062912" cy="5399088"/>
          </a:xfrm>
          <a:prstGeom prst="rect">
            <a:avLst/>
          </a:prstGeom>
          <a:noFill/>
          <a:ln w="9525">
            <a:noFill/>
            <a:miter lim="800000"/>
            <a:headEnd/>
            <a:tailEnd/>
          </a:ln>
        </p:spPr>
        <p:txBody>
          <a:bodyPr/>
          <a:lstStyle/>
          <a:p>
            <a:pPr algn="just">
              <a:lnSpc>
                <a:spcPts val="3500"/>
              </a:lnSpc>
              <a:buFont typeface="Arial" charset="0"/>
              <a:buNone/>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gn="just">
              <a:lnSpc>
                <a:spcPts val="3500"/>
              </a:lnSpc>
            </a:pPr>
            <a:r>
              <a:rPr lang="en-US" altLang="zh-CN" sz="2400" b="1" dirty="0" smtClean="0">
                <a:solidFill>
                  <a:srgbClr val="000000"/>
                </a:solidFill>
                <a:latin typeface="Times New Roman" pitchFamily="18" charset="0"/>
                <a:cs typeface="Times New Roman" pitchFamily="18" charset="0"/>
              </a:rPr>
              <a:t>5. </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a:solidFill>
                <a:srgbClr val="000000"/>
              </a:solidFill>
              <a:latin typeface="Times New Roman" pitchFamily="18" charset="0"/>
              <a:ea typeface="楷体_GB2312" pitchFamily="49" charset="-122"/>
              <a:cs typeface="Times New Roman" pitchFamily="18" charset="0"/>
            </a:endParaRPr>
          </a:p>
          <a:p>
            <a:pPr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        高考成绩下来后，小章同学的成绩刚够本省二本段，小章犹豫不决：上二本，就得到偏远地方，将来就业就可能留在那里；要上高职专科，一辈子可能就是蓝领，难以出人头地；如果复读，又担心明年上不了一本，又耽误一年。</a:t>
            </a:r>
          </a:p>
          <a:p>
            <a:pPr algn="just">
              <a:lnSpc>
                <a:spcPts val="3500"/>
              </a:lnSpc>
            </a:pPr>
            <a:r>
              <a:rPr lang="zh-CN" altLang="en-US" sz="2400" b="1" dirty="0" smtClean="0">
                <a:latin typeface="宋体" pitchFamily="2" charset="-122"/>
              </a:rPr>
              <a:t>    要求综合材料内容及含意，选好角度，确定立意，明确文体，自拟标题。灵活运用中间点题法。</a:t>
            </a:r>
          </a:p>
          <a:p>
            <a:pPr algn="just">
              <a:lnSpc>
                <a:spcPts val="3500"/>
              </a:lnSpc>
            </a:pPr>
            <a:endParaRPr lang="zh-CN" altLang="en-US" sz="2400" b="1" dirty="0">
              <a:latin typeface="宋体" pitchFamily="2" charset="-122"/>
            </a:endParaRPr>
          </a:p>
          <a:p>
            <a:pPr>
              <a:lnSpc>
                <a:spcPts val="3500"/>
              </a:lnSpc>
              <a:buFont typeface="Arial" charset="0"/>
              <a:buNone/>
            </a:pPr>
            <a:endParaRPr lang="zh-CN" altLang="en-US" sz="2400" b="1" dirty="0">
              <a:latin typeface="宋体" pitchFamily="2" charset="-122"/>
            </a:endParaRPr>
          </a:p>
          <a:p>
            <a:pPr>
              <a:lnSpc>
                <a:spcPts val="3500"/>
              </a:lnSpc>
              <a:buFont typeface="Arial" charset="0"/>
              <a:buNone/>
            </a:pPr>
            <a:endParaRPr lang="zh-CN" altLang="en-US" sz="2400" b="1" dirty="0">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823758"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823759"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836613"/>
            <a:ext cx="8135937" cy="5499100"/>
          </a:xfrm>
          <a:prstGeom prst="rect">
            <a:avLst/>
          </a:prstGeom>
          <a:noFill/>
          <a:ln w="9525">
            <a:noFill/>
            <a:miter lim="800000"/>
            <a:headEnd/>
            <a:tailEnd/>
          </a:ln>
        </p:spPr>
        <p:txBody>
          <a:bodyPr/>
          <a:lstStyle/>
          <a:p>
            <a:pPr>
              <a:lnSpc>
                <a:spcPts val="3500"/>
              </a:lnSpc>
            </a:pPr>
            <a:r>
              <a:rPr lang="zh-CN" altLang="zh-CN" sz="2400" b="1" dirty="0" smtClean="0">
                <a:solidFill>
                  <a:srgbClr val="990033"/>
                </a:solidFill>
                <a:latin typeface="黑体" pitchFamily="2" charset="-122"/>
                <a:ea typeface="黑体" pitchFamily="2" charset="-122"/>
              </a:rPr>
              <a:t>[</a:t>
            </a:r>
            <a:r>
              <a:rPr lang="zh-CN" altLang="zh-CN" sz="2400" b="1" dirty="0">
                <a:solidFill>
                  <a:srgbClr val="990033"/>
                </a:solidFill>
                <a:latin typeface="黑体" pitchFamily="2" charset="-122"/>
                <a:ea typeface="黑体" pitchFamily="2" charset="-122"/>
              </a:rPr>
              <a:t>审题提示</a:t>
            </a:r>
            <a:r>
              <a:rPr lang="zh-CN"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上二本：“好儿女志在四方”，自己的人生选择也要和社会的需要结合起来，肩负起青年人的责任。上高职：要有正确的名利观，能有一技之长，能为社会做出贡献，就是成功。复读：厚积才能薄发，人应该对自己有信心。</a:t>
            </a:r>
            <a:endParaRPr lang="zh-CN" altLang="zh-CN" sz="2400" b="1" dirty="0">
              <a:solidFill>
                <a:srgbClr val="990033"/>
              </a:solidFill>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96622"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96623"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74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908050"/>
            <a:ext cx="8062912" cy="5399088"/>
          </a:xfrm>
          <a:prstGeom prst="rect">
            <a:avLst/>
          </a:prstGeom>
          <a:noFill/>
          <a:ln w="9525">
            <a:noFill/>
            <a:miter lim="800000"/>
            <a:headEnd/>
            <a:tailEnd/>
          </a:ln>
        </p:spPr>
        <p:txBody>
          <a:bodyPr/>
          <a:lstStyle/>
          <a:p>
            <a:pPr algn="just">
              <a:lnSpc>
                <a:spcPts val="3500"/>
              </a:lnSpc>
              <a:buFont typeface="Arial" charset="0"/>
              <a:buNone/>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gn="just">
              <a:lnSpc>
                <a:spcPts val="3500"/>
              </a:lnSpc>
            </a:pPr>
            <a:r>
              <a:rPr lang="en-US" altLang="zh-CN" sz="2400" b="1" dirty="0" smtClean="0">
                <a:solidFill>
                  <a:srgbClr val="000000"/>
                </a:solidFill>
                <a:latin typeface="Times New Roman" pitchFamily="18" charset="0"/>
                <a:cs typeface="Times New Roman" pitchFamily="18" charset="0"/>
              </a:rPr>
              <a:t>6.</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a:solidFill>
                <a:srgbClr val="000000"/>
              </a:solidFill>
              <a:latin typeface="Times New Roman" pitchFamily="18" charset="0"/>
              <a:ea typeface="楷体_GB2312" pitchFamily="49" charset="-122"/>
              <a:cs typeface="Times New Roman" pitchFamily="18" charset="0"/>
            </a:endParaRPr>
          </a:p>
          <a:p>
            <a:pPr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        一次射击选拔赛后，省队主教练发现了一张很有意思的靶纸：几乎所有的子弹都偏向同一个方向。这说明这位选手的技术动作肯定有大问题，但非常集中的着弹点又说明他的稳定性非常好。事后，这位选手出人意料地进入了省队，不久又进入国家队，最终为中国实现了奥运金牌零的突破。他，就是许海峰。</a:t>
            </a:r>
          </a:p>
          <a:p>
            <a:pPr algn="just">
              <a:lnSpc>
                <a:spcPts val="3500"/>
              </a:lnSpc>
            </a:pPr>
            <a:r>
              <a:rPr lang="zh-CN" altLang="en-US" sz="2400" b="1" dirty="0" smtClean="0">
                <a:latin typeface="宋体" pitchFamily="2" charset="-122"/>
              </a:rPr>
              <a:t>    要求选好角度，确定立意，明确文体，自拟标题；不要脱离材料内容及含意的范围作文，不要套作，不得抄袭。灵活运用中间点题法。</a:t>
            </a:r>
          </a:p>
          <a:p>
            <a:pPr algn="just">
              <a:lnSpc>
                <a:spcPts val="3500"/>
              </a:lnSpc>
            </a:pPr>
            <a:endParaRPr lang="zh-CN" altLang="en-US" sz="2400" b="1" dirty="0">
              <a:latin typeface="宋体" pitchFamily="2" charset="-122"/>
            </a:endParaRPr>
          </a:p>
          <a:p>
            <a:pPr>
              <a:lnSpc>
                <a:spcPts val="3500"/>
              </a:lnSpc>
              <a:buFont typeface="Arial" charset="0"/>
              <a:buNone/>
            </a:pPr>
            <a:endParaRPr lang="zh-CN" altLang="en-US" sz="2400" b="1" dirty="0">
              <a:latin typeface="宋体" pitchFamily="2" charset="-122"/>
            </a:endParaRPr>
          </a:p>
          <a:p>
            <a:pPr>
              <a:lnSpc>
                <a:spcPts val="3500"/>
              </a:lnSpc>
              <a:buFont typeface="Arial" charset="0"/>
              <a:buNone/>
            </a:pPr>
            <a:endParaRPr lang="zh-CN" altLang="en-US" sz="2400" b="1" dirty="0">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823758"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823759"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836613"/>
            <a:ext cx="8135937" cy="5499100"/>
          </a:xfrm>
          <a:prstGeom prst="rect">
            <a:avLst/>
          </a:prstGeom>
          <a:noFill/>
          <a:ln w="9525">
            <a:noFill/>
            <a:miter lim="800000"/>
            <a:headEnd/>
            <a:tailEnd/>
          </a:ln>
        </p:spPr>
        <p:txBody>
          <a:bodyPr/>
          <a:lstStyle/>
          <a:p>
            <a:pPr>
              <a:lnSpc>
                <a:spcPts val="3500"/>
              </a:lnSpc>
            </a:pPr>
            <a:r>
              <a:rPr lang="zh-CN" altLang="zh-CN" sz="2400" b="1" dirty="0" smtClean="0">
                <a:solidFill>
                  <a:srgbClr val="990033"/>
                </a:solidFill>
                <a:latin typeface="黑体" pitchFamily="2" charset="-122"/>
                <a:ea typeface="黑体" pitchFamily="2" charset="-122"/>
              </a:rPr>
              <a:t>[</a:t>
            </a:r>
            <a:r>
              <a:rPr lang="zh-CN" altLang="zh-CN" sz="2400" b="1" dirty="0">
                <a:solidFill>
                  <a:srgbClr val="990033"/>
                </a:solidFill>
                <a:latin typeface="黑体" pitchFamily="2" charset="-122"/>
                <a:ea typeface="黑体" pitchFamily="2" charset="-122"/>
              </a:rPr>
              <a:t>审题提示</a:t>
            </a:r>
            <a:r>
              <a:rPr lang="zh-CN"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从教练的角度：关注缺陷，更要关注优点；善于发现细节的价值；要注意细节的独特之处；分析原因比了解结果更重要；选拔人才，不能求全责备；发现人才，要独具慧眼；等等。从许海峰的角度：世有伯乐然后有千里马；扬长补短，方能进步；知错能改，善莫大焉；等等。</a:t>
            </a:r>
          </a:p>
          <a:p>
            <a:pPr>
              <a:lnSpc>
                <a:spcPts val="3500"/>
              </a:lnSpc>
            </a:pPr>
            <a:endParaRPr lang="zh-CN" altLang="zh-CN" sz="2400" b="1" dirty="0">
              <a:solidFill>
                <a:srgbClr val="990033"/>
              </a:solidFill>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96622"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96623"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656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836613"/>
            <a:ext cx="8135937" cy="5545137"/>
          </a:xfrm>
          <a:prstGeom prst="rect">
            <a:avLst/>
          </a:prstGeom>
          <a:noFill/>
          <a:ln w="9525">
            <a:noFill/>
            <a:miter lim="800000"/>
            <a:headEnd/>
            <a:tailEnd/>
          </a:ln>
        </p:spPr>
        <p:txBody>
          <a:bodyPr/>
          <a:lstStyle/>
          <a:p>
            <a:pPr>
              <a:lnSpc>
                <a:spcPts val="3500"/>
              </a:lnSpc>
              <a:buFont typeface="Arial" charset="0"/>
              <a:buNone/>
            </a:pPr>
            <a:r>
              <a:rPr lang="zh-CN" altLang="zh-CN" sz="2400" b="1" dirty="0" smtClean="0">
                <a:latin typeface="宋体" pitchFamily="2" charset="-122"/>
              </a:rPr>
              <a:t>四</a:t>
            </a:r>
            <a:r>
              <a:rPr lang="zh-CN" altLang="zh-CN" sz="2400" b="1" dirty="0">
                <a:latin typeface="宋体" pitchFamily="2" charset="-122"/>
              </a:rPr>
              <a:t>、反复点题法</a:t>
            </a:r>
          </a:p>
          <a:p>
            <a:pPr>
              <a:lnSpc>
                <a:spcPts val="3500"/>
              </a:lnSpc>
            </a:pPr>
            <a:r>
              <a:rPr lang="zh-CN" altLang="en-US" sz="2400" b="1" dirty="0" smtClean="0">
                <a:latin typeface="宋体" pitchFamily="2" charset="-122"/>
              </a:rPr>
              <a:t>    所谓“反复点题法”就是在文章的标题、开头、中间、结尾都扣题，渲染并突出话题。反复是相对而言的，不是乱点题，也不是滥点题。“反复点题法”具体的做法是：一要不断出现文题中的词语</a:t>
            </a:r>
            <a:r>
              <a:rPr lang="en-US" altLang="zh-CN" sz="2400" b="1" dirty="0" smtClean="0">
                <a:latin typeface="宋体" pitchFamily="2" charset="-122"/>
              </a:rPr>
              <a:t>(</a:t>
            </a:r>
            <a:r>
              <a:rPr lang="zh-CN" altLang="en-US" sz="2400" b="1" dirty="0" smtClean="0">
                <a:latin typeface="宋体" pitchFamily="2" charset="-122"/>
              </a:rPr>
              <a:t>命题作文紧扣标题、话题作文紧扣话题、材料作文紧扣主题</a:t>
            </a:r>
            <a:r>
              <a:rPr lang="en-US" altLang="zh-CN" sz="2400" b="1" dirty="0" smtClean="0">
                <a:latin typeface="宋体" pitchFamily="2" charset="-122"/>
              </a:rPr>
              <a:t>)</a:t>
            </a:r>
            <a:r>
              <a:rPr lang="zh-CN" altLang="en-US" sz="2400" b="1" dirty="0" smtClean="0">
                <a:latin typeface="宋体" pitchFamily="2" charset="-122"/>
              </a:rPr>
              <a:t>。文中适当增加点题、扣题的字眼，不断地告诉阅卷老师，我的作文没有偏题。二要学会在关键处或醒目处反复点题。在文章的标题、开头、结尾和中间几段的段首、段尾分别点题，必要之时，点题句可单独成段。</a:t>
            </a:r>
          </a:p>
          <a:p>
            <a:pPr>
              <a:lnSpc>
                <a:spcPts val="3500"/>
              </a:lnSpc>
            </a:pPr>
            <a:endParaRPr lang="zh-CN" altLang="zh-CN" sz="2400" b="1" dirty="0">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626569"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626570"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88913"/>
            <a:ext cx="6697662" cy="476250"/>
          </a:xfrm>
          <a:noFill/>
        </p:spPr>
        <p:txBody>
          <a:bodyPr/>
          <a:lstStyle/>
          <a:p>
            <a:pPr algn="l" eaLnBrk="1" hangingPunct="1"/>
            <a:r>
              <a:rPr lang="zh-CN" altLang="en-US" sz="2200" b="1" smtClean="0">
                <a:solidFill>
                  <a:srgbClr val="C00000"/>
                </a:solidFill>
                <a:latin typeface="幼圆" pitchFamily="49" charset="-122"/>
                <a:ea typeface="幼圆" pitchFamily="49" charset="-122"/>
              </a:rPr>
              <a:t>专题十四　精准审题守江山 </a:t>
            </a:r>
          </a:p>
        </p:txBody>
      </p:sp>
      <p:sp>
        <p:nvSpPr>
          <p:cNvPr id="3" name="内容占位符 2"/>
          <p:cNvSpPr>
            <a:spLocks noGrp="1"/>
          </p:cNvSpPr>
          <p:nvPr>
            <p:ph idx="4294967295"/>
          </p:nvPr>
        </p:nvSpPr>
        <p:spPr>
          <a:xfrm>
            <a:off x="792163" y="936625"/>
            <a:ext cx="7920037" cy="5399088"/>
          </a:xfrm>
        </p:spPr>
        <p:txBody>
          <a:bodyPr>
            <a:noAutofit/>
          </a:bodyPr>
          <a:lstStyle/>
          <a:p>
            <a:pPr marL="0" indent="0">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我来拟题</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小陈，我支持你；举报您，合情合理更合法；理智与情感</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写给小陈的一封信；执法请留情</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给警方的一封信</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4" name="Group 5"/>
          <p:cNvGrpSpPr>
            <a:grpSpLocks/>
          </p:cNvGrpSpPr>
          <p:nvPr/>
        </p:nvGrpSpPr>
        <p:grpSpPr bwMode="auto">
          <a:xfrm>
            <a:off x="0" y="1773238"/>
            <a:ext cx="609600" cy="2003425"/>
            <a:chOff x="1" y="490"/>
            <a:chExt cx="384" cy="1262"/>
          </a:xfrm>
        </p:grpSpPr>
        <p:pic>
          <p:nvPicPr>
            <p:cNvPr id="1651722" name="Picture 6"/>
            <p:cNvPicPr>
              <a:picLocks noChangeAspect="1" noChangeArrowheads="1"/>
            </p:cNvPicPr>
            <p:nvPr/>
          </p:nvPicPr>
          <p:blipFill>
            <a:blip r:embed="rId3"/>
            <a:srcRect/>
            <a:stretch>
              <a:fillRect/>
            </a:stretch>
          </p:blipFill>
          <p:spPr bwMode="auto">
            <a:xfrm>
              <a:off x="1" y="490"/>
              <a:ext cx="384" cy="1171"/>
            </a:xfrm>
            <a:prstGeom prst="rect">
              <a:avLst/>
            </a:prstGeom>
            <a:noFill/>
            <a:ln w="9525">
              <a:noFill/>
              <a:miter lim="800000"/>
              <a:headEnd/>
              <a:tailEnd/>
            </a:ln>
          </p:spPr>
        </p:pic>
        <p:sp>
          <p:nvSpPr>
            <p:cNvPr id="1651723" name="内容占位符 2"/>
            <p:cNvSpPr>
              <a:spLocks/>
            </p:cNvSpPr>
            <p:nvPr/>
          </p:nvSpPr>
          <p:spPr bwMode="auto">
            <a:xfrm>
              <a:off x="62" y="57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b="1">
                  <a:solidFill>
                    <a:schemeClr val="bg1"/>
                  </a:solidFill>
                </a:rPr>
                <a:t>.</a:t>
              </a:r>
              <a:endParaRPr lang="en-US" altLang="zh-CN"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升格</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921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836613"/>
            <a:ext cx="8135937" cy="5545137"/>
          </a:xfrm>
          <a:prstGeom prst="rect">
            <a:avLst/>
          </a:prstGeom>
          <a:noFill/>
          <a:ln w="9525">
            <a:noFill/>
            <a:miter lim="800000"/>
            <a:headEnd/>
            <a:tailEnd/>
          </a:ln>
        </p:spPr>
        <p:txBody>
          <a:bodyPr/>
          <a:lstStyle/>
          <a:p>
            <a:pPr>
              <a:lnSpc>
                <a:spcPts val="3500"/>
              </a:lnSpc>
              <a:buFont typeface="Arial" charset="0"/>
              <a:buNone/>
            </a:pPr>
            <a:r>
              <a:rPr lang="en-US" altLang="zh-CN" sz="2400" b="1" dirty="0">
                <a:latin typeface="宋体" pitchFamily="2" charset="-122"/>
              </a:rPr>
              <a:t>【</a:t>
            </a:r>
            <a:r>
              <a:rPr lang="zh-CN" altLang="en-US" sz="2400" b="1" dirty="0">
                <a:latin typeface="宋体" pitchFamily="2" charset="-122"/>
              </a:rPr>
              <a:t>例文借鉴</a:t>
            </a:r>
            <a:r>
              <a:rPr lang="en-US" altLang="zh-CN" sz="2400" b="1" dirty="0">
                <a:latin typeface="宋体" pitchFamily="2" charset="-122"/>
              </a:rPr>
              <a:t>】</a:t>
            </a:r>
          </a:p>
          <a:p>
            <a:pPr algn="ctr">
              <a:lnSpc>
                <a:spcPts val="3500"/>
              </a:lnSpc>
            </a:pPr>
            <a:r>
              <a:rPr lang="zh-CN" altLang="en-US" sz="2400" b="1" dirty="0" smtClean="0">
                <a:latin typeface="宋体" pitchFamily="2" charset="-122"/>
              </a:rPr>
              <a:t>给小陈的一封信</a:t>
            </a:r>
          </a:p>
          <a:p>
            <a:pPr algn="ctr">
              <a:lnSpc>
                <a:spcPts val="3500"/>
              </a:lnSpc>
              <a:buFont typeface="Arial" charset="0"/>
              <a:buNone/>
            </a:pPr>
            <a:r>
              <a:rPr lang="zh-CN" altLang="en-US" sz="2400" b="1" dirty="0" smtClean="0">
                <a:latin typeface="仿宋_GB2312" pitchFamily="49" charset="-122"/>
                <a:ea typeface="仿宋_GB2312" pitchFamily="49" charset="-122"/>
              </a:rPr>
              <a:t>一</a:t>
            </a:r>
            <a:r>
              <a:rPr lang="zh-CN" altLang="en-US" sz="2400" b="1" dirty="0">
                <a:latin typeface="仿宋_GB2312" pitchFamily="49" charset="-122"/>
                <a:ea typeface="仿宋_GB2312" pitchFamily="49" charset="-122"/>
              </a:rPr>
              <a:t>考生</a:t>
            </a:r>
          </a:p>
          <a:p>
            <a:pPr>
              <a:lnSpc>
                <a:spcPts val="3500"/>
              </a:lnSpc>
              <a:buFont typeface="Arial" charset="0"/>
              <a:buNone/>
            </a:pPr>
            <a:r>
              <a:rPr lang="zh-CN" altLang="en-US" sz="2400" b="1" dirty="0" smtClean="0">
                <a:latin typeface="宋体" pitchFamily="2" charset="-122"/>
              </a:rPr>
              <a:t>小陈：</a:t>
            </a:r>
          </a:p>
          <a:p>
            <a:pPr>
              <a:lnSpc>
                <a:spcPts val="3500"/>
              </a:lnSpc>
              <a:buFont typeface="Arial" charset="0"/>
              <a:buNone/>
            </a:pPr>
            <a:r>
              <a:rPr lang="zh-CN" altLang="en-US" sz="2400" b="1" dirty="0" smtClean="0">
                <a:latin typeface="宋体" pitchFamily="2" charset="-122"/>
              </a:rPr>
              <a:t>    你好！虽然你我素昧平生，我却不禁为你这番义举而感动！故寄书一封，聊表我支持之心！</a:t>
            </a:r>
          </a:p>
          <a:p>
            <a:pPr>
              <a:lnSpc>
                <a:spcPts val="3500"/>
              </a:lnSpc>
              <a:buFont typeface="Arial" charset="0"/>
              <a:buNone/>
            </a:pPr>
            <a:r>
              <a:rPr lang="zh-CN" altLang="en-US" sz="2400" b="1" dirty="0" smtClean="0">
                <a:latin typeface="宋体" pitchFamily="2" charset="-122"/>
              </a:rPr>
              <a:t>    一条微博，惊起了一池名为“公共道德”的沉水波澜。舆论的风口浪尖之上，有鲜花，则必有荆棘；有掌声，则亦有嘘声。何不让这些皆随风而去。我知道在你毅然点击发送的那一刻，正义的阳光一定正轻柔地倾泻在你的心底。王阳明说：吾心光明，亦复何言。</a:t>
            </a:r>
            <a:endParaRPr lang="en-US" altLang="zh-CN" sz="2400" b="1" dirty="0" smtClean="0">
              <a:latin typeface="宋体" pitchFamily="2" charset="-122"/>
            </a:endParaRPr>
          </a:p>
          <a:p>
            <a:pPr>
              <a:lnSpc>
                <a:spcPts val="3500"/>
              </a:lnSpc>
            </a:pPr>
            <a:r>
              <a:rPr lang="zh-CN" altLang="en-US" sz="2400" b="1" dirty="0" smtClean="0">
                <a:latin typeface="宋体" pitchFamily="2" charset="-122"/>
              </a:rPr>
              <a:t>    那一刻也许你是温柔的女儿，但那一刻，你更是一个</a:t>
            </a:r>
            <a:endParaRPr lang="en-US" altLang="zh-CN" sz="2400" b="1" dirty="0" smtClean="0">
              <a:latin typeface="宋体" pitchFamily="2" charset="-122"/>
            </a:endParaRPr>
          </a:p>
          <a:p>
            <a:pPr>
              <a:lnSpc>
                <a:spcPts val="3500"/>
              </a:lnSpc>
              <a:buFont typeface="Arial" charset="0"/>
              <a:buNone/>
            </a:pPr>
            <a:endParaRPr lang="en-US" altLang="zh-CN" sz="2400" b="1" dirty="0" smtClean="0">
              <a:latin typeface="宋体" pitchFamily="2" charset="-122"/>
            </a:endParaRPr>
          </a:p>
          <a:p>
            <a:pPr>
              <a:lnSpc>
                <a:spcPts val="3500"/>
              </a:lnSpc>
              <a:buFont typeface="Arial" charset="0"/>
              <a:buNone/>
            </a:pPr>
            <a:endParaRPr lang="zh-CN" altLang="en-US" sz="2400" b="1" dirty="0" smtClean="0">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69229"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69230"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12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836613"/>
            <a:ext cx="8135937" cy="5545137"/>
          </a:xfrm>
          <a:prstGeom prst="rect">
            <a:avLst/>
          </a:prstGeom>
          <a:noFill/>
          <a:ln w="9525">
            <a:noFill/>
            <a:miter lim="800000"/>
            <a:headEnd/>
            <a:tailEnd/>
          </a:ln>
        </p:spPr>
        <p:txBody>
          <a:bodyPr/>
          <a:lstStyle/>
          <a:p>
            <a:pPr>
              <a:lnSpc>
                <a:spcPts val="3500"/>
              </a:lnSpc>
            </a:pPr>
            <a:r>
              <a:rPr lang="zh-CN" altLang="en-US" sz="2400" b="1" dirty="0" smtClean="0">
                <a:latin typeface="楷体_GB2312" pitchFamily="49" charset="-122"/>
                <a:ea typeface="楷体_GB2312" pitchFamily="49" charset="-122"/>
              </a:rPr>
              <a:t>坚如磐石的公民，维护着最基本的规则意识。纵身后议论又何妨？你是对的，这是每个公民肩上的责任。</a:t>
            </a:r>
          </a:p>
          <a:p>
            <a:pPr>
              <a:lnSpc>
                <a:spcPts val="3500"/>
              </a:lnSpc>
            </a:pPr>
            <a:r>
              <a:rPr lang="zh-CN" altLang="en-US" sz="2400" b="1" dirty="0" smtClean="0">
                <a:latin typeface="楷体_GB2312" pitchFamily="49" charset="-122"/>
                <a:ea typeface="楷体_GB2312" pitchFamily="49" charset="-122"/>
              </a:rPr>
              <a:t>    有人指责你多管闲事。本是父亲开车，大家各顾各的便好。世上本无事，何必自扰之？可君不见，正是多了这种看似“多管闲事”的人，才会描绘出更和谐的城市蓝图。那个在路口主动提醒司机莫闯单行道的男子，那个提醒司机避让却蒙受辱骂的中学生，可谓“多管闲事”。殊不知，只有他们，才会将“闲事”变为更多的好事。</a:t>
            </a:r>
            <a:endParaRPr lang="en-US" altLang="zh-CN" sz="2400" b="1" dirty="0" smtClean="0">
              <a:latin typeface="楷体_GB2312" pitchFamily="49" charset="-122"/>
              <a:ea typeface="楷体_GB2312" pitchFamily="49" charset="-122"/>
            </a:endParaRPr>
          </a:p>
          <a:p>
            <a:pPr>
              <a:lnSpc>
                <a:spcPts val="3500"/>
              </a:lnSpc>
            </a:pPr>
            <a:r>
              <a:rPr lang="zh-CN" altLang="en-US" sz="2400" b="1" dirty="0" smtClean="0">
                <a:latin typeface="楷体_GB2312" pitchFamily="49" charset="-122"/>
                <a:ea typeface="楷体_GB2312" pitchFamily="49" charset="-122"/>
              </a:rPr>
              <a:t>    有人诋毁你不通情理。有人冷笑：乌鸦反哺，羊羔跪乳，“孝顺”二字，不顺，何来孝？可我欲疾呼：孝顺二字，有孝，方有时不顺。君不见古时亦有大义灭亲之人，石碏忍痛斩爱子，铸千古贤大夫之名；君不见今日亦有</a:t>
            </a:r>
          </a:p>
          <a:p>
            <a:pPr>
              <a:lnSpc>
                <a:spcPts val="3500"/>
              </a:lnSpc>
            </a:pPr>
            <a:endParaRPr lang="zh-CN" altLang="en-US" sz="2400" b="1" dirty="0">
              <a:latin typeface="楷体_GB2312" pitchFamily="49" charset="-122"/>
              <a:ea typeface="楷体_GB2312"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71277"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71278"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229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836613"/>
            <a:ext cx="8135937" cy="5545137"/>
          </a:xfrm>
          <a:prstGeom prst="rect">
            <a:avLst/>
          </a:prstGeom>
          <a:noFill/>
          <a:ln w="9525">
            <a:noFill/>
            <a:miter lim="800000"/>
            <a:headEnd/>
            <a:tailEnd/>
          </a:ln>
        </p:spPr>
        <p:txBody>
          <a:bodyPr/>
          <a:lstStyle/>
          <a:p>
            <a:pPr>
              <a:lnSpc>
                <a:spcPts val="3500"/>
              </a:lnSpc>
            </a:pPr>
            <a:r>
              <a:rPr lang="zh-CN" altLang="en-US" sz="2400" b="1" dirty="0" smtClean="0">
                <a:latin typeface="楷体_GB2312" pitchFamily="49" charset="-122"/>
                <a:ea typeface="楷体_GB2312" pitchFamily="49" charset="-122"/>
              </a:rPr>
              <a:t>不通情理之人，董明珠坚持不给亲兄弟一分回扣，不欲狼狈为奸，做犯法之事，得今世“铁娘子”之誉。通的若是情理，堵的却可能是法理。众人通之愈甚，法理塞之愈苦，一日决壅，社会之秩序，怎能不溃退千里？</a:t>
            </a:r>
          </a:p>
          <a:p>
            <a:pPr>
              <a:lnSpc>
                <a:spcPts val="3500"/>
              </a:lnSpc>
            </a:pPr>
            <a:r>
              <a:rPr lang="zh-CN" altLang="en-US" sz="2400" b="1" dirty="0" smtClean="0">
                <a:latin typeface="楷体_GB2312" pitchFamily="49" charset="-122"/>
                <a:ea typeface="楷体_GB2312" pitchFamily="49" charset="-122"/>
              </a:rPr>
              <a:t>    有人指责你冷酷无情。难道除了报警，让老父受训诫之苦，别无他法？可我知道，这不是冷酷，而是更温暖的爱护。爱护父亲，所以不愿他在高速公路上于繁忙的应酬中迷失了规则之心；爱护家庭，所以不愿让路上一颗颗悬着的心无处安放；爱护这个社会，所以不愿给素昧平生的人们在旅途中埋下长久的隐患。所以你愿意用柔软的身躯抵抗一切风雨，为社会敲响规则的警钟。心中有大爱，怎敢纵小家。齐家治国平天下，你用大爱让人们的灵魂熔铸进正义的力量。</a:t>
            </a:r>
          </a:p>
          <a:p>
            <a:pPr>
              <a:lnSpc>
                <a:spcPts val="3500"/>
              </a:lnSpc>
            </a:pPr>
            <a:endParaRPr lang="zh-CN" altLang="en-US" sz="2400" b="1" dirty="0">
              <a:latin typeface="楷体_GB2312" pitchFamily="49" charset="-122"/>
              <a:ea typeface="楷体_GB2312"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72301"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72302"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331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836613"/>
            <a:ext cx="8135937" cy="5545137"/>
          </a:xfrm>
          <a:prstGeom prst="rect">
            <a:avLst/>
          </a:prstGeom>
          <a:noFill/>
          <a:ln w="9525">
            <a:noFill/>
            <a:miter lim="800000"/>
            <a:headEnd/>
            <a:tailEnd/>
          </a:ln>
        </p:spPr>
        <p:txBody>
          <a:bodyPr/>
          <a:lstStyle/>
          <a:p>
            <a:pPr>
              <a:lnSpc>
                <a:spcPts val="3500"/>
              </a:lnSpc>
              <a:buFont typeface="Arial" charset="0"/>
              <a:buNone/>
            </a:pPr>
            <a:r>
              <a:rPr lang="zh-CN" altLang="en-US" sz="2400" b="1" dirty="0" smtClean="0">
                <a:latin typeface="宋体" pitchFamily="2" charset="-122"/>
              </a:rPr>
              <a:t>    有人说，女儿是父母的小棉袄，那么，每个公民，也都应该是社会的小棉袄，是规则的钢铁盔甲，是秩序的不倒长城！</a:t>
            </a:r>
          </a:p>
          <a:p>
            <a:pPr>
              <a:lnSpc>
                <a:spcPts val="3500"/>
              </a:lnSpc>
              <a:buFont typeface="Arial" charset="0"/>
              <a:buNone/>
            </a:pPr>
            <a:r>
              <a:rPr lang="zh-CN" altLang="en-US" sz="2400" b="1" dirty="0" smtClean="0">
                <a:latin typeface="宋体" pitchFamily="2" charset="-122"/>
              </a:rPr>
              <a:t>    愿这个社会多一些如你的人，用行动斩去规则之路上的荆棘；</a:t>
            </a:r>
          </a:p>
          <a:p>
            <a:pPr>
              <a:lnSpc>
                <a:spcPts val="3500"/>
              </a:lnSpc>
              <a:buFont typeface="Arial" charset="0"/>
              <a:buNone/>
            </a:pPr>
            <a:r>
              <a:rPr lang="zh-CN" altLang="en-US" sz="2400" b="1" dirty="0" smtClean="0">
                <a:latin typeface="宋体" pitchFamily="2" charset="-122"/>
              </a:rPr>
              <a:t>    愿这个社会多一些如你的人，用行动唤醒道德长河沉睡的涟漪；</a:t>
            </a:r>
          </a:p>
          <a:p>
            <a:pPr>
              <a:lnSpc>
                <a:spcPts val="3500"/>
              </a:lnSpc>
              <a:buFont typeface="Arial" charset="0"/>
              <a:buNone/>
            </a:pPr>
            <a:r>
              <a:rPr lang="zh-CN" altLang="en-US" sz="2400" b="1" dirty="0" smtClean="0">
                <a:latin typeface="宋体" pitchFamily="2" charset="-122"/>
              </a:rPr>
              <a:t>    愿这个社会多一些如你的人，用行动铺就文明社会不朽的大道！</a:t>
            </a:r>
          </a:p>
          <a:p>
            <a:pPr>
              <a:lnSpc>
                <a:spcPts val="3500"/>
              </a:lnSpc>
              <a:buFont typeface="Arial" charset="0"/>
              <a:buNone/>
            </a:pPr>
            <a:r>
              <a:rPr lang="zh-CN" altLang="en-US" sz="2400" b="1" dirty="0" smtClean="0">
                <a:latin typeface="宋体" pitchFamily="2" charset="-122"/>
              </a:rPr>
              <a:t>    此致</a:t>
            </a:r>
          </a:p>
          <a:p>
            <a:pPr>
              <a:lnSpc>
                <a:spcPts val="3500"/>
              </a:lnSpc>
              <a:buFont typeface="Arial" charset="0"/>
              <a:buNone/>
            </a:pPr>
            <a:r>
              <a:rPr lang="zh-CN" altLang="en-US" sz="2400" b="1" dirty="0" smtClean="0">
                <a:latin typeface="宋体" pitchFamily="2" charset="-122"/>
              </a:rPr>
              <a:t>敬礼</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73325"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73326"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536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836613"/>
            <a:ext cx="8135937" cy="5545137"/>
          </a:xfrm>
          <a:prstGeom prst="rect">
            <a:avLst/>
          </a:prstGeom>
          <a:noFill/>
          <a:ln w="9525">
            <a:noFill/>
            <a:miter lim="800000"/>
            <a:headEnd/>
            <a:tailEnd/>
          </a:ln>
        </p:spPr>
        <p:txBody>
          <a:bodyPr/>
          <a:lstStyle/>
          <a:p>
            <a:pPr algn="r">
              <a:lnSpc>
                <a:spcPts val="3500"/>
              </a:lnSpc>
              <a:buFont typeface="Arial" charset="0"/>
              <a:buNone/>
            </a:pPr>
            <a:r>
              <a:rPr lang="zh-CN" altLang="en-US" sz="2400" b="1" dirty="0" smtClean="0">
                <a:latin typeface="宋体" pitchFamily="2" charset="-122"/>
              </a:rPr>
              <a:t>你的支持者：明华</a:t>
            </a:r>
          </a:p>
          <a:p>
            <a:pPr algn="r">
              <a:lnSpc>
                <a:spcPts val="3500"/>
              </a:lnSpc>
              <a:buFont typeface="Arial" charset="0"/>
              <a:buNone/>
            </a:pPr>
            <a:r>
              <a:rPr lang="en-US" altLang="zh-CN" sz="2400" b="1" dirty="0" smtClean="0">
                <a:latin typeface="宋体" pitchFamily="2" charset="-122"/>
              </a:rPr>
              <a:t>2015</a:t>
            </a:r>
            <a:r>
              <a:rPr lang="zh-CN" altLang="en-US" sz="2400" b="1" dirty="0" smtClean="0">
                <a:latin typeface="宋体" pitchFamily="2" charset="-122"/>
              </a:rPr>
              <a:t>年</a:t>
            </a:r>
            <a:r>
              <a:rPr lang="en-US" altLang="zh-CN" sz="2400" b="1" dirty="0" smtClean="0">
                <a:latin typeface="宋体" pitchFamily="2" charset="-122"/>
              </a:rPr>
              <a:t>6</a:t>
            </a:r>
            <a:r>
              <a:rPr lang="zh-CN" altLang="en-US" sz="2400" b="1" dirty="0" smtClean="0">
                <a:latin typeface="宋体" pitchFamily="2" charset="-122"/>
              </a:rPr>
              <a:t>月</a:t>
            </a:r>
            <a:r>
              <a:rPr lang="en-US" altLang="zh-CN" sz="2400" b="1" dirty="0" smtClean="0">
                <a:latin typeface="宋体" pitchFamily="2" charset="-122"/>
              </a:rPr>
              <a:t>7</a:t>
            </a:r>
            <a:r>
              <a:rPr lang="zh-CN" altLang="en-US" sz="2400" b="1" dirty="0" smtClean="0">
                <a:latin typeface="宋体" pitchFamily="2" charset="-122"/>
              </a:rPr>
              <a:t>日</a:t>
            </a:r>
          </a:p>
          <a:p>
            <a:pPr algn="r">
              <a:lnSpc>
                <a:spcPts val="3500"/>
              </a:lnSpc>
              <a:buFont typeface="Arial" charset="0"/>
              <a:buNone/>
            </a:pPr>
            <a:r>
              <a:rPr lang="en-US" altLang="zh-CN" sz="2400" b="1" dirty="0" smtClean="0">
                <a:latin typeface="宋体" pitchFamily="2" charset="-122"/>
              </a:rPr>
              <a:t>(2015</a:t>
            </a:r>
            <a:r>
              <a:rPr lang="zh-CN" altLang="en-US" sz="2400" b="1" dirty="0" smtClean="0">
                <a:latin typeface="宋体" pitchFamily="2" charset="-122"/>
              </a:rPr>
              <a:t>年全国卷</a:t>
            </a:r>
            <a:r>
              <a:rPr lang="en-US" altLang="zh-CN" sz="2400" b="1" dirty="0" smtClean="0">
                <a:latin typeface="宋体" pitchFamily="2" charset="-122"/>
              </a:rPr>
              <a:t>Ⅰ</a:t>
            </a:r>
            <a:r>
              <a:rPr lang="zh-CN" altLang="en-US" sz="2400" b="1" dirty="0" smtClean="0">
                <a:latin typeface="宋体" pitchFamily="2" charset="-122"/>
              </a:rPr>
              <a:t>高分作文</a:t>
            </a:r>
            <a:r>
              <a:rPr lang="en-US" altLang="zh-CN" sz="2400" b="1" dirty="0" smtClean="0">
                <a:latin typeface="宋体" pitchFamily="2" charset="-122"/>
              </a:rPr>
              <a:t>)</a:t>
            </a:r>
          </a:p>
          <a:p>
            <a:pPr>
              <a:lnSpc>
                <a:spcPts val="3500"/>
              </a:lnSpc>
            </a:pPr>
            <a:r>
              <a:rPr lang="zh-CN" altLang="zh-CN" sz="2400" b="1" dirty="0" smtClean="0">
                <a:latin typeface="黑体" pitchFamily="2" charset="-122"/>
                <a:ea typeface="黑体" pitchFamily="2" charset="-122"/>
              </a:rPr>
              <a:t>[</a:t>
            </a:r>
            <a:r>
              <a:rPr lang="zh-CN" altLang="zh-CN" sz="2400" b="1" dirty="0">
                <a:latin typeface="黑体" pitchFamily="2" charset="-122"/>
                <a:ea typeface="黑体" pitchFamily="2" charset="-122"/>
              </a:rPr>
              <a:t>名师点评</a:t>
            </a:r>
            <a:r>
              <a:rPr lang="zh-CN" altLang="zh-CN" sz="2400" b="1" dirty="0" smtClean="0">
                <a:latin typeface="黑体" pitchFamily="2" charset="-122"/>
                <a:ea typeface="黑体" pitchFamily="2" charset="-122"/>
              </a:rPr>
              <a:t>]</a:t>
            </a:r>
            <a:r>
              <a:rPr lang="zh-CN" altLang="en-US" sz="2400" b="1" dirty="0" smtClean="0">
                <a:latin typeface="+mn-ea"/>
              </a:rPr>
              <a:t>这篇文章采用了“反复点题法”，开宗明义，对小陈的肯定之意、颂扬之情溢于言表。接着针对材料中的人们对小陈做法的议论逐一做了合理的演绎，以“有人指责你多管闲事”“有人诋毁你不通情理”“有人指责你冷酷无情”领起三个段落，引出自己洋洋洒洒的独到而深刻的评论。然后水到渠成地流泻出“有人说，女儿是父母的小棉袄”这一段的结论性的评述，形象地总结出情与法的关系。最后是热情洋溢的歌颂与号召。总之，这篇文章在每一部分都明确点题，一以贯之，中心明确突出，浑然天成。</a:t>
            </a:r>
          </a:p>
          <a:p>
            <a:pPr>
              <a:lnSpc>
                <a:spcPts val="3500"/>
              </a:lnSpc>
            </a:pPr>
            <a:endParaRPr lang="zh-CN" altLang="zh-CN" sz="2400" b="1" dirty="0">
              <a:solidFill>
                <a:srgbClr val="000000"/>
              </a:solidFill>
              <a:latin typeface="Times New Roman" pitchFamily="18" charset="0"/>
              <a:ea typeface="仿宋_GB2312"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7537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7537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638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42910" y="857232"/>
            <a:ext cx="8135937" cy="5545137"/>
          </a:xfrm>
          <a:prstGeom prst="rect">
            <a:avLst/>
          </a:prstGeom>
          <a:noFill/>
          <a:ln w="9525">
            <a:noFill/>
            <a:miter lim="800000"/>
            <a:headEnd/>
            <a:tailEnd/>
          </a:ln>
        </p:spPr>
        <p:txBody>
          <a:bodyPr/>
          <a:lstStyle/>
          <a:p>
            <a:pPr>
              <a:lnSpc>
                <a:spcPts val="3500"/>
              </a:lnSpc>
              <a:buFont typeface="Arial" charset="0"/>
              <a:buNone/>
            </a:pPr>
            <a:r>
              <a:rPr lang="zh-CN" altLang="zh-CN" sz="2400" b="1" dirty="0">
                <a:latin typeface="宋体" pitchFamily="2" charset="-122"/>
              </a:rPr>
              <a:t>【对点训练】</a:t>
            </a:r>
          </a:p>
          <a:p>
            <a:pPr>
              <a:lnSpc>
                <a:spcPts val="3500"/>
              </a:lnSpc>
            </a:pPr>
            <a:r>
              <a:rPr lang="en-US" altLang="zh-CN" sz="2400" b="1" dirty="0" smtClean="0">
                <a:latin typeface="宋体" pitchFamily="2" charset="-122"/>
              </a:rPr>
              <a:t>7.</a:t>
            </a:r>
            <a:r>
              <a:rPr lang="zh-CN" altLang="en-US" sz="2400" b="1" dirty="0" smtClean="0">
                <a:latin typeface="宋体" pitchFamily="2" charset="-122"/>
              </a:rPr>
              <a:t>阅读下面的材料，根据要求写一篇不少于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a:lnSpc>
                <a:spcPts val="3500"/>
              </a:lnSpc>
            </a:pPr>
            <a:r>
              <a:rPr lang="zh-CN" altLang="en-US" sz="2400" b="1" dirty="0" smtClean="0">
                <a:latin typeface="楷体_GB2312" pitchFamily="49" charset="-122"/>
                <a:ea typeface="楷体_GB2312" pitchFamily="49" charset="-122"/>
              </a:rPr>
              <a:t>    一种叫“卷柏”的植物，它的奇特之处在于，它会行走。当它感觉到水分不充足的时候，就会把根拔出来，卷成一个圆球。由于体轻，风会把它吹走，当遇到水分充足的地方，它会迅速地把根扎下去，暂时安居下来。</a:t>
            </a:r>
          </a:p>
          <a:p>
            <a:pPr>
              <a:lnSpc>
                <a:spcPts val="3500"/>
              </a:lnSpc>
            </a:pPr>
            <a:r>
              <a:rPr lang="zh-CN" altLang="en-US" sz="2400" b="1" dirty="0" smtClean="0">
                <a:latin typeface="楷体_GB2312" pitchFamily="49" charset="-122"/>
                <a:ea typeface="楷体_GB2312" pitchFamily="49" charset="-122"/>
              </a:rPr>
              <a:t>    一位植物学家做了个实验，将卷柏周围用挡板围住。于是，当卷柏又“行走”时，被挡板阻挡，它只好又回到原地。如此几次之后，卷柏认清了这个事实，也就在原地扎根了，再也不游走了。它打定了心思不走，便将根深深地扎进土壤里，长得比任何一段时间都要好。</a:t>
            </a:r>
          </a:p>
          <a:p>
            <a:pPr>
              <a:lnSpc>
                <a:spcPts val="3500"/>
              </a:lnSpc>
              <a:buFont typeface="Arial" charset="0"/>
              <a:buNone/>
            </a:pPr>
            <a:r>
              <a:rPr lang="zh-CN" altLang="en-US" sz="2400" b="1" dirty="0" smtClean="0">
                <a:latin typeface="宋体" pitchFamily="2" charset="-122"/>
              </a:rPr>
              <a:t>    </a:t>
            </a:r>
            <a:endParaRPr lang="zh-CN" altLang="zh-CN" sz="2400" b="1" dirty="0">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76397"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76398"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94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836613"/>
            <a:ext cx="8135937" cy="5545137"/>
          </a:xfrm>
          <a:prstGeom prst="rect">
            <a:avLst/>
          </a:prstGeom>
          <a:noFill/>
          <a:ln w="9525">
            <a:noFill/>
            <a:miter lim="800000"/>
            <a:headEnd/>
            <a:tailEnd/>
          </a:ln>
        </p:spPr>
        <p:txBody>
          <a:bodyPr/>
          <a:lstStyle/>
          <a:p>
            <a:pPr>
              <a:lnSpc>
                <a:spcPts val="3500"/>
              </a:lnSpc>
              <a:buFont typeface="Arial" charset="0"/>
              <a:buNone/>
            </a:pPr>
            <a:r>
              <a:rPr lang="zh-CN" altLang="en-US" sz="2400" b="1" dirty="0" smtClean="0">
                <a:latin typeface="宋体" pitchFamily="2" charset="-122"/>
              </a:rPr>
              <a:t>    要求综合材料内容及含意，选好角度，确定立意，明确文体，自拟标题，不要套作，不得抄袭。灵活运用反复点题法。</a:t>
            </a:r>
          </a:p>
          <a:p>
            <a:pPr>
              <a:lnSpc>
                <a:spcPts val="3500"/>
              </a:lnSpc>
              <a:buFont typeface="Arial" charset="0"/>
              <a:buNone/>
            </a:pPr>
            <a:endParaRPr lang="en-US" altLang="zh-CN" sz="2400" b="1" dirty="0" smtClean="0">
              <a:solidFill>
                <a:srgbClr val="990033"/>
              </a:solidFill>
              <a:latin typeface="黑体" pitchFamily="2" charset="-122"/>
              <a:ea typeface="黑体" pitchFamily="2" charset="-122"/>
            </a:endParaRPr>
          </a:p>
          <a:p>
            <a:pPr>
              <a:lnSpc>
                <a:spcPts val="3500"/>
              </a:lnSpc>
              <a:buFont typeface="Arial" charset="0"/>
              <a:buNone/>
            </a:pPr>
            <a:r>
              <a:rPr lang="zh-CN" altLang="zh-CN" sz="2400" b="1" dirty="0" smtClean="0">
                <a:solidFill>
                  <a:srgbClr val="990033"/>
                </a:solidFill>
                <a:latin typeface="黑体" pitchFamily="2" charset="-122"/>
                <a:ea typeface="黑体" pitchFamily="2" charset="-122"/>
              </a:rPr>
              <a:t>[</a:t>
            </a:r>
            <a:r>
              <a:rPr lang="zh-CN" altLang="zh-CN" sz="2400" b="1" dirty="0">
                <a:solidFill>
                  <a:srgbClr val="990033"/>
                </a:solidFill>
                <a:latin typeface="黑体" pitchFamily="2" charset="-122"/>
                <a:ea typeface="黑体" pitchFamily="2" charset="-122"/>
              </a:rPr>
              <a:t>审题提示</a:t>
            </a:r>
            <a:r>
              <a:rPr lang="zh-CN"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 ①当卷柏感觉到水分不充足的时候，就会把根拔出来走掉；当遇到水分充足的地方，它会迅速地把根扎下去，暂时安居下来。从这个角度可以得出结论：不受羁绊，自由地追求。②卷柏被挡住后，打定心思不走，根扎得更深，长得更好。由此可以得出结论：安定内心、把心摆正，才能更好地成长。还可以立意为：置之死地而后生；自断退路，破釜沉舟，才能激发潜力，杀出一条成功之路。</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79470"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79471"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638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42910" y="714356"/>
            <a:ext cx="8215370" cy="5786478"/>
          </a:xfrm>
          <a:prstGeom prst="rect">
            <a:avLst/>
          </a:prstGeom>
          <a:noFill/>
          <a:ln w="9525">
            <a:noFill/>
            <a:miter lim="800000"/>
            <a:headEnd/>
            <a:tailEnd/>
          </a:ln>
        </p:spPr>
        <p:txBody>
          <a:bodyPr/>
          <a:lstStyle/>
          <a:p>
            <a:pPr>
              <a:lnSpc>
                <a:spcPts val="3500"/>
              </a:lnSpc>
            </a:pPr>
            <a:r>
              <a:rPr lang="en-US" altLang="zh-CN" sz="2400" b="1" dirty="0" smtClean="0">
                <a:latin typeface="宋体" pitchFamily="2" charset="-122"/>
              </a:rPr>
              <a:t>8.</a:t>
            </a:r>
            <a:r>
              <a:rPr lang="zh-CN" altLang="en-US" sz="2400" b="1" dirty="0" smtClean="0">
                <a:latin typeface="宋体" pitchFamily="2" charset="-122"/>
              </a:rPr>
              <a:t>阅读下面的材料，根据要求，写一篇不少于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a:lnSpc>
                <a:spcPts val="3500"/>
              </a:lnSpc>
            </a:pPr>
            <a:r>
              <a:rPr lang="zh-CN" altLang="en-US" sz="2400" b="1" dirty="0" smtClean="0">
                <a:latin typeface="楷体_GB2312" pitchFamily="49" charset="-122"/>
                <a:ea typeface="楷体_GB2312" pitchFamily="49" charset="-122"/>
              </a:rPr>
              <a:t>    有一位国王，他拥有一颗王族世代相传的大钻石。但后来钻石的中央出现了一道明显的裂纹。国王立即招来全国所有的珠宝商。珠宝商们说这颗钻石没有价值了，因为它的裂痕无法修复。这时一位老人对国王说：“请不要再伤心，我能修复它，甚至能使它变得比以前更好。”</a:t>
            </a:r>
          </a:p>
          <a:p>
            <a:pPr>
              <a:lnSpc>
                <a:spcPts val="3500"/>
              </a:lnSpc>
            </a:pPr>
            <a:r>
              <a:rPr lang="zh-CN" altLang="en-US" sz="2400" b="1" dirty="0" smtClean="0">
                <a:latin typeface="楷体_GB2312" pitchFamily="49" charset="-122"/>
                <a:ea typeface="楷体_GB2312" pitchFamily="49" charset="-122"/>
              </a:rPr>
              <a:t>    一周后，老人手捧钻石出现了。令国王难以置信的是，老人竟把弯曲的裂纹作为茎干，在钻石里面雕刻了一朵盛开的玫瑰花，精致、璀璨极了！国王十分高兴，要送给老人丰厚的奖赏。老人拒绝说：“尊敬的国王，我并没有做什么，不能收下您如此丰厚的奖赏。我只不过是把一件内心有裂痕的东西改造成了艺术品。”</a:t>
            </a:r>
          </a:p>
          <a:p>
            <a:pPr>
              <a:lnSpc>
                <a:spcPts val="3500"/>
              </a:lnSpc>
              <a:buFont typeface="Arial" charset="0"/>
              <a:buNone/>
            </a:pPr>
            <a:r>
              <a:rPr lang="zh-CN" altLang="en-US" sz="2400" b="1" dirty="0" smtClean="0">
                <a:latin typeface="宋体" pitchFamily="2" charset="-122"/>
              </a:rPr>
              <a:t>    </a:t>
            </a:r>
            <a:endParaRPr lang="zh-CN" altLang="zh-CN" sz="2400" b="1" dirty="0">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76397"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76398"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94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836613"/>
            <a:ext cx="8135937" cy="5545137"/>
          </a:xfrm>
          <a:prstGeom prst="rect">
            <a:avLst/>
          </a:prstGeom>
          <a:noFill/>
          <a:ln w="9525">
            <a:noFill/>
            <a:miter lim="800000"/>
            <a:headEnd/>
            <a:tailEnd/>
          </a:ln>
        </p:spPr>
        <p:txBody>
          <a:bodyPr/>
          <a:lstStyle/>
          <a:p>
            <a:pPr>
              <a:lnSpc>
                <a:spcPts val="3500"/>
              </a:lnSpc>
            </a:pPr>
            <a:r>
              <a:rPr lang="zh-CN" altLang="en-US" sz="2400" b="1" dirty="0" smtClean="0">
                <a:latin typeface="宋体" pitchFamily="2" charset="-122"/>
              </a:rPr>
              <a:t>    要求选好角度，确定立意，明确文体，自拟标题；不要脱离材料内容及含意的范围作文，不要套作，不得抄袭。灵活运用反复点题法。</a:t>
            </a:r>
          </a:p>
          <a:p>
            <a:pPr>
              <a:lnSpc>
                <a:spcPts val="3500"/>
              </a:lnSpc>
            </a:pPr>
            <a:r>
              <a:rPr lang="zh-CN" altLang="zh-CN" sz="2400" b="1" dirty="0" smtClean="0">
                <a:solidFill>
                  <a:srgbClr val="990033"/>
                </a:solidFill>
                <a:latin typeface="黑体" pitchFamily="2" charset="-122"/>
                <a:ea typeface="黑体" pitchFamily="2" charset="-122"/>
              </a:rPr>
              <a:t>[</a:t>
            </a:r>
            <a:r>
              <a:rPr lang="zh-CN" altLang="zh-CN" sz="2400" b="1" dirty="0">
                <a:solidFill>
                  <a:srgbClr val="990033"/>
                </a:solidFill>
                <a:latin typeface="黑体" pitchFamily="2" charset="-122"/>
                <a:ea typeface="黑体" pitchFamily="2" charset="-122"/>
              </a:rPr>
              <a:t>审题提示</a:t>
            </a:r>
            <a:r>
              <a:rPr lang="zh-CN"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本则材料可以概括为一个出现裂纹被珠宝商们认为没有价值的大钻石经过一位老人巧妙的改造，成为更加精致的艺术品。这也正切合了材料中的关键句，也就是材料中的最后一句话：“我只不过是把一件内心有裂痕的东西改造成了艺术品。”考生只要抓住这句话，明白这句话的含意，就很容易下笔作文了。有裂纹的没有价值的钻石可以变成更有价值的艺术品。同样生活中也会存在很多不如意，也会有瑕疵；但是只要心中没有裂痕，选择智慧面对，就可以消除任何的裂痕。只要心中有阳光，无论它</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79470"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79471"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94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836613"/>
            <a:ext cx="8135937" cy="5545137"/>
          </a:xfrm>
          <a:prstGeom prst="rect">
            <a:avLst/>
          </a:prstGeom>
          <a:noFill/>
          <a:ln w="9525">
            <a:noFill/>
            <a:miter lim="800000"/>
            <a:headEnd/>
            <a:tailEnd/>
          </a:ln>
        </p:spPr>
        <p:txBody>
          <a:bodyPr/>
          <a:lstStyle/>
          <a:p>
            <a:pPr>
              <a:lnSpc>
                <a:spcPts val="3500"/>
              </a:lnSpc>
            </a:pPr>
            <a:r>
              <a:rPr lang="zh-CN" altLang="en-US" sz="2400" b="1" dirty="0" smtClean="0">
                <a:solidFill>
                  <a:srgbClr val="990033"/>
                </a:solidFill>
                <a:latin typeface="宋体" pitchFamily="2" charset="-122"/>
              </a:rPr>
              <a:t>有怎样的伤痕，也定能让它绽放最美的生命。另外，若从老人拒绝奖赏的角度立意也可。老人技艺高超，使大钻石变得更有价值，却拒绝国王丰厚的奖赏，让人敬重，更让我们看到了一个德艺双馨的老人，高尚、谦逊的品德不亚于钻石的光芒。围绕“化腐朽为神奇，朽木也可雕，变废为宝，废品可成佳品，化劣为优，于缺陷中发现美的价值；改造伤痕的心，绽放最美的生命，修复缺憾，完美人生，智慧地、积极地面对生活中的缺憾；德艺双馨，谦逊的光芒比钻石更闪耀”等方面立意都符合题意。</a:t>
            </a:r>
          </a:p>
          <a:p>
            <a:pPr>
              <a:lnSpc>
                <a:spcPts val="3500"/>
              </a:lnSpc>
            </a:pPr>
            <a:endParaRPr lang="zh-CN" altLang="en-US" sz="2400" b="1" dirty="0" smtClean="0">
              <a:solidFill>
                <a:srgbClr val="990033"/>
              </a:solidFill>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79470"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79471"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5083" name="Group 27"/>
          <p:cNvGraphicFramePr>
            <a:graphicFrameLocks noGrp="1"/>
          </p:cNvGraphicFramePr>
          <p:nvPr/>
        </p:nvGraphicFramePr>
        <p:xfrm>
          <a:off x="684213" y="1125538"/>
          <a:ext cx="8064500" cy="5209921"/>
        </p:xfrm>
        <a:graphic>
          <a:graphicData uri="http://schemas.openxmlformats.org/drawingml/2006/table">
            <a:tbl>
              <a:tblPr/>
              <a:tblGrid>
                <a:gridCol w="3486150"/>
                <a:gridCol w="4578350"/>
              </a:tblGrid>
              <a:tr h="436563">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考场病文</a:t>
                      </a:r>
                      <a:endParaRPr kumimoji="0" lang="zh-CN" altLang="en-US" sz="2000" b="0" i="0" u="none" strike="noStrike" cap="none" normalizeH="0" baseline="0" dirty="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升格新貌</a:t>
                      </a:r>
                      <a:endParaRPr kumimoji="0" lang="zh-CN" altLang="en-US" sz="2000" b="0" i="0" u="none" strike="noStrike" cap="none" normalizeH="0" baseline="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25">
                <a:tc>
                  <a:txBody>
                    <a:bodyPr/>
                    <a:lstStyle/>
                    <a:p>
                      <a:pPr marL="0" marR="0" lvl="0" indent="534988"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陈叔，你听我说</a:t>
                      </a:r>
                    </a:p>
                    <a:p>
                      <a:pPr marL="0" marR="0" lvl="0" indent="534988"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一考生</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您好！</a:t>
                      </a:r>
                    </a:p>
                    <a:p>
                      <a:pPr marL="0" marR="0" lvl="0" indent="534988"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看到你的女儿对你的举报，我很感慨。毕竟她是你的女儿，她以这种方式阻止你高速行车时接电话，也让人生气。但是转念一想，她做的也不是不对。在中国，贪官污吏这么多，杀都杀不完，她大义灭亲，也说明她的勇敢和智慧。你有这样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4988"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老陈，请听我说</a:t>
                      </a:r>
                      <a:endParaRPr kumimoji="0" lang="en-US" altLang="zh-CN" sz="20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534988" algn="ctr"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一考生</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亲爱的老陈：</a:t>
                      </a: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您好！</a:t>
                      </a:r>
                    </a:p>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我是明华，看到您的女儿对您的举报，我感慨颇多。或许，您心中积存着对女儿的埋怨，埋怨她为何对自己的父亲如此冷漠无情，埋怨她为何让您失去了颜面，埋怨她为何不维护父亲的尊严。老陈，请不要责怪自己的女儿，因为她的心中是对你满满的爱！</a:t>
                      </a:r>
                    </a:p>
                    <a:p>
                      <a:pPr marL="0" marR="0" lvl="0" indent="534988" algn="l" defTabSz="914400" rtl="0" eaLnBrk="0" fontAlgn="base" latinLnBrk="0" hangingPunct="0">
                        <a:lnSpc>
                          <a:spcPct val="122000"/>
                        </a:lnSpc>
                        <a:spcBef>
                          <a:spcPct val="0"/>
                        </a:spcBef>
                        <a:spcAft>
                          <a:spcPct val="0"/>
                        </a:spcAft>
                        <a:buClrTx/>
                        <a:buSzTx/>
                        <a:buFont typeface="Arial" charset="0"/>
                        <a:buNone/>
                        <a:tabLst/>
                      </a:pPr>
                      <a:endPar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05070" name="Rectangle 2"/>
          <p:cNvSpPr>
            <a:spLocks noChangeArrowheads="1"/>
          </p:cNvSpPr>
          <p:nvPr/>
        </p:nvSpPr>
        <p:spPr bwMode="auto">
          <a:xfrm>
            <a:off x="755650" y="620713"/>
            <a:ext cx="7920038" cy="576262"/>
          </a:xfrm>
          <a:prstGeom prst="rect">
            <a:avLst/>
          </a:prstGeom>
          <a:noFill/>
          <a:ln w="9525">
            <a:noFill/>
            <a:miter lim="800000"/>
            <a:headEnd/>
            <a:tailEnd/>
          </a:ln>
        </p:spPr>
        <p:txBody>
          <a:bodyPr/>
          <a:lstStyle/>
          <a:p>
            <a:pPr algn="ctr">
              <a:lnSpc>
                <a:spcPts val="3500"/>
              </a:lnSpc>
              <a:buFont typeface="Arial" charset="0"/>
              <a:buNone/>
            </a:pPr>
            <a:r>
              <a:rPr lang="en-US" sz="2400" b="1">
                <a:solidFill>
                  <a:srgbClr val="0033CC"/>
                </a:solidFill>
                <a:effectLst>
                  <a:outerShdw blurRad="38100" dist="38100" dir="2700000" algn="tl">
                    <a:srgbClr val="C0C0C0"/>
                  </a:outerShdw>
                </a:effectLst>
                <a:latin typeface="宋体" pitchFamily="2" charset="-122"/>
                <a:ea typeface="黑体" pitchFamily="2" charset="-122"/>
              </a:rPr>
              <a:t>——</a:t>
            </a:r>
            <a:r>
              <a:rPr lang="en-US" sz="2400" b="1">
                <a:solidFill>
                  <a:srgbClr val="0033CC"/>
                </a:solidFill>
                <a:effectLst>
                  <a:outerShdw blurRad="38100" dist="38100" dir="2700000" algn="tl">
                    <a:srgbClr val="C0C0C0"/>
                  </a:outerShdw>
                </a:effectLst>
                <a:latin typeface="黑体" pitchFamily="2" charset="-122"/>
                <a:ea typeface="黑体" pitchFamily="2" charset="-122"/>
              </a:rPr>
              <a:t> </a:t>
            </a:r>
            <a:r>
              <a:rPr lang="zh-CN" altLang="en-US" sz="2400" b="1">
                <a:solidFill>
                  <a:srgbClr val="0033CC"/>
                </a:solidFill>
                <a:effectLst>
                  <a:outerShdw blurRad="38100" dist="38100" dir="2700000" algn="tl">
                    <a:srgbClr val="C0C0C0"/>
                  </a:outerShdw>
                </a:effectLst>
                <a:latin typeface="黑体" pitchFamily="2" charset="-122"/>
                <a:ea typeface="黑体" pitchFamily="2" charset="-122"/>
              </a:rPr>
              <a:t>升格展台 </a:t>
            </a:r>
            <a:r>
              <a:rPr lang="en-US" sz="2400" b="1">
                <a:solidFill>
                  <a:srgbClr val="0033CC"/>
                </a:solidFill>
                <a:effectLst>
                  <a:outerShdw blurRad="38100" dist="38100" dir="2700000" algn="tl">
                    <a:srgbClr val="C0C0C0"/>
                  </a:outerShdw>
                </a:effectLst>
                <a:latin typeface="宋体" pitchFamily="2" charset="-122"/>
                <a:ea typeface="黑体" pitchFamily="2" charset="-122"/>
              </a:rPr>
              <a:t>——</a:t>
            </a:r>
            <a:endParaRPr lang="en-US" sz="2400" b="1">
              <a:solidFill>
                <a:srgbClr val="000000"/>
              </a:solidFill>
              <a:latin typeface="Times New Roman" pitchFamily="18" charset="0"/>
              <a:cs typeface="Times New Roman" pitchFamily="18" charset="0"/>
            </a:endParaRPr>
          </a:p>
        </p:txBody>
      </p:sp>
      <p:sp>
        <p:nvSpPr>
          <p:cNvPr id="260507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grpSp>
        <p:nvGrpSpPr>
          <p:cNvPr id="2" name="Group 4"/>
          <p:cNvGrpSpPr>
            <a:grpSpLocks/>
          </p:cNvGrpSpPr>
          <p:nvPr/>
        </p:nvGrpSpPr>
        <p:grpSpPr bwMode="auto">
          <a:xfrm>
            <a:off x="1588" y="1857375"/>
            <a:ext cx="609600" cy="2003425"/>
            <a:chOff x="0" y="0"/>
            <a:chExt cx="384" cy="1262"/>
          </a:xfrm>
        </p:grpSpPr>
        <p:pic>
          <p:nvPicPr>
            <p:cNvPr id="2605073"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05074"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05070">
                                            <p:txEl>
                                              <p:pRg st="0" end="0"/>
                                            </p:txEl>
                                          </p:spTgt>
                                        </p:tgtEl>
                                        <p:attrNameLst>
                                          <p:attrName>style.visibility</p:attrName>
                                        </p:attrNameLst>
                                      </p:cBhvr>
                                      <p:to>
                                        <p:strVal val="visible"/>
                                      </p:to>
                                    </p:set>
                                    <p:anim calcmode="lin" valueType="num">
                                      <p:cBhvr additive="base">
                                        <p:cTn id="7" dur="500" fill="hold"/>
                                        <p:tgtEl>
                                          <p:spTgt spid="26050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50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05083"/>
                                        </p:tgtEl>
                                        <p:attrNameLst>
                                          <p:attrName>style.visibility</p:attrName>
                                        </p:attrNameLst>
                                      </p:cBhvr>
                                      <p:to>
                                        <p:strVal val="visible"/>
                                      </p:to>
                                    </p:set>
                                    <p:anim calcmode="lin" valueType="num">
                                      <p:cBhvr additive="base">
                                        <p:cTn id="13" dur="500" fill="hold"/>
                                        <p:tgtEl>
                                          <p:spTgt spid="2605083"/>
                                        </p:tgtEl>
                                        <p:attrNameLst>
                                          <p:attrName>ppt_x</p:attrName>
                                        </p:attrNameLst>
                                      </p:cBhvr>
                                      <p:tavLst>
                                        <p:tav tm="0">
                                          <p:val>
                                            <p:strVal val="#ppt_x"/>
                                          </p:val>
                                        </p:tav>
                                        <p:tav tm="100000">
                                          <p:val>
                                            <p:strVal val="#ppt_x"/>
                                          </p:val>
                                        </p:tav>
                                      </p:tavLst>
                                    </p:anim>
                                    <p:anim calcmode="lin" valueType="num">
                                      <p:cBhvr additive="base">
                                        <p:cTn id="14" dur="500" fill="hold"/>
                                        <p:tgtEl>
                                          <p:spTgt spid="26050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7586" name="Text Box 6"/>
          <p:cNvSpPr txBox="1">
            <a:spLocks noChangeArrowheads="1"/>
          </p:cNvSpPr>
          <p:nvPr/>
        </p:nvSpPr>
        <p:spPr bwMode="auto">
          <a:xfrm>
            <a:off x="900113" y="2708275"/>
            <a:ext cx="7920037" cy="762000"/>
          </a:xfrm>
          <a:prstGeom prst="rect">
            <a:avLst/>
          </a:prstGeom>
          <a:noFill/>
          <a:ln w="9525">
            <a:noFill/>
            <a:miter lim="800000"/>
            <a:headEnd/>
            <a:tailEnd/>
          </a:ln>
        </p:spPr>
        <p:txBody>
          <a:bodyPr>
            <a:spAutoFit/>
          </a:bodyPr>
          <a:lstStyle/>
          <a:p>
            <a:pPr algn="ctr">
              <a:buFont typeface="Arial" charset="0"/>
              <a:buNone/>
            </a:pPr>
            <a:r>
              <a:rPr lang="zh-CN" altLang="en-US" sz="4400">
                <a:solidFill>
                  <a:srgbClr val="FF6600"/>
                </a:solidFill>
                <a:latin typeface="黑体" pitchFamily="2" charset="-122"/>
                <a:ea typeface="黑体" pitchFamily="2" charset="-122"/>
              </a:rPr>
              <a:t>专题十六  亮眼拟题招人爱</a:t>
            </a:r>
          </a:p>
        </p:txBody>
      </p:sp>
      <p:sp>
        <p:nvSpPr>
          <p:cNvPr id="2627587" name="动作按钮: 自定义 8">
            <a:hlinkClick r:id="rId2"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grpSp>
        <p:nvGrpSpPr>
          <p:cNvPr id="2" name="Group 4"/>
          <p:cNvGrpSpPr>
            <a:grpSpLocks/>
          </p:cNvGrpSpPr>
          <p:nvPr/>
        </p:nvGrpSpPr>
        <p:grpSpPr bwMode="auto">
          <a:xfrm>
            <a:off x="1588" y="1857375"/>
            <a:ext cx="609600" cy="2003425"/>
            <a:chOff x="0" y="0"/>
            <a:chExt cx="384" cy="1262"/>
          </a:xfrm>
        </p:grpSpPr>
        <p:pic>
          <p:nvPicPr>
            <p:cNvPr id="2627589" name="Picture 5"/>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627590" name="内容占位符 2">
              <a:hlinkClick r:id="rId4"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考题</a:t>
              </a:r>
              <a:r>
                <a:rPr lang="en-US" altLang="zh-CN" sz="2000" b="1" dirty="0">
                  <a:solidFill>
                    <a:schemeClr val="bg1"/>
                  </a:solidFill>
                  <a:ea typeface="幼圆" pitchFamily="49" charset="-122"/>
                </a:rPr>
                <a:t>·</a:t>
              </a:r>
            </a:p>
            <a:p>
              <a:pPr>
                <a:lnSpc>
                  <a:spcPts val="2300"/>
                </a:lnSpc>
                <a:buFont typeface="Arial" charset="0"/>
                <a:buNone/>
              </a:pPr>
              <a:r>
                <a:rPr lang="zh-CN" altLang="en-US" sz="2000" b="1" dirty="0">
                  <a:solidFill>
                    <a:schemeClr val="bg1"/>
                  </a:solidFill>
                  <a:ea typeface="幼圆" pitchFamily="49" charset="-122"/>
                </a:rPr>
                <a:t>升格</a:t>
              </a:r>
            </a:p>
          </p:txBody>
        </p:sp>
      </p:grpSp>
      <p:grpSp>
        <p:nvGrpSpPr>
          <p:cNvPr id="3" name="Group 7"/>
          <p:cNvGrpSpPr>
            <a:grpSpLocks/>
          </p:cNvGrpSpPr>
          <p:nvPr/>
        </p:nvGrpSpPr>
        <p:grpSpPr bwMode="auto">
          <a:xfrm>
            <a:off x="0" y="3716338"/>
            <a:ext cx="609600" cy="1978025"/>
            <a:chOff x="0" y="0"/>
            <a:chExt cx="384" cy="1246"/>
          </a:xfrm>
        </p:grpSpPr>
        <p:pic>
          <p:nvPicPr>
            <p:cNvPr id="2627592" name="Picture 8"/>
            <p:cNvPicPr>
              <a:picLocks noChangeAspect="1" noChangeArrowheads="1"/>
            </p:cNvPicPr>
            <p:nvPr/>
          </p:nvPicPr>
          <p:blipFill>
            <a:blip r:embed="rId5"/>
            <a:srcRect/>
            <a:stretch>
              <a:fillRect/>
            </a:stretch>
          </p:blipFill>
          <p:spPr bwMode="auto">
            <a:xfrm>
              <a:off x="0" y="0"/>
              <a:ext cx="384" cy="1171"/>
            </a:xfrm>
            <a:prstGeom prst="rect">
              <a:avLst/>
            </a:prstGeom>
            <a:noFill/>
            <a:ln w="9525">
              <a:noFill/>
              <a:miter lim="800000"/>
              <a:headEnd/>
              <a:tailEnd/>
            </a:ln>
          </p:spPr>
        </p:pic>
        <p:sp>
          <p:nvSpPr>
            <p:cNvPr id="2627593" name="内容占位符 2">
              <a:hlinkClick r:id="rId6"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技法</a:t>
              </a:r>
              <a:r>
                <a:rPr lang="en-US" altLang="zh-CN" sz="2000" b="1" dirty="0">
                  <a:solidFill>
                    <a:schemeClr val="bg1"/>
                  </a:solidFill>
                  <a:ea typeface="幼圆" pitchFamily="49" charset="-122"/>
                </a:rPr>
                <a:t>·</a:t>
              </a:r>
              <a:endParaRPr lang="en-US" sz="2000" b="1" dirty="0">
                <a:solidFill>
                  <a:schemeClr val="bg1"/>
                </a:solidFill>
                <a:ea typeface="幼圆" pitchFamily="49" charset="-122"/>
              </a:endParaRPr>
            </a:p>
            <a:p>
              <a:pPr>
                <a:lnSpc>
                  <a:spcPts val="2300"/>
                </a:lnSpc>
                <a:buFont typeface="Arial" charset="0"/>
                <a:buNone/>
              </a:pPr>
              <a:r>
                <a:rPr lang="zh-CN" altLang="en-US" sz="2000" b="1" dirty="0">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627586"/>
                                        </p:tgtEl>
                                        <p:attrNameLst>
                                          <p:attrName>style.visibility</p:attrName>
                                        </p:attrNameLst>
                                      </p:cBhvr>
                                      <p:to>
                                        <p:strVal val="visible"/>
                                      </p:to>
                                    </p:set>
                                    <p:anim calcmode="lin" valueType="num">
                                      <p:cBhvr>
                                        <p:cTn id="7" dur="500" fill="hold"/>
                                        <p:tgtEl>
                                          <p:spTgt spid="2627586"/>
                                        </p:tgtEl>
                                        <p:attrNameLst>
                                          <p:attrName>ppt_w</p:attrName>
                                        </p:attrNameLst>
                                      </p:cBhvr>
                                      <p:tavLst>
                                        <p:tav tm="0">
                                          <p:val>
                                            <p:fltVal val="0"/>
                                          </p:val>
                                        </p:tav>
                                        <p:tav tm="100000">
                                          <p:val>
                                            <p:strVal val="#ppt_w"/>
                                          </p:val>
                                        </p:tav>
                                      </p:tavLst>
                                    </p:anim>
                                    <p:anim calcmode="lin" valueType="num">
                                      <p:cBhvr>
                                        <p:cTn id="8" dur="500" fill="hold"/>
                                        <p:tgtEl>
                                          <p:spTgt spid="2627586"/>
                                        </p:tgtEl>
                                        <p:attrNameLst>
                                          <p:attrName>ppt_h</p:attrName>
                                        </p:attrNameLst>
                                      </p:cBhvr>
                                      <p:tavLst>
                                        <p:tav tm="0">
                                          <p:val>
                                            <p:fltVal val="0"/>
                                          </p:val>
                                        </p:tav>
                                        <p:tav tm="100000">
                                          <p:val>
                                            <p:strVal val="#ppt_h"/>
                                          </p:val>
                                        </p:tav>
                                      </p:tavLst>
                                    </p:anim>
                                    <p:animEffect transition="in" filter="fade">
                                      <p:cBhvr>
                                        <p:cTn id="9" dur="500"/>
                                        <p:tgtEl>
                                          <p:spTgt spid="2627586"/>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3"/>
                                        </p:tgtEl>
                                      </p:cBhvr>
                                    </p:animEffect>
                                    <p:animScale>
                                      <p:cBhvr>
                                        <p:cTn id="1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7586"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8610" name="标题 1"/>
          <p:cNvSpPr>
            <a:spLocks noGrp="1"/>
          </p:cNvSpPr>
          <p:nvPr>
            <p:ph type="title" idx="4294967295"/>
          </p:nvPr>
        </p:nvSpPr>
        <p:spPr>
          <a:xfrm>
            <a:off x="611188" y="166688"/>
            <a:ext cx="6697662" cy="476250"/>
          </a:xfrm>
          <a:noFill/>
        </p:spPr>
        <p:txBody>
          <a:bodyPr/>
          <a:lstStyle/>
          <a:p>
            <a:pPr algn="l" eaLnBrk="1" hangingPunct="1"/>
            <a:r>
              <a:rPr lang="zh-CN" altLang="en-US" sz="2200" b="1" smtClean="0">
                <a:solidFill>
                  <a:srgbClr val="C00000"/>
                </a:solidFill>
                <a:latin typeface="幼圆" pitchFamily="49" charset="-122"/>
                <a:ea typeface="幼圆" pitchFamily="49" charset="-122"/>
              </a:rPr>
              <a:t>专题十六　亮眼拟题招人爱 </a:t>
            </a:r>
          </a:p>
        </p:txBody>
      </p:sp>
      <p:sp>
        <p:nvSpPr>
          <p:cNvPr id="2628611" name="内容占位符 2"/>
          <p:cNvSpPr>
            <a:spLocks noGrp="1"/>
          </p:cNvSpPr>
          <p:nvPr>
            <p:ph idx="4294967295"/>
          </p:nvPr>
        </p:nvSpPr>
        <p:spPr>
          <a:xfrm>
            <a:off x="827088" y="908050"/>
            <a:ext cx="7993062" cy="5399088"/>
          </a:xfrm>
        </p:spPr>
        <p:txBody>
          <a:bodyPr/>
          <a:lstStyle/>
          <a:p>
            <a:pPr marL="0" indent="630238" algn="ctr" eaLnBrk="1" hangingPunct="1">
              <a:lnSpc>
                <a:spcPts val="3500"/>
              </a:lnSpc>
              <a:spcBef>
                <a:spcPct val="0"/>
              </a:spcBef>
              <a:buFont typeface="Arial" charset="0"/>
              <a:buNone/>
            </a:pPr>
            <a:r>
              <a:rPr lang="en-US" sz="2400" b="1" dirty="0" smtClean="0">
                <a:solidFill>
                  <a:srgbClr val="0033CC"/>
                </a:solidFill>
                <a:effectLst>
                  <a:outerShdw blurRad="38100" dist="38100" dir="2700000" algn="tl">
                    <a:srgbClr val="C0C0C0"/>
                  </a:outerShdw>
                </a:effectLst>
                <a:latin typeface="宋体" pitchFamily="2" charset="-122"/>
                <a:ea typeface="宋体" pitchFamily="2" charset="-122"/>
              </a:rPr>
              <a:t>—— </a:t>
            </a:r>
            <a:r>
              <a:rPr lang="zh-CN" altLang="en-US" sz="2400" b="1" dirty="0" smtClean="0">
                <a:solidFill>
                  <a:srgbClr val="0033CC"/>
                </a:solidFill>
                <a:effectLst>
                  <a:outerShdw blurRad="38100" dist="38100" dir="2700000" algn="tl">
                    <a:srgbClr val="C0C0C0"/>
                  </a:outerShdw>
                </a:effectLst>
                <a:latin typeface="宋体" pitchFamily="2" charset="-122"/>
              </a:rPr>
              <a:t>考题回放 </a:t>
            </a:r>
            <a:r>
              <a:rPr lang="en-US" sz="2400" b="1" dirty="0" smtClean="0">
                <a:solidFill>
                  <a:srgbClr val="0033CC"/>
                </a:solidFill>
                <a:effectLst>
                  <a:outerShdw blurRad="38100" dist="38100" dir="2700000" algn="tl">
                    <a:srgbClr val="C0C0C0"/>
                  </a:outerShdw>
                </a:effectLst>
                <a:latin typeface="宋体" pitchFamily="2" charset="-122"/>
                <a:ea typeface="宋体" pitchFamily="2" charset="-122"/>
              </a:rPr>
              <a:t>——</a:t>
            </a:r>
            <a:r>
              <a:rPr lang="zh-CN" altLang="en-US" sz="2400" b="1" dirty="0" smtClean="0">
                <a:latin typeface="宋体" pitchFamily="2" charset="-122"/>
              </a:rPr>
              <a:t>　</a:t>
            </a:r>
            <a:endParaRPr lang="en-US" altLang="zh-CN" sz="2400" b="1" dirty="0" smtClean="0">
              <a:latin typeface="宋体" pitchFamily="2" charset="-122"/>
            </a:endParaRPr>
          </a:p>
          <a:p>
            <a:pPr marL="0" indent="0" eaLnBrk="1" hangingPunct="1">
              <a:lnSpc>
                <a:spcPts val="3500"/>
              </a:lnSpc>
              <a:spcBef>
                <a:spcPct val="0"/>
              </a:spcBef>
              <a:buNone/>
            </a:pPr>
            <a:r>
              <a:rPr lang="en-US" sz="2400" b="1" dirty="0" smtClean="0">
                <a:latin typeface="宋体" pitchFamily="2" charset="-122"/>
                <a:ea typeface="宋体" pitchFamily="2" charset="-122"/>
              </a:rPr>
              <a:t> [</a:t>
            </a:r>
            <a:r>
              <a:rPr lang="en-US" sz="2400" b="1" dirty="0" smtClean="0">
                <a:solidFill>
                  <a:srgbClr val="000000"/>
                </a:solidFill>
                <a:latin typeface="Times New Roman" pitchFamily="18" charset="0"/>
                <a:ea typeface="宋体" pitchFamily="2" charset="-122"/>
                <a:cs typeface="Times New Roman" pitchFamily="18" charset="0"/>
              </a:rPr>
              <a:t>2014</a:t>
            </a:r>
            <a:r>
              <a:rPr lang="en-US" sz="2400" b="1" dirty="0" smtClean="0">
                <a:solidFill>
                  <a:srgbClr val="000000"/>
                </a:solidFill>
                <a:latin typeface="宋体"/>
                <a:ea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新课标全国卷</a:t>
            </a:r>
            <a:r>
              <a:rPr lang="en-US" sz="2400" b="1" dirty="0" smtClean="0">
                <a:solidFill>
                  <a:srgbClr val="000000"/>
                </a:solidFill>
                <a:latin typeface="Times New Roman" pitchFamily="18" charset="0"/>
                <a:ea typeface="宋体" pitchFamily="2" charset="-122"/>
                <a:cs typeface="Times New Roman" pitchFamily="18" charset="0"/>
              </a:rPr>
              <a:t>Ⅱ</a:t>
            </a:r>
            <a:r>
              <a:rPr lang="en-US" sz="2400" b="1" dirty="0" smtClean="0">
                <a:latin typeface="宋体" pitchFamily="2" charset="-122"/>
                <a:ea typeface="宋体" pitchFamily="2" charset="-122"/>
              </a:rPr>
              <a:t> ]</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en-US" altLang="zh-CN" sz="2400" b="1" dirty="0" smtClean="0">
              <a:solidFill>
                <a:srgbClr val="000000"/>
              </a:solidFill>
              <a:latin typeface="Times New Roman" pitchFamily="18" charset="0"/>
              <a:ea typeface="仿宋_GB2312" pitchFamily="49" charset="-122"/>
            </a:endParaRPr>
          </a:p>
          <a:p>
            <a:pPr marL="0" indent="630238"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rPr>
              <a:t>不少人因为喜欢动物而给它们喂食，某自然保护区的公路边却有如下警示：给野生动物喂食，易使它们丧失觅食能力。不听警告执意喂食者，将依法惩处。 </a:t>
            </a:r>
          </a:p>
          <a:p>
            <a:pPr marL="0" indent="630238" eaLnBrk="1" hangingPunct="1">
              <a:lnSpc>
                <a:spcPts val="3500"/>
              </a:lnSpc>
              <a:spcBef>
                <a:spcPct val="0"/>
              </a:spcBef>
              <a:buNone/>
            </a:pPr>
            <a:endParaRPr lang="zh-CN" altLang="en-US" sz="2400" b="1" dirty="0" smtClean="0">
              <a:solidFill>
                <a:srgbClr val="000000"/>
              </a:solidFill>
              <a:latin typeface="Times New Roman" pitchFamily="18" charset="0"/>
              <a:cs typeface="Times New Roman" pitchFamily="18" charset="0"/>
            </a:endParaRPr>
          </a:p>
          <a:p>
            <a:pPr marL="0" indent="630238"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a:t>
            </a:r>
            <a:endParaRPr lang="en-US" sz="2400" b="1" dirty="0" smtClean="0">
              <a:latin typeface="宋体" pitchFamily="2" charset="-122"/>
              <a:ea typeface="宋体" pitchFamily="2" charset="-122"/>
            </a:endParaRPr>
          </a:p>
          <a:p>
            <a:pPr marL="0" indent="630238" eaLnBrk="1" hangingPunct="1">
              <a:lnSpc>
                <a:spcPts val="3500"/>
              </a:lnSpc>
              <a:spcBef>
                <a:spcPct val="0"/>
              </a:spcBef>
              <a:buFont typeface="Arial" charset="0"/>
              <a:buNone/>
            </a:pPr>
            <a:endParaRPr lang="zh-CN" altLang="en-US" sz="2400" b="1" dirty="0" smtClean="0">
              <a:latin typeface="宋体" pitchFamily="2" charset="-122"/>
            </a:endParaRPr>
          </a:p>
        </p:txBody>
      </p:sp>
      <p:grpSp>
        <p:nvGrpSpPr>
          <p:cNvPr id="2" name="Group 4"/>
          <p:cNvGrpSpPr>
            <a:grpSpLocks/>
          </p:cNvGrpSpPr>
          <p:nvPr/>
        </p:nvGrpSpPr>
        <p:grpSpPr bwMode="auto">
          <a:xfrm>
            <a:off x="1588" y="1857375"/>
            <a:ext cx="609600" cy="2003425"/>
            <a:chOff x="0" y="0"/>
            <a:chExt cx="384" cy="1262"/>
          </a:xfrm>
        </p:grpSpPr>
        <p:pic>
          <p:nvPicPr>
            <p:cNvPr id="2628614"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28615"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2861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28610"/>
                                        </p:tgtEl>
                                        <p:attrNameLst>
                                          <p:attrName>style.visibility</p:attrName>
                                        </p:attrNameLst>
                                      </p:cBhvr>
                                      <p:to>
                                        <p:strVal val="visible"/>
                                      </p:to>
                                    </p:set>
                                    <p:anim calcmode="lin" valueType="num">
                                      <p:cBhvr additive="base">
                                        <p:cTn id="7" dur="500" fill="hold"/>
                                        <p:tgtEl>
                                          <p:spTgt spid="2628610"/>
                                        </p:tgtEl>
                                        <p:attrNameLst>
                                          <p:attrName>ppt_x</p:attrName>
                                        </p:attrNameLst>
                                      </p:cBhvr>
                                      <p:tavLst>
                                        <p:tav tm="0">
                                          <p:val>
                                            <p:strVal val="0-#ppt_w/2"/>
                                          </p:val>
                                        </p:tav>
                                        <p:tav tm="100000">
                                          <p:val>
                                            <p:strVal val="#ppt_x"/>
                                          </p:val>
                                        </p:tav>
                                      </p:tavLst>
                                    </p:anim>
                                    <p:anim calcmode="lin" valueType="num">
                                      <p:cBhvr additive="base">
                                        <p:cTn id="8" dur="500" fill="hold"/>
                                        <p:tgtEl>
                                          <p:spTgt spid="26286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628611">
                                            <p:txEl>
                                              <p:pRg st="0" end="0"/>
                                            </p:txEl>
                                          </p:spTgt>
                                        </p:tgtEl>
                                        <p:attrNameLst>
                                          <p:attrName>style.visibility</p:attrName>
                                        </p:attrNameLst>
                                      </p:cBhvr>
                                      <p:to>
                                        <p:strVal val="visible"/>
                                      </p:to>
                                    </p:set>
                                    <p:anim calcmode="lin" valueType="num">
                                      <p:cBhvr additive="base">
                                        <p:cTn id="18" dur="500" fill="hold"/>
                                        <p:tgtEl>
                                          <p:spTgt spid="2628611">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628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28611">
                                            <p:txEl>
                                              <p:pRg st="1" end="1"/>
                                            </p:txEl>
                                          </p:spTgt>
                                        </p:tgtEl>
                                        <p:attrNameLst>
                                          <p:attrName>style.visibility</p:attrName>
                                        </p:attrNameLst>
                                      </p:cBhvr>
                                      <p:to>
                                        <p:strVal val="visible"/>
                                      </p:to>
                                    </p:set>
                                    <p:anim calcmode="lin" valueType="num">
                                      <p:cBhvr additive="base">
                                        <p:cTn id="24" dur="500" fill="hold"/>
                                        <p:tgtEl>
                                          <p:spTgt spid="2628611">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28611">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628611">
                                            <p:txEl>
                                              <p:pRg st="2" end="2"/>
                                            </p:txEl>
                                          </p:spTgt>
                                        </p:tgtEl>
                                        <p:attrNameLst>
                                          <p:attrName>style.visibility</p:attrName>
                                        </p:attrNameLst>
                                      </p:cBhvr>
                                      <p:to>
                                        <p:strVal val="visible"/>
                                      </p:to>
                                    </p:set>
                                    <p:anim calcmode="lin" valueType="num">
                                      <p:cBhvr additive="base">
                                        <p:cTn id="28" dur="500" fill="hold"/>
                                        <p:tgtEl>
                                          <p:spTgt spid="2628611">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628611">
                                            <p:txEl>
                                              <p:pRg st="2" end="2"/>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628611">
                                            <p:txEl>
                                              <p:pRg st="4" end="4"/>
                                            </p:txEl>
                                          </p:spTgt>
                                        </p:tgtEl>
                                        <p:attrNameLst>
                                          <p:attrName>style.visibility</p:attrName>
                                        </p:attrNameLst>
                                      </p:cBhvr>
                                      <p:to>
                                        <p:strVal val="visible"/>
                                      </p:to>
                                    </p:set>
                                    <p:anim calcmode="lin" valueType="num">
                                      <p:cBhvr additive="base">
                                        <p:cTn id="32" dur="500" fill="hold"/>
                                        <p:tgtEl>
                                          <p:spTgt spid="2628611">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62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8610"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9634"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indent="631825" algn="ctr">
              <a:lnSpc>
                <a:spcPts val="3500"/>
              </a:lnSpc>
              <a:buFont typeface="Arial" charset="0"/>
              <a:buNone/>
            </a:pPr>
            <a:r>
              <a:rPr lang="en-US" sz="2400" b="1" dirty="0">
                <a:solidFill>
                  <a:srgbClr val="0033CC"/>
                </a:solidFill>
                <a:effectLst>
                  <a:outerShdw blurRad="38100" dist="38100" dir="2700000" algn="tl">
                    <a:srgbClr val="C0C0C0"/>
                  </a:outerShdw>
                </a:effectLst>
                <a:latin typeface="宋体" pitchFamily="2" charset="-122"/>
                <a:ea typeface="黑体" pitchFamily="2" charset="-122"/>
              </a:rPr>
              <a:t>——</a:t>
            </a:r>
            <a:r>
              <a:rPr lang="en-US" sz="2400" b="1" dirty="0">
                <a:solidFill>
                  <a:srgbClr val="0033CC"/>
                </a:solidFill>
                <a:effectLst>
                  <a:outerShdw blurRad="38100" dist="38100" dir="2700000" algn="tl">
                    <a:srgbClr val="C0C0C0"/>
                  </a:outerShdw>
                </a:effectLst>
                <a:latin typeface="黑体" pitchFamily="2" charset="-122"/>
                <a:ea typeface="黑体" pitchFamily="2" charset="-122"/>
              </a:rPr>
              <a:t> </a:t>
            </a:r>
            <a:r>
              <a:rPr lang="zh-CN" altLang="en-US" sz="2400" b="1" dirty="0">
                <a:solidFill>
                  <a:srgbClr val="0033CC"/>
                </a:solidFill>
                <a:effectLst>
                  <a:outerShdw blurRad="38100" dist="38100" dir="2700000" algn="tl">
                    <a:srgbClr val="C0C0C0"/>
                  </a:outerShdw>
                </a:effectLst>
                <a:latin typeface="黑体" pitchFamily="2" charset="-122"/>
                <a:ea typeface="黑体" pitchFamily="2" charset="-122"/>
              </a:rPr>
              <a:t>深度解读 </a:t>
            </a:r>
            <a:r>
              <a:rPr lang="en-US" sz="2400" b="1" dirty="0" smtClean="0">
                <a:solidFill>
                  <a:srgbClr val="0033CC"/>
                </a:solidFill>
                <a:effectLst>
                  <a:outerShdw blurRad="38100" dist="38100" dir="2700000" algn="tl">
                    <a:srgbClr val="C0C0C0"/>
                  </a:outerShdw>
                </a:effectLst>
                <a:latin typeface="宋体" pitchFamily="2" charset="-122"/>
                <a:ea typeface="黑体" pitchFamily="2" charset="-122"/>
              </a:rPr>
              <a:t>——</a:t>
            </a:r>
            <a:endParaRPr lang="en-US" sz="2400" b="1" dirty="0" smtClean="0">
              <a:solidFill>
                <a:srgbClr val="0033CC"/>
              </a:solidFill>
              <a:effectLst>
                <a:outerShdw blurRad="38100" dist="38100" dir="2700000" algn="tl">
                  <a:srgbClr val="C0C0C0"/>
                </a:outerShdw>
              </a:effectLst>
              <a:latin typeface="黑体" pitchFamily="2" charset="-122"/>
              <a:ea typeface="黑体" pitchFamily="2" charset="-122"/>
            </a:endParaRPr>
          </a:p>
          <a:p>
            <a:pPr>
              <a:lnSpc>
                <a:spcPts val="3500"/>
              </a:lnSpc>
              <a:buFont typeface="Arial" charset="0"/>
              <a:buNone/>
            </a:pPr>
            <a:r>
              <a:rPr lang="en-US" altLang="zh-CN" sz="2400" b="1" dirty="0" smtClean="0">
                <a:solidFill>
                  <a:srgbClr val="990033"/>
                </a:solidFill>
                <a:latin typeface="宋体" pitchFamily="2" charset="-122"/>
                <a:cs typeface="Times New Roman" pitchFamily="18" charset="0"/>
              </a:rPr>
              <a:t>[</a:t>
            </a:r>
            <a:r>
              <a:rPr lang="zh-CN" altLang="en-US" sz="2400" b="1" dirty="0" smtClean="0">
                <a:solidFill>
                  <a:srgbClr val="990033"/>
                </a:solidFill>
                <a:latin typeface="宋体" pitchFamily="2" charset="-122"/>
                <a:cs typeface="Times New Roman" pitchFamily="18" charset="0"/>
              </a:rPr>
              <a:t>我来审题</a:t>
            </a:r>
            <a:r>
              <a:rPr lang="en-US" altLang="zh-CN" sz="2400" b="1" dirty="0" smtClean="0">
                <a:solidFill>
                  <a:srgbClr val="990033"/>
                </a:solidFill>
                <a:latin typeface="宋体" pitchFamily="2" charset="-122"/>
                <a:cs typeface="Times New Roman" pitchFamily="18" charset="0"/>
              </a:rPr>
              <a:t>]</a:t>
            </a:r>
            <a:r>
              <a:rPr lang="zh-CN" altLang="en-US" sz="2400" b="1" dirty="0" smtClean="0">
                <a:solidFill>
                  <a:srgbClr val="990033"/>
                </a:solidFill>
                <a:latin typeface="宋体" pitchFamily="2" charset="-122"/>
                <a:cs typeface="Times New Roman" pitchFamily="18" charset="0"/>
              </a:rPr>
              <a:t>从野生动物的角度：它们的珍贵之处在于</a:t>
            </a:r>
          </a:p>
          <a:p>
            <a:pPr>
              <a:lnSpc>
                <a:spcPts val="3500"/>
              </a:lnSpc>
              <a:buFont typeface="Arial" charset="0"/>
              <a:buNone/>
            </a:pPr>
            <a:r>
              <a:rPr lang="zh-CN" altLang="en-US" sz="2400" b="1" dirty="0" smtClean="0">
                <a:solidFill>
                  <a:srgbClr val="990033"/>
                </a:solidFill>
                <a:latin typeface="宋体" pitchFamily="2" charset="-122"/>
                <a:cs typeface="Times New Roman" pitchFamily="18" charset="0"/>
              </a:rPr>
              <a:t>不依赖人类且能保持动物原始的本性，那么我们可以从“反对依赖”“保持本性”“靠自己的力量”“学会独立，学会生存”“拒绝安逸享乐”等角度立意。从自然保护区的角度：自然保护区人员懂得怎样保持动物的本性，所以才会给游客写警示语，我们可以从“理智的爱”“更长远的保护”的角度立意。从游客的角度：游客的行为是单纯地对野生动物的喜爱，但这种喜爱会对动物产生不利影响，由物及人，我们会想到娇生惯养的人容易失去自力更生的能力，所以可以立意为“要以正确的方式表达爱”。另外，</a:t>
            </a:r>
          </a:p>
        </p:txBody>
      </p:sp>
      <p:sp>
        <p:nvSpPr>
          <p:cNvPr id="262963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4"/>
          <p:cNvGrpSpPr>
            <a:grpSpLocks/>
          </p:cNvGrpSpPr>
          <p:nvPr/>
        </p:nvGrpSpPr>
        <p:grpSpPr bwMode="auto">
          <a:xfrm>
            <a:off x="1588" y="1857375"/>
            <a:ext cx="609600" cy="2003425"/>
            <a:chOff x="0" y="0"/>
            <a:chExt cx="384" cy="1262"/>
          </a:xfrm>
        </p:grpSpPr>
        <p:pic>
          <p:nvPicPr>
            <p:cNvPr id="2629638"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29639"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2964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29634">
                                            <p:txEl>
                                              <p:pRg st="0" end="0"/>
                                            </p:txEl>
                                          </p:spTgt>
                                        </p:tgtEl>
                                        <p:attrNameLst>
                                          <p:attrName>style.visibility</p:attrName>
                                        </p:attrNameLst>
                                      </p:cBhvr>
                                      <p:to>
                                        <p:strVal val="visible"/>
                                      </p:to>
                                    </p:set>
                                    <p:anim calcmode="lin" valueType="num">
                                      <p:cBhvr additive="base">
                                        <p:cTn id="7" dur="500" fill="hold"/>
                                        <p:tgtEl>
                                          <p:spTgt spid="2629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296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29634">
                                            <p:txEl>
                                              <p:pRg st="1" end="1"/>
                                            </p:txEl>
                                          </p:spTgt>
                                        </p:tgtEl>
                                        <p:attrNameLst>
                                          <p:attrName>style.visibility</p:attrName>
                                        </p:attrNameLst>
                                      </p:cBhvr>
                                      <p:to>
                                        <p:strVal val="visible"/>
                                      </p:to>
                                    </p:set>
                                    <p:anim calcmode="lin" valueType="num">
                                      <p:cBhvr additive="base">
                                        <p:cTn id="13" dur="500" fill="hold"/>
                                        <p:tgtEl>
                                          <p:spTgt spid="26296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296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29634">
                                            <p:txEl>
                                              <p:pRg st="2" end="2"/>
                                            </p:txEl>
                                          </p:spTgt>
                                        </p:tgtEl>
                                        <p:attrNameLst>
                                          <p:attrName>style.visibility</p:attrName>
                                        </p:attrNameLst>
                                      </p:cBhvr>
                                      <p:to>
                                        <p:strVal val="visible"/>
                                      </p:to>
                                    </p:set>
                                    <p:anim calcmode="lin" valueType="num">
                                      <p:cBhvr additive="base">
                                        <p:cTn id="19" dur="500" fill="hold"/>
                                        <p:tgtEl>
                                          <p:spTgt spid="26296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2963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0658"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nSpc>
                <a:spcPts val="3500"/>
              </a:lnSpc>
              <a:buFont typeface="Arial" charset="0"/>
              <a:buNone/>
            </a:pPr>
            <a:r>
              <a:rPr lang="zh-CN" altLang="en-US" sz="2400" b="1" dirty="0" smtClean="0">
                <a:solidFill>
                  <a:srgbClr val="990033"/>
                </a:solidFill>
                <a:latin typeface="宋体" pitchFamily="2" charset="-122"/>
                <a:cs typeface="Times New Roman" pitchFamily="18" charset="0"/>
              </a:rPr>
              <a:t>自然保护区是在制定规则，游人是在破坏规则，考生还可从“规则”的角度立意，如“遵守规则，规范行为”“无规矩，不成方圆”等。</a:t>
            </a:r>
            <a:endParaRPr lang="en-US" altLang="zh-CN" sz="2400" b="1" dirty="0" smtClean="0">
              <a:solidFill>
                <a:srgbClr val="990033"/>
              </a:solidFill>
              <a:latin typeface="宋体" pitchFamily="2" charset="-122"/>
              <a:cs typeface="Times New Roman" pitchFamily="18" charset="0"/>
            </a:endParaRPr>
          </a:p>
          <a:p>
            <a:pPr>
              <a:lnSpc>
                <a:spcPts val="3500"/>
              </a:lnSpc>
              <a:buFont typeface="Arial" charset="0"/>
              <a:buNone/>
            </a:pPr>
            <a:endParaRPr lang="en-US" altLang="zh-CN" sz="2400" b="1" dirty="0" smtClean="0">
              <a:solidFill>
                <a:srgbClr val="990033"/>
              </a:solidFill>
              <a:latin typeface="宋体" pitchFamily="2" charset="-122"/>
              <a:cs typeface="Times New Roman" pitchFamily="18" charset="0"/>
            </a:endParaRPr>
          </a:p>
          <a:p>
            <a:pPr>
              <a:lnSpc>
                <a:spcPts val="3500"/>
              </a:lnSpc>
              <a:buFont typeface="Arial" charset="0"/>
              <a:buNone/>
            </a:pPr>
            <a:r>
              <a:rPr lang="en-US" altLang="zh-CN" sz="2400" b="1" dirty="0" smtClean="0">
                <a:solidFill>
                  <a:srgbClr val="990033"/>
                </a:solidFill>
                <a:latin typeface="宋体" pitchFamily="2" charset="-122"/>
                <a:cs typeface="Times New Roman" pitchFamily="18" charset="0"/>
              </a:rPr>
              <a:t>[</a:t>
            </a:r>
            <a:r>
              <a:rPr lang="zh-CN" altLang="en-US" sz="2400" b="1" dirty="0" smtClean="0">
                <a:solidFill>
                  <a:srgbClr val="990033"/>
                </a:solidFill>
                <a:latin typeface="宋体" pitchFamily="2" charset="-122"/>
                <a:cs typeface="Times New Roman" pitchFamily="18" charset="0"/>
              </a:rPr>
              <a:t>我来拟题</a:t>
            </a:r>
            <a:r>
              <a:rPr lang="en-US" altLang="zh-CN" sz="2400" b="1" dirty="0" smtClean="0">
                <a:solidFill>
                  <a:srgbClr val="990033"/>
                </a:solidFill>
                <a:latin typeface="宋体" pitchFamily="2" charset="-122"/>
                <a:cs typeface="Times New Roman" pitchFamily="18" charset="0"/>
              </a:rPr>
              <a:t>]</a:t>
            </a:r>
            <a:r>
              <a:rPr lang="zh-CN" altLang="en-US" sz="2400" b="1" dirty="0" smtClean="0">
                <a:solidFill>
                  <a:srgbClr val="990033"/>
                </a:solidFill>
                <a:latin typeface="宋体" pitchFamily="2" charset="-122"/>
                <a:cs typeface="Times New Roman" pitchFamily="18" charset="0"/>
              </a:rPr>
              <a:t>授之以渔，摆脱依赖；拒绝“喂食”，自立自强；扬起自立的风帆，驶向成功的彼岸；自立自强是一朵常开不败的花；放弃溺爱喂养，利于成长发展；有一种爱叫放手。</a:t>
            </a:r>
            <a:endParaRPr lang="en-US" altLang="zh-CN" sz="2400" b="1" dirty="0" smtClean="0">
              <a:solidFill>
                <a:srgbClr val="990033"/>
              </a:solidFill>
              <a:latin typeface="宋体" pitchFamily="2" charset="-122"/>
              <a:cs typeface="Times New Roman" pitchFamily="18" charset="0"/>
            </a:endParaRPr>
          </a:p>
          <a:p>
            <a:pPr>
              <a:lnSpc>
                <a:spcPts val="3500"/>
              </a:lnSpc>
              <a:buFont typeface="Arial" charset="0"/>
              <a:buNone/>
            </a:pPr>
            <a:endParaRPr lang="en-US" sz="2400" b="1" dirty="0">
              <a:solidFill>
                <a:srgbClr val="000000"/>
              </a:solidFill>
              <a:latin typeface="Times New Roman" pitchFamily="18" charset="0"/>
              <a:cs typeface="Times New Roman" pitchFamily="18" charset="0"/>
            </a:endParaRPr>
          </a:p>
        </p:txBody>
      </p:sp>
      <p:sp>
        <p:nvSpPr>
          <p:cNvPr id="263066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4"/>
          <p:cNvGrpSpPr>
            <a:grpSpLocks/>
          </p:cNvGrpSpPr>
          <p:nvPr/>
        </p:nvGrpSpPr>
        <p:grpSpPr bwMode="auto">
          <a:xfrm>
            <a:off x="1588" y="1857375"/>
            <a:ext cx="609600" cy="2003425"/>
            <a:chOff x="0" y="0"/>
            <a:chExt cx="384" cy="1262"/>
          </a:xfrm>
        </p:grpSpPr>
        <p:pic>
          <p:nvPicPr>
            <p:cNvPr id="2630662"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30663"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3066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30658"/>
                                        </p:tgtEl>
                                        <p:attrNameLst>
                                          <p:attrName>style.visibility</p:attrName>
                                        </p:attrNameLst>
                                      </p:cBhvr>
                                      <p:to>
                                        <p:strVal val="visible"/>
                                      </p:to>
                                    </p:set>
                                    <p:animEffect transition="in" filter="barn(inVertical)">
                                      <p:cBhvr>
                                        <p:cTn id="7" dur="500"/>
                                        <p:tgtEl>
                                          <p:spTgt spid="263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0658"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1709" name="Group 29"/>
          <p:cNvGraphicFramePr>
            <a:graphicFrameLocks noGrp="1"/>
          </p:cNvGraphicFramePr>
          <p:nvPr/>
        </p:nvGraphicFramePr>
        <p:xfrm>
          <a:off x="755650" y="1125538"/>
          <a:ext cx="7993063" cy="5094479"/>
        </p:xfrm>
        <a:graphic>
          <a:graphicData uri="http://schemas.openxmlformats.org/drawingml/2006/table">
            <a:tbl>
              <a:tblPr/>
              <a:tblGrid>
                <a:gridCol w="3387722"/>
                <a:gridCol w="4605341"/>
              </a:tblGrid>
              <a:tr h="358775">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1900" b="0" i="0" u="none" strike="noStrike" cap="none" normalizeH="0" baseline="0" dirty="0" smtClean="0">
                          <a:ln>
                            <a:noFill/>
                          </a:ln>
                          <a:solidFill>
                            <a:schemeClr val="tx1"/>
                          </a:solidFill>
                          <a:effectLst/>
                          <a:latin typeface="Times New Roman" pitchFamily="18" charset="0"/>
                          <a:ea typeface="黑体" pitchFamily="2" charset="-122"/>
                        </a:rPr>
                        <a:t>考场病文</a:t>
                      </a:r>
                      <a:endParaRPr kumimoji="0" lang="zh-CN" altLang="en-US" sz="1900" b="0" i="0" u="none" strike="noStrike" cap="none" normalizeH="0" baseline="0" dirty="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1900" b="0" i="0" u="none" strike="noStrike" cap="none" normalizeH="0" baseline="0" dirty="0" smtClean="0">
                          <a:ln>
                            <a:noFill/>
                          </a:ln>
                          <a:solidFill>
                            <a:schemeClr val="tx1"/>
                          </a:solidFill>
                          <a:effectLst/>
                          <a:latin typeface="Times New Roman" pitchFamily="18" charset="0"/>
                          <a:ea typeface="黑体" pitchFamily="2" charset="-122"/>
                        </a:rPr>
                        <a:t>升格新貌</a:t>
                      </a:r>
                      <a:endParaRPr kumimoji="0" lang="zh-CN" altLang="en-US" sz="1900" b="0" i="0" u="none" strike="noStrike" cap="none" normalizeH="0" baseline="0" dirty="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9788">
                <a:tc>
                  <a:txBody>
                    <a:bodyPr/>
                    <a:lstStyle/>
                    <a:p>
                      <a:pPr marL="0" marR="0" lvl="0" indent="534988" algn="ctr"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依赖与独立</a:t>
                      </a:r>
                      <a:endParaRPr kumimoji="0" lang="en-US" altLang="zh-CN" sz="19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lang="en-US" sz="1800" b="1" kern="1200" dirty="0" smtClean="0">
                          <a:solidFill>
                            <a:schemeClr val="tx1"/>
                          </a:solidFill>
                          <a:latin typeface="+mn-ea"/>
                          <a:ea typeface="+mn-ea"/>
                          <a:cs typeface="+mn-cs"/>
                        </a:rPr>
                        <a:t>        (</a:t>
                      </a:r>
                      <a:r>
                        <a:rPr lang="zh-CN" altLang="en-US" sz="1800" b="1" kern="1200" dirty="0" smtClean="0">
                          <a:solidFill>
                            <a:schemeClr val="tx1"/>
                          </a:solidFill>
                          <a:latin typeface="+mn-ea"/>
                          <a:ea typeface="+mn-ea"/>
                          <a:cs typeface="+mn-cs"/>
                        </a:rPr>
                        <a:t>题目虽然表明了文章的中心，但没有文采，也不吸引人</a:t>
                      </a:r>
                      <a:r>
                        <a:rPr lang="en-US" sz="1800" b="1" kern="1200" dirty="0" smtClean="0">
                          <a:solidFill>
                            <a:schemeClr val="tx1"/>
                          </a:solidFill>
                          <a:latin typeface="+mn-ea"/>
                          <a:ea typeface="+mn-ea"/>
                          <a:cs typeface="+mn-cs"/>
                        </a:rPr>
                        <a:t>)</a:t>
                      </a:r>
                      <a:endParaRPr kumimoji="0" lang="zh-CN" altLang="en-US" sz="1900" b="1" i="0" u="none" strike="noStrike" cap="none" normalizeH="0" baseline="0" dirty="0" smtClean="0">
                        <a:ln>
                          <a:noFill/>
                        </a:ln>
                        <a:solidFill>
                          <a:schemeClr val="tx1"/>
                        </a:solidFill>
                        <a:effectLst/>
                        <a:latin typeface="+mn-ea"/>
                        <a:ea typeface="+mn-ea"/>
                        <a:cs typeface="Times New Roman" pitchFamily="18" charset="0"/>
                      </a:endParaRPr>
                    </a:p>
                    <a:p>
                      <a:pPr marL="0" marR="0" lvl="0" indent="534988" algn="ctr"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Times New Roman" pitchFamily="18" charset="0"/>
                          <a:ea typeface="仿宋_GB2312" pitchFamily="49" charset="-122"/>
                        </a:rPr>
                        <a:t>一考生</a:t>
                      </a:r>
                      <a:endParaRPr kumimoji="0" lang="zh-CN" altLang="en-US" sz="19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534988"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1900" b="1" i="0" u="none" strike="noStrike" cap="none" normalizeH="0" baseline="0" dirty="0" smtClean="0">
                          <a:ln>
                            <a:noFill/>
                          </a:ln>
                          <a:solidFill>
                            <a:schemeClr val="tx1"/>
                          </a:solidFill>
                          <a:effectLst/>
                          <a:latin typeface="Times New Roman" pitchFamily="18" charset="0"/>
                          <a:ea typeface="楷体_GB2312" pitchFamily="49" charset="-122"/>
                        </a:rPr>
                        <a:t>在马路的十字路口，一位盲人在迟疑，举步维艰。我赶紧搀扶他过了马路。刚想离开时，听到一位好心人问：“我送你回去吧，你上哪儿？”“你送我一程，可你能送我一辈子吗？就不麻烦你了。”盲人回答道。我回过头来，发现盲人小心翼翼地向前走去。</a:t>
                      </a:r>
                      <a:endParaRPr kumimoji="0" lang="en-US" sz="1900" b="1" i="0" u="none" strike="noStrike" cap="none" normalizeH="0" baseline="0" dirty="0" smtClean="0">
                        <a:ln>
                          <a:noFill/>
                        </a:ln>
                        <a:solidFill>
                          <a:schemeClr val="tx1"/>
                        </a:solidFill>
                        <a:effectLst/>
                        <a:latin typeface="Calibri"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lang="zh-CN" altLang="en-US" sz="1800" b="1" kern="1200" dirty="0" smtClean="0">
                          <a:solidFill>
                            <a:schemeClr val="tx1"/>
                          </a:solidFill>
                          <a:latin typeface="+mn-lt"/>
                          <a:ea typeface="+mn-ea"/>
                          <a:cs typeface="+mn-cs"/>
                        </a:rPr>
                        <a:t>我来升格：　　</a:t>
                      </a:r>
                      <a:r>
                        <a:rPr lang="zh-CN" altLang="en-US" sz="1800" b="1" u="sng" kern="1200" dirty="0" smtClean="0">
                          <a:solidFill>
                            <a:srgbClr val="990033"/>
                          </a:solidFill>
                          <a:latin typeface="+mn-lt"/>
                          <a:ea typeface="+mn-ea"/>
                          <a:cs typeface="+mn-cs"/>
                        </a:rPr>
                        <a:t>抛弃依赖，学会独立</a:t>
                      </a:r>
                      <a:endParaRPr lang="zh-CN" altLang="en-US" sz="1800" b="1" kern="1200" dirty="0" smtClean="0">
                        <a:solidFill>
                          <a:srgbClr val="990033"/>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请从</a:t>
                      </a:r>
                      <a:r>
                        <a:rPr lang="en-US"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题目亮眼</a:t>
                      </a:r>
                      <a:r>
                        <a:rPr lang="en-US"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的角度对原标题进行升格</a:t>
                      </a:r>
                      <a:r>
                        <a:rPr lang="en-US" sz="1800" b="1" kern="1200" dirty="0" smtClean="0">
                          <a:solidFill>
                            <a:schemeClr val="tx1"/>
                          </a:solidFill>
                          <a:latin typeface="+mn-lt"/>
                          <a:ea typeface="+mn-ea"/>
                          <a:cs typeface="+mn-cs"/>
                        </a:rPr>
                        <a:t>)</a:t>
                      </a:r>
                      <a:endParaRPr lang="zh-CN" altLang="en-US" sz="1800" b="1" kern="1200" dirty="0" smtClean="0">
                        <a:solidFill>
                          <a:schemeClr val="tx1"/>
                        </a:solidFill>
                        <a:latin typeface="+mn-lt"/>
                        <a:ea typeface="+mn-ea"/>
                        <a:cs typeface="+mn-cs"/>
                      </a:endParaRPr>
                    </a:p>
                    <a:p>
                      <a:pPr marL="0" marR="0" lvl="0" indent="534988" algn="ctr"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Times New Roman" pitchFamily="18" charset="0"/>
                          <a:ea typeface="仿宋_GB2312" pitchFamily="49" charset="-122"/>
                        </a:rPr>
                        <a:t>一考生</a:t>
                      </a:r>
                      <a:endParaRPr kumimoji="0" lang="zh-CN" altLang="en-US" sz="19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Times New Roman" pitchFamily="18" charset="0"/>
                          <a:ea typeface="楷体_GB2312" pitchFamily="49" charset="-122"/>
                        </a:rPr>
                        <a:t>在马路的十字路口，一位盲人在迟疑，举步维艰。我赶紧搀扶他过了马路。刚想离开时，听到一位好心人问：“我送你回去吧，你上哪儿？”“你送我一程，可你能送我一辈子吗？就不麻烦你了。”盲人回答道。我回过头来，发现盲人小心翼翼地向前走去。</a:t>
                      </a:r>
                    </a:p>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Times New Roman" pitchFamily="18" charset="0"/>
                          <a:ea typeface="楷体_GB2312" pitchFamily="49" charset="-122"/>
                        </a:rPr>
                        <a:t>望着他点着木棍远去的背影，我思绪万千</a:t>
                      </a:r>
                      <a:r>
                        <a:rPr kumimoji="0" lang="en-US" altLang="zh-CN" sz="1900" b="1" i="0" u="none" strike="noStrike" cap="none" normalizeH="0" baseline="0" dirty="0" smtClean="0">
                          <a:ln>
                            <a:noFill/>
                          </a:ln>
                          <a:solidFill>
                            <a:schemeClr val="tx1"/>
                          </a:solidFill>
                          <a:effectLst/>
                          <a:latin typeface="Times New Roman" pitchFamily="18" charset="0"/>
                          <a:ea typeface="楷体_GB2312" pitchFamily="49"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31694" name="Rectangle 2"/>
          <p:cNvSpPr>
            <a:spLocks noChangeArrowheads="1"/>
          </p:cNvSpPr>
          <p:nvPr/>
        </p:nvSpPr>
        <p:spPr bwMode="auto">
          <a:xfrm>
            <a:off x="755650" y="620713"/>
            <a:ext cx="7920038" cy="576262"/>
          </a:xfrm>
          <a:prstGeom prst="rect">
            <a:avLst/>
          </a:prstGeom>
          <a:noFill/>
          <a:ln w="9525">
            <a:noFill/>
            <a:miter lim="800000"/>
            <a:headEnd/>
            <a:tailEnd/>
          </a:ln>
        </p:spPr>
        <p:txBody>
          <a:bodyPr/>
          <a:lstStyle/>
          <a:p>
            <a:pPr algn="ctr">
              <a:lnSpc>
                <a:spcPts val="3500"/>
              </a:lnSpc>
              <a:buFont typeface="Arial" charset="0"/>
              <a:buNone/>
            </a:pPr>
            <a:r>
              <a:rPr lang="en-US" sz="2400" b="1">
                <a:solidFill>
                  <a:srgbClr val="0033CC"/>
                </a:solidFill>
                <a:effectLst>
                  <a:outerShdw blurRad="38100" dist="38100" dir="2700000" algn="tl">
                    <a:srgbClr val="C0C0C0"/>
                  </a:outerShdw>
                </a:effectLst>
                <a:latin typeface="宋体" pitchFamily="2" charset="-122"/>
                <a:ea typeface="黑体" pitchFamily="2" charset="-122"/>
              </a:rPr>
              <a:t>——</a:t>
            </a:r>
            <a:r>
              <a:rPr lang="en-US" sz="2400" b="1">
                <a:solidFill>
                  <a:srgbClr val="0033CC"/>
                </a:solidFill>
                <a:effectLst>
                  <a:outerShdw blurRad="38100" dist="38100" dir="2700000" algn="tl">
                    <a:srgbClr val="C0C0C0"/>
                  </a:outerShdw>
                </a:effectLst>
                <a:latin typeface="黑体" pitchFamily="2" charset="-122"/>
                <a:ea typeface="黑体" pitchFamily="2" charset="-122"/>
              </a:rPr>
              <a:t> </a:t>
            </a:r>
            <a:r>
              <a:rPr lang="zh-CN" altLang="en-US" sz="2400" b="1">
                <a:solidFill>
                  <a:srgbClr val="0033CC"/>
                </a:solidFill>
                <a:effectLst>
                  <a:outerShdw blurRad="38100" dist="38100" dir="2700000" algn="tl">
                    <a:srgbClr val="C0C0C0"/>
                  </a:outerShdw>
                </a:effectLst>
                <a:latin typeface="黑体" pitchFamily="2" charset="-122"/>
                <a:ea typeface="黑体" pitchFamily="2" charset="-122"/>
              </a:rPr>
              <a:t>升格展台 </a:t>
            </a:r>
            <a:r>
              <a:rPr lang="en-US" sz="2400" b="1">
                <a:solidFill>
                  <a:srgbClr val="0033CC"/>
                </a:solidFill>
                <a:effectLst>
                  <a:outerShdw blurRad="38100" dist="38100" dir="2700000" algn="tl">
                    <a:srgbClr val="C0C0C0"/>
                  </a:outerShdw>
                </a:effectLst>
                <a:latin typeface="宋体" pitchFamily="2" charset="-122"/>
                <a:ea typeface="黑体" pitchFamily="2" charset="-122"/>
              </a:rPr>
              <a:t>——</a:t>
            </a:r>
            <a:endParaRPr lang="en-US" sz="2400" b="1">
              <a:solidFill>
                <a:srgbClr val="000000"/>
              </a:solidFill>
              <a:latin typeface="Times New Roman" pitchFamily="18" charset="0"/>
              <a:cs typeface="Times New Roman" pitchFamily="18" charset="0"/>
            </a:endParaRPr>
          </a:p>
        </p:txBody>
      </p:sp>
      <p:sp>
        <p:nvSpPr>
          <p:cNvPr id="263169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4"/>
          <p:cNvGrpSpPr>
            <a:grpSpLocks/>
          </p:cNvGrpSpPr>
          <p:nvPr/>
        </p:nvGrpSpPr>
        <p:grpSpPr bwMode="auto">
          <a:xfrm>
            <a:off x="1588" y="1857375"/>
            <a:ext cx="609600" cy="2003425"/>
            <a:chOff x="0" y="0"/>
            <a:chExt cx="384" cy="1262"/>
          </a:xfrm>
        </p:grpSpPr>
        <p:pic>
          <p:nvPicPr>
            <p:cNvPr id="2631697"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31698"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31699"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694"/>
                                        </p:tgtEl>
                                        <p:attrNameLst>
                                          <p:attrName>style.visibility</p:attrName>
                                        </p:attrNameLst>
                                      </p:cBhvr>
                                      <p:to>
                                        <p:strVal val="visible"/>
                                      </p:to>
                                    </p:set>
                                    <p:anim calcmode="lin" valueType="num">
                                      <p:cBhvr additive="base">
                                        <p:cTn id="7" dur="500" fill="hold"/>
                                        <p:tgtEl>
                                          <p:spTgt spid="2631694"/>
                                        </p:tgtEl>
                                        <p:attrNameLst>
                                          <p:attrName>ppt_x</p:attrName>
                                        </p:attrNameLst>
                                      </p:cBhvr>
                                      <p:tavLst>
                                        <p:tav tm="0">
                                          <p:val>
                                            <p:strVal val="0-#ppt_w/2"/>
                                          </p:val>
                                        </p:tav>
                                        <p:tav tm="100000">
                                          <p:val>
                                            <p:strVal val="#ppt_x"/>
                                          </p:val>
                                        </p:tav>
                                      </p:tavLst>
                                    </p:anim>
                                    <p:anim calcmode="lin" valueType="num">
                                      <p:cBhvr additive="base">
                                        <p:cTn id="8" dur="500" fill="hold"/>
                                        <p:tgtEl>
                                          <p:spTgt spid="26316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631709"/>
                                        </p:tgtEl>
                                        <p:attrNameLst>
                                          <p:attrName>style.visibility</p:attrName>
                                        </p:attrNameLst>
                                      </p:cBhvr>
                                      <p:to>
                                        <p:strVal val="visible"/>
                                      </p:to>
                                    </p:set>
                                    <p:animEffect transition="in" filter="barn(inVertical)">
                                      <p:cBhvr>
                                        <p:cTn id="13" dur="500"/>
                                        <p:tgtEl>
                                          <p:spTgt spid="2631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694"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2720" name="Group 16"/>
          <p:cNvGraphicFramePr>
            <a:graphicFrameLocks noGrp="1"/>
          </p:cNvGraphicFramePr>
          <p:nvPr/>
        </p:nvGraphicFramePr>
        <p:xfrm>
          <a:off x="755650" y="836613"/>
          <a:ext cx="7848600" cy="5743448"/>
        </p:xfrm>
        <a:graphic>
          <a:graphicData uri="http://schemas.openxmlformats.org/drawingml/2006/table">
            <a:tbl>
              <a:tblPr/>
              <a:tblGrid>
                <a:gridCol w="3311525"/>
                <a:gridCol w="4537075"/>
              </a:tblGrid>
              <a:tr h="5616575">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Times New Roman" pitchFamily="18" charset="0"/>
                          <a:ea typeface="楷体_GB2312" pitchFamily="49" charset="-122"/>
                        </a:rPr>
                        <a:t>        望着他点着木棍远去的背影，我思绪万千</a:t>
                      </a:r>
                      <a:r>
                        <a:rPr kumimoji="0" lang="en-US" altLang="zh-CN" sz="1900" b="1" i="0" u="none" strike="noStrike" cap="none" normalizeH="0" baseline="0" dirty="0" smtClean="0">
                          <a:ln>
                            <a:noFill/>
                          </a:ln>
                          <a:solidFill>
                            <a:schemeClr val="tx1"/>
                          </a:solidFill>
                          <a:effectLst/>
                          <a:latin typeface="Times New Roman" pitchFamily="18" charset="0"/>
                          <a:ea typeface="楷体_GB2312" pitchFamily="49" charset="-122"/>
                        </a:rPr>
                        <a:t>……</a:t>
                      </a: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en-US" altLang="zh-CN" sz="1900" b="1" i="0" u="none" strike="noStrike" cap="none" normalizeH="0" baseline="0" dirty="0" smtClean="0">
                          <a:ln>
                            <a:noFill/>
                          </a:ln>
                          <a:solidFill>
                            <a:schemeClr val="tx1"/>
                          </a:solidFill>
                          <a:effectLst/>
                          <a:latin typeface="Times New Roman" pitchFamily="18" charset="0"/>
                          <a:ea typeface="楷体_GB2312" pitchFamily="49" charset="-122"/>
                        </a:rPr>
                        <a:t>        “</a:t>
                      </a:r>
                      <a:r>
                        <a:rPr kumimoji="0" lang="zh-CN" altLang="en-US" sz="1900" b="1" i="0" u="none" strike="noStrike" cap="none" normalizeH="0" baseline="0" dirty="0" smtClean="0">
                          <a:ln>
                            <a:noFill/>
                          </a:ln>
                          <a:solidFill>
                            <a:schemeClr val="tx1"/>
                          </a:solidFill>
                          <a:effectLst/>
                          <a:latin typeface="Times New Roman" pitchFamily="18" charset="0"/>
                          <a:ea typeface="楷体_GB2312" pitchFamily="49" charset="-122"/>
                        </a:rPr>
                        <a:t>你送我一程，可你能送我一辈子吗？”我耳边回响着盲人说的这句话。是啊，人可以接受别人一时的帮助，却不能接受一世的帮助呀！人都是要独立的，要靠自己独立地生存在这个世界上，而不能一辈子依赖别人。</a:t>
                      </a: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Times New Roman" pitchFamily="18" charset="0"/>
                          <a:ea typeface="楷体_GB2312" pitchFamily="49" charset="-122"/>
                        </a:rPr>
                        <a:t>       一天晚上，妈妈加班。我把换下的衣服扔在盆里，想等妈妈回来帮我洗。可是妈妈过了十点钟还没有回来。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    某自然保护区出台的严禁给野生动物喂食的规定看似不近人情，实则用心良苦。我想，此举旨在防止动物对“嗟来之食”的过度依赖，意在培养动物独立觅食的能力。其实，在自然界，无论是被老鹰摔下悬崖才得以学会飞翔的雏鹰，还是只有经历挣扎后破茧而出才能够拥有美丽翅膀的蝴蝶，动物们无不是在独立面对并解决困境后才得以成长，从而更加强大。</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    但反观人类社会，太多的孩子在亲人无微不至的“周到服务”下失去了独立生活的能力；太多的学生在老师“填鸭式”的教学中丧失了独立思考的渴望。泰戈尔说：“我把花热烈地放在我的心上，结果花谢了。”老师与家长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3271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4"/>
          <p:cNvGrpSpPr>
            <a:grpSpLocks/>
          </p:cNvGrpSpPr>
          <p:nvPr/>
        </p:nvGrpSpPr>
        <p:grpSpPr bwMode="auto">
          <a:xfrm>
            <a:off x="1588" y="1857375"/>
            <a:ext cx="609600" cy="2003425"/>
            <a:chOff x="0" y="0"/>
            <a:chExt cx="384" cy="1262"/>
          </a:xfrm>
        </p:grpSpPr>
        <p:pic>
          <p:nvPicPr>
            <p:cNvPr id="2632717"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32718"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32719"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32720"/>
                                        </p:tgtEl>
                                        <p:attrNameLst>
                                          <p:attrName>style.visibility</p:attrName>
                                        </p:attrNameLst>
                                      </p:cBhvr>
                                      <p:to>
                                        <p:strVal val="visible"/>
                                      </p:to>
                                    </p:set>
                                    <p:animEffect transition="in" filter="barn(inVertical)">
                                      <p:cBhvr>
                                        <p:cTn id="7" dur="500"/>
                                        <p:tgtEl>
                                          <p:spTgt spid="2632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3747" name="Group 19"/>
          <p:cNvGraphicFramePr>
            <a:graphicFrameLocks noGrp="1"/>
          </p:cNvGraphicFramePr>
          <p:nvPr/>
        </p:nvGraphicFramePr>
        <p:xfrm>
          <a:off x="755650" y="981075"/>
          <a:ext cx="8066088" cy="5400675"/>
        </p:xfrm>
        <a:graphic>
          <a:graphicData uri="http://schemas.openxmlformats.org/drawingml/2006/table">
            <a:tbl>
              <a:tblPr/>
              <a:tblGrid>
                <a:gridCol w="3602036"/>
                <a:gridCol w="4464052"/>
              </a:tblGrid>
              <a:tr h="5400675">
                <a:tc>
                  <a:txBody>
                    <a:bodyPr/>
                    <a:lstStyle/>
                    <a:p>
                      <a:pPr marL="0" marR="0" lvl="0" indent="0" algn="just"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    “叮咚，叮咚”，门铃响了，我打开门一看，是妈妈回来了。我说：“妈妈，我的作业早就写完啦。”妈妈听了很高兴，脸上露出了微笑。可是妈妈走到卫生间就停住了。</a:t>
                      </a:r>
                    </a:p>
                    <a:p>
                      <a:pPr marL="0" marR="0" lvl="0" indent="0" algn="just"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    “薇薇，这衣服是留给我洗的吗？”妈妈问。</a:t>
                      </a:r>
                      <a:r>
                        <a:rPr kumimoji="0" lang="en-US" altLang="zh-CN" sz="1900" b="1" i="0" u="none" strike="noStrike" cap="none" normalizeH="0" baseline="0" dirty="0" smtClean="0">
                          <a:ln>
                            <a:noFill/>
                          </a:ln>
                          <a:solidFill>
                            <a:schemeClr val="tx1"/>
                          </a:solidFill>
                          <a:effectLst/>
                          <a:latin typeface="+mn-ea"/>
                          <a:ea typeface="+mn-ea"/>
                        </a:rPr>
                        <a:t>(</a:t>
                      </a:r>
                      <a:r>
                        <a:rPr kumimoji="0" lang="zh-CN" altLang="en-US" sz="1900" b="1" i="0" u="none" strike="noStrike" cap="none" normalizeH="0" baseline="0" dirty="0" smtClean="0">
                          <a:ln>
                            <a:noFill/>
                          </a:ln>
                          <a:solidFill>
                            <a:schemeClr val="tx1"/>
                          </a:solidFill>
                          <a:effectLst/>
                          <a:latin typeface="+mn-ea"/>
                          <a:ea typeface="+mn-ea"/>
                        </a:rPr>
                        <a:t>缺少生活化的细节描写，内容单薄，情感不够真实</a:t>
                      </a:r>
                      <a:r>
                        <a:rPr kumimoji="0" lang="en-US" altLang="zh-CN" sz="1900" b="1" i="0" u="none" strike="noStrike" cap="none" normalizeH="0" baseline="0" dirty="0" smtClean="0">
                          <a:ln>
                            <a:noFill/>
                          </a:ln>
                          <a:solidFill>
                            <a:schemeClr val="tx1"/>
                          </a:solidFill>
                          <a:effectLst/>
                          <a:latin typeface="+mn-ea"/>
                          <a:ea typeface="+mn-ea"/>
                        </a:rPr>
                        <a:t>)</a:t>
                      </a:r>
                    </a:p>
                    <a:p>
                      <a:pPr marL="0" marR="0" lvl="0" indent="0" algn="just" defTabSz="914400" rtl="0" eaLnBrk="0" fontAlgn="base" latinLnBrk="0" hangingPunct="0">
                        <a:lnSpc>
                          <a:spcPct val="122000"/>
                        </a:lnSpc>
                        <a:spcBef>
                          <a:spcPct val="0"/>
                        </a:spcBef>
                        <a:spcAft>
                          <a:spcPct val="0"/>
                        </a:spcAft>
                        <a:buClrTx/>
                        <a:buSzTx/>
                        <a:buFont typeface="Arial" charset="0"/>
                        <a:buNone/>
                        <a:tabLst/>
                      </a:pPr>
                      <a:r>
                        <a:rPr kumimoji="0" lang="en-US" altLang="zh-CN" sz="1900" b="1" i="0" u="none" strike="noStrike" cap="none" normalizeH="0" baseline="0" dirty="0" smtClean="0">
                          <a:ln>
                            <a:noFill/>
                          </a:ln>
                          <a:solidFill>
                            <a:schemeClr val="tx1"/>
                          </a:solidFill>
                          <a:effectLst/>
                          <a:latin typeface="宋体" pitchFamily="2" charset="-122"/>
                          <a:ea typeface="楷体_GB2312" pitchFamily="49" charset="-122"/>
                        </a:rPr>
                        <a:t>    “</a:t>
                      </a: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是呀！可是你现在才回来，你还是明天再洗吧。”我打着哈欠回答。</a:t>
                      </a:r>
                    </a:p>
                    <a:p>
                      <a:pPr marL="0" marR="0" lvl="0" indent="0" algn="just"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妈妈走到我跟前，语重心长地说：“薇薇，你还是学会自己</a:t>
                      </a:r>
                      <a:endParaRPr kumimoji="0" lang="zh-CN" altLang="en-US" sz="19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孩子的爱毋庸置疑，但正是这种过度的关爱将原本应在广阔天地中接受风雨洗礼的“花儿们”束缚在了温室。而一旦所依赖的条件不再存在，那些丧失独立能力的“祖国花朵”又该如何面对烈日骄阳、冰雪冷霜？恐怕，他们难逃“凋谢”的命运。</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一天晚上，我将换下的衣服扔在盆里，理所当然地等妈妈回来帮我洗。</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    “叮咚，叮咚”，门铃响了，我打开门一看，是妈妈回来了。我邀功地说：“妈妈，我的作业早就写完啦。”妈妈听了脸上露出了欣慰的微笑，直到她走到卫生间</a:t>
                      </a:r>
                      <a:r>
                        <a:rPr kumimoji="0" lang="en-US" altLang="zh-CN" sz="1900" b="1" i="0" u="none" strike="noStrike" cap="none" normalizeH="0" baseline="0" dirty="0" smtClean="0">
                          <a:ln>
                            <a:noFill/>
                          </a:ln>
                          <a:solidFill>
                            <a:schemeClr val="tx1"/>
                          </a:solidFill>
                          <a:effectLst/>
                          <a:latin typeface="宋体" pitchFamily="2" charset="-122"/>
                          <a:ea typeface="楷体_GB2312" pitchFamily="49" charset="-122"/>
                        </a:rPr>
                        <a:t>——</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“薇薇，这衣服是留给我洗的吗？”</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3373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4"/>
          <p:cNvGrpSpPr>
            <a:grpSpLocks/>
          </p:cNvGrpSpPr>
          <p:nvPr/>
        </p:nvGrpSpPr>
        <p:grpSpPr bwMode="auto">
          <a:xfrm>
            <a:off x="1588" y="1857375"/>
            <a:ext cx="609600" cy="2003425"/>
            <a:chOff x="0" y="0"/>
            <a:chExt cx="384" cy="1262"/>
          </a:xfrm>
        </p:grpSpPr>
        <p:pic>
          <p:nvPicPr>
            <p:cNvPr id="2633741"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33742"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3374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33747"/>
                                        </p:tgtEl>
                                        <p:attrNameLst>
                                          <p:attrName>style.visibility</p:attrName>
                                        </p:attrNameLst>
                                      </p:cBhvr>
                                      <p:to>
                                        <p:strVal val="visible"/>
                                      </p:to>
                                    </p:set>
                                    <p:animEffect transition="in" filter="barn(inVertical)">
                                      <p:cBhvr>
                                        <p:cTn id="7" dur="500"/>
                                        <p:tgtEl>
                                          <p:spTgt spid="2633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4754"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ctr">
              <a:lnSpc>
                <a:spcPts val="3500"/>
              </a:lnSpc>
              <a:buFont typeface="Arial" charset="0"/>
              <a:buNone/>
            </a:pPr>
            <a:endParaRPr lang="en-US" sz="2400" b="1">
              <a:latin typeface="宋体" pitchFamily="2" charset="-122"/>
            </a:endParaRPr>
          </a:p>
        </p:txBody>
      </p:sp>
      <p:graphicFrame>
        <p:nvGraphicFramePr>
          <p:cNvPr id="2634773" name="Group 21"/>
          <p:cNvGraphicFramePr>
            <a:graphicFrameLocks noGrp="1"/>
          </p:cNvGraphicFramePr>
          <p:nvPr/>
        </p:nvGraphicFramePr>
        <p:xfrm>
          <a:off x="785786" y="714356"/>
          <a:ext cx="7993063" cy="5743448"/>
        </p:xfrm>
        <a:graphic>
          <a:graphicData uri="http://schemas.openxmlformats.org/drawingml/2006/table">
            <a:tbl>
              <a:tblPr/>
              <a:tblGrid>
                <a:gridCol w="3384550"/>
                <a:gridCol w="4608513"/>
              </a:tblGrid>
              <a:tr h="5521345">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洗衣服吧。你迟早要离开妈妈的，你自己要学会独立。所以今晚的衣服自己洗吧！”</a:t>
                      </a:r>
                      <a:endParaRPr kumimoji="0" lang="en-US" altLang="zh-CN" sz="1900" b="1" i="0" u="none" strike="noStrike" cap="none" normalizeH="0" baseline="0" dirty="0" smtClean="0">
                        <a:ln>
                          <a:noFill/>
                        </a:ln>
                        <a:solidFill>
                          <a:schemeClr val="tx1"/>
                        </a:solidFill>
                        <a:effectLst/>
                        <a:latin typeface="宋体" pitchFamily="2" charset="-122"/>
                        <a:ea typeface="楷体_GB2312" pitchFamily="49" charset="-122"/>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Times New Roman" pitchFamily="18" charset="0"/>
                          <a:ea typeface="楷体_GB2312" pitchFamily="49" charset="-122"/>
                        </a:rPr>
                        <a:t>         我在妈妈的教导下，终于学会了洗衣服。我感受到了独立自主的重要性。</a:t>
                      </a: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chemeClr val="tx1"/>
                          </a:solidFill>
                          <a:effectLst/>
                          <a:latin typeface="Times New Roman" pitchFamily="18" charset="0"/>
                          <a:ea typeface="楷体_GB2312" pitchFamily="49" charset="-122"/>
                        </a:rPr>
                        <a:t>         人不能总依赖别人。记得一年级的时候，我的书包都由妈妈整理。后来妈妈常说：“自己的书包自己整理，自己的事自己做。就像吃饭，别人是不能代替的。”几天后，我就习惯自己做事了。</a:t>
                      </a:r>
                      <a:r>
                        <a:rPr kumimoji="0" lang="en-US" altLang="zh-CN" sz="1900" b="1" i="0" u="none" strike="noStrike" cap="none" normalizeH="0" baseline="0" dirty="0" smtClean="0">
                          <a:ln>
                            <a:noFill/>
                          </a:ln>
                          <a:solidFill>
                            <a:schemeClr val="tx1"/>
                          </a:solidFill>
                          <a:effectLst/>
                          <a:latin typeface="+mn-ea"/>
                          <a:ea typeface="+mn-ea"/>
                        </a:rPr>
                        <a:t>(</a:t>
                      </a:r>
                      <a:r>
                        <a:rPr kumimoji="0" lang="zh-CN" altLang="en-US" sz="1900" b="1" i="0" u="none" strike="noStrike" cap="none" normalizeH="0" baseline="0" dirty="0" smtClean="0">
                          <a:ln>
                            <a:noFill/>
                          </a:ln>
                          <a:solidFill>
                            <a:schemeClr val="tx1"/>
                          </a:solidFill>
                          <a:effectLst/>
                          <a:latin typeface="+mn-ea"/>
                          <a:ea typeface="+mn-ea"/>
                        </a:rPr>
                        <a:t>太久远的事件，给人一种不真实的感觉</a:t>
                      </a:r>
                      <a:r>
                        <a:rPr kumimoji="0" lang="en-US" altLang="zh-CN" sz="1900" b="1" i="0" u="none" strike="noStrike" cap="none" normalizeH="0" baseline="0" dirty="0" smtClean="0">
                          <a:ln>
                            <a:noFill/>
                          </a:ln>
                          <a:solidFill>
                            <a:schemeClr val="tx1"/>
                          </a:solidFill>
                          <a:effectLst/>
                          <a:latin typeface="+mn-ea"/>
                          <a:ea typeface="+mn-ea"/>
                        </a:rPr>
                        <a:t>)</a:t>
                      </a:r>
                    </a:p>
                    <a:p>
                      <a:pPr marL="0" marR="0" lvl="0" indent="0" algn="l" defTabSz="914400" rtl="0" eaLnBrk="0" fontAlgn="base" latinLnBrk="0" hangingPunct="0">
                        <a:lnSpc>
                          <a:spcPct val="122000"/>
                        </a:lnSpc>
                        <a:spcBef>
                          <a:spcPct val="0"/>
                        </a:spcBef>
                        <a:spcAft>
                          <a:spcPct val="0"/>
                        </a:spcAft>
                        <a:buClrTx/>
                        <a:buSzTx/>
                        <a:buFont typeface="Arial" charset="0"/>
                        <a:buNone/>
                        <a:tabLst/>
                      </a:pPr>
                      <a:endParaRPr kumimoji="0" lang="en-US" sz="1900" b="1" i="0" u="none" strike="noStrike" cap="none" normalizeH="0" baseline="0" dirty="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妈妈的话语尾调上扬，似乎有一丝不易察觉的怒气。</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    “是呀！可是你现在才回来，你还是明天再洗吧。”我缩了缩脖子，佯装打着哈欠回答，准备迅速逃离现场，却被妈妈一把拽住胳膊。</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   “薇薇，你迟早要离开妈妈的，人不能总依赖别人，所以今晚的衣服你自己洗吧！”</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1900" b="1" i="0" u="none" strike="noStrike" cap="none" normalizeH="0" baseline="0" dirty="0" smtClean="0">
                          <a:ln>
                            <a:noFill/>
                          </a:ln>
                          <a:solidFill>
                            <a:schemeClr val="tx1"/>
                          </a:solidFill>
                          <a:effectLst/>
                          <a:latin typeface="宋体" pitchFamily="2" charset="-122"/>
                          <a:ea typeface="楷体_GB2312" pitchFamily="49" charset="-122"/>
                        </a:rPr>
                        <a:t>    当你享受着亲人朋友的庇护不愿独立时，请不要忘了，世界是一片海，命运是风，所有的相遇与离别，不过是瞬间的波涛，那个使我们安逸的小舟总有一天会消失，而我们最终只有也只能靠自己与命运的风浪搏击。正如海子所说：“我们最终</a:t>
                      </a:r>
                      <a:endParaRPr kumimoji="0" lang="en-US" altLang="zh-CN" sz="1900" b="1" i="0" u="none" strike="noStrike" cap="none" normalizeH="0" baseline="0" dirty="0" smtClean="0">
                        <a:ln>
                          <a:noFill/>
                        </a:ln>
                        <a:solidFill>
                          <a:schemeClr val="tx1"/>
                        </a:solidFill>
                        <a:effectLst/>
                        <a:latin typeface="宋体" pitchFamily="2" charset="-122"/>
                        <a:ea typeface="楷体_GB2312" pitchFamily="49" charset="-122"/>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endParaRPr kumimoji="0" lang="zh-CN" altLang="en-US" sz="1900" b="1" i="0" u="none" strike="noStrike" cap="none" normalizeH="0" baseline="0" dirty="0" smtClean="0">
                        <a:ln>
                          <a:noFill/>
                        </a:ln>
                        <a:solidFill>
                          <a:schemeClr val="tx1"/>
                        </a:solidFill>
                        <a:effectLst/>
                        <a:latin typeface="Calibri"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3476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4"/>
          <p:cNvGrpSpPr>
            <a:grpSpLocks/>
          </p:cNvGrpSpPr>
          <p:nvPr/>
        </p:nvGrpSpPr>
        <p:grpSpPr bwMode="auto">
          <a:xfrm>
            <a:off x="1588" y="1857375"/>
            <a:ext cx="609600" cy="2003425"/>
            <a:chOff x="0" y="0"/>
            <a:chExt cx="384" cy="1262"/>
          </a:xfrm>
        </p:grpSpPr>
        <p:pic>
          <p:nvPicPr>
            <p:cNvPr id="2634766"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34767"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3476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34773"/>
                                        </p:tgtEl>
                                        <p:attrNameLst>
                                          <p:attrName>style.visibility</p:attrName>
                                        </p:attrNameLst>
                                      </p:cBhvr>
                                      <p:to>
                                        <p:strVal val="visible"/>
                                      </p:to>
                                    </p:set>
                                    <p:animEffect transition="in" filter="barn(inVertical)">
                                      <p:cBhvr>
                                        <p:cTn id="7" dur="500"/>
                                        <p:tgtEl>
                                          <p:spTgt spid="2634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5778"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ctr">
              <a:lnSpc>
                <a:spcPts val="3500"/>
              </a:lnSpc>
              <a:buFont typeface="Arial" charset="0"/>
              <a:buNone/>
            </a:pPr>
            <a:endParaRPr lang="en-US" sz="2400" b="1">
              <a:latin typeface="宋体" pitchFamily="2" charset="-122"/>
            </a:endParaRPr>
          </a:p>
        </p:txBody>
      </p:sp>
      <p:graphicFrame>
        <p:nvGraphicFramePr>
          <p:cNvPr id="2635780" name="Group 4"/>
          <p:cNvGraphicFramePr>
            <a:graphicFrameLocks noGrp="1"/>
          </p:cNvGraphicFramePr>
          <p:nvPr/>
        </p:nvGraphicFramePr>
        <p:xfrm>
          <a:off x="827088" y="786024"/>
          <a:ext cx="7705725" cy="5448321"/>
        </p:xfrm>
        <a:graphic>
          <a:graphicData uri="http://schemas.openxmlformats.org/drawingml/2006/table">
            <a:tbl>
              <a:tblPr/>
              <a:tblGrid>
                <a:gridCol w="2520950"/>
                <a:gridCol w="5184775"/>
              </a:tblGrid>
              <a:tr h="5448321">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        德田虎雄说过：“人，谁都想依赖强者，但真正可以依赖的只有自己。”人多不足以依赖，要生存只有靠自己。因为</a:t>
                      </a:r>
                      <a:endParaRPr kumimoji="0" lang="en-US" sz="2000" b="1" i="0" u="none" strike="noStrike" cap="none" normalizeH="0" baseline="0" dirty="0" smtClean="0">
                        <a:ln>
                          <a:noFill/>
                        </a:ln>
                        <a:solidFill>
                          <a:schemeClr val="tx1"/>
                        </a:solidFill>
                        <a:effectLst/>
                        <a:latin typeface="Times New Roman"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4988"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都要远行，最终都要跟稚嫩的自己告别。也许路途有点艰辛，有点孤独，但熬过了痛苦，我们才能得以成长。”</a:t>
                      </a:r>
                    </a:p>
                    <a:p>
                      <a:pPr marL="0" marR="0" lvl="0" indent="534988"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尽管那段拒绝依赖、通往独立的旅途并不平坦，但唯有经历过，我们才能收获成长，而这一路上的磅礴与宏伟，也定会渗入我们的骨髓，让我们自此拥有在天地间傲然挺立的根基。</a:t>
                      </a:r>
                    </a:p>
                    <a:p>
                      <a:pPr marL="0" marR="0" lvl="0" indent="534988"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用独立拥抱成长，我们需要如沈尹默所说的“我和一株顶高的树并排立着，却没有靠着”的魄力，亦需要“天行健，君子以自强不息”的追求；需要如罗蒙诺索夫一般独自一人步行几千俄里求学的执着，亦需要像平凡女孩孟佩杰一样十几年如一日照顾瘫痪</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3578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4"/>
          <p:cNvGrpSpPr>
            <a:grpSpLocks/>
          </p:cNvGrpSpPr>
          <p:nvPr/>
        </p:nvGrpSpPr>
        <p:grpSpPr bwMode="auto">
          <a:xfrm>
            <a:off x="1588" y="1857375"/>
            <a:ext cx="609600" cy="2003425"/>
            <a:chOff x="0" y="0"/>
            <a:chExt cx="384" cy="1262"/>
          </a:xfrm>
        </p:grpSpPr>
        <p:pic>
          <p:nvPicPr>
            <p:cNvPr id="2635790"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35791"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3579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35780"/>
                                        </p:tgtEl>
                                        <p:attrNameLst>
                                          <p:attrName>style.visibility</p:attrName>
                                        </p:attrNameLst>
                                      </p:cBhvr>
                                      <p:to>
                                        <p:strVal val="visible"/>
                                      </p:to>
                                    </p:set>
                                    <p:animEffect transition="in" filter="barn(inVertical)">
                                      <p:cBhvr>
                                        <p:cTn id="7" dur="500"/>
                                        <p:tgtEl>
                                          <p:spTgt spid="263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6802"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ctr">
              <a:lnSpc>
                <a:spcPts val="3500"/>
              </a:lnSpc>
              <a:buFont typeface="Arial" charset="0"/>
              <a:buNone/>
            </a:pPr>
            <a:endParaRPr lang="en-US" sz="2400" b="1">
              <a:latin typeface="宋体" pitchFamily="2" charset="-122"/>
            </a:endParaRPr>
          </a:p>
        </p:txBody>
      </p:sp>
      <p:graphicFrame>
        <p:nvGraphicFramePr>
          <p:cNvPr id="2636804" name="Group 4"/>
          <p:cNvGraphicFramePr>
            <a:graphicFrameLocks noGrp="1"/>
          </p:cNvGraphicFramePr>
          <p:nvPr/>
        </p:nvGraphicFramePr>
        <p:xfrm>
          <a:off x="971550" y="1341438"/>
          <a:ext cx="7705725" cy="3810000"/>
        </p:xfrm>
        <a:graphic>
          <a:graphicData uri="http://schemas.openxmlformats.org/drawingml/2006/table">
            <a:tbl>
              <a:tblPr/>
              <a:tblGrid>
                <a:gridCol w="3529013"/>
                <a:gridCol w="4176712"/>
              </a:tblGrid>
              <a:tr h="2374900">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世界上没有任何一个人是专门为你而生的，你要生存，就只有靠自己独立。</a:t>
                      </a:r>
                      <a:r>
                        <a:rPr kumimoji="0" lang="en-US" altLang="zh-CN" sz="2000" b="1" i="0" u="none" strike="noStrike" cap="none" normalizeH="0" baseline="0" dirty="0" smtClean="0">
                          <a:ln>
                            <a:noFill/>
                          </a:ln>
                          <a:solidFill>
                            <a:schemeClr val="tx1"/>
                          </a:solidFill>
                          <a:effectLst/>
                          <a:latin typeface="+mn-ea"/>
                          <a:ea typeface="+mn-ea"/>
                        </a:rPr>
                        <a:t>(</a:t>
                      </a:r>
                      <a:r>
                        <a:rPr kumimoji="0" lang="zh-CN" altLang="en-US" sz="2000" b="1" i="0" u="none" strike="noStrike" cap="none" normalizeH="0" baseline="0" dirty="0" smtClean="0">
                          <a:ln>
                            <a:noFill/>
                          </a:ln>
                          <a:solidFill>
                            <a:schemeClr val="tx1"/>
                          </a:solidFill>
                          <a:effectLst/>
                          <a:latin typeface="+mn-ea"/>
                          <a:ea typeface="+mn-ea"/>
                        </a:rPr>
                        <a:t>文章的深度表现在感性与理性的结合上，议论、抒情与前文未能无缝对接</a:t>
                      </a:r>
                      <a:r>
                        <a:rPr kumimoji="0" lang="en-US" altLang="zh-CN" sz="2000" b="1" i="0" u="none" strike="noStrike" cap="none" normalizeH="0" baseline="0" dirty="0" smtClean="0">
                          <a:ln>
                            <a:noFill/>
                          </a:ln>
                          <a:solidFill>
                            <a:schemeClr val="tx1"/>
                          </a:solidFill>
                          <a:effectLst/>
                          <a:latin typeface="+mn-ea"/>
                          <a:ea typeface="+mn-ea"/>
                        </a:rPr>
                        <a:t>)</a:t>
                      </a:r>
                      <a:endParaRPr kumimoji="0" lang="en-US" sz="2000" b="1"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养母的责任与担当。让我们勇敢地迈出独立的步伐，在艰难困苦中体味生命，在砥砺自我中收获成长。</a:t>
                      </a:r>
                      <a:endParaRPr kumimoji="0" lang="en-US" altLang="zh-CN" sz="2000" b="1" i="0" u="none" strike="noStrike" cap="none" normalizeH="0" baseline="0" dirty="0" smtClean="0">
                        <a:ln>
                          <a:noFill/>
                        </a:ln>
                        <a:solidFill>
                          <a:schemeClr val="tx1"/>
                        </a:solidFill>
                        <a:effectLst/>
                        <a:latin typeface="宋体" pitchFamily="2" charset="-122"/>
                        <a:ea typeface="楷体_GB2312" pitchFamily="49" charset="-122"/>
                      </a:endParaRPr>
                    </a:p>
                    <a:p>
                      <a:pPr marL="0" marR="0" lvl="0" indent="534988"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一首诗中写道：“你若不勇敢，谁替你坚强</a:t>
                      </a:r>
                      <a:r>
                        <a:rPr kumimoji="0" lang="en-US" altLang="zh-CN" sz="2000" b="1" i="0" u="none" strike="noStrike" cap="none" normalizeH="0" baseline="0" dirty="0" smtClean="0">
                          <a:ln>
                            <a:noFill/>
                          </a:ln>
                          <a:solidFill>
                            <a:schemeClr val="tx1"/>
                          </a:solidFill>
                          <a:effectLst/>
                          <a:latin typeface="宋体" pitchFamily="2" charset="-122"/>
                          <a:ea typeface="楷体_GB2312" pitchFamily="49" charset="-122"/>
                        </a:rPr>
                        <a:t>/</a:t>
                      </a: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你若不潜心，谁替你思想</a:t>
                      </a:r>
                      <a:r>
                        <a:rPr kumimoji="0" lang="en-US" altLang="zh-CN" sz="2000" b="1" i="0" u="none" strike="noStrike" cap="none" normalizeH="0" baseline="0" dirty="0" smtClean="0">
                          <a:ln>
                            <a:noFill/>
                          </a:ln>
                          <a:solidFill>
                            <a:schemeClr val="tx1"/>
                          </a:solidFill>
                          <a:effectLst/>
                          <a:latin typeface="宋体" pitchFamily="2" charset="-122"/>
                          <a:ea typeface="楷体_GB2312" pitchFamily="49" charset="-122"/>
                        </a:rPr>
                        <a:t>/</a:t>
                      </a: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你若不投入，谁替你幸福</a:t>
                      </a:r>
                      <a:r>
                        <a:rPr kumimoji="0" lang="en-US" altLang="zh-CN" sz="2000" b="1" i="0" u="none" strike="noStrike" cap="none" normalizeH="0" baseline="0" dirty="0" smtClean="0">
                          <a:ln>
                            <a:noFill/>
                          </a:ln>
                          <a:solidFill>
                            <a:schemeClr val="tx1"/>
                          </a:solidFill>
                          <a:effectLst/>
                          <a:latin typeface="宋体" pitchFamily="2" charset="-122"/>
                          <a:ea typeface="楷体_GB2312" pitchFamily="49" charset="-122"/>
                        </a:rPr>
                        <a:t>/</a:t>
                      </a: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你若不振翅，谁替你飞翔。”独立使人成长，独立让人坚强，让我们做自己的光芒，在这浩渺的天地间倔强地发光。</a:t>
                      </a:r>
                      <a:endPar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3681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4"/>
          <p:cNvGrpSpPr>
            <a:grpSpLocks/>
          </p:cNvGrpSpPr>
          <p:nvPr/>
        </p:nvGrpSpPr>
        <p:grpSpPr bwMode="auto">
          <a:xfrm>
            <a:off x="1588" y="1857375"/>
            <a:ext cx="609600" cy="2003425"/>
            <a:chOff x="0" y="0"/>
            <a:chExt cx="384" cy="1262"/>
          </a:xfrm>
        </p:grpSpPr>
        <p:pic>
          <p:nvPicPr>
            <p:cNvPr id="2636814"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36815"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3681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36804"/>
                                        </p:tgtEl>
                                        <p:attrNameLst>
                                          <p:attrName>style.visibility</p:attrName>
                                        </p:attrNameLst>
                                      </p:cBhvr>
                                      <p:to>
                                        <p:strVal val="visible"/>
                                      </p:to>
                                    </p:set>
                                    <p:animEffect transition="in" filter="barn(inVertical)">
                                      <p:cBhvr>
                                        <p:cTn id="7" dur="500"/>
                                        <p:tgtEl>
                                          <p:spTgt spid="263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6103" name="Group 23"/>
          <p:cNvGraphicFramePr>
            <a:graphicFrameLocks noGrp="1"/>
          </p:cNvGraphicFramePr>
          <p:nvPr/>
        </p:nvGraphicFramePr>
        <p:xfrm>
          <a:off x="611188" y="765175"/>
          <a:ext cx="8208962" cy="5688013"/>
        </p:xfrm>
        <a:graphic>
          <a:graphicData uri="http://schemas.openxmlformats.org/drawingml/2006/table">
            <a:tbl>
              <a:tblPr/>
              <a:tblGrid>
                <a:gridCol w="3549650"/>
                <a:gridCol w="4659312"/>
              </a:tblGrid>
              <a:tr h="5688013">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女儿，我为你骄傲，更何况，这里面包涵她对自己的生父的挚爱。她把你看成她的天，你好比泰山在她心中重于一切。</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亲爱的陈叔，你是否想到，如果在高速路上打电话，她最大的担心是什么？你的安危，你是她的父亲，一旦失去你，她就失去了父爱，失去了家的完整。她的担心不是多余的。她更担心自己，父亲是一位好父亲，但是一旦遭遇不测，她就失去了依靠，她的担心是多么</a:t>
                      </a:r>
                    </a:p>
                    <a:p>
                      <a:pPr marL="0" marR="0" lvl="0" indent="0" algn="l" defTabSz="914400" rtl="0" eaLnBrk="0" fontAlgn="base" latinLnBrk="0" hangingPunct="0">
                        <a:lnSpc>
                          <a:spcPct val="122000"/>
                        </a:lnSpc>
                        <a:spcBef>
                          <a:spcPct val="0"/>
                        </a:spcBef>
                        <a:spcAft>
                          <a:spcPct val="0"/>
                        </a:spcAft>
                        <a:buClrTx/>
                        <a:buSzTx/>
                        <a:buFont typeface="Arial" charset="0"/>
                        <a:buNone/>
                        <a:tabLst/>
                      </a:pPr>
                      <a:endPar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亲爱的老陈，你是否想过，当你在高速公路上开车接电话时，你的女儿是何等的担忧；当你的家人屡次对你做出指正，而你却不听劝告时，你的女儿是何等的焦急。作为女儿，她没有办法像一个大人一样严肃地指责批评你，因为担忧，因为焦急，因为害怕失去你，所以她选择了一种或许不太尊重你的方式，但希望你能够体谅一个女儿对父亲的关爱。</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0609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grpSp>
        <p:nvGrpSpPr>
          <p:cNvPr id="2" name="Group 4"/>
          <p:cNvGrpSpPr>
            <a:grpSpLocks/>
          </p:cNvGrpSpPr>
          <p:nvPr/>
        </p:nvGrpSpPr>
        <p:grpSpPr bwMode="auto">
          <a:xfrm>
            <a:off x="1588" y="1857375"/>
            <a:ext cx="609600" cy="2003425"/>
            <a:chOff x="0" y="0"/>
            <a:chExt cx="384" cy="1262"/>
          </a:xfrm>
        </p:grpSpPr>
        <p:pic>
          <p:nvPicPr>
            <p:cNvPr id="2606093"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06094"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606103"/>
                                        </p:tgtEl>
                                        <p:attrNameLst>
                                          <p:attrName>style.visibility</p:attrName>
                                        </p:attrNameLst>
                                      </p:cBhvr>
                                      <p:to>
                                        <p:strVal val="visible"/>
                                      </p:to>
                                    </p:set>
                                    <p:anim calcmode="lin" valueType="num">
                                      <p:cBhvr additive="base">
                                        <p:cTn id="7" dur="500" fill="hold"/>
                                        <p:tgtEl>
                                          <p:spTgt spid="2606103"/>
                                        </p:tgtEl>
                                        <p:attrNameLst>
                                          <p:attrName>ppt_x</p:attrName>
                                        </p:attrNameLst>
                                      </p:cBhvr>
                                      <p:tavLst>
                                        <p:tav tm="0">
                                          <p:val>
                                            <p:strVal val="#ppt_x"/>
                                          </p:val>
                                        </p:tav>
                                        <p:tav tm="100000">
                                          <p:val>
                                            <p:strVal val="#ppt_x"/>
                                          </p:val>
                                        </p:tav>
                                      </p:tavLst>
                                    </p:anim>
                                    <p:anim calcmode="lin" valueType="num">
                                      <p:cBhvr additive="base">
                                        <p:cTn id="8" dur="500" fill="hold"/>
                                        <p:tgtEl>
                                          <p:spTgt spid="2606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7826"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ctr">
              <a:lnSpc>
                <a:spcPts val="3500"/>
              </a:lnSpc>
              <a:buFont typeface="Arial" charset="0"/>
              <a:buNone/>
            </a:pPr>
            <a:endParaRPr lang="en-US" sz="2400" b="1">
              <a:latin typeface="宋体" pitchFamily="2" charset="-122"/>
            </a:endParaRPr>
          </a:p>
        </p:txBody>
      </p:sp>
      <p:graphicFrame>
        <p:nvGraphicFramePr>
          <p:cNvPr id="2637848" name="Group 24"/>
          <p:cNvGraphicFramePr>
            <a:graphicFrameLocks noGrp="1"/>
          </p:cNvGraphicFramePr>
          <p:nvPr/>
        </p:nvGraphicFramePr>
        <p:xfrm>
          <a:off x="900113" y="1020763"/>
          <a:ext cx="7777162" cy="4786059"/>
        </p:xfrm>
        <a:graphic>
          <a:graphicData uri="http://schemas.openxmlformats.org/drawingml/2006/table">
            <a:tbl>
              <a:tblPr/>
              <a:tblGrid>
                <a:gridCol w="3095625"/>
                <a:gridCol w="4681537"/>
              </a:tblGrid>
              <a:tr h="396875">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考场病文</a:t>
                      </a:r>
                      <a:endPar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升格新貌　　</a:t>
                      </a:r>
                      <a:endParaRPr kumimoji="0" lang="zh-CN" altLang="en-US"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22763">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病因分析</a:t>
                      </a: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          俗话说：“花开蜂自来，题好一半文。”传神的作文题目如美人顾盼生姿的一笑，令人难忘；扮靓标题，先声夺人，能达到“回眸一笑百媚生”的效果。本文的题目一般，文采不足。文章由盲人的话引出记忆，记叙自己的成长过程，基本符合题</a:t>
                      </a:r>
                      <a:endParaRPr kumimoji="0" lang="en-US" sz="2000" b="1" i="0" u="none" strike="noStrike" cap="none" normalizeH="0" baseline="0" dirty="0" smtClean="0">
                        <a:ln>
                          <a:noFill/>
                        </a:ln>
                        <a:solidFill>
                          <a:schemeClr val="tx1"/>
                        </a:solidFill>
                        <a:effectLst/>
                        <a:latin typeface="Calibri"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升格点评</a:t>
                      </a: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        升格后文章的题目明确表明了“依赖与独立”的关系，把“依赖与独立”上升到较高的境界，远远高出了那些只知就事论事的文章，这说明一个好的标题可以激活全篇，也更加明确了中心，增强了题目的文采和吸引力。应该说原作起点较低，修改升格不易。升格作品在思路上进行了调整。首先凸显出两个记叙的画面片段，较细致地再现两个场景，增加了细节描写，使情感细腻，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3783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4"/>
          <p:cNvGrpSpPr>
            <a:grpSpLocks/>
          </p:cNvGrpSpPr>
          <p:nvPr/>
        </p:nvGrpSpPr>
        <p:grpSpPr bwMode="auto">
          <a:xfrm>
            <a:off x="1588" y="1857375"/>
            <a:ext cx="609600" cy="2003425"/>
            <a:chOff x="0" y="0"/>
            <a:chExt cx="384" cy="1262"/>
          </a:xfrm>
        </p:grpSpPr>
        <p:pic>
          <p:nvPicPr>
            <p:cNvPr id="2637841"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37842"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3784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37848"/>
                                        </p:tgtEl>
                                        <p:attrNameLst>
                                          <p:attrName>style.visibility</p:attrName>
                                        </p:attrNameLst>
                                      </p:cBhvr>
                                      <p:to>
                                        <p:strVal val="visible"/>
                                      </p:to>
                                    </p:set>
                                    <p:animEffect transition="in" filter="barn(inVertical)">
                                      <p:cBhvr>
                                        <p:cTn id="7" dur="500"/>
                                        <p:tgtEl>
                                          <p:spTgt spid="2637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8850"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ctr">
              <a:lnSpc>
                <a:spcPts val="3500"/>
              </a:lnSpc>
              <a:buFont typeface="Arial" charset="0"/>
              <a:buNone/>
            </a:pPr>
            <a:endParaRPr lang="en-US" sz="2400" b="1">
              <a:latin typeface="宋体" pitchFamily="2" charset="-122"/>
            </a:endParaRPr>
          </a:p>
        </p:txBody>
      </p:sp>
      <p:graphicFrame>
        <p:nvGraphicFramePr>
          <p:cNvPr id="2638865" name="Group 17"/>
          <p:cNvGraphicFramePr>
            <a:graphicFrameLocks noGrp="1"/>
          </p:cNvGraphicFramePr>
          <p:nvPr/>
        </p:nvGraphicFramePr>
        <p:xfrm>
          <a:off x="900113" y="1844675"/>
          <a:ext cx="7777162" cy="2519363"/>
        </p:xfrm>
        <a:graphic>
          <a:graphicData uri="http://schemas.openxmlformats.org/drawingml/2006/table">
            <a:tbl>
              <a:tblPr/>
              <a:tblGrid>
                <a:gridCol w="3384550"/>
                <a:gridCol w="4392612"/>
              </a:tblGrid>
              <a:tr h="2519363">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意，中心基本明确，但内容单薄，情感不够真实，文章结尾部分与开头脱节，结尾仓促，而且未达到“不少于</a:t>
                      </a:r>
                      <a:r>
                        <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rPr>
                        <a:t>800</a:t>
                      </a: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字”的要求。</a:t>
                      </a:r>
                    </a:p>
                    <a:p>
                      <a:pPr marL="0" marR="0" lvl="0" indent="0" algn="r" defTabSz="914400" rtl="0" eaLnBrk="0" fontAlgn="base" latinLnBrk="0" hangingPunct="0">
                        <a:lnSpc>
                          <a:spcPct val="122000"/>
                        </a:lnSpc>
                        <a:spcBef>
                          <a:spcPct val="0"/>
                        </a:spcBef>
                        <a:spcAft>
                          <a:spcPct val="0"/>
                        </a:spcAft>
                        <a:buClrTx/>
                        <a:buSzTx/>
                        <a:buFont typeface="Arial" charset="0"/>
                        <a:buNone/>
                        <a:tabLst/>
                        <a:defRPr/>
                      </a:pPr>
                      <a:r>
                        <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rPr>
                        <a:t>(</a:t>
                      </a: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考场得分：</a:t>
                      </a:r>
                      <a:r>
                        <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rPr>
                        <a:t>36</a:t>
                      </a: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分</a:t>
                      </a:r>
                      <a:r>
                        <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rPr>
                        <a:t>)</a:t>
                      </a:r>
                      <a:endParaRPr kumimoji="0" lang="en-US" sz="2000" b="1" i="0" u="none" strike="noStrike" cap="none" normalizeH="0" baseline="0" dirty="0" smtClean="0">
                        <a:ln>
                          <a:noFill/>
                        </a:ln>
                        <a:solidFill>
                          <a:schemeClr val="tx1"/>
                        </a:solidFill>
                        <a:effectLst/>
                        <a:latin typeface="Calibri"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实可信，提升了艺术再现生活的品位。其次，文章为拓展深度，在理性思考上展开想象，议论、抒情与前文无缝对接，相得益彰。</a:t>
                      </a:r>
                    </a:p>
                    <a:p>
                      <a:pPr marL="0" marR="0" lvl="0" indent="0" algn="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我来赋分：</a:t>
                      </a:r>
                      <a:r>
                        <a:rPr kumimoji="0" lang="en-US" altLang="zh-CN" sz="2000" b="1" i="0" u="sng" strike="noStrike" cap="none" normalizeH="0" baseline="0" dirty="0" smtClean="0">
                          <a:ln>
                            <a:noFill/>
                          </a:ln>
                          <a:solidFill>
                            <a:schemeClr val="tx1"/>
                          </a:solidFill>
                          <a:effectLst/>
                          <a:latin typeface="Times New Roman" pitchFamily="18" charset="0"/>
                          <a:ea typeface="楷体_GB2312" pitchFamily="49" charset="-122"/>
                        </a:rPr>
                        <a:t>54 </a:t>
                      </a: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3886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4"/>
          <p:cNvGrpSpPr>
            <a:grpSpLocks/>
          </p:cNvGrpSpPr>
          <p:nvPr/>
        </p:nvGrpSpPr>
        <p:grpSpPr bwMode="auto">
          <a:xfrm>
            <a:off x="1588" y="1857375"/>
            <a:ext cx="609600" cy="2003425"/>
            <a:chOff x="0" y="0"/>
            <a:chExt cx="384" cy="1262"/>
          </a:xfrm>
        </p:grpSpPr>
        <p:pic>
          <p:nvPicPr>
            <p:cNvPr id="2638862"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38863"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3886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38865"/>
                                        </p:tgtEl>
                                        <p:attrNameLst>
                                          <p:attrName>style.visibility</p:attrName>
                                        </p:attrNameLst>
                                      </p:cBhvr>
                                      <p:to>
                                        <p:strVal val="visible"/>
                                      </p:to>
                                    </p:set>
                                    <p:animEffect transition="in" filter="barn(inVertical)">
                                      <p:cBhvr>
                                        <p:cTn id="7" dur="500"/>
                                        <p:tgtEl>
                                          <p:spTgt spid="2638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9874" name="内容占位符 2"/>
          <p:cNvSpPr>
            <a:spLocks noGrp="1"/>
          </p:cNvSpPr>
          <p:nvPr>
            <p:ph idx="4294967295"/>
          </p:nvPr>
        </p:nvSpPr>
        <p:spPr>
          <a:xfrm>
            <a:off x="755650" y="909638"/>
            <a:ext cx="7920038" cy="5399087"/>
          </a:xfrm>
        </p:spPr>
        <p:txBody>
          <a:bodyPr/>
          <a:lstStyle/>
          <a:p>
            <a:pPr marL="0" indent="539750" eaLnBrk="1" hangingPunct="1">
              <a:lnSpc>
                <a:spcPct val="122000"/>
              </a:lnSpc>
              <a:spcBef>
                <a:spcPct val="50000"/>
              </a:spcBef>
              <a:buNone/>
            </a:pPr>
            <a:r>
              <a:rPr lang="zh-CN" altLang="en-US" sz="2400" b="1" dirty="0" smtClean="0">
                <a:solidFill>
                  <a:srgbClr val="000000"/>
                </a:solidFill>
                <a:latin typeface="Times New Roman" pitchFamily="18" charset="0"/>
                <a:cs typeface="Times New Roman" pitchFamily="18" charset="0"/>
              </a:rPr>
              <a:t>人们常说：眼睛有神龙会飞，标题有神文添彩。在考场作文中，简洁、新颖、生动、切合文意的标题，常常会赢得阅卷老师的青睐。考场作文快速拟题的方法很多，常用的有以下几种：</a:t>
            </a:r>
          </a:p>
          <a:p>
            <a:pPr marL="0" indent="0" eaLnBrk="1" hangingPunct="1">
              <a:lnSpc>
                <a:spcPct val="122000"/>
              </a:lnSpc>
              <a:spcBef>
                <a:spcPct val="0"/>
              </a:spcBef>
              <a:buFont typeface="Arial" charset="0"/>
              <a:buNone/>
            </a:pPr>
            <a:r>
              <a:rPr lang="zh-CN" altLang="en-US" sz="2400" b="1" dirty="0" smtClean="0">
                <a:solidFill>
                  <a:srgbClr val="000000"/>
                </a:solidFill>
                <a:latin typeface="Times New Roman" pitchFamily="18" charset="0"/>
                <a:cs typeface="Times New Roman" pitchFamily="18" charset="0"/>
              </a:rPr>
              <a:t>一、表达式拟题</a:t>
            </a:r>
          </a:p>
          <a:p>
            <a:pPr marL="0" indent="539750"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所谓“表达式拟题”就是把一些现有的精彩标题适当改动，变为文章的题目。这不仅是考场作文快速拟题的高明之举，而且常能使文章熠熠生辉，妙趣横生。常见的标题表达式有：</a:t>
            </a:r>
          </a:p>
          <a:p>
            <a:pPr marL="0" indent="539750"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让</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在</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的天空中飞翔。示例：</a:t>
            </a: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年全国卷</a:t>
            </a:r>
            <a:r>
              <a:rPr lang="en-US" altLang="zh-CN" sz="2400" b="1" dirty="0" smtClean="0">
                <a:solidFill>
                  <a:srgbClr val="000000"/>
                </a:solidFill>
                <a:latin typeface="Times New Roman" pitchFamily="18" charset="0"/>
                <a:cs typeface="Times New Roman" pitchFamily="18" charset="0"/>
              </a:rPr>
              <a:t>Ⅰ《</a:t>
            </a:r>
            <a:r>
              <a:rPr lang="zh-CN" altLang="en-US" sz="2400" b="1" dirty="0" smtClean="0">
                <a:solidFill>
                  <a:srgbClr val="000000"/>
                </a:solidFill>
                <a:latin typeface="Times New Roman" pitchFamily="18" charset="0"/>
                <a:cs typeface="Times New Roman" pitchFamily="18" charset="0"/>
              </a:rPr>
              <a:t>让生命在规则的天空中飞翔</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2014</a:t>
            </a:r>
            <a:r>
              <a:rPr lang="zh-CN" altLang="en-US" sz="2400" b="1" dirty="0" smtClean="0">
                <a:solidFill>
                  <a:srgbClr val="000000"/>
                </a:solidFill>
                <a:latin typeface="Times New Roman" pitchFamily="18" charset="0"/>
                <a:cs typeface="Times New Roman" pitchFamily="18" charset="0"/>
              </a:rPr>
              <a:t>年全国卷</a:t>
            </a:r>
            <a:r>
              <a:rPr lang="en-US" altLang="zh-CN" sz="2400" b="1" dirty="0" smtClean="0">
                <a:solidFill>
                  <a:srgbClr val="000000"/>
                </a:solidFill>
                <a:latin typeface="Times New Roman" pitchFamily="18" charset="0"/>
                <a:cs typeface="Times New Roman" pitchFamily="18" charset="0"/>
              </a:rPr>
              <a:t>Ⅰ《</a:t>
            </a:r>
            <a:r>
              <a:rPr lang="zh-CN" altLang="en-US" sz="2400" b="1" dirty="0" smtClean="0">
                <a:solidFill>
                  <a:srgbClr val="000000"/>
                </a:solidFill>
                <a:latin typeface="Times New Roman" pitchFamily="18" charset="0"/>
                <a:cs typeface="Times New Roman" pitchFamily="18" charset="0"/>
              </a:rPr>
              <a:t>让合作在双赢的天空中飞翔</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p>
        </p:txBody>
      </p:sp>
      <p:sp>
        <p:nvSpPr>
          <p:cNvPr id="263987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3987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3987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3988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639874"/>
                                        </p:tgtEl>
                                        <p:attrNameLst>
                                          <p:attrName>style.visibility</p:attrName>
                                        </p:attrNameLst>
                                      </p:cBhvr>
                                      <p:to>
                                        <p:strVal val="visible"/>
                                      </p:to>
                                    </p:set>
                                    <p:animEffect transition="in" filter="box(in)">
                                      <p:cBhvr>
                                        <p:cTn id="13" dur="500"/>
                                        <p:tgtEl>
                                          <p:spTgt spid="2639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987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0898" name="内容占位符 2"/>
          <p:cNvSpPr>
            <a:spLocks noGrp="1"/>
          </p:cNvSpPr>
          <p:nvPr>
            <p:ph idx="4294967295"/>
          </p:nvPr>
        </p:nvSpPr>
        <p:spPr>
          <a:xfrm>
            <a:off x="792163" y="936625"/>
            <a:ext cx="7920037" cy="5399088"/>
          </a:xfrm>
        </p:spPr>
        <p:txBody>
          <a:bodyPr/>
          <a:lstStyle/>
          <a:p>
            <a:pPr marL="0" indent="539750" eaLnBrk="1" hangingPunct="1">
              <a:lnSpc>
                <a:spcPct val="122000"/>
              </a:lnSpc>
              <a:spcBef>
                <a:spcPct val="0"/>
              </a:spcBef>
              <a:buNone/>
            </a:pPr>
            <a:r>
              <a:rPr lang="en-US" altLang="zh-CN" sz="2400" b="1" dirty="0" smtClean="0">
                <a:solidFill>
                  <a:srgbClr val="000000"/>
                </a:solidFill>
                <a:latin typeface="宋体" pitchFamily="2" charset="-122"/>
                <a:cs typeface="Times New Roman" pitchFamily="18" charset="0"/>
              </a:rPr>
              <a:t>2. </a:t>
            </a:r>
            <a:r>
              <a:rPr lang="zh-CN" altLang="en-US" sz="2400" b="1" dirty="0" smtClean="0">
                <a:solidFill>
                  <a:srgbClr val="000000"/>
                </a:solidFill>
                <a:latin typeface="宋体" pitchFamily="2" charset="-122"/>
                <a:cs typeface="Times New Roman" pitchFamily="18" charset="0"/>
              </a:rPr>
              <a:t>让</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放出迷人的色彩。示例：</a:t>
            </a:r>
            <a:r>
              <a:rPr lang="en-US" altLang="zh-CN" sz="2400" b="1" dirty="0" smtClean="0">
                <a:solidFill>
                  <a:srgbClr val="000000"/>
                </a:solidFill>
                <a:latin typeface="宋体" pitchFamily="2" charset="-122"/>
                <a:cs typeface="Times New Roman" pitchFamily="18" charset="0"/>
              </a:rPr>
              <a:t>2015</a:t>
            </a:r>
            <a:r>
              <a:rPr lang="zh-CN" altLang="en-US" sz="2400" b="1" dirty="0" smtClean="0">
                <a:solidFill>
                  <a:srgbClr val="000000"/>
                </a:solidFill>
                <a:latin typeface="宋体" pitchFamily="2" charset="-122"/>
                <a:cs typeface="Times New Roman" pitchFamily="18" charset="0"/>
              </a:rPr>
              <a:t>年全国卷</a:t>
            </a:r>
            <a:r>
              <a:rPr lang="en-US" altLang="zh-CN" sz="2400" b="1" dirty="0" smtClean="0">
                <a:solidFill>
                  <a:srgbClr val="000000"/>
                </a:solidFill>
                <a:latin typeface="宋体" pitchFamily="2" charset="-122"/>
                <a:cs typeface="Times New Roman" pitchFamily="18" charset="0"/>
              </a:rPr>
              <a:t>Ⅱ《</a:t>
            </a:r>
            <a:r>
              <a:rPr lang="zh-CN" altLang="en-US" sz="2400" b="1" dirty="0" smtClean="0">
                <a:solidFill>
                  <a:srgbClr val="000000"/>
                </a:solidFill>
                <a:latin typeface="宋体" pitchFamily="2" charset="-122"/>
                <a:cs typeface="Times New Roman" pitchFamily="18" charset="0"/>
              </a:rPr>
              <a:t>让创新放出迷人的色彩</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a:t>
            </a:r>
          </a:p>
          <a:p>
            <a:pPr marL="0" indent="539750" eaLnBrk="1" hangingPunct="1">
              <a:lnSpc>
                <a:spcPct val="122000"/>
              </a:lnSpc>
              <a:spcBef>
                <a:spcPct val="0"/>
              </a:spcBef>
              <a:buNone/>
            </a:pPr>
            <a:r>
              <a:rPr lang="en-US" altLang="zh-CN" sz="2400" b="1" dirty="0" smtClean="0">
                <a:solidFill>
                  <a:srgbClr val="000000"/>
                </a:solidFill>
                <a:latin typeface="宋体" pitchFamily="2" charset="-122"/>
                <a:cs typeface="Times New Roman" pitchFamily="18" charset="0"/>
              </a:rPr>
              <a:t>3. </a:t>
            </a:r>
            <a:r>
              <a:rPr lang="zh-CN" altLang="en-US" sz="2400" b="1" dirty="0" smtClean="0">
                <a:solidFill>
                  <a:srgbClr val="000000"/>
                </a:solidFill>
                <a:latin typeface="宋体" pitchFamily="2" charset="-122"/>
                <a:cs typeface="Times New Roman" pitchFamily="18" charset="0"/>
              </a:rPr>
              <a:t>人生之树因</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而常绿。 示例：</a:t>
            </a:r>
            <a:r>
              <a:rPr lang="en-US" altLang="zh-CN" sz="2400" b="1" dirty="0" smtClean="0">
                <a:solidFill>
                  <a:srgbClr val="000000"/>
                </a:solidFill>
                <a:latin typeface="宋体" pitchFamily="2" charset="-122"/>
                <a:cs typeface="Times New Roman" pitchFamily="18" charset="0"/>
              </a:rPr>
              <a:t>2015</a:t>
            </a:r>
            <a:r>
              <a:rPr lang="zh-CN" altLang="en-US" sz="2400" b="1" dirty="0" smtClean="0">
                <a:solidFill>
                  <a:srgbClr val="000000"/>
                </a:solidFill>
                <a:latin typeface="宋体" pitchFamily="2" charset="-122"/>
                <a:cs typeface="Times New Roman" pitchFamily="18" charset="0"/>
              </a:rPr>
              <a:t>年全国卷</a:t>
            </a:r>
            <a:r>
              <a:rPr lang="en-US" altLang="zh-CN" sz="2400" b="1" dirty="0" smtClean="0">
                <a:solidFill>
                  <a:srgbClr val="000000"/>
                </a:solidFill>
                <a:latin typeface="宋体" pitchFamily="2" charset="-122"/>
                <a:cs typeface="Times New Roman" pitchFamily="18" charset="0"/>
              </a:rPr>
              <a:t>Ⅱ《</a:t>
            </a:r>
            <a:r>
              <a:rPr lang="zh-CN" altLang="en-US" sz="2400" b="1" dirty="0" smtClean="0">
                <a:solidFill>
                  <a:srgbClr val="000000"/>
                </a:solidFill>
                <a:latin typeface="宋体" pitchFamily="2" charset="-122"/>
                <a:cs typeface="Times New Roman" pitchFamily="18" charset="0"/>
              </a:rPr>
              <a:t>人生之树因创新而常绿</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a:t>
            </a:r>
          </a:p>
          <a:p>
            <a:pPr marL="0" indent="539750" eaLnBrk="1" hangingPunct="1">
              <a:lnSpc>
                <a:spcPct val="122000"/>
              </a:lnSpc>
              <a:spcBef>
                <a:spcPct val="0"/>
              </a:spcBef>
              <a:buNone/>
            </a:pPr>
            <a:r>
              <a:rPr lang="en-US" altLang="zh-CN" sz="2400" b="1" dirty="0" smtClean="0">
                <a:solidFill>
                  <a:srgbClr val="000000"/>
                </a:solidFill>
                <a:latin typeface="宋体" pitchFamily="2" charset="-122"/>
                <a:cs typeface="Times New Roman" pitchFamily="18" charset="0"/>
              </a:rPr>
              <a:t>4. ……</a:t>
            </a:r>
            <a:r>
              <a:rPr lang="zh-CN" altLang="en-US" sz="2400" b="1" dirty="0" smtClean="0">
                <a:solidFill>
                  <a:srgbClr val="000000"/>
                </a:solidFill>
                <a:latin typeface="宋体" pitchFamily="2" charset="-122"/>
                <a:cs typeface="Times New Roman" pitchFamily="18" charset="0"/>
              </a:rPr>
              <a:t>诚可贵，</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价更高。示例：</a:t>
            </a:r>
            <a:r>
              <a:rPr lang="en-US" altLang="zh-CN" sz="2400" b="1" dirty="0" smtClean="0">
                <a:solidFill>
                  <a:srgbClr val="000000"/>
                </a:solidFill>
                <a:latin typeface="宋体" pitchFamily="2" charset="-122"/>
                <a:cs typeface="Times New Roman" pitchFamily="18" charset="0"/>
              </a:rPr>
              <a:t>2015</a:t>
            </a:r>
            <a:r>
              <a:rPr lang="zh-CN" altLang="en-US" sz="2400" b="1" dirty="0" smtClean="0">
                <a:solidFill>
                  <a:srgbClr val="000000"/>
                </a:solidFill>
                <a:latin typeface="宋体" pitchFamily="2" charset="-122"/>
                <a:cs typeface="Times New Roman" pitchFamily="18" charset="0"/>
              </a:rPr>
              <a:t>年全国卷</a:t>
            </a:r>
            <a:r>
              <a:rPr lang="en-US" altLang="zh-CN" sz="2400" b="1" dirty="0" smtClean="0">
                <a:solidFill>
                  <a:srgbClr val="000000"/>
                </a:solidFill>
                <a:latin typeface="宋体" pitchFamily="2" charset="-122"/>
                <a:cs typeface="Times New Roman" pitchFamily="18" charset="0"/>
              </a:rPr>
              <a:t>Ⅰ《</a:t>
            </a:r>
            <a:r>
              <a:rPr lang="zh-CN" altLang="en-US" sz="2400" b="1" dirty="0" smtClean="0">
                <a:solidFill>
                  <a:srgbClr val="000000"/>
                </a:solidFill>
                <a:latin typeface="宋体" pitchFamily="2" charset="-122"/>
                <a:cs typeface="Times New Roman" pitchFamily="18" charset="0"/>
              </a:rPr>
              <a:t>亲情诚可贵，规则价更高</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a:t>
            </a:r>
          </a:p>
          <a:p>
            <a:pPr marL="0" indent="539750" eaLnBrk="1" hangingPunct="1">
              <a:lnSpc>
                <a:spcPct val="122000"/>
              </a:lnSpc>
              <a:spcBef>
                <a:spcPct val="0"/>
              </a:spcBef>
              <a:buNone/>
            </a:pPr>
            <a:r>
              <a:rPr lang="en-US" altLang="zh-CN" sz="2400" b="1" dirty="0" smtClean="0">
                <a:solidFill>
                  <a:srgbClr val="000000"/>
                </a:solidFill>
                <a:latin typeface="宋体" pitchFamily="2" charset="-122"/>
                <a:cs typeface="Times New Roman" pitchFamily="18" charset="0"/>
              </a:rPr>
              <a:t>5. </a:t>
            </a:r>
            <a:r>
              <a:rPr lang="zh-CN" altLang="en-US" sz="2400" b="1" dirty="0" smtClean="0">
                <a:solidFill>
                  <a:srgbClr val="000000"/>
                </a:solidFill>
                <a:latin typeface="宋体" pitchFamily="2" charset="-122"/>
                <a:cs typeface="Times New Roman" pitchFamily="18" charset="0"/>
              </a:rPr>
              <a:t>扬起</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的风帆，驶向</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的彼岸。示例：</a:t>
            </a:r>
            <a:r>
              <a:rPr lang="en-US" altLang="zh-CN" sz="2400" b="1" dirty="0" smtClean="0">
                <a:solidFill>
                  <a:srgbClr val="000000"/>
                </a:solidFill>
                <a:latin typeface="宋体" pitchFamily="2" charset="-122"/>
                <a:cs typeface="Times New Roman" pitchFamily="18" charset="0"/>
              </a:rPr>
              <a:t>2015</a:t>
            </a:r>
            <a:r>
              <a:rPr lang="zh-CN" altLang="en-US" sz="2400" b="1" dirty="0" smtClean="0">
                <a:solidFill>
                  <a:srgbClr val="000000"/>
                </a:solidFill>
                <a:latin typeface="宋体" pitchFamily="2" charset="-122"/>
                <a:cs typeface="Times New Roman" pitchFamily="18" charset="0"/>
              </a:rPr>
              <a:t>年全国卷</a:t>
            </a:r>
            <a:r>
              <a:rPr lang="en-US" altLang="zh-CN" sz="2400" b="1" dirty="0" smtClean="0">
                <a:solidFill>
                  <a:srgbClr val="000000"/>
                </a:solidFill>
                <a:latin typeface="宋体" pitchFamily="2" charset="-122"/>
                <a:cs typeface="Times New Roman" pitchFamily="18" charset="0"/>
              </a:rPr>
              <a:t>Ⅰ《</a:t>
            </a:r>
            <a:r>
              <a:rPr lang="zh-CN" altLang="en-US" sz="2400" b="1" dirty="0" smtClean="0">
                <a:solidFill>
                  <a:srgbClr val="000000"/>
                </a:solidFill>
                <a:latin typeface="宋体" pitchFamily="2" charset="-122"/>
                <a:cs typeface="Times New Roman" pitchFamily="18" charset="0"/>
              </a:rPr>
              <a:t>扬起遵规守范的风帆，驶向幸福生活的彼岸</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a:t>
            </a:r>
            <a:r>
              <a:rPr lang="en-US" altLang="zh-CN" sz="2400" b="1" dirty="0" smtClean="0">
                <a:solidFill>
                  <a:srgbClr val="000000"/>
                </a:solidFill>
                <a:latin typeface="宋体" pitchFamily="2" charset="-122"/>
                <a:cs typeface="Times New Roman" pitchFamily="18" charset="0"/>
              </a:rPr>
              <a:t>2014</a:t>
            </a:r>
            <a:r>
              <a:rPr lang="zh-CN" altLang="en-US" sz="2400" b="1" dirty="0" smtClean="0">
                <a:solidFill>
                  <a:srgbClr val="000000"/>
                </a:solidFill>
                <a:latin typeface="宋体" pitchFamily="2" charset="-122"/>
                <a:cs typeface="Times New Roman" pitchFamily="18" charset="0"/>
              </a:rPr>
              <a:t>年新课标全国卷</a:t>
            </a:r>
            <a:r>
              <a:rPr lang="en-US" altLang="zh-CN" sz="2400" b="1" dirty="0" smtClean="0">
                <a:solidFill>
                  <a:srgbClr val="000000"/>
                </a:solidFill>
                <a:latin typeface="宋体" pitchFamily="2" charset="-122"/>
                <a:cs typeface="Times New Roman" pitchFamily="18" charset="0"/>
              </a:rPr>
              <a:t>Ⅱ《</a:t>
            </a:r>
            <a:r>
              <a:rPr lang="zh-CN" altLang="en-US" sz="2400" b="1" dirty="0" smtClean="0">
                <a:solidFill>
                  <a:srgbClr val="000000"/>
                </a:solidFill>
                <a:latin typeface="宋体" pitchFamily="2" charset="-122"/>
                <a:cs typeface="Times New Roman" pitchFamily="18" charset="0"/>
              </a:rPr>
              <a:t>扬起自立的风帆，驶向善良的彼岸</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a:t>
            </a:r>
          </a:p>
          <a:p>
            <a:pPr marL="0" indent="539750" eaLnBrk="1" hangingPunct="1">
              <a:lnSpc>
                <a:spcPct val="122000"/>
              </a:lnSpc>
              <a:spcBef>
                <a:spcPct val="0"/>
              </a:spcBef>
              <a:buNone/>
            </a:pPr>
            <a:r>
              <a:rPr lang="en-US" altLang="zh-CN" sz="2400" b="1" dirty="0" smtClean="0">
                <a:solidFill>
                  <a:srgbClr val="000000"/>
                </a:solidFill>
                <a:latin typeface="宋体" pitchFamily="2" charset="-122"/>
                <a:cs typeface="Times New Roman" pitchFamily="18" charset="0"/>
              </a:rPr>
              <a:t>6. ……</a:t>
            </a:r>
            <a:r>
              <a:rPr lang="zh-CN" altLang="en-US" sz="2400" b="1" dirty="0" smtClean="0">
                <a:solidFill>
                  <a:srgbClr val="000000"/>
                </a:solidFill>
                <a:latin typeface="宋体" pitchFamily="2" charset="-122"/>
                <a:cs typeface="Times New Roman" pitchFamily="18" charset="0"/>
              </a:rPr>
              <a:t>助你成功。示例：</a:t>
            </a:r>
            <a:r>
              <a:rPr lang="en-US" altLang="zh-CN" sz="2400" b="1" dirty="0" smtClean="0">
                <a:solidFill>
                  <a:srgbClr val="000000"/>
                </a:solidFill>
                <a:latin typeface="宋体" pitchFamily="2" charset="-122"/>
                <a:cs typeface="Times New Roman" pitchFamily="18" charset="0"/>
              </a:rPr>
              <a:t>2015</a:t>
            </a:r>
            <a:r>
              <a:rPr lang="zh-CN" altLang="en-US" sz="2400" b="1" dirty="0" smtClean="0">
                <a:solidFill>
                  <a:srgbClr val="000000"/>
                </a:solidFill>
                <a:latin typeface="宋体" pitchFamily="2" charset="-122"/>
                <a:cs typeface="Times New Roman" pitchFamily="18" charset="0"/>
              </a:rPr>
              <a:t>年全国卷</a:t>
            </a:r>
            <a:r>
              <a:rPr lang="en-US" altLang="zh-CN" sz="2400" b="1" dirty="0" smtClean="0">
                <a:solidFill>
                  <a:srgbClr val="000000"/>
                </a:solidFill>
                <a:latin typeface="宋体" pitchFamily="2" charset="-122"/>
                <a:cs typeface="Times New Roman" pitchFamily="18" charset="0"/>
              </a:rPr>
              <a:t>Ⅰ《</a:t>
            </a:r>
            <a:r>
              <a:rPr lang="zh-CN" altLang="en-US" sz="2400" b="1" dirty="0" smtClean="0">
                <a:solidFill>
                  <a:srgbClr val="000000"/>
                </a:solidFill>
                <a:latin typeface="宋体" pitchFamily="2" charset="-122"/>
                <a:cs typeface="Times New Roman" pitchFamily="18" charset="0"/>
              </a:rPr>
              <a:t>遵规守范，助你成功</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a:t>
            </a:r>
          </a:p>
          <a:p>
            <a:pPr marL="0" indent="539750" algn="just" eaLnBrk="1" hangingPunct="1">
              <a:lnSpc>
                <a:spcPts val="3500"/>
              </a:lnSpc>
              <a:spcBef>
                <a:spcPct val="0"/>
              </a:spcBef>
              <a:buFont typeface="Arial" charset="0"/>
              <a:buNone/>
            </a:pPr>
            <a:endParaRPr lang="zh-CN" altLang="en-US" sz="2400" b="1" dirty="0" smtClean="0">
              <a:latin typeface="宋体" pitchFamily="2" charset="-122"/>
            </a:endParaRPr>
          </a:p>
        </p:txBody>
      </p:sp>
      <p:sp>
        <p:nvSpPr>
          <p:cNvPr id="264090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4090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4090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4090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0898"/>
                                        </p:tgtEl>
                                        <p:attrNameLst>
                                          <p:attrName>style.visibility</p:attrName>
                                        </p:attrNameLst>
                                      </p:cBhvr>
                                      <p:to>
                                        <p:strVal val="visible"/>
                                      </p:to>
                                    </p:set>
                                    <p:animEffect transition="in" filter="box(in)">
                                      <p:cBhvr>
                                        <p:cTn id="7" dur="500"/>
                                        <p:tgtEl>
                                          <p:spTgt spid="2640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0898"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22" name="内容占位符 2"/>
          <p:cNvSpPr>
            <a:spLocks noGrp="1"/>
          </p:cNvSpPr>
          <p:nvPr>
            <p:ph idx="4294967295"/>
          </p:nvPr>
        </p:nvSpPr>
        <p:spPr>
          <a:xfrm>
            <a:off x="792163" y="936625"/>
            <a:ext cx="7920037" cy="5399088"/>
          </a:xfrm>
        </p:spPr>
        <p:txBody>
          <a:bodyPr/>
          <a:lstStyle/>
          <a:p>
            <a:pPr marL="0" indent="358775" algn="just"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   7. </a:t>
            </a:r>
            <a:r>
              <a:rPr lang="zh-CN" altLang="en-US" sz="2400" b="1" dirty="0" smtClean="0">
                <a:solidFill>
                  <a:srgbClr val="000000"/>
                </a:solidFill>
                <a:latin typeface="Times New Roman" pitchFamily="18" charset="0"/>
                <a:cs typeface="Times New Roman" pitchFamily="18" charset="0"/>
              </a:rPr>
              <a:t>人生因</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而精彩。示例：</a:t>
            </a: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年重庆卷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人生因学会等待而精彩</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p>
          <a:p>
            <a:pPr marL="0" indent="358775" algn="just"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   8. </a:t>
            </a:r>
            <a:r>
              <a:rPr lang="zh-CN" altLang="en-US" sz="2400" b="1" dirty="0" smtClean="0">
                <a:solidFill>
                  <a:srgbClr val="000000"/>
                </a:solidFill>
                <a:latin typeface="Times New Roman" pitchFamily="18" charset="0"/>
                <a:cs typeface="Times New Roman" pitchFamily="18" charset="0"/>
              </a:rPr>
              <a:t>让</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的果实挂满生命的枝头。示例：</a:t>
            </a: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年重庆卷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让微善的果实挂满生命的枝头</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p>
          <a:p>
            <a:pPr marL="0" indent="358775" algn="just"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   9. ……</a:t>
            </a:r>
            <a:r>
              <a:rPr lang="zh-CN" altLang="en-US" sz="2400" b="1" dirty="0" smtClean="0">
                <a:solidFill>
                  <a:srgbClr val="000000"/>
                </a:solidFill>
                <a:latin typeface="Times New Roman" pitchFamily="18" charset="0"/>
                <a:cs typeface="Times New Roman" pitchFamily="18" charset="0"/>
              </a:rPr>
              <a:t>是一朵常开不败的花。示例：</a:t>
            </a: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年湖南卷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学会变通是一朵常开不败的花</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2014</a:t>
            </a:r>
            <a:r>
              <a:rPr lang="zh-CN" altLang="en-US" sz="2400" b="1" dirty="0" smtClean="0">
                <a:solidFill>
                  <a:srgbClr val="000000"/>
                </a:solidFill>
                <a:latin typeface="Times New Roman" pitchFamily="18" charset="0"/>
                <a:cs typeface="Times New Roman" pitchFamily="18" charset="0"/>
              </a:rPr>
              <a:t>年新课标全国卷</a:t>
            </a:r>
            <a:r>
              <a:rPr lang="en-US" altLang="zh-CN" sz="2400" b="1" dirty="0" smtClean="0">
                <a:solidFill>
                  <a:srgbClr val="000000"/>
                </a:solidFill>
                <a:latin typeface="Times New Roman" pitchFamily="18" charset="0"/>
                <a:cs typeface="Times New Roman" pitchFamily="18" charset="0"/>
              </a:rPr>
              <a:t>Ⅱ《</a:t>
            </a:r>
            <a:r>
              <a:rPr lang="zh-CN" altLang="en-US" sz="2400" b="1" dirty="0" smtClean="0">
                <a:solidFill>
                  <a:srgbClr val="000000"/>
                </a:solidFill>
                <a:latin typeface="Times New Roman" pitchFamily="18" charset="0"/>
                <a:cs typeface="Times New Roman" pitchFamily="18" charset="0"/>
              </a:rPr>
              <a:t>自立自强是一朵常开不败的花</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p>
          <a:p>
            <a:pPr marL="0" indent="358775" algn="just"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   10. </a:t>
            </a:r>
            <a:r>
              <a:rPr lang="zh-CN" altLang="en-US" sz="2400" b="1" dirty="0" smtClean="0">
                <a:solidFill>
                  <a:srgbClr val="000000"/>
                </a:solidFill>
                <a:latin typeface="Times New Roman" pitchFamily="18" charset="0"/>
                <a:cs typeface="Times New Roman" pitchFamily="18" charset="0"/>
              </a:rPr>
              <a:t>让</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之花在你的心田盛开。示例：</a:t>
            </a: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年全国卷</a:t>
            </a:r>
            <a:r>
              <a:rPr lang="en-US" altLang="zh-CN" sz="2400" b="1" dirty="0" smtClean="0">
                <a:solidFill>
                  <a:srgbClr val="000000"/>
                </a:solidFill>
                <a:latin typeface="Times New Roman" pitchFamily="18" charset="0"/>
                <a:cs typeface="Times New Roman" pitchFamily="18" charset="0"/>
              </a:rPr>
              <a:t>Ⅰ《</a:t>
            </a:r>
            <a:r>
              <a:rPr lang="zh-CN" altLang="en-US" sz="2400" b="1" dirty="0" smtClean="0">
                <a:solidFill>
                  <a:srgbClr val="000000"/>
                </a:solidFill>
                <a:latin typeface="Times New Roman" pitchFamily="18" charset="0"/>
                <a:cs typeface="Times New Roman" pitchFamily="18" charset="0"/>
              </a:rPr>
              <a:t>让人文关怀在你的心田盛开</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2014</a:t>
            </a:r>
            <a:r>
              <a:rPr lang="zh-CN" altLang="en-US" sz="2400" b="1" dirty="0" smtClean="0">
                <a:solidFill>
                  <a:srgbClr val="000000"/>
                </a:solidFill>
                <a:latin typeface="Times New Roman" pitchFamily="18" charset="0"/>
                <a:cs typeface="Times New Roman" pitchFamily="18" charset="0"/>
              </a:rPr>
              <a:t>年全国卷</a:t>
            </a:r>
            <a:r>
              <a:rPr lang="en-US" altLang="zh-CN" sz="2400" b="1" dirty="0" smtClean="0">
                <a:solidFill>
                  <a:srgbClr val="000000"/>
                </a:solidFill>
                <a:latin typeface="Times New Roman" pitchFamily="18" charset="0"/>
                <a:cs typeface="Times New Roman" pitchFamily="18" charset="0"/>
              </a:rPr>
              <a:t>Ⅰ《</a:t>
            </a:r>
            <a:r>
              <a:rPr lang="zh-CN" altLang="en-US" sz="2400" b="1" dirty="0" smtClean="0">
                <a:solidFill>
                  <a:srgbClr val="000000"/>
                </a:solidFill>
                <a:latin typeface="Times New Roman" pitchFamily="18" charset="0"/>
                <a:cs typeface="Times New Roman" pitchFamily="18" charset="0"/>
              </a:rPr>
              <a:t>让规则之花在你的心田盛开</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p>
        </p:txBody>
      </p:sp>
      <p:sp>
        <p:nvSpPr>
          <p:cNvPr id="264192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4192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4192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4192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1922"/>
                                        </p:tgtEl>
                                        <p:attrNameLst>
                                          <p:attrName>style.visibility</p:attrName>
                                        </p:attrNameLst>
                                      </p:cBhvr>
                                      <p:to>
                                        <p:strVal val="visible"/>
                                      </p:to>
                                    </p:set>
                                    <p:animEffect transition="in" filter="box(in)">
                                      <p:cBhvr>
                                        <p:cTn id="7" dur="500"/>
                                        <p:tgtEl>
                                          <p:spTgt spid="264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2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946" name="内容占位符 2"/>
          <p:cNvSpPr>
            <a:spLocks noGrp="1"/>
          </p:cNvSpPr>
          <p:nvPr>
            <p:ph idx="4294967295"/>
          </p:nvPr>
        </p:nvSpPr>
        <p:spPr>
          <a:xfrm>
            <a:off x="684213" y="620713"/>
            <a:ext cx="8208962" cy="5399087"/>
          </a:xfrm>
        </p:spPr>
        <p:txBody>
          <a:bodyPr/>
          <a:lstStyle/>
          <a:p>
            <a:pPr marL="0" indent="0" eaLnBrk="1" hangingPunct="1">
              <a:lnSpc>
                <a:spcPts val="35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对点训练</a:t>
            </a:r>
            <a:r>
              <a:rPr lang="en-US" altLang="zh-CN" sz="2400" b="1" dirty="0" smtClean="0">
                <a:solidFill>
                  <a:srgbClr val="000000"/>
                </a:solidFill>
                <a:latin typeface="Times New Roman" pitchFamily="18" charset="0"/>
                <a:cs typeface="Times New Roman" pitchFamily="18" charset="0"/>
              </a:rPr>
              <a:t>】</a:t>
            </a:r>
          </a:p>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631825"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一粒沙子，相貌平平，毫不出众。一个偶然的机会，沙子掉进了贝壳里。在黑暗的贝壳里，沙子忍受着孤独、寂寞。多年过去了，有一天，沙子被一只手从贝壳里取了出来，重见天日。它把自己的外表打量了一番，发现自己竟然变成了一颗价值连城的珍珠！</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631825"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要求：请根据你对文题的理解，选好角度，确定立意，运用表达式拟题，自拟三个标题。</a:t>
            </a:r>
          </a:p>
          <a:p>
            <a:pPr marL="0" indent="631825" eaLnBrk="1" hangingPunct="1">
              <a:lnSpc>
                <a:spcPts val="3500"/>
              </a:lnSpc>
              <a:spcBef>
                <a:spcPct val="0"/>
              </a:spcBef>
              <a:buNone/>
            </a:pPr>
            <a:endParaRPr lang="en-US" sz="2400" b="1" dirty="0" smtClean="0">
              <a:latin typeface="宋体" pitchFamily="2" charset="-122"/>
              <a:ea typeface="宋体" pitchFamily="2" charset="-122"/>
            </a:endParaRPr>
          </a:p>
        </p:txBody>
      </p:sp>
      <p:sp>
        <p:nvSpPr>
          <p:cNvPr id="264294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4295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4295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4295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2946"/>
                                        </p:tgtEl>
                                        <p:attrNameLst>
                                          <p:attrName>style.visibility</p:attrName>
                                        </p:attrNameLst>
                                      </p:cBhvr>
                                      <p:to>
                                        <p:strVal val="visible"/>
                                      </p:to>
                                    </p:set>
                                    <p:animEffect transition="in" filter="box(in)">
                                      <p:cBhvr>
                                        <p:cTn id="7" dur="500"/>
                                        <p:tgtEl>
                                          <p:spTgt spid="264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946"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97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4397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4397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43976" name="内容占位符 2"/>
          <p:cNvSpPr>
            <a:spLocks/>
          </p:cNvSpPr>
          <p:nvPr/>
        </p:nvSpPr>
        <p:spPr bwMode="auto">
          <a:xfrm>
            <a:off x="642910" y="785794"/>
            <a:ext cx="8286808" cy="5572164"/>
          </a:xfrm>
          <a:prstGeom prst="rect">
            <a:avLst/>
          </a:prstGeom>
          <a:noFill/>
          <a:ln w="9525">
            <a:noFill/>
            <a:miter lim="800000"/>
            <a:headEnd/>
            <a:tailEnd/>
          </a:ln>
        </p:spPr>
        <p:txBody>
          <a:bodyPr/>
          <a:lstStyle/>
          <a:p>
            <a:pPr algn="just">
              <a:lnSpc>
                <a:spcPts val="3500"/>
              </a:lnSpc>
            </a:pPr>
            <a:r>
              <a:rPr lang="en-US" altLang="zh-CN" sz="2400" b="1" dirty="0" smtClean="0">
                <a:solidFill>
                  <a:srgbClr val="990033"/>
                </a:solidFill>
                <a:latin typeface="Times New Roman" pitchFamily="18" charset="0"/>
                <a:ea typeface="黑体" pitchFamily="2" charset="-122"/>
                <a:cs typeface="Times New Roman" pitchFamily="18" charset="0"/>
              </a:rPr>
              <a:t>[</a:t>
            </a:r>
            <a:r>
              <a:rPr lang="zh-CN" altLang="en-US" sz="2400" b="1" dirty="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Times New Roman" pitchFamily="18" charset="0"/>
              </a:rPr>
              <a:t>]</a:t>
            </a:r>
            <a:r>
              <a:rPr lang="zh-CN" altLang="en-US" sz="2400" b="1" dirty="0" smtClean="0">
                <a:solidFill>
                  <a:srgbClr val="990033"/>
                </a:solidFill>
                <a:latin typeface="Times New Roman" pitchFamily="18" charset="0"/>
                <a:cs typeface="Times New Roman" pitchFamily="18" charset="0"/>
              </a:rPr>
              <a:t>一粒沙子变成一颗珍珠，先要进入贝壳，这需要机遇；在贝壳里，沙子要能够承受黑暗的环境，忍受孤独与寂寞，这需要承受逆境、克服磨难的精神，需要忍受孤独、寂寞的精神；沙子只是在外表上是珍珠，里面仍然是沙子，这表明成功有时需要包装，这里的包装不仅指穿着打扮，更是指言行举止表现出的文明礼貌的待人接物的态度。因此，本材料切合题意的参考立意如下：①成功有时需要机遇；②成功有时需要经历磨难，需要能承受磨难、克服磨难的精神；③成功有时需要能忍受孤独与寂寞的精神；④成功有时需要成功的“包装”，需要懂得在社会交往中文明礼貌地待人，懂得尊重、理解他人；等等。上述立意都属辩证立意，不可绝对化，否则只能算符合题意，如立意为“只有凭借机遇，</a:t>
            </a:r>
            <a:endParaRPr lang="en-US" sz="2400" b="1" dirty="0">
              <a:solidFill>
                <a:srgbClr val="990033"/>
              </a:solidFill>
              <a:latin typeface="Times New Roman" pitchFamily="18" charset="0"/>
              <a:cs typeface="Times New Roman" pitchFamily="18" charset="0"/>
            </a:endParaRPr>
          </a:p>
        </p:txBody>
      </p:sp>
      <p:sp>
        <p:nvSpPr>
          <p:cNvPr id="2643977"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43976"/>
                                        </p:tgtEl>
                                        <p:attrNameLst>
                                          <p:attrName>style.visibility</p:attrName>
                                        </p:attrNameLst>
                                      </p:cBhvr>
                                      <p:to>
                                        <p:strVal val="visible"/>
                                      </p:to>
                                    </p:set>
                                    <p:animEffect transition="in" filter="checkerboard(across)">
                                      <p:cBhvr>
                                        <p:cTn id="7" dur="500"/>
                                        <p:tgtEl>
                                          <p:spTgt spid="264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3976"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4995" name="内容占位符 2"/>
          <p:cNvSpPr>
            <a:spLocks/>
          </p:cNvSpPr>
          <p:nvPr/>
        </p:nvSpPr>
        <p:spPr bwMode="auto">
          <a:xfrm>
            <a:off x="611188" y="981075"/>
            <a:ext cx="8208962" cy="5399088"/>
          </a:xfrm>
          <a:prstGeom prst="rect">
            <a:avLst/>
          </a:prstGeom>
          <a:noFill/>
          <a:ln w="9525">
            <a:noFill/>
            <a:miter lim="800000"/>
            <a:headEnd/>
            <a:tailEnd/>
          </a:ln>
        </p:spPr>
        <p:txBody>
          <a:bodyPr/>
          <a:lstStyle/>
          <a:p>
            <a:pPr algn="just">
              <a:lnSpc>
                <a:spcPts val="3500"/>
              </a:lnSpc>
            </a:pPr>
            <a:r>
              <a:rPr lang="zh-CN" altLang="en-US" sz="2400" b="1" dirty="0" smtClean="0">
                <a:solidFill>
                  <a:srgbClr val="990033"/>
                </a:solidFill>
                <a:latin typeface="Times New Roman" pitchFamily="18" charset="0"/>
                <a:cs typeface="Times New Roman" pitchFamily="18" charset="0"/>
              </a:rPr>
              <a:t>才能成功”“经历磨难，才能成功”等。另外，以下立意也只能算符合题意：成功有时取决于一个人的外貌；外貌与成功无关；成功需要具备多个条件；只有经历黑暗，才能走向光明；等等。拟题示例：人生之树因承受磨难而常绿；忍受寂寞，助你成功；扬起经历磨难的风帆，驶向生命闪光的彼岸；战胜磨难是一朵常开不败的花。</a:t>
            </a:r>
            <a:endParaRPr lang="en-US" sz="2400" b="1" dirty="0">
              <a:solidFill>
                <a:srgbClr val="990033"/>
              </a:solidFill>
              <a:latin typeface="宋体" pitchFamily="2" charset="-122"/>
              <a:cs typeface="Times New Roman" pitchFamily="18" charset="0"/>
            </a:endParaRPr>
          </a:p>
        </p:txBody>
      </p:sp>
      <p:sp>
        <p:nvSpPr>
          <p:cNvPr id="264499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4499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4499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4500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4995"/>
                                        </p:tgtEl>
                                        <p:attrNameLst>
                                          <p:attrName>style.visibility</p:attrName>
                                        </p:attrNameLst>
                                      </p:cBhvr>
                                      <p:to>
                                        <p:strVal val="visible"/>
                                      </p:to>
                                    </p:set>
                                    <p:animEffect transition="in" filter="box(in)">
                                      <p:cBhvr>
                                        <p:cTn id="7" dur="500"/>
                                        <p:tgtEl>
                                          <p:spTgt spid="264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4995"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946" name="内容占位符 2"/>
          <p:cNvSpPr>
            <a:spLocks noGrp="1"/>
          </p:cNvSpPr>
          <p:nvPr>
            <p:ph idx="4294967295"/>
          </p:nvPr>
        </p:nvSpPr>
        <p:spPr>
          <a:xfrm>
            <a:off x="684213" y="620713"/>
            <a:ext cx="8208962" cy="5399087"/>
          </a:xfrm>
        </p:spPr>
        <p:txBody>
          <a:bodyPr/>
          <a:lstStyle/>
          <a:p>
            <a:pPr marL="0" indent="0" eaLnBrk="1" hangingPunct="1">
              <a:lnSpc>
                <a:spcPts val="35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对点训练</a:t>
            </a:r>
            <a:r>
              <a:rPr lang="en-US" altLang="zh-CN" sz="2400" b="1" dirty="0" smtClean="0">
                <a:solidFill>
                  <a:srgbClr val="000000"/>
                </a:solidFill>
                <a:latin typeface="Times New Roman" pitchFamily="18" charset="0"/>
                <a:cs typeface="Times New Roman" pitchFamily="18" charset="0"/>
              </a:rPr>
              <a:t>】</a:t>
            </a:r>
          </a:p>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marL="0" indent="631825"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理发店来了一位客人，师傅大胆地让还是学徒的阿信出来接待。客人表示要做“微卷遮耳”发型。阿信仔细观察了她的脸型，觉得这种发型不适合这位客人，于是擅作主张，为客人烫了一个波浪卷的新发型。发型做好后，客人大发雷霆，并对着师傅大喊大叫。师傅沉着地应对：“对不起，如果您不满意，我们就不收钱好了。”客人分文未付，扬长而去。师傅温和地对阿信说道：“你不是已经努力去做了吗？不要放在心上。”没过多久，那位客人上门道歉，指名要阿信再为她做头发，因为上次的新发型得到了她朋友的一致赞赏。</a:t>
            </a:r>
          </a:p>
          <a:p>
            <a:pPr marL="0" indent="631825" eaLnBrk="1" hangingPunct="1">
              <a:lnSpc>
                <a:spcPts val="3500"/>
              </a:lnSpc>
              <a:spcBef>
                <a:spcPct val="0"/>
              </a:spcBef>
              <a:buNone/>
            </a:pPr>
            <a:endParaRPr lang="en-US" sz="2400" b="1" dirty="0" smtClean="0">
              <a:latin typeface="宋体" pitchFamily="2" charset="-122"/>
              <a:ea typeface="宋体" pitchFamily="2" charset="-122"/>
            </a:endParaRPr>
          </a:p>
        </p:txBody>
      </p:sp>
      <p:sp>
        <p:nvSpPr>
          <p:cNvPr id="264294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4295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4295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4295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2946"/>
                                        </p:tgtEl>
                                        <p:attrNameLst>
                                          <p:attrName>style.visibility</p:attrName>
                                        </p:attrNameLst>
                                      </p:cBhvr>
                                      <p:to>
                                        <p:strVal val="visible"/>
                                      </p:to>
                                    </p:set>
                                    <p:animEffect transition="in" filter="box(in)">
                                      <p:cBhvr>
                                        <p:cTn id="7" dur="500"/>
                                        <p:tgtEl>
                                          <p:spTgt spid="264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946"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97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4397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4397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43976" name="内容占位符 2"/>
          <p:cNvSpPr>
            <a:spLocks/>
          </p:cNvSpPr>
          <p:nvPr/>
        </p:nvSpPr>
        <p:spPr bwMode="auto">
          <a:xfrm>
            <a:off x="642910" y="785794"/>
            <a:ext cx="8286808" cy="5572164"/>
          </a:xfrm>
          <a:prstGeom prst="rect">
            <a:avLst/>
          </a:prstGeom>
          <a:noFill/>
          <a:ln w="9525">
            <a:noFill/>
            <a:miter lim="800000"/>
            <a:headEnd/>
            <a:tailEnd/>
          </a:ln>
        </p:spPr>
        <p:txBody>
          <a:bodyPr/>
          <a:lstStyle/>
          <a:p>
            <a:pPr algn="just">
              <a:lnSpc>
                <a:spcPts val="3500"/>
              </a:lnSpc>
            </a:pPr>
            <a:r>
              <a:rPr lang="zh-CN" altLang="en-US" sz="2400" b="1" dirty="0" smtClean="0">
                <a:solidFill>
                  <a:srgbClr val="000000"/>
                </a:solidFill>
                <a:latin typeface="Times New Roman" pitchFamily="18" charset="0"/>
                <a:cs typeface="Times New Roman" pitchFamily="18" charset="0"/>
              </a:rPr>
              <a:t>        要求：请根据你对文题的理解，选好角度，确定立意，运用表达式拟题，自拟三个标题。</a:t>
            </a:r>
          </a:p>
          <a:p>
            <a:pPr algn="just">
              <a:lnSpc>
                <a:spcPts val="3500"/>
              </a:lnSpc>
            </a:pPr>
            <a:endParaRPr lang="en-US" altLang="zh-CN" sz="2400" b="1" dirty="0" smtClean="0">
              <a:solidFill>
                <a:srgbClr val="990033"/>
              </a:solidFill>
              <a:latin typeface="Times New Roman" pitchFamily="18" charset="0"/>
              <a:ea typeface="黑体" pitchFamily="2" charset="-122"/>
              <a:cs typeface="Times New Roman" pitchFamily="18" charset="0"/>
            </a:endParaRPr>
          </a:p>
          <a:p>
            <a:pPr algn="just">
              <a:lnSpc>
                <a:spcPts val="3500"/>
              </a:lnSpc>
            </a:pPr>
            <a:r>
              <a:rPr lang="en-US" altLang="zh-CN" sz="2400" b="1" dirty="0" smtClean="0">
                <a:solidFill>
                  <a:srgbClr val="990033"/>
                </a:solidFill>
                <a:latin typeface="Times New Roman" pitchFamily="18" charset="0"/>
                <a:ea typeface="黑体" pitchFamily="2" charset="-122"/>
                <a:cs typeface="Times New Roman" pitchFamily="18" charset="0"/>
              </a:rPr>
              <a:t>[</a:t>
            </a:r>
            <a:r>
              <a:rPr lang="zh-CN" altLang="en-US" sz="2400" b="1" dirty="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Times New Roman" pitchFamily="18" charset="0"/>
              </a:rPr>
              <a:t>]</a:t>
            </a:r>
            <a:r>
              <a:rPr lang="zh-CN" altLang="en-US" sz="2400" b="1" dirty="0" smtClean="0">
                <a:solidFill>
                  <a:srgbClr val="990033"/>
                </a:solidFill>
                <a:latin typeface="Times New Roman" pitchFamily="18" charset="0"/>
                <a:cs typeface="Times New Roman" pitchFamily="18" charset="0"/>
              </a:rPr>
              <a:t>从阿信的角度立意：①敢于尝试。正是阿信的创新最终为他带来了客人的肯定和赞赏。②敢于尝试也是一种美丽。只有敢于尝试，就像阿信那样，才会有获得成功的可能。③无愧于心。不管结果如何，只要自己已经努力了，那便可以问心无愧。④做事要讲究方式。⑤相信自己。从师傅的角度立意：①学会包容他人。②信任的力量。③放手也是一种智慧。一旦肯定了他或她的才能，便要及时放手。从顾客的角度立意：①要善于倾听别人的意见。②适合自己的，</a:t>
            </a:r>
            <a:endParaRPr lang="en-US" sz="2400" b="1" dirty="0">
              <a:solidFill>
                <a:srgbClr val="990033"/>
              </a:solidFill>
              <a:latin typeface="Times New Roman" pitchFamily="18" charset="0"/>
              <a:cs typeface="Times New Roman" pitchFamily="18" charset="0"/>
            </a:endParaRPr>
          </a:p>
        </p:txBody>
      </p:sp>
      <p:sp>
        <p:nvSpPr>
          <p:cNvPr id="2643977"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43976">
                                            <p:txEl>
                                              <p:pRg st="0" end="0"/>
                                            </p:txEl>
                                          </p:spTgt>
                                        </p:tgtEl>
                                        <p:attrNameLst>
                                          <p:attrName>style.visibility</p:attrName>
                                        </p:attrNameLst>
                                      </p:cBhvr>
                                      <p:to>
                                        <p:strVal val="visible"/>
                                      </p:to>
                                    </p:set>
                                    <p:anim calcmode="lin" valueType="num">
                                      <p:cBhvr additive="base">
                                        <p:cTn id="7" dur="500" fill="hold"/>
                                        <p:tgtEl>
                                          <p:spTgt spid="26439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39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43976">
                                            <p:txEl>
                                              <p:pRg st="2" end="2"/>
                                            </p:txEl>
                                          </p:spTgt>
                                        </p:tgtEl>
                                        <p:attrNameLst>
                                          <p:attrName>style.visibility</p:attrName>
                                        </p:attrNameLst>
                                      </p:cBhvr>
                                      <p:to>
                                        <p:strVal val="visible"/>
                                      </p:to>
                                    </p:set>
                                    <p:anim calcmode="lin" valueType="num">
                                      <p:cBhvr additive="base">
                                        <p:cTn id="13" dur="500" fill="hold"/>
                                        <p:tgtEl>
                                          <p:spTgt spid="26439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4397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7127" name="Group 23"/>
          <p:cNvGraphicFramePr>
            <a:graphicFrameLocks noGrp="1"/>
          </p:cNvGraphicFramePr>
          <p:nvPr/>
        </p:nvGraphicFramePr>
        <p:xfrm>
          <a:off x="684213" y="765175"/>
          <a:ext cx="8135937" cy="5669280"/>
        </p:xfrm>
        <a:graphic>
          <a:graphicData uri="http://schemas.openxmlformats.org/drawingml/2006/table">
            <a:tbl>
              <a:tblPr/>
              <a:tblGrid>
                <a:gridCol w="3432175"/>
                <a:gridCol w="4703762"/>
              </a:tblGrid>
              <a:tr h="5616575">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的必要。这里面，包含她对老父亲的关爱，对老父亲的牵挂。你不要埋怨女儿，她这样做是对的，而且是这个时代所提倡的。如果每个人都抱着一颗公平和公正的心，捍卫社会的公正，我们的社会将会变得更加美好。那些行不义之事的人，就不会肆无忌惮，那些吃拿卡要的小官吏，就不会如此猖狂。我们的社会就会得到公平和保障，这何尝不是一件很好的事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亲爱的老陈，曾经，我处于和你女儿一样的境地。父亲因为工作之事忙于应酬，因为工作压力，他又养成了吸烟的嗜好，烟酒一天天侵蚀着他本已虚脱的身躯。我尝试过多种办法，也劝告过他多次，然而烟酒的吸引力远远超过我的关爱，当我看到他低头沉思手中却握着燃烧的香烟时，我的内心一阵阵疼痛；当我看到他在酒场上勉强挤出笑脸时，我的眼泪总是顺流而下。那是一辈子辛辛苦苦，为我而奋斗的父亲，我不想让他的健康受损，我不想让他的生命被那些“恶魔”侵蚀，因为我爱我的</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父亲。</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0711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grpSp>
        <p:nvGrpSpPr>
          <p:cNvPr id="2" name="Group 4"/>
          <p:cNvGrpSpPr>
            <a:grpSpLocks/>
          </p:cNvGrpSpPr>
          <p:nvPr/>
        </p:nvGrpSpPr>
        <p:grpSpPr bwMode="auto">
          <a:xfrm>
            <a:off x="1588" y="1857375"/>
            <a:ext cx="609600" cy="2003425"/>
            <a:chOff x="0" y="0"/>
            <a:chExt cx="384" cy="1262"/>
          </a:xfrm>
        </p:grpSpPr>
        <p:pic>
          <p:nvPicPr>
            <p:cNvPr id="2607117"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07118"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07127"/>
                                        </p:tgtEl>
                                        <p:attrNameLst>
                                          <p:attrName>style.visibility</p:attrName>
                                        </p:attrNameLst>
                                      </p:cBhvr>
                                      <p:to>
                                        <p:strVal val="visible"/>
                                      </p:to>
                                    </p:set>
                                    <p:anim calcmode="lin" valueType="num">
                                      <p:cBhvr additive="base">
                                        <p:cTn id="7" dur="500" fill="hold"/>
                                        <p:tgtEl>
                                          <p:spTgt spid="2607127"/>
                                        </p:tgtEl>
                                        <p:attrNameLst>
                                          <p:attrName>ppt_x</p:attrName>
                                        </p:attrNameLst>
                                      </p:cBhvr>
                                      <p:tavLst>
                                        <p:tav tm="0">
                                          <p:val>
                                            <p:strVal val="#ppt_x"/>
                                          </p:val>
                                        </p:tav>
                                        <p:tav tm="100000">
                                          <p:val>
                                            <p:strVal val="#ppt_x"/>
                                          </p:val>
                                        </p:tav>
                                      </p:tavLst>
                                    </p:anim>
                                    <p:anim calcmode="lin" valueType="num">
                                      <p:cBhvr additive="base">
                                        <p:cTn id="8" dur="500" fill="hold"/>
                                        <p:tgtEl>
                                          <p:spTgt spid="2607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97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4397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4397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43976" name="内容占位符 2"/>
          <p:cNvSpPr>
            <a:spLocks/>
          </p:cNvSpPr>
          <p:nvPr/>
        </p:nvSpPr>
        <p:spPr bwMode="auto">
          <a:xfrm>
            <a:off x="642910" y="785794"/>
            <a:ext cx="8286808" cy="5572164"/>
          </a:xfrm>
          <a:prstGeom prst="rect">
            <a:avLst/>
          </a:prstGeom>
          <a:noFill/>
          <a:ln w="9525">
            <a:noFill/>
            <a:miter lim="800000"/>
            <a:headEnd/>
            <a:tailEnd/>
          </a:ln>
        </p:spPr>
        <p:txBody>
          <a:bodyPr/>
          <a:lstStyle/>
          <a:p>
            <a:pPr algn="just">
              <a:lnSpc>
                <a:spcPts val="3500"/>
              </a:lnSpc>
            </a:pPr>
            <a:r>
              <a:rPr lang="zh-CN" altLang="en-US" sz="2400" b="1" dirty="0" smtClean="0">
                <a:solidFill>
                  <a:srgbClr val="990033"/>
                </a:solidFill>
                <a:latin typeface="Times New Roman" pitchFamily="18" charset="0"/>
                <a:cs typeface="Times New Roman" pitchFamily="18" charset="0"/>
              </a:rPr>
              <a:t>才是最好的。③做事不要轻易下结论。拟题示例：①人生之树因敢于尝试而常绿；②扬起敢于尝试的风帆，驶向成功的彼岸；③学会放手，助你成功；④敢于尝试是一朵常开不败的花；⑤让包容之花在你的心田盛开。</a:t>
            </a:r>
            <a:endParaRPr lang="en-US" sz="2400" b="1" dirty="0">
              <a:solidFill>
                <a:srgbClr val="990033"/>
              </a:solidFill>
              <a:latin typeface="Times New Roman" pitchFamily="18" charset="0"/>
              <a:cs typeface="Times New Roman" pitchFamily="18" charset="0"/>
            </a:endParaRPr>
          </a:p>
        </p:txBody>
      </p:sp>
      <p:sp>
        <p:nvSpPr>
          <p:cNvPr id="2643977"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43976"/>
                                        </p:tgtEl>
                                        <p:attrNameLst>
                                          <p:attrName>style.visibility</p:attrName>
                                        </p:attrNameLst>
                                      </p:cBhvr>
                                      <p:to>
                                        <p:strVal val="visible"/>
                                      </p:to>
                                    </p:set>
                                    <p:animEffect transition="in" filter="checkerboard(across)">
                                      <p:cBhvr>
                                        <p:cTn id="7" dur="500"/>
                                        <p:tgtEl>
                                          <p:spTgt spid="264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3976"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6019" name="内容占位符 2"/>
          <p:cNvSpPr>
            <a:spLocks/>
          </p:cNvSpPr>
          <p:nvPr/>
        </p:nvSpPr>
        <p:spPr bwMode="auto">
          <a:xfrm>
            <a:off x="611188" y="981075"/>
            <a:ext cx="8208962" cy="5399088"/>
          </a:xfrm>
          <a:prstGeom prst="rect">
            <a:avLst/>
          </a:prstGeom>
          <a:noFill/>
          <a:ln w="9525">
            <a:noFill/>
            <a:miter lim="800000"/>
            <a:headEnd/>
            <a:tailEnd/>
          </a:ln>
        </p:spPr>
        <p:txBody>
          <a:bodyPr/>
          <a:lstStyle/>
          <a:p>
            <a:pPr>
              <a:lnSpc>
                <a:spcPts val="3500"/>
              </a:lnSpc>
              <a:buFont typeface="Arial" charset="0"/>
              <a:buNone/>
            </a:pPr>
            <a:r>
              <a:rPr lang="zh-CN" altLang="en-US" sz="2400" b="1" dirty="0">
                <a:solidFill>
                  <a:srgbClr val="000000"/>
                </a:solidFill>
                <a:latin typeface="Times New Roman" pitchFamily="18" charset="0"/>
                <a:cs typeface="Courier New" pitchFamily="49" charset="0"/>
              </a:rPr>
              <a:t>二、修辞法拟题</a:t>
            </a:r>
          </a:p>
          <a:p>
            <a:pPr>
              <a:lnSpc>
                <a:spcPts val="3500"/>
              </a:lnSpc>
              <a:buFont typeface="Arial" charset="0"/>
              <a:buNone/>
            </a:pPr>
            <a:r>
              <a:rPr lang="zh-CN" altLang="en-US" sz="2400" b="1" dirty="0" smtClean="0">
                <a:solidFill>
                  <a:srgbClr val="000000"/>
                </a:solidFill>
                <a:latin typeface="Times New Roman" pitchFamily="18" charset="0"/>
                <a:cs typeface="Courier New" pitchFamily="49" charset="0"/>
              </a:rPr>
              <a:t>         在标题中运用修辞手法，显得既简明生动，又新颖别致，对读者极富吸引力。常用的方法如下：</a:t>
            </a:r>
          </a:p>
          <a:p>
            <a:pPr>
              <a:lnSpc>
                <a:spcPts val="3500"/>
              </a:lnSpc>
              <a:buFont typeface="Arial" charset="0"/>
              <a:buNone/>
            </a:pPr>
            <a:r>
              <a:rPr lang="en-US" altLang="zh-CN" sz="2400" b="1" dirty="0" smtClean="0">
                <a:solidFill>
                  <a:srgbClr val="000000"/>
                </a:solidFill>
                <a:latin typeface="Times New Roman" pitchFamily="18" charset="0"/>
                <a:cs typeface="Courier New" pitchFamily="49" charset="0"/>
              </a:rPr>
              <a:t>        1. </a:t>
            </a:r>
            <a:r>
              <a:rPr lang="zh-CN" altLang="en-US" sz="2400" b="1" dirty="0" smtClean="0">
                <a:solidFill>
                  <a:srgbClr val="000000"/>
                </a:solidFill>
                <a:latin typeface="Times New Roman" pitchFamily="18" charset="0"/>
                <a:cs typeface="Courier New" pitchFamily="49" charset="0"/>
              </a:rPr>
              <a:t>比喻。如</a:t>
            </a:r>
            <a:r>
              <a:rPr lang="en-US" altLang="zh-CN" sz="2400" b="1" dirty="0" smtClean="0">
                <a:solidFill>
                  <a:srgbClr val="000000"/>
                </a:solidFill>
                <a:latin typeface="Times New Roman" pitchFamily="18" charset="0"/>
                <a:cs typeface="Courier New" pitchFamily="49" charset="0"/>
              </a:rPr>
              <a:t>2015</a:t>
            </a:r>
            <a:r>
              <a:rPr lang="zh-CN" altLang="en-US" sz="2400" b="1" dirty="0" smtClean="0">
                <a:solidFill>
                  <a:srgbClr val="000000"/>
                </a:solidFill>
                <a:latin typeface="Times New Roman" pitchFamily="18" charset="0"/>
                <a:cs typeface="Courier New" pitchFamily="49" charset="0"/>
              </a:rPr>
              <a:t>年湖南卷</a:t>
            </a:r>
            <a:r>
              <a:rPr lang="en-US" altLang="zh-CN" sz="2400" b="1" dirty="0" smtClean="0">
                <a:solidFill>
                  <a:srgbClr val="000000"/>
                </a:solidFill>
                <a:latin typeface="Times New Roman" pitchFamily="18" charset="0"/>
                <a:cs typeface="Courier New" pitchFamily="49" charset="0"/>
              </a:rPr>
              <a:t>《</a:t>
            </a:r>
            <a:r>
              <a:rPr lang="zh-CN" altLang="en-US" sz="2400" b="1" dirty="0" smtClean="0">
                <a:solidFill>
                  <a:srgbClr val="000000"/>
                </a:solidFill>
                <a:latin typeface="Times New Roman" pitchFamily="18" charset="0"/>
                <a:cs typeface="Courier New" pitchFamily="49" charset="0"/>
              </a:rPr>
              <a:t>我是你的眼睛</a:t>
            </a:r>
            <a:r>
              <a:rPr lang="en-US" altLang="zh-CN" sz="2400" b="1" dirty="0" smtClean="0">
                <a:solidFill>
                  <a:srgbClr val="000000"/>
                </a:solidFill>
                <a:latin typeface="Times New Roman" pitchFamily="18" charset="0"/>
                <a:cs typeface="Courier New" pitchFamily="49" charset="0"/>
              </a:rPr>
              <a:t>》</a:t>
            </a:r>
            <a:r>
              <a:rPr lang="zh-CN" altLang="en-US" sz="2400" b="1" dirty="0" smtClean="0">
                <a:solidFill>
                  <a:srgbClr val="000000"/>
                </a:solidFill>
                <a:latin typeface="Times New Roman" pitchFamily="18" charset="0"/>
                <a:cs typeface="Courier New" pitchFamily="49" charset="0"/>
              </a:rPr>
              <a:t>等。</a:t>
            </a:r>
          </a:p>
          <a:p>
            <a:pPr>
              <a:lnSpc>
                <a:spcPts val="3500"/>
              </a:lnSpc>
              <a:buFont typeface="Arial" charset="0"/>
              <a:buNone/>
            </a:pPr>
            <a:r>
              <a:rPr lang="en-US" altLang="zh-CN" sz="2400" b="1" dirty="0" smtClean="0">
                <a:solidFill>
                  <a:srgbClr val="000000"/>
                </a:solidFill>
                <a:latin typeface="Times New Roman" pitchFamily="18" charset="0"/>
                <a:cs typeface="Courier New" pitchFamily="49" charset="0"/>
              </a:rPr>
              <a:t>        2. </a:t>
            </a:r>
            <a:r>
              <a:rPr lang="zh-CN" altLang="en-US" sz="2400" b="1" dirty="0" smtClean="0">
                <a:solidFill>
                  <a:srgbClr val="000000"/>
                </a:solidFill>
                <a:latin typeface="Times New Roman" pitchFamily="18" charset="0"/>
                <a:cs typeface="Courier New" pitchFamily="49" charset="0"/>
              </a:rPr>
              <a:t>反问。如</a:t>
            </a:r>
            <a:r>
              <a:rPr lang="en-US" altLang="zh-CN" sz="2400" b="1" dirty="0" smtClean="0">
                <a:solidFill>
                  <a:srgbClr val="000000"/>
                </a:solidFill>
                <a:latin typeface="Times New Roman" pitchFamily="18" charset="0"/>
                <a:cs typeface="Courier New" pitchFamily="49" charset="0"/>
              </a:rPr>
              <a:t>2015</a:t>
            </a:r>
            <a:r>
              <a:rPr lang="zh-CN" altLang="en-US" sz="2400" b="1" dirty="0" smtClean="0">
                <a:solidFill>
                  <a:srgbClr val="000000"/>
                </a:solidFill>
                <a:latin typeface="Times New Roman" pitchFamily="18" charset="0"/>
                <a:cs typeface="Courier New" pitchFamily="49" charset="0"/>
              </a:rPr>
              <a:t>年四川卷</a:t>
            </a:r>
            <a:r>
              <a:rPr lang="en-US" altLang="zh-CN" sz="2400" b="1" dirty="0" smtClean="0">
                <a:solidFill>
                  <a:srgbClr val="000000"/>
                </a:solidFill>
                <a:latin typeface="Times New Roman" pitchFamily="18" charset="0"/>
                <a:cs typeface="Courier New" pitchFamily="49" charset="0"/>
              </a:rPr>
              <a:t>《</a:t>
            </a:r>
            <a:r>
              <a:rPr lang="zh-CN" altLang="en-US" sz="2400" b="1" dirty="0" smtClean="0">
                <a:solidFill>
                  <a:srgbClr val="000000"/>
                </a:solidFill>
                <a:latin typeface="Times New Roman" pitchFamily="18" charset="0"/>
                <a:cs typeface="Courier New" pitchFamily="49" charset="0"/>
              </a:rPr>
              <a:t>老实人真的吃亏吗？</a:t>
            </a:r>
            <a:r>
              <a:rPr lang="en-US" altLang="zh-CN" sz="2400" b="1" dirty="0" smtClean="0">
                <a:solidFill>
                  <a:srgbClr val="000000"/>
                </a:solidFill>
                <a:latin typeface="Times New Roman" pitchFamily="18" charset="0"/>
                <a:cs typeface="Courier New" pitchFamily="49" charset="0"/>
              </a:rPr>
              <a:t>》</a:t>
            </a:r>
            <a:r>
              <a:rPr lang="zh-CN" altLang="en-US" sz="2400" b="1" dirty="0" smtClean="0">
                <a:solidFill>
                  <a:srgbClr val="000000"/>
                </a:solidFill>
                <a:latin typeface="Times New Roman" pitchFamily="18" charset="0"/>
                <a:cs typeface="Courier New" pitchFamily="49" charset="0"/>
              </a:rPr>
              <a:t>等。</a:t>
            </a:r>
          </a:p>
          <a:p>
            <a:pPr>
              <a:lnSpc>
                <a:spcPts val="3500"/>
              </a:lnSpc>
              <a:buFont typeface="Arial" charset="0"/>
              <a:buNone/>
            </a:pPr>
            <a:r>
              <a:rPr lang="en-US" altLang="zh-CN" sz="2400" b="1" dirty="0" smtClean="0">
                <a:solidFill>
                  <a:srgbClr val="000000"/>
                </a:solidFill>
                <a:latin typeface="Times New Roman" pitchFamily="18" charset="0"/>
                <a:cs typeface="Courier New" pitchFamily="49" charset="0"/>
              </a:rPr>
              <a:t>        3. </a:t>
            </a:r>
            <a:r>
              <a:rPr lang="zh-CN" altLang="en-US" sz="2400" b="1" dirty="0" smtClean="0">
                <a:solidFill>
                  <a:srgbClr val="000000"/>
                </a:solidFill>
                <a:latin typeface="Times New Roman" pitchFamily="18" charset="0"/>
                <a:cs typeface="Courier New" pitchFamily="49" charset="0"/>
              </a:rPr>
              <a:t>对偶。如</a:t>
            </a:r>
            <a:r>
              <a:rPr lang="en-US" altLang="zh-CN" sz="2400" b="1" dirty="0" smtClean="0">
                <a:solidFill>
                  <a:srgbClr val="000000"/>
                </a:solidFill>
                <a:latin typeface="Times New Roman" pitchFamily="18" charset="0"/>
                <a:cs typeface="Courier New" pitchFamily="49" charset="0"/>
              </a:rPr>
              <a:t>2015</a:t>
            </a:r>
            <a:r>
              <a:rPr lang="zh-CN" altLang="en-US" sz="2400" b="1" dirty="0" smtClean="0">
                <a:solidFill>
                  <a:srgbClr val="000000"/>
                </a:solidFill>
                <a:latin typeface="Times New Roman" pitchFamily="18" charset="0"/>
                <a:cs typeface="Courier New" pitchFamily="49" charset="0"/>
              </a:rPr>
              <a:t>年全国卷</a:t>
            </a:r>
            <a:r>
              <a:rPr lang="en-US" altLang="zh-CN" sz="2400" b="1" dirty="0" smtClean="0">
                <a:solidFill>
                  <a:srgbClr val="000000"/>
                </a:solidFill>
                <a:latin typeface="Times New Roman" pitchFamily="18" charset="0"/>
                <a:cs typeface="Courier New" pitchFamily="49" charset="0"/>
              </a:rPr>
              <a:t>Ⅱ《</a:t>
            </a:r>
            <a:r>
              <a:rPr lang="zh-CN" altLang="en-US" sz="2400" b="1" dirty="0" smtClean="0">
                <a:solidFill>
                  <a:srgbClr val="000000"/>
                </a:solidFill>
                <a:latin typeface="Times New Roman" pitchFamily="18" charset="0"/>
                <a:cs typeface="Courier New" pitchFamily="49" charset="0"/>
              </a:rPr>
              <a:t>品味生活美，争做风采人</a:t>
            </a:r>
            <a:r>
              <a:rPr lang="en-US" altLang="zh-CN" sz="2400" b="1" dirty="0" smtClean="0">
                <a:solidFill>
                  <a:srgbClr val="000000"/>
                </a:solidFill>
                <a:latin typeface="Times New Roman" pitchFamily="18" charset="0"/>
                <a:cs typeface="Courier New" pitchFamily="49" charset="0"/>
              </a:rPr>
              <a:t>》</a:t>
            </a:r>
            <a:r>
              <a:rPr lang="zh-CN" altLang="en-US" sz="2400" b="1" dirty="0" smtClean="0">
                <a:solidFill>
                  <a:srgbClr val="000000"/>
                </a:solidFill>
                <a:latin typeface="Times New Roman" pitchFamily="18" charset="0"/>
                <a:cs typeface="Courier New" pitchFamily="49" charset="0"/>
              </a:rPr>
              <a:t>。</a:t>
            </a:r>
            <a:endParaRPr lang="en-US" altLang="zh-CN" sz="2400" b="1" dirty="0" smtClean="0">
              <a:solidFill>
                <a:srgbClr val="000000"/>
              </a:solidFill>
              <a:latin typeface="Times New Roman" pitchFamily="18" charset="0"/>
              <a:cs typeface="Courier New" pitchFamily="49" charset="0"/>
            </a:endParaRPr>
          </a:p>
          <a:p>
            <a:pPr>
              <a:lnSpc>
                <a:spcPts val="3500"/>
              </a:lnSpc>
              <a:buFont typeface="Arial" charset="0"/>
              <a:buNone/>
            </a:pPr>
            <a:r>
              <a:rPr lang="en-US" altLang="zh-CN" sz="2400" b="1" dirty="0" smtClean="0">
                <a:solidFill>
                  <a:srgbClr val="000000"/>
                </a:solidFill>
                <a:latin typeface="Times New Roman" pitchFamily="18" charset="0"/>
                <a:cs typeface="Courier New" pitchFamily="49" charset="0"/>
              </a:rPr>
              <a:t>        4. </a:t>
            </a:r>
            <a:r>
              <a:rPr lang="zh-CN" altLang="en-US" sz="2400" b="1" dirty="0" smtClean="0">
                <a:solidFill>
                  <a:srgbClr val="000000"/>
                </a:solidFill>
                <a:latin typeface="Times New Roman" pitchFamily="18" charset="0"/>
                <a:cs typeface="Courier New" pitchFamily="49" charset="0"/>
              </a:rPr>
              <a:t>拟人。如</a:t>
            </a:r>
            <a:r>
              <a:rPr lang="en-US" altLang="zh-CN" sz="2400" b="1" dirty="0" smtClean="0">
                <a:solidFill>
                  <a:srgbClr val="000000"/>
                </a:solidFill>
                <a:latin typeface="Times New Roman" pitchFamily="18" charset="0"/>
                <a:cs typeface="Courier New" pitchFamily="49" charset="0"/>
              </a:rPr>
              <a:t>2014</a:t>
            </a:r>
            <a:r>
              <a:rPr lang="zh-CN" altLang="en-US" sz="2400" b="1" dirty="0" smtClean="0">
                <a:solidFill>
                  <a:srgbClr val="000000"/>
                </a:solidFill>
                <a:latin typeface="Times New Roman" pitchFamily="18" charset="0"/>
                <a:cs typeface="Courier New" pitchFamily="49" charset="0"/>
              </a:rPr>
              <a:t>年新课标全国卷</a:t>
            </a:r>
            <a:r>
              <a:rPr lang="en-US" altLang="zh-CN" sz="2400" b="1" dirty="0" smtClean="0">
                <a:solidFill>
                  <a:srgbClr val="000000"/>
                </a:solidFill>
                <a:latin typeface="Times New Roman" pitchFamily="18" charset="0"/>
                <a:cs typeface="Courier New" pitchFamily="49" charset="0"/>
              </a:rPr>
              <a:t>Ⅰ《</a:t>
            </a:r>
            <a:r>
              <a:rPr lang="zh-CN" altLang="en-US" sz="2400" b="1" dirty="0" smtClean="0">
                <a:solidFill>
                  <a:srgbClr val="000000"/>
                </a:solidFill>
                <a:latin typeface="Times New Roman" pitchFamily="18" charset="0"/>
                <a:cs typeface="Courier New" pitchFamily="49" charset="0"/>
              </a:rPr>
              <a:t>牵牛花的自述</a:t>
            </a:r>
            <a:r>
              <a:rPr lang="en-US" altLang="zh-CN" sz="2400" b="1" dirty="0" smtClean="0">
                <a:solidFill>
                  <a:srgbClr val="000000"/>
                </a:solidFill>
                <a:latin typeface="Times New Roman" pitchFamily="18" charset="0"/>
                <a:cs typeface="Courier New" pitchFamily="49" charset="0"/>
              </a:rPr>
              <a:t>》</a:t>
            </a:r>
            <a:r>
              <a:rPr lang="zh-CN" altLang="en-US" sz="2400" b="1" dirty="0" smtClean="0">
                <a:solidFill>
                  <a:srgbClr val="000000"/>
                </a:solidFill>
                <a:latin typeface="Times New Roman" pitchFamily="18" charset="0"/>
                <a:cs typeface="Courier New" pitchFamily="49" charset="0"/>
              </a:rPr>
              <a:t>等。</a:t>
            </a:r>
          </a:p>
          <a:p>
            <a:pPr>
              <a:lnSpc>
                <a:spcPts val="3500"/>
              </a:lnSpc>
              <a:buFont typeface="Arial" charset="0"/>
              <a:buNone/>
            </a:pPr>
            <a:r>
              <a:rPr lang="en-US" altLang="zh-CN" sz="2400" b="1" dirty="0" smtClean="0">
                <a:solidFill>
                  <a:srgbClr val="000000"/>
                </a:solidFill>
                <a:latin typeface="Times New Roman" pitchFamily="18" charset="0"/>
                <a:cs typeface="Courier New" pitchFamily="49" charset="0"/>
              </a:rPr>
              <a:t>        5. </a:t>
            </a:r>
            <a:r>
              <a:rPr lang="zh-CN" altLang="en-US" sz="2400" b="1" dirty="0" smtClean="0">
                <a:solidFill>
                  <a:srgbClr val="000000"/>
                </a:solidFill>
                <a:latin typeface="Times New Roman" pitchFamily="18" charset="0"/>
                <a:cs typeface="Courier New" pitchFamily="49" charset="0"/>
              </a:rPr>
              <a:t>呼告。如</a:t>
            </a:r>
            <a:r>
              <a:rPr lang="en-US" altLang="zh-CN" sz="2400" b="1" dirty="0" smtClean="0">
                <a:solidFill>
                  <a:srgbClr val="000000"/>
                </a:solidFill>
                <a:latin typeface="Times New Roman" pitchFamily="18" charset="0"/>
                <a:cs typeface="Courier New" pitchFamily="49" charset="0"/>
              </a:rPr>
              <a:t>2015</a:t>
            </a:r>
            <a:r>
              <a:rPr lang="zh-CN" altLang="en-US" sz="2400" b="1" dirty="0" smtClean="0">
                <a:solidFill>
                  <a:srgbClr val="000000"/>
                </a:solidFill>
                <a:latin typeface="Times New Roman" pitchFamily="18" charset="0"/>
                <a:cs typeface="Courier New" pitchFamily="49" charset="0"/>
              </a:rPr>
              <a:t>年全国卷</a:t>
            </a:r>
            <a:r>
              <a:rPr lang="en-US" altLang="zh-CN" sz="2400" b="1" dirty="0" smtClean="0">
                <a:solidFill>
                  <a:srgbClr val="000000"/>
                </a:solidFill>
                <a:latin typeface="Times New Roman" pitchFamily="18" charset="0"/>
                <a:cs typeface="Courier New" pitchFamily="49" charset="0"/>
              </a:rPr>
              <a:t>Ⅰ《</a:t>
            </a:r>
            <a:r>
              <a:rPr lang="zh-CN" altLang="en-US" sz="2400" b="1" dirty="0" smtClean="0">
                <a:solidFill>
                  <a:srgbClr val="000000"/>
                </a:solidFill>
                <a:latin typeface="Times New Roman" pitchFamily="18" charset="0"/>
                <a:cs typeface="Courier New" pitchFamily="49" charset="0"/>
              </a:rPr>
              <a:t>小陈，我挺你！</a:t>
            </a:r>
            <a:r>
              <a:rPr lang="en-US" altLang="zh-CN" sz="2400" b="1" dirty="0" smtClean="0">
                <a:solidFill>
                  <a:srgbClr val="000000"/>
                </a:solidFill>
                <a:latin typeface="Times New Roman" pitchFamily="18" charset="0"/>
                <a:cs typeface="Courier New" pitchFamily="49" charset="0"/>
              </a:rPr>
              <a:t>》</a:t>
            </a:r>
            <a:r>
              <a:rPr lang="zh-CN" altLang="en-US" sz="2400" b="1" dirty="0" smtClean="0">
                <a:solidFill>
                  <a:srgbClr val="000000"/>
                </a:solidFill>
                <a:latin typeface="Times New Roman" pitchFamily="18" charset="0"/>
                <a:cs typeface="Courier New" pitchFamily="49" charset="0"/>
              </a:rPr>
              <a:t>、</a:t>
            </a:r>
            <a:r>
              <a:rPr lang="en-US" altLang="zh-CN" sz="2400" b="1" dirty="0" smtClean="0">
                <a:solidFill>
                  <a:srgbClr val="000000"/>
                </a:solidFill>
                <a:latin typeface="Times New Roman" pitchFamily="18" charset="0"/>
                <a:cs typeface="Courier New" pitchFamily="49" charset="0"/>
              </a:rPr>
              <a:t>2014</a:t>
            </a:r>
            <a:r>
              <a:rPr lang="zh-CN" altLang="en-US" sz="2400" b="1" dirty="0" smtClean="0">
                <a:solidFill>
                  <a:srgbClr val="000000"/>
                </a:solidFill>
                <a:latin typeface="Times New Roman" pitchFamily="18" charset="0"/>
                <a:cs typeface="Courier New" pitchFamily="49" charset="0"/>
              </a:rPr>
              <a:t>年新课标全国卷</a:t>
            </a:r>
            <a:r>
              <a:rPr lang="en-US" altLang="zh-CN" sz="2400" b="1" dirty="0" smtClean="0">
                <a:solidFill>
                  <a:srgbClr val="000000"/>
                </a:solidFill>
                <a:latin typeface="Times New Roman" pitchFamily="18" charset="0"/>
                <a:cs typeface="Courier New" pitchFamily="49" charset="0"/>
              </a:rPr>
              <a:t>Ⅱ《</a:t>
            </a:r>
            <a:r>
              <a:rPr lang="zh-CN" altLang="en-US" sz="2400" b="1" dirty="0" smtClean="0">
                <a:solidFill>
                  <a:srgbClr val="000000"/>
                </a:solidFill>
                <a:latin typeface="Times New Roman" pitchFamily="18" charset="0"/>
                <a:cs typeface="Courier New" pitchFamily="49" charset="0"/>
              </a:rPr>
              <a:t>不要喂食了，朋友！</a:t>
            </a:r>
            <a:r>
              <a:rPr lang="en-US" altLang="zh-CN" sz="2400" b="1" dirty="0" smtClean="0">
                <a:solidFill>
                  <a:srgbClr val="000000"/>
                </a:solidFill>
                <a:latin typeface="Times New Roman" pitchFamily="18" charset="0"/>
                <a:cs typeface="Courier New" pitchFamily="49" charset="0"/>
              </a:rPr>
              <a:t>》</a:t>
            </a:r>
            <a:r>
              <a:rPr lang="zh-CN" altLang="en-US" sz="2400" b="1" dirty="0" smtClean="0">
                <a:solidFill>
                  <a:srgbClr val="000000"/>
                </a:solidFill>
                <a:latin typeface="Times New Roman" pitchFamily="18" charset="0"/>
                <a:cs typeface="Courier New" pitchFamily="49" charset="0"/>
              </a:rPr>
              <a:t>等。</a:t>
            </a:r>
          </a:p>
          <a:p>
            <a:pPr>
              <a:lnSpc>
                <a:spcPts val="3500"/>
              </a:lnSpc>
              <a:buFont typeface="Arial" charset="0"/>
              <a:buNone/>
            </a:pPr>
            <a:r>
              <a:rPr lang="en-US" altLang="zh-CN" sz="2400" b="1" dirty="0" smtClean="0">
                <a:solidFill>
                  <a:srgbClr val="000000"/>
                </a:solidFill>
                <a:latin typeface="Times New Roman" pitchFamily="18" charset="0"/>
                <a:cs typeface="Courier New" pitchFamily="49" charset="0"/>
              </a:rPr>
              <a:t>        6. </a:t>
            </a:r>
            <a:r>
              <a:rPr lang="zh-CN" altLang="en-US" sz="2400" b="1" dirty="0" smtClean="0">
                <a:solidFill>
                  <a:srgbClr val="000000"/>
                </a:solidFill>
                <a:latin typeface="Times New Roman" pitchFamily="18" charset="0"/>
                <a:cs typeface="Courier New" pitchFamily="49" charset="0"/>
              </a:rPr>
              <a:t>对比。如</a:t>
            </a:r>
            <a:r>
              <a:rPr lang="en-US" altLang="zh-CN" sz="2400" b="1" dirty="0" smtClean="0">
                <a:solidFill>
                  <a:srgbClr val="000000"/>
                </a:solidFill>
                <a:latin typeface="Times New Roman" pitchFamily="18" charset="0"/>
                <a:cs typeface="Courier New" pitchFamily="49" charset="0"/>
              </a:rPr>
              <a:t>2015</a:t>
            </a:r>
            <a:r>
              <a:rPr lang="zh-CN" altLang="en-US" sz="2400" b="1" dirty="0" smtClean="0">
                <a:solidFill>
                  <a:srgbClr val="000000"/>
                </a:solidFill>
                <a:latin typeface="Times New Roman" pitchFamily="18" charset="0"/>
                <a:cs typeface="Courier New" pitchFamily="49" charset="0"/>
              </a:rPr>
              <a:t>年全国卷</a:t>
            </a:r>
            <a:r>
              <a:rPr lang="en-US" altLang="zh-CN" sz="2400" b="1" dirty="0" smtClean="0">
                <a:solidFill>
                  <a:srgbClr val="000000"/>
                </a:solidFill>
                <a:latin typeface="Times New Roman" pitchFamily="18" charset="0"/>
                <a:cs typeface="Courier New" pitchFamily="49" charset="0"/>
              </a:rPr>
              <a:t>Ⅱ《</a:t>
            </a:r>
            <a:r>
              <a:rPr lang="zh-CN" altLang="en-US" sz="2400" b="1" dirty="0" smtClean="0">
                <a:solidFill>
                  <a:srgbClr val="000000"/>
                </a:solidFill>
                <a:latin typeface="Times New Roman" pitchFamily="18" charset="0"/>
                <a:cs typeface="Courier New" pitchFamily="49" charset="0"/>
              </a:rPr>
              <a:t>点滴的平凡造就不平凡</a:t>
            </a:r>
            <a:r>
              <a:rPr lang="en-US" altLang="zh-CN" sz="2400" b="1" dirty="0" smtClean="0">
                <a:solidFill>
                  <a:srgbClr val="000000"/>
                </a:solidFill>
                <a:latin typeface="Times New Roman" pitchFamily="18" charset="0"/>
                <a:cs typeface="Courier New" pitchFamily="49" charset="0"/>
              </a:rPr>
              <a:t>》</a:t>
            </a:r>
            <a:r>
              <a:rPr lang="zh-CN" altLang="en-US" sz="2400" b="1" dirty="0" smtClean="0">
                <a:solidFill>
                  <a:srgbClr val="000000"/>
                </a:solidFill>
                <a:latin typeface="Times New Roman" pitchFamily="18" charset="0"/>
                <a:cs typeface="Courier New" pitchFamily="49" charset="0"/>
              </a:rPr>
              <a:t>、</a:t>
            </a:r>
            <a:r>
              <a:rPr lang="en-US" altLang="zh-CN" sz="2400" b="1" dirty="0" smtClean="0">
                <a:solidFill>
                  <a:srgbClr val="000000"/>
                </a:solidFill>
                <a:latin typeface="Times New Roman" pitchFamily="18" charset="0"/>
                <a:cs typeface="Courier New" pitchFamily="49" charset="0"/>
              </a:rPr>
              <a:t>2015</a:t>
            </a:r>
            <a:r>
              <a:rPr lang="zh-CN" altLang="en-US" sz="2400" b="1" dirty="0" smtClean="0">
                <a:solidFill>
                  <a:srgbClr val="000000"/>
                </a:solidFill>
                <a:latin typeface="Times New Roman" pitchFamily="18" charset="0"/>
                <a:cs typeface="Courier New" pitchFamily="49" charset="0"/>
              </a:rPr>
              <a:t>年上海卷</a:t>
            </a:r>
            <a:r>
              <a:rPr lang="en-US" altLang="zh-CN" sz="2400" b="1" dirty="0" smtClean="0">
                <a:solidFill>
                  <a:srgbClr val="000000"/>
                </a:solidFill>
                <a:latin typeface="Times New Roman" pitchFamily="18" charset="0"/>
                <a:cs typeface="Courier New" pitchFamily="49" charset="0"/>
              </a:rPr>
              <a:t>《</a:t>
            </a:r>
            <a:r>
              <a:rPr lang="zh-CN" altLang="en-US" sz="2400" b="1" dirty="0" smtClean="0">
                <a:solidFill>
                  <a:srgbClr val="000000"/>
                </a:solidFill>
                <a:latin typeface="Times New Roman" pitchFamily="18" charset="0"/>
                <a:cs typeface="Courier New" pitchFamily="49" charset="0"/>
              </a:rPr>
              <a:t>柔也人生，刚也人生</a:t>
            </a:r>
            <a:r>
              <a:rPr lang="en-US" altLang="zh-CN" sz="2400" b="1" dirty="0" smtClean="0">
                <a:solidFill>
                  <a:srgbClr val="000000"/>
                </a:solidFill>
                <a:latin typeface="Times New Roman" pitchFamily="18" charset="0"/>
                <a:cs typeface="Courier New" pitchFamily="49" charset="0"/>
              </a:rPr>
              <a:t>》</a:t>
            </a:r>
            <a:r>
              <a:rPr lang="zh-CN" altLang="en-US" sz="2400" b="1" dirty="0" smtClean="0">
                <a:solidFill>
                  <a:srgbClr val="000000"/>
                </a:solidFill>
                <a:latin typeface="Times New Roman" pitchFamily="18" charset="0"/>
                <a:cs typeface="Courier New" pitchFamily="49" charset="0"/>
              </a:rPr>
              <a:t>等。</a:t>
            </a:r>
          </a:p>
          <a:p>
            <a:pPr>
              <a:lnSpc>
                <a:spcPts val="3500"/>
              </a:lnSpc>
              <a:buFont typeface="Arial" charset="0"/>
              <a:buNone/>
            </a:pPr>
            <a:endParaRPr lang="zh-CN" altLang="en-US" sz="2400" b="1" dirty="0" smtClean="0">
              <a:solidFill>
                <a:srgbClr val="000000"/>
              </a:solidFill>
              <a:latin typeface="Times New Roman" pitchFamily="18" charset="0"/>
              <a:cs typeface="Courier New" pitchFamily="49" charset="0"/>
            </a:endParaRPr>
          </a:p>
          <a:p>
            <a:pPr indent="631825" algn="just">
              <a:lnSpc>
                <a:spcPts val="3500"/>
              </a:lnSpc>
              <a:buFont typeface="Arial" charset="0"/>
              <a:buNone/>
            </a:pPr>
            <a:endParaRPr lang="en-US" sz="2400" b="1" dirty="0">
              <a:solidFill>
                <a:srgbClr val="000000"/>
              </a:solidFill>
              <a:latin typeface="宋体" pitchFamily="2" charset="-122"/>
              <a:cs typeface="Times New Roman" pitchFamily="18" charset="0"/>
            </a:endParaRPr>
          </a:p>
        </p:txBody>
      </p:sp>
      <p:sp>
        <p:nvSpPr>
          <p:cNvPr id="264602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4602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4602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4602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6019"/>
                                        </p:tgtEl>
                                        <p:attrNameLst>
                                          <p:attrName>style.visibility</p:attrName>
                                        </p:attrNameLst>
                                      </p:cBhvr>
                                      <p:to>
                                        <p:strVal val="visible"/>
                                      </p:to>
                                    </p:set>
                                    <p:animEffect transition="in" filter="box(in)">
                                      <p:cBhvr>
                                        <p:cTn id="7" dur="500"/>
                                        <p:tgtEl>
                                          <p:spTgt spid="264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6019"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8066" name="内容占位符 2"/>
          <p:cNvSpPr>
            <a:spLocks noGrp="1"/>
          </p:cNvSpPr>
          <p:nvPr>
            <p:ph idx="4294967295"/>
          </p:nvPr>
        </p:nvSpPr>
        <p:spPr>
          <a:xfrm>
            <a:off x="755650" y="620713"/>
            <a:ext cx="7848600" cy="5399087"/>
          </a:xfrm>
        </p:spPr>
        <p:txBody>
          <a:bodyPr/>
          <a:lstStyle/>
          <a:p>
            <a:pPr marL="0" indent="0" eaLnBrk="1" hangingPunct="1">
              <a:lnSpc>
                <a:spcPts val="35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对点训练</a:t>
            </a:r>
            <a:r>
              <a:rPr lang="en-US" altLang="zh-CN" sz="2400" b="1" dirty="0" smtClean="0">
                <a:solidFill>
                  <a:srgbClr val="000000"/>
                </a:solidFill>
                <a:latin typeface="Times New Roman" pitchFamily="18" charset="0"/>
                <a:cs typeface="Times New Roman" pitchFamily="18" charset="0"/>
              </a:rPr>
              <a:t>】</a:t>
            </a:r>
          </a:p>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3.  </a:t>
            </a:r>
            <a:r>
              <a:rPr lang="zh-CN" altLang="en-US" sz="2400" b="1" dirty="0" smtClean="0">
                <a:solidFill>
                  <a:srgbClr val="000000"/>
                </a:solidFill>
                <a:latin typeface="Times New Roman" pitchFamily="18" charset="0"/>
                <a:cs typeface="Times New Roman" pitchFamily="18" charset="0"/>
              </a:rPr>
              <a:t>阅读下面的材料，根据要求作文。</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一个刚上车的小男孩请公交司机等一等他妈妈。过了一分钟，孩子妈妈还没到，车上乘客开始埋怨，说母子俩耽误了大家时间。这时，那位腿有残疾的母亲一瘸一拐地上了车，所有人都沉默了。</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0"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        要求选好角度，确定立意，明确文体，运用修辞法拟题，自拟三个标题。</a:t>
            </a:r>
          </a:p>
        </p:txBody>
      </p:sp>
      <p:sp>
        <p:nvSpPr>
          <p:cNvPr id="264806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4807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4807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4807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8066"/>
                                        </p:tgtEl>
                                        <p:attrNameLst>
                                          <p:attrName>style.visibility</p:attrName>
                                        </p:attrNameLst>
                                      </p:cBhvr>
                                      <p:to>
                                        <p:strVal val="visible"/>
                                      </p:to>
                                    </p:set>
                                    <p:animEffect transition="in" filter="box(in)">
                                      <p:cBhvr>
                                        <p:cTn id="7" dur="500"/>
                                        <p:tgtEl>
                                          <p:spTgt spid="264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8066"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461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88461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8461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84614" name="内容占位符 2"/>
          <p:cNvSpPr>
            <a:spLocks/>
          </p:cNvSpPr>
          <p:nvPr/>
        </p:nvSpPr>
        <p:spPr bwMode="auto">
          <a:xfrm>
            <a:off x="755650" y="765175"/>
            <a:ext cx="7705725" cy="1295400"/>
          </a:xfrm>
          <a:prstGeom prst="rect">
            <a:avLst/>
          </a:prstGeom>
          <a:noFill/>
          <a:ln w="9525">
            <a:noFill/>
            <a:miter lim="800000"/>
            <a:headEnd/>
            <a:tailEnd/>
          </a:ln>
        </p:spPr>
        <p:txBody>
          <a:bodyPr lIns="46800" rIns="46800"/>
          <a:lstStyle/>
          <a:p>
            <a:pPr>
              <a:lnSpc>
                <a:spcPct val="122000"/>
              </a:lnSpc>
            </a:pPr>
            <a:endParaRPr lang="en-US" sz="2400" b="1" dirty="0">
              <a:solidFill>
                <a:srgbClr val="000000"/>
              </a:solidFill>
              <a:latin typeface="Times New Roman" pitchFamily="18" charset="0"/>
              <a:cs typeface="Times New Roman" pitchFamily="18" charset="0"/>
            </a:endParaRPr>
          </a:p>
        </p:txBody>
      </p:sp>
      <p:sp>
        <p:nvSpPr>
          <p:cNvPr id="2884615"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884616" name="内容占位符 2"/>
          <p:cNvSpPr>
            <a:spLocks/>
          </p:cNvSpPr>
          <p:nvPr/>
        </p:nvSpPr>
        <p:spPr bwMode="auto">
          <a:xfrm>
            <a:off x="928662" y="785794"/>
            <a:ext cx="7858180" cy="5715040"/>
          </a:xfrm>
          <a:prstGeom prst="rect">
            <a:avLst/>
          </a:prstGeom>
          <a:noFill/>
          <a:ln w="9525">
            <a:noFill/>
            <a:miter lim="800000"/>
            <a:headEnd/>
            <a:tailEnd/>
          </a:ln>
        </p:spPr>
        <p:txBody>
          <a:bodyPr lIns="46800" rIns="46800"/>
          <a:lstStyle/>
          <a:p>
            <a:pPr algn="just">
              <a:lnSpc>
                <a:spcPct val="122000"/>
              </a:lnSpc>
            </a:pPr>
            <a:r>
              <a:rPr lang="en-US" altLang="zh-CN" sz="2400" dirty="0" smtClean="0">
                <a:solidFill>
                  <a:srgbClr val="990033"/>
                </a:solidFill>
              </a:rPr>
              <a:t>[</a:t>
            </a:r>
            <a:r>
              <a:rPr lang="zh-CN" altLang="en-US" sz="2400" dirty="0">
                <a:solidFill>
                  <a:srgbClr val="990033"/>
                </a:solidFill>
                <a:ea typeface="黑体" pitchFamily="2" charset="-122"/>
              </a:rPr>
              <a:t>审题提示</a:t>
            </a:r>
            <a:r>
              <a:rPr lang="en-US" altLang="zh-CN" sz="2400" dirty="0" smtClean="0">
                <a:solidFill>
                  <a:srgbClr val="990033"/>
                </a:solidFill>
              </a:rPr>
              <a:t>]</a:t>
            </a:r>
            <a:r>
              <a:rPr lang="zh-CN" altLang="en-US" sz="2400" b="1" dirty="0" smtClean="0">
                <a:solidFill>
                  <a:srgbClr val="990033"/>
                </a:solidFill>
              </a:rPr>
              <a:t>材料的主要内容是：小男孩让公交司机等等他妈妈。过了一分钟他妈妈还没到，乘客开始埋怨，结果小男孩的母亲腿有残疾，一瘸一拐地上了车，所有人都沉默了。材料的结果是大家都沉默了，所以材料的性质是反面的，命题者的倾向是反对大家的抱怨的做法，所以第一立意应为：宽容、理解、学会等待等。也可以从其他角度立意：①人们对弱势群体的理解和同情、关心与爱护；②儿子顶着触犯众怒的压力而对母亲表现出来的孝心，对母亲的爱；③不能因为一个人而耽误了大家，损害了众人的利益。</a:t>
            </a:r>
          </a:p>
          <a:p>
            <a:pPr algn="just">
              <a:lnSpc>
                <a:spcPct val="122000"/>
              </a:lnSpc>
            </a:pPr>
            <a:r>
              <a:rPr lang="zh-CN" altLang="en-US" sz="2400" b="1" dirty="0" smtClean="0">
                <a:solidFill>
                  <a:srgbClr val="990033"/>
                </a:solidFill>
              </a:rPr>
              <a:t>拟题示例：心存善念，春暖花开；</a:t>
            </a:r>
            <a:r>
              <a:rPr lang="en-US" altLang="zh-CN" sz="2400" b="1" dirty="0" smtClean="0">
                <a:solidFill>
                  <a:srgbClr val="990033"/>
                </a:solidFill>
              </a:rPr>
              <a:t>(</a:t>
            </a:r>
            <a:r>
              <a:rPr lang="zh-CN" altLang="en-US" sz="2400" b="1" dirty="0" smtClean="0">
                <a:solidFill>
                  <a:srgbClr val="990033"/>
                </a:solidFill>
              </a:rPr>
              <a:t>对偶</a:t>
            </a:r>
            <a:r>
              <a:rPr lang="en-US" altLang="zh-CN" sz="2400" b="1" dirty="0" smtClean="0">
                <a:solidFill>
                  <a:srgbClr val="990033"/>
                </a:solidFill>
              </a:rPr>
              <a:t>)</a:t>
            </a:r>
            <a:r>
              <a:rPr lang="zh-CN" altLang="en-US" sz="2400" b="1" dirty="0" smtClean="0">
                <a:solidFill>
                  <a:srgbClr val="990033"/>
                </a:solidFill>
              </a:rPr>
              <a:t>让沉默在未来变成温情的绚丽之花；</a:t>
            </a:r>
            <a:r>
              <a:rPr lang="en-US" altLang="zh-CN" sz="2400" b="1" dirty="0" smtClean="0">
                <a:solidFill>
                  <a:srgbClr val="990033"/>
                </a:solidFill>
              </a:rPr>
              <a:t>(</a:t>
            </a:r>
            <a:r>
              <a:rPr lang="zh-CN" altLang="en-US" sz="2400" b="1" dirty="0" smtClean="0">
                <a:solidFill>
                  <a:srgbClr val="990033"/>
                </a:solidFill>
              </a:rPr>
              <a:t>比喻</a:t>
            </a:r>
            <a:r>
              <a:rPr lang="en-US" altLang="zh-CN" sz="2400" b="1" dirty="0" smtClean="0">
                <a:solidFill>
                  <a:srgbClr val="990033"/>
                </a:solidFill>
              </a:rPr>
              <a:t>)</a:t>
            </a:r>
            <a:r>
              <a:rPr lang="zh-CN" altLang="en-US" sz="2400" b="1" dirty="0" smtClean="0">
                <a:solidFill>
                  <a:srgbClr val="990033"/>
                </a:solidFill>
              </a:rPr>
              <a:t>等等又何妨；</a:t>
            </a:r>
            <a:r>
              <a:rPr lang="en-US" altLang="zh-CN" sz="2400" b="1" dirty="0" smtClean="0">
                <a:solidFill>
                  <a:srgbClr val="990033"/>
                </a:solidFill>
              </a:rPr>
              <a:t>(</a:t>
            </a:r>
            <a:r>
              <a:rPr lang="zh-CN" altLang="en-US" sz="2400" b="1" dirty="0" smtClean="0">
                <a:solidFill>
                  <a:srgbClr val="990033"/>
                </a:solidFill>
              </a:rPr>
              <a:t>反问</a:t>
            </a:r>
            <a:r>
              <a:rPr lang="en-US" altLang="zh-CN" sz="2400" b="1" dirty="0" smtClean="0">
                <a:solidFill>
                  <a:srgbClr val="990033"/>
                </a:solidFill>
              </a:rPr>
              <a:t>)</a:t>
            </a:r>
            <a:r>
              <a:rPr lang="zh-CN" altLang="en-US" sz="2400" b="1" dirty="0" smtClean="0">
                <a:solidFill>
                  <a:srgbClr val="990033"/>
                </a:solidFill>
              </a:rPr>
              <a:t>宽容是世界的“微笑”</a:t>
            </a:r>
            <a:r>
              <a:rPr lang="en-US" altLang="zh-CN" sz="2400" b="1" dirty="0" smtClean="0">
                <a:solidFill>
                  <a:srgbClr val="990033"/>
                </a:solidFill>
              </a:rPr>
              <a:t>(</a:t>
            </a:r>
            <a:r>
              <a:rPr lang="zh-CN" altLang="en-US" sz="2400" b="1" dirty="0" smtClean="0">
                <a:solidFill>
                  <a:srgbClr val="990033"/>
                </a:solidFill>
              </a:rPr>
              <a:t>拟人</a:t>
            </a:r>
            <a:r>
              <a:rPr lang="en-US" altLang="zh-CN" sz="2400" b="1" dirty="0" smtClean="0">
                <a:solidFill>
                  <a:srgbClr val="990033"/>
                </a:solidFill>
              </a:rPr>
              <a:t>)</a:t>
            </a:r>
            <a:r>
              <a:rPr lang="zh-CN" altLang="en-US" sz="2400" b="1" dirty="0" smtClean="0">
                <a:solidFill>
                  <a:srgbClr val="990033"/>
                </a:solidFill>
              </a:rPr>
              <a:t>。</a:t>
            </a:r>
          </a:p>
          <a:p>
            <a:pPr algn="just">
              <a:lnSpc>
                <a:spcPct val="122000"/>
              </a:lnSpc>
            </a:pPr>
            <a:endParaRPr lang="en-US" sz="2400" b="1" dirty="0">
              <a:solidFill>
                <a:srgbClr val="990033"/>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884614"/>
                                        </p:tgtEl>
                                        <p:attrNameLst>
                                          <p:attrName>style.visibility</p:attrName>
                                        </p:attrNameLst>
                                      </p:cBhvr>
                                      <p:to>
                                        <p:strVal val="visible"/>
                                      </p:to>
                                    </p:set>
                                    <p:animEffect transition="in" filter="checkerboard(across)">
                                      <p:cBhvr>
                                        <p:cTn id="7" dur="500"/>
                                        <p:tgtEl>
                                          <p:spTgt spid="28846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84616"/>
                                        </p:tgtEl>
                                        <p:attrNameLst>
                                          <p:attrName>style.visibility</p:attrName>
                                        </p:attrNameLst>
                                      </p:cBhvr>
                                      <p:to>
                                        <p:strVal val="visible"/>
                                      </p:to>
                                    </p:set>
                                    <p:animEffect transition="in" filter="checkerboard(across)">
                                      <p:cBhvr>
                                        <p:cTn id="12" dur="500"/>
                                        <p:tgtEl>
                                          <p:spTgt spid="2884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4614" grpId="0"/>
      <p:bldP spid="2884616"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8066" name="内容占位符 2"/>
          <p:cNvSpPr>
            <a:spLocks noGrp="1"/>
          </p:cNvSpPr>
          <p:nvPr>
            <p:ph idx="4294967295"/>
          </p:nvPr>
        </p:nvSpPr>
        <p:spPr>
          <a:xfrm>
            <a:off x="755650" y="620713"/>
            <a:ext cx="7848600" cy="5399087"/>
          </a:xfrm>
        </p:spPr>
        <p:txBody>
          <a:bodyPr/>
          <a:lstStyle/>
          <a:p>
            <a:pPr marL="0" indent="0" eaLnBrk="1" hangingPunct="1">
              <a:lnSpc>
                <a:spcPts val="35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对点训练</a:t>
            </a:r>
            <a:r>
              <a:rPr lang="en-US" altLang="zh-CN" sz="2400" b="1" dirty="0" smtClean="0">
                <a:solidFill>
                  <a:srgbClr val="000000"/>
                </a:solidFill>
                <a:latin typeface="Times New Roman" pitchFamily="18" charset="0"/>
                <a:cs typeface="Times New Roman" pitchFamily="18" charset="0"/>
              </a:rPr>
              <a:t>】</a:t>
            </a:r>
          </a:p>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4.  </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生活在美国科罗拉多州大峡谷中的雕用一种特殊的树枝筑巢，这种被称为“铁树”的树枝不但十分坚硬，而且还长着许多刺，使得雕巢能够牢固地建在峡谷的悬崖上。巢建好后，雌雕还要在上面铺上树叶、羽毛、杂草，防止幼雕被刺扎伤。</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随着幼雕渐渐长大，雌雕开始撤去巢内的树叶、羽毛等物，让树枝的尖刺显露出来。巢变得没从前那么舒适了，幼雕纷纷躲到巢的边缘。这时，雌雕就逗引它们离开巢穴。一旦幼雕离巢后向下坠落，它们就拼命地扑打着翅膀，接下来的事情对于雕来说再自然不过了</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它们开始飞行。</a:t>
            </a:r>
          </a:p>
          <a:p>
            <a:pPr marL="0" indent="0"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        </a:t>
            </a:r>
          </a:p>
        </p:txBody>
      </p:sp>
      <p:sp>
        <p:nvSpPr>
          <p:cNvPr id="264806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4807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4807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4807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8066"/>
                                        </p:tgtEl>
                                        <p:attrNameLst>
                                          <p:attrName>style.visibility</p:attrName>
                                        </p:attrNameLst>
                                      </p:cBhvr>
                                      <p:to>
                                        <p:strVal val="visible"/>
                                      </p:to>
                                    </p:set>
                                    <p:animEffect transition="in" filter="box(in)">
                                      <p:cBhvr>
                                        <p:cTn id="7" dur="500"/>
                                        <p:tgtEl>
                                          <p:spTgt spid="264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8066"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461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88461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8461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84614" name="内容占位符 2"/>
          <p:cNvSpPr>
            <a:spLocks/>
          </p:cNvSpPr>
          <p:nvPr/>
        </p:nvSpPr>
        <p:spPr bwMode="auto">
          <a:xfrm>
            <a:off x="755650" y="765175"/>
            <a:ext cx="7705725" cy="1295400"/>
          </a:xfrm>
          <a:prstGeom prst="rect">
            <a:avLst/>
          </a:prstGeom>
          <a:noFill/>
          <a:ln w="9525">
            <a:noFill/>
            <a:miter lim="800000"/>
            <a:headEnd/>
            <a:tailEnd/>
          </a:ln>
        </p:spPr>
        <p:txBody>
          <a:bodyPr lIns="46800" rIns="46800"/>
          <a:lstStyle/>
          <a:p>
            <a:pPr>
              <a:lnSpc>
                <a:spcPct val="122000"/>
              </a:lnSpc>
            </a:pPr>
            <a:endParaRPr lang="en-US" sz="2400" b="1" dirty="0">
              <a:solidFill>
                <a:srgbClr val="000000"/>
              </a:solidFill>
              <a:latin typeface="Times New Roman" pitchFamily="18" charset="0"/>
              <a:cs typeface="Times New Roman" pitchFamily="18" charset="0"/>
            </a:endParaRPr>
          </a:p>
        </p:txBody>
      </p:sp>
      <p:sp>
        <p:nvSpPr>
          <p:cNvPr id="2884615"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884616" name="内容占位符 2"/>
          <p:cNvSpPr>
            <a:spLocks/>
          </p:cNvSpPr>
          <p:nvPr/>
        </p:nvSpPr>
        <p:spPr bwMode="auto">
          <a:xfrm>
            <a:off x="642910" y="714356"/>
            <a:ext cx="8143932" cy="5643602"/>
          </a:xfrm>
          <a:prstGeom prst="rect">
            <a:avLst/>
          </a:prstGeom>
          <a:noFill/>
          <a:ln w="9525">
            <a:noFill/>
            <a:miter lim="800000"/>
            <a:headEnd/>
            <a:tailEnd/>
          </a:ln>
        </p:spPr>
        <p:txBody>
          <a:bodyPr lIns="46800" rIns="46800"/>
          <a:lstStyle/>
          <a:p>
            <a:pPr algn="just">
              <a:lnSpc>
                <a:spcPct val="122000"/>
              </a:lnSpc>
            </a:pPr>
            <a:r>
              <a:rPr lang="zh-CN" altLang="en-US" sz="2400" b="1" dirty="0" smtClean="0">
                <a:solidFill>
                  <a:srgbClr val="000000"/>
                </a:solidFill>
                <a:latin typeface="Times New Roman" pitchFamily="18" charset="0"/>
                <a:cs typeface="Times New Roman" pitchFamily="18" charset="0"/>
              </a:rPr>
              <a:t>        要求选好角度，确定立意，明确文体，运用修辞法拟题，自拟三个标题。</a:t>
            </a:r>
          </a:p>
          <a:p>
            <a:pPr algn="just">
              <a:lnSpc>
                <a:spcPct val="122000"/>
              </a:lnSpc>
            </a:pPr>
            <a:endParaRPr lang="en-US" altLang="zh-CN" sz="2400" dirty="0" smtClean="0">
              <a:solidFill>
                <a:srgbClr val="990033"/>
              </a:solidFill>
            </a:endParaRPr>
          </a:p>
          <a:p>
            <a:pPr algn="just">
              <a:lnSpc>
                <a:spcPct val="122000"/>
              </a:lnSpc>
            </a:pPr>
            <a:r>
              <a:rPr lang="en-US" altLang="zh-CN" sz="2400" dirty="0" smtClean="0">
                <a:solidFill>
                  <a:srgbClr val="990033"/>
                </a:solidFill>
              </a:rPr>
              <a:t>[</a:t>
            </a:r>
            <a:r>
              <a:rPr lang="zh-CN" altLang="en-US" sz="2400" dirty="0">
                <a:solidFill>
                  <a:srgbClr val="990033"/>
                </a:solidFill>
                <a:ea typeface="黑体" pitchFamily="2" charset="-122"/>
              </a:rPr>
              <a:t>审题提示</a:t>
            </a:r>
            <a:r>
              <a:rPr lang="en-US" altLang="zh-CN" sz="2400" dirty="0" smtClean="0">
                <a:solidFill>
                  <a:srgbClr val="990033"/>
                </a:solidFill>
              </a:rPr>
              <a:t>]</a:t>
            </a:r>
            <a:r>
              <a:rPr lang="zh-CN" altLang="en-US" sz="2400" b="1" dirty="0" smtClean="0">
                <a:solidFill>
                  <a:srgbClr val="990033"/>
                </a:solidFill>
              </a:rPr>
              <a:t>可从两个角度进行立意。一是从雌雕如何教育、引导幼雕的角度。雌雕保护、引导幼雕，从“防止被扎伤”到“逗引出巢”，可以说明在不同的教育阶段，需要有不同的教育方法。从“逗引出巢”可以看出，放手也是一种爱，是成长中必不可少的环节。所以，面对磨难，正确引导，才能使孩子得以成长；反之，一味溺爱，不肯放手，会使孩子失去发展机会，难以成才。二是从幼雕能够飞翔的角度。幼雕只有离开巢穴，向下坠落时发挥自己的潜能，才能展翅飞翔。</a:t>
            </a:r>
            <a:endParaRPr lang="en-US" altLang="zh-CN" sz="2400" b="1" dirty="0" smtClean="0">
              <a:solidFill>
                <a:srgbClr val="990033"/>
              </a:solidFill>
            </a:endParaRPr>
          </a:p>
          <a:p>
            <a:pPr algn="just">
              <a:lnSpc>
                <a:spcPct val="122000"/>
              </a:lnSpc>
            </a:pPr>
            <a:endParaRPr lang="en-US" sz="2400" b="1" dirty="0">
              <a:solidFill>
                <a:srgbClr val="990033"/>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84616">
                                            <p:txEl>
                                              <p:pRg st="0" end="0"/>
                                            </p:txEl>
                                          </p:spTgt>
                                        </p:tgtEl>
                                        <p:attrNameLst>
                                          <p:attrName>style.visibility</p:attrName>
                                        </p:attrNameLst>
                                      </p:cBhvr>
                                      <p:to>
                                        <p:strVal val="visible"/>
                                      </p:to>
                                    </p:set>
                                    <p:anim calcmode="lin" valueType="num">
                                      <p:cBhvr additive="base">
                                        <p:cTn id="7" dur="500" fill="hold"/>
                                        <p:tgtEl>
                                          <p:spTgt spid="28846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846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84616">
                                            <p:txEl>
                                              <p:pRg st="2" end="2"/>
                                            </p:txEl>
                                          </p:spTgt>
                                        </p:tgtEl>
                                        <p:attrNameLst>
                                          <p:attrName>style.visibility</p:attrName>
                                        </p:attrNameLst>
                                      </p:cBhvr>
                                      <p:to>
                                        <p:strVal val="visible"/>
                                      </p:to>
                                    </p:set>
                                    <p:anim calcmode="lin" valueType="num">
                                      <p:cBhvr additive="base">
                                        <p:cTn id="13" dur="500" fill="hold"/>
                                        <p:tgtEl>
                                          <p:spTgt spid="28846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846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461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88461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8461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84614" name="内容占位符 2"/>
          <p:cNvSpPr>
            <a:spLocks/>
          </p:cNvSpPr>
          <p:nvPr/>
        </p:nvSpPr>
        <p:spPr bwMode="auto">
          <a:xfrm>
            <a:off x="755650" y="765175"/>
            <a:ext cx="7705725" cy="1295400"/>
          </a:xfrm>
          <a:prstGeom prst="rect">
            <a:avLst/>
          </a:prstGeom>
          <a:noFill/>
          <a:ln w="9525">
            <a:noFill/>
            <a:miter lim="800000"/>
            <a:headEnd/>
            <a:tailEnd/>
          </a:ln>
        </p:spPr>
        <p:txBody>
          <a:bodyPr lIns="46800" rIns="46800"/>
          <a:lstStyle/>
          <a:p>
            <a:pPr>
              <a:lnSpc>
                <a:spcPct val="122000"/>
              </a:lnSpc>
            </a:pPr>
            <a:endParaRPr lang="en-US" sz="2400" b="1" dirty="0">
              <a:solidFill>
                <a:srgbClr val="000000"/>
              </a:solidFill>
              <a:latin typeface="Times New Roman" pitchFamily="18" charset="0"/>
              <a:cs typeface="Times New Roman" pitchFamily="18" charset="0"/>
            </a:endParaRPr>
          </a:p>
        </p:txBody>
      </p:sp>
      <p:sp>
        <p:nvSpPr>
          <p:cNvPr id="2884615"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884616" name="内容占位符 2"/>
          <p:cNvSpPr>
            <a:spLocks/>
          </p:cNvSpPr>
          <p:nvPr/>
        </p:nvSpPr>
        <p:spPr bwMode="auto">
          <a:xfrm>
            <a:off x="571472" y="714356"/>
            <a:ext cx="8001056" cy="5429288"/>
          </a:xfrm>
          <a:prstGeom prst="rect">
            <a:avLst/>
          </a:prstGeom>
          <a:noFill/>
          <a:ln w="9525">
            <a:noFill/>
            <a:miter lim="800000"/>
            <a:headEnd/>
            <a:tailEnd/>
          </a:ln>
        </p:spPr>
        <p:txBody>
          <a:bodyPr lIns="46800" rIns="46800"/>
          <a:lstStyle/>
          <a:p>
            <a:pPr algn="just">
              <a:lnSpc>
                <a:spcPct val="122000"/>
              </a:lnSpc>
            </a:pPr>
            <a:r>
              <a:rPr lang="zh-CN" altLang="en-US" sz="2400" b="1" dirty="0" smtClean="0">
                <a:solidFill>
                  <a:srgbClr val="990033"/>
                </a:solidFill>
              </a:rPr>
              <a:t>可立意为：在成长过程中，需要勇敢面对挫折和挑战；生命在逆境中崛起，在困难中成长；生命不能拒绝困难和挑战。拟题示例：①战胜磨难，学会飞翔；</a:t>
            </a:r>
            <a:r>
              <a:rPr lang="en-US" altLang="zh-CN" sz="2400" b="1" dirty="0" smtClean="0">
                <a:solidFill>
                  <a:srgbClr val="990033"/>
                </a:solidFill>
              </a:rPr>
              <a:t>(</a:t>
            </a:r>
            <a:r>
              <a:rPr lang="zh-CN" altLang="en-US" sz="2400" b="1" dirty="0" smtClean="0">
                <a:solidFill>
                  <a:srgbClr val="990033"/>
                </a:solidFill>
              </a:rPr>
              <a:t>对偶</a:t>
            </a:r>
            <a:r>
              <a:rPr lang="en-US" altLang="zh-CN" sz="2400" b="1" dirty="0" smtClean="0">
                <a:solidFill>
                  <a:srgbClr val="990033"/>
                </a:solidFill>
              </a:rPr>
              <a:t>)②</a:t>
            </a:r>
            <a:r>
              <a:rPr lang="zh-CN" altLang="en-US" sz="2400" b="1" dirty="0" smtClean="0">
                <a:solidFill>
                  <a:srgbClr val="990033"/>
                </a:solidFill>
              </a:rPr>
              <a:t>痛之深，爱之切。</a:t>
            </a:r>
            <a:r>
              <a:rPr lang="en-US" altLang="zh-CN" sz="2400" b="1" dirty="0" smtClean="0">
                <a:solidFill>
                  <a:srgbClr val="990033"/>
                </a:solidFill>
              </a:rPr>
              <a:t>(</a:t>
            </a:r>
            <a:r>
              <a:rPr lang="zh-CN" altLang="en-US" sz="2400" b="1" dirty="0" smtClean="0">
                <a:solidFill>
                  <a:srgbClr val="990033"/>
                </a:solidFill>
              </a:rPr>
              <a:t>对比</a:t>
            </a:r>
            <a:r>
              <a:rPr lang="en-US" altLang="zh-CN" sz="2400" b="1" dirty="0" smtClean="0">
                <a:solidFill>
                  <a:srgbClr val="990033"/>
                </a:solidFill>
              </a:rPr>
              <a:t>)</a:t>
            </a:r>
          </a:p>
          <a:p>
            <a:pPr algn="just">
              <a:lnSpc>
                <a:spcPct val="122000"/>
              </a:lnSpc>
            </a:pPr>
            <a:endParaRPr lang="en-US" sz="2400" b="1" dirty="0">
              <a:solidFill>
                <a:srgbClr val="990033"/>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884614"/>
                                        </p:tgtEl>
                                        <p:attrNameLst>
                                          <p:attrName>style.visibility</p:attrName>
                                        </p:attrNameLst>
                                      </p:cBhvr>
                                      <p:to>
                                        <p:strVal val="visible"/>
                                      </p:to>
                                    </p:set>
                                    <p:animEffect transition="in" filter="checkerboard(across)">
                                      <p:cBhvr>
                                        <p:cTn id="7" dur="500"/>
                                        <p:tgtEl>
                                          <p:spTgt spid="28846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84616"/>
                                        </p:tgtEl>
                                        <p:attrNameLst>
                                          <p:attrName>style.visibility</p:attrName>
                                        </p:attrNameLst>
                                      </p:cBhvr>
                                      <p:to>
                                        <p:strVal val="visible"/>
                                      </p:to>
                                    </p:set>
                                    <p:animEffect transition="in" filter="checkerboard(across)">
                                      <p:cBhvr>
                                        <p:cTn id="12" dur="500"/>
                                        <p:tgtEl>
                                          <p:spTgt spid="2884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4614" grpId="0"/>
      <p:bldP spid="2884616"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59754" cy="5735660"/>
          </a:xfrm>
          <a:prstGeom prst="rect">
            <a:avLst/>
          </a:prstGeom>
          <a:noFill/>
          <a:ln w="9525">
            <a:noFill/>
            <a:miter lim="800000"/>
            <a:headEnd/>
            <a:tailEnd/>
          </a:ln>
        </p:spPr>
        <p:txBody>
          <a:bodyPr/>
          <a:lstStyle/>
          <a:p>
            <a:pPr>
              <a:lnSpc>
                <a:spcPts val="3500"/>
              </a:lnSpc>
            </a:pPr>
            <a:r>
              <a:rPr lang="zh-CN" altLang="zh-CN" sz="2400" b="1" dirty="0">
                <a:solidFill>
                  <a:srgbClr val="000000"/>
                </a:solidFill>
                <a:latin typeface="Times New Roman" pitchFamily="18" charset="0"/>
                <a:cs typeface="Times New Roman" pitchFamily="18" charset="0"/>
              </a:rPr>
              <a:t>三、引用法拟题</a:t>
            </a:r>
          </a:p>
          <a:p>
            <a:pPr indent="628650" algn="just">
              <a:lnSpc>
                <a:spcPts val="3500"/>
              </a:lnSpc>
            </a:pPr>
            <a:r>
              <a:rPr lang="zh-CN" altLang="en-US" sz="2400" b="1" dirty="0" smtClean="0">
                <a:solidFill>
                  <a:srgbClr val="000000"/>
                </a:solidFill>
                <a:latin typeface="Times New Roman" pitchFamily="18" charset="0"/>
                <a:cs typeface="Times New Roman" pitchFamily="18" charset="0"/>
              </a:rPr>
              <a:t>引用法就是引用或化用古诗文名句、名言警句、成语、俗语、歌词、广告词、文学作品等来作为标题。这样做往往能化俗为雅、化拙为巧，增强文章的文化气息，彰显作者的人文素养。借他山之石，来包装润色自己文章的标题。如</a:t>
            </a: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年浙江卷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似曾相识燕归来</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年江苏卷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野百合也有春天</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年重庆卷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心有猛虎，轻嗅蔷薇</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年福建卷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曲径通幽处</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2014</a:t>
            </a:r>
            <a:r>
              <a:rPr lang="zh-CN" altLang="en-US" sz="2400" b="1" dirty="0" smtClean="0">
                <a:solidFill>
                  <a:srgbClr val="000000"/>
                </a:solidFill>
                <a:latin typeface="Times New Roman" pitchFamily="18" charset="0"/>
                <a:cs typeface="Times New Roman" pitchFamily="18" charset="0"/>
              </a:rPr>
              <a:t>年江苏卷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空山新雨后</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致终将逝去的青春</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2014</a:t>
            </a:r>
            <a:r>
              <a:rPr lang="zh-CN" altLang="en-US" sz="2400" b="1" dirty="0" smtClean="0">
                <a:solidFill>
                  <a:srgbClr val="000000"/>
                </a:solidFill>
                <a:latin typeface="Times New Roman" pitchFamily="18" charset="0"/>
                <a:cs typeface="Times New Roman" pitchFamily="18" charset="0"/>
              </a:rPr>
              <a:t>年四川卷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君子以自强不息</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2013</a:t>
            </a:r>
            <a:r>
              <a:rPr lang="zh-CN" altLang="en-US" sz="2400" b="1" dirty="0" smtClean="0">
                <a:solidFill>
                  <a:srgbClr val="000000"/>
                </a:solidFill>
                <a:latin typeface="Times New Roman" pitchFamily="18" charset="0"/>
                <a:cs typeface="Times New Roman" pitchFamily="18" charset="0"/>
              </a:rPr>
              <a:t>年湖北卷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任尔东南西北风</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2013</a:t>
            </a:r>
            <a:r>
              <a:rPr lang="zh-CN" altLang="en-US" sz="2400" b="1" dirty="0" smtClean="0">
                <a:solidFill>
                  <a:srgbClr val="000000"/>
                </a:solidFill>
                <a:latin typeface="Times New Roman" pitchFamily="18" charset="0"/>
                <a:cs typeface="Times New Roman" pitchFamily="18" charset="0"/>
              </a:rPr>
              <a:t>年四川卷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淡妆浓抹总相宜</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士不可以不弘毅</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2013</a:t>
            </a:r>
            <a:r>
              <a:rPr lang="zh-CN" altLang="en-US" sz="2400" b="1" dirty="0" smtClean="0">
                <a:solidFill>
                  <a:srgbClr val="000000"/>
                </a:solidFill>
                <a:latin typeface="Times New Roman" pitchFamily="18" charset="0"/>
                <a:cs typeface="Times New Roman" pitchFamily="18" charset="0"/>
              </a:rPr>
              <a:t>年浙江</a:t>
            </a:r>
          </a:p>
        </p:txBody>
      </p:sp>
      <p:sp>
        <p:nvSpPr>
          <p:cNvPr id="265114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5114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5114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5114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zh-CN" altLang="en-US" sz="2400" b="1" dirty="0" smtClean="0">
                <a:solidFill>
                  <a:srgbClr val="000000"/>
                </a:solidFill>
                <a:latin typeface="Times New Roman" pitchFamily="18" charset="0"/>
                <a:cs typeface="Times New Roman" pitchFamily="18" charset="0"/>
              </a:rPr>
              <a:t>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不妨常做少年人</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2013</a:t>
            </a:r>
            <a:r>
              <a:rPr lang="zh-CN" altLang="en-US" sz="2400" b="1" dirty="0" smtClean="0">
                <a:solidFill>
                  <a:srgbClr val="000000"/>
                </a:solidFill>
                <a:latin typeface="Times New Roman" pitchFamily="18" charset="0"/>
                <a:cs typeface="Times New Roman" pitchFamily="18" charset="0"/>
              </a:rPr>
              <a:t>年重庆卷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看我七十二变</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2013</a:t>
            </a:r>
            <a:r>
              <a:rPr lang="zh-CN" altLang="en-US" sz="2400" b="1" dirty="0" smtClean="0">
                <a:solidFill>
                  <a:srgbClr val="000000"/>
                </a:solidFill>
                <a:latin typeface="Times New Roman" pitchFamily="18" charset="0"/>
                <a:cs typeface="Times New Roman" pitchFamily="18" charset="0"/>
              </a:rPr>
              <a:t>年安徽卷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我的明天我做主</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等标题都很生动。</a:t>
            </a:r>
            <a:endParaRPr lang="en-US" altLang="zh-CN" sz="2400" b="1" dirty="0" smtClean="0">
              <a:solidFill>
                <a:srgbClr val="000000"/>
              </a:solidFill>
              <a:latin typeface="Times New Roman" pitchFamily="18" charset="0"/>
              <a:cs typeface="Times New Roman" pitchFamily="18" charset="0"/>
            </a:endParaRPr>
          </a:p>
          <a:p>
            <a:pPr>
              <a:lnSpc>
                <a:spcPts val="3500"/>
              </a:lnSpc>
            </a:pPr>
            <a:r>
              <a:rPr lang="zh-CN" altLang="en-US" sz="2400" b="1" dirty="0" smtClean="0">
                <a:solidFill>
                  <a:srgbClr val="000000"/>
                </a:solidFill>
                <a:latin typeface="Times New Roman" pitchFamily="18" charset="0"/>
                <a:cs typeface="Times New Roman" pitchFamily="18" charset="0"/>
              </a:rPr>
              <a:t>         运用引用法拟题，通俗明了，妥帖自然，并为大家所喜闻乐见。平时多背些古诗词名句，多积累歌曲、俗语、歇后语等知识，不但可以丰富我们的文学素养，同时对作文拟题也有帮助。</a:t>
            </a:r>
          </a:p>
          <a:p>
            <a:pPr>
              <a:lnSpc>
                <a:spcPts val="3500"/>
              </a:lnSpc>
            </a:pPr>
            <a:endParaRPr lang="zh-CN" altLang="zh-CN" sz="2400" b="1" dirty="0">
              <a:solidFill>
                <a:srgbClr val="000000"/>
              </a:solidFill>
              <a:latin typeface="Times New Roman" pitchFamily="18" charset="0"/>
              <a:cs typeface="Times New Roman" pitchFamily="18" charset="0"/>
            </a:endParaRPr>
          </a:p>
        </p:txBody>
      </p:sp>
      <p:sp>
        <p:nvSpPr>
          <p:cNvPr id="265216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5216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5216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5216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zh-CN" altLang="zh-CN" sz="2400" b="1" dirty="0">
                <a:solidFill>
                  <a:srgbClr val="000000"/>
                </a:solidFill>
                <a:latin typeface="Times New Roman" pitchFamily="18" charset="0"/>
                <a:cs typeface="Times New Roman" pitchFamily="18" charset="0"/>
              </a:rPr>
              <a:t>【对点训练】</a:t>
            </a:r>
            <a:endParaRPr lang="zh-CN" altLang="en-US" sz="2400" b="1" dirty="0">
              <a:solidFill>
                <a:srgbClr val="000000"/>
              </a:solidFill>
              <a:latin typeface="Times New Roman" pitchFamily="18" charset="0"/>
              <a:cs typeface="Times New Roman" pitchFamily="18" charset="0"/>
            </a:endParaRPr>
          </a:p>
          <a:p>
            <a:pPr>
              <a:lnSpc>
                <a:spcPts val="3500"/>
              </a:lnSpc>
            </a:pPr>
            <a:r>
              <a:rPr lang="en-US" altLang="zh-CN" sz="2400" b="1" dirty="0" smtClean="0">
                <a:solidFill>
                  <a:srgbClr val="000000"/>
                </a:solidFill>
                <a:latin typeface="Times New Roman" pitchFamily="18" charset="0"/>
                <a:cs typeface="Times New Roman" pitchFamily="18" charset="0"/>
              </a:rPr>
              <a:t>5.</a:t>
            </a:r>
            <a:r>
              <a:rPr lang="zh-CN" altLang="en-US" sz="2400" b="1" dirty="0" smtClean="0">
                <a:solidFill>
                  <a:srgbClr val="000000"/>
                </a:solidFill>
                <a:latin typeface="Times New Roman" pitchFamily="18" charset="0"/>
                <a:cs typeface="Times New Roman" pitchFamily="18" charset="0"/>
              </a:rPr>
              <a:t>阅读下面的材料，根据要求作文。</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indent="623888"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常怀感激之心，是生活的艺术，更是一种境界。当你饥饿难耐时，放学回家，一进门发现妈妈已经为你准备好一桌可口的饭菜；当你为一个学习问题抓耳挠腮、百思不得其解时，老师精妙的启发点拨，让你豁然开朗；当你跑得气喘吁吁追上一辆公共汽车时，司机把已经关上的车门重新为你打开</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在现实生活中，许多人给予你的也许是微不足道的帮助，但对你来说却很重要。面对这些司空见惯的小事，你在意过吗，动心过吗？</a:t>
            </a:r>
          </a:p>
        </p:txBody>
      </p:sp>
      <p:sp>
        <p:nvSpPr>
          <p:cNvPr id="265318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2" name="Group 7"/>
          <p:cNvGrpSpPr>
            <a:grpSpLocks/>
          </p:cNvGrpSpPr>
          <p:nvPr/>
        </p:nvGrpSpPr>
        <p:grpSpPr bwMode="auto">
          <a:xfrm>
            <a:off x="1588" y="3827463"/>
            <a:ext cx="609600" cy="1978025"/>
            <a:chOff x="0" y="0"/>
            <a:chExt cx="384" cy="1246"/>
          </a:xfrm>
        </p:grpSpPr>
        <p:pic>
          <p:nvPicPr>
            <p:cNvPr id="265319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5319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5319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8152" name="Group 24"/>
          <p:cNvGraphicFramePr>
            <a:graphicFrameLocks noGrp="1"/>
          </p:cNvGraphicFramePr>
          <p:nvPr/>
        </p:nvGraphicFramePr>
        <p:xfrm>
          <a:off x="684213" y="765175"/>
          <a:ext cx="7848600" cy="6041136"/>
        </p:xfrm>
        <a:graphic>
          <a:graphicData uri="http://schemas.openxmlformats.org/drawingml/2006/table">
            <a:tbl>
              <a:tblPr/>
              <a:tblGrid>
                <a:gridCol w="3311525"/>
                <a:gridCol w="4537075"/>
              </a:tblGrid>
              <a:tr h="5616575">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曾经，我跟你的女儿一样困扰。我父亲是一位生意人，为了应酬，他吸烟喝酒，烟酒一直侵蚀他的身体。我尝试多种方法，也劝说他多次，可是烟酒的吸引力超过我的劝告，他依然我行我素。每当看到他低头沉思手中却握着燃烧的香烟时，我便阵阵心痛。每当看到他在酒场上挤出的笑容，我总会潸然泪下。我不想让他的健康受损，我不想让他的生命被那些“恶魔”侵蚀，因为我爱我的父亲。</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endPar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亲爱的老陈，相信你的女儿必定同我所想。是你，给予了她生命；是你，将她抚养成人；是你，让她拥有幸福的人生。而她面对渐渐苍老的你，心中唯一的念想就是给予你同样多的幸福，让你的生命不受外界的威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0813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grpSp>
        <p:nvGrpSpPr>
          <p:cNvPr id="2" name="Group 4"/>
          <p:cNvGrpSpPr>
            <a:grpSpLocks/>
          </p:cNvGrpSpPr>
          <p:nvPr/>
        </p:nvGrpSpPr>
        <p:grpSpPr bwMode="auto">
          <a:xfrm>
            <a:off x="1588" y="1857375"/>
            <a:ext cx="609600" cy="2003425"/>
            <a:chOff x="0" y="0"/>
            <a:chExt cx="384" cy="1262"/>
          </a:xfrm>
        </p:grpSpPr>
        <p:pic>
          <p:nvPicPr>
            <p:cNvPr id="2608141"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08142"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08152"/>
                                        </p:tgtEl>
                                        <p:attrNameLst>
                                          <p:attrName>style.visibility</p:attrName>
                                        </p:attrNameLst>
                                      </p:cBhvr>
                                      <p:to>
                                        <p:strVal val="visible"/>
                                      </p:to>
                                    </p:set>
                                    <p:anim calcmode="lin" valueType="num">
                                      <p:cBhvr additive="base">
                                        <p:cTn id="7" dur="500" fill="hold"/>
                                        <p:tgtEl>
                                          <p:spTgt spid="2608152"/>
                                        </p:tgtEl>
                                        <p:attrNameLst>
                                          <p:attrName>ppt_x</p:attrName>
                                        </p:attrNameLst>
                                      </p:cBhvr>
                                      <p:tavLst>
                                        <p:tav tm="0">
                                          <p:val>
                                            <p:strVal val="#ppt_x"/>
                                          </p:val>
                                        </p:tav>
                                        <p:tav tm="100000">
                                          <p:val>
                                            <p:strVal val="#ppt_x"/>
                                          </p:val>
                                        </p:tav>
                                      </p:tavLst>
                                    </p:anim>
                                    <p:anim calcmode="lin" valueType="num">
                                      <p:cBhvr additive="base">
                                        <p:cTn id="8" dur="500" fill="hold"/>
                                        <p:tgtEl>
                                          <p:spTgt spid="2608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1081088"/>
          </a:xfrm>
          <a:prstGeom prst="rect">
            <a:avLst/>
          </a:prstGeom>
          <a:noFill/>
          <a:ln w="9525">
            <a:noFill/>
            <a:miter lim="800000"/>
            <a:headEnd/>
            <a:tailEnd/>
          </a:ln>
        </p:spPr>
        <p:txBody>
          <a:bodyPr/>
          <a:lstStyle/>
          <a:p>
            <a:pPr indent="627063">
              <a:lnSpc>
                <a:spcPts val="3500"/>
              </a:lnSpc>
            </a:pPr>
            <a:r>
              <a:rPr lang="zh-CN" altLang="en-US" sz="2400" b="1" dirty="0" smtClean="0">
                <a:solidFill>
                  <a:srgbClr val="000000"/>
                </a:solidFill>
                <a:latin typeface="Times New Roman" pitchFamily="18" charset="0"/>
                <a:cs typeface="Times New Roman" pitchFamily="18" charset="0"/>
              </a:rPr>
              <a:t>要求：请根据你对文题的理解，选好角度，确定立意，运用引用法拟题，自拟三个标题。</a:t>
            </a:r>
          </a:p>
        </p:txBody>
      </p:sp>
      <p:sp>
        <p:nvSpPr>
          <p:cNvPr id="2" name="Rectangle 2"/>
          <p:cNvSpPr>
            <a:spLocks noChangeArrowheads="1"/>
          </p:cNvSpPr>
          <p:nvPr/>
        </p:nvSpPr>
        <p:spPr bwMode="auto">
          <a:xfrm>
            <a:off x="755650" y="2708275"/>
            <a:ext cx="7920038" cy="1800225"/>
          </a:xfrm>
          <a:prstGeom prst="rect">
            <a:avLst/>
          </a:prstGeom>
          <a:noFill/>
          <a:ln w="9525">
            <a:noFill/>
            <a:miter lim="800000"/>
            <a:headEnd/>
            <a:tailEnd/>
          </a:ln>
        </p:spPr>
        <p:txBody>
          <a:bodyPr/>
          <a:lstStyle/>
          <a:p>
            <a:pPr>
              <a:lnSpc>
                <a:spcPts val="3500"/>
              </a:lnSpc>
            </a:pPr>
            <a:r>
              <a:rPr lang="en-US" altLang="zh-CN" sz="2400" b="1" dirty="0">
                <a:solidFill>
                  <a:srgbClr val="990033"/>
                </a:solidFill>
                <a:latin typeface="Times New Roman" pitchFamily="18" charset="0"/>
                <a:ea typeface="黑体" pitchFamily="2" charset="-122"/>
                <a:cs typeface="Courier New" pitchFamily="49" charset="0"/>
              </a:rPr>
              <a:t>[</a:t>
            </a:r>
            <a:r>
              <a:rPr lang="zh-CN" altLang="en-US" sz="2400" b="1" dirty="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smtClean="0">
                <a:solidFill>
                  <a:srgbClr val="990033"/>
                </a:solidFill>
                <a:latin typeface="Times New Roman" pitchFamily="18" charset="0"/>
                <a:cs typeface="Times New Roman" pitchFamily="18" charset="0"/>
              </a:rPr>
              <a:t>拟题示例：①白发亲娘；</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歌曲名</a:t>
            </a:r>
            <a:r>
              <a:rPr lang="en-US" altLang="zh-CN" sz="2400" b="1" dirty="0" smtClean="0">
                <a:solidFill>
                  <a:srgbClr val="990033"/>
                </a:solidFill>
                <a:latin typeface="Times New Roman" pitchFamily="18" charset="0"/>
                <a:cs typeface="Times New Roman" pitchFamily="18" charset="0"/>
              </a:rPr>
              <a:t>)②</a:t>
            </a:r>
            <a:r>
              <a:rPr lang="zh-CN" altLang="en-US" sz="2400" b="1" dirty="0" smtClean="0">
                <a:solidFill>
                  <a:srgbClr val="990033"/>
                </a:solidFill>
                <a:latin typeface="Times New Roman" pitchFamily="18" charset="0"/>
                <a:cs typeface="Times New Roman" pitchFamily="18" charset="0"/>
              </a:rPr>
              <a:t>月亮代表我的心；</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歌曲名</a:t>
            </a:r>
            <a:r>
              <a:rPr lang="en-US" altLang="zh-CN" sz="2400" b="1" dirty="0" smtClean="0">
                <a:solidFill>
                  <a:srgbClr val="990033"/>
                </a:solidFill>
                <a:latin typeface="Times New Roman" pitchFamily="18" charset="0"/>
                <a:cs typeface="Times New Roman" pitchFamily="18" charset="0"/>
              </a:rPr>
              <a:t>)③</a:t>
            </a:r>
            <a:r>
              <a:rPr lang="zh-CN" altLang="en-US" sz="2400" b="1" dirty="0" smtClean="0">
                <a:solidFill>
                  <a:srgbClr val="990033"/>
                </a:solidFill>
                <a:latin typeface="Times New Roman" pitchFamily="18" charset="0"/>
                <a:cs typeface="Times New Roman" pitchFamily="18" charset="0"/>
              </a:rPr>
              <a:t>生命诚可贵，感激价更高；</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化用</a:t>
            </a:r>
            <a:r>
              <a:rPr lang="en-US" altLang="zh-CN" sz="2400" b="1" dirty="0" smtClean="0">
                <a:solidFill>
                  <a:srgbClr val="990033"/>
                </a:solidFill>
                <a:latin typeface="Times New Roman" pitchFamily="18" charset="0"/>
                <a:cs typeface="Times New Roman" pitchFamily="18" charset="0"/>
              </a:rPr>
              <a:t>)④</a:t>
            </a:r>
            <a:r>
              <a:rPr lang="zh-CN" altLang="en-US" sz="2400" b="1" dirty="0" smtClean="0">
                <a:solidFill>
                  <a:srgbClr val="990033"/>
                </a:solidFill>
                <a:latin typeface="Times New Roman" pitchFamily="18" charset="0"/>
                <a:cs typeface="Times New Roman" pitchFamily="18" charset="0"/>
              </a:rPr>
              <a:t>满纸平凡事，一把感激泪；</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化用</a:t>
            </a:r>
            <a:r>
              <a:rPr lang="en-US" altLang="zh-CN" sz="2400" b="1" dirty="0" smtClean="0">
                <a:solidFill>
                  <a:srgbClr val="990033"/>
                </a:solidFill>
                <a:latin typeface="Times New Roman" pitchFamily="18" charset="0"/>
                <a:cs typeface="Times New Roman" pitchFamily="18" charset="0"/>
              </a:rPr>
              <a:t>)⑤</a:t>
            </a:r>
            <a:r>
              <a:rPr lang="zh-CN" altLang="en-US" sz="2400" b="1" dirty="0" smtClean="0">
                <a:solidFill>
                  <a:srgbClr val="990033"/>
                </a:solidFill>
                <a:latin typeface="Times New Roman" pitchFamily="18" charset="0"/>
                <a:cs typeface="Times New Roman" pitchFamily="18" charset="0"/>
              </a:rPr>
              <a:t>咬住感激不放松，无限风光任西东。</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化用</a:t>
            </a:r>
            <a:r>
              <a:rPr lang="en-US" altLang="zh-CN" sz="2400" b="1" dirty="0" smtClean="0">
                <a:solidFill>
                  <a:srgbClr val="990033"/>
                </a:solidFill>
                <a:latin typeface="Times New Roman" pitchFamily="18" charset="0"/>
                <a:cs typeface="Times New Roman" pitchFamily="18" charset="0"/>
              </a:rPr>
              <a:t>)</a:t>
            </a:r>
          </a:p>
          <a:p>
            <a:pPr>
              <a:lnSpc>
                <a:spcPts val="3500"/>
              </a:lnSpc>
            </a:pPr>
            <a:endParaRPr lang="zh-CN" altLang="zh-CN" sz="2400" b="1" dirty="0">
              <a:solidFill>
                <a:srgbClr val="990033"/>
              </a:solidFill>
              <a:latin typeface="Times New Roman" pitchFamily="18" charset="0"/>
              <a:cs typeface="Times New Roman" pitchFamily="18" charset="0"/>
            </a:endParaRPr>
          </a:p>
        </p:txBody>
      </p:sp>
      <p:sp>
        <p:nvSpPr>
          <p:cNvPr id="265421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专题十六  亮眼拟题招人爱</a:t>
            </a:r>
          </a:p>
        </p:txBody>
      </p:sp>
      <p:grpSp>
        <p:nvGrpSpPr>
          <p:cNvPr id="3" name="Group 7"/>
          <p:cNvGrpSpPr>
            <a:grpSpLocks/>
          </p:cNvGrpSpPr>
          <p:nvPr/>
        </p:nvGrpSpPr>
        <p:grpSpPr bwMode="auto">
          <a:xfrm>
            <a:off x="1588" y="3827463"/>
            <a:ext cx="609600" cy="1978025"/>
            <a:chOff x="0" y="0"/>
            <a:chExt cx="384" cy="1246"/>
          </a:xfrm>
        </p:grpSpPr>
        <p:pic>
          <p:nvPicPr>
            <p:cNvPr id="2654215"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54216"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54217"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900113" y="2708275"/>
            <a:ext cx="7920037" cy="762000"/>
          </a:xfrm>
          <a:prstGeom prst="rect">
            <a:avLst/>
          </a:prstGeom>
          <a:noFill/>
          <a:ln w="9525">
            <a:noFill/>
            <a:miter lim="800000"/>
            <a:headEnd/>
            <a:tailEnd/>
          </a:ln>
        </p:spPr>
        <p:txBody>
          <a:bodyPr>
            <a:spAutoFit/>
          </a:bodyPr>
          <a:lstStyle/>
          <a:p>
            <a:pPr algn="ctr"/>
            <a:r>
              <a:rPr lang="zh-CN" altLang="en-US" sz="4400">
                <a:solidFill>
                  <a:srgbClr val="FF6600"/>
                </a:solidFill>
                <a:latin typeface="黑体" pitchFamily="2" charset="-122"/>
                <a:ea typeface="黑体" pitchFamily="2" charset="-122"/>
              </a:rPr>
              <a:t>专题十七　凤头豹尾展才情</a:t>
            </a:r>
          </a:p>
        </p:txBody>
      </p:sp>
      <p:grpSp>
        <p:nvGrpSpPr>
          <p:cNvPr id="2" name="Group 4"/>
          <p:cNvGrpSpPr>
            <a:grpSpLocks/>
          </p:cNvGrpSpPr>
          <p:nvPr/>
        </p:nvGrpSpPr>
        <p:grpSpPr bwMode="auto">
          <a:xfrm>
            <a:off x="1588" y="1857375"/>
            <a:ext cx="609600" cy="2003425"/>
            <a:chOff x="0" y="0"/>
            <a:chExt cx="384" cy="1262"/>
          </a:xfrm>
        </p:grpSpPr>
        <p:pic>
          <p:nvPicPr>
            <p:cNvPr id="2655237"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55238"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考题</a:t>
              </a:r>
              <a:r>
                <a:rPr lang="en-US" altLang="zh-CN" sz="2000" b="1" dirty="0">
                  <a:solidFill>
                    <a:schemeClr val="bg1"/>
                  </a:solidFill>
                  <a:ea typeface="幼圆" pitchFamily="49" charset="-122"/>
                </a:rPr>
                <a:t>·</a:t>
              </a:r>
            </a:p>
            <a:p>
              <a:pPr>
                <a:lnSpc>
                  <a:spcPts val="2300"/>
                </a:lnSpc>
                <a:buFont typeface="Arial" charset="0"/>
                <a:buNone/>
              </a:pPr>
              <a:r>
                <a:rPr lang="zh-CN" altLang="en-US" sz="2000" b="1" dirty="0">
                  <a:solidFill>
                    <a:schemeClr val="bg1"/>
                  </a:solidFill>
                  <a:ea typeface="幼圆" pitchFamily="49" charset="-122"/>
                </a:rPr>
                <a:t>升格</a:t>
              </a:r>
            </a:p>
          </p:txBody>
        </p:sp>
      </p:grpSp>
      <p:grpSp>
        <p:nvGrpSpPr>
          <p:cNvPr id="3" name="Group 7"/>
          <p:cNvGrpSpPr>
            <a:grpSpLocks/>
          </p:cNvGrpSpPr>
          <p:nvPr/>
        </p:nvGrpSpPr>
        <p:grpSpPr bwMode="auto">
          <a:xfrm>
            <a:off x="0" y="3644900"/>
            <a:ext cx="609600" cy="1978025"/>
            <a:chOff x="0" y="0"/>
            <a:chExt cx="384" cy="1246"/>
          </a:xfrm>
        </p:grpSpPr>
        <p:pic>
          <p:nvPicPr>
            <p:cNvPr id="2655240" name="Picture 8"/>
            <p:cNvPicPr>
              <a:picLocks noChangeAspect="1" noChangeArrowheads="1"/>
            </p:cNvPicPr>
            <p:nvPr/>
          </p:nvPicPr>
          <p:blipFill>
            <a:blip r:embed="rId4"/>
            <a:srcRect/>
            <a:stretch>
              <a:fillRect/>
            </a:stretch>
          </p:blipFill>
          <p:spPr bwMode="auto">
            <a:xfrm>
              <a:off x="0" y="0"/>
              <a:ext cx="384" cy="1171"/>
            </a:xfrm>
            <a:prstGeom prst="rect">
              <a:avLst/>
            </a:prstGeom>
            <a:noFill/>
            <a:ln w="9525">
              <a:noFill/>
              <a:miter lim="800000"/>
              <a:headEnd/>
              <a:tailEnd/>
            </a:ln>
          </p:spPr>
        </p:pic>
        <p:sp>
          <p:nvSpPr>
            <p:cNvPr id="2655241" name="内容占位符 2">
              <a:hlinkClick r:id="rId5"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技法</a:t>
              </a:r>
              <a:r>
                <a:rPr lang="en-US" altLang="zh-CN" sz="2000" b="1" dirty="0">
                  <a:solidFill>
                    <a:schemeClr val="bg1"/>
                  </a:solidFill>
                  <a:ea typeface="幼圆" pitchFamily="49" charset="-122"/>
                </a:rPr>
                <a:t>·</a:t>
              </a:r>
              <a:endParaRPr lang="en-US" sz="2000" b="1" dirty="0">
                <a:solidFill>
                  <a:schemeClr val="bg1"/>
                </a:solidFill>
                <a:ea typeface="幼圆" pitchFamily="49" charset="-122"/>
              </a:endParaRPr>
            </a:p>
            <a:p>
              <a:pPr>
                <a:lnSpc>
                  <a:spcPts val="2300"/>
                </a:lnSpc>
                <a:buFont typeface="Arial" charset="0"/>
                <a:buNone/>
              </a:pPr>
              <a:r>
                <a:rPr lang="zh-CN" altLang="en-US" sz="2000" b="1" dirty="0">
                  <a:solidFill>
                    <a:schemeClr val="bg1"/>
                  </a:solidFill>
                  <a:ea typeface="幼圆" pitchFamily="49" charset="-122"/>
                </a:rPr>
                <a:t>训练</a:t>
              </a:r>
            </a:p>
          </p:txBody>
        </p:sp>
      </p:grpSp>
      <p:sp>
        <p:nvSpPr>
          <p:cNvPr id="2655242" name="动作按钮: 自定义 8">
            <a:hlinkClick r:id="rId6"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3"/>
                                        </p:tgtEl>
                                      </p:cBhvr>
                                    </p:animEffect>
                                    <p:animScale>
                                      <p:cBhvr>
                                        <p:cTn id="1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08050"/>
            <a:ext cx="8137525" cy="5399088"/>
          </a:xfrm>
        </p:spPr>
        <p:txBody>
          <a:bodyPr>
            <a:noAutofit/>
          </a:bodyPr>
          <a:lstStyle/>
          <a:p>
            <a:pPr marL="0" indent="542925" algn="ctr" eaLnBrk="1" hangingPunct="1">
              <a:lnSpc>
                <a:spcPts val="3500"/>
              </a:lnSpc>
              <a:spcBef>
                <a:spcPct val="0"/>
              </a:spcBef>
              <a:buFont typeface="Arial" charset="0"/>
              <a:buNone/>
            </a:pPr>
            <a:r>
              <a:rPr lang="en-US" altLang="zh-CN" sz="2400" b="1" dirty="0" smtClean="0">
                <a:solidFill>
                  <a:srgbClr val="0033CC"/>
                </a:solidFill>
                <a:effectLst>
                  <a:outerShdw blurRad="38100" dist="38100" dir="2700000" algn="tl">
                    <a:srgbClr val="C0C0C0"/>
                  </a:outerShdw>
                </a:effectLst>
                <a:latin typeface="宋体" pitchFamily="2" charset="-122"/>
              </a:rPr>
              <a:t>—— </a:t>
            </a:r>
            <a:r>
              <a:rPr lang="zh-CN" altLang="en-US" sz="2400" b="1" dirty="0" smtClean="0">
                <a:solidFill>
                  <a:srgbClr val="0033CC"/>
                </a:solidFill>
                <a:effectLst>
                  <a:outerShdw blurRad="38100" dist="38100" dir="2700000" algn="tl">
                    <a:srgbClr val="C0C0C0"/>
                  </a:outerShdw>
                </a:effectLst>
                <a:latin typeface="宋体" pitchFamily="2" charset="-122"/>
              </a:rPr>
              <a:t>考题回放 </a:t>
            </a:r>
            <a:r>
              <a:rPr lang="en-US" altLang="zh-CN" sz="2400" b="1" dirty="0" smtClean="0">
                <a:solidFill>
                  <a:srgbClr val="0033CC"/>
                </a:solidFill>
                <a:effectLst>
                  <a:outerShdw blurRad="38100" dist="38100" dir="2700000" algn="tl">
                    <a:srgbClr val="C0C0C0"/>
                  </a:outerShdw>
                </a:effectLst>
                <a:latin typeface="宋体" pitchFamily="2" charset="-122"/>
              </a:rPr>
              <a:t>——</a:t>
            </a:r>
            <a:r>
              <a:rPr lang="zh-CN" altLang="en-US" sz="2400" b="1" dirty="0" smtClean="0">
                <a:latin typeface="宋体" pitchFamily="2" charset="-122"/>
              </a:rPr>
              <a:t>　</a:t>
            </a:r>
          </a:p>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[2012·</a:t>
            </a:r>
            <a:r>
              <a:rPr lang="zh-CN" altLang="en-US" sz="2400" b="1" dirty="0" smtClean="0">
                <a:solidFill>
                  <a:srgbClr val="000000"/>
                </a:solidFill>
                <a:latin typeface="Times New Roman" pitchFamily="18" charset="0"/>
                <a:cs typeface="Times New Roman" pitchFamily="18" charset="0"/>
              </a:rPr>
              <a:t>课标全国卷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542925"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船主请一位修船工给自己的小船刷油漆。修船工刷漆的时候，发现船底有个小洞，就顺手给补了。</a:t>
            </a:r>
          </a:p>
          <a:p>
            <a:pPr marL="0" indent="542925"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过了些日子，船主来到他家里道谢，送上一个大红包。</a:t>
            </a:r>
          </a:p>
          <a:p>
            <a:pPr marL="0" indent="542925"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修船工感到奇怪，说：“您已经给过工钱了。”</a:t>
            </a:r>
          </a:p>
          <a:p>
            <a:pPr marL="0" indent="542925"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船主说：“对，那是刷油漆的钱，这是补洞的报酬。”</a:t>
            </a:r>
          </a:p>
          <a:p>
            <a:pPr marL="0" indent="542925"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修船工说：“哦，那只是顺手做的一件小事</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eaLnBrk="1" hangingPunct="1">
              <a:lnSpc>
                <a:spcPts val="3500"/>
              </a:lnSpc>
              <a:spcBef>
                <a:spcPct val="0"/>
              </a:spcBef>
              <a:buFont typeface="Arial" charset="0"/>
              <a:buNone/>
            </a:pPr>
            <a:r>
              <a:rPr lang="zh-CN" altLang="en-US" sz="2400" b="1" dirty="0" smtClean="0">
                <a:latin typeface="宋体" pitchFamily="2" charset="-122"/>
              </a:rPr>
              <a:t>　　</a:t>
            </a:r>
          </a:p>
        </p:txBody>
      </p:sp>
      <p:grpSp>
        <p:nvGrpSpPr>
          <p:cNvPr id="2" name="Group 4"/>
          <p:cNvGrpSpPr>
            <a:grpSpLocks/>
          </p:cNvGrpSpPr>
          <p:nvPr/>
        </p:nvGrpSpPr>
        <p:grpSpPr bwMode="auto">
          <a:xfrm>
            <a:off x="1588" y="1857375"/>
            <a:ext cx="609600" cy="2003425"/>
            <a:chOff x="0" y="0"/>
            <a:chExt cx="384" cy="1262"/>
          </a:xfrm>
        </p:grpSpPr>
        <p:pic>
          <p:nvPicPr>
            <p:cNvPr id="2656261"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56262"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5626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sp>
        <p:nvSpPr>
          <p:cNvPr id="265626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56263"/>
                                        </p:tgtEl>
                                        <p:attrNameLst>
                                          <p:attrName>style.visibility</p:attrName>
                                        </p:attrNameLst>
                                      </p:cBhvr>
                                      <p:to>
                                        <p:strVal val="visible"/>
                                      </p:to>
                                    </p:set>
                                    <p:anim calcmode="lin" valueType="num">
                                      <p:cBhvr additive="base">
                                        <p:cTn id="11" dur="500" fill="hold"/>
                                        <p:tgtEl>
                                          <p:spTgt spid="2656263"/>
                                        </p:tgtEl>
                                        <p:attrNameLst>
                                          <p:attrName>ppt_x</p:attrName>
                                        </p:attrNameLst>
                                      </p:cBhvr>
                                      <p:tavLst>
                                        <p:tav tm="0">
                                          <p:val>
                                            <p:strVal val="0-#ppt_w/2"/>
                                          </p:val>
                                        </p:tav>
                                        <p:tav tm="100000">
                                          <p:val>
                                            <p:strVal val="#ppt_x"/>
                                          </p:val>
                                        </p:tav>
                                      </p:tavLst>
                                    </p:anim>
                                    <p:anim calcmode="lin" valueType="num">
                                      <p:cBhvr additive="base">
                                        <p:cTn id="12" dur="500" fill="hold"/>
                                        <p:tgtEl>
                                          <p:spTgt spid="265626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500"/>
                                        <p:tgtEl>
                                          <p:spTgt spid="3">
                                            <p:txEl>
                                              <p:pRg st="1" end="1"/>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arn(inVertical)">
                                      <p:cBhvr>
                                        <p:cTn id="26" dur="500"/>
                                        <p:tgtEl>
                                          <p:spTgt spid="3">
                                            <p:txEl>
                                              <p:pRg st="2" end="2"/>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arn(inVertical)">
                                      <p:cBhvr>
                                        <p:cTn id="35" dur="500"/>
                                        <p:tgtEl>
                                          <p:spTgt spid="3">
                                            <p:txEl>
                                              <p:pRg st="5" end="5"/>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6263"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08050"/>
            <a:ext cx="8137525" cy="5399088"/>
          </a:xfrm>
        </p:spPr>
        <p:txBody>
          <a:bodyPr>
            <a:noAutofit/>
          </a:bodyPr>
          <a:lstStyle/>
          <a:p>
            <a:pPr marL="0" indent="542925"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船主感激地说：“当得知孩子们划船去海上之后，我才想起船底有洞这事儿，绝望极了，觉得他们肯定回不来了。等到他们平安归来，我才明白是您救了他们。”</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542925"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a:t>
            </a: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algn="ctr" eaLnBrk="1" hangingPunct="1">
              <a:lnSpc>
                <a:spcPts val="3500"/>
              </a:lnSpc>
              <a:spcBef>
                <a:spcPct val="0"/>
              </a:spcBef>
              <a:buFont typeface="Arial" charset="0"/>
              <a:buNone/>
            </a:pPr>
            <a:endParaRPr lang="zh-CN" altLang="en-US" sz="2400" b="1" dirty="0" smtClean="0">
              <a:latin typeface="宋体" pitchFamily="2" charset="-122"/>
            </a:endParaRPr>
          </a:p>
          <a:p>
            <a:pPr marL="0" indent="542925" eaLnBrk="1" hangingPunct="1">
              <a:lnSpc>
                <a:spcPts val="3500"/>
              </a:lnSpc>
              <a:spcBef>
                <a:spcPct val="0"/>
              </a:spcBef>
              <a:buFont typeface="Arial" charset="0"/>
              <a:buNone/>
            </a:pPr>
            <a:r>
              <a:rPr lang="zh-CN" altLang="en-US" sz="2400" b="1" dirty="0" smtClean="0">
                <a:latin typeface="宋体" pitchFamily="2" charset="-122"/>
              </a:rPr>
              <a:t>　　</a:t>
            </a:r>
          </a:p>
        </p:txBody>
      </p:sp>
      <p:grpSp>
        <p:nvGrpSpPr>
          <p:cNvPr id="2" name="Group 4"/>
          <p:cNvGrpSpPr>
            <a:grpSpLocks/>
          </p:cNvGrpSpPr>
          <p:nvPr/>
        </p:nvGrpSpPr>
        <p:grpSpPr bwMode="auto">
          <a:xfrm>
            <a:off x="1588" y="1857375"/>
            <a:ext cx="609600" cy="2003425"/>
            <a:chOff x="0" y="0"/>
            <a:chExt cx="384" cy="1262"/>
          </a:xfrm>
        </p:grpSpPr>
        <p:pic>
          <p:nvPicPr>
            <p:cNvPr id="2656261"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56262"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5626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sp>
        <p:nvSpPr>
          <p:cNvPr id="265626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56263"/>
                                        </p:tgtEl>
                                        <p:attrNameLst>
                                          <p:attrName>style.visibility</p:attrName>
                                        </p:attrNameLst>
                                      </p:cBhvr>
                                      <p:to>
                                        <p:strVal val="visible"/>
                                      </p:to>
                                    </p:set>
                                    <p:anim calcmode="lin" valueType="num">
                                      <p:cBhvr additive="base">
                                        <p:cTn id="11" dur="500" fill="hold"/>
                                        <p:tgtEl>
                                          <p:spTgt spid="2656263"/>
                                        </p:tgtEl>
                                        <p:attrNameLst>
                                          <p:attrName>ppt_x</p:attrName>
                                        </p:attrNameLst>
                                      </p:cBhvr>
                                      <p:tavLst>
                                        <p:tav tm="0">
                                          <p:val>
                                            <p:strVal val="0-#ppt_w/2"/>
                                          </p:val>
                                        </p:tav>
                                        <p:tav tm="100000">
                                          <p:val>
                                            <p:strVal val="#ppt_x"/>
                                          </p:val>
                                        </p:tav>
                                      </p:tavLst>
                                    </p:anim>
                                    <p:anim calcmode="lin" valueType="num">
                                      <p:cBhvr additive="base">
                                        <p:cTn id="12" dur="500" fill="hold"/>
                                        <p:tgtEl>
                                          <p:spTgt spid="2656263"/>
                                        </p:tgtEl>
                                        <p:attrNameLst>
                                          <p:attrName>ppt_y</p:attrName>
                                        </p:attrNameLst>
                                      </p:cBhvr>
                                      <p:tavLst>
                                        <p:tav tm="0">
                                          <p:val>
                                            <p:strVal val="#ppt_y"/>
                                          </p:val>
                                        </p:tav>
                                        <p:tav tm="100000">
                                          <p:val>
                                            <p:strVal val="#ppt_y"/>
                                          </p:val>
                                        </p:tav>
                                      </p:tavLst>
                                    </p:anim>
                                  </p:childTnLst>
                                </p:cTn>
                              </p:par>
                              <p:par>
                                <p:cTn id="13" presetID="16" presetClass="entr" presetSubtype="21"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6263" grpId="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90575" y="936625"/>
            <a:ext cx="7920038" cy="5399088"/>
          </a:xfrm>
          <a:prstGeom prst="rect">
            <a:avLst/>
          </a:prstGeom>
          <a:noFill/>
          <a:ln>
            <a:noFill/>
          </a:ln>
          <a:extLst>
            <a:ext uri="{909E8E84-426E-40DD-AFC4-6F175D3DCCD1}"/>
            <a:ext uri="{91240B29-F687-4F45-9708-019B960494DF}"/>
          </a:extLst>
        </p:spPr>
        <p:txBody>
          <a:bodyPr/>
          <a:lstStyle/>
          <a:p>
            <a:pPr algn="ctr">
              <a:lnSpc>
                <a:spcPts val="3500"/>
              </a:lnSpc>
              <a:buFont typeface="Arial" charset="0"/>
              <a:buNone/>
            </a:pPr>
            <a:r>
              <a:rPr lang="en-US" altLang="zh-CN" sz="2400" b="1" dirty="0">
                <a:solidFill>
                  <a:srgbClr val="0033CC"/>
                </a:solidFill>
                <a:effectLst>
                  <a:outerShdw blurRad="38100" dist="38100" dir="2700000" algn="tl">
                    <a:srgbClr val="C0C0C0"/>
                  </a:outerShdw>
                </a:effectLst>
                <a:latin typeface="宋体" pitchFamily="2" charset="-122"/>
                <a:ea typeface="黑体" pitchFamily="2" charset="-122"/>
              </a:rPr>
              <a:t>——</a:t>
            </a:r>
            <a:r>
              <a:rPr lang="en-US" altLang="zh-CN" sz="2400" b="1" dirty="0">
                <a:solidFill>
                  <a:srgbClr val="0033CC"/>
                </a:solidFill>
                <a:effectLst>
                  <a:outerShdw blurRad="38100" dist="38100" dir="2700000" algn="tl">
                    <a:srgbClr val="C0C0C0"/>
                  </a:outerShdw>
                </a:effectLst>
                <a:latin typeface="黑体" pitchFamily="2" charset="-122"/>
                <a:ea typeface="黑体" pitchFamily="2" charset="-122"/>
              </a:rPr>
              <a:t> </a:t>
            </a:r>
            <a:r>
              <a:rPr lang="zh-CN" altLang="en-US" sz="2400" b="1" dirty="0">
                <a:solidFill>
                  <a:srgbClr val="0033CC"/>
                </a:solidFill>
                <a:effectLst>
                  <a:outerShdw blurRad="38100" dist="38100" dir="2700000" algn="tl">
                    <a:srgbClr val="C0C0C0"/>
                  </a:outerShdw>
                </a:effectLst>
                <a:latin typeface="黑体" pitchFamily="2" charset="-122"/>
                <a:ea typeface="黑体" pitchFamily="2" charset="-122"/>
              </a:rPr>
              <a:t>深度解读 </a:t>
            </a:r>
            <a:r>
              <a:rPr lang="en-US" altLang="zh-CN" sz="2400" b="1" dirty="0">
                <a:solidFill>
                  <a:srgbClr val="0033CC"/>
                </a:solidFill>
                <a:effectLst>
                  <a:outerShdw blurRad="38100" dist="38100" dir="2700000" algn="tl">
                    <a:srgbClr val="C0C0C0"/>
                  </a:outerShdw>
                </a:effectLst>
                <a:latin typeface="宋体" pitchFamily="2" charset="-122"/>
                <a:ea typeface="黑体" pitchFamily="2" charset="-122"/>
              </a:rPr>
              <a:t>——</a:t>
            </a:r>
            <a:endParaRPr lang="en-US" altLang="zh-CN" sz="2400" b="1" dirty="0">
              <a:solidFill>
                <a:srgbClr val="0033CC"/>
              </a:solidFill>
              <a:effectLst>
                <a:outerShdw blurRad="38100" dist="38100" dir="2700000" algn="tl">
                  <a:srgbClr val="C0C0C0"/>
                </a:outerShdw>
              </a:effectLst>
              <a:latin typeface="黑体" pitchFamily="2" charset="-122"/>
              <a:ea typeface="黑体" pitchFamily="2" charset="-122"/>
            </a:endParaRPr>
          </a:p>
          <a:p>
            <a:pPr>
              <a:lnSpc>
                <a:spcPts val="3500"/>
              </a:lnSpc>
            </a:pPr>
            <a:r>
              <a:rPr lang="en-US" altLang="zh-CN" sz="2400" b="1" dirty="0" smtClean="0">
                <a:solidFill>
                  <a:srgbClr val="990033"/>
                </a:solidFill>
                <a:latin typeface="宋体"/>
                <a:cs typeface="Times New Roman" pitchFamily="18" charset="0"/>
              </a:rPr>
              <a:t>[</a:t>
            </a:r>
            <a:r>
              <a:rPr lang="zh-CN" altLang="en-US" sz="2400" b="1" dirty="0" smtClean="0">
                <a:solidFill>
                  <a:srgbClr val="990033"/>
                </a:solidFill>
                <a:latin typeface="宋体"/>
                <a:cs typeface="Times New Roman" pitchFamily="18" charset="0"/>
              </a:rPr>
              <a:t>我来审题</a:t>
            </a:r>
            <a:r>
              <a:rPr lang="en-US" altLang="zh-CN" sz="2400" b="1" dirty="0" smtClean="0">
                <a:solidFill>
                  <a:srgbClr val="990033"/>
                </a:solidFill>
                <a:latin typeface="宋体"/>
                <a:cs typeface="Times New Roman" pitchFamily="18" charset="0"/>
              </a:rPr>
              <a:t>]</a:t>
            </a:r>
            <a:r>
              <a:rPr lang="zh-CN" altLang="en-US" sz="2400" b="1" dirty="0" smtClean="0">
                <a:solidFill>
                  <a:srgbClr val="990033"/>
                </a:solidFill>
                <a:latin typeface="宋体"/>
                <a:cs typeface="Times New Roman" pitchFamily="18" charset="0"/>
              </a:rPr>
              <a:t>从船工的角度入手。修船工在刷漆过程中是无意间补上漏洞的，这个无意间的举动，却拯救了船主孩子们的性命，由此，考生可以写“勿以善小而不为”“人要有关爱之心，拒绝冷漠”“举手之劳理应为之”“施恩不图报”。 从船主的角度入手。当船主的孩子们获救后并没有隐瞒情况，而是以重金感谢船工，体现了船主的知恩图报。船主的这种精神也是难能可贵的，相比于当下社会那些得到别人帮助却反咬一口的行为是至高无上的。所以考生也可以写“知恩图报”“感恩”等。</a:t>
            </a:r>
          </a:p>
        </p:txBody>
      </p:sp>
      <p:sp>
        <p:nvSpPr>
          <p:cNvPr id="265728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4"/>
          <p:cNvGrpSpPr>
            <a:grpSpLocks/>
          </p:cNvGrpSpPr>
          <p:nvPr/>
        </p:nvGrpSpPr>
        <p:grpSpPr bwMode="auto">
          <a:xfrm>
            <a:off x="1588" y="1857375"/>
            <a:ext cx="609600" cy="2003425"/>
            <a:chOff x="0" y="0"/>
            <a:chExt cx="384" cy="1262"/>
          </a:xfrm>
        </p:grpSpPr>
        <p:pic>
          <p:nvPicPr>
            <p:cNvPr id="2657286"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57287"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5728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barn(inVertical)">
                                      <p:cBhvr>
                                        <p:cTn id="1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90575" y="936625"/>
            <a:ext cx="7920038" cy="5399088"/>
          </a:xfrm>
          <a:prstGeom prst="rect">
            <a:avLst/>
          </a:prstGeom>
          <a:noFill/>
          <a:ln>
            <a:noFill/>
          </a:ln>
          <a:extLst>
            <a:ext uri="{909E8E84-426E-40DD-AFC4-6F175D3DCCD1}"/>
            <a:ext uri="{91240B29-F687-4F45-9708-019B960494DF}"/>
          </a:extLst>
        </p:spPr>
        <p:txBody>
          <a:bodyPr/>
          <a:lstStyle/>
          <a:p>
            <a:pPr>
              <a:lnSpc>
                <a:spcPts val="3500"/>
              </a:lnSpc>
              <a:buFont typeface="Arial" charset="0"/>
              <a:buNone/>
            </a:pPr>
            <a:r>
              <a:rPr lang="en-US" altLang="zh-CN" sz="2400" b="1" dirty="0" smtClean="0">
                <a:solidFill>
                  <a:srgbClr val="990033"/>
                </a:solidFill>
                <a:latin typeface="宋体"/>
                <a:cs typeface="Times New Roman" pitchFamily="18" charset="0"/>
              </a:rPr>
              <a:t>[</a:t>
            </a:r>
            <a:r>
              <a:rPr lang="zh-CN" altLang="en-US" sz="2400" b="1" dirty="0" smtClean="0">
                <a:solidFill>
                  <a:srgbClr val="990033"/>
                </a:solidFill>
                <a:latin typeface="宋体"/>
                <a:cs typeface="Times New Roman" pitchFamily="18" charset="0"/>
              </a:rPr>
              <a:t>我来拟题</a:t>
            </a:r>
            <a:r>
              <a:rPr lang="en-US" altLang="zh-CN" sz="2400" b="1" dirty="0" smtClean="0">
                <a:solidFill>
                  <a:srgbClr val="990033"/>
                </a:solidFill>
                <a:latin typeface="宋体"/>
                <a:cs typeface="Times New Roman" pitchFamily="18" charset="0"/>
              </a:rPr>
              <a:t>]</a:t>
            </a:r>
            <a:r>
              <a:rPr lang="zh-CN" altLang="en-US" sz="2400" b="1" dirty="0" smtClean="0">
                <a:solidFill>
                  <a:srgbClr val="990033"/>
                </a:solidFill>
                <a:latin typeface="宋体"/>
                <a:cs typeface="Times New Roman" pitchFamily="18" charset="0"/>
              </a:rPr>
              <a:t>无“意”之举；点滴的善举，至善的境界；小善和大义；点滴真情暖人间；善存指尖，青灯不灭；顺手一小事，爱心一大步；让心田上绽放感恩之花。</a:t>
            </a:r>
          </a:p>
        </p:txBody>
      </p:sp>
      <p:sp>
        <p:nvSpPr>
          <p:cNvPr id="265830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4"/>
          <p:cNvGrpSpPr>
            <a:grpSpLocks/>
          </p:cNvGrpSpPr>
          <p:nvPr/>
        </p:nvGrpSpPr>
        <p:grpSpPr bwMode="auto">
          <a:xfrm>
            <a:off x="1588" y="1857375"/>
            <a:ext cx="609600" cy="2003425"/>
            <a:chOff x="0" y="0"/>
            <a:chExt cx="384" cy="1262"/>
          </a:xfrm>
        </p:grpSpPr>
        <p:pic>
          <p:nvPicPr>
            <p:cNvPr id="2658310"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58311"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5831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9331" name="Group 3"/>
          <p:cNvGraphicFramePr>
            <a:graphicFrameLocks noGrp="1"/>
          </p:cNvGraphicFramePr>
          <p:nvPr/>
        </p:nvGraphicFramePr>
        <p:xfrm>
          <a:off x="755650" y="1268413"/>
          <a:ext cx="7993063" cy="5393881"/>
        </p:xfrm>
        <a:graphic>
          <a:graphicData uri="http://schemas.openxmlformats.org/drawingml/2006/table">
            <a:tbl>
              <a:tblPr/>
              <a:tblGrid>
                <a:gridCol w="4530730"/>
                <a:gridCol w="3462333"/>
              </a:tblGrid>
              <a:tr h="468313">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考场病文</a:t>
                      </a:r>
                      <a:endParaRPr kumimoji="0" lang="zh-CN" altLang="en-US" sz="2000" b="0" i="0" u="none" strike="noStrike" cap="none" normalizeH="0" baseline="0" dirty="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升格新貌</a:t>
                      </a:r>
                      <a:endParaRPr kumimoji="0" lang="zh-CN" altLang="en-US" sz="2000" b="0" i="0" u="none" strike="noStrike" cap="none" normalizeH="0" baseline="0" dirty="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6713">
                <a:tc>
                  <a:txBody>
                    <a:bodyPr/>
                    <a:lstStyle/>
                    <a:p>
                      <a:pPr marL="0" marR="0" lvl="0" indent="534988"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顺便的善举</a:t>
                      </a:r>
                      <a:r>
                        <a:rPr kumimoji="0" lang="en-US" altLang="zh-CN"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题目没有文采和吸引力</a:t>
                      </a:r>
                      <a:r>
                        <a:rPr kumimoji="0" lang="en-US" altLang="zh-CN"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p>
                    <a:p>
                      <a:pPr marL="0" marR="0" lvl="0" indent="534988"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一考生</a:t>
                      </a:r>
                    </a:p>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rPr>
                        <a:t>从前，有一位修船工特别老实本分，在他心里一直铭记，低调做事，不要张扬。有一天来了一位船主，让他给自己的小船刷油漆。在刷油漆的时候，他发现船底有个小洞，就顺手给补了。过了些日子，船主来到他家里道谢，送了一个大红包。他感到奇怪，说您已经给过我工钱了。船主说，对，那是刷油漆的钱，这是补洞的报酬。他说，那只是顺手做的一件小事。</a:t>
                      </a:r>
                      <a:endParaRPr kumimoji="0" lang="en-US" altLang="zh-CN" sz="2000" b="1" i="0" u="none" strike="noStrike" cap="none" normalizeH="0" baseline="0" dirty="0" smtClean="0">
                        <a:ln>
                          <a:noFill/>
                        </a:ln>
                        <a:solidFill>
                          <a:srgbClr val="000000"/>
                        </a:solidFill>
                        <a:effectLst/>
                        <a:latin typeface="Times New Roman"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4988"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一束阳光一阵香</a:t>
                      </a:r>
                      <a:endParaRPr kumimoji="0" lang="en-US" altLang="zh-CN"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534988" algn="ctr"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一考生</a:t>
                      </a:r>
                      <a:endParaRPr kumimoji="0" lang="zh-CN" altLang="en-US"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阳光照在曼陀罗的花瓣上，那种绚丽的香，你闻到了吗？阳光照在雪莲的花蕊上，那种素雅的香，你闻到了吗？阳光照在向日葵的花盘上，那种清幽的香，你闻到了吗？</a:t>
                      </a:r>
                    </a:p>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是的，小小的一束阳光，却总带给人悄然的香气，沁人心脾，久久萦绕。</a:t>
                      </a:r>
                    </a:p>
                    <a:p>
                      <a:pPr marL="0" marR="0" lvl="0" indent="534988" algn="l" defTabSz="914400" rtl="0" eaLnBrk="0" fontAlgn="base" latinLnBrk="0" hangingPunct="0">
                        <a:lnSpc>
                          <a:spcPct val="122000"/>
                        </a:lnSpc>
                        <a:spcBef>
                          <a:spcPct val="0"/>
                        </a:spcBef>
                        <a:spcAft>
                          <a:spcPct val="0"/>
                        </a:spcAft>
                        <a:buClrTx/>
                        <a:buSzTx/>
                        <a:buFont typeface="Arial" charset="0"/>
                        <a:buNone/>
                        <a:tabLst/>
                      </a:pPr>
                      <a:endPar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59342" name="Rectangle 2"/>
          <p:cNvSpPr>
            <a:spLocks noChangeArrowheads="1"/>
          </p:cNvSpPr>
          <p:nvPr/>
        </p:nvSpPr>
        <p:spPr bwMode="auto">
          <a:xfrm>
            <a:off x="755650" y="692150"/>
            <a:ext cx="7920038" cy="576263"/>
          </a:xfrm>
          <a:prstGeom prst="rect">
            <a:avLst/>
          </a:prstGeom>
          <a:noFill/>
          <a:ln w="9525">
            <a:noFill/>
            <a:miter lim="800000"/>
            <a:headEnd/>
            <a:tailEnd/>
          </a:ln>
        </p:spPr>
        <p:txBody>
          <a:bodyPr/>
          <a:lstStyle/>
          <a:p>
            <a:pPr algn="ctr">
              <a:lnSpc>
                <a:spcPts val="3500"/>
              </a:lnSpc>
              <a:buFont typeface="Arial" charset="0"/>
              <a:buNone/>
            </a:pPr>
            <a:r>
              <a:rPr lang="en-US" sz="2400" b="1">
                <a:solidFill>
                  <a:srgbClr val="0033CC"/>
                </a:solidFill>
                <a:effectLst>
                  <a:outerShdw blurRad="38100" dist="38100" dir="2700000" algn="tl">
                    <a:srgbClr val="C0C0C0"/>
                  </a:outerShdw>
                </a:effectLst>
                <a:latin typeface="宋体" pitchFamily="2" charset="-122"/>
                <a:ea typeface="黑体" pitchFamily="2" charset="-122"/>
              </a:rPr>
              <a:t>——</a:t>
            </a:r>
            <a:r>
              <a:rPr lang="en-US" sz="2400" b="1">
                <a:solidFill>
                  <a:srgbClr val="0033CC"/>
                </a:solidFill>
                <a:effectLst>
                  <a:outerShdw blurRad="38100" dist="38100" dir="2700000" algn="tl">
                    <a:srgbClr val="C0C0C0"/>
                  </a:outerShdw>
                </a:effectLst>
                <a:latin typeface="黑体" pitchFamily="2" charset="-122"/>
                <a:ea typeface="黑体" pitchFamily="2" charset="-122"/>
              </a:rPr>
              <a:t> </a:t>
            </a:r>
            <a:r>
              <a:rPr lang="zh-CN" altLang="en-US" sz="2400" b="1">
                <a:solidFill>
                  <a:srgbClr val="0033CC"/>
                </a:solidFill>
                <a:effectLst>
                  <a:outerShdw blurRad="38100" dist="38100" dir="2700000" algn="tl">
                    <a:srgbClr val="C0C0C0"/>
                  </a:outerShdw>
                </a:effectLst>
                <a:latin typeface="黑体" pitchFamily="2" charset="-122"/>
                <a:ea typeface="黑体" pitchFamily="2" charset="-122"/>
              </a:rPr>
              <a:t>升格展台 </a:t>
            </a:r>
            <a:r>
              <a:rPr lang="en-US" sz="2400" b="1">
                <a:solidFill>
                  <a:srgbClr val="0033CC"/>
                </a:solidFill>
                <a:effectLst>
                  <a:outerShdw blurRad="38100" dist="38100" dir="2700000" algn="tl">
                    <a:srgbClr val="C0C0C0"/>
                  </a:outerShdw>
                </a:effectLst>
                <a:latin typeface="宋体" pitchFamily="2" charset="-122"/>
                <a:ea typeface="黑体" pitchFamily="2" charset="-122"/>
              </a:rPr>
              <a:t>——</a:t>
            </a:r>
            <a:endParaRPr lang="en-US" sz="2400" b="1">
              <a:solidFill>
                <a:srgbClr val="000000"/>
              </a:solidFill>
              <a:latin typeface="Times New Roman" pitchFamily="18" charset="0"/>
              <a:cs typeface="Times New Roman" pitchFamily="18" charset="0"/>
            </a:endParaRPr>
          </a:p>
        </p:txBody>
      </p:sp>
      <p:sp>
        <p:nvSpPr>
          <p:cNvPr id="265934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4"/>
          <p:cNvGrpSpPr>
            <a:grpSpLocks/>
          </p:cNvGrpSpPr>
          <p:nvPr/>
        </p:nvGrpSpPr>
        <p:grpSpPr bwMode="auto">
          <a:xfrm>
            <a:off x="1588" y="1857375"/>
            <a:ext cx="609600" cy="2003425"/>
            <a:chOff x="0" y="0"/>
            <a:chExt cx="384" cy="1262"/>
          </a:xfrm>
        </p:grpSpPr>
        <p:pic>
          <p:nvPicPr>
            <p:cNvPr id="2659345"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59346"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59347"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59342">
                                            <p:txEl>
                                              <p:pRg st="0" end="0"/>
                                            </p:txEl>
                                          </p:spTgt>
                                        </p:tgtEl>
                                        <p:attrNameLst>
                                          <p:attrName>style.visibility</p:attrName>
                                        </p:attrNameLst>
                                      </p:cBhvr>
                                      <p:to>
                                        <p:strVal val="visible"/>
                                      </p:to>
                                    </p:set>
                                    <p:anim calcmode="lin" valueType="num">
                                      <p:cBhvr additive="base">
                                        <p:cTn id="7" dur="500" fill="hold"/>
                                        <p:tgtEl>
                                          <p:spTgt spid="26593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593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659331"/>
                                        </p:tgtEl>
                                        <p:attrNameLst>
                                          <p:attrName>style.visibility</p:attrName>
                                        </p:attrNameLst>
                                      </p:cBhvr>
                                      <p:to>
                                        <p:strVal val="visible"/>
                                      </p:to>
                                    </p:set>
                                    <p:animEffect transition="in" filter="box(in)">
                                      <p:cBhvr>
                                        <p:cTn id="13" dur="500"/>
                                        <p:tgtEl>
                                          <p:spTgt spid="2659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0368" name="Group 16"/>
          <p:cNvGraphicFramePr>
            <a:graphicFrameLocks noGrp="1"/>
          </p:cNvGraphicFramePr>
          <p:nvPr/>
        </p:nvGraphicFramePr>
        <p:xfrm>
          <a:off x="785786" y="785794"/>
          <a:ext cx="7993063" cy="5669280"/>
        </p:xfrm>
        <a:graphic>
          <a:graphicData uri="http://schemas.openxmlformats.org/drawingml/2006/table">
            <a:tbl>
              <a:tblPr/>
              <a:tblGrid>
                <a:gridCol w="4459292"/>
                <a:gridCol w="3533771"/>
              </a:tblGrid>
              <a:tr h="4537075">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en-US" altLang="zh-CN" sz="2000" b="1" i="0" u="none" strike="noStrike" cap="none" normalizeH="0" baseline="0" dirty="0" smtClean="0">
                          <a:ln>
                            <a:noFill/>
                          </a:ln>
                          <a:solidFill>
                            <a:srgbClr val="000000"/>
                          </a:solidFill>
                          <a:effectLst/>
                          <a:latin typeface="+mn-ea"/>
                          <a:ea typeface="+mn-ea"/>
                        </a:rPr>
                        <a:t>(</a:t>
                      </a:r>
                      <a:r>
                        <a:rPr kumimoji="0" lang="zh-CN" altLang="en-US" sz="2000" b="1" i="0" u="none" strike="noStrike" cap="none" normalizeH="0" baseline="0" dirty="0" smtClean="0">
                          <a:ln>
                            <a:noFill/>
                          </a:ln>
                          <a:solidFill>
                            <a:srgbClr val="000000"/>
                          </a:solidFill>
                          <a:effectLst/>
                          <a:latin typeface="+mn-ea"/>
                          <a:ea typeface="+mn-ea"/>
                        </a:rPr>
                        <a:t>开头能联系材料不错，但内容过多</a:t>
                      </a:r>
                      <a:r>
                        <a:rPr kumimoji="0" lang="en-US" altLang="zh-CN" sz="2000" b="1" i="0" u="none" strike="noStrike" cap="none" normalizeH="0" baseline="0" dirty="0" smtClean="0">
                          <a:ln>
                            <a:noFill/>
                          </a:ln>
                          <a:solidFill>
                            <a:srgbClr val="000000"/>
                          </a:solidFill>
                          <a:effectLst/>
                          <a:latin typeface="+mn-ea"/>
                          <a:ea typeface="+mn-ea"/>
                        </a:rPr>
                        <a:t>)</a:t>
                      </a:r>
                    </a:p>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rPr>
                        <a:t>我们在生活中也有许多这样顺手做一件小事的机会，殊不知，你做的一小件事，传播一份赤诚的爱心，让爱心前行了一大步。</a:t>
                      </a:r>
                    </a:p>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rPr>
                        <a:t>是的，你顺便做的一小件事，能给人带来很大的帮助。顺便的善举，温暖你我，温暖人间。</a:t>
                      </a:r>
                    </a:p>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en-US" altLang="zh-CN" sz="2000" b="1" i="0" u="none" strike="noStrike" cap="none" normalizeH="0" baseline="0" dirty="0" smtClean="0">
                          <a:ln>
                            <a:noFill/>
                          </a:ln>
                          <a:solidFill>
                            <a:srgbClr val="000000"/>
                          </a:solidFill>
                          <a:effectLst/>
                          <a:latin typeface="+mn-ea"/>
                          <a:ea typeface="+mn-ea"/>
                        </a:rPr>
                        <a:t>(</a:t>
                      </a:r>
                      <a:r>
                        <a:rPr kumimoji="0" lang="zh-CN" altLang="en-US" sz="2000" b="1" i="0" u="none" strike="noStrike" cap="none" normalizeH="0" baseline="0" dirty="0" smtClean="0">
                          <a:ln>
                            <a:noFill/>
                          </a:ln>
                          <a:solidFill>
                            <a:srgbClr val="000000"/>
                          </a:solidFill>
                          <a:effectLst/>
                          <a:latin typeface="+mn-ea"/>
                          <a:ea typeface="+mn-ea"/>
                        </a:rPr>
                        <a:t>这两段能联系材料提出观点，符合题意，但语言没有文采，比较平淡</a:t>
                      </a:r>
                      <a:r>
                        <a:rPr kumimoji="0" lang="en-US" altLang="zh-CN" sz="2000" b="1" i="0" u="none" strike="noStrike" cap="none" normalizeH="0" baseline="0" dirty="0" smtClean="0">
                          <a:ln>
                            <a:noFill/>
                          </a:ln>
                          <a:solidFill>
                            <a:srgbClr val="000000"/>
                          </a:solidFill>
                          <a:effectLst/>
                          <a:latin typeface="+mn-ea"/>
                          <a:ea typeface="+mn-ea"/>
                        </a:rPr>
                        <a:t>)</a:t>
                      </a:r>
                    </a:p>
                    <a:p>
                      <a:pPr marL="0" marR="0" lvl="0" indent="534988"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rPr>
                        <a:t>头脑中经常想起那个感动了世人的修女</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rPr>
                        <a:t>——</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rPr>
                        <a:t>兰德修女。她认为人类的不幸并不在于贫困、生病或饥饿，真正的不幸是当人们生病或贫困时没有人伸出援手，即使死去，临终前也</a:t>
                      </a:r>
                      <a:endParaRPr kumimoji="0" lang="en-US" sz="2000" b="1" i="0" u="none" strike="noStrike" cap="none" normalizeH="0" baseline="0" dirty="0" smtClean="0">
                        <a:ln>
                          <a:noFill/>
                        </a:ln>
                        <a:solidFill>
                          <a:srgbClr val="000000"/>
                        </a:solidFill>
                        <a:effectLst/>
                        <a:latin typeface="Times New Roman"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rPr>
                        <a:t>而我们也可以顺便，抑或偶尔为他人送上一束阳光，沐浴在香气中的人们也会有莫名的享受与感动。就像修船工刷漆的同时，补好了洞。他顺便做的补洞小事，就是一束阳光，让船主感动与欣慰。</a:t>
                      </a:r>
                    </a:p>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rPr>
                        <a:t>头脑中经常想起那个感动了世人的修女</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rPr>
                        <a:t>——</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rPr>
                        <a:t>兰德修女。不管多么瘦小，多么贫穷，看到老弱病残者，她总是施以援手。在弱者被践踏如泥的时候，她给了他们一个人的尊严。在她看来，一切都只是顺手而已。她说：“我们都不是伟大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036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4"/>
          <p:cNvGrpSpPr>
            <a:grpSpLocks/>
          </p:cNvGrpSpPr>
          <p:nvPr/>
        </p:nvGrpSpPr>
        <p:grpSpPr bwMode="auto">
          <a:xfrm>
            <a:off x="1588" y="1857375"/>
            <a:ext cx="609600" cy="2003425"/>
            <a:chOff x="0" y="0"/>
            <a:chExt cx="384" cy="1262"/>
          </a:xfrm>
        </p:grpSpPr>
        <p:pic>
          <p:nvPicPr>
            <p:cNvPr id="2660365"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60366"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60367"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60368"/>
                                        </p:tgtEl>
                                        <p:attrNameLst>
                                          <p:attrName>style.visibility</p:attrName>
                                        </p:attrNameLst>
                                      </p:cBhvr>
                                      <p:to>
                                        <p:strVal val="visible"/>
                                      </p:to>
                                    </p:set>
                                    <p:animEffect transition="in" filter="box(in)">
                                      <p:cBhvr>
                                        <p:cTn id="7" dur="500"/>
                                        <p:tgtEl>
                                          <p:spTgt spid="2660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1392" name="Group 16"/>
          <p:cNvGraphicFramePr>
            <a:graphicFrameLocks noGrp="1"/>
          </p:cNvGraphicFramePr>
          <p:nvPr/>
        </p:nvGraphicFramePr>
        <p:xfrm>
          <a:off x="714348" y="785794"/>
          <a:ext cx="7848600" cy="5669280"/>
        </p:xfrm>
        <a:graphic>
          <a:graphicData uri="http://schemas.openxmlformats.org/drawingml/2006/table">
            <a:tbl>
              <a:tblPr/>
              <a:tblGrid>
                <a:gridCol w="4316415"/>
                <a:gridCol w="3532185"/>
              </a:tblGrid>
              <a:tr h="4897438">
                <a:tc>
                  <a:txBody>
                    <a:bodyPr/>
                    <a:lstStyle/>
                    <a:p>
                      <a:pPr marL="0" marR="0" lvl="0" indent="0" algn="just"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应有个归宿，这就是特蕾莎向垂死者传播了爱。在街头生病、需要帮助的患者都知道这个能够让他们安歇的地方，就是兰德修女收容所。兰德修女对人们的帮助让人们感到了温暖。</a:t>
                      </a:r>
                    </a:p>
                    <a:p>
                      <a:pPr marL="0" marR="0" lvl="0" indent="0" algn="just"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一对善良的老夫妻见到被过往的汽车轧坏的下水道井盖，他们竖起了警示牌。他们的举动，确实不足以震撼人心，但这又是多少过往路人忽视或不屑去做的，他们的举动让多少行人和嬉戏的孩子远离危险。这对夫妇竖警示牌的举动也让人感到了温暖。</a:t>
                      </a:r>
                      <a:endPar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just" defTabSz="914400" rtl="0" eaLnBrk="0" fontAlgn="base" latinLnBrk="0" hangingPunct="0">
                        <a:lnSpc>
                          <a:spcPct val="122000"/>
                        </a:lnSpc>
                        <a:spcBef>
                          <a:spcPct val="0"/>
                        </a:spcBef>
                        <a:spcAft>
                          <a:spcPct val="0"/>
                        </a:spcAft>
                        <a:buClrTx/>
                        <a:buSzTx/>
                        <a:buFont typeface="Arial" charset="0"/>
                        <a:buNone/>
                        <a:tabLst/>
                        <a:defRPr/>
                      </a:pPr>
                      <a:r>
                        <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7</a:t>
                      </a: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月</a:t>
                      </a:r>
                      <a:r>
                        <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2</a:t>
                      </a: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日下午</a:t>
                      </a:r>
                      <a:r>
                        <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1</a:t>
                      </a: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点半，在杭州滨江区的一住宅小区，一个</a:t>
                      </a:r>
                      <a:r>
                        <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2</a:t>
                      </a: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岁女童突然从</a:t>
                      </a:r>
                      <a:r>
                        <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10</a:t>
                      </a: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楼坠落，在楼下的吴菊萍</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奋不</a:t>
                      </a:r>
                      <a:endPar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rPr>
                        <a:t>的人，但我们可以用伟大的爱来做生活中每一件最平凡的事。”兰德修女的无数次顺便帮助，就像一束束阳光，照在了那些需要帮助的人身上，阳光的味道夹杂着幽幽的花香。</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Calibri" pitchFamily="34" charset="0"/>
                          <a:ea typeface="楷体_GB2312" pitchFamily="49" charset="-122"/>
                          <a:cs typeface="Times New Roman" pitchFamily="18" charset="0"/>
                        </a:rPr>
                        <a:t>        他和她也是照亮别人内心的人，我不曾知道他们的名字，我只知道他们是一对善良的老夫妻。见到被过往的汽车轧坏的下水道井盖，他们顺手竖起了警示牌。他们的举动，确实不足以震撼人心，但这又是多少过往路人忽视或不屑去做的，他们的举动让多少行人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138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4"/>
          <p:cNvGrpSpPr>
            <a:grpSpLocks/>
          </p:cNvGrpSpPr>
          <p:nvPr/>
        </p:nvGrpSpPr>
        <p:grpSpPr bwMode="auto">
          <a:xfrm>
            <a:off x="1588" y="1857375"/>
            <a:ext cx="609600" cy="2003425"/>
            <a:chOff x="0" y="0"/>
            <a:chExt cx="384" cy="1262"/>
          </a:xfrm>
        </p:grpSpPr>
        <p:pic>
          <p:nvPicPr>
            <p:cNvPr id="2661389"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61390"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61391"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61392"/>
                                        </p:tgtEl>
                                        <p:attrNameLst>
                                          <p:attrName>style.visibility</p:attrName>
                                        </p:attrNameLst>
                                      </p:cBhvr>
                                      <p:to>
                                        <p:strVal val="visible"/>
                                      </p:to>
                                    </p:set>
                                    <p:animEffect transition="in" filter="box(in)">
                                      <p:cBhvr>
                                        <p:cTn id="7" dur="500"/>
                                        <p:tgtEl>
                                          <p:spTgt spid="2661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421" name="Group 21"/>
          <p:cNvGraphicFramePr>
            <a:graphicFrameLocks noGrp="1"/>
          </p:cNvGraphicFramePr>
          <p:nvPr/>
        </p:nvGraphicFramePr>
        <p:xfrm>
          <a:off x="571472" y="581237"/>
          <a:ext cx="7921625" cy="5705307"/>
        </p:xfrm>
        <a:graphic>
          <a:graphicData uri="http://schemas.openxmlformats.org/drawingml/2006/table">
            <a:tbl>
              <a:tblPr/>
              <a:tblGrid>
                <a:gridCol w="4173539"/>
                <a:gridCol w="3748086"/>
              </a:tblGrid>
              <a:tr h="5705307">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顾身地冲过去用双手接住了孩子。吴菊萍手臂骨折，受伤严重，被网友称为“最美妈妈”。她的行为让一个家庭远离了痛苦，她的一接，也绽放出了母爱最美的光辉。吴菊萍的一接，接住了一个生命，挽救了国人的道德。</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2000" b="1" i="0" u="none" strike="noStrike" cap="none" normalizeH="0" baseline="0" dirty="0" smtClean="0">
                          <a:ln>
                            <a:noFill/>
                          </a:ln>
                          <a:solidFill>
                            <a:srgbClr val="000000"/>
                          </a:solidFill>
                          <a:effectLst/>
                          <a:latin typeface="+mn-ea"/>
                          <a:ea typeface="+mn-ea"/>
                          <a:cs typeface="Times New Roman" pitchFamily="18" charset="0"/>
                        </a:rPr>
                        <a:t>这三段文字叙述成分多，材料只是堆砌在一起，没有反映中心，也没有点题</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a:t>
                      </a:r>
                      <a:endParaRPr kumimoji="0" lang="zh-CN" altLang="en-US" sz="2000" b="1"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2000"/>
                        </a:lnSpc>
                        <a:spcBef>
                          <a:spcPct val="0"/>
                        </a:spcBef>
                        <a:spcAft>
                          <a:spcPct val="0"/>
                        </a:spcAft>
                        <a:buClrTx/>
                        <a:buSzTx/>
                        <a:buFont typeface="Arial" charset="0"/>
                        <a:buNone/>
                        <a:tabLst>
                          <a:tab pos="1081088" algn="l"/>
                        </a:tabLst>
                      </a:pPr>
                      <a:r>
                        <a:rPr kumimoji="0" lang="zh-CN" altLang="en-US" sz="2000" b="1" i="0" u="none" strike="noStrike" cap="none" normalizeH="0" baseline="0" dirty="0" smtClean="0">
                          <a:ln>
                            <a:noFill/>
                          </a:ln>
                          <a:solidFill>
                            <a:srgbClr val="000000"/>
                          </a:solidFill>
                          <a:effectLst/>
                          <a:latin typeface="Calibri" pitchFamily="34" charset="0"/>
                          <a:ea typeface="楷体_GB2312" pitchFamily="49" charset="-122"/>
                        </a:rPr>
                        <a:t>嬉戏的孩子远离危险。这对夫妇的顺手竖警示牌，就像一束道德光芒，照在每个人的心上，馥郁的花香迸发而出。</a:t>
                      </a:r>
                    </a:p>
                    <a:p>
                      <a:pPr marL="0" marR="0" lvl="0" indent="0" algn="just" defTabSz="914400" rtl="0" eaLnBrk="0" fontAlgn="base" latinLnBrk="0" hangingPunct="0">
                        <a:lnSpc>
                          <a:spcPct val="122000"/>
                        </a:lnSpc>
                        <a:spcBef>
                          <a:spcPct val="0"/>
                        </a:spcBef>
                        <a:spcAft>
                          <a:spcPct val="0"/>
                        </a:spcAft>
                        <a:buClrTx/>
                        <a:buSzTx/>
                        <a:buFont typeface="Arial" charset="0"/>
                        <a:buNone/>
                        <a:tabLst>
                          <a:tab pos="1081088" algn="l"/>
                        </a:tabLst>
                        <a:defRPr/>
                      </a:pPr>
                      <a:r>
                        <a:rPr kumimoji="0" lang="zh-CN" altLang="en-US" sz="2000" b="1" i="0" u="none" strike="noStrike" cap="none" normalizeH="0" baseline="0" dirty="0" smtClean="0">
                          <a:ln>
                            <a:noFill/>
                          </a:ln>
                          <a:solidFill>
                            <a:srgbClr val="000000"/>
                          </a:solidFill>
                          <a:effectLst/>
                          <a:latin typeface="Calibri" pitchFamily="34" charset="0"/>
                          <a:ea typeface="楷体_GB2312" pitchFamily="49" charset="-122"/>
                        </a:rPr>
                        <a:t>        “最美”之中有她的名字，她就是“最美妈妈”吴菊萍。面对坠楼的女童，她没有反应时间，她能做的是努力向前冲，孩子得救了，她受伤了。而她却说，这是出于母亲的“本能”。她的“本能”行为让一个家庭远离了痛苦，她的偶然一接，绽放出了母爱最美的光辉。吴菊萍的顺手一接，</a:t>
                      </a:r>
                      <a:r>
                        <a:rPr kumimoji="0" lang="zh-CN" altLang="en-US" sz="2000" b="1" i="0" u="none" strike="noStrike" kern="1200" cap="none" normalizeH="0" baseline="0" dirty="0" smtClean="0">
                          <a:ln>
                            <a:noFill/>
                          </a:ln>
                          <a:solidFill>
                            <a:srgbClr val="000000"/>
                          </a:solidFill>
                          <a:effectLst/>
                          <a:latin typeface="Calibri" pitchFamily="34" charset="0"/>
                          <a:ea typeface="楷体_GB2312" pitchFamily="49" charset="-122"/>
                          <a:cs typeface="+mn-cs"/>
                        </a:rPr>
                        <a:t>接住</a:t>
                      </a:r>
                    </a:p>
                    <a:p>
                      <a:pPr marL="0" marR="0" lvl="0" indent="0" algn="just" defTabSz="914400" rtl="0" eaLnBrk="0" fontAlgn="base" latinLnBrk="0" hangingPunct="0">
                        <a:lnSpc>
                          <a:spcPct val="122000"/>
                        </a:lnSpc>
                        <a:spcBef>
                          <a:spcPct val="0"/>
                        </a:spcBef>
                        <a:spcAft>
                          <a:spcPct val="0"/>
                        </a:spcAft>
                        <a:buClrTx/>
                        <a:buSzTx/>
                        <a:buFont typeface="Arial" charset="0"/>
                        <a:buNone/>
                        <a:tabLst>
                          <a:tab pos="1081088" algn="l"/>
                        </a:tabLst>
                      </a:pPr>
                      <a:r>
                        <a:rPr kumimoji="0" lang="zh-CN" altLang="en-US" sz="2000" b="1" i="0" u="none" strike="noStrike" cap="none" normalizeH="0" baseline="0" dirty="0" smtClean="0">
                          <a:ln>
                            <a:noFill/>
                          </a:ln>
                          <a:solidFill>
                            <a:srgbClr val="000000"/>
                          </a:solidFill>
                          <a:effectLst/>
                          <a:latin typeface="楷体_GB2312" pitchFamily="49" charset="-122"/>
                          <a:ea typeface="楷体_GB2312" pitchFamily="49" charset="-122"/>
                          <a:cs typeface="Times New Roman" pitchFamily="18" charset="0"/>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241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4"/>
          <p:cNvGrpSpPr>
            <a:grpSpLocks/>
          </p:cNvGrpSpPr>
          <p:nvPr/>
        </p:nvGrpSpPr>
        <p:grpSpPr bwMode="auto">
          <a:xfrm>
            <a:off x="1588" y="1857375"/>
            <a:ext cx="609600" cy="2003425"/>
            <a:chOff x="0" y="0"/>
            <a:chExt cx="384" cy="1262"/>
          </a:xfrm>
        </p:grpSpPr>
        <p:pic>
          <p:nvPicPr>
            <p:cNvPr id="2662413"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62414"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62415"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62421"/>
                                        </p:tgtEl>
                                        <p:attrNameLst>
                                          <p:attrName>style.visibility</p:attrName>
                                        </p:attrNameLst>
                                      </p:cBhvr>
                                      <p:to>
                                        <p:strVal val="visible"/>
                                      </p:to>
                                    </p:set>
                                    <p:animEffect transition="in" filter="box(in)">
                                      <p:cBhvr>
                                        <p:cTn id="7" dur="500"/>
                                        <p:tgtEl>
                                          <p:spTgt spid="2662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9172" name="Group 20"/>
          <p:cNvGraphicFramePr>
            <a:graphicFrameLocks noGrp="1"/>
          </p:cNvGraphicFramePr>
          <p:nvPr/>
        </p:nvGraphicFramePr>
        <p:xfrm>
          <a:off x="714348" y="642918"/>
          <a:ext cx="7848600" cy="6041136"/>
        </p:xfrm>
        <a:graphic>
          <a:graphicData uri="http://schemas.openxmlformats.org/drawingml/2006/table">
            <a:tbl>
              <a:tblPr/>
              <a:tblGrid>
                <a:gridCol w="3816350"/>
                <a:gridCol w="4032250"/>
              </a:tblGrid>
              <a:tr h="4967288">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而她，面对渐渐苍老的你，心中唯一的念想就是给予你同样多的幸福，让你的生命不受外界的威胁。陈叔，这也许并不仅仅是一个法律、规则的问题，这是一个女儿对父亲深沉的爱，请你为了女儿，为了家人，放下手中的手机。如果不这样，它会给你和你的女儿带来永远的伤痛。请你放下那些没有多少分量的面子，用心去感受女儿的关怀与担忧，因为女儿希望你能够健康安全地陪伴在她的左右；请你真心地接受警方的教育和家人的劝告，因为他们中每一个人都是为你的幸福和快乐着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亲爱的老陈，这或许不仅仅是一个法律、规则的问题，这是一位女儿对父亲的深沉的爱。请为你女儿，放下手中的手机，因为它会给你和你的女儿带来永远的伤痛；请你放下那没有多少分量的面子，用心去感受女儿的关怀与担忧；请你真心地接受警方的教育和家人的劝告，因为他们每一个人都是为了你的幸福和快乐。</a:t>
                      </a: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0916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grpSp>
        <p:nvGrpSpPr>
          <p:cNvPr id="2" name="Group 4"/>
          <p:cNvGrpSpPr>
            <a:grpSpLocks/>
          </p:cNvGrpSpPr>
          <p:nvPr/>
        </p:nvGrpSpPr>
        <p:grpSpPr bwMode="auto">
          <a:xfrm>
            <a:off x="1588" y="1857375"/>
            <a:ext cx="609600" cy="2003425"/>
            <a:chOff x="0" y="0"/>
            <a:chExt cx="384" cy="1262"/>
          </a:xfrm>
        </p:grpSpPr>
        <p:pic>
          <p:nvPicPr>
            <p:cNvPr id="2609165"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09166"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09172"/>
                                        </p:tgtEl>
                                        <p:attrNameLst>
                                          <p:attrName>style.visibility</p:attrName>
                                        </p:attrNameLst>
                                      </p:cBhvr>
                                      <p:to>
                                        <p:strVal val="visible"/>
                                      </p:to>
                                    </p:set>
                                    <p:anim calcmode="lin" valueType="num">
                                      <p:cBhvr additive="base">
                                        <p:cTn id="7" dur="500" fill="hold"/>
                                        <p:tgtEl>
                                          <p:spTgt spid="2609172"/>
                                        </p:tgtEl>
                                        <p:attrNameLst>
                                          <p:attrName>ppt_x</p:attrName>
                                        </p:attrNameLst>
                                      </p:cBhvr>
                                      <p:tavLst>
                                        <p:tav tm="0">
                                          <p:val>
                                            <p:strVal val="#ppt_x"/>
                                          </p:val>
                                        </p:tav>
                                        <p:tav tm="100000">
                                          <p:val>
                                            <p:strVal val="#ppt_x"/>
                                          </p:val>
                                        </p:tav>
                                      </p:tavLst>
                                    </p:anim>
                                    <p:anim calcmode="lin" valueType="num">
                                      <p:cBhvr additive="base">
                                        <p:cTn id="8" dur="500" fill="hold"/>
                                        <p:tgtEl>
                                          <p:spTgt spid="2609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426"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ctr">
              <a:lnSpc>
                <a:spcPts val="3500"/>
              </a:lnSpc>
              <a:buFont typeface="Arial" charset="0"/>
              <a:buNone/>
            </a:pPr>
            <a:endParaRPr lang="en-US" sz="2400" b="1">
              <a:latin typeface="宋体" pitchFamily="2" charset="-122"/>
            </a:endParaRPr>
          </a:p>
        </p:txBody>
      </p:sp>
      <p:graphicFrame>
        <p:nvGraphicFramePr>
          <p:cNvPr id="2663428" name="Group 4"/>
          <p:cNvGraphicFramePr>
            <a:graphicFrameLocks noGrp="1"/>
          </p:cNvGraphicFramePr>
          <p:nvPr/>
        </p:nvGraphicFramePr>
        <p:xfrm>
          <a:off x="571472" y="857232"/>
          <a:ext cx="7993062" cy="5429288"/>
        </p:xfrm>
        <a:graphic>
          <a:graphicData uri="http://schemas.openxmlformats.org/drawingml/2006/table">
            <a:tbl>
              <a:tblPr/>
              <a:tblGrid>
                <a:gridCol w="3457573"/>
                <a:gridCol w="4535489"/>
              </a:tblGrid>
              <a:tr h="5429288">
                <a:tc>
                  <a:txBody>
                    <a:bodyPr/>
                    <a:lstStyle/>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顺手做些力所能及的事。你我都不求褒奖，只是率性而为，随心所欲，足矣。</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2000" b="1" i="0" u="none" strike="noStrike" cap="none" normalizeH="0" baseline="0" dirty="0" smtClean="0">
                          <a:ln>
                            <a:noFill/>
                          </a:ln>
                          <a:solidFill>
                            <a:srgbClr val="000000"/>
                          </a:solidFill>
                          <a:effectLst/>
                          <a:latin typeface="+mn-ea"/>
                          <a:ea typeface="+mn-ea"/>
                          <a:cs typeface="Times New Roman" pitchFamily="18" charset="0"/>
                        </a:rPr>
                        <a:t>结尾应像“豹尾” 一样有力地回扣主题，很显然这个结尾没做到</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endParaRPr kumimoji="0" lang="en-US" sz="2000" b="1" i="0" u="none" strike="noStrike" cap="none" normalizeH="0" baseline="0" dirty="0" smtClean="0">
                        <a:ln>
                          <a:noFill/>
                        </a:ln>
                        <a:solidFill>
                          <a:srgbClr val="000000"/>
                        </a:solidFill>
                        <a:effectLst/>
                        <a:latin typeface="Times New Roman"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kern="1200" cap="none" normalizeH="0" baseline="0" dirty="0" smtClean="0">
                          <a:ln>
                            <a:noFill/>
                          </a:ln>
                          <a:solidFill>
                            <a:srgbClr val="000000"/>
                          </a:solidFill>
                          <a:effectLst/>
                          <a:latin typeface="Calibri" pitchFamily="34" charset="0"/>
                          <a:ea typeface="楷体_GB2312" pitchFamily="49" charset="-122"/>
                          <a:cs typeface="+mn-cs"/>
                        </a:rPr>
                        <a:t>了一</a:t>
                      </a:r>
                      <a:r>
                        <a:rPr kumimoji="0" lang="zh-CN" altLang="en-US" sz="2000" b="1" i="0" u="none" strike="noStrike" cap="none" normalizeH="0" baseline="0" dirty="0" smtClean="0">
                          <a:ln>
                            <a:noFill/>
                          </a:ln>
                          <a:solidFill>
                            <a:srgbClr val="000000"/>
                          </a:solidFill>
                          <a:effectLst/>
                          <a:latin typeface="楷体_GB2312" pitchFamily="49" charset="-122"/>
                          <a:ea typeface="楷体_GB2312" pitchFamily="49" charset="-122"/>
                        </a:rPr>
                        <a:t>个生命，挽救了国人的道德，就像一束阳光，最美，最灿烂，最迷人。</a:t>
                      </a:r>
                      <a:endParaRPr kumimoji="0" lang="en-US" altLang="zh-CN" sz="2000" b="1" i="0" u="none" strike="noStrike" cap="none" normalizeH="0" baseline="0" dirty="0" smtClean="0">
                        <a:ln>
                          <a:noFill/>
                        </a:ln>
                        <a:solidFill>
                          <a:srgbClr val="000000"/>
                        </a:solidFill>
                        <a:effectLst/>
                        <a:latin typeface="楷体_GB2312" pitchFamily="49" charset="-122"/>
                        <a:ea typeface="楷体_GB2312" pitchFamily="49" charset="-122"/>
                      </a:endParaRPr>
                    </a:p>
                    <a:p>
                      <a:pPr marL="0" marR="0" lvl="0" indent="0" algn="just"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楷体_GB2312" pitchFamily="49" charset="-122"/>
                          <a:ea typeface="楷体_GB2312" pitchFamily="49" charset="-122"/>
                        </a:rPr>
                        <a:t>    我来升格</a:t>
                      </a:r>
                      <a:r>
                        <a:rPr kumimoji="0" lang="en-US" altLang="zh-CN" sz="2000" b="1" i="0" u="none" strike="noStrike" cap="none" normalizeH="0" baseline="0" dirty="0" smtClean="0">
                          <a:ln>
                            <a:noFill/>
                          </a:ln>
                          <a:solidFill>
                            <a:srgbClr val="000000"/>
                          </a:solidFill>
                          <a:effectLst/>
                          <a:latin typeface="+mn-ea"/>
                          <a:ea typeface="+mn-ea"/>
                        </a:rPr>
                        <a:t>(</a:t>
                      </a:r>
                      <a:r>
                        <a:rPr kumimoji="0" lang="zh-CN" altLang="en-US" sz="2000" b="1" i="0" u="none" strike="noStrike" cap="none" normalizeH="0" baseline="0" dirty="0" smtClean="0">
                          <a:ln>
                            <a:noFill/>
                          </a:ln>
                          <a:solidFill>
                            <a:srgbClr val="000000"/>
                          </a:solidFill>
                          <a:effectLst/>
                          <a:latin typeface="+mn-ea"/>
                          <a:ea typeface="+mn-ea"/>
                        </a:rPr>
                        <a:t>请从“结尾有才情”的角度对左面加波浪线的段落进行升格</a:t>
                      </a:r>
                      <a:r>
                        <a:rPr kumimoji="0" lang="en-US" altLang="zh-CN" sz="2000" b="1" i="0" u="none" strike="noStrike" cap="none" normalizeH="0" baseline="0" dirty="0" smtClean="0">
                          <a:ln>
                            <a:noFill/>
                          </a:ln>
                          <a:solidFill>
                            <a:srgbClr val="000000"/>
                          </a:solidFill>
                          <a:effectLst/>
                          <a:latin typeface="+mn-ea"/>
                          <a:ea typeface="+mn-ea"/>
                        </a:rPr>
                        <a:t>)</a:t>
                      </a:r>
                      <a:r>
                        <a:rPr kumimoji="0" lang="zh-CN" altLang="en-US" sz="2000" b="1" i="0" u="none" strike="noStrike" cap="none" normalizeH="0" baseline="0" dirty="0" smtClean="0">
                          <a:ln>
                            <a:noFill/>
                          </a:ln>
                          <a:solidFill>
                            <a:srgbClr val="000000"/>
                          </a:solidFill>
                          <a:effectLst/>
                          <a:latin typeface="楷体_GB2312" pitchFamily="49" charset="-122"/>
                          <a:ea typeface="楷体_GB2312" pitchFamily="49" charset="-122"/>
                        </a:rPr>
                        <a:t>：</a:t>
                      </a:r>
                      <a:r>
                        <a:rPr kumimoji="0" lang="zh-CN" altLang="en-US" sz="2000" b="1" i="0" u="sng" strike="noStrike" cap="none" normalizeH="0" baseline="0" dirty="0" smtClean="0">
                          <a:ln>
                            <a:noFill/>
                          </a:ln>
                          <a:solidFill>
                            <a:srgbClr val="990033"/>
                          </a:solidFill>
                          <a:effectLst/>
                          <a:latin typeface="楷体_GB2312" pitchFamily="49" charset="-122"/>
                          <a:ea typeface="楷体_GB2312" pitchFamily="49" charset="-122"/>
                        </a:rPr>
                        <a:t>一束阳光一阵香。我们无时无刻不在追逐着阳光，在享受阳光的同时，我们要努力成为太阳，照一束阳光在他人身上。偶尔的阳光，带着阳光的味道，带着花朵的清香，弥散充盈，让整个世界成为溢香的花园。让我们撷束阳光，寻找芬芳</a:t>
                      </a:r>
                      <a:r>
                        <a:rPr kumimoji="0" lang="en-US" altLang="zh-CN" sz="2000" b="1" i="0" u="sng" strike="noStrike" cap="none" normalizeH="0" baseline="0" dirty="0" smtClean="0">
                          <a:ln>
                            <a:noFill/>
                          </a:ln>
                          <a:solidFill>
                            <a:srgbClr val="990033"/>
                          </a:solidFill>
                          <a:effectLst/>
                          <a:latin typeface="楷体_GB2312" pitchFamily="49" charset="-122"/>
                          <a:ea typeface="楷体_GB2312" pitchFamily="49" charset="-122"/>
                        </a:rPr>
                        <a:t>……</a:t>
                      </a:r>
                    </a:p>
                    <a:p>
                      <a:pPr marL="0" marR="0" lvl="0" indent="0" algn="just" defTabSz="914400" rtl="0" eaLnBrk="0" fontAlgn="base" latinLnBrk="0" hangingPunct="0">
                        <a:lnSpc>
                          <a:spcPct val="122000"/>
                        </a:lnSpc>
                        <a:spcBef>
                          <a:spcPct val="0"/>
                        </a:spcBef>
                        <a:spcAft>
                          <a:spcPct val="0"/>
                        </a:spcAft>
                        <a:buClrTx/>
                        <a:buSzTx/>
                        <a:buFont typeface="Arial" charset="0"/>
                        <a:buNone/>
                        <a:tabLst/>
                      </a:pPr>
                      <a:endParaRPr kumimoji="0" lang="zh-CN" altLang="en-US" sz="2000" b="1" i="0" u="none" strike="noStrike" cap="none" normalizeH="0" baseline="0" dirty="0" smtClean="0">
                        <a:ln>
                          <a:noFill/>
                        </a:ln>
                        <a:solidFill>
                          <a:srgbClr val="000000"/>
                        </a:solidFill>
                        <a:effectLst/>
                        <a:latin typeface="楷体_GB2312" pitchFamily="49" charset="-122"/>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3436" name="标题 1"/>
          <p:cNvSpPr>
            <a:spLocks/>
          </p:cNvSpPr>
          <p:nvPr/>
        </p:nvSpPr>
        <p:spPr bwMode="auto">
          <a:xfrm>
            <a:off x="571472" y="214290"/>
            <a:ext cx="6697662" cy="476250"/>
          </a:xfrm>
          <a:prstGeom prst="rect">
            <a:avLst/>
          </a:prstGeom>
          <a:noFill/>
          <a:ln w="9525">
            <a:noFill/>
            <a:miter lim="800000"/>
            <a:headEnd/>
            <a:tailEnd/>
          </a:ln>
        </p:spPr>
        <p:txBody>
          <a:bodyPr anchor="ctr"/>
          <a:lstStyle/>
          <a:p>
            <a:r>
              <a:rPr lang="zh-CN" altLang="en-US" sz="2200" b="1" dirty="0">
                <a:solidFill>
                  <a:srgbClr val="C00000"/>
                </a:solidFill>
                <a:latin typeface="幼圆" pitchFamily="49" charset="-122"/>
                <a:ea typeface="幼圆" pitchFamily="49" charset="-122"/>
              </a:rPr>
              <a:t>专题十七　凤头豹尾展才情</a:t>
            </a:r>
          </a:p>
        </p:txBody>
      </p:sp>
      <p:grpSp>
        <p:nvGrpSpPr>
          <p:cNvPr id="2" name="Group 4"/>
          <p:cNvGrpSpPr>
            <a:grpSpLocks/>
          </p:cNvGrpSpPr>
          <p:nvPr/>
        </p:nvGrpSpPr>
        <p:grpSpPr bwMode="auto">
          <a:xfrm>
            <a:off x="1588" y="1857375"/>
            <a:ext cx="609600" cy="2003425"/>
            <a:chOff x="0" y="0"/>
            <a:chExt cx="384" cy="1262"/>
          </a:xfrm>
        </p:grpSpPr>
        <p:pic>
          <p:nvPicPr>
            <p:cNvPr id="2663438"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63439"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6344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63428"/>
                                        </p:tgtEl>
                                        <p:attrNameLst>
                                          <p:attrName>style.visibility</p:attrName>
                                        </p:attrNameLst>
                                      </p:cBhvr>
                                      <p:to>
                                        <p:strVal val="visible"/>
                                      </p:to>
                                    </p:set>
                                    <p:animEffect transition="in" filter="box(in)">
                                      <p:cBhvr>
                                        <p:cTn id="7" dur="500"/>
                                        <p:tgtEl>
                                          <p:spTgt spid="266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6498"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ctr">
              <a:lnSpc>
                <a:spcPts val="3500"/>
              </a:lnSpc>
              <a:buFont typeface="Arial" charset="0"/>
              <a:buNone/>
            </a:pPr>
            <a:endParaRPr lang="en-US" sz="2400" b="1">
              <a:latin typeface="宋体" pitchFamily="2" charset="-122"/>
            </a:endParaRPr>
          </a:p>
        </p:txBody>
      </p:sp>
      <p:graphicFrame>
        <p:nvGraphicFramePr>
          <p:cNvPr id="2666520" name="Group 24"/>
          <p:cNvGraphicFramePr>
            <a:graphicFrameLocks noGrp="1"/>
          </p:cNvGraphicFramePr>
          <p:nvPr/>
        </p:nvGraphicFramePr>
        <p:xfrm>
          <a:off x="755650" y="908050"/>
          <a:ext cx="7777163" cy="4980496"/>
        </p:xfrm>
        <a:graphic>
          <a:graphicData uri="http://schemas.openxmlformats.org/drawingml/2006/table">
            <a:tbl>
              <a:tblPr/>
              <a:tblGrid>
                <a:gridCol w="4248150"/>
                <a:gridCol w="3529013"/>
              </a:tblGrid>
              <a:tr h="396875">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考场病文</a:t>
                      </a:r>
                      <a:endPar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升格新貌</a:t>
                      </a: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rPr>
                        <a:t>　　</a:t>
                      </a:r>
                      <a:endParaRPr kumimoji="0" lang="zh-CN" altLang="en-US"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1013">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病因分析</a:t>
                      </a: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首尾没有文采：文章的开头只是照搬试题材料内容，没有进行必要的概括，也没有根据材料提出自己的观点、看法；结尾没能引起读者的兴趣，好的结尾要令人念念不忘，有“余音绕梁，三日不绝”的效果。另外，本文还存在点题不到位、语言不优美、空洞的叙述、人物事迹的堆砌等一系列问题。</a:t>
                      </a:r>
                    </a:p>
                    <a:p>
                      <a:pPr marL="0" marR="0" lvl="0" indent="0" algn="r" defTabSz="914400" rtl="0" eaLnBrk="0" fontAlgn="base" latinLnBrk="0" hangingPunct="0">
                        <a:lnSpc>
                          <a:spcPct val="122000"/>
                        </a:lnSpc>
                        <a:spcBef>
                          <a:spcPct val="0"/>
                        </a:spcBef>
                        <a:spcAft>
                          <a:spcPct val="0"/>
                        </a:spcAft>
                        <a:buClrTx/>
                        <a:buSzTx/>
                        <a:buFont typeface="Arial" charset="0"/>
                        <a:buNone/>
                        <a:tabLst/>
                        <a:defRPr/>
                      </a:pP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考场得分：</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37</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分</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endParaRPr kumimoji="0" lang="en-US" sz="2000" b="1" i="0" u="none" strike="noStrike" cap="none" normalizeH="0" baseline="0" dirty="0" smtClean="0">
                        <a:ln>
                          <a:noFill/>
                        </a:ln>
                        <a:solidFill>
                          <a:srgbClr val="000000"/>
                        </a:solidFill>
                        <a:effectLst/>
                        <a:latin typeface="楷体_GB2312" pitchFamily="49" charset="-122"/>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升格点评</a:t>
                      </a: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升格后的文章，首尾两段的描写尤其出彩，以优雅的文笔，如行云流水，气韵生动，读后有齿颊生香之感，令人心驰神往，心向至善之境，可谓妙笔。另外，文章用“一束阳光”串联三个事例材料，用例鲜活，既有具体而微的概括，亦有传神的细节描写，而且结构严谨。</a:t>
                      </a:r>
                    </a:p>
                    <a:p>
                      <a:pPr marL="0" marR="0" lvl="0" indent="0" algn="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我来赋分：</a:t>
                      </a:r>
                      <a:r>
                        <a:rPr kumimoji="0" lang="en-US" altLang="zh-CN" sz="2000" b="1" i="0" u="sng"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53</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分</a:t>
                      </a:r>
                      <a:endParaRPr kumimoji="0" lang="en-US" sz="20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651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4"/>
          <p:cNvGrpSpPr>
            <a:grpSpLocks/>
          </p:cNvGrpSpPr>
          <p:nvPr/>
        </p:nvGrpSpPr>
        <p:grpSpPr bwMode="auto">
          <a:xfrm>
            <a:off x="1588" y="1857375"/>
            <a:ext cx="609600" cy="2003425"/>
            <a:chOff x="0" y="0"/>
            <a:chExt cx="384" cy="1262"/>
          </a:xfrm>
        </p:grpSpPr>
        <p:pic>
          <p:nvPicPr>
            <p:cNvPr id="2666513"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66514"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666519"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66520"/>
                                        </p:tgtEl>
                                        <p:attrNameLst>
                                          <p:attrName>style.visibility</p:attrName>
                                        </p:attrNameLst>
                                      </p:cBhvr>
                                      <p:to>
                                        <p:strVal val="visible"/>
                                      </p:to>
                                    </p:set>
                                    <p:animEffect transition="in" filter="box(in)">
                                      <p:cBhvr>
                                        <p:cTn id="7" dur="500"/>
                                        <p:tgtEl>
                                          <p:spTgt spid="2666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838200"/>
            <a:ext cx="7920037" cy="5399088"/>
          </a:xfrm>
        </p:spPr>
        <p:txBody>
          <a:bodyPr>
            <a:noAutofit/>
          </a:bodyPr>
          <a:lstStyle/>
          <a:p>
            <a:pPr marL="0" indent="0" eaLnBrk="1" hangingPunct="1">
              <a:lnSpc>
                <a:spcPts val="3500"/>
              </a:lnSpc>
              <a:spcBef>
                <a:spcPct val="0"/>
              </a:spcBef>
              <a:buFont typeface="Arial" charset="0"/>
              <a:buNone/>
            </a:pPr>
            <a:r>
              <a:rPr lang="zh-CN" altLang="en-US" sz="2400" b="1" dirty="0" smtClean="0">
                <a:solidFill>
                  <a:srgbClr val="000000"/>
                </a:solidFill>
                <a:latin typeface="Times New Roman" pitchFamily="18" charset="0"/>
                <a:cs typeface="Times New Roman" pitchFamily="18" charset="0"/>
              </a:rPr>
              <a:t>一、巧饰凤头</a:t>
            </a:r>
            <a:endParaRPr lang="zh-CN" altLang="en-US" sz="2400" b="1" dirty="0" smtClean="0">
              <a:solidFill>
                <a:srgbClr val="000000"/>
              </a:solidFill>
              <a:latin typeface="宋体" pitchFamily="2" charset="-122"/>
              <a:cs typeface="Times New Roman" pitchFamily="18" charset="0"/>
            </a:endParaRPr>
          </a:p>
          <a:p>
            <a:pPr marL="0" indent="622300" algn="just" eaLnBrk="1" hangingPunct="1">
              <a:lnSpc>
                <a:spcPts val="3500"/>
              </a:lnSpc>
              <a:spcBef>
                <a:spcPct val="0"/>
              </a:spcBef>
              <a:buNone/>
            </a:pPr>
            <a:r>
              <a:rPr lang="zh-CN" altLang="en-US" sz="2400" b="1" dirty="0" smtClean="0">
                <a:solidFill>
                  <a:srgbClr val="000000"/>
                </a:solidFill>
                <a:latin typeface="宋体" pitchFamily="2" charset="-122"/>
                <a:cs typeface="Times New Roman" pitchFamily="18" charset="0"/>
              </a:rPr>
              <a:t>“凤头”是说作品的开头要像凤凰的头那样秀气、漂亮。唐代诗人白居易在</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新乐府序</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中说：“首句标其目。”意思是作品一开头就要切题，要开门见山；明代著名学者谢榛所写的</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四溟诗话</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中则有“凡起句当如爆竹，骤响易彻”的说法，这是说作品一开头，就要像放鞭炮似的，使人耳目为之一震；清代戏曲理论家李渔对作品的开头也有类似的看法，他在</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闲情偶寄</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中说：“开卷之初，当以奇句夺目，使人一见而惊，不敢弃去。”这实际上是对作品的开头提出了更高的要求。古人关于作品的开头的言论，尽管说法不一，但其实质都是要求作者要认真写好作品的开头。 下面就举几种常见的开头方法。</a:t>
            </a:r>
          </a:p>
        </p:txBody>
      </p:sp>
      <p:sp>
        <p:nvSpPr>
          <p:cNvPr id="266854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6855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6855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6855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amond(i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开门见山法</a:t>
            </a:r>
          </a:p>
          <a:p>
            <a:pPr marL="0" indent="631825"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开门见山，指在开头直接点明文章的立意，亮出自己的观点，表明自己的态度，彰显文章的题旨，使读者对自己的行文意图有所洞彻，以便确定文章是否跑题。记叙文，一般都是直接进入事件的记叙，表明主旨；对于一般性的议论文或者散文，在开头就应该摆明观点。</a:t>
            </a:r>
          </a:p>
        </p:txBody>
      </p:sp>
      <p:sp>
        <p:nvSpPr>
          <p:cNvPr id="266957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6957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6957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6957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p:cNvSpPr>
          <p:nvPr/>
        </p:nvSpPr>
        <p:spPr bwMode="auto">
          <a:xfrm>
            <a:off x="755650" y="3933825"/>
            <a:ext cx="7920038" cy="2447925"/>
          </a:xfrm>
          <a:prstGeom prst="rect">
            <a:avLst/>
          </a:prstGeom>
          <a:noFill/>
          <a:ln w="9525">
            <a:noFill/>
            <a:miter lim="800000"/>
            <a:headEnd/>
            <a:tailEnd/>
          </a:ln>
        </p:spPr>
        <p:txBody>
          <a:bodyPr/>
          <a:lstStyle/>
          <a:p>
            <a:pPr>
              <a:lnSpc>
                <a:spcPct val="122000"/>
              </a:lnSpc>
            </a:pPr>
            <a:r>
              <a:rPr lang="en-US" altLang="zh-CN" sz="2400" b="1" dirty="0">
                <a:solidFill>
                  <a:srgbClr val="000000"/>
                </a:solidFill>
                <a:latin typeface="Times New Roman" pitchFamily="18" charset="0"/>
                <a:ea typeface="黑体" pitchFamily="2" charset="-122"/>
                <a:cs typeface="Times New Roman" pitchFamily="18" charset="0"/>
              </a:rPr>
              <a:t>[</a:t>
            </a:r>
            <a:r>
              <a:rPr lang="zh-CN" altLang="en-US" sz="2400" b="1" dirty="0">
                <a:solidFill>
                  <a:srgbClr val="000000"/>
                </a:solidFill>
                <a:latin typeface="Times New Roman" pitchFamily="18" charset="0"/>
                <a:ea typeface="黑体" pitchFamily="2" charset="-122"/>
                <a:cs typeface="Times New Roman" pitchFamily="18" charset="0"/>
              </a:rPr>
              <a:t>金指点津</a:t>
            </a: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mn-ea"/>
                <a:cs typeface="Times New Roman" pitchFamily="18" charset="0"/>
              </a:rPr>
              <a:t>这个开头紧扣材料，开门见山地亮出了中心观点：当法制遭遇人情时要实行法治，支持小陈，使读者明白作者的行文意图。</a:t>
            </a:r>
          </a:p>
          <a:p>
            <a:pPr>
              <a:lnSpc>
                <a:spcPct val="122000"/>
              </a:lnSpc>
            </a:pPr>
            <a:endParaRPr lang="en-US" altLang="zh-CN" sz="2400" b="1" dirty="0">
              <a:solidFill>
                <a:srgbClr val="000000"/>
              </a:solidFill>
              <a:latin typeface="Times New Roman" pitchFamily="18" charset="0"/>
              <a:ea typeface="仿宋_GB2312" pitchFamily="49" charset="-122"/>
              <a:cs typeface="Times New Roman" pitchFamily="18" charset="0"/>
            </a:endParaRPr>
          </a:p>
          <a:p>
            <a:pPr indent="631825" algn="r">
              <a:lnSpc>
                <a:spcPct val="122000"/>
              </a:lnSpc>
              <a:buFont typeface="Arial" charset="0"/>
              <a:buNone/>
            </a:pPr>
            <a:endParaRPr lang="zh-CN" altLang="en-US" sz="2400" b="1" dirty="0">
              <a:solidFill>
                <a:srgbClr val="000000"/>
              </a:solidFill>
              <a:latin typeface="Times New Roman" pitchFamily="18" charset="0"/>
              <a:ea typeface="仿宋_GB2312" pitchFamily="49" charset="-122"/>
              <a:cs typeface="Times New Roman" pitchFamily="18" charset="0"/>
            </a:endParaRPr>
          </a:p>
        </p:txBody>
      </p:sp>
      <p:sp>
        <p:nvSpPr>
          <p:cNvPr id="2" name="内容占位符 2"/>
          <p:cNvSpPr>
            <a:spLocks/>
          </p:cNvSpPr>
          <p:nvPr/>
        </p:nvSpPr>
        <p:spPr bwMode="auto">
          <a:xfrm>
            <a:off x="755650" y="1196975"/>
            <a:ext cx="7920038" cy="2447925"/>
          </a:xfrm>
          <a:prstGeom prst="rect">
            <a:avLst/>
          </a:prstGeom>
          <a:noFill/>
          <a:ln w="9525">
            <a:noFill/>
            <a:miter lim="800000"/>
            <a:headEnd/>
            <a:tailEnd/>
          </a:ln>
        </p:spPr>
        <p:txBody>
          <a:bodyPr/>
          <a:lstStyle/>
          <a:p>
            <a:pPr algn="just">
              <a:lnSpc>
                <a:spcPct val="122000"/>
              </a:lnSpc>
              <a:buFont typeface="Arial" charset="0"/>
              <a:buNone/>
            </a:pPr>
            <a:r>
              <a:rPr lang="zh-CN" altLang="en-US" sz="2400" b="1" dirty="0" smtClean="0">
                <a:latin typeface="黑体" pitchFamily="2" charset="-122"/>
                <a:ea typeface="黑体" pitchFamily="2" charset="-122"/>
              </a:rPr>
              <a:t>例：</a:t>
            </a:r>
            <a:r>
              <a:rPr lang="zh-CN" altLang="en-US" sz="2400" b="1" dirty="0" smtClean="0">
                <a:solidFill>
                  <a:srgbClr val="000000"/>
                </a:solidFill>
                <a:latin typeface="宋体" pitchFamily="2" charset="-122"/>
                <a:cs typeface="Times New Roman" pitchFamily="18" charset="0"/>
              </a:rPr>
              <a:t>小陈，你举报自己的父亲在高速路上开车接电话的行为，让我情不自禁地为你点赞。在法制遭遇人情困扰时，你用行动亮明了自己的立场，也给社会点亮了前行的方向。 </a:t>
            </a:r>
          </a:p>
          <a:p>
            <a:pPr algn="r">
              <a:lnSpc>
                <a:spcPct val="122000"/>
              </a:lnSpc>
              <a:buFont typeface="Arial" charset="0"/>
              <a:buNone/>
            </a:pPr>
            <a:r>
              <a:rPr lang="zh-CN" altLang="en-US" sz="2400" b="1" dirty="0" smtClean="0">
                <a:solidFill>
                  <a:srgbClr val="000000"/>
                </a:solidFill>
                <a:latin typeface="宋体" pitchFamily="2" charset="-122"/>
                <a:cs typeface="Times New Roman" pitchFamily="18" charset="0"/>
              </a:rPr>
              <a:t> </a:t>
            </a:r>
            <a:r>
              <a:rPr lang="en-US" altLang="zh-CN" sz="2400" b="1" dirty="0" smtClean="0">
                <a:solidFill>
                  <a:srgbClr val="000000"/>
                </a:solidFill>
                <a:latin typeface="宋体" pitchFamily="2" charset="-122"/>
                <a:cs typeface="Times New Roman" pitchFamily="18" charset="0"/>
              </a:rPr>
              <a:t>(2015</a:t>
            </a:r>
            <a:r>
              <a:rPr lang="zh-CN" altLang="en-US" sz="2400" b="1" dirty="0" smtClean="0">
                <a:solidFill>
                  <a:srgbClr val="000000"/>
                </a:solidFill>
                <a:latin typeface="宋体" pitchFamily="2" charset="-122"/>
                <a:cs typeface="Times New Roman" pitchFamily="18" charset="0"/>
              </a:rPr>
              <a:t>年全国卷</a:t>
            </a:r>
            <a:r>
              <a:rPr lang="en-US" altLang="zh-CN" sz="2400" b="1" dirty="0" smtClean="0">
                <a:solidFill>
                  <a:srgbClr val="000000"/>
                </a:solidFill>
                <a:latin typeface="宋体" pitchFamily="2" charset="-122"/>
                <a:cs typeface="Times New Roman" pitchFamily="18" charset="0"/>
              </a:rPr>
              <a:t>Ⅰ</a:t>
            </a:r>
            <a:r>
              <a:rPr lang="zh-CN" altLang="en-US" sz="2400" b="1" dirty="0" smtClean="0">
                <a:solidFill>
                  <a:srgbClr val="000000"/>
                </a:solidFill>
                <a:latin typeface="宋体" pitchFamily="2" charset="-122"/>
                <a:cs typeface="Times New Roman" pitchFamily="18" charset="0"/>
              </a:rPr>
              <a:t>高分作文</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当法制遭遇人情</a:t>
            </a:r>
            <a:r>
              <a:rPr lang="en-US" altLang="zh-CN" sz="2400" b="1" dirty="0" smtClean="0">
                <a:solidFill>
                  <a:srgbClr val="000000"/>
                </a:solidFill>
                <a:latin typeface="宋体" pitchFamily="2" charset="-122"/>
                <a:cs typeface="Times New Roman" pitchFamily="18" charset="0"/>
              </a:rPr>
              <a:t>》)</a:t>
            </a:r>
          </a:p>
          <a:p>
            <a:pPr algn="just">
              <a:lnSpc>
                <a:spcPct val="122000"/>
              </a:lnSpc>
              <a:buFont typeface="Arial" charset="0"/>
              <a:buNone/>
            </a:pPr>
            <a:endParaRPr lang="zh-CN" altLang="en-US" sz="2400" b="1" dirty="0">
              <a:solidFill>
                <a:srgbClr val="000000"/>
              </a:solidFill>
              <a:latin typeface="Times New Roman" pitchFamily="18" charset="0"/>
              <a:ea typeface="仿宋_GB2312" pitchFamily="49" charset="-122"/>
            </a:endParaRPr>
          </a:p>
        </p:txBody>
      </p:sp>
      <p:sp>
        <p:nvSpPr>
          <p:cNvPr id="267059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4" name="Group 7"/>
          <p:cNvGrpSpPr>
            <a:grpSpLocks/>
          </p:cNvGrpSpPr>
          <p:nvPr/>
        </p:nvGrpSpPr>
        <p:grpSpPr bwMode="auto">
          <a:xfrm>
            <a:off x="1588" y="3827463"/>
            <a:ext cx="609600" cy="1978025"/>
            <a:chOff x="0" y="0"/>
            <a:chExt cx="384" cy="1246"/>
          </a:xfrm>
        </p:grpSpPr>
        <p:pic>
          <p:nvPicPr>
            <p:cNvPr id="267059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7060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70601"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p:cNvSpPr>
          <p:nvPr/>
        </p:nvSpPr>
        <p:spPr bwMode="auto">
          <a:xfrm>
            <a:off x="714348" y="785794"/>
            <a:ext cx="8102630" cy="5592784"/>
          </a:xfrm>
          <a:prstGeom prst="rect">
            <a:avLst/>
          </a:prstGeom>
          <a:noFill/>
          <a:ln w="9525">
            <a:noFill/>
            <a:miter lim="800000"/>
            <a:headEnd/>
            <a:tailEnd/>
          </a:ln>
        </p:spPr>
        <p:txBody>
          <a:bodyPr/>
          <a:lstStyle/>
          <a:p>
            <a:pPr>
              <a:lnSpc>
                <a:spcPct val="122000"/>
              </a:lnSpc>
              <a:buFont typeface="Arial" charset="0"/>
              <a:buNone/>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nSpc>
                <a:spcPct val="122000"/>
              </a:lnSpc>
            </a:pPr>
            <a:r>
              <a:rPr lang="en-US" altLang="zh-CN" sz="2400" b="1" dirty="0">
                <a:solidFill>
                  <a:srgbClr val="000000"/>
                </a:solidFill>
                <a:latin typeface="Times New Roman" pitchFamily="18" charset="0"/>
                <a:cs typeface="Times New Roman" pitchFamily="18" charset="0"/>
              </a:rPr>
              <a:t>1</a:t>
            </a:r>
            <a:r>
              <a:rPr lang="en-US" altLang="zh-CN" sz="2400" b="1" dirty="0" smtClean="0">
                <a:solidFill>
                  <a:srgbClr val="000000"/>
                </a:solidFill>
                <a:latin typeface="Times New Roman" pitchFamily="18" charset="0"/>
                <a:cs typeface="Times New Roman" pitchFamily="18" charset="0"/>
              </a:rPr>
              <a:t>. </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a:solidFill>
                <a:srgbClr val="000000"/>
              </a:solidFill>
              <a:latin typeface="Times New Roman" pitchFamily="18" charset="0"/>
              <a:cs typeface="Times New Roman" pitchFamily="18" charset="0"/>
            </a:endParaRPr>
          </a:p>
          <a:p>
            <a:pPr indent="627063" algn="just">
              <a:lnSpc>
                <a:spcPct val="122000"/>
              </a:lnSpc>
              <a:buFont typeface="Arial" charset="0"/>
              <a:buNone/>
            </a:pPr>
            <a:r>
              <a:rPr lang="zh-CN" altLang="en-US" sz="2400" b="1" dirty="0" smtClean="0">
                <a:solidFill>
                  <a:srgbClr val="000000"/>
                </a:solidFill>
                <a:latin typeface="Times New Roman" pitchFamily="18" charset="0"/>
                <a:ea typeface="楷体_GB2312" pitchFamily="49" charset="-122"/>
                <a:cs typeface="Times New Roman" pitchFamily="18" charset="0"/>
              </a:rPr>
              <a:t>宋朝人彭几看到范仲淹的画像，惊喜下拜。拜罢，仔细地看了看，说：“有奇异品德的人一定有奇异的形貌。”于是引镜自照，说：“大致像他，只是少了几根耳毛。年龄大一些，就应当足够像了。”到了庐山太平观，见到狄仁杰的雕像眉毛斜飞入鬓，下拜，自我介绍说：“宋朝进士彭几恭谨地前来拜见。”又仔细看了很久，便喊人拿刀剪和镊子，让他们把自己的眉毛修成斜飞入鬓之状。家人见他这个样子笑了。彭几生气地说：“笑什么？我从前见了范文正公的画像，只遗憾自己没有耳毛；如今见了狄梁公，怎敢不修眉呢？</a:t>
            </a:r>
            <a:endParaRPr lang="zh-CN" altLang="en-US" sz="2400" b="1" dirty="0">
              <a:solidFill>
                <a:srgbClr val="990033"/>
              </a:solidFill>
              <a:latin typeface="宋体" pitchFamily="2" charset="-122"/>
            </a:endParaRPr>
          </a:p>
        </p:txBody>
      </p:sp>
      <p:sp>
        <p:nvSpPr>
          <p:cNvPr id="267162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7162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7162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7162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95" name="Rectangle 11"/>
          <p:cNvSpPr>
            <a:spLocks noChangeArrowheads="1"/>
          </p:cNvSpPr>
          <p:nvPr/>
        </p:nvSpPr>
        <p:spPr bwMode="auto">
          <a:xfrm>
            <a:off x="785786" y="928670"/>
            <a:ext cx="8027988" cy="5499198"/>
          </a:xfrm>
          <a:prstGeom prst="rect">
            <a:avLst/>
          </a:prstGeom>
          <a:noFill/>
          <a:ln w="9525">
            <a:noFill/>
            <a:miter lim="800000"/>
            <a:headEnd/>
            <a:tailEnd/>
          </a:ln>
        </p:spPr>
        <p:txBody>
          <a:bodyPr anchor="ctr">
            <a:spAutoFit/>
          </a:bodyPr>
          <a:lstStyle/>
          <a:p>
            <a:pPr indent="627063">
              <a:lnSpc>
                <a:spcPct val="122000"/>
              </a:lnSpc>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要求选好角度，确定立意，明确文体，自拟标题；不要脱离材料内容及含意的范围作文，不要套作，不得抄袭。注意运用开门见山法。</a:t>
            </a:r>
            <a:endParaRPr lang="en-US" altLang="zh-CN" sz="2400" b="1" dirty="0" smtClean="0">
              <a:solidFill>
                <a:srgbClr val="000000"/>
              </a:solidFill>
              <a:latin typeface="Times New Roman" pitchFamily="18" charset="0"/>
              <a:cs typeface="Times New Roman" pitchFamily="18" charset="0"/>
            </a:endParaRPr>
          </a:p>
          <a:p>
            <a:pPr>
              <a:lnSpc>
                <a:spcPct val="122000"/>
              </a:lnSpc>
            </a:pPr>
            <a:endParaRPr lang="en-US" altLang="zh-CN" sz="2400" b="1" dirty="0" smtClean="0">
              <a:solidFill>
                <a:srgbClr val="990033"/>
              </a:solidFill>
              <a:latin typeface="Times New Roman" pitchFamily="18" charset="0"/>
              <a:ea typeface="黑体" pitchFamily="2" charset="-122"/>
              <a:cs typeface="Courier New" pitchFamily="49" charset="0"/>
            </a:endParaRPr>
          </a:p>
          <a:p>
            <a:pPr>
              <a:lnSpc>
                <a:spcPct val="122000"/>
              </a:lnSpc>
            </a:pPr>
            <a:endParaRPr lang="en-US" altLang="zh-CN" sz="2400" b="1" dirty="0" smtClean="0">
              <a:solidFill>
                <a:srgbClr val="990033"/>
              </a:solidFill>
              <a:latin typeface="Times New Roman" pitchFamily="18" charset="0"/>
              <a:ea typeface="黑体" pitchFamily="2" charset="-122"/>
              <a:cs typeface="Courier New" pitchFamily="49" charset="0"/>
            </a:endParaRPr>
          </a:p>
          <a:p>
            <a:pPr>
              <a:lnSpc>
                <a:spcPct val="122000"/>
              </a:lnSpc>
            </a:pP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smtClean="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Courier New" pitchFamily="49" charset="0"/>
              </a:rPr>
              <a:t>]</a:t>
            </a:r>
            <a:r>
              <a:rPr lang="en-US" altLang="zh-CN" sz="2400" b="1" dirty="0" smtClean="0">
                <a:solidFill>
                  <a:srgbClr val="990033"/>
                </a:solidFill>
                <a:latin typeface="Times New Roman" pitchFamily="18" charset="0"/>
                <a:cs typeface="Times New Roman" pitchFamily="18" charset="0"/>
              </a:rPr>
              <a:t> </a:t>
            </a:r>
            <a:r>
              <a:rPr lang="zh-CN" altLang="en-US" sz="2400" b="1" dirty="0" smtClean="0">
                <a:solidFill>
                  <a:srgbClr val="990033"/>
                </a:solidFill>
                <a:latin typeface="Times New Roman" pitchFamily="18" charset="0"/>
                <a:cs typeface="Times New Roman" pitchFamily="18" charset="0"/>
              </a:rPr>
              <a:t>①否定彭几：人的品德、才能与相貌没有必然联系。批评他不重本质，只重表面；盲目追星，自己便成不了星。②肯定彭几：见贤思齐，善自此始。崇拜模仿贤人，说明他有正确的价值观。其实从外在的崇敬走向内在的模仿，也许正是我们树立典型、导人向善的开端。</a:t>
            </a:r>
          </a:p>
          <a:p>
            <a:pPr indent="627063">
              <a:lnSpc>
                <a:spcPct val="122000"/>
              </a:lnSpc>
            </a:pPr>
            <a:endParaRPr lang="en-US" altLang="zh-CN" sz="2400" b="1" dirty="0" smtClean="0">
              <a:solidFill>
                <a:srgbClr val="000000"/>
              </a:solidFill>
              <a:latin typeface="Times New Roman" pitchFamily="18" charset="0"/>
              <a:cs typeface="Times New Roman" pitchFamily="18" charset="0"/>
            </a:endParaRPr>
          </a:p>
          <a:p>
            <a:pPr indent="627063">
              <a:lnSpc>
                <a:spcPct val="122000"/>
              </a:lnSpc>
            </a:pPr>
            <a:endParaRPr lang="zh-CN" altLang="en-US" sz="2400" b="1" dirty="0" smtClean="0">
              <a:solidFill>
                <a:srgbClr val="000000"/>
              </a:solidFill>
              <a:latin typeface="Times New Roman" pitchFamily="18" charset="0"/>
              <a:cs typeface="Times New Roman" pitchFamily="18" charset="0"/>
            </a:endParaRPr>
          </a:p>
        </p:txBody>
      </p:sp>
      <p:sp>
        <p:nvSpPr>
          <p:cNvPr id="267264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7264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7264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7264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6795">
                                            <p:txEl>
                                              <p:pRg st="0" end="0"/>
                                            </p:txEl>
                                          </p:spTgt>
                                        </p:tgtEl>
                                        <p:attrNameLst>
                                          <p:attrName>style.visibility</p:attrName>
                                        </p:attrNameLst>
                                      </p:cBhvr>
                                      <p:to>
                                        <p:strVal val="visible"/>
                                      </p:to>
                                    </p:set>
                                    <p:anim calcmode="lin" valueType="num">
                                      <p:cBhvr additive="base">
                                        <p:cTn id="7" dur="500" fill="hold"/>
                                        <p:tgtEl>
                                          <p:spTgt spid="886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6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6795">
                                            <p:txEl>
                                              <p:pRg st="3" end="3"/>
                                            </p:txEl>
                                          </p:spTgt>
                                        </p:tgtEl>
                                        <p:attrNameLst>
                                          <p:attrName>style.visibility</p:attrName>
                                        </p:attrNameLst>
                                      </p:cBhvr>
                                      <p:to>
                                        <p:strVal val="visible"/>
                                      </p:to>
                                    </p:set>
                                    <p:anim calcmode="lin" valueType="num">
                                      <p:cBhvr additive="base">
                                        <p:cTn id="13" dur="500" fill="hold"/>
                                        <p:tgtEl>
                                          <p:spTgt spid="88679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67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95" name="Rectangle 11"/>
          <p:cNvSpPr>
            <a:spLocks noChangeArrowheads="1"/>
          </p:cNvSpPr>
          <p:nvPr/>
        </p:nvSpPr>
        <p:spPr bwMode="auto">
          <a:xfrm>
            <a:off x="755650" y="1611313"/>
            <a:ext cx="8027988" cy="4598054"/>
          </a:xfrm>
          <a:prstGeom prst="rect">
            <a:avLst/>
          </a:prstGeom>
          <a:noFill/>
          <a:ln w="9525">
            <a:noFill/>
            <a:miter lim="800000"/>
            <a:headEnd/>
            <a:tailEnd/>
          </a:ln>
        </p:spPr>
        <p:txBody>
          <a:bodyPr anchor="ctr">
            <a:spAutoFit/>
          </a:bodyPr>
          <a:lstStyle/>
          <a:p>
            <a:pPr>
              <a:lnSpc>
                <a:spcPct val="122000"/>
              </a:lnSpc>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试写示例</a:t>
            </a:r>
            <a:r>
              <a:rPr lang="en-US" altLang="zh-CN" sz="2400" b="1" dirty="0" smtClean="0">
                <a:solidFill>
                  <a:srgbClr val="990033"/>
                </a:solidFill>
                <a:latin typeface="Times New Roman" pitchFamily="18" charset="0"/>
                <a:cs typeface="Times New Roman" pitchFamily="18" charset="0"/>
              </a:rPr>
              <a:t>】</a:t>
            </a:r>
          </a:p>
          <a:p>
            <a:pPr algn="ctr">
              <a:lnSpc>
                <a:spcPct val="122000"/>
              </a:lnSpc>
            </a:pPr>
            <a:r>
              <a:rPr lang="zh-CN" altLang="en-US" sz="2400" b="1" dirty="0" smtClean="0">
                <a:solidFill>
                  <a:srgbClr val="990033"/>
                </a:solidFill>
                <a:latin typeface="Times New Roman" pitchFamily="18" charset="0"/>
                <a:cs typeface="Times New Roman" pitchFamily="18" charset="0"/>
              </a:rPr>
              <a:t>崇拜，要从心做起</a:t>
            </a:r>
          </a:p>
          <a:p>
            <a:pPr algn="ctr">
              <a:lnSpc>
                <a:spcPct val="122000"/>
              </a:lnSpc>
            </a:pPr>
            <a:r>
              <a:rPr lang="zh-CN" altLang="en-US" sz="2400" b="1" dirty="0" smtClean="0">
                <a:solidFill>
                  <a:srgbClr val="990033"/>
                </a:solidFill>
                <a:latin typeface="Times New Roman" pitchFamily="18" charset="0"/>
                <a:cs typeface="Times New Roman" pitchFamily="18" charset="0"/>
              </a:rPr>
              <a:t>一考生</a:t>
            </a:r>
          </a:p>
          <a:p>
            <a:pPr>
              <a:lnSpc>
                <a:spcPct val="122000"/>
              </a:lnSpc>
            </a:pPr>
            <a:r>
              <a:rPr lang="zh-CN" altLang="en-US" sz="2400" b="1" dirty="0" smtClean="0">
                <a:solidFill>
                  <a:srgbClr val="990033"/>
                </a:solidFill>
                <a:latin typeface="Times New Roman" pitchFamily="18" charset="0"/>
                <a:cs typeface="Times New Roman" pitchFamily="18" charset="0"/>
              </a:rPr>
              <a:t>        见贤思齐，固然是好事。如果彭几在内心深处将范仲淹、狄仁杰等人视为榜样，并能够不仅仅仿效他们的相貌，而且从品德方面不断向他们学习，便一定能够使自己的生命绽放出光彩。然而，如果只是模仿外在，而不能真正学习榜样的内涵，最终只能被人嘲笑。</a:t>
            </a:r>
          </a:p>
          <a:p>
            <a:pPr indent="627063">
              <a:lnSpc>
                <a:spcPct val="122000"/>
              </a:lnSpc>
            </a:pPr>
            <a:endParaRPr lang="en-US" altLang="zh-CN" sz="2400" b="1" dirty="0" smtClean="0">
              <a:solidFill>
                <a:srgbClr val="000000"/>
              </a:solidFill>
              <a:latin typeface="Times New Roman" pitchFamily="18" charset="0"/>
              <a:cs typeface="Times New Roman" pitchFamily="18" charset="0"/>
            </a:endParaRPr>
          </a:p>
          <a:p>
            <a:pPr indent="627063">
              <a:lnSpc>
                <a:spcPct val="122000"/>
              </a:lnSpc>
            </a:pPr>
            <a:endParaRPr lang="zh-CN" altLang="en-US" sz="2400" b="1" dirty="0" smtClean="0">
              <a:solidFill>
                <a:srgbClr val="000000"/>
              </a:solidFill>
              <a:latin typeface="Times New Roman" pitchFamily="18" charset="0"/>
              <a:cs typeface="Times New Roman" pitchFamily="18" charset="0"/>
            </a:endParaRPr>
          </a:p>
        </p:txBody>
      </p:sp>
      <p:sp>
        <p:nvSpPr>
          <p:cNvPr id="267264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7264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7264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7264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6795"/>
                                        </p:tgtEl>
                                        <p:attrNameLst>
                                          <p:attrName>style.visibility</p:attrName>
                                        </p:attrNameLst>
                                      </p:cBhvr>
                                      <p:to>
                                        <p:strVal val="visible"/>
                                      </p:to>
                                    </p:set>
                                    <p:animEffect transition="in" filter="blinds(horizontal)">
                                      <p:cBhvr>
                                        <p:cTn id="7" dur="500"/>
                                        <p:tgtEl>
                                          <p:spTgt spid="886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95"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p:cNvSpPr>
          <p:nvPr/>
        </p:nvSpPr>
        <p:spPr bwMode="auto">
          <a:xfrm>
            <a:off x="714348" y="714356"/>
            <a:ext cx="8143932" cy="6143644"/>
          </a:xfrm>
          <a:prstGeom prst="rect">
            <a:avLst/>
          </a:prstGeom>
          <a:noFill/>
          <a:ln w="9525">
            <a:noFill/>
            <a:miter lim="800000"/>
            <a:headEnd/>
            <a:tailEnd/>
          </a:ln>
        </p:spPr>
        <p:txBody>
          <a:bodyPr/>
          <a:lstStyle/>
          <a:p>
            <a:pPr>
              <a:lnSpc>
                <a:spcPct val="122000"/>
              </a:lnSpc>
            </a:pPr>
            <a:r>
              <a:rPr lang="en-US" altLang="zh-CN" sz="2400" b="1" dirty="0" smtClean="0">
                <a:solidFill>
                  <a:srgbClr val="000000"/>
                </a:solidFill>
                <a:latin typeface="Times New Roman" pitchFamily="18" charset="0"/>
                <a:cs typeface="Times New Roman" pitchFamily="18" charset="0"/>
              </a:rPr>
              <a:t>2. </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a:solidFill>
                <a:srgbClr val="000000"/>
              </a:solidFill>
              <a:latin typeface="Times New Roman" pitchFamily="18" charset="0"/>
              <a:cs typeface="Times New Roman" pitchFamily="18" charset="0"/>
            </a:endParaRPr>
          </a:p>
          <a:p>
            <a:pPr indent="627063" algn="just">
              <a:lnSpc>
                <a:spcPct val="122000"/>
              </a:lnSpc>
              <a:buFont typeface="Arial" charset="0"/>
              <a:buNone/>
            </a:pPr>
            <a:r>
              <a:rPr lang="zh-CN" altLang="en-US" sz="2400" b="1" dirty="0" smtClean="0">
                <a:solidFill>
                  <a:srgbClr val="000000"/>
                </a:solidFill>
                <a:latin typeface="Times New Roman" pitchFamily="18" charset="0"/>
                <a:ea typeface="楷体_GB2312" pitchFamily="49" charset="-122"/>
                <a:cs typeface="Times New Roman" pitchFamily="18" charset="0"/>
              </a:rPr>
              <a:t>印第安人射的箭，很多都是自己制造的。箭杆的长短与材料、羽毛的轻重、羽毛离箭头的位置、箭头的重量等，都大有讲究，足够空气动力学家研究半辈子。有一次，一位牧师得了个机会，问一位有经验的印第安射手的造箭心得。这位射手说：其实只要把箭杆削直了，其他的马虎一点都没有关系；如果箭杆不直，其他方面你就是做得完美无缺，也很难一矢中的。牧师感叹道：做人又何尝不是如此呢？</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indent="627063" algn="just">
              <a:lnSpc>
                <a:spcPct val="122000"/>
              </a:lnSpc>
            </a:pPr>
            <a:r>
              <a:rPr lang="zh-CN" altLang="en-US" sz="2400" b="1" dirty="0" smtClean="0">
                <a:solidFill>
                  <a:srgbClr val="000000"/>
                </a:solidFill>
                <a:latin typeface="Times New Roman" pitchFamily="18" charset="0"/>
                <a:cs typeface="Times New Roman" pitchFamily="18" charset="0"/>
              </a:rPr>
              <a:t>请根据阅读后的感悟和联想写一篇文章。要求选好角度，确定立意，明确文体，自拟标题；不要脱离材料内容</a:t>
            </a:r>
          </a:p>
          <a:p>
            <a:pPr indent="627063" algn="just">
              <a:lnSpc>
                <a:spcPct val="122000"/>
              </a:lnSpc>
              <a:buFont typeface="Arial" charset="0"/>
              <a:buNone/>
            </a:pPr>
            <a:endParaRPr lang="zh-CN" altLang="en-US" sz="2400" b="1" dirty="0" smtClean="0">
              <a:solidFill>
                <a:srgbClr val="000000"/>
              </a:solidFill>
              <a:latin typeface="Times New Roman" pitchFamily="18" charset="0"/>
              <a:ea typeface="楷体_GB2312" pitchFamily="49" charset="-122"/>
              <a:cs typeface="Times New Roman" pitchFamily="18" charset="0"/>
            </a:endParaRPr>
          </a:p>
        </p:txBody>
      </p:sp>
      <p:sp>
        <p:nvSpPr>
          <p:cNvPr id="267162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7162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7162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7162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95" name="Rectangle 11"/>
          <p:cNvSpPr>
            <a:spLocks noChangeArrowheads="1"/>
          </p:cNvSpPr>
          <p:nvPr/>
        </p:nvSpPr>
        <p:spPr bwMode="auto">
          <a:xfrm>
            <a:off x="642910" y="642918"/>
            <a:ext cx="8027988" cy="6400342"/>
          </a:xfrm>
          <a:prstGeom prst="rect">
            <a:avLst/>
          </a:prstGeom>
          <a:noFill/>
          <a:ln w="9525">
            <a:noFill/>
            <a:miter lim="800000"/>
            <a:headEnd/>
            <a:tailEnd/>
          </a:ln>
        </p:spPr>
        <p:txBody>
          <a:bodyPr wrap="square" anchor="ctr">
            <a:spAutoFit/>
          </a:bodyPr>
          <a:lstStyle/>
          <a:p>
            <a:pPr>
              <a:lnSpc>
                <a:spcPct val="122000"/>
              </a:lnSpc>
            </a:pPr>
            <a:r>
              <a:rPr lang="zh-CN" altLang="en-US" sz="2400" b="1" dirty="0" smtClean="0">
                <a:solidFill>
                  <a:srgbClr val="000000"/>
                </a:solidFill>
                <a:latin typeface="Times New Roman" pitchFamily="18" charset="0"/>
                <a:cs typeface="Times New Roman" pitchFamily="18" charset="0"/>
              </a:rPr>
              <a:t>及含意的范围作文，不要套作，不得抄袭。注意运用开门见山法。</a:t>
            </a:r>
            <a:endParaRPr lang="en-US" altLang="zh-CN" sz="2400" b="1" dirty="0" smtClean="0">
              <a:solidFill>
                <a:srgbClr val="000000"/>
              </a:solidFill>
              <a:latin typeface="Times New Roman" pitchFamily="18" charset="0"/>
              <a:cs typeface="Times New Roman" pitchFamily="18" charset="0"/>
            </a:endParaRPr>
          </a:p>
          <a:p>
            <a:pPr>
              <a:lnSpc>
                <a:spcPct val="122000"/>
              </a:lnSpc>
            </a:pP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smtClean="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smtClean="0">
                <a:solidFill>
                  <a:srgbClr val="990033"/>
                </a:solidFill>
                <a:latin typeface="Times New Roman" pitchFamily="18" charset="0"/>
                <a:cs typeface="Times New Roman" pitchFamily="18" charset="0"/>
              </a:rPr>
              <a:t>这是一道材料作文题，材料的关键就是射手所说的“其实只要把箭杆削直了，其他的马虎一点都没有关系；如果箭杆不直，其他方面你就是做得完美无缺，也很难一矢中的”。由此我们可以抓住关键词“箭杆直”。只有“箭杆直”，才能制造出好箭；印第安人抓住了造箭的关键，所以能制造出好的箭，由此可以立意：做事要抓住事物的关键。再结合牧师所说的“做人又何尝不是如此呢”，可以由箭引申到人。“箭杆直”就象征人品好，“箭杆直”能造出好箭，人品好能成就好人。由此可以立意：正直之道是立人之本。此处的“直”可以解读为“真”“善”“美”等优良品质。</a:t>
            </a:r>
            <a:endParaRPr lang="en-US" altLang="zh-CN" sz="2400" b="1" dirty="0" smtClean="0">
              <a:solidFill>
                <a:srgbClr val="000000"/>
              </a:solidFill>
              <a:latin typeface="Times New Roman" pitchFamily="18" charset="0"/>
              <a:cs typeface="Times New Roman" pitchFamily="18" charset="0"/>
            </a:endParaRPr>
          </a:p>
          <a:p>
            <a:pPr indent="627063">
              <a:lnSpc>
                <a:spcPct val="122000"/>
              </a:lnSpc>
            </a:pPr>
            <a:endParaRPr lang="zh-CN" altLang="en-US" sz="2400" b="1" dirty="0" smtClean="0">
              <a:solidFill>
                <a:srgbClr val="000000"/>
              </a:solidFill>
              <a:latin typeface="Times New Roman" pitchFamily="18" charset="0"/>
              <a:cs typeface="Times New Roman" pitchFamily="18" charset="0"/>
            </a:endParaRPr>
          </a:p>
        </p:txBody>
      </p:sp>
      <p:sp>
        <p:nvSpPr>
          <p:cNvPr id="267264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7264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7264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7264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0199" name="Group 23"/>
          <p:cNvGraphicFramePr>
            <a:graphicFrameLocks noGrp="1"/>
          </p:cNvGraphicFramePr>
          <p:nvPr/>
        </p:nvGraphicFramePr>
        <p:xfrm>
          <a:off x="684213" y="765175"/>
          <a:ext cx="8135937" cy="5616575"/>
        </p:xfrm>
        <a:graphic>
          <a:graphicData uri="http://schemas.openxmlformats.org/drawingml/2006/table">
            <a:tbl>
              <a:tblPr/>
              <a:tblGrid>
                <a:gridCol w="3959225"/>
                <a:gridCol w="4176712"/>
              </a:tblGrid>
              <a:tr h="5616575">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亲爱的陈叔，我们的社会已经不再是古时孔老夫子推崇的愚孝，女儿的举报，其实是一个新世纪青年对文明和谐社会的呼应。</a:t>
                      </a: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最后，愿你与你的女儿未来的生活美好！</a:t>
                      </a:r>
                    </a:p>
                    <a:p>
                      <a:pPr marL="0" marR="0" lvl="0" indent="0" algn="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明华</a:t>
                      </a:r>
                    </a:p>
                    <a:p>
                      <a:pPr marL="0" marR="0" lvl="0" indent="0" algn="r" defTabSz="914400" rtl="0" eaLnBrk="0" fontAlgn="base" latinLnBrk="0" hangingPunct="0">
                        <a:lnSpc>
                          <a:spcPct val="122000"/>
                        </a:lnSpc>
                        <a:spcBef>
                          <a:spcPct val="0"/>
                        </a:spcBef>
                        <a:spcAft>
                          <a:spcPct val="0"/>
                        </a:spcAft>
                        <a:buClrTx/>
                        <a:buSzTx/>
                        <a:buFont typeface="Arial" charset="0"/>
                        <a:buNone/>
                        <a:tabLst/>
                      </a:pP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2015</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年</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6</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月</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7</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亲爱的老陈，我们的社会已不再是古时孔老夫子所推崇的愚孝。女儿的举报是一个新世纪青年对文明和谐社会的呼应。你应为你的女儿感到骄傲和自豪，也应为拥有如此孝顺的女儿感到幸福。</a:t>
                      </a: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愿你与你的女儿未来的生活更加美好平安！</a:t>
                      </a:r>
                    </a:p>
                    <a:p>
                      <a:pPr marL="0" marR="0" lvl="0" indent="0" algn="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明华</a:t>
                      </a:r>
                    </a:p>
                    <a:p>
                      <a:pPr marL="0" marR="0" lvl="0" indent="0" algn="r" defTabSz="914400" rtl="0" eaLnBrk="0" fontAlgn="base" latinLnBrk="0" hangingPunct="0">
                        <a:lnSpc>
                          <a:spcPct val="122000"/>
                        </a:lnSpc>
                        <a:spcBef>
                          <a:spcPct val="0"/>
                        </a:spcBef>
                        <a:spcAft>
                          <a:spcPct val="0"/>
                        </a:spcAft>
                        <a:buClrTx/>
                        <a:buSzTx/>
                        <a:buFont typeface="Arial" charset="0"/>
                        <a:buNone/>
                        <a:tabLst/>
                      </a:pP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2015</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年</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6</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月</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7</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日</a:t>
                      </a:r>
                      <a:endParaRPr kumimoji="0" lang="zh-CN" altLang="en-US" sz="20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endParaRPr kumimoji="0" lang="zh-CN" altLang="en-US" sz="20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1018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grpSp>
        <p:nvGrpSpPr>
          <p:cNvPr id="2" name="Group 4"/>
          <p:cNvGrpSpPr>
            <a:grpSpLocks/>
          </p:cNvGrpSpPr>
          <p:nvPr/>
        </p:nvGrpSpPr>
        <p:grpSpPr bwMode="auto">
          <a:xfrm>
            <a:off x="1588" y="1857375"/>
            <a:ext cx="609600" cy="2003425"/>
            <a:chOff x="0" y="0"/>
            <a:chExt cx="384" cy="1262"/>
          </a:xfrm>
        </p:grpSpPr>
        <p:pic>
          <p:nvPicPr>
            <p:cNvPr id="2610189"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10190"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610199"/>
                                        </p:tgtEl>
                                        <p:attrNameLst>
                                          <p:attrName>style.visibility</p:attrName>
                                        </p:attrNameLst>
                                      </p:cBhvr>
                                      <p:to>
                                        <p:strVal val="visible"/>
                                      </p:to>
                                    </p:set>
                                    <p:anim calcmode="lin" valueType="num">
                                      <p:cBhvr additive="base">
                                        <p:cTn id="7" dur="500" fill="hold"/>
                                        <p:tgtEl>
                                          <p:spTgt spid="2610199"/>
                                        </p:tgtEl>
                                        <p:attrNameLst>
                                          <p:attrName>ppt_x</p:attrName>
                                        </p:attrNameLst>
                                      </p:cBhvr>
                                      <p:tavLst>
                                        <p:tav tm="0">
                                          <p:val>
                                            <p:strVal val="#ppt_x"/>
                                          </p:val>
                                        </p:tav>
                                        <p:tav tm="100000">
                                          <p:val>
                                            <p:strVal val="#ppt_x"/>
                                          </p:val>
                                        </p:tav>
                                      </p:tavLst>
                                    </p:anim>
                                    <p:anim calcmode="lin" valueType="num">
                                      <p:cBhvr additive="base">
                                        <p:cTn id="8" dur="500" fill="hold"/>
                                        <p:tgtEl>
                                          <p:spTgt spid="26101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95" name="Rectangle 11"/>
          <p:cNvSpPr>
            <a:spLocks noChangeArrowheads="1"/>
          </p:cNvSpPr>
          <p:nvPr/>
        </p:nvSpPr>
        <p:spPr bwMode="auto">
          <a:xfrm>
            <a:off x="755650" y="1611313"/>
            <a:ext cx="8027988" cy="4598054"/>
          </a:xfrm>
          <a:prstGeom prst="rect">
            <a:avLst/>
          </a:prstGeom>
          <a:noFill/>
          <a:ln w="9525">
            <a:noFill/>
            <a:miter lim="800000"/>
            <a:headEnd/>
            <a:tailEnd/>
          </a:ln>
        </p:spPr>
        <p:txBody>
          <a:bodyPr anchor="ctr">
            <a:spAutoFit/>
          </a:bodyPr>
          <a:lstStyle/>
          <a:p>
            <a:pPr>
              <a:lnSpc>
                <a:spcPct val="122000"/>
              </a:lnSpc>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试写示例</a:t>
            </a:r>
            <a:r>
              <a:rPr lang="en-US" altLang="zh-CN" sz="2400" b="1" dirty="0" smtClean="0">
                <a:solidFill>
                  <a:srgbClr val="990033"/>
                </a:solidFill>
                <a:latin typeface="Times New Roman" pitchFamily="18" charset="0"/>
                <a:cs typeface="Times New Roman" pitchFamily="18" charset="0"/>
              </a:rPr>
              <a:t>】</a:t>
            </a:r>
          </a:p>
          <a:p>
            <a:pPr algn="ctr">
              <a:lnSpc>
                <a:spcPct val="122000"/>
              </a:lnSpc>
            </a:pPr>
            <a:r>
              <a:rPr lang="zh-CN" altLang="en-US" sz="2400" b="1" dirty="0" smtClean="0">
                <a:solidFill>
                  <a:srgbClr val="990033"/>
                </a:solidFill>
                <a:latin typeface="Times New Roman" pitchFamily="18" charset="0"/>
                <a:cs typeface="Times New Roman" pitchFamily="18" charset="0"/>
              </a:rPr>
              <a:t>抓住关键，选准方向才能赢</a:t>
            </a:r>
          </a:p>
          <a:p>
            <a:pPr algn="ctr">
              <a:lnSpc>
                <a:spcPct val="122000"/>
              </a:lnSpc>
            </a:pPr>
            <a:r>
              <a:rPr lang="zh-CN" altLang="en-US" sz="2400" b="1" dirty="0" smtClean="0">
                <a:solidFill>
                  <a:srgbClr val="990033"/>
                </a:solidFill>
                <a:latin typeface="Times New Roman" pitchFamily="18" charset="0"/>
                <a:cs typeface="Times New Roman" pitchFamily="18" charset="0"/>
              </a:rPr>
              <a:t>一考生</a:t>
            </a:r>
          </a:p>
          <a:p>
            <a:pPr>
              <a:lnSpc>
                <a:spcPct val="122000"/>
              </a:lnSpc>
            </a:pPr>
            <a:r>
              <a:rPr lang="zh-CN" altLang="en-US" sz="2400" b="1" dirty="0" smtClean="0">
                <a:solidFill>
                  <a:srgbClr val="990033"/>
                </a:solidFill>
                <a:latin typeface="Times New Roman" pitchFamily="18" charset="0"/>
                <a:cs typeface="Times New Roman" pitchFamily="18" charset="0"/>
              </a:rPr>
              <a:t>        人生就像一场旅行，有笔直前行的道路，也有令人左右为难的十字路口；选准方向，对于旅行者来说尤为重要。这就像印第安人造箭一样，把握住了将箭杆削直这个关键的环节，其他的环节便很简单。因此，不管做什么事情，只有抓住了问题的关键，才会走向成功。</a:t>
            </a:r>
          </a:p>
          <a:p>
            <a:pPr indent="627063">
              <a:lnSpc>
                <a:spcPct val="122000"/>
              </a:lnSpc>
            </a:pPr>
            <a:endParaRPr lang="en-US" altLang="zh-CN" sz="2400" b="1" dirty="0" smtClean="0">
              <a:solidFill>
                <a:srgbClr val="000000"/>
              </a:solidFill>
              <a:latin typeface="Times New Roman" pitchFamily="18" charset="0"/>
              <a:cs typeface="Times New Roman" pitchFamily="18" charset="0"/>
            </a:endParaRPr>
          </a:p>
          <a:p>
            <a:pPr indent="627063">
              <a:lnSpc>
                <a:spcPct val="122000"/>
              </a:lnSpc>
            </a:pPr>
            <a:endParaRPr lang="zh-CN" altLang="en-US" sz="2400" b="1" dirty="0" smtClean="0">
              <a:solidFill>
                <a:srgbClr val="000000"/>
              </a:solidFill>
              <a:latin typeface="Times New Roman" pitchFamily="18" charset="0"/>
              <a:cs typeface="Times New Roman" pitchFamily="18" charset="0"/>
            </a:endParaRPr>
          </a:p>
        </p:txBody>
      </p:sp>
      <p:sp>
        <p:nvSpPr>
          <p:cNvPr id="267264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7264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7264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7264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6795"/>
                                        </p:tgtEl>
                                        <p:attrNameLst>
                                          <p:attrName>style.visibility</p:attrName>
                                        </p:attrNameLst>
                                      </p:cBhvr>
                                      <p:to>
                                        <p:strVal val="visible"/>
                                      </p:to>
                                    </p:set>
                                    <p:animEffect transition="in" filter="blinds(horizontal)">
                                      <p:cBhvr>
                                        <p:cTn id="7" dur="500"/>
                                        <p:tgtEl>
                                          <p:spTgt spid="886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95"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2563813"/>
          </a:xfrm>
        </p:spPr>
        <p:txBody>
          <a:bodyPr>
            <a:noAutofit/>
          </a:bodyPr>
          <a:lstStyle/>
          <a:p>
            <a:pPr marL="0" indent="536575" algn="just"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2. </a:t>
            </a:r>
            <a:r>
              <a:rPr lang="zh-CN" altLang="en-US" sz="2400" b="1" dirty="0" smtClean="0">
                <a:solidFill>
                  <a:srgbClr val="000000"/>
                </a:solidFill>
                <a:latin typeface="Times New Roman" pitchFamily="18" charset="0"/>
                <a:cs typeface="Times New Roman" pitchFamily="18" charset="0"/>
              </a:rPr>
              <a:t>修辞生辉法</a:t>
            </a:r>
            <a:endParaRPr lang="zh-CN" altLang="en-US" sz="2400" b="1" dirty="0" smtClean="0">
              <a:solidFill>
                <a:srgbClr val="000000"/>
              </a:solidFill>
              <a:latin typeface="宋体" pitchFamily="2" charset="-122"/>
              <a:cs typeface="Times New Roman" pitchFamily="18" charset="0"/>
            </a:endParaRPr>
          </a:p>
          <a:p>
            <a:pPr marL="0" indent="536575" algn="just" eaLnBrk="1" hangingPunct="1">
              <a:lnSpc>
                <a:spcPct val="122000"/>
              </a:lnSpc>
              <a:spcBef>
                <a:spcPct val="0"/>
              </a:spcBef>
              <a:buNone/>
            </a:pPr>
            <a:r>
              <a:rPr lang="zh-CN" altLang="en-US" sz="2400" b="1" dirty="0" smtClean="0">
                <a:solidFill>
                  <a:srgbClr val="000000"/>
                </a:solidFill>
                <a:latin typeface="宋体" pitchFamily="2" charset="-122"/>
                <a:cs typeface="Times New Roman" pitchFamily="18" charset="0"/>
              </a:rPr>
              <a:t>“好的开头，有如春云初展，鲜花含露，叫人一见钟情。”在文章开头灵活运用修辞手法，既能增添文采，又能给读者留下非常深刻的印象。</a:t>
            </a:r>
          </a:p>
        </p:txBody>
      </p:sp>
      <p:sp>
        <p:nvSpPr>
          <p:cNvPr id="268083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8083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083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084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3716338"/>
          </a:xfrm>
        </p:spPr>
        <p:txBody>
          <a:bodyPr/>
          <a:lstStyle/>
          <a:p>
            <a:pPr marL="0" indent="0" eaLnBrk="1" hangingPunct="1">
              <a:lnSpc>
                <a:spcPts val="3500"/>
              </a:lnSpc>
              <a:spcBef>
                <a:spcPct val="0"/>
              </a:spcBef>
              <a:buNone/>
            </a:pPr>
            <a:r>
              <a:rPr lang="zh-CN" altLang="en-US" sz="2400" b="1" dirty="0" smtClean="0">
                <a:latin typeface="黑体" pitchFamily="2" charset="-122"/>
                <a:ea typeface="黑体" pitchFamily="2" charset="-122"/>
              </a:rPr>
              <a:t>例：</a:t>
            </a:r>
            <a:r>
              <a:rPr lang="zh-CN" altLang="en-US" sz="2400" b="1" dirty="0" smtClean="0">
                <a:solidFill>
                  <a:srgbClr val="000000"/>
                </a:solidFill>
                <a:latin typeface="Times New Roman" pitchFamily="18" charset="0"/>
                <a:ea typeface="楷体_GB2312" pitchFamily="49" charset="-122"/>
                <a:cs typeface="Times New Roman" pitchFamily="18" charset="0"/>
              </a:rPr>
              <a:t>跋山涉水拍摄世间美景，你酷爱摄影；带领人们品味大千世界，你乐于奉献。用点滴平凡造就了不平凡，小刘，我为你点赞！</a:t>
            </a:r>
          </a:p>
          <a:p>
            <a:pPr marL="0" indent="0" algn="r" eaLnBrk="1" hangingPunct="1">
              <a:lnSpc>
                <a:spcPts val="3500"/>
              </a:lnSpc>
              <a:spcBef>
                <a:spcPct val="0"/>
              </a:spcBef>
              <a:buNone/>
            </a:pPr>
            <a:r>
              <a:rPr lang="en-US" altLang="zh-CN" sz="2400" b="1" dirty="0" smtClean="0">
                <a:solidFill>
                  <a:srgbClr val="000000"/>
                </a:solidFill>
                <a:latin typeface="Times New Roman" pitchFamily="18" charset="0"/>
                <a:ea typeface="楷体_GB2312" pitchFamily="49" charset="-122"/>
                <a:cs typeface="Times New Roman" pitchFamily="18" charset="0"/>
              </a:rPr>
              <a:t>(2015</a:t>
            </a:r>
            <a:r>
              <a:rPr lang="zh-CN" altLang="en-US" sz="2400" b="1" dirty="0" smtClean="0">
                <a:solidFill>
                  <a:srgbClr val="000000"/>
                </a:solidFill>
                <a:latin typeface="Times New Roman" pitchFamily="18" charset="0"/>
                <a:ea typeface="楷体_GB2312" pitchFamily="49" charset="-122"/>
                <a:cs typeface="Times New Roman" pitchFamily="18" charset="0"/>
              </a:rPr>
              <a:t>年全国卷</a:t>
            </a:r>
            <a:r>
              <a:rPr lang="en-US" altLang="zh-CN" sz="2400" b="1" dirty="0" smtClean="0">
                <a:solidFill>
                  <a:srgbClr val="000000"/>
                </a:solidFill>
                <a:latin typeface="Times New Roman" pitchFamily="18" charset="0"/>
                <a:ea typeface="楷体_GB2312" pitchFamily="49" charset="-122"/>
                <a:cs typeface="Times New Roman" pitchFamily="18" charset="0"/>
              </a:rPr>
              <a:t>Ⅱ</a:t>
            </a:r>
            <a:r>
              <a:rPr lang="zh-CN" altLang="en-US" sz="2400" b="1" dirty="0" smtClean="0">
                <a:solidFill>
                  <a:srgbClr val="000000"/>
                </a:solidFill>
                <a:latin typeface="Times New Roman" pitchFamily="18" charset="0"/>
                <a:ea typeface="楷体_GB2312" pitchFamily="49" charset="-122"/>
                <a:cs typeface="Times New Roman" pitchFamily="18" charset="0"/>
              </a:rPr>
              <a:t>高分作文</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点滴平凡造就不平凡</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622300" algn="r" eaLnBrk="1" hangingPunct="1">
              <a:lnSpc>
                <a:spcPts val="3500"/>
              </a:lnSpc>
              <a:spcBef>
                <a:spcPct val="0"/>
              </a:spcBef>
              <a:buFont typeface="Arial" charset="0"/>
              <a:buNone/>
            </a:pPr>
            <a:endParaRPr lang="en-US" altLang="zh-CN" sz="2400" b="1" dirty="0" smtClean="0">
              <a:solidFill>
                <a:srgbClr val="000000"/>
              </a:solidFill>
              <a:latin typeface="Times New Roman" pitchFamily="18" charset="0"/>
              <a:ea typeface="仿宋_GB2312" pitchFamily="49" charset="-122"/>
              <a:cs typeface="Times New Roman" pitchFamily="18" charset="0"/>
            </a:endParaRPr>
          </a:p>
        </p:txBody>
      </p:sp>
      <p:sp>
        <p:nvSpPr>
          <p:cNvPr id="268186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4" name="Group 7"/>
          <p:cNvGrpSpPr>
            <a:grpSpLocks/>
          </p:cNvGrpSpPr>
          <p:nvPr/>
        </p:nvGrpSpPr>
        <p:grpSpPr bwMode="auto">
          <a:xfrm>
            <a:off x="1588" y="3827463"/>
            <a:ext cx="609600" cy="1978025"/>
            <a:chOff x="0" y="0"/>
            <a:chExt cx="384" cy="1246"/>
          </a:xfrm>
        </p:grpSpPr>
        <p:pic>
          <p:nvPicPr>
            <p:cNvPr id="268186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186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 name="内容占位符 2"/>
          <p:cNvSpPr>
            <a:spLocks/>
          </p:cNvSpPr>
          <p:nvPr/>
        </p:nvSpPr>
        <p:spPr bwMode="auto">
          <a:xfrm>
            <a:off x="785786" y="3357562"/>
            <a:ext cx="7920038" cy="1368425"/>
          </a:xfrm>
          <a:prstGeom prst="rect">
            <a:avLst/>
          </a:prstGeom>
          <a:noFill/>
          <a:ln w="9525">
            <a:noFill/>
            <a:miter lim="800000"/>
            <a:headEnd/>
            <a:tailEnd/>
          </a:ln>
        </p:spPr>
        <p:txBody>
          <a:bodyPr/>
          <a:lstStyle/>
          <a:p>
            <a:pPr>
              <a:lnSpc>
                <a:spcPts val="3500"/>
              </a:lnSpc>
            </a:pP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Times New Roman" pitchFamily="18" charset="0"/>
                <a:ea typeface="黑体" pitchFamily="2" charset="-122"/>
                <a:cs typeface="Times New Roman" pitchFamily="18" charset="0"/>
              </a:rPr>
              <a:t>金指点津</a:t>
            </a: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mn-ea"/>
                <a:cs typeface="Times New Roman" pitchFamily="18" charset="0"/>
              </a:rPr>
              <a:t>文章开头运用对偶的修辞手法引出论点，句式整齐使文章富于文采，有很强的感染力。</a:t>
            </a:r>
          </a:p>
          <a:p>
            <a:pPr indent="622300" algn="just">
              <a:lnSpc>
                <a:spcPts val="3500"/>
              </a:lnSpc>
            </a:pPr>
            <a:endParaRPr lang="en-US" altLang="zh-CN" sz="2400" b="1" dirty="0">
              <a:solidFill>
                <a:srgbClr val="000000"/>
              </a:solidFill>
              <a:latin typeface="Times New Roman" pitchFamily="18" charset="0"/>
              <a:ea typeface="仿宋_GB2312" pitchFamily="49" charset="-122"/>
              <a:cs typeface="Times New Roman" pitchFamily="18" charset="0"/>
            </a:endParaRPr>
          </a:p>
        </p:txBody>
      </p:sp>
      <p:sp>
        <p:nvSpPr>
          <p:cNvPr id="2681865"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8" name="Rectangle 10"/>
          <p:cNvSpPr>
            <a:spLocks noChangeArrowheads="1"/>
          </p:cNvSpPr>
          <p:nvPr/>
        </p:nvSpPr>
        <p:spPr bwMode="auto">
          <a:xfrm>
            <a:off x="684213" y="1125538"/>
            <a:ext cx="7777162" cy="4147482"/>
          </a:xfrm>
          <a:prstGeom prst="rect">
            <a:avLst/>
          </a:prstGeom>
          <a:noFill/>
          <a:ln w="9525">
            <a:noFill/>
            <a:miter lim="800000"/>
            <a:headEnd/>
            <a:tailEnd/>
          </a:ln>
        </p:spPr>
        <p:txBody>
          <a:bodyPr anchor="ctr">
            <a:spAutoFit/>
          </a:bodyPr>
          <a:lstStyle/>
          <a:p>
            <a:pPr>
              <a:lnSpc>
                <a:spcPct val="122000"/>
              </a:lnSpc>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nSpc>
                <a:spcPct val="122000"/>
              </a:lnSpc>
            </a:pPr>
            <a:r>
              <a:rPr lang="en-US" altLang="zh-CN" sz="2400" b="1" dirty="0" smtClean="0">
                <a:solidFill>
                  <a:srgbClr val="000000"/>
                </a:solidFill>
                <a:latin typeface="Times New Roman" pitchFamily="18" charset="0"/>
                <a:cs typeface="Times New Roman" pitchFamily="18" charset="0"/>
              </a:rPr>
              <a:t>3.</a:t>
            </a:r>
            <a:r>
              <a:rPr lang="zh-CN" altLang="en-US" sz="2400" b="1" dirty="0" smtClean="0">
                <a:solidFill>
                  <a:srgbClr val="000000"/>
                </a:solidFill>
                <a:latin typeface="Times New Roman" pitchFamily="18" charset="0"/>
                <a:cs typeface="Times New Roman" pitchFamily="18" charset="0"/>
              </a:rPr>
              <a:t> 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indent="630238" algn="just">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康德离开人世前的一个星期，身体已极虚弱。但医生来看他时，他照例起身相迎，请医生就座</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只是这次是颤巍巍的。医生忙说：“您是大师，是我的前辈，您不必起身。”康德说：“一个人，总得有一生坚持的东西。我现在年老体衰，但对人的尊重没有离我而去，对给予我帮助的人的感激没有离我而去。”</a:t>
            </a:r>
          </a:p>
        </p:txBody>
      </p:sp>
      <p:sp>
        <p:nvSpPr>
          <p:cNvPr id="268288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8288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288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288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2938"/>
                                        </p:tgtEl>
                                        <p:attrNameLst>
                                          <p:attrName>style.visibility</p:attrName>
                                        </p:attrNameLst>
                                      </p:cBhvr>
                                      <p:to>
                                        <p:strVal val="visible"/>
                                      </p:to>
                                    </p:set>
                                    <p:animEffect transition="in" filter="blinds(horizontal)">
                                      <p:cBhvr>
                                        <p:cTn id="7" dur="500"/>
                                        <p:tgtEl>
                                          <p:spTgt spid="892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8"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90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4" name="Group 7"/>
          <p:cNvGrpSpPr>
            <a:grpSpLocks/>
          </p:cNvGrpSpPr>
          <p:nvPr/>
        </p:nvGrpSpPr>
        <p:grpSpPr bwMode="auto">
          <a:xfrm>
            <a:off x="1588" y="3827463"/>
            <a:ext cx="609600" cy="1978025"/>
            <a:chOff x="0" y="0"/>
            <a:chExt cx="384" cy="1246"/>
          </a:xfrm>
        </p:grpSpPr>
        <p:pic>
          <p:nvPicPr>
            <p:cNvPr id="268391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391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391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 name="内容占位符 2"/>
          <p:cNvSpPr>
            <a:spLocks/>
          </p:cNvSpPr>
          <p:nvPr/>
        </p:nvSpPr>
        <p:spPr bwMode="auto">
          <a:xfrm>
            <a:off x="714348" y="857232"/>
            <a:ext cx="7920037" cy="5286412"/>
          </a:xfrm>
          <a:prstGeom prst="rect">
            <a:avLst/>
          </a:prstGeom>
          <a:noFill/>
          <a:ln w="9525">
            <a:noFill/>
            <a:miter lim="800000"/>
            <a:headEnd/>
            <a:tailEnd/>
          </a:ln>
        </p:spPr>
        <p:txBody>
          <a:bodyPr/>
          <a:lstStyle/>
          <a:p>
            <a:pPr indent="536575" algn="just">
              <a:lnSpc>
                <a:spcPts val="3500"/>
              </a:lnSpc>
              <a:buFont typeface="Arial" charset="0"/>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要求：选好角度，确定立意，明确文体，自拟标题；不要脱离材料内容及含意的范围作文，不要套作，不得抄袭。开头运用修辞生辉法。</a:t>
            </a:r>
            <a:endParaRPr lang="en-US" altLang="zh-CN" sz="2400" b="1" dirty="0" smtClean="0">
              <a:solidFill>
                <a:srgbClr val="000000"/>
              </a:solidFill>
              <a:latin typeface="Times New Roman" pitchFamily="18" charset="0"/>
              <a:cs typeface="Times New Roman" pitchFamily="18" charset="0"/>
            </a:endParaRPr>
          </a:p>
          <a:p>
            <a:pPr>
              <a:lnSpc>
                <a:spcPts val="3500"/>
              </a:lnSpc>
              <a:buFont typeface="Arial" charset="0"/>
              <a:buNone/>
            </a:pPr>
            <a:endParaRPr lang="en-US" altLang="zh-CN" sz="2400" b="1" dirty="0" smtClean="0">
              <a:solidFill>
                <a:srgbClr val="990033"/>
              </a:solidFill>
              <a:latin typeface="宋体" pitchFamily="2" charset="-122"/>
            </a:endParaRPr>
          </a:p>
          <a:p>
            <a:pPr>
              <a:lnSpc>
                <a:spcPts val="3500"/>
              </a:lnSpc>
              <a:buFont typeface="Arial" charset="0"/>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黑体" pitchFamily="2" charset="-122"/>
                <a:ea typeface="黑体" pitchFamily="2" charset="-122"/>
              </a:rPr>
              <a:t>审题提示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本题可从以下角度立意：①尊重他人，是值得一生坚守的美德。②尊重我们遇到的每一个人，感激给予我们帮助的人。③尊重人者，获得尊重；予人尊严者，获得尊严。④因为不苟且，因为坚持，美好的行为才升华为崇高的品格。</a:t>
            </a:r>
          </a:p>
          <a:p>
            <a:pPr indent="536575" algn="just">
              <a:lnSpc>
                <a:spcPts val="3500"/>
              </a:lnSpc>
              <a:buFont typeface="Arial" charset="0"/>
              <a:buNone/>
            </a:pPr>
            <a:endParaRPr lang="zh-CN" altLang="en-US" sz="2400" b="1" dirty="0" smtClean="0">
              <a:solidFill>
                <a:srgbClr val="000000"/>
              </a:solidFill>
              <a:latin typeface="Times New Roman" pitchFamily="18" charset="0"/>
              <a:cs typeface="Times New Roman" pitchFamily="18" charset="0"/>
            </a:endParaRPr>
          </a:p>
          <a:p>
            <a:pPr indent="536575" algn="just">
              <a:lnSpc>
                <a:spcPts val="3500"/>
              </a:lnSpc>
              <a:buFont typeface="Arial" charset="0"/>
              <a:buNone/>
            </a:pPr>
            <a:endParaRPr lang="zh-CN" altLang="en-US" sz="2400" b="1" dirty="0">
              <a:solidFill>
                <a:srgbClr val="000000"/>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None/>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试写示例</a:t>
            </a:r>
            <a:r>
              <a:rPr lang="en-US" altLang="zh-CN" sz="2400" b="1" dirty="0" smtClean="0">
                <a:solidFill>
                  <a:srgbClr val="990033"/>
                </a:solidFill>
                <a:latin typeface="Times New Roman" pitchFamily="18" charset="0"/>
                <a:cs typeface="Times New Roman" pitchFamily="18" charset="0"/>
              </a:rPr>
              <a:t>】</a:t>
            </a:r>
          </a:p>
          <a:p>
            <a:pPr marL="0" indent="622300" algn="ctr" eaLnBrk="1" hangingPunct="1">
              <a:lnSpc>
                <a:spcPts val="3500"/>
              </a:lnSpc>
              <a:spcBef>
                <a:spcPct val="0"/>
              </a:spcBef>
              <a:buNone/>
            </a:pPr>
            <a:r>
              <a:rPr lang="zh-CN" altLang="en-US" sz="2400" b="1" dirty="0" smtClean="0">
                <a:solidFill>
                  <a:srgbClr val="990033"/>
                </a:solidFill>
                <a:latin typeface="Times New Roman" pitchFamily="18" charset="0"/>
                <a:cs typeface="Times New Roman" pitchFamily="18" charset="0"/>
              </a:rPr>
              <a:t>让尊重之花开满世间</a:t>
            </a:r>
          </a:p>
          <a:p>
            <a:pPr marL="0" indent="622300" algn="ctr" eaLnBrk="1" hangingPunct="1">
              <a:lnSpc>
                <a:spcPts val="3500"/>
              </a:lnSpc>
              <a:spcBef>
                <a:spcPct val="0"/>
              </a:spcBef>
              <a:buNone/>
            </a:pPr>
            <a:r>
              <a:rPr lang="zh-CN" altLang="en-US" sz="2400" b="1" dirty="0" smtClean="0">
                <a:solidFill>
                  <a:srgbClr val="990033"/>
                </a:solidFill>
                <a:latin typeface="Times New Roman" pitchFamily="18" charset="0"/>
                <a:cs typeface="Times New Roman" pitchFamily="18" charset="0"/>
              </a:rPr>
              <a:t>一考生</a:t>
            </a:r>
          </a:p>
          <a:p>
            <a:pPr marL="0" indent="0" eaLnBrk="1" hangingPunct="1">
              <a:lnSpc>
                <a:spcPts val="3500"/>
              </a:lnSpc>
              <a:spcBef>
                <a:spcPct val="0"/>
              </a:spcBef>
              <a:buNone/>
            </a:pPr>
            <a:r>
              <a:rPr lang="zh-CN" altLang="en-US" sz="2400" b="1" dirty="0" smtClean="0">
                <a:solidFill>
                  <a:srgbClr val="990033"/>
                </a:solidFill>
                <a:latin typeface="Times New Roman" pitchFamily="18" charset="0"/>
                <a:cs typeface="Times New Roman" pitchFamily="18" charset="0"/>
              </a:rPr>
              <a:t>         有一种品格，历经五千多年的冲刷侵蚀照旧光彩夺目；有一种修养，跨越二十个世纪的血雨腥风仍旧熠熠生辉；有一种美德，贯穿无数个日夜的浮沉更替依旧璀璨耀眼！它，就是尊重。</a:t>
            </a:r>
          </a:p>
        </p:txBody>
      </p:sp>
      <p:sp>
        <p:nvSpPr>
          <p:cNvPr id="268595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8595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595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596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3. </a:t>
            </a:r>
            <a:r>
              <a:rPr lang="zh-CN" altLang="en-US" sz="2400" b="1" dirty="0" smtClean="0">
                <a:solidFill>
                  <a:srgbClr val="000000"/>
                </a:solidFill>
                <a:latin typeface="Times New Roman" pitchFamily="18" charset="0"/>
                <a:cs typeface="Times New Roman" pitchFamily="18" charset="0"/>
              </a:rPr>
              <a:t>引用名句法</a:t>
            </a:r>
          </a:p>
          <a:p>
            <a:pPr marL="0" indent="622300"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开篇引用切合题意的名言警句、优秀诗词，言简意赅，以一当十，更有说服力。引用时，要紧扣话题，紧扣题目，紧扣主旨。所引用的语句宜短不宜长，宜雅不宜俗。</a:t>
            </a:r>
          </a:p>
        </p:txBody>
      </p:sp>
      <p:sp>
        <p:nvSpPr>
          <p:cNvPr id="269107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9107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9107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9108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nSpc>
                <a:spcPts val="3500"/>
              </a:lnSpc>
            </a:pPr>
            <a:r>
              <a:rPr lang="zh-CN" altLang="en-US" sz="2400" b="1" dirty="0">
                <a:solidFill>
                  <a:srgbClr val="000000"/>
                </a:solidFill>
                <a:latin typeface="Times New Roman" pitchFamily="18" charset="0"/>
                <a:ea typeface="黑体" pitchFamily="2" charset="-122"/>
                <a:cs typeface="Times New Roman" pitchFamily="18" charset="0"/>
              </a:rPr>
              <a:t>例</a:t>
            </a:r>
            <a:r>
              <a:rPr lang="zh-CN" altLang="en-US"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 “你若要喜爱你自己的价值，你就得给世界创造价值。”歌德的这句话时常回响在耳边。的确，生活在这个世界中的每个人都在各自扮演着不同的角色。匠人，作为平凡劳动者中的一员，却能够在平凡中演绎出生命的不平凡。</a:t>
            </a:r>
          </a:p>
          <a:p>
            <a:pPr algn="r">
              <a:lnSpc>
                <a:spcPts val="3500"/>
              </a:lnSpc>
            </a:pPr>
            <a:r>
              <a:rPr lang="en-US" altLang="zh-CN" sz="2400" b="1" dirty="0" smtClean="0">
                <a:solidFill>
                  <a:srgbClr val="000000"/>
                </a:solidFill>
                <a:latin typeface="Times New Roman" pitchFamily="18" charset="0"/>
                <a:ea typeface="楷体_GB2312" pitchFamily="49" charset="-122"/>
                <a:cs typeface="Times New Roman" pitchFamily="18" charset="0"/>
              </a:rPr>
              <a:t>(2015</a:t>
            </a:r>
            <a:r>
              <a:rPr lang="zh-CN" altLang="en-US" sz="2400" b="1" dirty="0" smtClean="0">
                <a:solidFill>
                  <a:srgbClr val="000000"/>
                </a:solidFill>
                <a:latin typeface="Times New Roman" pitchFamily="18" charset="0"/>
                <a:ea typeface="楷体_GB2312" pitchFamily="49" charset="-122"/>
                <a:cs typeface="Times New Roman" pitchFamily="18" charset="0"/>
              </a:rPr>
              <a:t>年全国卷</a:t>
            </a:r>
            <a:r>
              <a:rPr lang="en-US" altLang="zh-CN" sz="2400" b="1" dirty="0" smtClean="0">
                <a:solidFill>
                  <a:srgbClr val="000000"/>
                </a:solidFill>
                <a:latin typeface="Times New Roman" pitchFamily="18" charset="0"/>
                <a:ea typeface="楷体_GB2312" pitchFamily="49" charset="-122"/>
                <a:cs typeface="Times New Roman" pitchFamily="18" charset="0"/>
              </a:rPr>
              <a:t>Ⅱ</a:t>
            </a:r>
            <a:r>
              <a:rPr lang="zh-CN" altLang="en-US" sz="2400" b="1" dirty="0" smtClean="0">
                <a:solidFill>
                  <a:srgbClr val="000000"/>
                </a:solidFill>
                <a:latin typeface="Times New Roman" pitchFamily="18" charset="0"/>
                <a:ea typeface="楷体_GB2312" pitchFamily="49" charset="-122"/>
                <a:cs typeface="Times New Roman" pitchFamily="18" charset="0"/>
              </a:rPr>
              <a:t>高分作文</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匠人精神，别样风采</a:t>
            </a:r>
            <a:r>
              <a:rPr lang="en-US" altLang="zh-CN" sz="2400" b="1" dirty="0" smtClean="0">
                <a:solidFill>
                  <a:srgbClr val="000000"/>
                </a:solidFill>
                <a:latin typeface="Times New Roman" pitchFamily="18" charset="0"/>
                <a:ea typeface="楷体_GB2312" pitchFamily="49" charset="-122"/>
                <a:cs typeface="Times New Roman" pitchFamily="18" charset="0"/>
              </a:rPr>
              <a:t>》)</a:t>
            </a:r>
          </a:p>
        </p:txBody>
      </p:sp>
      <p:sp>
        <p:nvSpPr>
          <p:cNvPr id="269210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9210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9210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9210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90575" y="836613"/>
            <a:ext cx="7920038" cy="5399087"/>
          </a:xfrm>
          <a:prstGeom prst="rect">
            <a:avLst/>
          </a:prstGeom>
          <a:noFill/>
          <a:ln w="9525">
            <a:noFill/>
            <a:miter lim="800000"/>
            <a:headEnd/>
            <a:tailEnd/>
          </a:ln>
        </p:spPr>
        <p:txBody>
          <a:bodyPr/>
          <a:lstStyle/>
          <a:p>
            <a:pPr>
              <a:lnSpc>
                <a:spcPts val="3500"/>
              </a:lnSpc>
            </a:pP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a:solidFill>
                  <a:srgbClr val="000000"/>
                </a:solidFill>
                <a:latin typeface="Times New Roman" pitchFamily="18" charset="0"/>
                <a:ea typeface="黑体" pitchFamily="2" charset="-122"/>
                <a:cs typeface="Times New Roman" pitchFamily="18" charset="0"/>
              </a:rPr>
              <a:t>金指点津</a:t>
            </a: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考生有着较高的文化积淀，引用歌德的名言，以一当十，振聋发聩，而且巧妙引申，观点鲜明。作为一篇考场作文，考生能写到这种水平实属不易。</a:t>
            </a:r>
          </a:p>
          <a:p>
            <a:pPr>
              <a:lnSpc>
                <a:spcPts val="3500"/>
              </a:lnSpc>
            </a:pPr>
            <a:endParaRPr lang="zh-CN" altLang="en-US" sz="2400" b="1" dirty="0">
              <a:solidFill>
                <a:srgbClr val="000000"/>
              </a:solidFill>
              <a:latin typeface="Times New Roman" pitchFamily="18" charset="0"/>
              <a:ea typeface="仿宋_GB2312" pitchFamily="49" charset="-122"/>
            </a:endParaRPr>
          </a:p>
        </p:txBody>
      </p:sp>
      <p:sp>
        <p:nvSpPr>
          <p:cNvPr id="269312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9312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9312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9312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755650" y="765175"/>
            <a:ext cx="7848600" cy="5499198"/>
          </a:xfrm>
          <a:prstGeom prst="rect">
            <a:avLst/>
          </a:prstGeom>
          <a:noFill/>
          <a:ln w="9525">
            <a:noFill/>
            <a:miter lim="800000"/>
            <a:headEnd/>
            <a:tailEnd/>
          </a:ln>
        </p:spPr>
        <p:txBody>
          <a:bodyPr anchor="ctr">
            <a:spAutoFit/>
          </a:bodyPr>
          <a:lstStyle/>
          <a:p>
            <a:pPr>
              <a:lnSpc>
                <a:spcPct val="122000"/>
              </a:lnSpc>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nSpc>
                <a:spcPct val="122000"/>
              </a:lnSpc>
            </a:pPr>
            <a:r>
              <a:rPr lang="en-US" altLang="zh-CN" sz="2400" b="1" dirty="0" smtClean="0">
                <a:solidFill>
                  <a:srgbClr val="000000"/>
                </a:solidFill>
                <a:latin typeface="Times New Roman" pitchFamily="18" charset="0"/>
                <a:cs typeface="Times New Roman" pitchFamily="18" charset="0"/>
              </a:rPr>
              <a:t>4.</a:t>
            </a:r>
            <a:r>
              <a:rPr lang="zh-CN" altLang="en-US" sz="2400" b="1" dirty="0" smtClean="0">
                <a:solidFill>
                  <a:srgbClr val="000000"/>
                </a:solidFill>
                <a:latin typeface="Times New Roman" pitchFamily="18" charset="0"/>
                <a:cs typeface="Times New Roman" pitchFamily="18" charset="0"/>
              </a:rPr>
              <a:t>观察下面的图画，根据要求作文。 </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a:solidFill>
                <a:srgbClr val="000000"/>
              </a:solidFill>
              <a:latin typeface="Times New Roman" pitchFamily="18" charset="0"/>
              <a:ea typeface="楷体_GB2312" pitchFamily="49" charset="-122"/>
              <a:cs typeface="Times New Roman" pitchFamily="18" charset="0"/>
            </a:endParaRPr>
          </a:p>
          <a:p>
            <a:pPr indent="612775" algn="just">
              <a:lnSpc>
                <a:spcPct val="122000"/>
              </a:lnSpc>
            </a:pPr>
            <a:endParaRPr lang="en-US" altLang="zh-CN" sz="2400" b="1" dirty="0" smtClean="0">
              <a:solidFill>
                <a:srgbClr val="000000"/>
              </a:solidFill>
              <a:latin typeface="Times New Roman" pitchFamily="18" charset="0"/>
              <a:cs typeface="Times New Roman" pitchFamily="18" charset="0"/>
            </a:endParaRPr>
          </a:p>
          <a:p>
            <a:pPr indent="612775" algn="just">
              <a:lnSpc>
                <a:spcPct val="122000"/>
              </a:lnSpc>
            </a:pPr>
            <a:endParaRPr lang="en-US" altLang="zh-CN" sz="2400" b="1" dirty="0" smtClean="0">
              <a:solidFill>
                <a:srgbClr val="000000"/>
              </a:solidFill>
              <a:latin typeface="Times New Roman" pitchFamily="18" charset="0"/>
              <a:cs typeface="Times New Roman" pitchFamily="18" charset="0"/>
            </a:endParaRPr>
          </a:p>
          <a:p>
            <a:pPr indent="612775" algn="just">
              <a:lnSpc>
                <a:spcPct val="122000"/>
              </a:lnSpc>
            </a:pPr>
            <a:endParaRPr lang="en-US" altLang="zh-CN" sz="2400" b="1" dirty="0" smtClean="0">
              <a:solidFill>
                <a:srgbClr val="000000"/>
              </a:solidFill>
              <a:latin typeface="Times New Roman" pitchFamily="18" charset="0"/>
              <a:cs typeface="Times New Roman" pitchFamily="18" charset="0"/>
            </a:endParaRPr>
          </a:p>
          <a:p>
            <a:pPr indent="612775" algn="just">
              <a:lnSpc>
                <a:spcPct val="122000"/>
              </a:lnSpc>
            </a:pPr>
            <a:endParaRPr lang="en-US" altLang="zh-CN" sz="2400" b="1" dirty="0" smtClean="0">
              <a:solidFill>
                <a:srgbClr val="000000"/>
              </a:solidFill>
              <a:latin typeface="Times New Roman" pitchFamily="18" charset="0"/>
              <a:cs typeface="Times New Roman" pitchFamily="18" charset="0"/>
            </a:endParaRPr>
          </a:p>
          <a:p>
            <a:pPr indent="612775" algn="just">
              <a:lnSpc>
                <a:spcPct val="122000"/>
              </a:lnSpc>
            </a:pPr>
            <a:endParaRPr lang="en-US" altLang="zh-CN" sz="2400" b="1" dirty="0" smtClean="0">
              <a:solidFill>
                <a:srgbClr val="000000"/>
              </a:solidFill>
              <a:latin typeface="Times New Roman" pitchFamily="18" charset="0"/>
              <a:cs typeface="Times New Roman" pitchFamily="18" charset="0"/>
            </a:endParaRPr>
          </a:p>
          <a:p>
            <a:pPr indent="612775" algn="just">
              <a:lnSpc>
                <a:spcPct val="122000"/>
              </a:lnSpc>
            </a:pPr>
            <a:r>
              <a:rPr lang="zh-CN" altLang="en-US" sz="2400" b="1" dirty="0" smtClean="0">
                <a:solidFill>
                  <a:srgbClr val="000000"/>
                </a:solidFill>
                <a:latin typeface="Times New Roman" pitchFamily="18" charset="0"/>
                <a:cs typeface="Times New Roman" pitchFamily="18" charset="0"/>
              </a:rPr>
              <a:t>这幅图画引发了你哪些联想或思考？请自选角度写一篇不少于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p>
          <a:p>
            <a:pPr indent="612775" algn="just">
              <a:lnSpc>
                <a:spcPct val="122000"/>
              </a:lnSpc>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要求：选好角度，确定立意，明确文体，自拟标题；不要脱离材料内容及含意的范围作文，不要套作，不得抄袭。开头运用引用名句法。</a:t>
            </a:r>
          </a:p>
        </p:txBody>
      </p:sp>
      <p:sp>
        <p:nvSpPr>
          <p:cNvPr id="269414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9415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9415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9415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pic>
        <p:nvPicPr>
          <p:cNvPr id="1026" name="Picture 2"/>
          <p:cNvPicPr>
            <a:picLocks noChangeAspect="1" noChangeArrowheads="1"/>
          </p:cNvPicPr>
          <p:nvPr/>
        </p:nvPicPr>
        <p:blipFill>
          <a:blip r:embed="rId5"/>
          <a:srcRect/>
          <a:stretch>
            <a:fillRect/>
          </a:stretch>
        </p:blipFill>
        <p:spPr bwMode="auto">
          <a:xfrm>
            <a:off x="2928926" y="2143116"/>
            <a:ext cx="3000396" cy="146554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91802" name="Group 26"/>
          <p:cNvGraphicFramePr>
            <a:graphicFrameLocks noGrp="1"/>
          </p:cNvGraphicFramePr>
          <p:nvPr/>
        </p:nvGraphicFramePr>
        <p:xfrm>
          <a:off x="571472" y="642918"/>
          <a:ext cx="8388381" cy="5635816"/>
        </p:xfrm>
        <a:graphic>
          <a:graphicData uri="http://schemas.openxmlformats.org/drawingml/2006/table">
            <a:tbl>
              <a:tblPr/>
              <a:tblGrid>
                <a:gridCol w="3743325"/>
                <a:gridCol w="4645056"/>
              </a:tblGrid>
              <a:tr h="5616575">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en-US" altLang="zh-CN" sz="2000" b="0"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a:t>
                      </a:r>
                      <a:r>
                        <a:rPr kumimoji="0" lang="zh-CN" altLang="en-US" sz="2000" b="0"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病因分析</a:t>
                      </a:r>
                      <a:r>
                        <a:rPr kumimoji="0" lang="en-US" altLang="zh-CN" sz="2000" b="0"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a:t>
                      </a:r>
                    </a:p>
                    <a:p>
                      <a:pPr marL="0" marR="0" lvl="0" indent="0" algn="l" defTabSz="914400" rtl="0" eaLnBrk="0" fontAlgn="base" latinLnBrk="0" hangingPunct="0">
                        <a:lnSpc>
                          <a:spcPct val="122000"/>
                        </a:lnSpc>
                        <a:spcBef>
                          <a:spcPct val="0"/>
                        </a:spcBef>
                        <a:spcAft>
                          <a:spcPct val="0"/>
                        </a:spcAft>
                        <a:buClrTx/>
                        <a:buSzTx/>
                        <a:buFont typeface="Arial" charset="0"/>
                        <a:buNone/>
                        <a:tabLst/>
                      </a:pPr>
                      <a:r>
                        <a:rPr lang="zh-CN" altLang="en-US" sz="2000" b="1" kern="1200" dirty="0" smtClean="0">
                          <a:solidFill>
                            <a:schemeClr val="tx1"/>
                          </a:solidFill>
                          <a:latin typeface="宋体" pitchFamily="2" charset="-122"/>
                          <a:ea typeface="+mn-ea"/>
                          <a:cs typeface="+mn-cs"/>
                        </a:rPr>
                        <a:t> </a:t>
                      </a:r>
                      <a:r>
                        <a:rPr lang="zh-CN" altLang="en-US" sz="2000" b="1" kern="1200" baseline="0" dirty="0" smtClean="0">
                          <a:solidFill>
                            <a:schemeClr val="tx1"/>
                          </a:solidFill>
                          <a:latin typeface="宋体" pitchFamily="2" charset="-122"/>
                          <a:ea typeface="+mn-ea"/>
                          <a:cs typeface="+mn-cs"/>
                        </a:rPr>
                        <a:t>  </a:t>
                      </a:r>
                      <a:r>
                        <a:rPr lang="zh-CN" altLang="en-US" sz="2000" b="1" kern="1200" dirty="0" smtClean="0">
                          <a:solidFill>
                            <a:schemeClr val="tx1"/>
                          </a:solidFill>
                          <a:latin typeface="宋体" pitchFamily="2" charset="-122"/>
                          <a:ea typeface="+mn-ea"/>
                          <a:cs typeface="+mn-cs"/>
                        </a:rPr>
                        <a:t>审题就像在茫茫的大海中航行，要把握好航向，否则就会有触礁的危险。本文的中心有些偏颇，开头“女儿举报父亲”一事引发质疑、关注，实际上是“法”与“情”的较量，但本文的内容夹杂了很多其他内容，内容啰唆，忽左忽右，似乎讲出了“法”大于“情”，但不是很明确，这造成了文章的中心不明确。</a:t>
                      </a:r>
                    </a:p>
                    <a:p>
                      <a:pPr marL="0" marR="0" lvl="0" indent="0" algn="r" defTabSz="914400" rtl="0" eaLnBrk="0" fontAlgn="base" latinLnBrk="0" hangingPunct="0">
                        <a:lnSpc>
                          <a:spcPct val="122000"/>
                        </a:lnSpc>
                        <a:spcBef>
                          <a:spcPct val="0"/>
                        </a:spcBef>
                        <a:spcAft>
                          <a:spcPct val="0"/>
                        </a:spcAft>
                        <a:buClrTx/>
                        <a:buSzTx/>
                        <a:buFont typeface="Arial" charset="0"/>
                        <a:buNone/>
                        <a:tabLst/>
                      </a:pPr>
                      <a:r>
                        <a:rPr lang="en-US" altLang="zh-CN" sz="2000" b="1" kern="1200" dirty="0" smtClean="0">
                          <a:solidFill>
                            <a:schemeClr val="tx1"/>
                          </a:solidFill>
                          <a:latin typeface="宋体" pitchFamily="2" charset="-122"/>
                          <a:ea typeface="+mn-ea"/>
                          <a:cs typeface="+mn-cs"/>
                        </a:rPr>
                        <a:t>(</a:t>
                      </a:r>
                      <a:r>
                        <a:rPr lang="zh-CN" altLang="en-US" sz="2000" b="1" kern="1200" dirty="0" smtClean="0">
                          <a:solidFill>
                            <a:schemeClr val="tx1"/>
                          </a:solidFill>
                          <a:latin typeface="宋体" pitchFamily="2" charset="-122"/>
                          <a:ea typeface="+mn-ea"/>
                          <a:cs typeface="+mn-cs"/>
                        </a:rPr>
                        <a:t>考场得分：</a:t>
                      </a:r>
                      <a:r>
                        <a:rPr lang="en-US" altLang="zh-CN" sz="2000" b="1" kern="1200" dirty="0" smtClean="0">
                          <a:solidFill>
                            <a:schemeClr val="tx1"/>
                          </a:solidFill>
                          <a:latin typeface="宋体" pitchFamily="2" charset="-122"/>
                          <a:ea typeface="+mn-ea"/>
                          <a:cs typeface="+mn-cs"/>
                        </a:rPr>
                        <a:t>35</a:t>
                      </a:r>
                      <a:r>
                        <a:rPr lang="zh-CN" altLang="en-US" sz="2000" b="1" kern="1200" dirty="0" smtClean="0">
                          <a:solidFill>
                            <a:schemeClr val="tx1"/>
                          </a:solidFill>
                          <a:latin typeface="宋体" pitchFamily="2" charset="-122"/>
                          <a:ea typeface="+mn-ea"/>
                          <a:cs typeface="+mn-cs"/>
                        </a:rPr>
                        <a:t>分</a:t>
                      </a:r>
                      <a:r>
                        <a:rPr lang="en-US" altLang="zh-CN" sz="2000" b="1" kern="1200" dirty="0" smtClean="0">
                          <a:solidFill>
                            <a:schemeClr val="tx1"/>
                          </a:solidFill>
                          <a:latin typeface="宋体" pitchFamily="2" charset="-122"/>
                          <a:ea typeface="+mn-ea"/>
                          <a:cs typeface="+mn-cs"/>
                        </a:rPr>
                        <a:t>)</a:t>
                      </a:r>
                      <a:endParaRPr lang="zh-CN" altLang="en-US" sz="2000" b="1" kern="1200" dirty="0" smtClean="0">
                        <a:solidFill>
                          <a:schemeClr val="tx1"/>
                        </a:solidFill>
                        <a:latin typeface="宋体" pitchFamily="2" charset="-122"/>
                        <a:ea typeface="+mn-ea"/>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en-US" altLang="zh-CN" sz="2000" b="0"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a:t>
                      </a:r>
                      <a:r>
                        <a:rPr kumimoji="0" lang="zh-CN" altLang="en-US" sz="2000" b="0"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升格点评</a:t>
                      </a:r>
                      <a:r>
                        <a:rPr kumimoji="0" lang="en-US" altLang="zh-CN" sz="2000" b="0"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lang="zh-CN" altLang="en-US" sz="2000" b="1" kern="1200" dirty="0" smtClean="0">
                          <a:solidFill>
                            <a:schemeClr val="tx1"/>
                          </a:solidFill>
                          <a:latin typeface="宋体" pitchFamily="2" charset="-122"/>
                          <a:ea typeface="+mn-ea"/>
                          <a:cs typeface="+mn-cs"/>
                        </a:rPr>
                        <a:t>    </a:t>
                      </a:r>
                      <a:r>
                        <a:rPr lang="zh-CN" altLang="en-US" sz="2000" b="1" u="none" kern="1200" baseline="0" dirty="0" smtClean="0">
                          <a:solidFill>
                            <a:schemeClr val="tx1"/>
                          </a:solidFill>
                          <a:latin typeface="宋体" pitchFamily="2" charset="-122"/>
                          <a:ea typeface="+mn-ea"/>
                          <a:cs typeface="+mn-cs"/>
                        </a:rPr>
                        <a:t>请从“符合题意”的角度谈谈你对升格后的文章有什么样感觉。</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lang="zh-CN" altLang="en-US" sz="2000" b="1" u="dottedHeavy" kern="1200" baseline="0" dirty="0" smtClean="0">
                          <a:solidFill>
                            <a:schemeClr val="tx1"/>
                          </a:solidFill>
                          <a:latin typeface="宋体" pitchFamily="2" charset="-122"/>
                          <a:ea typeface="+mn-ea"/>
                          <a:cs typeface="+mn-cs"/>
                        </a:rPr>
                        <a:t>升格感悟：升格后的文章是一篇符合题意、富有思辨、情感真挚的考场佳作。首先，开头能够理性看待女儿举报父亲案件中的面子、伤害、规则、埋怨、理解等问题，并且阐释出彼此关系，亮明了自己的观点，符合题意；其次，以关爱父亲入笔，设身处地从小陈、老陈的角度进行了分析、劝导，并结合自己父亲抽烟喝酒之事来类比，中心明确，满满爱意，催人泪下。</a:t>
                      </a:r>
                    </a:p>
                    <a:p>
                      <a:pPr marL="0" marR="0" lvl="0" indent="0" algn="r" defTabSz="914400" rtl="0" eaLnBrk="0" fontAlgn="base" latinLnBrk="0" hangingPunct="0">
                        <a:lnSpc>
                          <a:spcPct val="122000"/>
                        </a:lnSpc>
                        <a:spcBef>
                          <a:spcPct val="0"/>
                        </a:spcBef>
                        <a:spcAft>
                          <a:spcPct val="0"/>
                        </a:spcAft>
                        <a:buClrTx/>
                        <a:buSzTx/>
                        <a:buFont typeface="Arial" charset="0"/>
                        <a:buNone/>
                        <a:tabLst/>
                        <a:defRPr/>
                      </a:pPr>
                      <a:r>
                        <a:rPr lang="zh-CN" altLang="en-US" sz="2000" b="1" kern="1200" dirty="0" smtClean="0">
                          <a:solidFill>
                            <a:schemeClr val="tx1"/>
                          </a:solidFill>
                          <a:latin typeface="宋体" pitchFamily="2" charset="-122"/>
                          <a:ea typeface="+mn-ea"/>
                          <a:cs typeface="+mn-cs"/>
                        </a:rPr>
                        <a:t>我来赋分</a:t>
                      </a:r>
                      <a:r>
                        <a:rPr lang="en-US" altLang="zh-CN" sz="2000" b="1" u="sng" kern="1200" dirty="0" smtClean="0">
                          <a:solidFill>
                            <a:schemeClr val="tx1"/>
                          </a:solidFill>
                          <a:latin typeface="宋体" pitchFamily="2" charset="-122"/>
                          <a:ea typeface="+mn-ea"/>
                          <a:cs typeface="+mn-cs"/>
                        </a:rPr>
                        <a:t>58</a:t>
                      </a:r>
                      <a:r>
                        <a:rPr lang="zh-CN" altLang="en-US" sz="2000" b="1" kern="1200" dirty="0" smtClean="0">
                          <a:solidFill>
                            <a:schemeClr val="tx1"/>
                          </a:solidFill>
                          <a:latin typeface="宋体" pitchFamily="2" charset="-122"/>
                          <a:ea typeface="+mn-ea"/>
                          <a:cs typeface="+mn-cs"/>
                        </a:rPr>
                        <a:t>分</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endPar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9178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grpSp>
        <p:nvGrpSpPr>
          <p:cNvPr id="2" name="Group 4"/>
          <p:cNvGrpSpPr>
            <a:grpSpLocks/>
          </p:cNvGrpSpPr>
          <p:nvPr/>
        </p:nvGrpSpPr>
        <p:grpSpPr bwMode="auto">
          <a:xfrm>
            <a:off x="1588" y="1857375"/>
            <a:ext cx="609600" cy="2003425"/>
            <a:chOff x="0" y="0"/>
            <a:chExt cx="384" cy="1262"/>
          </a:xfrm>
        </p:grpSpPr>
        <p:pic>
          <p:nvPicPr>
            <p:cNvPr id="2891788"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91789"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891802"/>
                                        </p:tgtEl>
                                        <p:attrNameLst>
                                          <p:attrName>style.visibility</p:attrName>
                                        </p:attrNameLst>
                                      </p:cBhvr>
                                      <p:to>
                                        <p:strVal val="visible"/>
                                      </p:to>
                                    </p:set>
                                    <p:anim calcmode="lin" valueType="num">
                                      <p:cBhvr additive="base">
                                        <p:cTn id="7" dur="500" fill="hold"/>
                                        <p:tgtEl>
                                          <p:spTgt spid="2891802"/>
                                        </p:tgtEl>
                                        <p:attrNameLst>
                                          <p:attrName>ppt_x</p:attrName>
                                        </p:attrNameLst>
                                      </p:cBhvr>
                                      <p:tavLst>
                                        <p:tav tm="0">
                                          <p:val>
                                            <p:strVal val="#ppt_x"/>
                                          </p:val>
                                        </p:tav>
                                        <p:tav tm="100000">
                                          <p:val>
                                            <p:strVal val="#ppt_x"/>
                                          </p:val>
                                        </p:tav>
                                      </p:tavLst>
                                    </p:anim>
                                    <p:anim calcmode="lin" valueType="num">
                                      <p:cBhvr additive="base">
                                        <p:cTn id="8" dur="500" fill="hold"/>
                                        <p:tgtEl>
                                          <p:spTgt spid="28918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755650" y="981075"/>
            <a:ext cx="7848600" cy="2304733"/>
          </a:xfrm>
          <a:prstGeom prst="rect">
            <a:avLst/>
          </a:prstGeom>
          <a:noFill/>
          <a:ln w="9525">
            <a:noFill/>
            <a:miter lim="800000"/>
            <a:headEnd/>
            <a:tailEnd/>
          </a:ln>
        </p:spPr>
        <p:txBody>
          <a:bodyPr anchor="ctr">
            <a:spAutoFit/>
          </a:bodyPr>
          <a:lstStyle/>
          <a:p>
            <a:pPr>
              <a:lnSpc>
                <a:spcPct val="122000"/>
              </a:lnSpc>
            </a:pPr>
            <a:r>
              <a:rPr lang="en-US" altLang="zh-CN" sz="2400" b="1" dirty="0">
                <a:solidFill>
                  <a:srgbClr val="990033"/>
                </a:solidFill>
                <a:latin typeface="Times New Roman" pitchFamily="18" charset="0"/>
                <a:ea typeface="黑体" pitchFamily="2" charset="-122"/>
                <a:cs typeface="Courier New" pitchFamily="49" charset="0"/>
              </a:rPr>
              <a:t>[</a:t>
            </a:r>
            <a:r>
              <a:rPr lang="zh-CN" altLang="en-US" sz="2400" b="1" dirty="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smtClean="0">
                <a:solidFill>
                  <a:srgbClr val="990033"/>
                </a:solidFill>
                <a:latin typeface="Times New Roman" pitchFamily="18" charset="0"/>
                <a:cs typeface="Times New Roman" pitchFamily="18" charset="0"/>
              </a:rPr>
              <a:t>图画的主要内容是原来看自然美景，现在通过手机来欣赏美景。很明显作者的倾向性是褒前贬后，所以可以立意为：在亲近自然中寻美；解放双手，拥抱自然；亲近自然之美；等等。</a:t>
            </a:r>
          </a:p>
          <a:p>
            <a:pPr>
              <a:lnSpc>
                <a:spcPct val="122000"/>
              </a:lnSpc>
            </a:pPr>
            <a:endParaRPr lang="zh-CN" altLang="en-US" sz="2400" b="1" dirty="0">
              <a:solidFill>
                <a:srgbClr val="990033"/>
              </a:solidFill>
              <a:latin typeface="Times New Roman" pitchFamily="18" charset="0"/>
              <a:cs typeface="Times New Roman" pitchFamily="18" charset="0"/>
            </a:endParaRPr>
          </a:p>
        </p:txBody>
      </p:sp>
      <p:sp>
        <p:nvSpPr>
          <p:cNvPr id="269517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9517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9517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9517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827088" y="981075"/>
            <a:ext cx="7848600" cy="5048626"/>
          </a:xfrm>
          <a:prstGeom prst="rect">
            <a:avLst/>
          </a:prstGeom>
          <a:noFill/>
          <a:ln w="9525">
            <a:noFill/>
            <a:miter lim="800000"/>
            <a:headEnd/>
            <a:tailEnd/>
          </a:ln>
        </p:spPr>
        <p:txBody>
          <a:bodyPr anchor="ctr">
            <a:spAutoFit/>
          </a:bodyPr>
          <a:lstStyle/>
          <a:p>
            <a:pPr>
              <a:lnSpc>
                <a:spcPct val="122000"/>
              </a:lnSpc>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试写示例</a:t>
            </a:r>
            <a:r>
              <a:rPr lang="en-US" altLang="zh-CN" sz="2400" b="1" dirty="0" smtClean="0">
                <a:solidFill>
                  <a:srgbClr val="990033"/>
                </a:solidFill>
                <a:latin typeface="Times New Roman" pitchFamily="18" charset="0"/>
                <a:cs typeface="Times New Roman" pitchFamily="18" charset="0"/>
              </a:rPr>
              <a:t>】</a:t>
            </a:r>
          </a:p>
          <a:p>
            <a:pPr indent="612775" algn="ctr">
              <a:lnSpc>
                <a:spcPct val="122000"/>
              </a:lnSpc>
            </a:pPr>
            <a:r>
              <a:rPr lang="zh-CN" altLang="en-US" sz="2400" b="1" dirty="0" smtClean="0">
                <a:solidFill>
                  <a:srgbClr val="990033"/>
                </a:solidFill>
                <a:latin typeface="Times New Roman" pitchFamily="18" charset="0"/>
                <a:cs typeface="Times New Roman" pitchFamily="18" charset="0"/>
              </a:rPr>
              <a:t>用灵魂看风景</a:t>
            </a:r>
          </a:p>
          <a:p>
            <a:pPr indent="612775" algn="ctr">
              <a:lnSpc>
                <a:spcPct val="122000"/>
              </a:lnSpc>
            </a:pPr>
            <a:r>
              <a:rPr lang="zh-CN" altLang="en-US" sz="2400" b="1" dirty="0" smtClean="0">
                <a:solidFill>
                  <a:srgbClr val="990033"/>
                </a:solidFill>
                <a:latin typeface="Times New Roman" pitchFamily="18" charset="0"/>
                <a:cs typeface="Times New Roman" pitchFamily="18" charset="0"/>
              </a:rPr>
              <a:t>一考生</a:t>
            </a:r>
          </a:p>
          <a:p>
            <a:pPr>
              <a:lnSpc>
                <a:spcPct val="122000"/>
              </a:lnSpc>
            </a:pPr>
            <a:r>
              <a:rPr lang="zh-CN" altLang="en-US" sz="2400" b="1" dirty="0" smtClean="0">
                <a:solidFill>
                  <a:srgbClr val="990033"/>
                </a:solidFill>
                <a:latin typeface="Times New Roman" pitchFamily="18" charset="0"/>
                <a:cs typeface="Times New Roman" pitchFamily="18" charset="0"/>
              </a:rPr>
              <a:t>         “云中谁寄锦书来？雁字回时，月满西楼”，如果李清照等待的不是雁书尺素，而是电子邮件，这份愁思恐怕会大打折扣；“有约不来过夜半，闲敲棋子落灯花”，如果赵师秀没有在友人失约后百无聊赖地摆弄棋子，而是埋头刷微博，恐怕他也不会听到黄梅时节雨，青草池塘蛙；“晚来天欲雪，能饮一杯无？”如果那时有电话，刘十九肯定会飞速赶来，那份在茫茫雪夜中准备绿蚁新酒、红泥火炉的挚情也不会弥显珍贵。</a:t>
            </a:r>
          </a:p>
        </p:txBody>
      </p:sp>
      <p:sp>
        <p:nvSpPr>
          <p:cNvPr id="269619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9619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9619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9620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755650" y="723900"/>
            <a:ext cx="7848600" cy="5758051"/>
          </a:xfrm>
          <a:prstGeom prst="rect">
            <a:avLst/>
          </a:prstGeom>
          <a:noFill/>
          <a:ln w="9525">
            <a:noFill/>
            <a:miter lim="800000"/>
            <a:headEnd/>
            <a:tailEnd/>
          </a:ln>
        </p:spPr>
        <p:txBody>
          <a:bodyPr anchor="ctr">
            <a:spAutoFit/>
          </a:bodyPr>
          <a:lstStyle/>
          <a:p>
            <a:pPr>
              <a:lnSpc>
                <a:spcPct val="118000"/>
              </a:lnSpc>
            </a:pPr>
            <a:r>
              <a:rPr lang="zh-CN" altLang="en-US" sz="2400" b="1" dirty="0">
                <a:solidFill>
                  <a:srgbClr val="000000"/>
                </a:solidFill>
                <a:latin typeface="Times New Roman" pitchFamily="18" charset="0"/>
                <a:cs typeface="Times New Roman" pitchFamily="18" charset="0"/>
              </a:rPr>
              <a:t>二、精彩豹尾</a:t>
            </a:r>
          </a:p>
          <a:p>
            <a:pPr indent="612775" algn="just">
              <a:lnSpc>
                <a:spcPct val="118000"/>
              </a:lnSpc>
            </a:pPr>
            <a:r>
              <a:rPr lang="zh-CN" altLang="en-US" sz="2400" b="1" dirty="0" smtClean="0">
                <a:solidFill>
                  <a:srgbClr val="000000"/>
                </a:solidFill>
                <a:latin typeface="Times New Roman" pitchFamily="18" charset="0"/>
                <a:cs typeface="Times New Roman" pitchFamily="18" charset="0"/>
              </a:rPr>
              <a:t>人们把好文章的结尾誉为“豹尾”，是说结尾要简短有力。结尾好，会使文章结构严谨，大放异彩。文章的结尾忌拖泥带水，不了了之；更忌结尾浅露，空发议论，淡而无味。好的文章，作者无不本着“严谨、自然、和谐、统一”的结构原则，根据文章的内容和表达的需要，选择精彩的结尾。精彩一笔留豹尾，“余音不绝”拿高分。</a:t>
            </a:r>
          </a:p>
          <a:p>
            <a:pPr indent="612775" algn="just">
              <a:lnSpc>
                <a:spcPct val="118000"/>
              </a:lnSpc>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深化中心法</a:t>
            </a:r>
          </a:p>
          <a:p>
            <a:pPr indent="612775" algn="just">
              <a:lnSpc>
                <a:spcPct val="118000"/>
              </a:lnSpc>
            </a:pPr>
            <a:r>
              <a:rPr lang="zh-CN" altLang="en-US" sz="2400" b="1" dirty="0" smtClean="0">
                <a:solidFill>
                  <a:srgbClr val="000000"/>
                </a:solidFill>
                <a:latin typeface="Times New Roman" pitchFamily="18" charset="0"/>
                <a:cs typeface="Times New Roman" pitchFamily="18" charset="0"/>
              </a:rPr>
              <a:t>在文章结束时，以全文的内容为依托，运用简洁的语言，把主题思想明确地表达出来，或者在全文即将煞尾时，把写作中心交代清楚，这种方法又称“画龙点睛式”。这种结尾大都以议论作结，把文章推向高潮，使主旨得以升华。</a:t>
            </a:r>
          </a:p>
        </p:txBody>
      </p:sp>
      <p:sp>
        <p:nvSpPr>
          <p:cNvPr id="270131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70131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0131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0132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755650" y="836613"/>
            <a:ext cx="7848600" cy="2751587"/>
          </a:xfrm>
          <a:prstGeom prst="rect">
            <a:avLst/>
          </a:prstGeom>
          <a:noFill/>
          <a:ln w="9525">
            <a:noFill/>
            <a:miter lim="800000"/>
            <a:headEnd/>
            <a:tailEnd/>
          </a:ln>
        </p:spPr>
        <p:txBody>
          <a:bodyPr anchor="ctr">
            <a:spAutoFit/>
          </a:bodyPr>
          <a:lstStyle/>
          <a:p>
            <a:pPr>
              <a:lnSpc>
                <a:spcPct val="122000"/>
              </a:lnSpc>
            </a:pPr>
            <a:r>
              <a:rPr lang="zh-CN" altLang="en-US" sz="2400" b="1" dirty="0">
                <a:solidFill>
                  <a:srgbClr val="000000"/>
                </a:solidFill>
                <a:latin typeface="Times New Roman" pitchFamily="18" charset="0"/>
                <a:ea typeface="黑体" pitchFamily="2" charset="-122"/>
                <a:cs typeface="Times New Roman" pitchFamily="18" charset="0"/>
              </a:rPr>
              <a:t>例</a:t>
            </a:r>
            <a:r>
              <a:rPr lang="zh-CN" altLang="en-US"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用平凡可以焊接复杂的世界，用平凡可以开创美好的未来，用平凡可以撼动世人的心灵。生命不是一篇文摘，不接受平淡，只收藏精彩。平凡如茧中蝶，只有经历破茧，才能收获精彩。平凡的生命里都有不甘平凡的灵魂，释放你的灵魂，炫出你的风采。</a:t>
            </a:r>
          </a:p>
          <a:p>
            <a:pPr algn="r">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(2015</a:t>
            </a:r>
            <a:r>
              <a:rPr lang="zh-CN" altLang="en-US" sz="2400" b="1" dirty="0" smtClean="0">
                <a:solidFill>
                  <a:srgbClr val="000000"/>
                </a:solidFill>
                <a:latin typeface="Times New Roman" pitchFamily="18" charset="0"/>
                <a:ea typeface="楷体_GB2312" pitchFamily="49" charset="-122"/>
                <a:cs typeface="Times New Roman" pitchFamily="18" charset="0"/>
              </a:rPr>
              <a:t>年全国卷</a:t>
            </a:r>
            <a:r>
              <a:rPr lang="en-US" altLang="zh-CN" sz="2400" b="1" dirty="0" smtClean="0">
                <a:solidFill>
                  <a:srgbClr val="000000"/>
                </a:solidFill>
                <a:latin typeface="Times New Roman" pitchFamily="18" charset="0"/>
                <a:ea typeface="楷体_GB2312" pitchFamily="49" charset="-122"/>
                <a:cs typeface="Times New Roman" pitchFamily="18" charset="0"/>
              </a:rPr>
              <a:t>Ⅱ</a:t>
            </a:r>
            <a:r>
              <a:rPr lang="zh-CN" altLang="en-US" sz="2400" b="1" dirty="0" smtClean="0">
                <a:solidFill>
                  <a:srgbClr val="000000"/>
                </a:solidFill>
                <a:latin typeface="Times New Roman" pitchFamily="18" charset="0"/>
                <a:ea typeface="楷体_GB2312" pitchFamily="49" charset="-122"/>
                <a:cs typeface="Times New Roman" pitchFamily="18" charset="0"/>
              </a:rPr>
              <a:t>高分作文</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将平凡焊接成伟大</a:t>
            </a:r>
            <a:r>
              <a:rPr lang="en-US" altLang="zh-CN" sz="2400" b="1" dirty="0" smtClean="0">
                <a:solidFill>
                  <a:srgbClr val="000000"/>
                </a:solidFill>
                <a:latin typeface="Times New Roman" pitchFamily="18" charset="0"/>
                <a:ea typeface="楷体_GB2312" pitchFamily="49" charset="-122"/>
                <a:cs typeface="Times New Roman" pitchFamily="18" charset="0"/>
              </a:rPr>
              <a:t>》</a:t>
            </a:r>
          </a:p>
        </p:txBody>
      </p:sp>
      <p:sp>
        <p:nvSpPr>
          <p:cNvPr id="270234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3" name="Group 7"/>
          <p:cNvGrpSpPr>
            <a:grpSpLocks/>
          </p:cNvGrpSpPr>
          <p:nvPr/>
        </p:nvGrpSpPr>
        <p:grpSpPr bwMode="auto">
          <a:xfrm>
            <a:off x="1588" y="3827463"/>
            <a:ext cx="609600" cy="1978025"/>
            <a:chOff x="0" y="0"/>
            <a:chExt cx="384" cy="1246"/>
          </a:xfrm>
        </p:grpSpPr>
        <p:pic>
          <p:nvPicPr>
            <p:cNvPr id="270234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0234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 name="Rectangle 10"/>
          <p:cNvSpPr>
            <a:spLocks noChangeArrowheads="1"/>
          </p:cNvSpPr>
          <p:nvPr/>
        </p:nvSpPr>
        <p:spPr bwMode="auto">
          <a:xfrm>
            <a:off x="755650" y="4581525"/>
            <a:ext cx="7848600" cy="1403589"/>
          </a:xfrm>
          <a:prstGeom prst="rect">
            <a:avLst/>
          </a:prstGeom>
          <a:noFill/>
          <a:ln w="9525">
            <a:noFill/>
            <a:miter lim="800000"/>
            <a:headEnd/>
            <a:tailEnd/>
          </a:ln>
        </p:spPr>
        <p:txBody>
          <a:bodyPr anchor="ctr">
            <a:spAutoFit/>
          </a:bodyPr>
          <a:lstStyle/>
          <a:p>
            <a:pPr>
              <a:lnSpc>
                <a:spcPct val="122000"/>
              </a:lnSpc>
            </a:pPr>
            <a:r>
              <a:rPr lang="en-US" altLang="zh-CN" sz="2400" b="1" dirty="0">
                <a:solidFill>
                  <a:srgbClr val="000000"/>
                </a:solidFill>
                <a:latin typeface="Times New Roman" pitchFamily="18" charset="0"/>
                <a:cs typeface="Times New Roman" pitchFamily="18" charset="0"/>
              </a:rPr>
              <a:t> </a:t>
            </a:r>
            <a:r>
              <a:rPr lang="en-US" altLang="zh-CN" sz="2400" b="1" dirty="0">
                <a:solidFill>
                  <a:srgbClr val="000000"/>
                </a:solidFill>
                <a:latin typeface="Times New Roman" pitchFamily="18" charset="0"/>
                <a:ea typeface="黑体" pitchFamily="2" charset="-122"/>
              </a:rPr>
              <a:t>[</a:t>
            </a:r>
            <a:r>
              <a:rPr lang="zh-CN" altLang="en-US" sz="2400" b="1" dirty="0">
                <a:solidFill>
                  <a:srgbClr val="000000"/>
                </a:solidFill>
                <a:latin typeface="Times New Roman" pitchFamily="18" charset="0"/>
                <a:ea typeface="黑体" pitchFamily="2" charset="-122"/>
              </a:rPr>
              <a:t>金指点津</a:t>
            </a:r>
            <a:r>
              <a:rPr lang="en-US" altLang="zh-CN" sz="2400" b="1" dirty="0" smtClean="0">
                <a:solidFill>
                  <a:srgbClr val="000000"/>
                </a:solidFill>
                <a:latin typeface="Times New Roman" pitchFamily="18" charset="0"/>
                <a:ea typeface="黑体" pitchFamily="2" charset="-122"/>
              </a:rPr>
              <a:t>]</a:t>
            </a:r>
            <a:r>
              <a:rPr lang="zh-CN" altLang="en-US" sz="2400" b="1" dirty="0" smtClean="0">
                <a:solidFill>
                  <a:srgbClr val="000000"/>
                </a:solidFill>
                <a:latin typeface="Times New Roman" pitchFamily="18" charset="0"/>
                <a:cs typeface="Times New Roman" pitchFamily="18" charset="0"/>
              </a:rPr>
              <a:t>本段结尾深化了中心，再次点明了题旨，提升了文章的立意，给阅卷者留下深刻的印象。</a:t>
            </a:r>
          </a:p>
          <a:p>
            <a:pPr indent="612775" algn="just">
              <a:lnSpc>
                <a:spcPct val="122000"/>
              </a:lnSpc>
            </a:pPr>
            <a:endParaRPr lang="zh-CN" altLang="en-US" sz="2400" b="1" dirty="0">
              <a:solidFill>
                <a:srgbClr val="000000"/>
              </a:solidFill>
              <a:latin typeface="Times New Roman" pitchFamily="18" charset="0"/>
              <a:ea typeface="仿宋_GB2312" pitchFamily="49" charset="-122"/>
            </a:endParaRPr>
          </a:p>
        </p:txBody>
      </p:sp>
      <p:sp>
        <p:nvSpPr>
          <p:cNvPr id="2702345"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P spid="2"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755650" y="995363"/>
            <a:ext cx="7848600" cy="5499198"/>
          </a:xfrm>
          <a:prstGeom prst="rect">
            <a:avLst/>
          </a:prstGeom>
          <a:noFill/>
          <a:ln w="9525">
            <a:noFill/>
            <a:miter lim="800000"/>
            <a:headEnd/>
            <a:tailEnd/>
          </a:ln>
        </p:spPr>
        <p:txBody>
          <a:bodyPr anchor="ctr">
            <a:spAutoFit/>
          </a:bodyPr>
          <a:lstStyle/>
          <a:p>
            <a:pPr>
              <a:lnSpc>
                <a:spcPct val="122000"/>
              </a:lnSpc>
            </a:pPr>
            <a:r>
              <a:rPr lang="en-US" altLang="zh-CN" sz="2400" b="1" dirty="0"/>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nSpc>
                <a:spcPct val="122000"/>
              </a:lnSpc>
            </a:pPr>
            <a:r>
              <a:rPr lang="en-US" altLang="zh-CN" sz="2400" b="1" dirty="0" smtClean="0">
                <a:solidFill>
                  <a:srgbClr val="000000"/>
                </a:solidFill>
                <a:latin typeface="Times New Roman" pitchFamily="18" charset="0"/>
                <a:cs typeface="Times New Roman" pitchFamily="18" charset="0"/>
              </a:rPr>
              <a:t>5.</a:t>
            </a:r>
            <a:r>
              <a:rPr lang="zh-CN" altLang="en-US" sz="2400" b="1" dirty="0" smtClean="0">
                <a:solidFill>
                  <a:srgbClr val="000000"/>
                </a:solidFill>
                <a:latin typeface="Times New Roman" pitchFamily="18" charset="0"/>
                <a:cs typeface="Times New Roman" pitchFamily="18" charset="0"/>
              </a:rPr>
              <a:t>阅读下面的材料， 根据要求写一篇不少于</a:t>
            </a:r>
            <a:r>
              <a:rPr lang="en-US" altLang="zh-CN" sz="2400" b="1" dirty="0" smtClean="0">
                <a:solidFill>
                  <a:srgbClr val="000000"/>
                </a:solidFill>
                <a:latin typeface="Times New Roman" pitchFamily="18" charset="0"/>
                <a:cs typeface="Times New Roman" pitchFamily="18" charset="0"/>
              </a:rPr>
              <a:t>800 </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a:solidFill>
                <a:srgbClr val="000000"/>
              </a:solidFill>
              <a:latin typeface="Times New Roman" pitchFamily="18" charset="0"/>
              <a:ea typeface="楷体_GB2312" pitchFamily="49" charset="-122"/>
              <a:cs typeface="Times New Roman" pitchFamily="18" charset="0"/>
            </a:endParaRPr>
          </a:p>
          <a:p>
            <a:pPr indent="612775" algn="just">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原复旦大学校长杨玉良在毕业典礼致辞时， 向一名女生真诚致歉。复旦大学某学院一名女生在拍毕业照时帽子掉在了地上， 低头捡时错过了合影的瞬间。虽然摄影师当场补拍了一张， 但后来发到同学们手里的却还是那张缺了一人的合影照。该女生去找学院要求重印所有同学的毕业照， 学院却推脱是照相馆的责任， 让那位女生自己去交涉，还说那女生小题大做。</a:t>
            </a:r>
          </a:p>
          <a:p>
            <a:pPr indent="612775" algn="just">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杨玉良校长就此事寄语同学们带着对每一个人的尊重和关爱走向社会。</a:t>
            </a:r>
          </a:p>
        </p:txBody>
      </p:sp>
      <p:sp>
        <p:nvSpPr>
          <p:cNvPr id="270336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70336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0336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0336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3" name="Group 7"/>
          <p:cNvGrpSpPr>
            <a:grpSpLocks/>
          </p:cNvGrpSpPr>
          <p:nvPr/>
        </p:nvGrpSpPr>
        <p:grpSpPr bwMode="auto">
          <a:xfrm>
            <a:off x="1588" y="3827463"/>
            <a:ext cx="609600" cy="1978025"/>
            <a:chOff x="0" y="0"/>
            <a:chExt cx="384" cy="1246"/>
          </a:xfrm>
        </p:grpSpPr>
        <p:pic>
          <p:nvPicPr>
            <p:cNvPr id="270439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0439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 name="Rectangle 10"/>
          <p:cNvSpPr>
            <a:spLocks noChangeArrowheads="1"/>
          </p:cNvSpPr>
          <p:nvPr/>
        </p:nvSpPr>
        <p:spPr bwMode="auto">
          <a:xfrm>
            <a:off x="714348" y="857232"/>
            <a:ext cx="7848600" cy="1406732"/>
          </a:xfrm>
          <a:prstGeom prst="rect">
            <a:avLst/>
          </a:prstGeom>
          <a:noFill/>
          <a:ln w="9525">
            <a:noFill/>
            <a:miter lim="800000"/>
            <a:headEnd/>
            <a:tailEnd/>
          </a:ln>
        </p:spPr>
        <p:txBody>
          <a:bodyPr anchor="ctr">
            <a:spAutoFit/>
          </a:bodyPr>
          <a:lstStyle/>
          <a:p>
            <a:pPr indent="612775" algn="just">
              <a:lnSpc>
                <a:spcPct val="122000"/>
              </a:lnSpc>
            </a:pPr>
            <a:r>
              <a:rPr lang="zh-CN" altLang="en-US" sz="2400" b="1" dirty="0" smtClean="0">
                <a:solidFill>
                  <a:srgbClr val="000000"/>
                </a:solidFill>
                <a:latin typeface="Times New Roman" pitchFamily="18" charset="0"/>
                <a:cs typeface="Times New Roman" pitchFamily="18" charset="0"/>
              </a:rPr>
              <a:t>要求选好角度， 确定立意，明确文体， 自拟标题； 不要脱离材料内容及含意的范围作文， 不要套作，不得抄袭。结尾运用深化中心法。</a:t>
            </a:r>
          </a:p>
        </p:txBody>
      </p:sp>
      <p:sp>
        <p:nvSpPr>
          <p:cNvPr id="270439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684213" y="1038225"/>
            <a:ext cx="7848600" cy="4557594"/>
          </a:xfrm>
          <a:prstGeom prst="rect">
            <a:avLst/>
          </a:prstGeom>
          <a:noFill/>
          <a:ln w="9525">
            <a:noFill/>
            <a:miter lim="800000"/>
            <a:headEnd/>
            <a:tailEnd/>
          </a:ln>
        </p:spPr>
        <p:txBody>
          <a:bodyPr anchor="ctr">
            <a:spAutoFit/>
          </a:bodyPr>
          <a:lstStyle/>
          <a:p>
            <a:pPr>
              <a:lnSpc>
                <a:spcPct val="122000"/>
              </a:lnSpc>
            </a:pP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smtClean="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smtClean="0">
                <a:solidFill>
                  <a:srgbClr val="990033"/>
                </a:solidFill>
                <a:latin typeface="Times New Roman" pitchFamily="18" charset="0"/>
                <a:cs typeface="Times New Roman" pitchFamily="18" charset="0"/>
              </a:rPr>
              <a:t>本题为材料作文题。一名毕业生因捡帽子错过了合影的瞬间，引起了后来的争执和学院对责任的推卸。学院说女生小题大做，这是对个人缺乏尊重和关爱的表现。复旦大学校长杨玉良的一声道歉，一句寄语，值得我们思考。如果没有尊重，人与人之间又怎能有真诚与信任？如果缺少关爱，世界又怎能散发出生机与活力？据此构思时，便可以围绕 “尊重与关爱”这一核心立意进行思考，表达对生活的理解；也可以选择“责任”与“勇于认错”等立意方向。</a:t>
            </a:r>
          </a:p>
          <a:p>
            <a:pPr>
              <a:lnSpc>
                <a:spcPct val="122000"/>
              </a:lnSpc>
            </a:pPr>
            <a:endParaRPr lang="zh-CN" altLang="en-US" sz="2400" b="1" dirty="0">
              <a:solidFill>
                <a:srgbClr val="990033"/>
              </a:solidFill>
              <a:latin typeface="Times New Roman" pitchFamily="18" charset="0"/>
              <a:cs typeface="Times New Roman" pitchFamily="18" charset="0"/>
            </a:endParaRPr>
          </a:p>
        </p:txBody>
      </p:sp>
      <p:sp>
        <p:nvSpPr>
          <p:cNvPr id="270541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70541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0541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0541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755650" y="1125538"/>
            <a:ext cx="7848600" cy="2795765"/>
          </a:xfrm>
          <a:prstGeom prst="rect">
            <a:avLst/>
          </a:prstGeom>
          <a:noFill/>
          <a:ln w="9525">
            <a:noFill/>
            <a:miter lim="800000"/>
            <a:headEnd/>
            <a:tailEnd/>
          </a:ln>
        </p:spPr>
        <p:txBody>
          <a:bodyPr anchor="ctr">
            <a:spAutoFit/>
          </a:bodyPr>
          <a:lstStyle/>
          <a:p>
            <a:pPr>
              <a:lnSpc>
                <a:spcPct val="122000"/>
              </a:lnSpc>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试写示例</a:t>
            </a:r>
            <a:r>
              <a:rPr lang="en-US" altLang="zh-CN" sz="2400" b="1" dirty="0" smtClean="0">
                <a:solidFill>
                  <a:srgbClr val="990033"/>
                </a:solidFill>
                <a:latin typeface="Times New Roman" pitchFamily="18" charset="0"/>
                <a:cs typeface="Times New Roman" pitchFamily="18" charset="0"/>
              </a:rPr>
              <a:t>】</a:t>
            </a:r>
            <a:endParaRPr lang="en-US" altLang="zh-CN" sz="2400" b="1" dirty="0">
              <a:solidFill>
                <a:srgbClr val="990033"/>
              </a:solidFill>
              <a:latin typeface="Times New Roman" pitchFamily="18" charset="0"/>
              <a:cs typeface="Times New Roman" pitchFamily="18" charset="0"/>
            </a:endParaRPr>
          </a:p>
          <a:p>
            <a:pPr indent="612775" algn="ctr">
              <a:lnSpc>
                <a:spcPct val="122000"/>
              </a:lnSpc>
            </a:pPr>
            <a:r>
              <a:rPr lang="zh-CN" altLang="en-US" sz="2400" b="1" dirty="0" smtClean="0">
                <a:solidFill>
                  <a:srgbClr val="990033"/>
                </a:solidFill>
                <a:latin typeface="Times New Roman" pitchFamily="18" charset="0"/>
                <a:cs typeface="Times New Roman" pitchFamily="18" charset="0"/>
              </a:rPr>
              <a:t>尊重，让世界更精彩</a:t>
            </a:r>
          </a:p>
          <a:p>
            <a:pPr indent="612775" algn="ctr">
              <a:lnSpc>
                <a:spcPct val="122000"/>
              </a:lnSpc>
            </a:pPr>
            <a:r>
              <a:rPr lang="zh-CN" altLang="en-US" sz="2400" b="1" dirty="0" smtClean="0">
                <a:solidFill>
                  <a:srgbClr val="990033"/>
                </a:solidFill>
                <a:latin typeface="Times New Roman" pitchFamily="18" charset="0"/>
                <a:cs typeface="Times New Roman" pitchFamily="18" charset="0"/>
              </a:rPr>
              <a:t>一考生</a:t>
            </a:r>
          </a:p>
          <a:p>
            <a:pPr>
              <a:lnSpc>
                <a:spcPct val="122000"/>
              </a:lnSpc>
            </a:pPr>
            <a:r>
              <a:rPr lang="zh-CN" altLang="en-US" sz="2400" b="1" dirty="0" smtClean="0">
                <a:solidFill>
                  <a:srgbClr val="990033"/>
                </a:solidFill>
                <a:latin typeface="Times New Roman" pitchFamily="18" charset="0"/>
                <a:cs typeface="Times New Roman" pitchFamily="18" charset="0"/>
              </a:rPr>
              <a:t>        生命没有尊卑贵贱，都值得我们尊重。尊重生命，我们自己的生命才会得到尊重。如果每个人都能够以一种尊重的态度去面对生活，整个世界便会处处充满芬芳。</a:t>
            </a:r>
          </a:p>
        </p:txBody>
      </p:sp>
      <p:sp>
        <p:nvSpPr>
          <p:cNvPr id="270643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70643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0643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0644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755650" y="836613"/>
            <a:ext cx="7848600" cy="5048626"/>
          </a:xfrm>
          <a:prstGeom prst="rect">
            <a:avLst/>
          </a:prstGeom>
          <a:noFill/>
          <a:ln w="9525">
            <a:noFill/>
            <a:miter lim="800000"/>
            <a:headEnd/>
            <a:tailEnd/>
          </a:ln>
        </p:spPr>
        <p:txBody>
          <a:bodyPr anchor="ctr">
            <a:spAutoFit/>
          </a:bodyPr>
          <a:lstStyle/>
          <a:p>
            <a:pPr>
              <a:lnSpc>
                <a:spcPct val="122000"/>
              </a:lnSpc>
            </a:pPr>
            <a:r>
              <a:rPr lang="en-US" altLang="zh-CN" sz="2400" b="1" dirty="0">
                <a:solidFill>
                  <a:srgbClr val="000000"/>
                </a:solidFill>
                <a:latin typeface="Times New Roman" pitchFamily="18" charset="0"/>
                <a:cs typeface="Times New Roman" pitchFamily="18" charset="0"/>
              </a:rPr>
              <a:t>2. </a:t>
            </a:r>
            <a:r>
              <a:rPr lang="zh-CN" altLang="en-US" sz="2400" b="1" dirty="0">
                <a:solidFill>
                  <a:srgbClr val="000000"/>
                </a:solidFill>
                <a:latin typeface="Times New Roman" pitchFamily="18" charset="0"/>
                <a:cs typeface="Times New Roman" pitchFamily="18" charset="0"/>
              </a:rPr>
              <a:t>呼告感召法</a:t>
            </a:r>
          </a:p>
          <a:p>
            <a:pPr indent="612775" algn="just">
              <a:lnSpc>
                <a:spcPct val="122000"/>
              </a:lnSpc>
            </a:pPr>
            <a:r>
              <a:rPr lang="zh-CN" altLang="en-US" sz="2400" b="1" dirty="0" smtClean="0">
                <a:solidFill>
                  <a:srgbClr val="000000"/>
                </a:solidFill>
                <a:latin typeface="Times New Roman" pitchFamily="18" charset="0"/>
                <a:cs typeface="Times New Roman" pitchFamily="18" charset="0"/>
              </a:rPr>
              <a:t>以呼告的方法结尾，写出肺腑之言，或是充满激情的呼吁，或是富有哲理的启迪，或是表达一种理想或愿望。这种结尾，感情充沛，极易引起读者的共鸣，给人留下思考的余地。</a:t>
            </a:r>
          </a:p>
          <a:p>
            <a:pPr>
              <a:lnSpc>
                <a:spcPct val="122000"/>
              </a:lnSpc>
            </a:pPr>
            <a:r>
              <a:rPr lang="zh-CN" altLang="en-US" sz="2400" b="1" dirty="0" smtClean="0">
                <a:solidFill>
                  <a:srgbClr val="000000"/>
                </a:solidFill>
                <a:latin typeface="Times New Roman" pitchFamily="18" charset="0"/>
                <a:ea typeface="黑体" pitchFamily="2" charset="-122"/>
                <a:cs typeface="Times New Roman" pitchFamily="18" charset="0"/>
              </a:rPr>
              <a:t>例：</a:t>
            </a:r>
            <a:r>
              <a:rPr lang="zh-CN" altLang="en-US" sz="2400" b="1" dirty="0" smtClean="0">
                <a:solidFill>
                  <a:srgbClr val="000000"/>
                </a:solidFill>
                <a:latin typeface="Times New Roman" pitchFamily="18" charset="0"/>
                <a:ea typeface="楷体_GB2312" pitchFamily="49" charset="-122"/>
                <a:cs typeface="Times New Roman" pitchFamily="18" charset="0"/>
              </a:rPr>
              <a:t>陈叔叔，作为中国民众的一员，我们享有美好生活的同时，也应该承担相应的责任，履行相应的义务。希望您可以从我的只言片语中获得有用的东西，并希望您以自己的力量照亮身边一隅，凭借手中的微光点亮前行的方向。</a:t>
            </a:r>
          </a:p>
          <a:p>
            <a:pPr algn="r">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(2015</a:t>
            </a:r>
            <a:r>
              <a:rPr lang="zh-CN" altLang="en-US" sz="2400" b="1" dirty="0" smtClean="0">
                <a:solidFill>
                  <a:srgbClr val="000000"/>
                </a:solidFill>
                <a:latin typeface="Times New Roman" pitchFamily="18" charset="0"/>
                <a:ea typeface="楷体_GB2312" pitchFamily="49" charset="-122"/>
                <a:cs typeface="Times New Roman" pitchFamily="18" charset="0"/>
              </a:rPr>
              <a:t>年全国卷</a:t>
            </a:r>
            <a:r>
              <a:rPr lang="en-US" altLang="zh-CN" sz="2400" b="1" dirty="0" smtClean="0">
                <a:solidFill>
                  <a:srgbClr val="000000"/>
                </a:solidFill>
                <a:latin typeface="Times New Roman" pitchFamily="18" charset="0"/>
                <a:ea typeface="楷体_GB2312" pitchFamily="49" charset="-122"/>
                <a:cs typeface="Times New Roman" pitchFamily="18" charset="0"/>
              </a:rPr>
              <a:t>Ⅰ</a:t>
            </a:r>
            <a:r>
              <a:rPr lang="zh-CN" altLang="en-US" sz="2400" b="1" dirty="0" smtClean="0">
                <a:solidFill>
                  <a:srgbClr val="000000"/>
                </a:solidFill>
                <a:latin typeface="Times New Roman" pitchFamily="18" charset="0"/>
                <a:ea typeface="楷体_GB2312" pitchFamily="49" charset="-122"/>
                <a:cs typeface="Times New Roman" pitchFamily="18" charset="0"/>
              </a:rPr>
              <a:t>高分作文</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给老陈的一封信</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indent="612775" algn="r">
              <a:lnSpc>
                <a:spcPct val="122000"/>
              </a:lnSpc>
            </a:pPr>
            <a:endParaRPr lang="zh-CN" altLang="en-US" sz="2400" b="1" dirty="0">
              <a:solidFill>
                <a:srgbClr val="000000"/>
              </a:solidFill>
              <a:latin typeface="Times New Roman" pitchFamily="18" charset="0"/>
              <a:ea typeface="仿宋_GB2312" pitchFamily="49" charset="-122"/>
            </a:endParaRPr>
          </a:p>
        </p:txBody>
      </p:sp>
      <p:sp>
        <p:nvSpPr>
          <p:cNvPr id="271258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71258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1258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1258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684213" y="981075"/>
            <a:ext cx="7848600" cy="993477"/>
          </a:xfrm>
          <a:prstGeom prst="rect">
            <a:avLst/>
          </a:prstGeom>
          <a:noFill/>
          <a:ln w="9525">
            <a:noFill/>
            <a:miter lim="800000"/>
            <a:headEnd/>
            <a:tailEnd/>
          </a:ln>
        </p:spPr>
        <p:txBody>
          <a:bodyPr anchor="ctr">
            <a:spAutoFit/>
          </a:bodyPr>
          <a:lstStyle/>
          <a:p>
            <a:pPr>
              <a:lnSpc>
                <a:spcPct val="122000"/>
              </a:lnSpc>
            </a:pPr>
            <a:r>
              <a:rPr lang="en-US" altLang="zh-CN" sz="2400" b="1" dirty="0">
                <a:solidFill>
                  <a:srgbClr val="000000"/>
                </a:solidFill>
                <a:latin typeface="Times New Roman" pitchFamily="18" charset="0"/>
                <a:ea typeface="黑体" pitchFamily="2" charset="-122"/>
              </a:rPr>
              <a:t>[</a:t>
            </a:r>
            <a:r>
              <a:rPr lang="zh-CN" altLang="en-US" sz="2400" b="1" dirty="0">
                <a:solidFill>
                  <a:srgbClr val="000000"/>
                </a:solidFill>
                <a:latin typeface="Times New Roman" pitchFamily="18" charset="0"/>
                <a:ea typeface="黑体" pitchFamily="2" charset="-122"/>
              </a:rPr>
              <a:t>金指点津</a:t>
            </a:r>
            <a:r>
              <a:rPr lang="en-US" altLang="zh-CN" sz="2400" b="1" dirty="0" smtClean="0">
                <a:solidFill>
                  <a:srgbClr val="000000"/>
                </a:solidFill>
                <a:latin typeface="Times New Roman" pitchFamily="18" charset="0"/>
                <a:ea typeface="黑体" pitchFamily="2" charset="-122"/>
              </a:rPr>
              <a:t>]</a:t>
            </a:r>
            <a:r>
              <a:rPr lang="zh-CN" altLang="en-US" sz="2400" b="1" dirty="0" smtClean="0">
                <a:solidFill>
                  <a:srgbClr val="000000"/>
                </a:solidFill>
                <a:latin typeface="Times New Roman" pitchFamily="18" charset="0"/>
                <a:cs typeface="Times New Roman" pitchFamily="18" charset="0"/>
              </a:rPr>
              <a:t>呼告式的结尾，富有激情，引起了读者的共鸣；作者的思想观点在此显露无遗，令人思索。</a:t>
            </a:r>
            <a:endParaRPr lang="zh-CN" altLang="en-US" sz="2400" b="1" dirty="0">
              <a:solidFill>
                <a:srgbClr val="000000"/>
              </a:solidFill>
              <a:latin typeface="Times New Roman" pitchFamily="18" charset="0"/>
              <a:ea typeface="仿宋_GB2312" pitchFamily="49" charset="-122"/>
            </a:endParaRPr>
          </a:p>
        </p:txBody>
      </p:sp>
      <p:sp>
        <p:nvSpPr>
          <p:cNvPr id="271360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71360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1360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1360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buFont typeface="Arial" charset="0"/>
              <a:buNone/>
            </a:pPr>
            <a:r>
              <a:rPr lang="zh-CN" altLang="zh-CN" sz="2400" dirty="0" smtClean="0">
                <a:latin typeface="黑体" pitchFamily="2" charset="-122"/>
                <a:ea typeface="黑体" pitchFamily="2" charset="-122"/>
                <a:cs typeface="Times New Roman" pitchFamily="18" charset="0"/>
              </a:rPr>
              <a:t>类型</a:t>
            </a:r>
            <a:r>
              <a:rPr lang="zh-CN" altLang="zh-CN" sz="2400" dirty="0">
                <a:latin typeface="黑体" pitchFamily="2" charset="-122"/>
                <a:ea typeface="黑体" pitchFamily="2" charset="-122"/>
                <a:cs typeface="Times New Roman" pitchFamily="18" charset="0"/>
              </a:rPr>
              <a:t>一　材料作文的审题</a:t>
            </a:r>
          </a:p>
          <a:p>
            <a:pPr indent="452438">
              <a:lnSpc>
                <a:spcPts val="3500"/>
              </a:lnSpc>
            </a:pPr>
            <a:r>
              <a:rPr lang="zh-CN" altLang="en-US" sz="2400" b="1" dirty="0" smtClean="0">
                <a:latin typeface="宋体" pitchFamily="2" charset="-122"/>
              </a:rPr>
              <a:t>新课标全国卷一直采用材料作文的题型。因此，考生在备考时，要高度重视对材料作文的训练。下面结合实例详细讲解材料作文的审题方法。只要同学们熟练掌握这些方法，就能走出高考材料作文的审题“迷城”。</a:t>
            </a:r>
          </a:p>
          <a:p>
            <a:pPr indent="452438">
              <a:lnSpc>
                <a:spcPts val="3500"/>
              </a:lnSpc>
            </a:pPr>
            <a:endParaRPr lang="zh-CN" altLang="zh-CN" sz="2400" b="1" dirty="0">
              <a:latin typeface="宋体" pitchFamily="2" charset="-122"/>
            </a:endParaRPr>
          </a:p>
        </p:txBody>
      </p:sp>
      <p:sp>
        <p:nvSpPr>
          <p:cNvPr id="164352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1643530"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43531" name="Rectangle 11"/>
          <p:cNvSpPr>
            <a:spLocks noChangeArrowheads="1"/>
          </p:cNvSpPr>
          <p:nvPr/>
        </p:nvSpPr>
        <p:spPr bwMode="auto">
          <a:xfrm>
            <a:off x="0" y="152400"/>
            <a:ext cx="336550"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r>
              <a:rPr lang="zh-CN" altLang="en-US" sz="700"/>
              <a:t> </a:t>
            </a:r>
            <a:endParaRPr lang="zh-CN" altLang="en-US"/>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4"/>
          <p:cNvGrpSpPr>
            <a:grpSpLocks/>
          </p:cNvGrpSpPr>
          <p:nvPr/>
        </p:nvGrpSpPr>
        <p:grpSpPr bwMode="auto">
          <a:xfrm>
            <a:off x="0" y="2420938"/>
            <a:ext cx="609600" cy="1978025"/>
            <a:chOff x="1" y="1685"/>
            <a:chExt cx="384" cy="1246"/>
          </a:xfrm>
        </p:grpSpPr>
        <p:pic>
          <p:nvPicPr>
            <p:cNvPr id="1643537" name="Picture 5"/>
            <p:cNvPicPr>
              <a:picLocks noChangeAspect="1" noChangeArrowheads="1"/>
            </p:cNvPicPr>
            <p:nvPr/>
          </p:nvPicPr>
          <p:blipFill>
            <a:blip r:embed="rId3"/>
            <a:srcRect/>
            <a:stretch>
              <a:fillRect/>
            </a:stretch>
          </p:blipFill>
          <p:spPr bwMode="auto">
            <a:xfrm>
              <a:off x="1" y="1685"/>
              <a:ext cx="384" cy="1171"/>
            </a:xfrm>
            <a:prstGeom prst="rect">
              <a:avLst/>
            </a:prstGeom>
            <a:noFill/>
            <a:ln w="9525">
              <a:noFill/>
              <a:miter lim="800000"/>
              <a:headEnd/>
              <a:tailEnd/>
            </a:ln>
          </p:spPr>
        </p:pic>
        <p:sp>
          <p:nvSpPr>
            <p:cNvPr id="1643538" name="内容占位符 2"/>
            <p:cNvSpPr>
              <a:spLocks/>
            </p:cNvSpPr>
            <p:nvPr/>
          </p:nvSpPr>
          <p:spPr bwMode="auto">
            <a:xfrm>
              <a:off x="68" y="1752"/>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b="1">
                  <a:solidFill>
                    <a:schemeClr val="bg1"/>
                  </a:solidFill>
                </a:rPr>
                <a:t>.</a:t>
              </a:r>
              <a:endParaRPr lang="en-US" altLang="zh-CN"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a:t>
              </a:r>
            </a:p>
            <a:p>
              <a:pPr>
                <a:lnSpc>
                  <a:spcPts val="2300"/>
                </a:lnSpc>
                <a:buFont typeface="Arial" charset="0"/>
                <a:buNone/>
              </a:pPr>
              <a:r>
                <a:rPr lang="zh-CN" altLang="en-US" sz="2000" b="1">
                  <a:solidFill>
                    <a:schemeClr val="bg1"/>
                  </a:solidFill>
                  <a:ea typeface="幼圆" pitchFamily="49" charset="-122"/>
                </a:rPr>
                <a:t>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755650" y="908050"/>
            <a:ext cx="7848600" cy="4598054"/>
          </a:xfrm>
          <a:prstGeom prst="rect">
            <a:avLst/>
          </a:prstGeom>
          <a:noFill/>
          <a:ln w="9525">
            <a:noFill/>
            <a:miter lim="800000"/>
            <a:headEnd/>
            <a:tailEnd/>
          </a:ln>
        </p:spPr>
        <p:txBody>
          <a:bodyPr anchor="ctr">
            <a:spAutoFit/>
          </a:bodyPr>
          <a:lstStyle/>
          <a:p>
            <a:pPr>
              <a:lnSpc>
                <a:spcPct val="122000"/>
              </a:lnSpc>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nSpc>
                <a:spcPct val="122000"/>
              </a:lnSpc>
            </a:pPr>
            <a:r>
              <a:rPr lang="en-US" altLang="zh-CN" sz="2400" b="1" dirty="0" smtClean="0">
                <a:solidFill>
                  <a:srgbClr val="000000"/>
                </a:solidFill>
                <a:latin typeface="Times New Roman" pitchFamily="18" charset="0"/>
                <a:cs typeface="Times New Roman" pitchFamily="18" charset="0"/>
              </a:rPr>
              <a:t>6.</a:t>
            </a:r>
            <a:r>
              <a:rPr lang="zh-CN" altLang="en-US" sz="2400" b="1" dirty="0" smtClean="0">
                <a:solidFill>
                  <a:srgbClr val="000000"/>
                </a:solidFill>
                <a:latin typeface="Times New Roman" pitchFamily="18" charset="0"/>
                <a:cs typeface="Times New Roman" pitchFamily="18" charset="0"/>
              </a:rPr>
              <a:t>阅读下面的材料，根据要求作文。</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a:solidFill>
                <a:srgbClr val="000000"/>
              </a:solidFill>
              <a:latin typeface="Times New Roman" pitchFamily="18" charset="0"/>
              <a:ea typeface="楷体_GB2312" pitchFamily="49" charset="-122"/>
              <a:cs typeface="Times New Roman" pitchFamily="18" charset="0"/>
            </a:endParaRPr>
          </a:p>
          <a:p>
            <a:pPr indent="612775" algn="just">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我发现，世界越来越喧闹，而我的日子越来越安静了。我喜欢过安静的日子。                                            </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周国平</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indent="612775" algn="just">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我想社会生活本来就是喧嚣的，或者说喧嚣是社会生活的一个方面。喧嚣这种现象，也不完全是负面的。</a:t>
            </a:r>
          </a:p>
          <a:p>
            <a:pPr indent="612775" algn="r">
              <a:lnSpc>
                <a:spcPct val="122000"/>
              </a:lnSpc>
            </a:pP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莫言</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indent="612775" algn="just">
              <a:lnSpc>
                <a:spcPct val="122000"/>
              </a:lnSpc>
            </a:pPr>
            <a:r>
              <a:rPr lang="zh-CN" altLang="en-US" sz="2400" b="1" dirty="0" smtClean="0">
                <a:solidFill>
                  <a:srgbClr val="000000"/>
                </a:solidFill>
                <a:latin typeface="Times New Roman" pitchFamily="18" charset="0"/>
                <a:cs typeface="Times New Roman" pitchFamily="18" charset="0"/>
              </a:rPr>
              <a:t>要求选择一个角度构思作文，确定立意，明确文体，自拟标题；不要脱离材料内容及含意的范围作文，不要套作，不得抄袭；不少于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字。结尾运用呼告感召法。</a:t>
            </a:r>
          </a:p>
        </p:txBody>
      </p:sp>
      <p:sp>
        <p:nvSpPr>
          <p:cNvPr id="271462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71463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1463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1463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684213" y="1125538"/>
            <a:ext cx="7848600" cy="5004447"/>
          </a:xfrm>
          <a:prstGeom prst="rect">
            <a:avLst/>
          </a:prstGeom>
          <a:noFill/>
          <a:ln w="9525">
            <a:noFill/>
            <a:miter lim="800000"/>
            <a:headEnd/>
            <a:tailEnd/>
          </a:ln>
        </p:spPr>
        <p:txBody>
          <a:bodyPr anchor="ctr">
            <a:spAutoFit/>
          </a:bodyPr>
          <a:lstStyle/>
          <a:p>
            <a:pPr>
              <a:lnSpc>
                <a:spcPct val="122000"/>
              </a:lnSpc>
            </a:pPr>
            <a:r>
              <a:rPr lang="en-US" altLang="zh-CN" sz="2400" b="1" dirty="0">
                <a:solidFill>
                  <a:srgbClr val="990033"/>
                </a:solidFill>
                <a:latin typeface="Times New Roman" pitchFamily="18" charset="0"/>
                <a:ea typeface="黑体" pitchFamily="2" charset="-122"/>
                <a:cs typeface="Courier New" pitchFamily="49" charset="0"/>
              </a:rPr>
              <a:t>[</a:t>
            </a:r>
            <a:r>
              <a:rPr lang="zh-CN" altLang="en-US" sz="2400" b="1" dirty="0">
                <a:solidFill>
                  <a:srgbClr val="990033"/>
                </a:solidFill>
                <a:latin typeface="Times New Roman" pitchFamily="18" charset="0"/>
                <a:ea typeface="黑体" pitchFamily="2" charset="-122"/>
                <a:cs typeface="Times New Roman" pitchFamily="18" charset="0"/>
              </a:rPr>
              <a:t>审题提示</a:t>
            </a:r>
            <a:r>
              <a:rPr lang="en-US" altLang="zh-CN" sz="2400" b="1" dirty="0">
                <a:solidFill>
                  <a:srgbClr val="990033"/>
                </a:solidFill>
                <a:latin typeface="Times New Roman" pitchFamily="18" charset="0"/>
                <a:ea typeface="黑体" pitchFamily="2" charset="-122"/>
                <a:cs typeface="Courier New" pitchFamily="49" charset="0"/>
              </a:rPr>
              <a:t>]</a:t>
            </a:r>
            <a:r>
              <a:rPr lang="en-US" altLang="zh-CN" sz="2400" b="1" dirty="0">
                <a:solidFill>
                  <a:srgbClr val="990033"/>
                </a:solidFill>
                <a:latin typeface="Times New Roman" pitchFamily="18" charset="0"/>
                <a:cs typeface="Times New Roman" pitchFamily="18" charset="0"/>
              </a:rPr>
              <a:t> </a:t>
            </a:r>
            <a:r>
              <a:rPr lang="zh-CN" altLang="en-US" sz="2400" b="1" dirty="0" smtClean="0">
                <a:solidFill>
                  <a:srgbClr val="990033"/>
                </a:solidFill>
                <a:latin typeface="Times New Roman" pitchFamily="18" charset="0"/>
                <a:cs typeface="Times New Roman" pitchFamily="18" charset="0"/>
              </a:rPr>
              <a:t>本题作文材料由两部分组成。第一段材料是周国平的话。这段话的意思是：在这喧闹的社会中，他选择安静的生活方式，安静地写作，安静地思考，不受外界喧嚣的干扰或诱惑，守住自己的内心。第二段是莫言在</a:t>
            </a:r>
            <a:r>
              <a:rPr lang="en-US" altLang="zh-CN" sz="2400" b="1" dirty="0" smtClean="0">
                <a:solidFill>
                  <a:srgbClr val="990033"/>
                </a:solidFill>
                <a:latin typeface="Times New Roman" pitchFamily="18" charset="0"/>
                <a:cs typeface="Times New Roman" pitchFamily="18" charset="0"/>
              </a:rPr>
              <a:t>2014</a:t>
            </a:r>
            <a:r>
              <a:rPr lang="zh-CN" altLang="en-US" sz="2400" b="1" dirty="0" smtClean="0">
                <a:solidFill>
                  <a:srgbClr val="990033"/>
                </a:solidFill>
                <a:latin typeface="Times New Roman" pitchFamily="18" charset="0"/>
                <a:cs typeface="Times New Roman" pitchFamily="18" charset="0"/>
              </a:rPr>
              <a:t>年南国书香节上演讲的观点摘录。这段话的意思是：这是一个喧嚣的时代，生于斯，长于斯，谁都不能避免直面喧嚣。如何看待这个喧嚣的时代，如何应对这个喧嚣的社会，值得每一个人认真思考。材料中的关键词有两个：“安静”和“喧嚣”。如果把“安静”理解为“宁静”“安宁”“平静”，把“喧嚣”理解为“喧闹”“热闹”，不作偏题处理。“内容”层面，可侧重对“安静”和“喧嚣”</a:t>
            </a:r>
            <a:endParaRPr lang="zh-CN" altLang="en-US" sz="2400" b="1" dirty="0">
              <a:solidFill>
                <a:srgbClr val="990033"/>
              </a:solidFill>
              <a:latin typeface="Times New Roman" pitchFamily="18" charset="0"/>
              <a:cs typeface="Times New Roman" pitchFamily="18" charset="0"/>
            </a:endParaRPr>
          </a:p>
        </p:txBody>
      </p:sp>
      <p:sp>
        <p:nvSpPr>
          <p:cNvPr id="271565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71565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1565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1565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684213" y="1038225"/>
            <a:ext cx="7848600" cy="1850443"/>
          </a:xfrm>
          <a:prstGeom prst="rect">
            <a:avLst/>
          </a:prstGeom>
          <a:noFill/>
          <a:ln w="9525">
            <a:noFill/>
            <a:miter lim="800000"/>
            <a:headEnd/>
            <a:tailEnd/>
          </a:ln>
        </p:spPr>
        <p:txBody>
          <a:bodyPr anchor="ctr">
            <a:spAutoFit/>
          </a:bodyPr>
          <a:lstStyle/>
          <a:p>
            <a:pPr algn="just">
              <a:lnSpc>
                <a:spcPct val="122000"/>
              </a:lnSpc>
            </a:pPr>
            <a:r>
              <a:rPr lang="zh-CN" altLang="en-US" sz="2400" b="1" dirty="0" smtClean="0">
                <a:solidFill>
                  <a:srgbClr val="990033"/>
                </a:solidFill>
                <a:latin typeface="Times New Roman" pitchFamily="18" charset="0"/>
                <a:cs typeface="Times New Roman" pitchFamily="18" charset="0"/>
              </a:rPr>
              <a:t>意义的直接解读；“含意”层面，可以由“安静”和“喧嚣”引申到对现代人生活态度或生存方式的思考。关于角度，学生可以在“安静”和“喧嚣”两者中任选一个做深入思考，也可以将二者综合起来思考。</a:t>
            </a:r>
            <a:endParaRPr lang="zh-CN" altLang="en-US" sz="2400" b="1" dirty="0">
              <a:solidFill>
                <a:srgbClr val="990033"/>
              </a:solidFill>
              <a:latin typeface="Times New Roman" pitchFamily="18" charset="0"/>
              <a:cs typeface="Times New Roman" pitchFamily="18" charset="0"/>
            </a:endParaRPr>
          </a:p>
        </p:txBody>
      </p:sp>
      <p:sp>
        <p:nvSpPr>
          <p:cNvPr id="271667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71667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1667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1668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94" name="Rectangle 10"/>
          <p:cNvSpPr>
            <a:spLocks noChangeArrowheads="1"/>
          </p:cNvSpPr>
          <p:nvPr/>
        </p:nvSpPr>
        <p:spPr bwMode="auto">
          <a:xfrm>
            <a:off x="684213" y="1038225"/>
            <a:ext cx="7848600" cy="4598054"/>
          </a:xfrm>
          <a:prstGeom prst="rect">
            <a:avLst/>
          </a:prstGeom>
          <a:noFill/>
          <a:ln w="9525">
            <a:noFill/>
            <a:miter lim="800000"/>
            <a:headEnd/>
            <a:tailEnd/>
          </a:ln>
        </p:spPr>
        <p:txBody>
          <a:bodyPr anchor="ctr">
            <a:spAutoFit/>
          </a:bodyPr>
          <a:lstStyle/>
          <a:p>
            <a:pPr>
              <a:lnSpc>
                <a:spcPct val="122000"/>
              </a:lnSpc>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试写示例</a:t>
            </a:r>
            <a:r>
              <a:rPr lang="en-US" altLang="zh-CN" sz="2400" b="1" dirty="0" smtClean="0">
                <a:solidFill>
                  <a:srgbClr val="990033"/>
                </a:solidFill>
                <a:latin typeface="Times New Roman" pitchFamily="18" charset="0"/>
                <a:cs typeface="Times New Roman" pitchFamily="18" charset="0"/>
              </a:rPr>
              <a:t>】</a:t>
            </a:r>
            <a:endParaRPr lang="en-US" altLang="zh-CN" sz="2400" b="1" dirty="0">
              <a:solidFill>
                <a:srgbClr val="990033"/>
              </a:solidFill>
              <a:latin typeface="Times New Roman" pitchFamily="18" charset="0"/>
              <a:cs typeface="Times New Roman" pitchFamily="18" charset="0"/>
            </a:endParaRPr>
          </a:p>
          <a:p>
            <a:pPr indent="612775" algn="ctr">
              <a:lnSpc>
                <a:spcPct val="122000"/>
              </a:lnSpc>
            </a:pPr>
            <a:r>
              <a:rPr lang="zh-CN" altLang="en-US" sz="2400" b="1" dirty="0" smtClean="0">
                <a:solidFill>
                  <a:srgbClr val="990033"/>
                </a:solidFill>
                <a:latin typeface="Times New Roman" pitchFamily="18" charset="0"/>
                <a:cs typeface="Times New Roman" pitchFamily="18" charset="0"/>
              </a:rPr>
              <a:t>喧嚣中的安静</a:t>
            </a:r>
          </a:p>
          <a:p>
            <a:pPr indent="612775" algn="ctr">
              <a:lnSpc>
                <a:spcPct val="122000"/>
              </a:lnSpc>
            </a:pPr>
            <a:r>
              <a:rPr lang="zh-CN" altLang="en-US" sz="2400" b="1" dirty="0" smtClean="0">
                <a:solidFill>
                  <a:srgbClr val="990033"/>
                </a:solidFill>
                <a:latin typeface="Times New Roman" pitchFamily="18" charset="0"/>
                <a:cs typeface="Times New Roman" pitchFamily="18" charset="0"/>
              </a:rPr>
              <a:t>一考生</a:t>
            </a:r>
          </a:p>
          <a:p>
            <a:pPr indent="612775">
              <a:lnSpc>
                <a:spcPct val="122000"/>
              </a:lnSpc>
            </a:pPr>
            <a:r>
              <a:rPr lang="zh-CN" altLang="en-US" sz="2400" b="1" dirty="0" smtClean="0">
                <a:solidFill>
                  <a:srgbClr val="990033"/>
                </a:solidFill>
                <a:latin typeface="Times New Roman" pitchFamily="18" charset="0"/>
                <a:cs typeface="Times New Roman" pitchFamily="18" charset="0"/>
              </a:rPr>
              <a:t>莎翁曾经说：“充满了声音与狂热，里面空无一物。”“空无一物”的内心，是不是可以是安静的内心呢？许多人将这句话用作贬义，可是反过来想想，是不是也有些许喧嚣中的安静的意味呢？世界越来越喧闹，可心里却始终是安静的。诚如莫言所说：“喧嚣这种现象，也不完全是负面的。”在喧嚣中寻找属于自己的安静吧！您，找到您的安静了吗？</a:t>
            </a:r>
          </a:p>
        </p:txBody>
      </p:sp>
      <p:sp>
        <p:nvSpPr>
          <p:cNvPr id="271770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71770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1770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1770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94"/>
                                        </p:tgtEl>
                                        <p:attrNameLst>
                                          <p:attrName>style.visibility</p:attrName>
                                        </p:attrNameLst>
                                      </p:cBhvr>
                                      <p:to>
                                        <p:strVal val="visible"/>
                                      </p:to>
                                    </p:set>
                                    <p:animEffect transition="in" filter="blinds(horizontal)">
                                      <p:cBhvr>
                                        <p:cTn id="7" dur="500"/>
                                        <p:tgtEl>
                                          <p:spTgt spid="9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4" grpId="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900113" y="2708275"/>
            <a:ext cx="7920037" cy="762000"/>
          </a:xfrm>
          <a:prstGeom prst="rect">
            <a:avLst/>
          </a:prstGeom>
          <a:noFill/>
          <a:ln w="9525">
            <a:noFill/>
            <a:miter lim="800000"/>
            <a:headEnd/>
            <a:tailEnd/>
          </a:ln>
        </p:spPr>
        <p:txBody>
          <a:bodyPr>
            <a:spAutoFit/>
          </a:bodyPr>
          <a:lstStyle/>
          <a:p>
            <a:pPr algn="ctr"/>
            <a:r>
              <a:rPr lang="zh-CN" altLang="en-US" sz="4400">
                <a:solidFill>
                  <a:srgbClr val="FF6600"/>
                </a:solidFill>
                <a:latin typeface="黑体" pitchFamily="2" charset="-122"/>
                <a:ea typeface="黑体" pitchFamily="2" charset="-122"/>
              </a:rPr>
              <a:t>　专题十八  结构严谨见思密</a:t>
            </a:r>
          </a:p>
        </p:txBody>
      </p:sp>
      <p:grpSp>
        <p:nvGrpSpPr>
          <p:cNvPr id="2" name="Group 4"/>
          <p:cNvGrpSpPr>
            <a:grpSpLocks/>
          </p:cNvGrpSpPr>
          <p:nvPr/>
        </p:nvGrpSpPr>
        <p:grpSpPr bwMode="auto">
          <a:xfrm>
            <a:off x="1588" y="1857375"/>
            <a:ext cx="609600" cy="2003425"/>
            <a:chOff x="0" y="0"/>
            <a:chExt cx="384" cy="1262"/>
          </a:xfrm>
        </p:grpSpPr>
        <p:pic>
          <p:nvPicPr>
            <p:cNvPr id="2723845"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23846"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考题</a:t>
              </a:r>
              <a:r>
                <a:rPr lang="en-US" altLang="zh-CN" sz="2000" b="1" dirty="0">
                  <a:solidFill>
                    <a:schemeClr val="bg1"/>
                  </a:solidFill>
                  <a:ea typeface="幼圆" pitchFamily="49" charset="-122"/>
                </a:rPr>
                <a:t>·</a:t>
              </a:r>
            </a:p>
            <a:p>
              <a:pPr>
                <a:lnSpc>
                  <a:spcPts val="2300"/>
                </a:lnSpc>
                <a:buFont typeface="Arial" charset="0"/>
                <a:buNone/>
              </a:pPr>
              <a:r>
                <a:rPr lang="zh-CN" altLang="en-US" sz="2000" b="1" dirty="0">
                  <a:solidFill>
                    <a:schemeClr val="bg1"/>
                  </a:solidFill>
                  <a:ea typeface="幼圆" pitchFamily="49" charset="-122"/>
                </a:rPr>
                <a:t>升格</a:t>
              </a:r>
            </a:p>
          </p:txBody>
        </p:sp>
      </p:grpSp>
      <p:grpSp>
        <p:nvGrpSpPr>
          <p:cNvPr id="3" name="Group 7"/>
          <p:cNvGrpSpPr>
            <a:grpSpLocks/>
          </p:cNvGrpSpPr>
          <p:nvPr/>
        </p:nvGrpSpPr>
        <p:grpSpPr bwMode="auto">
          <a:xfrm>
            <a:off x="1588" y="3827463"/>
            <a:ext cx="609600" cy="1978025"/>
            <a:chOff x="0" y="0"/>
            <a:chExt cx="384" cy="1246"/>
          </a:xfrm>
        </p:grpSpPr>
        <p:pic>
          <p:nvPicPr>
            <p:cNvPr id="2723848" name="Picture 8"/>
            <p:cNvPicPr>
              <a:picLocks noChangeAspect="1" noChangeArrowheads="1"/>
            </p:cNvPicPr>
            <p:nvPr/>
          </p:nvPicPr>
          <p:blipFill>
            <a:blip r:embed="rId4"/>
            <a:srcRect/>
            <a:stretch>
              <a:fillRect/>
            </a:stretch>
          </p:blipFill>
          <p:spPr bwMode="auto">
            <a:xfrm>
              <a:off x="0" y="0"/>
              <a:ext cx="384" cy="1171"/>
            </a:xfrm>
            <a:prstGeom prst="rect">
              <a:avLst/>
            </a:prstGeom>
            <a:noFill/>
            <a:ln w="9525">
              <a:noFill/>
              <a:miter lim="800000"/>
              <a:headEnd/>
              <a:tailEnd/>
            </a:ln>
          </p:spPr>
        </p:pic>
        <p:sp>
          <p:nvSpPr>
            <p:cNvPr id="2723849" name="内容占位符 2">
              <a:hlinkClick r:id="rId5"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技法</a:t>
              </a:r>
              <a:r>
                <a:rPr lang="en-US" altLang="zh-CN" sz="2000" b="1" dirty="0">
                  <a:solidFill>
                    <a:schemeClr val="bg1"/>
                  </a:solidFill>
                  <a:ea typeface="幼圆" pitchFamily="49" charset="-122"/>
                </a:rPr>
                <a:t>·</a:t>
              </a:r>
              <a:endParaRPr lang="en-US" sz="2000" b="1" dirty="0">
                <a:solidFill>
                  <a:schemeClr val="bg1"/>
                </a:solidFill>
                <a:ea typeface="幼圆" pitchFamily="49" charset="-122"/>
              </a:endParaRPr>
            </a:p>
            <a:p>
              <a:pPr>
                <a:lnSpc>
                  <a:spcPts val="2300"/>
                </a:lnSpc>
                <a:buFont typeface="Arial" charset="0"/>
                <a:buNone/>
              </a:pPr>
              <a:r>
                <a:rPr lang="zh-CN" altLang="en-US" sz="2000" b="1" dirty="0">
                  <a:solidFill>
                    <a:schemeClr val="bg1"/>
                  </a:solidFill>
                  <a:ea typeface="幼圆" pitchFamily="49" charset="-122"/>
                </a:rPr>
                <a:t>训练</a:t>
              </a:r>
            </a:p>
          </p:txBody>
        </p:sp>
      </p:grpSp>
      <p:sp>
        <p:nvSpPr>
          <p:cNvPr id="2723850" name="动作按钮: 自定义 8">
            <a:hlinkClick r:id="rId6"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3"/>
                                        </p:tgtEl>
                                      </p:cBhvr>
                                    </p:animEffect>
                                    <p:animScale>
                                      <p:cBhvr>
                                        <p:cTn id="1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noAutofit/>
          </a:bodyPr>
          <a:lstStyle/>
          <a:p>
            <a:pPr marL="0" indent="630238" algn="ctr" eaLnBrk="1" hangingPunct="1">
              <a:lnSpc>
                <a:spcPts val="3500"/>
              </a:lnSpc>
              <a:spcBef>
                <a:spcPct val="0"/>
              </a:spcBef>
              <a:buFont typeface="Arial" charset="0"/>
              <a:buNone/>
            </a:pPr>
            <a:r>
              <a:rPr lang="en-US" altLang="zh-CN" sz="2400" b="1" dirty="0" smtClean="0">
                <a:solidFill>
                  <a:srgbClr val="0033CC"/>
                </a:solidFill>
                <a:effectLst>
                  <a:outerShdw blurRad="38100" dist="38100" dir="2700000" algn="tl">
                    <a:srgbClr val="C0C0C0"/>
                  </a:outerShdw>
                </a:effectLst>
                <a:latin typeface="宋体" pitchFamily="2" charset="-122"/>
              </a:rPr>
              <a:t>—— </a:t>
            </a:r>
            <a:r>
              <a:rPr lang="zh-CN" altLang="en-US" sz="2400" b="1" dirty="0" smtClean="0">
                <a:solidFill>
                  <a:srgbClr val="0033CC"/>
                </a:solidFill>
                <a:effectLst>
                  <a:outerShdw blurRad="38100" dist="38100" dir="2700000" algn="tl">
                    <a:srgbClr val="C0C0C0"/>
                  </a:outerShdw>
                </a:effectLst>
                <a:latin typeface="宋体" pitchFamily="2" charset="-122"/>
              </a:rPr>
              <a:t>考题回放 </a:t>
            </a:r>
            <a:r>
              <a:rPr lang="en-US" altLang="zh-CN" sz="2400" b="1" dirty="0" smtClean="0">
                <a:solidFill>
                  <a:srgbClr val="0033CC"/>
                </a:solidFill>
                <a:effectLst>
                  <a:outerShdw blurRad="38100" dist="38100" dir="2700000" algn="tl">
                    <a:srgbClr val="C0C0C0"/>
                  </a:outerShdw>
                </a:effectLst>
                <a:latin typeface="宋体" pitchFamily="2" charset="-122"/>
              </a:rPr>
              <a:t>——</a:t>
            </a:r>
            <a:r>
              <a:rPr lang="zh-CN" altLang="en-US" sz="2400" b="1" dirty="0" smtClean="0">
                <a:latin typeface="宋体" pitchFamily="2" charset="-122"/>
              </a:rPr>
              <a:t>　</a:t>
            </a:r>
          </a:p>
          <a:p>
            <a:pPr marL="0" indent="0" eaLnBrk="1" hangingPunct="1">
              <a:lnSpc>
                <a:spcPts val="3500"/>
              </a:lnSpc>
              <a:spcBef>
                <a:spcPct val="0"/>
              </a:spcBef>
              <a:buNone/>
            </a:pPr>
            <a:r>
              <a:rPr lang="en-US" altLang="zh-CN" sz="2400" b="1" dirty="0" smtClean="0">
                <a:latin typeface="宋体" pitchFamily="2" charset="-122"/>
              </a:rPr>
              <a:t>[</a:t>
            </a:r>
            <a:r>
              <a:rPr lang="en-US" altLang="zh-CN" sz="2400" b="1" dirty="0" smtClean="0">
                <a:solidFill>
                  <a:srgbClr val="000000"/>
                </a:solidFill>
                <a:latin typeface="Times New Roman" pitchFamily="18" charset="0"/>
                <a:cs typeface="Times New Roman" pitchFamily="18" charset="0"/>
              </a:rPr>
              <a:t>2014</a:t>
            </a:r>
            <a:r>
              <a:rPr lang="en-US" altLang="zh-CN" sz="2400" b="1" dirty="0" smtClean="0">
                <a:solidFill>
                  <a:srgbClr val="000000"/>
                </a:solidFill>
                <a:latin typeface="Courier New"/>
                <a:cs typeface="Times New Roman" pitchFamily="18" charset="0"/>
              </a:rPr>
              <a:t>·</a:t>
            </a:r>
            <a:r>
              <a:rPr lang="zh-CN" altLang="en-US" sz="2400" b="1" dirty="0" smtClean="0">
                <a:solidFill>
                  <a:srgbClr val="000000"/>
                </a:solidFill>
                <a:latin typeface="Times New Roman" pitchFamily="18" charset="0"/>
                <a:cs typeface="Times New Roman" pitchFamily="18" charset="0"/>
              </a:rPr>
              <a:t>新课标全国卷</a:t>
            </a:r>
            <a:r>
              <a:rPr lang="en-US" altLang="zh-CN" sz="2400" b="1" dirty="0" smtClean="0">
                <a:solidFill>
                  <a:srgbClr val="000000"/>
                </a:solidFill>
                <a:latin typeface="宋体" pitchFamily="2" charset="-122"/>
                <a:cs typeface="Times New Roman" pitchFamily="18" charset="0"/>
              </a:rPr>
              <a:t>Ⅰ]</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en-US" altLang="zh-CN" sz="2400" b="1" dirty="0" smtClean="0">
              <a:solidFill>
                <a:srgbClr val="000000"/>
              </a:solidFill>
              <a:latin typeface="宋体" pitchFamily="2" charset="-122"/>
              <a:cs typeface="Times New Roman" pitchFamily="18" charset="0"/>
            </a:endParaRPr>
          </a:p>
          <a:p>
            <a:pPr marL="0" indent="630238"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山羊过独木桥”是为民学校传统的团体比赛项目。规则是，双方队员两两对决，同时相向而行，走上仅容一人通行的低矮独木桥，能突破对方阻拦成功过桥者获胜，最后以全队通过人数多少决定胜负。因此习惯上，双方相遇时，会像山羊抵角一样，尽力使对方落下桥，自己通过。不过，今年预赛中出现了新情况：有一组比赛，双方选手相遇时，互相抱住，转身换位，全都顺利过了桥。这种做法当场就引发了观众、运动员和裁判员的激烈争论。</a:t>
            </a:r>
          </a:p>
          <a:p>
            <a:pPr marL="0" indent="630238"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事后，相关的思考还在继续。</a:t>
            </a:r>
          </a:p>
          <a:p>
            <a:pPr marL="0" indent="630238" algn="ctr" eaLnBrk="1" hangingPunct="1">
              <a:lnSpc>
                <a:spcPts val="3500"/>
              </a:lnSpc>
              <a:spcBef>
                <a:spcPct val="0"/>
              </a:spcBef>
              <a:buFont typeface="Arial" charset="0"/>
              <a:buNone/>
            </a:pPr>
            <a:endParaRPr lang="zh-CN" altLang="en-US" sz="2400" b="1" dirty="0" smtClean="0">
              <a:latin typeface="宋体" pitchFamily="2" charset="-122"/>
            </a:endParaRPr>
          </a:p>
          <a:p>
            <a:pPr marL="0" indent="630238" algn="ctr" eaLnBrk="1" hangingPunct="1">
              <a:lnSpc>
                <a:spcPts val="3500"/>
              </a:lnSpc>
              <a:spcBef>
                <a:spcPct val="0"/>
              </a:spcBef>
              <a:buFont typeface="Arial" charset="0"/>
              <a:buNone/>
            </a:pPr>
            <a:endParaRPr lang="zh-CN" altLang="en-US" sz="2400" b="1" dirty="0" smtClean="0">
              <a:latin typeface="宋体" pitchFamily="2" charset="-122"/>
            </a:endParaRPr>
          </a:p>
          <a:p>
            <a:pPr marL="0" indent="630238" eaLnBrk="1" hangingPunct="1">
              <a:lnSpc>
                <a:spcPts val="3500"/>
              </a:lnSpc>
              <a:spcBef>
                <a:spcPct val="0"/>
              </a:spcBef>
              <a:buFont typeface="Arial" charset="0"/>
              <a:buNone/>
            </a:pPr>
            <a:r>
              <a:rPr lang="zh-CN" altLang="en-US" sz="2400" b="1" dirty="0" smtClean="0">
                <a:latin typeface="宋体" pitchFamily="2" charset="-122"/>
              </a:rPr>
              <a:t>　　</a:t>
            </a:r>
          </a:p>
        </p:txBody>
      </p:sp>
      <p:grpSp>
        <p:nvGrpSpPr>
          <p:cNvPr id="2" name="Group 4"/>
          <p:cNvGrpSpPr>
            <a:grpSpLocks/>
          </p:cNvGrpSpPr>
          <p:nvPr/>
        </p:nvGrpSpPr>
        <p:grpSpPr bwMode="auto">
          <a:xfrm>
            <a:off x="1588" y="1857375"/>
            <a:ext cx="609600" cy="2003425"/>
            <a:chOff x="0" y="0"/>
            <a:chExt cx="384" cy="1262"/>
          </a:xfrm>
        </p:grpSpPr>
        <p:pic>
          <p:nvPicPr>
            <p:cNvPr id="2724869"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24870"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72487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sp>
        <p:nvSpPr>
          <p:cNvPr id="272487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24871"/>
                                        </p:tgtEl>
                                        <p:attrNameLst>
                                          <p:attrName>style.visibility</p:attrName>
                                        </p:attrNameLst>
                                      </p:cBhvr>
                                      <p:to>
                                        <p:strVal val="visible"/>
                                      </p:to>
                                    </p:set>
                                    <p:anim calcmode="lin" valueType="num">
                                      <p:cBhvr additive="base">
                                        <p:cTn id="7" dur="500" fill="hold"/>
                                        <p:tgtEl>
                                          <p:spTgt spid="2724871"/>
                                        </p:tgtEl>
                                        <p:attrNameLst>
                                          <p:attrName>ppt_x</p:attrName>
                                        </p:attrNameLst>
                                      </p:cBhvr>
                                      <p:tavLst>
                                        <p:tav tm="0">
                                          <p:val>
                                            <p:strVal val="0-#ppt_w/2"/>
                                          </p:val>
                                        </p:tav>
                                        <p:tav tm="100000">
                                          <p:val>
                                            <p:strVal val="#ppt_x"/>
                                          </p:val>
                                        </p:tav>
                                      </p:tavLst>
                                    </p:anim>
                                    <p:anim calcmode="lin" valueType="num">
                                      <p:cBhvr additive="base">
                                        <p:cTn id="8" dur="500" fill="hold"/>
                                        <p:tgtEl>
                                          <p:spTgt spid="2724871"/>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871" grpId="0" autoUpdateAnimBg="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1588" y="1857375"/>
            <a:ext cx="609600" cy="2003425"/>
            <a:chOff x="0" y="0"/>
            <a:chExt cx="384" cy="1262"/>
          </a:xfrm>
        </p:grpSpPr>
        <p:pic>
          <p:nvPicPr>
            <p:cNvPr id="2725893"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25894"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72589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sp>
        <p:nvSpPr>
          <p:cNvPr id="2" name="内容占位符 2"/>
          <p:cNvSpPr>
            <a:spLocks/>
          </p:cNvSpPr>
          <p:nvPr/>
        </p:nvSpPr>
        <p:spPr bwMode="auto">
          <a:xfrm>
            <a:off x="571472" y="857232"/>
            <a:ext cx="8208962" cy="1557337"/>
          </a:xfrm>
          <a:prstGeom prst="rect">
            <a:avLst/>
          </a:prstGeom>
          <a:noFill/>
          <a:ln w="9525">
            <a:noFill/>
            <a:miter lim="800000"/>
            <a:headEnd/>
            <a:tailEnd/>
          </a:ln>
        </p:spPr>
        <p:txBody>
          <a:bodyPr/>
          <a:lstStyle/>
          <a:p>
            <a:pPr indent="630238">
              <a:lnSpc>
                <a:spcPts val="3500"/>
              </a:lnSpc>
              <a:buFont typeface="Arial" charset="0"/>
              <a:buNone/>
            </a:pPr>
            <a:r>
              <a:rPr lang="zh-CN" altLang="en-US" sz="2400" b="1" dirty="0" smtClean="0">
                <a:solidFill>
                  <a:srgbClr val="000000"/>
                </a:solidFill>
                <a:latin typeface="宋体" pitchFamily="2" charset="-122"/>
                <a:cs typeface="Times New Roman" pitchFamily="18" charset="0"/>
              </a:rPr>
              <a:t>要求选好角度，确定立意，明确文体，自拟标题；不要脱离材料内容及含意的范围作文，不要套作，不得抄袭。</a:t>
            </a:r>
            <a:endParaRPr lang="en-US" altLang="zh-CN" sz="2400" b="1" dirty="0" smtClean="0">
              <a:solidFill>
                <a:srgbClr val="000000"/>
              </a:solidFill>
              <a:latin typeface="宋体" pitchFamily="2" charset="-122"/>
              <a:cs typeface="Times New Roman" pitchFamily="18" charset="0"/>
            </a:endParaRPr>
          </a:p>
          <a:p>
            <a:pPr indent="630238">
              <a:lnSpc>
                <a:spcPts val="3500"/>
              </a:lnSpc>
              <a:buFont typeface="Arial" charset="0"/>
              <a:buNone/>
            </a:pPr>
            <a:endParaRPr lang="zh-CN" altLang="en-US" sz="2400" b="1" dirty="0" smtClean="0">
              <a:solidFill>
                <a:srgbClr val="000000"/>
              </a:solidFill>
              <a:latin typeface="宋体" pitchFamily="2" charset="-122"/>
              <a:cs typeface="Times New Roman" pitchFamily="18" charset="0"/>
            </a:endParaRPr>
          </a:p>
        </p:txBody>
      </p:sp>
      <p:sp>
        <p:nvSpPr>
          <p:cNvPr id="2725897"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noAutofit/>
          </a:bodyPr>
          <a:lstStyle/>
          <a:p>
            <a:pPr marL="0" indent="630238" algn="ctr" eaLnBrk="1" hangingPunct="1">
              <a:lnSpc>
                <a:spcPts val="3500"/>
              </a:lnSpc>
              <a:spcBef>
                <a:spcPct val="0"/>
              </a:spcBef>
              <a:buFont typeface="Arial" charset="0"/>
              <a:buNone/>
            </a:pPr>
            <a:r>
              <a:rPr lang="en-US" altLang="zh-CN" sz="2400" b="1" dirty="0" smtClean="0">
                <a:solidFill>
                  <a:srgbClr val="0033CC"/>
                </a:solidFill>
                <a:effectLst>
                  <a:outerShdw blurRad="38100" dist="38100" dir="2700000" algn="tl">
                    <a:srgbClr val="C0C0C0"/>
                  </a:outerShdw>
                </a:effectLst>
                <a:latin typeface="宋体" pitchFamily="2" charset="-122"/>
              </a:rPr>
              <a:t>—— </a:t>
            </a:r>
            <a:r>
              <a:rPr lang="zh-CN" altLang="en-US" sz="2400" b="1" dirty="0" smtClean="0">
                <a:solidFill>
                  <a:srgbClr val="0033CC"/>
                </a:solidFill>
                <a:effectLst>
                  <a:outerShdw blurRad="38100" dist="38100" dir="2700000" algn="tl">
                    <a:srgbClr val="C0C0C0"/>
                  </a:outerShdw>
                </a:effectLst>
                <a:latin typeface="宋体" pitchFamily="2" charset="-122"/>
              </a:rPr>
              <a:t>深度解读 </a:t>
            </a:r>
            <a:r>
              <a:rPr lang="en-US" altLang="zh-CN" sz="2400" b="1" dirty="0" smtClean="0">
                <a:solidFill>
                  <a:srgbClr val="0033CC"/>
                </a:solidFill>
                <a:effectLst>
                  <a:outerShdw blurRad="38100" dist="38100" dir="2700000" algn="tl">
                    <a:srgbClr val="C0C0C0"/>
                  </a:outerShdw>
                </a:effectLst>
                <a:latin typeface="宋体" pitchFamily="2" charset="-122"/>
              </a:rPr>
              <a:t>——</a:t>
            </a:r>
            <a:r>
              <a:rPr lang="zh-CN" altLang="en-US" sz="2400" b="1" dirty="0" smtClean="0">
                <a:latin typeface="宋体" pitchFamily="2" charset="-122"/>
              </a:rPr>
              <a:t>　</a:t>
            </a:r>
          </a:p>
          <a:p>
            <a:pPr marL="0" indent="0" eaLnBrk="1" hangingPunct="1">
              <a:lnSpc>
                <a:spcPts val="3500"/>
              </a:lnSpc>
              <a:spcBef>
                <a:spcPct val="0"/>
              </a:spcBef>
              <a:buFontTx/>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我来审题</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 ①可以从“规则”的角度来谈。为什么会引发如此激烈的争论？根据常用的“由果溯因法”，从探究原因来切入立意。“规则”指明是“对决”与“突破”，其实就是强调“竞争”，旨在提高比赛的观赏性，能突破对方阻拦成功过桥者获胜，最后以全队通过人数多少来决定胜负。而最新情况是，有这么一组选手，他们相遇时互相抱住，转身换位，全都顺利过了桥。其实他们也算是“突破对方阻拦成功过桥”，并不算违规，只是没有满足大伙儿对比赛原有的期待。规则的设定需要在实施的过程中不断发展，不断完善；规则的制定不妨人性化一点，不仅可以体现公平公正，也可以体现友爱互助。我们要敢于</a:t>
            </a:r>
          </a:p>
          <a:p>
            <a:pPr marL="0" indent="630238" algn="ctr" eaLnBrk="1" hangingPunct="1">
              <a:lnSpc>
                <a:spcPts val="3500"/>
              </a:lnSpc>
              <a:spcBef>
                <a:spcPct val="0"/>
              </a:spcBef>
              <a:buFont typeface="Arial" charset="0"/>
              <a:buNone/>
            </a:pPr>
            <a:endParaRPr lang="zh-CN" altLang="en-US" sz="2400" b="1" dirty="0" smtClean="0">
              <a:latin typeface="宋体" pitchFamily="2" charset="-122"/>
            </a:endParaRPr>
          </a:p>
          <a:p>
            <a:pPr marL="0" indent="630238" algn="ctr" eaLnBrk="1" hangingPunct="1">
              <a:lnSpc>
                <a:spcPts val="3500"/>
              </a:lnSpc>
              <a:spcBef>
                <a:spcPct val="0"/>
              </a:spcBef>
              <a:buFont typeface="Arial" charset="0"/>
              <a:buNone/>
            </a:pPr>
            <a:endParaRPr lang="zh-CN" altLang="en-US" sz="2400" b="1" dirty="0" smtClean="0">
              <a:latin typeface="宋体" pitchFamily="2" charset="-122"/>
            </a:endParaRPr>
          </a:p>
          <a:p>
            <a:pPr marL="0" indent="630238" eaLnBrk="1" hangingPunct="1">
              <a:lnSpc>
                <a:spcPts val="3500"/>
              </a:lnSpc>
              <a:spcBef>
                <a:spcPct val="0"/>
              </a:spcBef>
              <a:buFont typeface="Arial" charset="0"/>
              <a:buNone/>
            </a:pPr>
            <a:r>
              <a:rPr lang="zh-CN" altLang="en-US" sz="2400" b="1" dirty="0" smtClean="0">
                <a:latin typeface="宋体" pitchFamily="2" charset="-122"/>
              </a:rPr>
              <a:t>　　</a:t>
            </a:r>
          </a:p>
        </p:txBody>
      </p:sp>
      <p:sp>
        <p:nvSpPr>
          <p:cNvPr id="272691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4"/>
          <p:cNvGrpSpPr>
            <a:grpSpLocks/>
          </p:cNvGrpSpPr>
          <p:nvPr/>
        </p:nvGrpSpPr>
        <p:grpSpPr bwMode="auto">
          <a:xfrm>
            <a:off x="1588" y="1857375"/>
            <a:ext cx="609600" cy="2003425"/>
            <a:chOff x="0" y="0"/>
            <a:chExt cx="384" cy="1262"/>
          </a:xfrm>
        </p:grpSpPr>
        <p:pic>
          <p:nvPicPr>
            <p:cNvPr id="2726918"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26919"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72692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zh-CN" altLang="en-US" sz="2400" b="1" dirty="0" smtClean="0">
                <a:solidFill>
                  <a:srgbClr val="990033"/>
                </a:solidFill>
                <a:latin typeface="宋体" pitchFamily="2" charset="-122"/>
              </a:rPr>
              <a:t>打破常规，学会变通，在没有细化的规则中，找到突破口。②在遵守规则的前提下，良性的竞争是应该被提倡的。失去竞争的比赛或游戏，会降低观赏价值，缺少竞争的人生将缺少活力。正如哲人休谟所说：“高尚的竞争是一切卓越才能的源泉。”考生可以围绕这一观点展开论述，联系生活实际，毕竟在现实生活中，竞争无处不在。③虽然老子说“夫唯不争，故天下莫能与之争”，但我们这里的“不争”是为了获取利益的最大化。与其在竞争中求独胜，倒不如在合作中求双赢。这应该是一个很好的导向，为社会传递了一种正能量，让我们的心态更积极，更阳光。</a:t>
            </a:r>
            <a:endParaRPr lang="zh-CN" altLang="zh-CN" sz="2400" b="1" dirty="0">
              <a:solidFill>
                <a:srgbClr val="000000"/>
              </a:solidFill>
              <a:latin typeface="Times New Roman" pitchFamily="18" charset="0"/>
              <a:cs typeface="Times New Roman" pitchFamily="18" charset="0"/>
            </a:endParaRPr>
          </a:p>
        </p:txBody>
      </p:sp>
      <p:sp>
        <p:nvSpPr>
          <p:cNvPr id="272794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4"/>
          <p:cNvGrpSpPr>
            <a:grpSpLocks/>
          </p:cNvGrpSpPr>
          <p:nvPr/>
        </p:nvGrpSpPr>
        <p:grpSpPr bwMode="auto">
          <a:xfrm>
            <a:off x="1588" y="1857375"/>
            <a:ext cx="609600" cy="2003425"/>
            <a:chOff x="0" y="0"/>
            <a:chExt cx="384" cy="1262"/>
          </a:xfrm>
        </p:grpSpPr>
        <p:pic>
          <p:nvPicPr>
            <p:cNvPr id="2727942"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27943"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72794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noAutofit/>
          </a:bodyPr>
          <a:lstStyle/>
          <a:p>
            <a:pPr marL="0" indent="0" eaLnBrk="1" hangingPunct="1">
              <a:lnSpc>
                <a:spcPts val="3500"/>
              </a:lnSpc>
              <a:spcBef>
                <a:spcPct val="0"/>
              </a:spcBef>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我来拟题</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打破规则的精彩；谨记规则于心间；创新＋合作＝成功；打破规则，铸就成功；让规则之花常开心间；“双赢”的原则；与对手相拥，奏响共赢之歌。</a:t>
            </a:r>
          </a:p>
          <a:p>
            <a:pPr marL="0" indent="630238" algn="ctr" eaLnBrk="1" hangingPunct="1">
              <a:lnSpc>
                <a:spcPts val="3500"/>
              </a:lnSpc>
              <a:spcBef>
                <a:spcPct val="0"/>
              </a:spcBef>
              <a:buFont typeface="Arial" charset="0"/>
              <a:buNone/>
            </a:pPr>
            <a:endParaRPr lang="zh-CN" altLang="en-US" sz="2400" b="1" dirty="0" smtClean="0">
              <a:latin typeface="宋体" pitchFamily="2" charset="-122"/>
            </a:endParaRPr>
          </a:p>
          <a:p>
            <a:pPr marL="0" indent="630238" algn="ctr" eaLnBrk="1" hangingPunct="1">
              <a:lnSpc>
                <a:spcPts val="3500"/>
              </a:lnSpc>
              <a:spcBef>
                <a:spcPct val="0"/>
              </a:spcBef>
              <a:buFont typeface="Arial" charset="0"/>
              <a:buNone/>
            </a:pPr>
            <a:endParaRPr lang="zh-CN" altLang="en-US" sz="2400" b="1" dirty="0" smtClean="0">
              <a:latin typeface="宋体" pitchFamily="2" charset="-122"/>
            </a:endParaRPr>
          </a:p>
          <a:p>
            <a:pPr marL="0" indent="630238" eaLnBrk="1" hangingPunct="1">
              <a:lnSpc>
                <a:spcPts val="3500"/>
              </a:lnSpc>
              <a:spcBef>
                <a:spcPct val="0"/>
              </a:spcBef>
              <a:buFont typeface="Arial" charset="0"/>
              <a:buNone/>
            </a:pPr>
            <a:r>
              <a:rPr lang="zh-CN" altLang="en-US" sz="2400" b="1" dirty="0" smtClean="0">
                <a:latin typeface="宋体" pitchFamily="2" charset="-122"/>
              </a:rPr>
              <a:t>　　</a:t>
            </a:r>
          </a:p>
        </p:txBody>
      </p:sp>
      <p:sp>
        <p:nvSpPr>
          <p:cNvPr id="272691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4"/>
          <p:cNvGrpSpPr>
            <a:grpSpLocks/>
          </p:cNvGrpSpPr>
          <p:nvPr/>
        </p:nvGrpSpPr>
        <p:grpSpPr bwMode="auto">
          <a:xfrm>
            <a:off x="1588" y="1857375"/>
            <a:ext cx="609600" cy="2003425"/>
            <a:chOff x="0" y="0"/>
            <a:chExt cx="384" cy="1262"/>
          </a:xfrm>
        </p:grpSpPr>
        <p:pic>
          <p:nvPicPr>
            <p:cNvPr id="2726918"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26919"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72692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792163" y="936625"/>
            <a:ext cx="7920037" cy="5399088"/>
          </a:xfrm>
        </p:spPr>
        <p:txBody>
          <a:bodyPr/>
          <a:lstStyle/>
          <a:p>
            <a:pPr eaLnBrk="1" hangingPunct="1">
              <a:spcBef>
                <a:spcPct val="0"/>
              </a:spcBef>
            </a:pPr>
            <a:endParaRPr lang="zh-CN" altLang="en-US" sz="1800" b="0" smtClean="0"/>
          </a:p>
        </p:txBody>
      </p:sp>
      <p:grpSp>
        <p:nvGrpSpPr>
          <p:cNvPr id="2" name="组合 6"/>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WordArt 3"/>
          <p:cNvSpPr>
            <a:spLocks noChangeArrowheads="1" noChangeShapeType="1" noTextEdit="1"/>
          </p:cNvSpPr>
          <p:nvPr/>
        </p:nvSpPr>
        <p:spPr bwMode="auto">
          <a:xfrm>
            <a:off x="2782390" y="1584514"/>
            <a:ext cx="3579222" cy="594588"/>
          </a:xfrm>
          <a:prstGeom prst="rect">
            <a:avLst/>
          </a:prstGeom>
          <a:extLst>
            <a:ext uri="{91240B29-F687-4F45-9708-019B960494DF}"/>
          </a:extLst>
        </p:spPr>
        <p:txBody>
          <a:bodyPr wrap="none" fromWordArt="1">
            <a:prstTxWarp prst="textPlain">
              <a:avLst>
                <a:gd name="adj" fmla="val 50000"/>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zh-CN" altLang="en-US" sz="3200" b="1" kern="10" cap="all" dirty="0">
                <a:ln w="0"/>
                <a:solidFill>
                  <a:srgbClr val="00B0F0"/>
                </a:solidFill>
                <a:effectLst>
                  <a:reflection blurRad="12700" stA="50000" endPos="50000" dist="5000" dir="5400000" sy="-100000" rotWithShape="0"/>
                </a:effectLst>
                <a:latin typeface="黑体"/>
                <a:ea typeface="黑体"/>
              </a:rPr>
              <a:t>课件编辑说明</a:t>
            </a:r>
          </a:p>
        </p:txBody>
      </p:sp>
      <p:sp>
        <p:nvSpPr>
          <p:cNvPr id="6149" name="Text Box 4"/>
          <p:cNvSpPr txBox="1">
            <a:spLocks noChangeArrowheads="1"/>
          </p:cNvSpPr>
          <p:nvPr/>
        </p:nvSpPr>
        <p:spPr bwMode="auto">
          <a:xfrm>
            <a:off x="755650" y="2570163"/>
            <a:ext cx="8064500" cy="2632075"/>
          </a:xfrm>
          <a:prstGeom prst="rect">
            <a:avLst/>
          </a:prstGeom>
          <a:noFill/>
          <a:ln w="9525">
            <a:noFill/>
            <a:miter lim="800000"/>
            <a:headEnd/>
            <a:tailEnd/>
          </a:ln>
        </p:spPr>
        <p:txBody>
          <a:bodyPr>
            <a:spAutoFit/>
          </a:bodyPr>
          <a:lstStyle/>
          <a:p>
            <a:pPr>
              <a:lnSpc>
                <a:spcPts val="4000"/>
              </a:lnSpc>
            </a:pPr>
            <a:r>
              <a:rPr lang="zh-CN" altLang="en-US" sz="2300" b="1">
                <a:solidFill>
                  <a:srgbClr val="5F5F5F"/>
                </a:solidFill>
                <a:latin typeface="楷体_GB2312" pitchFamily="49" charset="-122"/>
                <a:ea typeface="楷体_GB2312" pitchFamily="49" charset="-122"/>
              </a:rPr>
              <a:t>　　本课件是由精确校对的</a:t>
            </a:r>
            <a:r>
              <a:rPr lang="en-US" altLang="zh-CN" sz="2300" b="1">
                <a:solidFill>
                  <a:srgbClr val="5F5F5F"/>
                </a:solidFill>
                <a:latin typeface="楷体_GB2312" pitchFamily="49" charset="-122"/>
                <a:ea typeface="楷体_GB2312" pitchFamily="49" charset="-122"/>
              </a:rPr>
              <a:t>word</a:t>
            </a:r>
            <a:r>
              <a:rPr lang="zh-CN" altLang="en-US" sz="2300" b="1">
                <a:solidFill>
                  <a:srgbClr val="5F5F5F"/>
                </a:solidFill>
                <a:latin typeface="楷体_GB2312" pitchFamily="49" charset="-122"/>
                <a:ea typeface="楷体_GB2312" pitchFamily="49" charset="-122"/>
              </a:rPr>
              <a:t>书稿制作的“逐字编辑”课件，如需要修改课件，请双击对应内容，进入可编辑状态。</a:t>
            </a:r>
          </a:p>
          <a:p>
            <a:pPr>
              <a:lnSpc>
                <a:spcPts val="4000"/>
              </a:lnSpc>
            </a:pPr>
            <a:r>
              <a:rPr lang="zh-CN" altLang="en-US" sz="2300" b="1">
                <a:solidFill>
                  <a:srgbClr val="5F5F5F"/>
                </a:solidFill>
                <a:latin typeface="楷体_GB2312" pitchFamily="49" charset="-122"/>
                <a:ea typeface="楷体_GB2312" pitchFamily="49" charset="-122"/>
              </a:rPr>
              <a:t>    如果有的公式双击后无法进入可编辑状态，请单击选中此公式，点击右键、“切换域代码”，即可进入编辑状态。修改后再点击右键、“切换域代码”，即可退出编辑状态。</a:t>
            </a:r>
            <a:endParaRPr lang="en-US" altLang="zh-CN" sz="2300" b="1">
              <a:solidFill>
                <a:srgbClr val="5F5F5F"/>
              </a:solidFill>
              <a:latin typeface="楷体_GB2312" pitchFamily="49" charset="-122"/>
              <a:ea typeface="楷体_GB2312" pitchFamily="49" charset="-122"/>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85786" y="714356"/>
            <a:ext cx="7929618" cy="5786478"/>
          </a:xfrm>
          <a:prstGeom prst="rect">
            <a:avLst/>
          </a:prstGeom>
          <a:noFill/>
          <a:ln w="9525">
            <a:noFill/>
            <a:miter lim="800000"/>
            <a:headEnd/>
            <a:tailEnd/>
          </a:ln>
        </p:spPr>
        <p:txBody>
          <a:bodyPr/>
          <a:lstStyle/>
          <a:p>
            <a:pPr>
              <a:lnSpc>
                <a:spcPts val="3500"/>
              </a:lnSpc>
            </a:pPr>
            <a:r>
              <a:rPr lang="zh-CN" altLang="zh-CN" sz="2400" b="1" dirty="0">
                <a:latin typeface="宋体" pitchFamily="2" charset="-122"/>
              </a:rPr>
              <a:t>一、一则材料的</a:t>
            </a:r>
            <a:r>
              <a:rPr lang="zh-CN" altLang="zh-CN" sz="2400" b="1" dirty="0" smtClean="0">
                <a:latin typeface="宋体" pitchFamily="2" charset="-122"/>
              </a:rPr>
              <a:t>审题</a:t>
            </a:r>
            <a:endParaRPr lang="zh-CN" altLang="en-US" sz="2400" b="1" dirty="0" smtClean="0">
              <a:latin typeface="宋体" pitchFamily="2" charset="-122"/>
            </a:endParaRPr>
          </a:p>
          <a:p>
            <a:pPr>
              <a:lnSpc>
                <a:spcPts val="3500"/>
              </a:lnSpc>
            </a:pPr>
            <a:r>
              <a:rPr lang="en-US" altLang="zh-CN" sz="2400" b="1" dirty="0" smtClean="0">
                <a:latin typeface="宋体" pitchFamily="2" charset="-122"/>
              </a:rPr>
              <a:t>1. </a:t>
            </a:r>
            <a:r>
              <a:rPr lang="zh-CN" altLang="en-US" sz="2400" b="1" dirty="0" smtClean="0">
                <a:latin typeface="宋体" pitchFamily="2" charset="-122"/>
              </a:rPr>
              <a:t>抓关键句法</a:t>
            </a:r>
          </a:p>
          <a:p>
            <a:pPr indent="542925">
              <a:lnSpc>
                <a:spcPts val="3500"/>
              </a:lnSpc>
            </a:pPr>
            <a:r>
              <a:rPr lang="zh-CN" altLang="en-US" sz="2400" b="1" dirty="0" smtClean="0">
                <a:latin typeface="宋体" pitchFamily="2" charset="-122"/>
              </a:rPr>
              <a:t>作文材料中的关键句有暗示材料主旨的作用，它往往是命题者评议性的语句或主人公表明心志、揭示动因的语句。如果材料作文中有关键句，就可以考虑将其作为立意的突破口。</a:t>
            </a:r>
          </a:p>
          <a:p>
            <a:pPr>
              <a:lnSpc>
                <a:spcPts val="3500"/>
              </a:lnSpc>
            </a:pPr>
            <a:r>
              <a:rPr lang="zh-CN" altLang="en-US" sz="2400" b="1" dirty="0" smtClean="0">
                <a:latin typeface="宋体" pitchFamily="2" charset="-122"/>
              </a:rPr>
              <a:t> 例</a:t>
            </a:r>
            <a:r>
              <a:rPr lang="en-US" altLang="zh-CN" sz="2400" b="1" dirty="0" smtClean="0">
                <a:latin typeface="宋体" pitchFamily="2" charset="-122"/>
              </a:rPr>
              <a:t>1[2014·</a:t>
            </a:r>
            <a:r>
              <a:rPr lang="zh-CN" altLang="en-US" sz="2400" b="1" dirty="0" smtClean="0">
                <a:latin typeface="宋体" pitchFamily="2" charset="-122"/>
              </a:rPr>
              <a:t>湖南卷</a:t>
            </a:r>
            <a:r>
              <a:rPr lang="en-US" altLang="zh-CN" sz="2400" b="1" dirty="0" smtClean="0">
                <a:latin typeface="宋体" pitchFamily="2" charset="-122"/>
              </a:rPr>
              <a:t>]</a:t>
            </a:r>
            <a:r>
              <a:rPr lang="zh-CN" altLang="en-US" sz="2400" b="1" dirty="0" smtClean="0">
                <a:latin typeface="宋体" pitchFamily="2" charset="-122"/>
              </a:rPr>
              <a:t>阅读下面的材料，根据要求作文。</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a:lnSpc>
                <a:spcPts val="3500"/>
              </a:lnSpc>
            </a:pPr>
            <a:r>
              <a:rPr lang="zh-CN" altLang="en-US" sz="2400" b="1" dirty="0" smtClean="0">
                <a:latin typeface="楷体_GB2312" pitchFamily="49" charset="-122"/>
                <a:ea typeface="楷体_GB2312" pitchFamily="49" charset="-122"/>
              </a:rPr>
              <a:t>    被誉为“最美乡镇干部”的某乡党委书记，在一个其他人不肯去、去了也待不到两年的地方，一干就是八年，以坚定的信念和顽强的意志，率领村民发奋图强，将穷乡僻壤建设成了美丽乡村。面对洒满心血与汗水的山山水水，他深有感触地说：“心在哪里，风景就在哪里。”</a:t>
            </a:r>
            <a:r>
              <a:rPr lang="zh-CN" altLang="en-US" sz="2400" b="1" dirty="0" smtClean="0">
                <a:latin typeface="宋体" pitchFamily="2" charset="-122"/>
              </a:rPr>
              <a:t> </a:t>
            </a:r>
            <a:endParaRPr lang="en-US" altLang="zh-CN" sz="2400" b="1" dirty="0" smtClean="0">
              <a:latin typeface="宋体" pitchFamily="2" charset="-122"/>
            </a:endParaRPr>
          </a:p>
          <a:p>
            <a:r>
              <a:rPr lang="zh-CN" altLang="en-US" sz="2400" b="1" dirty="0" smtClean="0">
                <a:latin typeface="宋体" pitchFamily="2" charset="-122"/>
              </a:rPr>
              <a:t>    </a:t>
            </a:r>
          </a:p>
        </p:txBody>
      </p:sp>
      <p:sp>
        <p:nvSpPr>
          <p:cNvPr id="1434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pic>
        <p:nvPicPr>
          <p:cNvPr id="14345" name="Picture 9" descr="L.EPS"/>
          <p:cNvPicPr>
            <a:picLocks noChangeAspect="1" noChangeArrowheads="1"/>
          </p:cNvPicPr>
          <p:nvPr/>
        </p:nvPicPr>
        <p:blipFill>
          <a:blip r:embed="rId2" r:link="rId3" cstate="print"/>
          <a:srcRect/>
          <a:stretch>
            <a:fillRect/>
          </a:stretch>
        </p:blipFill>
        <p:spPr bwMode="auto">
          <a:xfrm>
            <a:off x="0" y="0"/>
            <a:ext cx="153988" cy="153988"/>
          </a:xfrm>
          <a:prstGeom prst="rect">
            <a:avLst/>
          </a:prstGeom>
          <a:noFill/>
          <a:ln w="9525">
            <a:noFill/>
            <a:miter lim="800000"/>
            <a:headEnd/>
            <a:tailEnd/>
          </a:ln>
        </p:spPr>
      </p:pic>
      <p:sp>
        <p:nvSpPr>
          <p:cNvPr id="14348" name="Rectangle 1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4349" name="Rectangle 13"/>
          <p:cNvSpPr>
            <a:spLocks noChangeArrowheads="1"/>
          </p:cNvSpPr>
          <p:nvPr/>
        </p:nvSpPr>
        <p:spPr bwMode="auto">
          <a:xfrm>
            <a:off x="0" y="152400"/>
            <a:ext cx="236538"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r>
              <a:rPr lang="zh-CN" altLang="en-US" sz="700"/>
              <a:t> </a:t>
            </a:r>
            <a:endParaRPr lang="zh-CN" altLang="en-US"/>
          </a:p>
        </p:txBody>
      </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4355" name="Picture 8"/>
            <p:cNvPicPr>
              <a:picLocks noChangeAspect="1" noChangeArrowheads="1"/>
            </p:cNvPicPr>
            <p:nvPr/>
          </p:nvPicPr>
          <p:blipFill>
            <a:blip r:embed="rId5"/>
            <a:srcRect/>
            <a:stretch>
              <a:fillRect/>
            </a:stretch>
          </p:blipFill>
          <p:spPr bwMode="auto">
            <a:xfrm>
              <a:off x="0" y="0"/>
              <a:ext cx="384" cy="1171"/>
            </a:xfrm>
            <a:prstGeom prst="rect">
              <a:avLst/>
            </a:prstGeom>
            <a:noFill/>
            <a:ln w="9525">
              <a:noFill/>
              <a:miter lim="800000"/>
              <a:headEnd/>
              <a:tailEnd/>
            </a:ln>
          </p:spPr>
        </p:pic>
        <p:sp>
          <p:nvSpPr>
            <p:cNvPr id="14356" name="内容占位符 2">
              <a:hlinkClick r:id="rId6"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0007" name="Group 23"/>
          <p:cNvGraphicFramePr>
            <a:graphicFrameLocks noGrp="1"/>
          </p:cNvGraphicFramePr>
          <p:nvPr/>
        </p:nvGraphicFramePr>
        <p:xfrm>
          <a:off x="755650" y="1125538"/>
          <a:ext cx="7993063" cy="5218176"/>
        </p:xfrm>
        <a:graphic>
          <a:graphicData uri="http://schemas.openxmlformats.org/drawingml/2006/table">
            <a:tbl>
              <a:tblPr/>
              <a:tblGrid>
                <a:gridCol w="4032250"/>
                <a:gridCol w="3960813"/>
              </a:tblGrid>
              <a:tr h="446088">
                <a:tc>
                  <a:txBody>
                    <a:bodyPr/>
                    <a:lstStyle/>
                    <a:p>
                      <a:pPr marL="0" marR="0" lvl="0" indent="0"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考场病文</a:t>
                      </a:r>
                      <a:endParaRPr kumimoji="0" lang="zh-CN" altLang="en-US" sz="2000" b="0" i="0" u="none" strike="noStrike" cap="none" normalizeH="0" baseline="0" dirty="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升格新貌</a:t>
                      </a:r>
                      <a:endParaRPr kumimoji="0" lang="zh-CN" altLang="en-US" sz="2000" b="0" i="0" u="none" strike="noStrike" cap="none" normalizeH="0" baseline="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7100">
                <a:tc>
                  <a:txBody>
                    <a:bodyPr/>
                    <a:lstStyle/>
                    <a:p>
                      <a:pPr marL="0" marR="0" lvl="0" indent="534988"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老问题，新思维</a:t>
                      </a:r>
                      <a:endPar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endParaRPr>
                    </a:p>
                    <a:p>
                      <a:pPr marL="0" marR="0" lvl="0" indent="534988"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一考生</a:t>
                      </a:r>
                      <a:endPar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534988" algn="l"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你相信苹果中藏着一个星星吗？也许你会说“不相信”，吃了这么多的苹果也从未看到过星星啊。当你把苹果倒放并拦腰切断，就会有一颗五角星跃入你的视线。不要惊奇，也不要去感叹造物主的伟大。如果你用一种创新的思维去看待事物，就会有意外的收获。</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18000"/>
                        </a:lnSpc>
                        <a:spcBef>
                          <a:spcPct val="0"/>
                        </a:spcBef>
                        <a:spcAft>
                          <a:spcPct val="0"/>
                        </a:spcAft>
                        <a:buClrTx/>
                        <a:buSzTx/>
                        <a:buFont typeface="Arial" charset="0"/>
                        <a:buNone/>
                        <a:tabLst/>
                        <a:defRPr/>
                      </a:pPr>
                      <a:r>
                        <a:rPr kumimoji="0" lang="en-US" altLang="zh-CN" sz="2000" b="1" i="0" u="none" strike="noStrike" cap="none" normalizeH="0" baseline="0" dirty="0" smtClean="0">
                          <a:ln>
                            <a:noFill/>
                          </a:ln>
                          <a:solidFill>
                            <a:srgbClr val="000000"/>
                          </a:solidFill>
                          <a:effectLst/>
                          <a:latin typeface="+mn-ea"/>
                          <a:ea typeface="+mn-ea"/>
                        </a:rPr>
                        <a:t>(</a:t>
                      </a:r>
                      <a:r>
                        <a:rPr kumimoji="0" lang="zh-CN" altLang="en-US" sz="2000" b="1" i="0" u="none" strike="noStrike" cap="none" normalizeH="0" baseline="0" dirty="0" smtClean="0">
                          <a:ln>
                            <a:noFill/>
                          </a:ln>
                          <a:solidFill>
                            <a:srgbClr val="000000"/>
                          </a:solidFill>
                          <a:effectLst/>
                          <a:latin typeface="+mn-ea"/>
                          <a:ea typeface="+mn-ea"/>
                        </a:rPr>
                        <a:t>开篇语言不够简练，也没有紧扣材料</a:t>
                      </a:r>
                      <a:r>
                        <a:rPr kumimoji="0" lang="en-US" altLang="zh-CN" sz="2000" b="1" i="0" u="none" strike="noStrike" cap="none" normalizeH="0" baseline="0" dirty="0" smtClean="0">
                          <a:ln>
                            <a:noFill/>
                          </a:ln>
                          <a:solidFill>
                            <a:srgbClr val="000000"/>
                          </a:solidFill>
                          <a:effectLst/>
                          <a:latin typeface="+mn-ea"/>
                          <a:ea typeface="+mn-ea"/>
                        </a:rPr>
                        <a:t>)</a:t>
                      </a:r>
                    </a:p>
                    <a:p>
                      <a:pPr marL="0" marR="0" lvl="0" indent="534988" algn="l" defTabSz="914400" rtl="0" eaLnBrk="0" fontAlgn="base" latinLnBrk="0" hangingPunct="0">
                        <a:lnSpc>
                          <a:spcPct val="118000"/>
                        </a:lnSpc>
                        <a:spcBef>
                          <a:spcPct val="0"/>
                        </a:spcBef>
                        <a:spcAft>
                          <a:spcPct val="0"/>
                        </a:spcAft>
                        <a:buClrTx/>
                        <a:buSzTx/>
                        <a:buFont typeface="Arial" charset="0"/>
                        <a:buNone/>
                        <a:tabLst/>
                        <a:defRPr/>
                      </a:pPr>
                      <a:endParaRPr kumimoji="0" lang="en-US" altLang="zh-CN" sz="2000" b="1" i="0" u="none" strike="noStrike" cap="none" normalizeH="0" baseline="0" dirty="0" smtClean="0">
                        <a:ln>
                          <a:noFill/>
                        </a:ln>
                        <a:solidFill>
                          <a:srgbClr val="000000"/>
                        </a:solidFill>
                        <a:effectLst/>
                        <a:latin typeface="Times New Roman"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4988"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转换思维，柳暗花明</a:t>
                      </a:r>
                      <a:endPar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534988" algn="l"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你相信苹果中藏着一个星星吗？当你把苹果倒放并拦腰切断时，就会有一颗五角星跃入你的视线。不要惊奇，也不要去感叹造物主的伟大。如果你用一种创新的思维去看待事物，就会有意外的收获。</a:t>
                      </a:r>
                    </a:p>
                    <a:p>
                      <a:pPr marL="0" marR="0" lvl="0" indent="534988" algn="l"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在“山羊过独木桥”的游戏中，双方选手相遇时互相抱住，转身换位，全都顺利过了桥。转换思维，柳暗花明，合作“双赢”，人生辉煌！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29998" name="Rectangle 2"/>
          <p:cNvSpPr>
            <a:spLocks noChangeArrowheads="1"/>
          </p:cNvSpPr>
          <p:nvPr/>
        </p:nvSpPr>
        <p:spPr bwMode="auto">
          <a:xfrm>
            <a:off x="755650" y="620713"/>
            <a:ext cx="7920038" cy="576262"/>
          </a:xfrm>
          <a:prstGeom prst="rect">
            <a:avLst/>
          </a:prstGeom>
          <a:noFill/>
          <a:ln w="9525">
            <a:noFill/>
            <a:miter lim="800000"/>
            <a:headEnd/>
            <a:tailEnd/>
          </a:ln>
        </p:spPr>
        <p:txBody>
          <a:bodyPr/>
          <a:lstStyle/>
          <a:p>
            <a:pPr algn="ctr">
              <a:lnSpc>
                <a:spcPts val="3500"/>
              </a:lnSpc>
              <a:buFont typeface="Arial" charset="0"/>
              <a:buNone/>
            </a:pPr>
            <a:r>
              <a:rPr lang="en-US" sz="2400" b="1">
                <a:solidFill>
                  <a:srgbClr val="0033CC"/>
                </a:solidFill>
                <a:effectLst>
                  <a:outerShdw blurRad="38100" dist="38100" dir="2700000" algn="tl">
                    <a:srgbClr val="C0C0C0"/>
                  </a:outerShdw>
                </a:effectLst>
                <a:latin typeface="宋体" pitchFamily="2" charset="-122"/>
                <a:ea typeface="黑体" pitchFamily="2" charset="-122"/>
              </a:rPr>
              <a:t>——</a:t>
            </a:r>
            <a:r>
              <a:rPr lang="en-US" sz="2400" b="1">
                <a:solidFill>
                  <a:srgbClr val="0033CC"/>
                </a:solidFill>
                <a:effectLst>
                  <a:outerShdw blurRad="38100" dist="38100" dir="2700000" algn="tl">
                    <a:srgbClr val="C0C0C0"/>
                  </a:outerShdw>
                </a:effectLst>
                <a:latin typeface="黑体" pitchFamily="2" charset="-122"/>
                <a:ea typeface="黑体" pitchFamily="2" charset="-122"/>
              </a:rPr>
              <a:t> </a:t>
            </a:r>
            <a:r>
              <a:rPr lang="zh-CN" altLang="en-US" sz="2400" b="1">
                <a:solidFill>
                  <a:srgbClr val="0033CC"/>
                </a:solidFill>
                <a:effectLst>
                  <a:outerShdw blurRad="38100" dist="38100" dir="2700000" algn="tl">
                    <a:srgbClr val="C0C0C0"/>
                  </a:outerShdw>
                </a:effectLst>
                <a:latin typeface="黑体" pitchFamily="2" charset="-122"/>
                <a:ea typeface="黑体" pitchFamily="2" charset="-122"/>
              </a:rPr>
              <a:t>升格展台 </a:t>
            </a:r>
            <a:r>
              <a:rPr lang="en-US" sz="2400" b="1">
                <a:solidFill>
                  <a:srgbClr val="0033CC"/>
                </a:solidFill>
                <a:effectLst>
                  <a:outerShdw blurRad="38100" dist="38100" dir="2700000" algn="tl">
                    <a:srgbClr val="C0C0C0"/>
                  </a:outerShdw>
                </a:effectLst>
                <a:latin typeface="宋体" pitchFamily="2" charset="-122"/>
                <a:ea typeface="黑体" pitchFamily="2" charset="-122"/>
              </a:rPr>
              <a:t>——</a:t>
            </a:r>
            <a:endParaRPr lang="en-US" sz="2400" b="1">
              <a:solidFill>
                <a:srgbClr val="000000"/>
              </a:solidFill>
              <a:latin typeface="Times New Roman" pitchFamily="18" charset="0"/>
              <a:cs typeface="Times New Roman" pitchFamily="18" charset="0"/>
            </a:endParaRPr>
          </a:p>
        </p:txBody>
      </p:sp>
      <p:sp>
        <p:nvSpPr>
          <p:cNvPr id="272999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4"/>
          <p:cNvGrpSpPr>
            <a:grpSpLocks/>
          </p:cNvGrpSpPr>
          <p:nvPr/>
        </p:nvGrpSpPr>
        <p:grpSpPr bwMode="auto">
          <a:xfrm>
            <a:off x="1588" y="1857375"/>
            <a:ext cx="609600" cy="2003425"/>
            <a:chOff x="0" y="0"/>
            <a:chExt cx="384" cy="1262"/>
          </a:xfrm>
        </p:grpSpPr>
        <p:pic>
          <p:nvPicPr>
            <p:cNvPr id="2730001"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30002"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73000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9998"/>
                                        </p:tgtEl>
                                        <p:attrNameLst>
                                          <p:attrName>style.visibility</p:attrName>
                                        </p:attrNameLst>
                                      </p:cBhvr>
                                      <p:to>
                                        <p:strVal val="visible"/>
                                      </p:to>
                                    </p:set>
                                    <p:anim calcmode="lin" valueType="num">
                                      <p:cBhvr additive="base">
                                        <p:cTn id="7" dur="500" fill="hold"/>
                                        <p:tgtEl>
                                          <p:spTgt spid="2729998"/>
                                        </p:tgtEl>
                                        <p:attrNameLst>
                                          <p:attrName>ppt_x</p:attrName>
                                        </p:attrNameLst>
                                      </p:cBhvr>
                                      <p:tavLst>
                                        <p:tav tm="0">
                                          <p:val>
                                            <p:strVal val="0-#ppt_w/2"/>
                                          </p:val>
                                        </p:tav>
                                        <p:tav tm="100000">
                                          <p:val>
                                            <p:strVal val="#ppt_x"/>
                                          </p:val>
                                        </p:tav>
                                      </p:tavLst>
                                    </p:anim>
                                    <p:anim calcmode="lin" valueType="num">
                                      <p:cBhvr additive="base">
                                        <p:cTn id="8" dur="500" fill="hold"/>
                                        <p:tgtEl>
                                          <p:spTgt spid="27299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730007"/>
                                        </p:tgtEl>
                                        <p:attrNameLst>
                                          <p:attrName>style.visibility</p:attrName>
                                        </p:attrNameLst>
                                      </p:cBhvr>
                                      <p:to>
                                        <p:strVal val="visible"/>
                                      </p:to>
                                    </p:set>
                                    <p:animEffect transition="in" filter="box(in)">
                                      <p:cBhvr>
                                        <p:cTn id="13" dur="500"/>
                                        <p:tgtEl>
                                          <p:spTgt spid="2730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9998" grpId="0" autoUpdateAnimBg="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1024" name="Group 16"/>
          <p:cNvGraphicFramePr>
            <a:graphicFrameLocks noGrp="1"/>
          </p:cNvGraphicFramePr>
          <p:nvPr/>
        </p:nvGraphicFramePr>
        <p:xfrm>
          <a:off x="714348" y="714356"/>
          <a:ext cx="7993063" cy="5846064"/>
        </p:xfrm>
        <a:graphic>
          <a:graphicData uri="http://schemas.openxmlformats.org/drawingml/2006/table">
            <a:tbl>
              <a:tblPr/>
              <a:tblGrid>
                <a:gridCol w="4102102"/>
                <a:gridCol w="3890961"/>
              </a:tblGrid>
              <a:tr h="4537075">
                <a:tc>
                  <a:txBody>
                    <a:bodyPr/>
                    <a:lstStyle/>
                    <a:p>
                      <a:pPr marL="0" marR="0" lvl="0" indent="534988" algn="l"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一位工程师给女王修建城堡。除了屋顶上差一块镜子，其他的一切都收拾好了。工程师命人前去买镜子。去买镜子的小伙子不小心动了一下，一块完整的大镜子就被摔成了若干小块，他们让一个人收拾镜子碎片并丢掉，让另一个人去报告工程师。工程师听完来报告的人的话后，沉思了一会儿，让来报告的人回去告诉他们，不要丢掉碎镜子。工程师和他们一起拾起碎镜子，一块一块地贴在屋顶，打开灯以后，屋顶的碎镜子比钻石还要炫目耀眼。工程师得到了女王的称赞。</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18000"/>
                        </a:lnSpc>
                        <a:spcBef>
                          <a:spcPct val="0"/>
                        </a:spcBef>
                        <a:spcAft>
                          <a:spcPct val="0"/>
                        </a:spcAft>
                        <a:buClrTx/>
                        <a:buSzTx/>
                        <a:buFont typeface="Arial" charset="0"/>
                        <a:buNone/>
                        <a:tabLst/>
                      </a:pP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2000" b="1" i="0" u="none" strike="noStrike" cap="none" normalizeH="0" baseline="0" dirty="0" smtClean="0">
                          <a:ln>
                            <a:noFill/>
                          </a:ln>
                          <a:solidFill>
                            <a:srgbClr val="000000"/>
                          </a:solidFill>
                          <a:effectLst/>
                          <a:latin typeface="+mn-ea"/>
                          <a:ea typeface="+mn-ea"/>
                          <a:cs typeface="Times New Roman" pitchFamily="18" charset="0"/>
                        </a:rPr>
                        <a:t>叙述过多，例子不具有典型性，缺乏说服力，缺乏议论句升华</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4988" algn="l"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mn-ea"/>
                          <a:ea typeface="+mn-ea"/>
                        </a:rPr>
                        <a:t>我来升格</a:t>
                      </a:r>
                      <a:r>
                        <a:rPr kumimoji="0" lang="en-US" altLang="zh-CN" sz="2000" b="1" i="0" u="none" strike="noStrike" cap="none" normalizeH="0" baseline="0" dirty="0" smtClean="0">
                          <a:ln>
                            <a:noFill/>
                          </a:ln>
                          <a:solidFill>
                            <a:srgbClr val="000000"/>
                          </a:solidFill>
                          <a:effectLst/>
                          <a:latin typeface="楷体_GB2312" pitchFamily="49" charset="-122"/>
                          <a:ea typeface="楷体_GB2312" pitchFamily="49" charset="-122"/>
                        </a:rPr>
                        <a:t>(</a:t>
                      </a:r>
                      <a:r>
                        <a:rPr kumimoji="0" lang="zh-CN" altLang="en-US" sz="2000" b="1" i="0" u="none" strike="noStrike" cap="none" normalizeH="0" baseline="0" dirty="0" smtClean="0">
                          <a:ln>
                            <a:noFill/>
                          </a:ln>
                          <a:solidFill>
                            <a:srgbClr val="000000"/>
                          </a:solidFill>
                          <a:effectLst/>
                          <a:latin typeface="楷体_GB2312" pitchFamily="49" charset="-122"/>
                          <a:ea typeface="楷体_GB2312" pitchFamily="49" charset="-122"/>
                        </a:rPr>
                        <a:t>请从“段落结构清晰”的角度对左面加波浪线的段落进行升格</a:t>
                      </a:r>
                      <a:r>
                        <a:rPr kumimoji="0" lang="en-US" altLang="zh-CN" sz="2000" b="1" i="0" u="none" strike="noStrike" cap="none" normalizeH="0" baseline="0" dirty="0" smtClean="0">
                          <a:ln>
                            <a:noFill/>
                          </a:ln>
                          <a:solidFill>
                            <a:srgbClr val="000000"/>
                          </a:solidFill>
                          <a:effectLst/>
                          <a:latin typeface="楷体_GB2312" pitchFamily="49" charset="-122"/>
                          <a:ea typeface="楷体_GB2312" pitchFamily="49" charset="-122"/>
                        </a:rPr>
                        <a:t>)</a:t>
                      </a:r>
                      <a:r>
                        <a:rPr kumimoji="0" lang="zh-CN" altLang="en-US" sz="2000" b="1" i="0" u="none" strike="noStrike" cap="none" normalizeH="0" baseline="0" dirty="0" smtClean="0">
                          <a:ln>
                            <a:noFill/>
                          </a:ln>
                          <a:solidFill>
                            <a:srgbClr val="000000"/>
                          </a:solidFill>
                          <a:effectLst/>
                          <a:latin typeface="楷体_GB2312" pitchFamily="49" charset="-122"/>
                          <a:ea typeface="楷体_GB2312" pitchFamily="49" charset="-122"/>
                        </a:rPr>
                        <a:t>：转换思维，需要捕捉灵感。迪斯尼乐园即将开放，设计师却为如何设计连接各景点间的路径而一筹莫展。就在此时，主设计师灵机一动，在乐园的空地上撒上草种，提前半年开放。草地上被踩出许多小道，主设计师命令施工人员就在这些踩出的道上铺设人行道。在</a:t>
                      </a:r>
                      <a:r>
                        <a:rPr kumimoji="0" lang="en-US" altLang="zh-CN" sz="2000" b="1" i="0" u="none" strike="noStrike" cap="none" normalizeH="0" baseline="0" dirty="0" smtClean="0">
                          <a:ln>
                            <a:noFill/>
                          </a:ln>
                          <a:solidFill>
                            <a:srgbClr val="000000"/>
                          </a:solidFill>
                          <a:effectLst/>
                          <a:latin typeface="楷体_GB2312" pitchFamily="49" charset="-122"/>
                          <a:ea typeface="楷体_GB2312" pitchFamily="49" charset="-122"/>
                        </a:rPr>
                        <a:t>1971</a:t>
                      </a:r>
                      <a:r>
                        <a:rPr kumimoji="0" lang="zh-CN" altLang="en-US" sz="2000" b="1" i="0" u="none" strike="noStrike" cap="none" normalizeH="0" baseline="0" dirty="0" smtClean="0">
                          <a:ln>
                            <a:noFill/>
                          </a:ln>
                          <a:solidFill>
                            <a:srgbClr val="000000"/>
                          </a:solidFill>
                          <a:effectLst/>
                          <a:latin typeface="楷体_GB2312" pitchFamily="49" charset="-122"/>
                          <a:ea typeface="楷体_GB2312" pitchFamily="49" charset="-122"/>
                        </a:rPr>
                        <a:t>年伦敦国际园林建筑艺术研讨会上，迪斯尼乐园的路径设计被评为最佳设计。这正是思路一转天地宽！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3101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4"/>
          <p:cNvGrpSpPr>
            <a:grpSpLocks/>
          </p:cNvGrpSpPr>
          <p:nvPr/>
        </p:nvGrpSpPr>
        <p:grpSpPr bwMode="auto">
          <a:xfrm>
            <a:off x="1588" y="1857375"/>
            <a:ext cx="609600" cy="2003425"/>
            <a:chOff x="0" y="0"/>
            <a:chExt cx="384" cy="1262"/>
          </a:xfrm>
        </p:grpSpPr>
        <p:pic>
          <p:nvPicPr>
            <p:cNvPr id="2731021"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31022"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73102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31024"/>
                                        </p:tgtEl>
                                        <p:attrNameLst>
                                          <p:attrName>style.visibility</p:attrName>
                                        </p:attrNameLst>
                                      </p:cBhvr>
                                      <p:to>
                                        <p:strVal val="visible"/>
                                      </p:to>
                                    </p:set>
                                    <p:animEffect transition="in" filter="box(in)">
                                      <p:cBhvr>
                                        <p:cTn id="7" dur="500"/>
                                        <p:tgtEl>
                                          <p:spTgt spid="273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2057" name="Group 25"/>
          <p:cNvGraphicFramePr>
            <a:graphicFrameLocks noGrp="1"/>
          </p:cNvGraphicFramePr>
          <p:nvPr/>
        </p:nvGraphicFramePr>
        <p:xfrm>
          <a:off x="827088" y="908050"/>
          <a:ext cx="7848600" cy="5329238"/>
        </p:xfrm>
        <a:graphic>
          <a:graphicData uri="http://schemas.openxmlformats.org/drawingml/2006/table">
            <a:tbl>
              <a:tblPr/>
              <a:tblGrid>
                <a:gridCol w="3311525"/>
                <a:gridCol w="4537075"/>
              </a:tblGrid>
              <a:tr h="5329238">
                <a:tc>
                  <a:txBody>
                    <a:bodyPr/>
                    <a:lstStyle/>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一个公园的开放日期马上就要到了，设计师却还在苦恼公园的小路应该如何修建。为了小路的修建，他苦苦思索却无果，决定去外面找找灵感。当他走出家门时，看到一个人正在横穿绿化带，忽然来了灵感，告诉工人在空地上撒上草种提前开放公园。几个星期后，小草长了出来。设计师根据游人们踩出的脚印铺上了小路，小路藏在草地中十分惹人喜爱。</a:t>
                      </a:r>
                      <a:r>
                        <a:rPr kumimoji="0" lang="en-US" altLang="zh-CN" sz="19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1900" b="1" i="0" u="none" strike="noStrike" cap="none" normalizeH="0" baseline="0" dirty="0" smtClean="0">
                          <a:ln>
                            <a:noFill/>
                          </a:ln>
                          <a:solidFill>
                            <a:srgbClr val="000000"/>
                          </a:solidFill>
                          <a:effectLst/>
                          <a:latin typeface="+mn-ea"/>
                          <a:ea typeface="+mn-ea"/>
                          <a:cs typeface="Times New Roman" pitchFamily="18" charset="0"/>
                        </a:rPr>
                        <a:t>叙述过多，例子缺乏说服力</a:t>
                      </a:r>
                      <a:r>
                        <a:rPr kumimoji="0" lang="en-US" altLang="zh-CN" sz="1900" b="1" i="0" u="none" strike="noStrike" cap="none" normalizeH="0" baseline="0" dirty="0" smtClean="0">
                          <a:ln>
                            <a:noFill/>
                          </a:ln>
                          <a:solidFill>
                            <a:srgbClr val="000000"/>
                          </a:solidFill>
                          <a:effectLst/>
                          <a:latin typeface="+mn-ea"/>
                          <a:ea typeface="+mn-ea"/>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3400" algn="l" defTabSz="914400" rtl="0" eaLnBrk="0" fontAlgn="base" latinLnBrk="0" hangingPunct="0">
                        <a:lnSpc>
                          <a:spcPct val="118000"/>
                        </a:lnSpc>
                        <a:spcBef>
                          <a:spcPct val="0"/>
                        </a:spcBef>
                        <a:spcAft>
                          <a:spcPct val="0"/>
                        </a:spcAft>
                        <a:buClrTx/>
                        <a:buSzTx/>
                        <a:buFont typeface="Arial" charset="0"/>
                        <a:buNone/>
                        <a:tabLst/>
                      </a:pPr>
                      <a:r>
                        <a:rPr kumimoji="0" lang="zh-CN" altLang="en-US" sz="19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转换思维，需要适时转弯。在演艺圈，脸就是吃饭的资本，其貌不扬的黄渤却并不沮丧。在</a:t>
                      </a:r>
                      <a:r>
                        <a:rPr kumimoji="0" lang="en-US" altLang="zh-CN" sz="19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r>
                        <a:rPr kumimoji="0" lang="zh-CN" altLang="en-US" sz="19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疯狂的石头</a:t>
                      </a:r>
                      <a:r>
                        <a:rPr kumimoji="0" lang="en-US" altLang="zh-CN" sz="19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r>
                        <a:rPr kumimoji="0" lang="zh-CN" altLang="en-US" sz="19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中，他那夸张的面部表情、带着浓重乡音的普通话和浑身散发出的倒霉劲儿让他赢得了观众的喜爱，最终凭借自己的努力获得了百花奖最佳新人奖提名。在这个娱乐至上的时代，不少演员频繁出没于镜头前，用虚伪的微笑来吸引别人的眼球，为自己招揽人气。而平均一年只出一张专辑的陶喆却转身走进创作室，去创作真正的音乐，没有声嘶力竭地为自己宣传，却让人们记住了他那美妙的旋律和歌声，赢得了台湾“</a:t>
                      </a:r>
                      <a:r>
                        <a:rPr kumimoji="0" lang="en-US" altLang="zh-CN" sz="19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R&amp;B</a:t>
                      </a:r>
                      <a:r>
                        <a:rPr kumimoji="0" lang="zh-CN" altLang="en-US" sz="19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音乐教父”的美称。这正是思路一转创辉煌！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3204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4"/>
          <p:cNvGrpSpPr>
            <a:grpSpLocks/>
          </p:cNvGrpSpPr>
          <p:nvPr/>
        </p:nvGrpSpPr>
        <p:grpSpPr bwMode="auto">
          <a:xfrm>
            <a:off x="1588" y="1857375"/>
            <a:ext cx="609600" cy="2003425"/>
            <a:chOff x="0" y="0"/>
            <a:chExt cx="384" cy="1262"/>
          </a:xfrm>
        </p:grpSpPr>
        <p:pic>
          <p:nvPicPr>
            <p:cNvPr id="2732045"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32046"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732047"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32057"/>
                                        </p:tgtEl>
                                        <p:attrNameLst>
                                          <p:attrName>style.visibility</p:attrName>
                                        </p:attrNameLst>
                                      </p:cBhvr>
                                      <p:to>
                                        <p:strVal val="visible"/>
                                      </p:to>
                                    </p:set>
                                    <p:animEffect transition="in" filter="box(in)">
                                      <p:cBhvr>
                                        <p:cTn id="7" dur="500"/>
                                        <p:tgtEl>
                                          <p:spTgt spid="273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3059" name="Group 3"/>
          <p:cNvGraphicFramePr>
            <a:graphicFrameLocks noGrp="1"/>
          </p:cNvGraphicFramePr>
          <p:nvPr/>
        </p:nvGraphicFramePr>
        <p:xfrm>
          <a:off x="755650" y="765175"/>
          <a:ext cx="7921625" cy="5669280"/>
        </p:xfrm>
        <a:graphic>
          <a:graphicData uri="http://schemas.openxmlformats.org/drawingml/2006/table">
            <a:tbl>
              <a:tblPr/>
              <a:tblGrid>
                <a:gridCol w="3600450"/>
                <a:gridCol w="4321175"/>
              </a:tblGrid>
              <a:tr h="5184775">
                <a:tc>
                  <a:txBody>
                    <a:bodyPr/>
                    <a:lstStyle/>
                    <a:p>
                      <a:pPr marL="0" marR="0" lvl="0" indent="53340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美国一位著名艺术家的私人花园经常被当地居民光顾，老管家贴出“请勿进入，私人花园”的字样，可依旧有很多人进入。苦恼的老管家向主人报告，主人微微一笑，告诉了管家一句话。第二天花园内贴出了新的标语：“欢迎光临私人花园，各位游客请自备药品，园中有蛇出没，最近的医院，前行二十里可到。”从此再也没有人来这个私人花园。</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2000" b="1" i="0" u="none" strike="noStrike" cap="none" normalizeH="0" baseline="0" dirty="0" smtClean="0">
                          <a:ln>
                            <a:noFill/>
                          </a:ln>
                          <a:solidFill>
                            <a:srgbClr val="000000"/>
                          </a:solidFill>
                          <a:effectLst/>
                          <a:latin typeface="+mn-ea"/>
                          <a:ea typeface="+mn-ea"/>
                          <a:cs typeface="Times New Roman" pitchFamily="18" charset="0"/>
                        </a:rPr>
                        <a:t>叙述过多，例子不具有典型性，缺乏说服力，缺乏议论句升华主旨</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转换思维，需要合作双赢。在一望无际的田野中，有的豆科植物毫无生机，而有的却蓬勃生长。原来，在蓬勃生长的豆科植物的根部，一种微生物也悄然生长着，这些根瘤菌默默地把空气中的氮气转化为可被植物吸收利用的氮素，于是便有了豆科植物的欣欣向荣，同时，植物将有机物给予了根瘤菌，使它们充分地生长。正是因为二者的合作，它们才得以各自生长，各取所需，取得“双赢”。这正是思路一转获双赢！</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endParaRPr kumimoji="0" lang="zh-CN" altLang="en-US" sz="2000" b="1" i="0" u="none" strike="noStrike" cap="none" normalizeH="0" baseline="0" dirty="0" smtClean="0">
                        <a:ln>
                          <a:noFill/>
                        </a:ln>
                        <a:solidFill>
                          <a:srgbClr val="000000"/>
                        </a:solidFill>
                        <a:effectLst/>
                        <a:latin typeface="楷体_GB2312" pitchFamily="49" charset="-122"/>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330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4"/>
          <p:cNvGrpSpPr>
            <a:grpSpLocks/>
          </p:cNvGrpSpPr>
          <p:nvPr/>
        </p:nvGrpSpPr>
        <p:grpSpPr bwMode="auto">
          <a:xfrm>
            <a:off x="1588" y="1857375"/>
            <a:ext cx="609600" cy="2003425"/>
            <a:chOff x="0" y="0"/>
            <a:chExt cx="384" cy="1262"/>
          </a:xfrm>
        </p:grpSpPr>
        <p:pic>
          <p:nvPicPr>
            <p:cNvPr id="2733069"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33070"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733071"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33059"/>
                                        </p:tgtEl>
                                        <p:attrNameLst>
                                          <p:attrName>style.visibility</p:attrName>
                                        </p:attrNameLst>
                                      </p:cBhvr>
                                      <p:to>
                                        <p:strVal val="visible"/>
                                      </p:to>
                                    </p:set>
                                    <p:animEffect transition="in" filter="box(in)">
                                      <p:cBhvr>
                                        <p:cTn id="7" dur="500"/>
                                        <p:tgtEl>
                                          <p:spTgt spid="273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82"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ctr">
              <a:lnSpc>
                <a:spcPts val="3500"/>
              </a:lnSpc>
              <a:buFont typeface="Arial" charset="0"/>
              <a:buNone/>
            </a:pPr>
            <a:endParaRPr lang="en-US" sz="2400" b="1">
              <a:latin typeface="宋体" pitchFamily="2" charset="-122"/>
            </a:endParaRPr>
          </a:p>
        </p:txBody>
      </p:sp>
      <p:graphicFrame>
        <p:nvGraphicFramePr>
          <p:cNvPr id="2734084" name="Group 4"/>
          <p:cNvGraphicFramePr>
            <a:graphicFrameLocks noGrp="1"/>
          </p:cNvGraphicFramePr>
          <p:nvPr/>
        </p:nvGraphicFramePr>
        <p:xfrm>
          <a:off x="755650" y="1196975"/>
          <a:ext cx="7993063" cy="4248150"/>
        </p:xfrm>
        <a:graphic>
          <a:graphicData uri="http://schemas.openxmlformats.org/drawingml/2006/table">
            <a:tbl>
              <a:tblPr/>
              <a:tblGrid>
                <a:gridCol w="3095625"/>
                <a:gridCol w="4897438"/>
              </a:tblGrid>
              <a:tr h="4248150">
                <a:tc>
                  <a:txBody>
                    <a:bodyPr/>
                    <a:lstStyle/>
                    <a:p>
                      <a:pPr marL="0" marR="0" lvl="0" indent="534988"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同样的问题也许有人会因循守旧，也许有人会推陈出新。同样的问题，不一定要用同样的思路去解决。老问题要用新思路，新问题也要有新思路。这才是成功的重要原因。</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2000" b="1" i="0" u="none" strike="noStrike" cap="none" normalizeH="0" baseline="0" dirty="0" smtClean="0">
                          <a:ln>
                            <a:noFill/>
                          </a:ln>
                          <a:solidFill>
                            <a:srgbClr val="000000"/>
                          </a:solidFill>
                          <a:effectLst/>
                          <a:latin typeface="+mn-ea"/>
                          <a:ea typeface="+mn-ea"/>
                          <a:cs typeface="Times New Roman" pitchFamily="18" charset="0"/>
                        </a:rPr>
                        <a:t>结尾缺乏文采，没有议论的深度之美</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endParaRPr kumimoji="0" lang="en-US" sz="2000" b="1" i="0" u="none" strike="noStrike" cap="none" normalizeH="0" baseline="0" dirty="0" smtClean="0">
                        <a:ln>
                          <a:noFill/>
                        </a:ln>
                        <a:solidFill>
                          <a:srgbClr val="000000"/>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340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杨振宁毅然放弃了自己不擅长的实验物理，转而投向理论物理学的研究，并取得了累累硕果；无臂钢琴师刘伟，用双脚在琴键上苦练，终于弹奏出天籁之音。所以，“山羊过独木桥”的游戏规则也需要变化了，当今的竞争不是你死我活的竞争，而应是双赢的竞争。</a:t>
                      </a:r>
                    </a:p>
                    <a:p>
                      <a:pPr marL="0" marR="0" lvl="0" indent="53340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同样的问题也许有人会因循守旧，也许有人会推陈出新。同样的问题不一定要用同样的思路去解决。思路一经转变，顿时柳暗花明！</a:t>
                      </a:r>
                      <a:endParaRPr kumimoji="0" lang="zh-CN" altLang="en-US" sz="2000" b="1" i="0" u="none" strike="noStrike" cap="none" normalizeH="0" baseline="0" dirty="0" smtClean="0">
                        <a:ln>
                          <a:noFill/>
                        </a:ln>
                        <a:solidFill>
                          <a:srgbClr val="000000"/>
                        </a:solidFill>
                        <a:effectLst/>
                        <a:latin typeface="楷体_GB2312" pitchFamily="49" charset="-122"/>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3409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4"/>
          <p:cNvGrpSpPr>
            <a:grpSpLocks/>
          </p:cNvGrpSpPr>
          <p:nvPr/>
        </p:nvGrpSpPr>
        <p:grpSpPr bwMode="auto">
          <a:xfrm>
            <a:off x="1588" y="1857375"/>
            <a:ext cx="609600" cy="2003425"/>
            <a:chOff x="0" y="0"/>
            <a:chExt cx="384" cy="1262"/>
          </a:xfrm>
        </p:grpSpPr>
        <p:pic>
          <p:nvPicPr>
            <p:cNvPr id="2734094"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34095"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73409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34084"/>
                                        </p:tgtEl>
                                        <p:attrNameLst>
                                          <p:attrName>style.visibility</p:attrName>
                                        </p:attrNameLst>
                                      </p:cBhvr>
                                      <p:to>
                                        <p:strVal val="visible"/>
                                      </p:to>
                                    </p:set>
                                    <p:animEffect transition="in" filter="box(in)">
                                      <p:cBhvr>
                                        <p:cTn id="7" dur="500"/>
                                        <p:tgtEl>
                                          <p:spTgt spid="273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5106"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ctr">
              <a:lnSpc>
                <a:spcPts val="3500"/>
              </a:lnSpc>
              <a:buFont typeface="Arial" charset="0"/>
              <a:buNone/>
            </a:pPr>
            <a:endParaRPr lang="en-US" sz="2400" b="1">
              <a:latin typeface="宋体" pitchFamily="2" charset="-122"/>
            </a:endParaRPr>
          </a:p>
        </p:txBody>
      </p:sp>
      <p:graphicFrame>
        <p:nvGraphicFramePr>
          <p:cNvPr id="2735108" name="Group 4"/>
          <p:cNvGraphicFramePr>
            <a:graphicFrameLocks noGrp="1"/>
          </p:cNvGraphicFramePr>
          <p:nvPr/>
        </p:nvGraphicFramePr>
        <p:xfrm>
          <a:off x="755650" y="908050"/>
          <a:ext cx="7777163" cy="5017008"/>
        </p:xfrm>
        <a:graphic>
          <a:graphicData uri="http://schemas.openxmlformats.org/drawingml/2006/table">
            <a:tbl>
              <a:tblPr/>
              <a:tblGrid>
                <a:gridCol w="3671888"/>
                <a:gridCol w="4105275"/>
              </a:tblGrid>
              <a:tr h="396875">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考场病文</a:t>
                      </a:r>
                      <a:endPar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升格新貌　　</a:t>
                      </a:r>
                      <a:endParaRPr kumimoji="0" lang="zh-CN" altLang="en-US"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91013">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病因分析</a:t>
                      </a: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写作前应考虑好谋篇布局，可这位考生显然忽视了这点，导致文章思路不清，结构混乱。内容上中心明确，整体倾向强调新思维的重要性，内容比较充实，但是所举事例叙述过多，缺乏深度的议论分析，削减了文章的深度，与题目中的“老问题”不符，有堆砌事例的嫌疑。</a:t>
                      </a:r>
                    </a:p>
                    <a:p>
                      <a:pPr marL="0" marR="0" lvl="0" indent="0" algn="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考场得分：</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34</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分</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endParaRPr kumimoji="0" lang="en-US" sz="2000" b="1" i="0" u="none" strike="noStrike" cap="none" normalizeH="0" baseline="0" dirty="0" smtClean="0">
                        <a:ln>
                          <a:noFill/>
                        </a:ln>
                        <a:solidFill>
                          <a:srgbClr val="000000"/>
                        </a:solidFill>
                        <a:effectLst/>
                        <a:latin typeface="Times New Roman"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升格点评</a:t>
                      </a: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与原文相比，升格后的文章有三大优点：一是文章结构更严谨了。升格后的文章采用分论点的结构，非常规范。中心论点“转换思维，柳暗花明”统摄全篇，三个分论点层层深入，思路清晰。二是文体明确了，不再有大量的叙述，而是以议论为主，用概括叙述的方法列举例证，语言简练精彩。三是引用的例证更严密，更丰富。</a:t>
                      </a:r>
                    </a:p>
                    <a:p>
                      <a:pPr marL="0" marR="0" lvl="0" indent="0" algn="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我来赋分：</a:t>
                      </a:r>
                      <a:r>
                        <a:rPr kumimoji="0" lang="en-US" altLang="zh-CN" sz="2000" b="1" i="0" u="sng"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55 </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分</a:t>
                      </a:r>
                      <a:endParaRPr kumimoji="0" lang="en-US" sz="2000" b="1" i="0" u="none" strike="noStrike" cap="none" normalizeH="0" baseline="0" dirty="0" smtClean="0">
                        <a:ln>
                          <a:noFill/>
                        </a:ln>
                        <a:solidFill>
                          <a:srgbClr val="000000"/>
                        </a:solidFill>
                        <a:effectLst/>
                        <a:latin typeface="Times New Roman"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3511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4"/>
          <p:cNvGrpSpPr>
            <a:grpSpLocks/>
          </p:cNvGrpSpPr>
          <p:nvPr/>
        </p:nvGrpSpPr>
        <p:grpSpPr bwMode="auto">
          <a:xfrm>
            <a:off x="1588" y="1857375"/>
            <a:ext cx="609600" cy="2003425"/>
            <a:chOff x="0" y="0"/>
            <a:chExt cx="384" cy="1262"/>
          </a:xfrm>
        </p:grpSpPr>
        <p:pic>
          <p:nvPicPr>
            <p:cNvPr id="2735121"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35122"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73512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35108"/>
                                        </p:tgtEl>
                                        <p:attrNameLst>
                                          <p:attrName>style.visibility</p:attrName>
                                        </p:attrNameLst>
                                      </p:cBhvr>
                                      <p:to>
                                        <p:strVal val="visible"/>
                                      </p:to>
                                    </p:set>
                                    <p:animEffect transition="in" filter="box(in)">
                                      <p:cBhvr>
                                        <p:cTn id="7" dur="500"/>
                                        <p:tgtEl>
                                          <p:spTgt spid="273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noAutofit/>
          </a:bodyPr>
          <a:lstStyle/>
          <a:p>
            <a:pPr marL="0" indent="0" eaLnBrk="1" hangingPunct="1">
              <a:lnSpc>
                <a:spcPts val="3500"/>
              </a:lnSpc>
              <a:spcBef>
                <a:spcPct val="0"/>
              </a:spcBef>
              <a:buFont typeface="Arial" charset="0"/>
              <a:buNone/>
            </a:pPr>
            <a:r>
              <a:rPr lang="zh-CN" altLang="en-US" sz="2400" b="1" dirty="0" smtClean="0">
                <a:solidFill>
                  <a:srgbClr val="000000"/>
                </a:solidFill>
                <a:latin typeface="Times New Roman" pitchFamily="18" charset="0"/>
                <a:cs typeface="Times New Roman" pitchFamily="18" charset="0"/>
              </a:rPr>
              <a:t>一、段落结构</a:t>
            </a:r>
          </a:p>
          <a:p>
            <a:pPr marL="0" indent="622300"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“结构清晰”不仅是指开头、主体、结尾井然有序、不残缺，而且要求每个段落的内部也应该是层次清晰的，观点、事例、分析</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论证</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清晰呈现。段落的基本结构：立</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确立段落中心</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摆</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围绕中心展开</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议</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回扣、升华中心</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p>
        </p:txBody>
      </p:sp>
      <p:sp>
        <p:nvSpPr>
          <p:cNvPr id="273613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3613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3613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3613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algn="just" eaLnBrk="1" hangingPunct="1">
              <a:lnSpc>
                <a:spcPts val="3500"/>
              </a:lnSpc>
              <a:spcBef>
                <a:spcPct val="0"/>
              </a:spcBef>
              <a:buNone/>
            </a:pPr>
            <a:r>
              <a:rPr lang="zh-CN" altLang="en-US" sz="2400" b="1" dirty="0" smtClean="0">
                <a:latin typeface="黑体" pitchFamily="2" charset="-122"/>
                <a:ea typeface="黑体" pitchFamily="2" charset="-122"/>
              </a:rPr>
              <a:t>例</a:t>
            </a:r>
            <a:r>
              <a:rPr lang="en-US" altLang="zh-CN" sz="2400" b="1" dirty="0" smtClean="0">
                <a:solidFill>
                  <a:srgbClr val="000000"/>
                </a:solidFill>
                <a:latin typeface="宋体" pitchFamily="2" charset="-122"/>
                <a:cs typeface="Times New Roman" pitchFamily="18" charset="0"/>
              </a:rPr>
              <a:t>1</a:t>
            </a:r>
            <a:r>
              <a:rPr lang="en-US" altLang="zh-CN" sz="2400" b="1" dirty="0" smtClean="0">
                <a:solidFill>
                  <a:srgbClr val="000000"/>
                </a:solidFill>
                <a:latin typeface="黑体" pitchFamily="2" charset="-122"/>
                <a:ea typeface="黑体" pitchFamily="2" charset="-122"/>
                <a:cs typeface="Times New Roman" pitchFamily="18" charset="0"/>
              </a:rPr>
              <a:t> </a:t>
            </a:r>
            <a:r>
              <a:rPr lang="zh-CN" altLang="en-US" sz="2400" b="1" dirty="0" smtClean="0">
                <a:solidFill>
                  <a:srgbClr val="000000"/>
                </a:solidFill>
                <a:latin typeface="宋体" pitchFamily="2" charset="-122"/>
                <a:cs typeface="Times New Roman" pitchFamily="18" charset="0"/>
              </a:rPr>
              <a:t>记叙文：</a:t>
            </a:r>
            <a:r>
              <a:rPr lang="zh-CN" altLang="en-US" sz="2400" b="1" dirty="0" smtClean="0">
                <a:solidFill>
                  <a:srgbClr val="000000"/>
                </a:solidFill>
                <a:latin typeface="Times New Roman" pitchFamily="18" charset="0"/>
                <a:ea typeface="楷体_GB2312" pitchFamily="49" charset="-122"/>
              </a:rPr>
              <a:t>爱是冬日清晨一碗飘香的骨头汤。</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立，概括事件</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那是冬天的一个清晨，气温特别低。我刚刚起床，突然门开了，母亲来了。我非常吃惊，要知道那时还不到六点！只见她一手扶着门框，一手提着一个红色暖瓶，头发凌乱地站在门口，脸上有被风吹过的痕迹。见了我，母亲边进来边说：“幸好赶上了，我还怕你走了呢，我煨了些骨头汤，快趁热喝了暖暖身子，好去上课。”说话间母亲已将骨头汤端到我面前。我这才想起前些天和母亲通电话，随口说起想喝骨头汤的事，没想到母亲竟记住了。我轻轻喝了一口还冒着热气的骨头汤，不知怎的，心里一阵悸动，真不知母亲为了这飘香的骨头汤动了番怎样的心思。</a:t>
            </a:r>
            <a:endParaRPr lang="en-US" altLang="zh-CN" sz="2400" b="1" dirty="0" smtClean="0">
              <a:solidFill>
                <a:srgbClr val="000000"/>
              </a:solidFill>
              <a:latin typeface="Times New Roman" pitchFamily="18" charset="0"/>
              <a:ea typeface="楷体_GB2312" pitchFamily="49" charset="-122"/>
            </a:endParaRPr>
          </a:p>
          <a:p>
            <a:pPr marL="0" indent="0" algn="just" eaLnBrk="1" hangingPunct="1">
              <a:lnSpc>
                <a:spcPts val="3500"/>
              </a:lnSpc>
              <a:spcBef>
                <a:spcPct val="0"/>
              </a:spcBef>
              <a:buNone/>
            </a:pPr>
            <a:endParaRPr lang="zh-CN" altLang="en-US" sz="2400" b="1" dirty="0" smtClean="0">
              <a:latin typeface="黑体" pitchFamily="2" charset="-122"/>
              <a:ea typeface="黑体" pitchFamily="2" charset="-122"/>
            </a:endParaRPr>
          </a:p>
        </p:txBody>
      </p:sp>
      <p:sp>
        <p:nvSpPr>
          <p:cNvPr id="273818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3818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3818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3818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9202" name="内容占位符 2"/>
          <p:cNvSpPr>
            <a:spLocks noGrp="1"/>
          </p:cNvSpPr>
          <p:nvPr>
            <p:ph idx="4294967295"/>
          </p:nvPr>
        </p:nvSpPr>
        <p:spPr>
          <a:xfrm>
            <a:off x="792163" y="936625"/>
            <a:ext cx="7920037" cy="5399088"/>
          </a:xfrm>
        </p:spPr>
        <p:txBody>
          <a:bodyPr/>
          <a:lstStyle/>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rPr>
              <a:t>她昨晚一定计划好了今早的行程，要早早起来热好汤，要经过几十里的路程准时送到学校。隆冬的清晨，凛冽的寒风，那是怎样一幅感人至深的画面</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我不能再想下去了，泪水早已模糊了我的双眼，我忙掩饰性地大口喝汤。</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摆，围绕中心展开</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当母亲催促我赶快去上课时，我知道母亲又一次用她的方式在我的心中种下了一棵亲情树，从那一刻起，我的整个生命都处于春暖花开的状态。</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议，运用比喻句对事件的意义进行升华</a:t>
            </a:r>
            <a:r>
              <a:rPr lang="en-US" altLang="zh-CN" sz="2400" b="1" dirty="0" smtClean="0">
                <a:solidFill>
                  <a:srgbClr val="000000"/>
                </a:solidFill>
                <a:latin typeface="Times New Roman" pitchFamily="18" charset="0"/>
                <a:ea typeface="楷体_GB2312" pitchFamily="49" charset="-122"/>
              </a:rPr>
              <a:t>)</a:t>
            </a:r>
            <a:endParaRPr lang="zh-CN" altLang="zh-CN" sz="2400" b="1" dirty="0" smtClean="0">
              <a:solidFill>
                <a:srgbClr val="000000"/>
              </a:solidFill>
              <a:latin typeface="Times New Roman" pitchFamily="18" charset="0"/>
              <a:ea typeface="仿宋_GB2312" pitchFamily="49" charset="-122"/>
              <a:cs typeface="Times New Roman" pitchFamily="18" charset="0"/>
            </a:endParaRPr>
          </a:p>
        </p:txBody>
      </p:sp>
      <p:sp>
        <p:nvSpPr>
          <p:cNvPr id="273920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3920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3920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3920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9202"/>
                                        </p:tgtEl>
                                        <p:attrNameLst>
                                          <p:attrName>style.visibility</p:attrName>
                                        </p:attrNameLst>
                                      </p:cBhvr>
                                      <p:to>
                                        <p:strVal val="visible"/>
                                      </p:to>
                                    </p:set>
                                    <p:animEffect transition="in" filter="wipe(left)">
                                      <p:cBhvr>
                                        <p:cTn id="7" dur="500"/>
                                        <p:tgtEl>
                                          <p:spTgt spid="2739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9202"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5346" name="内容占位符 2"/>
          <p:cNvSpPr>
            <a:spLocks noGrp="1"/>
          </p:cNvSpPr>
          <p:nvPr>
            <p:ph idx="4294967295"/>
          </p:nvPr>
        </p:nvSpPr>
        <p:spPr>
          <a:xfrm>
            <a:off x="792163" y="936625"/>
            <a:ext cx="7920037" cy="1484313"/>
          </a:xfrm>
        </p:spPr>
        <p:txBody>
          <a:bodyPr/>
          <a:lstStyle/>
          <a:p>
            <a:pPr marL="0" indent="0"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对点训练</a:t>
            </a:r>
            <a:r>
              <a:rPr lang="en-US" altLang="zh-CN" sz="2400" b="1" dirty="0" smtClean="0">
                <a:solidFill>
                  <a:srgbClr val="000000"/>
                </a:solidFill>
                <a:latin typeface="Times New Roman" pitchFamily="18" charset="0"/>
                <a:cs typeface="Times New Roman" pitchFamily="18" charset="0"/>
              </a:rPr>
              <a:t>】</a:t>
            </a:r>
          </a:p>
          <a:p>
            <a:pPr marL="0" indent="0"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以</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家乡的变化</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为中心，仿照例</a:t>
            </a: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的结构形式和写法，写一段</a:t>
            </a:r>
            <a:r>
              <a:rPr lang="en-US" altLang="zh-CN" sz="2400" b="1" dirty="0" smtClean="0">
                <a:solidFill>
                  <a:srgbClr val="000000"/>
                </a:solidFill>
                <a:latin typeface="Times New Roman" pitchFamily="18" charset="0"/>
                <a:cs typeface="Times New Roman" pitchFamily="18" charset="0"/>
              </a:rPr>
              <a:t>300</a:t>
            </a:r>
            <a:r>
              <a:rPr lang="zh-CN" altLang="en-US" sz="2400" b="1" dirty="0" smtClean="0">
                <a:solidFill>
                  <a:srgbClr val="000000"/>
                </a:solidFill>
                <a:latin typeface="Times New Roman" pitchFamily="18" charset="0"/>
                <a:cs typeface="Times New Roman" pitchFamily="18" charset="0"/>
              </a:rPr>
              <a:t>字左右的文字。</a:t>
            </a:r>
            <a:r>
              <a:rPr lang="en-US" altLang="zh-CN" sz="2400" b="1" dirty="0" smtClean="0">
                <a:solidFill>
                  <a:srgbClr val="990033"/>
                </a:solidFill>
                <a:latin typeface="宋体" pitchFamily="2" charset="-122"/>
                <a:cs typeface="Times New Roman" pitchFamily="18" charset="0"/>
              </a:rPr>
              <a:t>   </a:t>
            </a:r>
            <a:endParaRPr lang="zh-CN" altLang="en-US" sz="2400" b="1" dirty="0" smtClean="0">
              <a:solidFill>
                <a:srgbClr val="990033"/>
              </a:solidFill>
              <a:latin typeface="宋体" pitchFamily="2" charset="-122"/>
              <a:cs typeface="Times New Roman" pitchFamily="18" charset="0"/>
            </a:endParaRPr>
          </a:p>
        </p:txBody>
      </p:sp>
      <p:sp>
        <p:nvSpPr>
          <p:cNvPr id="2745348" name="内容占位符 2"/>
          <p:cNvSpPr>
            <a:spLocks/>
          </p:cNvSpPr>
          <p:nvPr/>
        </p:nvSpPr>
        <p:spPr bwMode="auto">
          <a:xfrm>
            <a:off x="684213" y="2636838"/>
            <a:ext cx="7920037" cy="5399087"/>
          </a:xfrm>
          <a:prstGeom prst="rect">
            <a:avLst/>
          </a:prstGeom>
          <a:noFill/>
          <a:ln w="9525">
            <a:noFill/>
            <a:miter lim="800000"/>
            <a:headEnd/>
            <a:tailEnd/>
          </a:ln>
        </p:spPr>
        <p:txBody>
          <a:bodyPr/>
          <a:lstStyle/>
          <a:p>
            <a:pPr>
              <a:lnSpc>
                <a:spcPct val="122000"/>
              </a:lnSpc>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我来试写</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到了家中，爷爷奶奶不断地向我讲着家乡的新变化</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立，概括事件</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：“如今农业税取消了，我们再也不用像从前那样了！”“看来政府真的是为了我们人民着想啊，你看，你那无子女的李奶奶如今也免费住进了养老院</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正在上小学的妹妹也忍不住接道：“如今上小学全部免费呢！”二叔也感慨道：“如今养猪都有补贴，收入比以前增加了不少啊！你看那远处的大山，如今都种满</a:t>
            </a:r>
            <a:endParaRPr lang="zh-CN" altLang="en-US" sz="2400" b="1" dirty="0">
              <a:solidFill>
                <a:srgbClr val="990033"/>
              </a:solidFill>
              <a:latin typeface="Times New Roman" pitchFamily="18" charset="0"/>
              <a:cs typeface="Times New Roman" pitchFamily="18" charset="0"/>
            </a:endParaRPr>
          </a:p>
        </p:txBody>
      </p:sp>
      <p:sp>
        <p:nvSpPr>
          <p:cNvPr id="274534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4535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4535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4535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45346"/>
                                        </p:tgtEl>
                                        <p:attrNameLst>
                                          <p:attrName>style.visibility</p:attrName>
                                        </p:attrNameLst>
                                      </p:cBhvr>
                                      <p:to>
                                        <p:strVal val="visible"/>
                                      </p:to>
                                    </p:set>
                                    <p:animEffect transition="in" filter="box(in)">
                                      <p:cBhvr>
                                        <p:cTn id="7" dur="500"/>
                                        <p:tgtEl>
                                          <p:spTgt spid="27453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45348"/>
                                        </p:tgtEl>
                                        <p:attrNameLst>
                                          <p:attrName>style.visibility</p:attrName>
                                        </p:attrNameLst>
                                      </p:cBhvr>
                                      <p:to>
                                        <p:strVal val="visible"/>
                                      </p:to>
                                    </p:set>
                                    <p:animEffect transition="in" filter="box(in)">
                                      <p:cBhvr>
                                        <p:cTn id="12" dur="500"/>
                                        <p:tgtEl>
                                          <p:spTgt spid="274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5346" grpId="0"/>
      <p:bldP spid="27453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en-US" altLang="zh-CN" sz="2400" b="1" dirty="0" smtClean="0">
                <a:solidFill>
                  <a:srgbClr val="000000"/>
                </a:solidFill>
                <a:latin typeface="黑体" pitchFamily="2" charset="-122"/>
                <a:ea typeface="黑体" pitchFamily="2" charset="-122"/>
                <a:cs typeface="Times New Roman" pitchFamily="18" charset="0"/>
              </a:rPr>
              <a:t>    </a:t>
            </a:r>
            <a:r>
              <a:rPr lang="zh-CN" altLang="en-US" sz="2400" b="1" dirty="0" smtClean="0">
                <a:latin typeface="宋体" pitchFamily="2" charset="-122"/>
              </a:rPr>
              <a:t>请根据上面的材料，自选角度，自拟题目，写一篇不少于</a:t>
            </a:r>
            <a:r>
              <a:rPr lang="en-US" altLang="zh-CN" sz="2400" b="1" dirty="0" smtClean="0">
                <a:latin typeface="宋体" pitchFamily="2" charset="-122"/>
              </a:rPr>
              <a:t>800</a:t>
            </a:r>
            <a:r>
              <a:rPr lang="zh-CN" altLang="en-US" sz="2400" b="1" dirty="0" smtClean="0">
                <a:latin typeface="宋体" pitchFamily="2" charset="-122"/>
              </a:rPr>
              <a:t>字的记叙文或议论文。</a:t>
            </a:r>
            <a:endParaRPr lang="en-US" altLang="zh-CN" sz="2400" b="1" dirty="0" smtClean="0">
              <a:latin typeface="宋体" pitchFamily="2" charset="-122"/>
            </a:endParaRPr>
          </a:p>
          <a:p>
            <a:pPr>
              <a:lnSpc>
                <a:spcPts val="3500"/>
              </a:lnSpc>
            </a:pPr>
            <a:r>
              <a:rPr lang="en-US" altLang="zh-CN" sz="2400" b="1" dirty="0" smtClean="0">
                <a:solidFill>
                  <a:srgbClr val="000000"/>
                </a:solidFill>
                <a:latin typeface="黑体" pitchFamily="2" charset="-122"/>
                <a:ea typeface="黑体" pitchFamily="2" charset="-122"/>
                <a:cs typeface="Times New Roman" pitchFamily="18" charset="0"/>
              </a:rPr>
              <a:t>[</a:t>
            </a:r>
            <a:r>
              <a:rPr lang="zh-CN" altLang="en-US" sz="2400" b="1" dirty="0" smtClean="0">
                <a:solidFill>
                  <a:srgbClr val="000000"/>
                </a:solidFill>
                <a:latin typeface="黑体" pitchFamily="2" charset="-122"/>
                <a:ea typeface="黑体" pitchFamily="2" charset="-122"/>
                <a:cs typeface="Times New Roman" pitchFamily="18" charset="0"/>
              </a:rPr>
              <a:t>思路导引</a:t>
            </a:r>
            <a:r>
              <a:rPr lang="en-US" altLang="zh-CN" sz="2400" b="1" dirty="0" smtClean="0">
                <a:solidFill>
                  <a:srgbClr val="000000"/>
                </a:solidFill>
                <a:latin typeface="黑体" pitchFamily="2" charset="-122"/>
                <a:ea typeface="黑体" pitchFamily="2" charset="-122"/>
                <a:cs typeface="Times New Roman" pitchFamily="18" charset="0"/>
              </a:rPr>
              <a:t>]</a:t>
            </a:r>
            <a:r>
              <a:rPr lang="zh-CN" altLang="en-US" sz="2400" b="1" dirty="0" smtClean="0">
                <a:solidFill>
                  <a:srgbClr val="000000"/>
                </a:solidFill>
                <a:latin typeface="Times New Roman" pitchFamily="18" charset="0"/>
                <a:ea typeface="仿宋_GB2312" pitchFamily="49" charset="-122"/>
                <a:cs typeface="Times New Roman" pitchFamily="18" charset="0"/>
              </a:rPr>
              <a:t> 本则材料的关键句是“心在哪里，风景就在哪里”，可以侧重于从“心”与“风景”的关系进行多层次、多角度的立意。</a:t>
            </a:r>
            <a:endParaRPr lang="en-US" altLang="zh-CN" sz="2400" b="1" dirty="0" smtClean="0">
              <a:solidFill>
                <a:srgbClr val="000000"/>
              </a:solidFill>
              <a:latin typeface="Times New Roman" pitchFamily="18" charset="0"/>
              <a:ea typeface="仿宋_GB2312" pitchFamily="49" charset="-122"/>
              <a:cs typeface="Times New Roman" pitchFamily="18" charset="0"/>
            </a:endParaRPr>
          </a:p>
          <a:p>
            <a:pPr indent="622300">
              <a:lnSpc>
                <a:spcPts val="3500"/>
              </a:lnSpc>
            </a:pPr>
            <a:endParaRPr lang="en-US" altLang="zh-CN" sz="2400" b="1" dirty="0">
              <a:solidFill>
                <a:srgbClr val="990033"/>
              </a:solidFill>
              <a:latin typeface="宋体" pitchFamily="2" charset="-122"/>
            </a:endParaRPr>
          </a:p>
        </p:txBody>
      </p:sp>
      <p:sp>
        <p:nvSpPr>
          <p:cNvPr id="1653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5377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5377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5348" name="内容占位符 2"/>
          <p:cNvSpPr>
            <a:spLocks/>
          </p:cNvSpPr>
          <p:nvPr/>
        </p:nvSpPr>
        <p:spPr bwMode="auto">
          <a:xfrm>
            <a:off x="642910" y="1071546"/>
            <a:ext cx="7920037" cy="5399087"/>
          </a:xfrm>
          <a:prstGeom prst="rect">
            <a:avLst/>
          </a:prstGeom>
          <a:noFill/>
          <a:ln w="9525">
            <a:noFill/>
            <a:miter lim="800000"/>
            <a:headEnd/>
            <a:tailEnd/>
          </a:ln>
        </p:spPr>
        <p:txBody>
          <a:bodyPr/>
          <a:lstStyle/>
          <a:p>
            <a:pPr>
              <a:lnSpc>
                <a:spcPct val="122000"/>
              </a:lnSpc>
            </a:pPr>
            <a:r>
              <a:rPr lang="zh-CN" altLang="en-US" sz="2400" b="1" dirty="0" smtClean="0">
                <a:solidFill>
                  <a:srgbClr val="990033"/>
                </a:solidFill>
                <a:latin typeface="Times New Roman" pitchFamily="18" charset="0"/>
                <a:cs typeface="Times New Roman" pitchFamily="18" charset="0"/>
              </a:rPr>
              <a:t>了果树，据说还发展了什么生态农业、立体农业、旅游农业呢！老百姓们再也不愁吃穿了！”</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摆，叙述过程</a:t>
            </a:r>
            <a:r>
              <a:rPr lang="en-US" altLang="zh-CN" sz="2400" b="1" dirty="0" smtClean="0">
                <a:solidFill>
                  <a:srgbClr val="990033"/>
                </a:solidFill>
                <a:latin typeface="Times New Roman" pitchFamily="18" charset="0"/>
                <a:cs typeface="Times New Roman" pitchFamily="18" charset="0"/>
              </a:rPr>
              <a:t>)</a:t>
            </a:r>
          </a:p>
          <a:p>
            <a:pPr>
              <a:lnSpc>
                <a:spcPct val="122000"/>
              </a:lnSpc>
            </a:pPr>
            <a:r>
              <a:rPr lang="zh-CN" altLang="en-US" sz="2400" b="1" dirty="0" smtClean="0">
                <a:solidFill>
                  <a:srgbClr val="990033"/>
                </a:solidFill>
                <a:latin typeface="Times New Roman" pitchFamily="18" charset="0"/>
                <a:cs typeface="Times New Roman" pitchFamily="18" charset="0"/>
              </a:rPr>
              <a:t>亲人的一席话令我感触颇深，国家的发展为了人民，党也坚持以人为本、执政为民的原则，政府积极履行提供社会公共服务的职能</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国家热爱人民，人民也热爱着国家，多么和谐安定的社会啊！</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议，抒情升华</a:t>
            </a:r>
            <a:r>
              <a:rPr lang="en-US" altLang="zh-CN" sz="2400" b="1" dirty="0" smtClean="0">
                <a:solidFill>
                  <a:srgbClr val="990033"/>
                </a:solidFill>
                <a:latin typeface="Times New Roman" pitchFamily="18" charset="0"/>
                <a:cs typeface="Times New Roman" pitchFamily="18" charset="0"/>
              </a:rPr>
              <a:t>)</a:t>
            </a:r>
          </a:p>
          <a:p>
            <a:pPr>
              <a:lnSpc>
                <a:spcPct val="122000"/>
              </a:lnSpc>
            </a:pPr>
            <a:endParaRPr lang="zh-CN" altLang="en-US" sz="2400" b="1" dirty="0">
              <a:solidFill>
                <a:srgbClr val="990033"/>
              </a:solidFill>
              <a:latin typeface="Times New Roman" pitchFamily="18" charset="0"/>
              <a:cs typeface="Times New Roman" pitchFamily="18" charset="0"/>
            </a:endParaRPr>
          </a:p>
        </p:txBody>
      </p:sp>
      <p:sp>
        <p:nvSpPr>
          <p:cNvPr id="274534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4535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4535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4535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45348"/>
                                        </p:tgtEl>
                                        <p:attrNameLst>
                                          <p:attrName>style.visibility</p:attrName>
                                        </p:attrNameLst>
                                      </p:cBhvr>
                                      <p:to>
                                        <p:strVal val="visible"/>
                                      </p:to>
                                    </p:set>
                                    <p:animEffect transition="in" filter="box(in)">
                                      <p:cBhvr>
                                        <p:cTn id="7" dur="500"/>
                                        <p:tgtEl>
                                          <p:spTgt spid="274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5348" grpId="0"/>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765175"/>
            <a:ext cx="7920037" cy="5588000"/>
          </a:xfrm>
        </p:spPr>
        <p:txBody>
          <a:bodyPr/>
          <a:lstStyle/>
          <a:p>
            <a:pPr marL="0" indent="0" eaLnBrk="1" hangingPunct="1">
              <a:lnSpc>
                <a:spcPts val="3500"/>
              </a:lnSpc>
              <a:spcBef>
                <a:spcPct val="0"/>
              </a:spcBef>
              <a:buNone/>
            </a:pPr>
            <a:r>
              <a:rPr lang="en-US" altLang="zh-CN" sz="2400" b="1" dirty="0" smtClean="0">
                <a:latin typeface="宋体" pitchFamily="2" charset="-122"/>
              </a:rPr>
              <a:t> </a:t>
            </a:r>
            <a:r>
              <a:rPr lang="zh-CN" altLang="en-US" sz="2400" b="1" dirty="0" smtClean="0">
                <a:solidFill>
                  <a:srgbClr val="000000"/>
                </a:solidFill>
                <a:latin typeface="Times New Roman" pitchFamily="18" charset="0"/>
                <a:ea typeface="黑体" pitchFamily="2" charset="-122"/>
                <a:cs typeface="Times New Roman" pitchFamily="18" charset="0"/>
              </a:rPr>
              <a:t>例</a:t>
            </a:r>
            <a:r>
              <a:rPr lang="en-US" altLang="zh-CN" sz="2400" b="1" dirty="0" smtClean="0">
                <a:solidFill>
                  <a:srgbClr val="000000"/>
                </a:solidFill>
                <a:latin typeface="Times New Roman" pitchFamily="18" charset="0"/>
                <a:ea typeface="黑体" pitchFamily="2" charset="-122"/>
                <a:cs typeface="Times New Roman" pitchFamily="18" charset="0"/>
              </a:rPr>
              <a:t>2</a:t>
            </a:r>
            <a:r>
              <a:rPr lang="en-US" altLang="zh-CN" sz="2400" b="1" dirty="0" smtClean="0">
                <a:solidFill>
                  <a:srgbClr val="000000"/>
                </a:solidFill>
                <a:latin typeface="Times New Roman" pitchFamily="18" charset="0"/>
                <a:cs typeface="Times New Roman" pitchFamily="18" charset="0"/>
              </a:rPr>
              <a:t>  </a:t>
            </a:r>
            <a:r>
              <a:rPr lang="zh-CN" altLang="en-US" sz="2400" b="1" dirty="0" smtClean="0">
                <a:solidFill>
                  <a:srgbClr val="000000"/>
                </a:solidFill>
                <a:latin typeface="Times New Roman" pitchFamily="18" charset="0"/>
                <a:cs typeface="Times New Roman" pitchFamily="18" charset="0"/>
              </a:rPr>
              <a:t>议论文，突出一事例</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摆</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个性，使一个人获得非凡的成功。</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立，确立分论点</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著名的畅销书作家韩寒，他的文章便因独特的文字风格而受到众多读者的青睐。他鲜明的个性甚至影响到了他主编的杂志</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一个</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。仅仅从名字上看，</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一个</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也足够有个性了，这本显然非主流的文学杂志秉承“不设互动，不追热点，不关时政，不要喧哗，不惹纷争，不求话题”的个性理念，所选文章风格独特且从不涉及“成功学”或“心灵鸡汤”。这使得</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一个</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别具一格，获得了众多读者的喜爱，成为同类产品中的佼佼者。</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摆，举例论证</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。个性，使得这本杂志获得了巨大的成功。</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议，抒情升华</a:t>
            </a:r>
            <a:r>
              <a:rPr lang="en-US" altLang="zh-CN" sz="2400" b="1" dirty="0" smtClean="0">
                <a:solidFill>
                  <a:srgbClr val="000000"/>
                </a:solidFill>
                <a:latin typeface="Times New Roman" pitchFamily="18" charset="0"/>
                <a:ea typeface="楷体_GB2312" pitchFamily="49" charset="-122"/>
                <a:cs typeface="Times New Roman" pitchFamily="18" charset="0"/>
              </a:rPr>
              <a:t>) </a:t>
            </a:r>
          </a:p>
          <a:p>
            <a:pPr marL="0" indent="0" algn="r"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年安徽卷高分作文</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拥有个性，活出精彩</a:t>
            </a:r>
            <a:r>
              <a:rPr lang="en-US" altLang="zh-CN" sz="2400" b="1" dirty="0" smtClean="0">
                <a:solidFill>
                  <a:srgbClr val="000000"/>
                </a:solidFill>
                <a:latin typeface="Times New Roman" pitchFamily="18" charset="0"/>
                <a:cs typeface="Times New Roman" pitchFamily="18" charset="0"/>
              </a:rPr>
              <a:t>》)</a:t>
            </a:r>
          </a:p>
        </p:txBody>
      </p:sp>
      <p:sp>
        <p:nvSpPr>
          <p:cNvPr id="274022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4023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4023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4023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黑体" pitchFamily="2" charset="-122"/>
                <a:cs typeface="Times New Roman" pitchFamily="18" charset="0"/>
              </a:rPr>
              <a:t>例</a:t>
            </a:r>
            <a:r>
              <a:rPr lang="en-US" altLang="zh-CN" sz="2400" b="1" dirty="0" smtClean="0">
                <a:solidFill>
                  <a:srgbClr val="000000"/>
                </a:solidFill>
                <a:latin typeface="Times New Roman" pitchFamily="18" charset="0"/>
                <a:ea typeface="黑体" pitchFamily="2" charset="-122"/>
                <a:cs typeface="Times New Roman" pitchFamily="18" charset="0"/>
              </a:rPr>
              <a:t>3  </a:t>
            </a:r>
            <a:r>
              <a:rPr lang="zh-CN" altLang="en-US" sz="2400" b="1" dirty="0" smtClean="0">
                <a:solidFill>
                  <a:srgbClr val="000000"/>
                </a:solidFill>
                <a:latin typeface="Times New Roman" pitchFamily="18" charset="0"/>
                <a:ea typeface="黑体" pitchFamily="2" charset="-122"/>
                <a:cs typeface="Times New Roman" pitchFamily="18" charset="0"/>
              </a:rPr>
              <a:t>议论文，突出多事例</a:t>
            </a:r>
            <a:r>
              <a:rPr lang="zh-CN" altLang="en-US" sz="2400" b="1" dirty="0" smtClean="0">
                <a:solidFill>
                  <a:srgbClr val="000000"/>
                </a:solidFill>
                <a:latin typeface="宋体" pitchFamily="2" charset="-122"/>
                <a:ea typeface="黑体" pitchFamily="2" charset="-122"/>
                <a:cs typeface="Times New Roman" pitchFamily="18" charset="0"/>
              </a:rPr>
              <a:t>“</a:t>
            </a:r>
            <a:r>
              <a:rPr lang="zh-CN" altLang="en-US" sz="2400" b="1" dirty="0" smtClean="0">
                <a:solidFill>
                  <a:srgbClr val="000000"/>
                </a:solidFill>
                <a:latin typeface="Times New Roman" pitchFamily="18" charset="0"/>
                <a:ea typeface="黑体" pitchFamily="2" charset="-122"/>
                <a:cs typeface="Times New Roman" pitchFamily="18" charset="0"/>
              </a:rPr>
              <a:t>摆</a:t>
            </a:r>
            <a:r>
              <a:rPr lang="zh-CN" altLang="en-US" sz="2400" b="1" dirty="0" smtClean="0">
                <a:solidFill>
                  <a:srgbClr val="000000"/>
                </a:solidFill>
                <a:latin typeface="宋体" pitchFamily="2" charset="-122"/>
                <a:ea typeface="黑体" pitchFamily="2" charset="-122"/>
                <a:cs typeface="Times New Roman" pitchFamily="18" charset="0"/>
              </a:rPr>
              <a:t>”</a:t>
            </a:r>
            <a:r>
              <a:rPr lang="zh-CN" altLang="en-US"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矢志创新，乃民族进步之魂，国家兴旺发达之动力。</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立，确立分论点</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创新是人类的希望、民族的希望，从钻木取火到蒸汽机的发明，从烽火台的狼烟到现代互联网技术，一部人类文明史，就是一部不断超越、不断创新的历史。我敬佩大李的创新精神。爱因斯坦就曾留给我们这样的话：“若无某种大胆放肆的猜想，一般是不可能有知识的进展的。”而具有创新精神的人，又何止是科学家呢？作家雨果说过：“科学到了最后阶段，便遇上了想象。”还有马丁、培根、乔布斯，魏源、鲁迅与马云等名人在各行各业利用自身的创造能力，</a:t>
            </a:r>
            <a:endParaRPr lang="en-US" altLang="zh-CN" sz="2400" b="1" dirty="0" smtClean="0">
              <a:solidFill>
                <a:srgbClr val="000000"/>
              </a:solidFill>
              <a:latin typeface="Times New Roman" pitchFamily="18" charset="0"/>
              <a:ea typeface="楷体_GB2312" pitchFamily="49" charset="-122"/>
              <a:cs typeface="Times New Roman" pitchFamily="18" charset="0"/>
            </a:endParaRPr>
          </a:p>
        </p:txBody>
      </p:sp>
      <p:sp>
        <p:nvSpPr>
          <p:cNvPr id="274125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4125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4125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4125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为民族进步而战，为国家兴旺而竭尽其能！ </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摆，举例论证</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正是有了他们的创新，人们才从封闭古老的思想中走出，垦殖这混沌的世界，建立希望之乡，成就文明之邦。</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议，抒情升华</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algn="r" eaLnBrk="1" hangingPunct="1">
              <a:lnSpc>
                <a:spcPts val="3500"/>
              </a:lnSpc>
              <a:spcBef>
                <a:spcPct val="0"/>
              </a:spcBef>
              <a:buNone/>
            </a:pPr>
            <a:r>
              <a:rPr lang="en-US" altLang="zh-CN" sz="2400" b="1" dirty="0" smtClean="0">
                <a:solidFill>
                  <a:srgbClr val="000000"/>
                </a:solidFill>
                <a:latin typeface="+mn-ea"/>
                <a:cs typeface="Times New Roman" pitchFamily="18" charset="0"/>
              </a:rPr>
              <a:t>(2015</a:t>
            </a:r>
            <a:r>
              <a:rPr lang="zh-CN" altLang="en-US" sz="2400" b="1" dirty="0" smtClean="0">
                <a:solidFill>
                  <a:srgbClr val="000000"/>
                </a:solidFill>
                <a:latin typeface="+mn-ea"/>
                <a:cs typeface="Times New Roman" pitchFamily="18" charset="0"/>
              </a:rPr>
              <a:t>年全国卷</a:t>
            </a:r>
            <a:r>
              <a:rPr lang="en-US" altLang="zh-CN" sz="2400" b="1" dirty="0" smtClean="0">
                <a:solidFill>
                  <a:srgbClr val="000000"/>
                </a:solidFill>
                <a:latin typeface="+mn-ea"/>
                <a:cs typeface="Times New Roman" pitchFamily="18" charset="0"/>
              </a:rPr>
              <a:t>Ⅱ</a:t>
            </a:r>
            <a:r>
              <a:rPr lang="zh-CN" altLang="en-US" sz="2400" b="1" dirty="0" smtClean="0">
                <a:solidFill>
                  <a:srgbClr val="000000"/>
                </a:solidFill>
                <a:latin typeface="+mn-ea"/>
                <a:cs typeface="Times New Roman" pitchFamily="18" charset="0"/>
              </a:rPr>
              <a:t>高分作文</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数风采人物，还看大李</a:t>
            </a:r>
            <a:r>
              <a:rPr lang="en-US" altLang="zh-CN" sz="2400" b="1" dirty="0" smtClean="0">
                <a:solidFill>
                  <a:srgbClr val="000000"/>
                </a:solidFill>
                <a:latin typeface="+mn-ea"/>
                <a:cs typeface="Times New Roman" pitchFamily="18" charset="0"/>
              </a:rPr>
              <a:t>》)</a:t>
            </a:r>
          </a:p>
        </p:txBody>
      </p:sp>
      <p:sp>
        <p:nvSpPr>
          <p:cNvPr id="274125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4125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4125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4125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5346" name="内容占位符 2"/>
          <p:cNvSpPr>
            <a:spLocks noGrp="1"/>
          </p:cNvSpPr>
          <p:nvPr>
            <p:ph idx="4294967295"/>
          </p:nvPr>
        </p:nvSpPr>
        <p:spPr>
          <a:xfrm>
            <a:off x="792163" y="936625"/>
            <a:ext cx="7920037" cy="1484313"/>
          </a:xfrm>
        </p:spPr>
        <p:txBody>
          <a:bodyPr/>
          <a:lstStyle/>
          <a:p>
            <a:pPr marL="0" indent="0"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对点训练</a:t>
            </a:r>
            <a:r>
              <a:rPr lang="en-US" altLang="zh-CN" sz="2400" b="1" dirty="0" smtClean="0">
                <a:solidFill>
                  <a:srgbClr val="000000"/>
                </a:solidFill>
                <a:latin typeface="Times New Roman" pitchFamily="18" charset="0"/>
                <a:cs typeface="Times New Roman" pitchFamily="18" charset="0"/>
              </a:rPr>
              <a:t>】</a:t>
            </a:r>
          </a:p>
          <a:p>
            <a:pPr marL="0" indent="0"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以“心要在焉”为中心，仿照例</a:t>
            </a: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或例</a:t>
            </a:r>
            <a:r>
              <a:rPr lang="en-US" altLang="zh-CN" sz="2400" b="1" dirty="0" smtClean="0">
                <a:solidFill>
                  <a:srgbClr val="000000"/>
                </a:solidFill>
                <a:latin typeface="Times New Roman" pitchFamily="18" charset="0"/>
                <a:cs typeface="Times New Roman" pitchFamily="18" charset="0"/>
              </a:rPr>
              <a:t>3</a:t>
            </a:r>
            <a:r>
              <a:rPr lang="zh-CN" altLang="en-US" sz="2400" b="1" dirty="0" smtClean="0">
                <a:solidFill>
                  <a:srgbClr val="000000"/>
                </a:solidFill>
                <a:latin typeface="Times New Roman" pitchFamily="18" charset="0"/>
                <a:cs typeface="Times New Roman" pitchFamily="18" charset="0"/>
              </a:rPr>
              <a:t>的结构形式和写法，写一段</a:t>
            </a:r>
            <a:r>
              <a:rPr lang="en-US" altLang="zh-CN" sz="2400" b="1" dirty="0" smtClean="0">
                <a:solidFill>
                  <a:srgbClr val="000000"/>
                </a:solidFill>
                <a:latin typeface="Times New Roman" pitchFamily="18" charset="0"/>
                <a:cs typeface="Times New Roman" pitchFamily="18" charset="0"/>
              </a:rPr>
              <a:t>300</a:t>
            </a:r>
            <a:r>
              <a:rPr lang="zh-CN" altLang="en-US" sz="2400" b="1" dirty="0" smtClean="0">
                <a:solidFill>
                  <a:srgbClr val="000000"/>
                </a:solidFill>
                <a:latin typeface="Times New Roman" pitchFamily="18" charset="0"/>
                <a:cs typeface="Times New Roman" pitchFamily="18" charset="0"/>
              </a:rPr>
              <a:t>字左右的文字。</a:t>
            </a:r>
          </a:p>
          <a:p>
            <a:pPr marL="0" indent="0" eaLnBrk="1" hangingPunct="1">
              <a:lnSpc>
                <a:spcPct val="122000"/>
              </a:lnSpc>
              <a:spcBef>
                <a:spcPct val="0"/>
              </a:spcBef>
              <a:buNone/>
            </a:pPr>
            <a:endParaRPr lang="zh-CN" altLang="en-US" sz="2400" b="1" dirty="0" smtClean="0">
              <a:solidFill>
                <a:srgbClr val="990033"/>
              </a:solidFill>
              <a:latin typeface="宋体" pitchFamily="2" charset="-122"/>
              <a:cs typeface="Times New Roman" pitchFamily="18" charset="0"/>
            </a:endParaRPr>
          </a:p>
        </p:txBody>
      </p:sp>
      <p:sp>
        <p:nvSpPr>
          <p:cNvPr id="2745348" name="内容占位符 2"/>
          <p:cNvSpPr>
            <a:spLocks/>
          </p:cNvSpPr>
          <p:nvPr/>
        </p:nvSpPr>
        <p:spPr bwMode="auto">
          <a:xfrm>
            <a:off x="684213" y="2636838"/>
            <a:ext cx="7920037" cy="5399087"/>
          </a:xfrm>
          <a:prstGeom prst="rect">
            <a:avLst/>
          </a:prstGeom>
          <a:noFill/>
          <a:ln w="9525">
            <a:noFill/>
            <a:miter lim="800000"/>
            <a:headEnd/>
            <a:tailEnd/>
          </a:ln>
        </p:spPr>
        <p:txBody>
          <a:bodyPr/>
          <a:lstStyle/>
          <a:p>
            <a:pPr>
              <a:lnSpc>
                <a:spcPct val="122000"/>
              </a:lnSpc>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我来试写</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心在焉，能让你活得轻松自在，赢得美誉。</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立，确立分论点</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心在何处？只有你自己最清楚。怎么做到心在焉呢？成功人士给予我们的告诫是“要树立目标，坚持不懈地前行”。正是心在焉，促使我们明确人生意义，正确前行。乔布斯几经波折成立苹果公司，最终成为世人赞誉的传奇，因他心在焉，爱着他一手创办的公司，还有那份事业，他成功了；比尔</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盖茨同样创造了不朽的佳话，</a:t>
            </a:r>
            <a:endParaRPr lang="en-US" altLang="zh-CN" sz="2400" b="1" dirty="0" smtClean="0">
              <a:solidFill>
                <a:srgbClr val="990033"/>
              </a:solidFill>
              <a:latin typeface="Times New Roman" pitchFamily="18" charset="0"/>
              <a:cs typeface="Times New Roman" pitchFamily="18" charset="0"/>
            </a:endParaRPr>
          </a:p>
          <a:p>
            <a:pPr>
              <a:lnSpc>
                <a:spcPct val="122000"/>
              </a:lnSpc>
            </a:pPr>
            <a:endParaRPr lang="zh-CN" altLang="en-US" sz="2400" b="1" dirty="0">
              <a:solidFill>
                <a:srgbClr val="990033"/>
              </a:solidFill>
              <a:latin typeface="Times New Roman" pitchFamily="18" charset="0"/>
              <a:cs typeface="Times New Roman" pitchFamily="18" charset="0"/>
            </a:endParaRPr>
          </a:p>
        </p:txBody>
      </p:sp>
      <p:sp>
        <p:nvSpPr>
          <p:cNvPr id="274534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4535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4535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4535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45346"/>
                                        </p:tgtEl>
                                        <p:attrNameLst>
                                          <p:attrName>style.visibility</p:attrName>
                                        </p:attrNameLst>
                                      </p:cBhvr>
                                      <p:to>
                                        <p:strVal val="visible"/>
                                      </p:to>
                                    </p:set>
                                    <p:animEffect transition="in" filter="box(in)">
                                      <p:cBhvr>
                                        <p:cTn id="7" dur="500"/>
                                        <p:tgtEl>
                                          <p:spTgt spid="27453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45348"/>
                                        </p:tgtEl>
                                        <p:attrNameLst>
                                          <p:attrName>style.visibility</p:attrName>
                                        </p:attrNameLst>
                                      </p:cBhvr>
                                      <p:to>
                                        <p:strVal val="visible"/>
                                      </p:to>
                                    </p:set>
                                    <p:animEffect transition="in" filter="box(in)">
                                      <p:cBhvr>
                                        <p:cTn id="12" dur="500"/>
                                        <p:tgtEl>
                                          <p:spTgt spid="274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5346" grpId="0"/>
      <p:bldP spid="2745348"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5348" name="内容占位符 2"/>
          <p:cNvSpPr>
            <a:spLocks/>
          </p:cNvSpPr>
          <p:nvPr/>
        </p:nvSpPr>
        <p:spPr bwMode="auto">
          <a:xfrm>
            <a:off x="642910" y="1071546"/>
            <a:ext cx="7920037" cy="5399087"/>
          </a:xfrm>
          <a:prstGeom prst="rect">
            <a:avLst/>
          </a:prstGeom>
          <a:noFill/>
          <a:ln w="9525">
            <a:noFill/>
            <a:miter lim="800000"/>
            <a:headEnd/>
            <a:tailEnd/>
          </a:ln>
        </p:spPr>
        <p:txBody>
          <a:bodyPr/>
          <a:lstStyle/>
          <a:p>
            <a:pPr>
              <a:lnSpc>
                <a:spcPct val="122000"/>
              </a:lnSpc>
            </a:pPr>
            <a:r>
              <a:rPr lang="zh-CN" altLang="en-US" sz="2400" b="1" dirty="0" smtClean="0">
                <a:solidFill>
                  <a:srgbClr val="990033"/>
                </a:solidFill>
                <a:latin typeface="Times New Roman" pitchFamily="18" charset="0"/>
                <a:cs typeface="Times New Roman" pitchFamily="18" charset="0"/>
              </a:rPr>
              <a:t>成立了著名的微软公司，只因为他全神贯注于他的事业，心在焉；李开复开设“创新工场”，只因为他心系国家，为给国家培育出更多人才，心系国家，成为赢得很多美誉的人。</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摆，举例论证</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心在焉，内心充实，理想丰满，如能同时付诸行动，终能活出精彩人生！</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议，抒情升华</a:t>
            </a:r>
            <a:r>
              <a:rPr lang="en-US" altLang="zh-CN" sz="2400" b="1" dirty="0" smtClean="0">
                <a:solidFill>
                  <a:srgbClr val="990033"/>
                </a:solidFill>
                <a:latin typeface="Times New Roman" pitchFamily="18" charset="0"/>
                <a:cs typeface="Times New Roman" pitchFamily="18" charset="0"/>
              </a:rPr>
              <a:t>)</a:t>
            </a:r>
            <a:endParaRPr lang="zh-CN" altLang="en-US" sz="2400" b="1" dirty="0">
              <a:solidFill>
                <a:srgbClr val="990033"/>
              </a:solidFill>
              <a:latin typeface="Times New Roman" pitchFamily="18" charset="0"/>
              <a:cs typeface="Times New Roman" pitchFamily="18" charset="0"/>
            </a:endParaRPr>
          </a:p>
        </p:txBody>
      </p:sp>
      <p:sp>
        <p:nvSpPr>
          <p:cNvPr id="274534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4535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4535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4535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45348"/>
                                        </p:tgtEl>
                                        <p:attrNameLst>
                                          <p:attrName>style.visibility</p:attrName>
                                        </p:attrNameLst>
                                      </p:cBhvr>
                                      <p:to>
                                        <p:strVal val="visible"/>
                                      </p:to>
                                    </p:set>
                                    <p:animEffect transition="in" filter="box(in)">
                                      <p:cBhvr>
                                        <p:cTn id="7" dur="500"/>
                                        <p:tgtEl>
                                          <p:spTgt spid="274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5348"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42910" y="785794"/>
            <a:ext cx="8215370" cy="5929354"/>
          </a:xfrm>
        </p:spPr>
        <p:txBody>
          <a:bodyPr/>
          <a:lstStyle/>
          <a:p>
            <a:pPr marL="0" indent="0" eaLnBrk="1" hangingPunct="1">
              <a:lnSpc>
                <a:spcPts val="3500"/>
              </a:lnSpc>
              <a:spcBef>
                <a:spcPct val="0"/>
              </a:spcBef>
              <a:buNone/>
            </a:pPr>
            <a:r>
              <a:rPr lang="zh-CN" altLang="en-US" sz="2400" b="1" dirty="0" smtClean="0">
                <a:latin typeface="黑体" pitchFamily="2" charset="-122"/>
                <a:ea typeface="黑体" pitchFamily="2" charset="-122"/>
              </a:rPr>
              <a:t>例</a:t>
            </a:r>
            <a:r>
              <a:rPr lang="en-US" altLang="zh-CN" sz="2400" b="1" dirty="0" smtClean="0">
                <a:solidFill>
                  <a:srgbClr val="000000"/>
                </a:solidFill>
                <a:latin typeface="Times New Roman" pitchFamily="18" charset="0"/>
                <a:cs typeface="Times New Roman" pitchFamily="18" charset="0"/>
              </a:rPr>
              <a:t>4     </a:t>
            </a:r>
            <a:r>
              <a:rPr lang="zh-CN" altLang="en-US" sz="2400" b="1" dirty="0" smtClean="0">
                <a:solidFill>
                  <a:srgbClr val="000000"/>
                </a:solidFill>
                <a:latin typeface="Times New Roman" pitchFamily="18" charset="0"/>
                <a:cs typeface="Times New Roman" pitchFamily="18" charset="0"/>
              </a:rPr>
              <a:t>议论文，</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摆</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一事例型，突出</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议</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改变专业，成就网络精英。</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立，确立分论点</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李开复本是哥伦比亚大学中一名在课堂上打盹儿的男孩，枯燥的政治学无法让他产生兴趣，所以他的成绩排名也毫无悬念地沦为倒数。这是他人生的低谷，可他并没有在这个低谷中沉寂一生，而是改学计算机专业。之后，他如鱼得水，一举成名。</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摆，举例论证</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试想，如果李开复没有改变专业，怎么能亲手创办微软中国研究院？怎么能担任谷歌中国区总裁？怎么能创建帮助中国青年人创业的“创新工场”？李开复正是因为改学自己喜爱的计算机专业，才找回了学习的快乐和自己的理想，开出了一朵网络花园的奇葩！</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议，抒情升华</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algn="r" eaLnBrk="1" hangingPunct="1">
              <a:lnSpc>
                <a:spcPts val="3500"/>
              </a:lnSpc>
              <a:spcBef>
                <a:spcPct val="0"/>
              </a:spcBef>
              <a:buNone/>
            </a:pP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改变自己，生命飘香</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eaLnBrk="1" hangingPunct="1">
              <a:lnSpc>
                <a:spcPts val="3500"/>
              </a:lnSpc>
              <a:spcBef>
                <a:spcPct val="0"/>
              </a:spcBef>
              <a:buNone/>
            </a:pPr>
            <a:endParaRPr lang="en-US" altLang="zh-CN" sz="2400" b="1" dirty="0" smtClean="0">
              <a:solidFill>
                <a:srgbClr val="000000"/>
              </a:solidFill>
              <a:latin typeface="Times New Roman" pitchFamily="18" charset="0"/>
              <a:ea typeface="楷体_GB2312" pitchFamily="49" charset="-122"/>
              <a:cs typeface="Times New Roman" pitchFamily="18" charset="0"/>
            </a:endParaRPr>
          </a:p>
        </p:txBody>
      </p:sp>
      <p:sp>
        <p:nvSpPr>
          <p:cNvPr id="274227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4227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4227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4228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22" name="内容占位符 2"/>
          <p:cNvSpPr>
            <a:spLocks noGrp="1"/>
          </p:cNvSpPr>
          <p:nvPr>
            <p:ph idx="4294967295"/>
          </p:nvPr>
        </p:nvSpPr>
        <p:spPr>
          <a:xfrm>
            <a:off x="792163" y="838200"/>
            <a:ext cx="7920037" cy="5399088"/>
          </a:xfrm>
        </p:spPr>
        <p:txBody>
          <a:bodyPr/>
          <a:lstStyle/>
          <a:p>
            <a:pPr marL="0" indent="0" eaLnBrk="1" hangingPunct="1">
              <a:lnSpc>
                <a:spcPct val="115000"/>
              </a:lnSpc>
              <a:spcBef>
                <a:spcPct val="0"/>
              </a:spcBef>
              <a:buNone/>
            </a:pPr>
            <a:r>
              <a:rPr lang="en-US" altLang="zh-CN" sz="2400" b="1" dirty="0" smtClean="0">
                <a:solidFill>
                  <a:srgbClr val="000000"/>
                </a:solidFill>
                <a:latin typeface="宋体" pitchFamily="2" charset="-122"/>
                <a:cs typeface="Times New Roman" pitchFamily="18" charset="0"/>
              </a:rPr>
              <a:t> </a:t>
            </a:r>
            <a:r>
              <a:rPr lang="zh-CN" altLang="en-US" sz="2400" b="1" dirty="0" smtClean="0">
                <a:solidFill>
                  <a:srgbClr val="000000"/>
                </a:solidFill>
                <a:latin typeface="黑体" pitchFamily="2" charset="-122"/>
                <a:ea typeface="黑体" pitchFamily="2" charset="-122"/>
                <a:cs typeface="Times New Roman" pitchFamily="18" charset="0"/>
              </a:rPr>
              <a:t>例</a:t>
            </a:r>
            <a:r>
              <a:rPr lang="en-US" altLang="zh-CN" sz="2400" b="1" dirty="0" smtClean="0">
                <a:solidFill>
                  <a:srgbClr val="000000"/>
                </a:solidFill>
                <a:latin typeface="Times New Roman" pitchFamily="18" charset="0"/>
                <a:cs typeface="Times New Roman" pitchFamily="18" charset="0"/>
              </a:rPr>
              <a:t>5  </a:t>
            </a:r>
            <a:r>
              <a:rPr lang="zh-CN" altLang="en-US" sz="2400" b="1" dirty="0" smtClean="0">
                <a:solidFill>
                  <a:srgbClr val="000000"/>
                </a:solidFill>
                <a:latin typeface="Times New Roman" pitchFamily="18" charset="0"/>
                <a:cs typeface="Times New Roman" pitchFamily="18" charset="0"/>
              </a:rPr>
              <a:t>议论文，</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摆</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多事例型，突出</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议</a:t>
            </a:r>
            <a:r>
              <a:rPr lang="zh-CN" altLang="en-US"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ea typeface="楷体_GB2312" pitchFamily="49" charset="-122"/>
              </a:rPr>
              <a:t>内心坦荡，享受独有人生之乐。</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立，确立分论点</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李白因为内心坦荡，不为权贵摧眉折腰，骑白鹿寻访名山大川，终成无羁无绊之乐；苏轼内心坚守坦荡，不合得势者，虽一次次遭贬谪，却得游赤壁之闲，与客对饮之乐。</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摆，举例论证</a:t>
            </a:r>
            <a:r>
              <a:rPr lang="en-US" altLang="zh-CN" sz="2400" b="1" dirty="0" smtClean="0">
                <a:solidFill>
                  <a:srgbClr val="000000"/>
                </a:solidFill>
                <a:latin typeface="Times New Roman" pitchFamily="18" charset="0"/>
                <a:ea typeface="楷体_GB2312" pitchFamily="49" charset="-122"/>
              </a:rPr>
              <a:t>)</a:t>
            </a:r>
          </a:p>
          <a:p>
            <a:pPr marL="0" indent="0" eaLnBrk="1" hangingPunct="1">
              <a:lnSpc>
                <a:spcPct val="115000"/>
              </a:lnSpc>
              <a:spcBef>
                <a:spcPct val="0"/>
              </a:spcBef>
              <a:buNone/>
            </a:pPr>
            <a:r>
              <a:rPr lang="zh-CN" altLang="en-US" sz="2400" b="1" dirty="0" smtClean="0">
                <a:solidFill>
                  <a:srgbClr val="000000"/>
                </a:solidFill>
                <a:latin typeface="Times New Roman" pitchFamily="18" charset="0"/>
                <a:ea typeface="楷体_GB2312" pitchFamily="49" charset="-122"/>
              </a:rPr>
              <a:t>李白、苏轼如果不是内心坦荡，他们怎能将贫穷、挫折、不如意变成生活的装饰物，把生活点缀得更闪耀，享受人生之乐？怎能在人生的“艰险蜀道”与“南蛮荒地”中，欣赏飞湍瀑流与掬得一缕清风之乐？李白、苏轼正是因为内心坦荡，他们才能在文学的天空中享受自己的人生之乐。</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议，抒情升华</a:t>
            </a:r>
            <a:r>
              <a:rPr lang="en-US" altLang="zh-CN" sz="2400" b="1" dirty="0" smtClean="0">
                <a:solidFill>
                  <a:srgbClr val="000000"/>
                </a:solidFill>
                <a:latin typeface="Times New Roman" pitchFamily="18" charset="0"/>
                <a:ea typeface="楷体_GB2312" pitchFamily="49" charset="-122"/>
              </a:rPr>
              <a:t>)</a:t>
            </a:r>
          </a:p>
          <a:p>
            <a:pPr marL="0" indent="0" algn="r" eaLnBrk="1" hangingPunct="1">
              <a:lnSpc>
                <a:spcPct val="115000"/>
              </a:lnSpc>
              <a:spcBef>
                <a:spcPct val="0"/>
              </a:spcBef>
              <a:buNone/>
            </a:pPr>
            <a:r>
              <a:rPr lang="en-US" altLang="zh-CN" sz="2400" b="1" dirty="0" smtClean="0">
                <a:solidFill>
                  <a:srgbClr val="000000"/>
                </a:solidFill>
                <a:latin typeface="+mn-ea"/>
              </a:rPr>
              <a:t>(</a:t>
            </a:r>
            <a:r>
              <a:rPr lang="zh-CN" altLang="en-US" sz="2400" b="1" dirty="0" smtClean="0">
                <a:solidFill>
                  <a:srgbClr val="000000"/>
                </a:solidFill>
                <a:latin typeface="+mn-ea"/>
              </a:rPr>
              <a:t>高分作文</a:t>
            </a:r>
            <a:r>
              <a:rPr lang="en-US" altLang="zh-CN" sz="2400" b="1" dirty="0" smtClean="0">
                <a:solidFill>
                  <a:srgbClr val="000000"/>
                </a:solidFill>
                <a:latin typeface="+mn-ea"/>
              </a:rPr>
              <a:t>《</a:t>
            </a:r>
            <a:r>
              <a:rPr lang="zh-CN" altLang="en-US" sz="2400" b="1" dirty="0" smtClean="0">
                <a:solidFill>
                  <a:srgbClr val="000000"/>
                </a:solidFill>
                <a:latin typeface="+mn-ea"/>
              </a:rPr>
              <a:t>内心坦荡，人生快乐</a:t>
            </a:r>
            <a:r>
              <a:rPr lang="en-US" altLang="zh-CN" sz="2400" b="1" dirty="0" smtClean="0">
                <a:solidFill>
                  <a:srgbClr val="000000"/>
                </a:solidFill>
                <a:latin typeface="+mn-ea"/>
              </a:rPr>
              <a:t>》)</a:t>
            </a:r>
          </a:p>
          <a:p>
            <a:pPr marL="0" indent="622300" algn="r" eaLnBrk="1" hangingPunct="1">
              <a:lnSpc>
                <a:spcPct val="115000"/>
              </a:lnSpc>
              <a:spcBef>
                <a:spcPct val="0"/>
              </a:spcBef>
              <a:buFont typeface="Arial" charset="0"/>
              <a:buNone/>
            </a:pPr>
            <a:endParaRPr lang="en-US" altLang="zh-CN" sz="2400" b="1" dirty="0" smtClean="0">
              <a:solidFill>
                <a:srgbClr val="000000"/>
              </a:solidFill>
              <a:latin typeface="Times New Roman" pitchFamily="18" charset="0"/>
              <a:ea typeface="仿宋_GB2312" pitchFamily="49" charset="-122"/>
            </a:endParaRPr>
          </a:p>
        </p:txBody>
      </p:sp>
      <p:sp>
        <p:nvSpPr>
          <p:cNvPr id="274432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4432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4432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4432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44322"/>
                                        </p:tgtEl>
                                        <p:attrNameLst>
                                          <p:attrName>style.visibility</p:attrName>
                                        </p:attrNameLst>
                                      </p:cBhvr>
                                      <p:to>
                                        <p:strVal val="visible"/>
                                      </p:to>
                                    </p:set>
                                    <p:animEffect transition="in" filter="box(in)">
                                      <p:cBhvr>
                                        <p:cTn id="7" dur="500"/>
                                        <p:tgtEl>
                                          <p:spTgt spid="274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22" grpId="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5346" name="内容占位符 2"/>
          <p:cNvSpPr>
            <a:spLocks noGrp="1"/>
          </p:cNvSpPr>
          <p:nvPr>
            <p:ph idx="4294967295"/>
          </p:nvPr>
        </p:nvSpPr>
        <p:spPr>
          <a:xfrm>
            <a:off x="792163" y="936625"/>
            <a:ext cx="7920037" cy="1484313"/>
          </a:xfrm>
        </p:spPr>
        <p:txBody>
          <a:bodyPr/>
          <a:lstStyle/>
          <a:p>
            <a:pPr marL="0" indent="0"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对点训练</a:t>
            </a:r>
            <a:r>
              <a:rPr lang="en-US" altLang="zh-CN" sz="2400" b="1" dirty="0" smtClean="0">
                <a:solidFill>
                  <a:srgbClr val="000000"/>
                </a:solidFill>
                <a:latin typeface="Times New Roman" pitchFamily="18" charset="0"/>
                <a:cs typeface="Times New Roman" pitchFamily="18" charset="0"/>
              </a:rPr>
              <a:t>】</a:t>
            </a:r>
          </a:p>
          <a:p>
            <a:pPr marL="0" indent="0"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3. </a:t>
            </a:r>
            <a:r>
              <a:rPr lang="zh-CN" altLang="en-US" sz="2400" b="1" dirty="0" smtClean="0">
                <a:solidFill>
                  <a:srgbClr val="000000"/>
                </a:solidFill>
                <a:latin typeface="Times New Roman" pitchFamily="18" charset="0"/>
                <a:cs typeface="Times New Roman" pitchFamily="18" charset="0"/>
              </a:rPr>
              <a:t>以“独立思考”为中心，仿照例</a:t>
            </a:r>
            <a:r>
              <a:rPr lang="en-US" altLang="zh-CN" sz="2400" b="1" dirty="0" smtClean="0">
                <a:solidFill>
                  <a:srgbClr val="000000"/>
                </a:solidFill>
                <a:latin typeface="Times New Roman" pitchFamily="18" charset="0"/>
                <a:cs typeface="Times New Roman" pitchFamily="18" charset="0"/>
              </a:rPr>
              <a:t>4</a:t>
            </a:r>
            <a:r>
              <a:rPr lang="zh-CN" altLang="en-US" sz="2400" b="1" dirty="0" smtClean="0">
                <a:solidFill>
                  <a:srgbClr val="000000"/>
                </a:solidFill>
                <a:latin typeface="Times New Roman" pitchFamily="18" charset="0"/>
                <a:cs typeface="Times New Roman" pitchFamily="18" charset="0"/>
              </a:rPr>
              <a:t>或例</a:t>
            </a:r>
            <a:r>
              <a:rPr lang="en-US" altLang="zh-CN" sz="2400" b="1" dirty="0" smtClean="0">
                <a:solidFill>
                  <a:srgbClr val="000000"/>
                </a:solidFill>
                <a:latin typeface="Times New Roman" pitchFamily="18" charset="0"/>
                <a:cs typeface="Times New Roman" pitchFamily="18" charset="0"/>
              </a:rPr>
              <a:t>5</a:t>
            </a:r>
            <a:r>
              <a:rPr lang="zh-CN" altLang="en-US" sz="2400" b="1" dirty="0" smtClean="0">
                <a:solidFill>
                  <a:srgbClr val="000000"/>
                </a:solidFill>
                <a:latin typeface="Times New Roman" pitchFamily="18" charset="0"/>
                <a:cs typeface="Times New Roman" pitchFamily="18" charset="0"/>
              </a:rPr>
              <a:t>的结构形式和写法，写一段</a:t>
            </a:r>
            <a:r>
              <a:rPr lang="en-US" altLang="zh-CN" sz="2400" b="1" dirty="0" smtClean="0">
                <a:solidFill>
                  <a:srgbClr val="000000"/>
                </a:solidFill>
                <a:latin typeface="Times New Roman" pitchFamily="18" charset="0"/>
                <a:cs typeface="Times New Roman" pitchFamily="18" charset="0"/>
              </a:rPr>
              <a:t>300</a:t>
            </a:r>
            <a:r>
              <a:rPr lang="zh-CN" altLang="en-US" sz="2400" b="1" dirty="0" smtClean="0">
                <a:solidFill>
                  <a:srgbClr val="000000"/>
                </a:solidFill>
                <a:latin typeface="Times New Roman" pitchFamily="18" charset="0"/>
                <a:cs typeface="Times New Roman" pitchFamily="18" charset="0"/>
              </a:rPr>
              <a:t>字左右的文字。</a:t>
            </a:r>
          </a:p>
          <a:p>
            <a:pPr marL="0" indent="0" eaLnBrk="1" hangingPunct="1">
              <a:lnSpc>
                <a:spcPct val="122000"/>
              </a:lnSpc>
              <a:spcBef>
                <a:spcPct val="0"/>
              </a:spcBef>
              <a:buNone/>
            </a:pPr>
            <a:endParaRPr lang="zh-CN" altLang="en-US" sz="2400" b="1" dirty="0" smtClean="0">
              <a:solidFill>
                <a:srgbClr val="990033"/>
              </a:solidFill>
              <a:latin typeface="宋体" pitchFamily="2" charset="-122"/>
              <a:cs typeface="Times New Roman" pitchFamily="18" charset="0"/>
            </a:endParaRPr>
          </a:p>
        </p:txBody>
      </p:sp>
      <p:sp>
        <p:nvSpPr>
          <p:cNvPr id="2745348" name="内容占位符 2"/>
          <p:cNvSpPr>
            <a:spLocks/>
          </p:cNvSpPr>
          <p:nvPr/>
        </p:nvSpPr>
        <p:spPr bwMode="auto">
          <a:xfrm>
            <a:off x="684213" y="2636838"/>
            <a:ext cx="7920037" cy="5399087"/>
          </a:xfrm>
          <a:prstGeom prst="rect">
            <a:avLst/>
          </a:prstGeom>
          <a:noFill/>
          <a:ln w="9525">
            <a:noFill/>
            <a:miter lim="800000"/>
            <a:headEnd/>
            <a:tailEnd/>
          </a:ln>
        </p:spPr>
        <p:txBody>
          <a:bodyPr/>
          <a:lstStyle/>
          <a:p>
            <a:pPr>
              <a:lnSpc>
                <a:spcPct val="122000"/>
              </a:lnSpc>
            </a:pPr>
            <a:r>
              <a:rPr lang="en-US" altLang="en-US"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我来试写</a:t>
            </a:r>
            <a:r>
              <a:rPr lang="en-US" altLang="en-US"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独立思考，让史铁生悟透生死，生命飘香。</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立，确立分论点</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史铁生于风华正茂之时，双腿残疾，失去行动自由，面对突如其来的灾难，史铁生失落过，绝望过，但是他最终没有像海明威、川端康成、老舍等人一样以自杀的方式陨落在文学的天空。是什么让史铁生敢于直面惨淡的人生，正视无情的现实？是独立思考！</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摆，举例论证</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史铁生正是因为独立思考，才能参悟生死，创作出经典之作</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我与地坛</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；正是用独立思考对抗肉体的痛苦，</a:t>
            </a:r>
            <a:endParaRPr lang="zh-CN" altLang="en-US" sz="2400" b="1" dirty="0">
              <a:solidFill>
                <a:srgbClr val="990033"/>
              </a:solidFill>
              <a:latin typeface="Times New Roman" pitchFamily="18" charset="0"/>
              <a:cs typeface="Times New Roman" pitchFamily="18" charset="0"/>
            </a:endParaRPr>
          </a:p>
        </p:txBody>
      </p:sp>
      <p:sp>
        <p:nvSpPr>
          <p:cNvPr id="274534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4535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4535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4535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45346"/>
                                        </p:tgtEl>
                                        <p:attrNameLst>
                                          <p:attrName>style.visibility</p:attrName>
                                        </p:attrNameLst>
                                      </p:cBhvr>
                                      <p:to>
                                        <p:strVal val="visible"/>
                                      </p:to>
                                    </p:set>
                                    <p:animEffect transition="in" filter="box(in)">
                                      <p:cBhvr>
                                        <p:cTn id="7" dur="500"/>
                                        <p:tgtEl>
                                          <p:spTgt spid="27453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45348"/>
                                        </p:tgtEl>
                                        <p:attrNameLst>
                                          <p:attrName>style.visibility</p:attrName>
                                        </p:attrNameLst>
                                      </p:cBhvr>
                                      <p:to>
                                        <p:strVal val="visible"/>
                                      </p:to>
                                    </p:set>
                                    <p:animEffect transition="in" filter="box(in)">
                                      <p:cBhvr>
                                        <p:cTn id="12" dur="500"/>
                                        <p:tgtEl>
                                          <p:spTgt spid="274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5346" grpId="0"/>
      <p:bldP spid="2745348"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6371" name="内容占位符 2"/>
          <p:cNvSpPr>
            <a:spLocks/>
          </p:cNvSpPr>
          <p:nvPr/>
        </p:nvSpPr>
        <p:spPr bwMode="auto">
          <a:xfrm>
            <a:off x="611188" y="1196975"/>
            <a:ext cx="7920037" cy="3311525"/>
          </a:xfrm>
          <a:prstGeom prst="rect">
            <a:avLst/>
          </a:prstGeom>
          <a:noFill/>
          <a:ln w="9525">
            <a:noFill/>
            <a:miter lim="800000"/>
            <a:headEnd/>
            <a:tailEnd/>
          </a:ln>
        </p:spPr>
        <p:txBody>
          <a:bodyPr/>
          <a:lstStyle/>
          <a:p>
            <a:pPr algn="just">
              <a:lnSpc>
                <a:spcPct val="122000"/>
              </a:lnSpc>
              <a:buFont typeface="Arial" charset="0"/>
              <a:buNone/>
            </a:pPr>
            <a:r>
              <a:rPr lang="zh-CN" altLang="en-US" sz="2400" b="1" dirty="0" smtClean="0">
                <a:solidFill>
                  <a:srgbClr val="990033"/>
                </a:solidFill>
                <a:latin typeface="Times New Roman" pitchFamily="18" charset="0"/>
                <a:cs typeface="Times New Roman" pitchFamily="18" charset="0"/>
              </a:rPr>
              <a:t>才能用出生入死的体验凝结成常人难以企及的生命哲学，才能感悟到“我残疾但不能颓废”，才能以别样的方式“走”出别样的人生之路。</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议论</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史铁生的人生因独立思考而飘香！</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总结</a:t>
            </a:r>
            <a:r>
              <a:rPr lang="en-US" altLang="zh-CN" sz="2400" b="1" dirty="0" smtClean="0">
                <a:solidFill>
                  <a:srgbClr val="990033"/>
                </a:solidFill>
                <a:latin typeface="Times New Roman" pitchFamily="18" charset="0"/>
                <a:cs typeface="Times New Roman" pitchFamily="18" charset="0"/>
              </a:rPr>
              <a:t>)</a:t>
            </a:r>
            <a:endParaRPr lang="zh-CN" altLang="en-US" sz="2400" b="1" dirty="0">
              <a:solidFill>
                <a:srgbClr val="990033"/>
              </a:solidFill>
              <a:latin typeface="Times New Roman" pitchFamily="18" charset="0"/>
              <a:cs typeface="Times New Roman" pitchFamily="18" charset="0"/>
            </a:endParaRPr>
          </a:p>
        </p:txBody>
      </p:sp>
      <p:sp>
        <p:nvSpPr>
          <p:cNvPr id="274637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4637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4637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4637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46371"/>
                                        </p:tgtEl>
                                        <p:attrNameLst>
                                          <p:attrName>style.visibility</p:attrName>
                                        </p:attrNameLst>
                                      </p:cBhvr>
                                      <p:to>
                                        <p:strVal val="visible"/>
                                      </p:to>
                                    </p:set>
                                    <p:animEffect transition="in" filter="box(in)">
                                      <p:cBhvr>
                                        <p:cTn id="7" dur="500"/>
                                        <p:tgtEl>
                                          <p:spTgt spid="2746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63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85786" y="785794"/>
            <a:ext cx="8001056" cy="5715040"/>
          </a:xfrm>
          <a:prstGeom prst="rect">
            <a:avLst/>
          </a:prstGeom>
          <a:noFill/>
          <a:ln w="9525">
            <a:noFill/>
            <a:miter lim="800000"/>
            <a:headEnd/>
            <a:tailEnd/>
          </a:ln>
        </p:spPr>
        <p:txBody>
          <a:bodyPr/>
          <a:lstStyle/>
          <a:p>
            <a:pPr>
              <a:lnSpc>
                <a:spcPts val="3500"/>
              </a:lnSpc>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审题提示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从材料来看，“心”可以是“为人民服务之心”“为他人所不为之心”“持之以恒之心”“坚定顽强之心”“奋发图强之心”“改天换地之心”</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；“风景”可以是</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美丽乡村的风景</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社会的进步</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人生的蜕变</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自我价值的实现</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等。也可以不囿于材料，直接由</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心在哪里，风景就在哪里</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拓展开去，</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心</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可以是</a:t>
            </a:r>
            <a:endParaRPr lang="en-US" altLang="zh-CN" sz="2400" b="1" dirty="0" smtClean="0">
              <a:solidFill>
                <a:srgbClr val="990033"/>
              </a:solidFill>
              <a:latin typeface="宋体" pitchFamily="2" charset="-122"/>
            </a:endParaRPr>
          </a:p>
          <a:p>
            <a:pPr>
              <a:lnSpc>
                <a:spcPts val="3500"/>
              </a:lnSpc>
            </a:pPr>
            <a:r>
              <a:rPr lang="zh-CN" altLang="en-US" sz="2400" b="1" dirty="0" smtClean="0">
                <a:solidFill>
                  <a:srgbClr val="990033"/>
                </a:solidFill>
                <a:latin typeface="宋体" pitchFamily="2" charset="-122"/>
              </a:rPr>
              <a:t>“追求之心”“创美之心”“勇敢之心”</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风景”可以是自然风景，也可以是人文风景；可以是他人风景，也可以是自我风景；可以是社会风景，也可以是个人风景。也可以从怎样才有美丽的风景角度切入：唯有让心安放在需要的地方，才有美丽的风景；唯有内心专一、执着、锲而不舍，才有美丽的风景；唯有内心不畏惧坎坷，才可以看到美丽的风景</a:t>
            </a:r>
            <a:r>
              <a:rPr lang="en-US" altLang="zh-CN" sz="2400" b="1" dirty="0" smtClean="0">
                <a:solidFill>
                  <a:srgbClr val="990033"/>
                </a:solidFill>
                <a:latin typeface="宋体" pitchFamily="2" charset="-122"/>
              </a:rPr>
              <a:t>……</a:t>
            </a:r>
          </a:p>
          <a:p>
            <a:pPr indent="622300">
              <a:lnSpc>
                <a:spcPts val="3500"/>
              </a:lnSpc>
            </a:pPr>
            <a:endParaRPr lang="en-US" altLang="zh-CN" sz="2400" b="1" dirty="0">
              <a:solidFill>
                <a:srgbClr val="990033"/>
              </a:solidFill>
              <a:latin typeface="宋体" pitchFamily="2" charset="-122"/>
            </a:endParaRPr>
          </a:p>
        </p:txBody>
      </p:sp>
      <p:sp>
        <p:nvSpPr>
          <p:cNvPr id="1653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5377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5377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1490"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Font typeface="Arial" charset="0"/>
              <a:buNone/>
            </a:pPr>
            <a:r>
              <a:rPr lang="zh-CN" altLang="en-US" sz="2400" b="1" dirty="0" smtClean="0">
                <a:solidFill>
                  <a:srgbClr val="000000"/>
                </a:solidFill>
                <a:latin typeface="Times New Roman" pitchFamily="18" charset="0"/>
                <a:cs typeface="Times New Roman" pitchFamily="18" charset="0"/>
              </a:rPr>
              <a:t>二、篇章结构</a:t>
            </a:r>
          </a:p>
          <a:p>
            <a:pPr marL="0" indent="0"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一</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记叙文</a:t>
            </a:r>
          </a:p>
          <a:p>
            <a:pPr marL="0" indent="0"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时间式</a:t>
            </a:r>
          </a:p>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文章以时间的推移为顺序，叙写客观事物发展的自然进程：如写一天，从早晨、中午写到晚上；写一个人，从童年、少年、青年写到老年；写一件事，从发生、发展写到结束。这样写使文章脉络清楚，层次井然。</a:t>
            </a:r>
          </a:p>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以时间为序作文时，要注意以下三点：</a:t>
            </a:r>
          </a:p>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一要根据文章主题的需要对材料进行取舍，做到主次分明，重点突出。</a:t>
            </a:r>
          </a:p>
        </p:txBody>
      </p:sp>
      <p:sp>
        <p:nvSpPr>
          <p:cNvPr id="275149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5149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5149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5149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51490"/>
                                        </p:tgtEl>
                                        <p:attrNameLst>
                                          <p:attrName>style.visibility</p:attrName>
                                        </p:attrNameLst>
                                      </p:cBhvr>
                                      <p:to>
                                        <p:strVal val="visible"/>
                                      </p:to>
                                    </p:set>
                                    <p:animEffect transition="in" filter="box(in)">
                                      <p:cBhvr>
                                        <p:cTn id="7" dur="500"/>
                                        <p:tgtEl>
                                          <p:spTgt spid="2751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1490" grpId="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533400" algn="just" eaLnBrk="1" hangingPunct="1">
              <a:lnSpc>
                <a:spcPct val="122000"/>
              </a:lnSpc>
              <a:spcBef>
                <a:spcPct val="0"/>
              </a:spcBef>
              <a:buFont typeface="Arial" charset="0"/>
              <a:buNone/>
            </a:pPr>
            <a:endParaRPr lang="zh-CN" altLang="en-US" sz="2400" b="1" dirty="0" smtClean="0">
              <a:solidFill>
                <a:srgbClr val="000000"/>
              </a:solidFill>
              <a:latin typeface="Times New Roman" pitchFamily="18" charset="0"/>
              <a:cs typeface="Times New Roman" pitchFamily="18" charset="0"/>
            </a:endParaRPr>
          </a:p>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二要学会“彩线穿珠”，用一条“红线”把所有的材料贯穿起来，做到脉络贯通，头绪清楚。</a:t>
            </a:r>
          </a:p>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三要巧设悬念，灵活穿插，可运用先抑后扬、疏密相间、张弛结合等手法，使文章波澜起伏，引人入胜，以免落入记“流水账”的俗套。</a:t>
            </a:r>
          </a:p>
        </p:txBody>
      </p:sp>
      <p:sp>
        <p:nvSpPr>
          <p:cNvPr id="275251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5251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5251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5252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3538" name="内容占位符 2"/>
          <p:cNvSpPr>
            <a:spLocks noGrp="1"/>
          </p:cNvSpPr>
          <p:nvPr>
            <p:ph idx="4294967295"/>
          </p:nvPr>
        </p:nvSpPr>
        <p:spPr>
          <a:xfrm>
            <a:off x="792163" y="936625"/>
            <a:ext cx="7920037" cy="5399088"/>
          </a:xfrm>
        </p:spPr>
        <p:txBody>
          <a:bodyPr/>
          <a:lstStyle/>
          <a:p>
            <a:pPr marL="0" indent="622300" eaLnBrk="1" hangingPunct="1">
              <a:lnSpc>
                <a:spcPct val="122000"/>
              </a:lnSpc>
              <a:spcBef>
                <a:spcPct val="0"/>
              </a:spcBef>
              <a:buFont typeface="Arial" charset="0"/>
              <a:buNone/>
            </a:pPr>
            <a:r>
              <a:rPr lang="zh-CN" altLang="en-US" sz="2400" b="1" dirty="0" smtClean="0">
                <a:solidFill>
                  <a:srgbClr val="000000"/>
                </a:solidFill>
                <a:latin typeface="Times New Roman" pitchFamily="18" charset="0"/>
                <a:cs typeface="Times New Roman" pitchFamily="18" charset="0"/>
              </a:rPr>
              <a:t>例</a:t>
            </a:r>
            <a:endParaRPr lang="en-US" altLang="zh-CN" sz="2400" b="1" dirty="0" smtClean="0">
              <a:solidFill>
                <a:srgbClr val="000000"/>
              </a:solidFill>
              <a:latin typeface="Times New Roman" pitchFamily="18" charset="0"/>
              <a:cs typeface="Times New Roman" pitchFamily="18" charset="0"/>
            </a:endParaRPr>
          </a:p>
          <a:p>
            <a:pPr marL="0" indent="622300" algn="ctr"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哥哥，我们一起走</a:t>
            </a:r>
          </a:p>
          <a:p>
            <a:pPr marL="0" indent="622300" algn="ctr"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一考生</a:t>
            </a:r>
          </a:p>
          <a:p>
            <a:pPr marL="0" indent="62230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佛曰：前世五百次的回眸，才换来今生的擦肩而过。可是，哥哥，你是否只顾找寻弟弟的身影，而忘记了脚下的疲惫。就这样，你带着满身的伤痕，坐到了我的身旁，一坐就是一辈子。</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622300" eaLnBrk="1" hangingPunct="1">
              <a:lnSpc>
                <a:spcPct val="122000"/>
              </a:lnSpc>
              <a:spcBef>
                <a:spcPct val="0"/>
              </a:spcBef>
              <a:buNone/>
            </a:pPr>
            <a:endParaRPr lang="zh-CN" altLang="en-US" sz="2400" b="1" dirty="0" smtClean="0">
              <a:solidFill>
                <a:srgbClr val="000000"/>
              </a:solidFill>
              <a:latin typeface="Times New Roman" pitchFamily="18" charset="0"/>
              <a:cs typeface="Times New Roman" pitchFamily="18" charset="0"/>
            </a:endParaRPr>
          </a:p>
        </p:txBody>
      </p:sp>
      <p:sp>
        <p:nvSpPr>
          <p:cNvPr id="275354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5354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5354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5354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3538"/>
                                        </p:tgtEl>
                                        <p:attrNameLst>
                                          <p:attrName>style.visibility</p:attrName>
                                        </p:attrNameLst>
                                      </p:cBhvr>
                                      <p:to>
                                        <p:strVal val="visible"/>
                                      </p:to>
                                    </p:set>
                                    <p:animEffect transition="in" filter="blinds(horizontal)">
                                      <p:cBhvr>
                                        <p:cTn id="7" dur="500"/>
                                        <p:tgtEl>
                                          <p:spTgt spid="2753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3538" grpId="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62" name="内容占位符 2"/>
          <p:cNvSpPr>
            <a:spLocks noGrp="1"/>
          </p:cNvSpPr>
          <p:nvPr>
            <p:ph idx="4294967295"/>
          </p:nvPr>
        </p:nvSpPr>
        <p:spPr>
          <a:xfrm>
            <a:off x="792163" y="936625"/>
            <a:ext cx="7920037" cy="5399088"/>
          </a:xfrm>
        </p:spPr>
        <p:txBody>
          <a:bodyPr/>
          <a:lstStyle/>
          <a:p>
            <a:pPr marL="0" indent="622300" algn="ctr"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昨　日</a:t>
            </a:r>
          </a:p>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妈妈说：“你刚出生时，你哥哥在轮椅上手舞足蹈，傻傻地高兴着。”可是，哥哥，我的出生，却让家里人忽视了你，你本来还可以康复的双腿，因此再也站不起来了。你的懂事化解了家里的拮据，让我可以安然长大。哥哥，我们兄弟俩就像走在人生的独木桥上一样，是你把我送到了彼岸，即使再也无法起身，你依然微笑着说：“弟弟，加油！我会因你而骄傲！”可是那时的我顽皮，嫌弃你，因为你，同学们都嘲笑我，我只想离你远远的。不过，哥哥，你要相信，弟弟的心从未离你远去。你昨日的微笑是我茁壮成长的桥梁，我在上面走向你想让我去的远方。</a:t>
            </a:r>
          </a:p>
        </p:txBody>
      </p:sp>
      <p:sp>
        <p:nvSpPr>
          <p:cNvPr id="275456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5456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5456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5456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562"/>
                                        </p:tgtEl>
                                        <p:attrNameLst>
                                          <p:attrName>style.visibility</p:attrName>
                                        </p:attrNameLst>
                                      </p:cBhvr>
                                      <p:to>
                                        <p:strVal val="visible"/>
                                      </p:to>
                                    </p:set>
                                    <p:animEffect transition="in" filter="blinds(horizontal)">
                                      <p:cBhvr>
                                        <p:cTn id="7" dur="500"/>
                                        <p:tgtEl>
                                          <p:spTgt spid="2754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62"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5586" name="内容占位符 2"/>
          <p:cNvSpPr>
            <a:spLocks noGrp="1"/>
          </p:cNvSpPr>
          <p:nvPr>
            <p:ph idx="4294967295"/>
          </p:nvPr>
        </p:nvSpPr>
        <p:spPr>
          <a:xfrm>
            <a:off x="792163" y="936625"/>
            <a:ext cx="7920037" cy="5399088"/>
          </a:xfrm>
        </p:spPr>
        <p:txBody>
          <a:bodyPr/>
          <a:lstStyle/>
          <a:p>
            <a:pPr marL="0" indent="622300" algn="ctr"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今　朝</a:t>
            </a:r>
          </a:p>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今天，我坐在高考的考场上，认真地作答。我知道，哥哥你肯定会在家里咧着嘴笑。我不确定，你还会陪我多久。最近你的病不断复发，让我的心像刀扎一样疼。你还记得吗？那次你说：“哥哥不会走的。”说完却从椅子上跌倒在地。家里没有别人，无助的我只有紧紧地抱着你。那一刻，我真的好害怕，怕你就那样突然离开我。还好后来你没有大碍，我抱着你大哭起来，再也不愿撒手。哥哥，答应我好好活着，我会不懈地努力，积极向上，带你走上弟弟为你铺好的康庄大道。</a:t>
            </a:r>
          </a:p>
        </p:txBody>
      </p:sp>
      <p:sp>
        <p:nvSpPr>
          <p:cNvPr id="275558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5559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5559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5559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5586"/>
                                        </p:tgtEl>
                                        <p:attrNameLst>
                                          <p:attrName>style.visibility</p:attrName>
                                        </p:attrNameLst>
                                      </p:cBhvr>
                                      <p:to>
                                        <p:strVal val="visible"/>
                                      </p:to>
                                    </p:set>
                                    <p:animEffect transition="in" filter="blinds(horizontal)">
                                      <p:cBhvr>
                                        <p:cTn id="7" dur="500"/>
                                        <p:tgtEl>
                                          <p:spTgt spid="275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5586"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6610" name="内容占位符 2"/>
          <p:cNvSpPr>
            <a:spLocks noGrp="1"/>
          </p:cNvSpPr>
          <p:nvPr>
            <p:ph idx="4294967295"/>
          </p:nvPr>
        </p:nvSpPr>
        <p:spPr>
          <a:xfrm>
            <a:off x="714348" y="785794"/>
            <a:ext cx="8215370" cy="5857916"/>
          </a:xfrm>
        </p:spPr>
        <p:txBody>
          <a:bodyPr/>
          <a:lstStyle/>
          <a:p>
            <a:pPr marL="0" indent="622300" algn="ctr" eaLnBrk="1" hangingPunct="1">
              <a:lnSpc>
                <a:spcPct val="122000"/>
              </a:lnSpc>
              <a:spcBef>
                <a:spcPct val="0"/>
              </a:spcBef>
              <a:buNone/>
            </a:pPr>
            <a:r>
              <a:rPr lang="zh-CN" altLang="en-US" sz="2400" b="1" dirty="0" smtClean="0">
                <a:solidFill>
                  <a:srgbClr val="000000"/>
                </a:solidFill>
                <a:latin typeface="楷体_GB2312" pitchFamily="49" charset="-122"/>
                <a:ea typeface="楷体_GB2312" pitchFamily="49" charset="-122"/>
              </a:rPr>
              <a:t>明　天</a:t>
            </a:r>
          </a:p>
          <a:p>
            <a:pPr marL="0" indent="622300" algn="just" eaLnBrk="1" hangingPunct="1">
              <a:lnSpc>
                <a:spcPct val="122000"/>
              </a:lnSpc>
              <a:spcBef>
                <a:spcPct val="0"/>
              </a:spcBef>
              <a:buNone/>
            </a:pPr>
            <a:r>
              <a:rPr lang="zh-CN" altLang="en-US" sz="2400" b="1" dirty="0" smtClean="0">
                <a:solidFill>
                  <a:srgbClr val="000000"/>
                </a:solidFill>
                <a:latin typeface="楷体_GB2312" pitchFamily="49" charset="-122"/>
                <a:ea typeface="楷体_GB2312" pitchFamily="49" charset="-122"/>
              </a:rPr>
              <a:t>你经常告诉我：“预见将来的最好方式就是创造它。”我把它牢记在心里。我知道，为了我的成长，家里已亏欠你太多。每次能够安稳地走在路上，我都会记得，那是不会走的哥哥换来的。哥哥，你不是喜欢</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越来越快</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那个节目吗？我答应你，未来的自己会更加努力，让我做你的双腿，带着你走出属于我们的奇迹与辉煌。纵使我们的人生是独木桥，我们也要一起走，你用双眼看世界，我用双脚走天下。</a:t>
            </a:r>
          </a:p>
          <a:p>
            <a:pPr marL="0" indent="622300" algn="just" eaLnBrk="1" hangingPunct="1">
              <a:lnSpc>
                <a:spcPct val="122000"/>
              </a:lnSpc>
              <a:spcBef>
                <a:spcPct val="0"/>
              </a:spcBef>
              <a:buNone/>
            </a:pPr>
            <a:r>
              <a:rPr lang="zh-CN" altLang="en-US" sz="2400" b="1" dirty="0" smtClean="0">
                <a:solidFill>
                  <a:srgbClr val="000000"/>
                </a:solidFill>
                <a:latin typeface="楷体_GB2312" pitchFamily="49" charset="-122"/>
                <a:ea typeface="楷体_GB2312" pitchFamily="49" charset="-122"/>
              </a:rPr>
              <a:t>哥哥，下辈子，我还要做你的弟弟，我们可是拉了钩的啊！如果再一次站到人生的独木桥前，让我抱着你，我们一起长大，一起走世界，闯天下，好吗？</a:t>
            </a:r>
          </a:p>
          <a:p>
            <a:pPr marL="0" indent="622300" algn="r" eaLnBrk="1" hangingPunct="1">
              <a:lnSpc>
                <a:spcPct val="122000"/>
              </a:lnSpc>
              <a:spcBef>
                <a:spcPct val="0"/>
              </a:spcBef>
              <a:buNone/>
            </a:pPr>
            <a:r>
              <a:rPr lang="en-US" altLang="zh-CN" sz="2400" b="1" dirty="0" smtClean="0">
                <a:solidFill>
                  <a:srgbClr val="000000"/>
                </a:solidFill>
                <a:latin typeface="楷体_GB2312" pitchFamily="49" charset="-122"/>
                <a:ea typeface="楷体_GB2312" pitchFamily="49" charset="-122"/>
              </a:rPr>
              <a:t>(2014</a:t>
            </a:r>
            <a:r>
              <a:rPr lang="zh-CN" altLang="en-US" sz="2400" b="1" dirty="0" smtClean="0">
                <a:solidFill>
                  <a:srgbClr val="000000"/>
                </a:solidFill>
                <a:latin typeface="楷体_GB2312" pitchFamily="49" charset="-122"/>
                <a:ea typeface="楷体_GB2312" pitchFamily="49" charset="-122"/>
              </a:rPr>
              <a:t>年新课标全国卷</a:t>
            </a:r>
            <a:r>
              <a:rPr lang="en-US" altLang="zh-CN" sz="2400" b="1" dirty="0" smtClean="0">
                <a:solidFill>
                  <a:srgbClr val="000000"/>
                </a:solidFill>
                <a:latin typeface="楷体_GB2312" pitchFamily="49" charset="-122"/>
                <a:ea typeface="楷体_GB2312" pitchFamily="49" charset="-122"/>
              </a:rPr>
              <a:t>Ⅰ</a:t>
            </a:r>
            <a:r>
              <a:rPr lang="zh-CN" altLang="en-US" sz="2400" b="1" dirty="0" smtClean="0">
                <a:solidFill>
                  <a:srgbClr val="000000"/>
                </a:solidFill>
                <a:latin typeface="楷体_GB2312" pitchFamily="49" charset="-122"/>
                <a:ea typeface="楷体_GB2312" pitchFamily="49" charset="-122"/>
              </a:rPr>
              <a:t>高分作文</a:t>
            </a:r>
            <a:r>
              <a:rPr lang="en-US" altLang="zh-CN" sz="2400" b="1" dirty="0" smtClean="0">
                <a:solidFill>
                  <a:srgbClr val="000000"/>
                </a:solidFill>
                <a:latin typeface="楷体_GB2312" pitchFamily="49" charset="-122"/>
                <a:ea typeface="楷体_GB2312" pitchFamily="49" charset="-122"/>
              </a:rPr>
              <a:t>)</a:t>
            </a:r>
          </a:p>
        </p:txBody>
      </p:sp>
      <p:sp>
        <p:nvSpPr>
          <p:cNvPr id="275661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5661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5661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5661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6610"/>
                                        </p:tgtEl>
                                        <p:attrNameLst>
                                          <p:attrName>style.visibility</p:attrName>
                                        </p:attrNameLst>
                                      </p:cBhvr>
                                      <p:to>
                                        <p:strVal val="visible"/>
                                      </p:to>
                                    </p:set>
                                    <p:animEffect transition="in" filter="blinds(horizontal)">
                                      <p:cBhvr>
                                        <p:cTn id="7" dur="500"/>
                                        <p:tgtEl>
                                          <p:spTgt spid="2756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6610"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981075"/>
            <a:ext cx="7920037" cy="4535488"/>
          </a:xfrm>
        </p:spPr>
        <p:txBody>
          <a:bodyPr/>
          <a:lstStyle/>
          <a:p>
            <a:pPr marL="0" indent="0" eaLnBrk="1" hangingPunct="1">
              <a:lnSpc>
                <a:spcPct val="122000"/>
              </a:lnSpc>
              <a:spcBef>
                <a:spcPct val="0"/>
              </a:spcBef>
              <a:buNone/>
            </a:pP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Times New Roman" pitchFamily="18" charset="0"/>
                <a:ea typeface="黑体" pitchFamily="2" charset="-122"/>
                <a:cs typeface="Times New Roman" pitchFamily="18" charset="0"/>
              </a:rPr>
              <a:t>金指点津</a:t>
            </a: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mn-ea"/>
                <a:cs typeface="Times New Roman" pitchFamily="18" charset="0"/>
              </a:rPr>
              <a:t>本文采用时间式结构，将哥哥的奉献精神、关爱之情溢于言表，弟弟的感恩知报、拳拳情怀跃然纸上。文章以兄弟手足之情为经，以发生在兄弟之间的事为纬，精构“昨日”“今朝”“明天”三个画面，结构清晰。本文多运用散文笔法和文学语言，别有韵味。</a:t>
            </a:r>
            <a:endParaRPr lang="en-US" altLang="zh-CN" sz="2400" b="1" dirty="0" smtClean="0">
              <a:latin typeface="+mn-ea"/>
              <a:cs typeface="Times New Roman" pitchFamily="18" charset="0"/>
            </a:endParaRPr>
          </a:p>
          <a:p>
            <a:pPr marL="0" indent="630238" eaLnBrk="1" hangingPunct="1">
              <a:lnSpc>
                <a:spcPct val="122000"/>
              </a:lnSpc>
              <a:spcBef>
                <a:spcPct val="0"/>
              </a:spcBef>
              <a:buFont typeface="Arial" charset="0"/>
              <a:buNone/>
            </a:pPr>
            <a:r>
              <a:rPr lang="en-US" altLang="zh-CN" sz="2400" b="1" dirty="0" smtClean="0">
                <a:latin typeface="宋体" pitchFamily="2" charset="-122"/>
                <a:cs typeface="Times New Roman" pitchFamily="18" charset="0"/>
              </a:rPr>
              <a:t>  </a:t>
            </a:r>
            <a:endParaRPr lang="en-US" altLang="zh-CN" sz="2400" b="1" dirty="0" smtClean="0">
              <a:solidFill>
                <a:srgbClr val="990033"/>
              </a:solidFill>
              <a:latin typeface="宋体" pitchFamily="2" charset="-122"/>
              <a:cs typeface="Times New Roman" pitchFamily="18" charset="0"/>
            </a:endParaRPr>
          </a:p>
        </p:txBody>
      </p:sp>
      <p:sp>
        <p:nvSpPr>
          <p:cNvPr id="275763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5763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5763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5764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Font typeface="Arial" charset="0"/>
              <a:buNone/>
            </a:pPr>
            <a:r>
              <a:rPr lang="zh-CN" altLang="zh-CN" sz="2400" b="1" dirty="0" smtClean="0">
                <a:solidFill>
                  <a:srgbClr val="000000"/>
                </a:solidFill>
                <a:latin typeface="Times New Roman" pitchFamily="18" charset="0"/>
                <a:cs typeface="Times New Roman" pitchFamily="18" charset="0"/>
              </a:rPr>
              <a:t>【对点训练】</a:t>
            </a:r>
            <a:endParaRPr lang="zh-CN" altLang="en-US" sz="2400" b="1" dirty="0" smtClean="0">
              <a:solidFill>
                <a:srgbClr val="000000"/>
              </a:solidFill>
              <a:latin typeface="Times New Roman" pitchFamily="18" charset="0"/>
              <a:cs typeface="Times New Roman" pitchFamily="18" charset="0"/>
            </a:endParaRPr>
          </a:p>
          <a:p>
            <a:pPr marL="0" indent="0"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4</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marL="0" indent="630238"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有一只猕猴，手里抓了一把豆子，高高兴兴地在路上一蹦一跳地走着。一不留神，手中的豆子滚落了一颗在地上。为了这颗掉落的豆子，猕猴马上将手中其余的豆子全部放置在路旁，趴在地上专心地寻找，却始终不见踪影。最后，猕猴只好起身去拿放置在一旁的豆子，谁知，那一把豆子已被路旁的鸡吃得一颗也不剩了。</a:t>
            </a:r>
          </a:p>
          <a:p>
            <a:pPr marL="0" indent="630238"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要求：选好角度，确定立意，明确文体，自拟标题；不要脱离材料内容及含意的范围作文，不要套作，不得抄袭。运用“时间式”结构。</a:t>
            </a:r>
          </a:p>
        </p:txBody>
      </p:sp>
      <p:sp>
        <p:nvSpPr>
          <p:cNvPr id="276480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6480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6480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6480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algn="just" eaLnBrk="1" hangingPunct="1">
              <a:lnSpc>
                <a:spcPct val="122000"/>
              </a:lnSpc>
              <a:spcBef>
                <a:spcPct val="0"/>
              </a:spcBef>
              <a:buNone/>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审题提示</a:t>
            </a:r>
            <a:r>
              <a:rPr lang="en-US" altLang="zh-CN" sz="2400" b="1" dirty="0" smtClean="0">
                <a:solidFill>
                  <a:srgbClr val="990033"/>
                </a:solidFill>
                <a:latin typeface="Times New Roman" pitchFamily="18" charset="0"/>
                <a:cs typeface="Times New Roman" pitchFamily="18" charset="0"/>
              </a:rPr>
              <a:t>] </a:t>
            </a:r>
            <a:r>
              <a:rPr lang="zh-CN" altLang="en-US" sz="2400" b="1" dirty="0" smtClean="0">
                <a:solidFill>
                  <a:srgbClr val="990033"/>
                </a:solidFill>
                <a:latin typeface="Times New Roman" pitchFamily="18" charset="0"/>
                <a:cs typeface="Times New Roman" pitchFamily="18" charset="0"/>
              </a:rPr>
              <a:t>这是一则寓言式的作文题，寓言的主角是猕猴。审视这则寓言，从不同的角度思考，有以下几种立意可供选择：①珍惜当下拥有的。猕猴在丢失一颗豆子时，不知珍惜仍然拥有的那一把豆子，竟然把那把豆子放在路边，结果被鸡吃得一颗也不剩。其实生活中也有这样的人，总是习惯无视自己拥有的而仰慕别人拥有的，而最后自己原本拥有的也弄丢了。②平和淡定看得失。得到与失去都是生活的必然，因此，我们完全没有必要为失去生活里的一颗“豆子”而耿耿于怀。如果你因为失去太阳而哭泣，那么你也会错过群星。</a:t>
            </a:r>
          </a:p>
        </p:txBody>
      </p:sp>
      <p:sp>
        <p:nvSpPr>
          <p:cNvPr id="276685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6685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6685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6685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2. </a:t>
            </a:r>
            <a:r>
              <a:rPr lang="zh-CN" altLang="en-US" sz="2400" b="1" dirty="0" smtClean="0">
                <a:solidFill>
                  <a:srgbClr val="000000"/>
                </a:solidFill>
                <a:latin typeface="Times New Roman" pitchFamily="18" charset="0"/>
                <a:cs typeface="Times New Roman" pitchFamily="18" charset="0"/>
              </a:rPr>
              <a:t>画面组合式</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在记叙文中，画面组合式意味着文章是将几个有内在联系的生活片段组合起来，多侧面、多角度地反映主题的。尽管每一个片段都能独立成为一幅图画，但是必须表现中心事物的特征，也就是说采用画面组合式，必然是所有的画面都要反映文章主题，这是最基本的要求。在满足基本要求的前提下，难点就是对画面的描写，既要从不同角度去描写，又要在画面中营造情感，为主题烘托气氛。只有这样，才会在形式上新颖别致，变而不乱；在内容上充实详尽，情感强烈。</a:t>
            </a:r>
          </a:p>
        </p:txBody>
      </p:sp>
      <p:sp>
        <p:nvSpPr>
          <p:cNvPr id="5" name="内容占位符 2"/>
          <p:cNvSpPr>
            <a:spLocks/>
          </p:cNvSpPr>
          <p:nvPr/>
        </p:nvSpPr>
        <p:spPr bwMode="auto">
          <a:xfrm>
            <a:off x="827088" y="3860800"/>
            <a:ext cx="7848600" cy="2447925"/>
          </a:xfrm>
          <a:prstGeom prst="rect">
            <a:avLst/>
          </a:prstGeom>
          <a:noFill/>
          <a:ln w="9525">
            <a:noFill/>
            <a:miter lim="800000"/>
            <a:headEnd/>
            <a:tailEnd/>
          </a:ln>
        </p:spPr>
        <p:txBody>
          <a:bodyPr/>
          <a:lstStyle/>
          <a:p>
            <a:pPr>
              <a:lnSpc>
                <a:spcPts val="3500"/>
              </a:lnSpc>
              <a:buFont typeface="Arial" charset="0"/>
              <a:buNone/>
            </a:pPr>
            <a:r>
              <a:rPr lang="en-US" altLang="zh-CN" sz="2400" b="1">
                <a:latin typeface="宋体" pitchFamily="2" charset="-122"/>
              </a:rPr>
              <a:t>   </a:t>
            </a:r>
            <a:endParaRPr lang="zh-CN" altLang="en-US" sz="2400" b="1">
              <a:solidFill>
                <a:srgbClr val="990033"/>
              </a:solidFill>
              <a:latin typeface="宋体" pitchFamily="2" charset="-122"/>
            </a:endParaRPr>
          </a:p>
        </p:txBody>
      </p:sp>
      <p:sp>
        <p:nvSpPr>
          <p:cNvPr id="275866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5866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75866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58665" name="动作按钮: 自定义 8">
            <a:hlinkClick r:id="rId5"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buFont typeface="Arial" charset="0"/>
              <a:buNone/>
            </a:pPr>
            <a:r>
              <a:rPr lang="en-US" altLang="zh-CN" sz="2400" b="1" dirty="0">
                <a:latin typeface="宋体" pitchFamily="2" charset="-122"/>
              </a:rPr>
              <a:t>【</a:t>
            </a:r>
            <a:r>
              <a:rPr lang="zh-CN" altLang="en-US" sz="2400" b="1" dirty="0">
                <a:latin typeface="宋体" pitchFamily="2" charset="-122"/>
              </a:rPr>
              <a:t>对点训练</a:t>
            </a:r>
            <a:r>
              <a:rPr lang="en-US" altLang="zh-CN" sz="2400" b="1" dirty="0">
                <a:latin typeface="宋体" pitchFamily="2" charset="-122"/>
              </a:rPr>
              <a:t>】</a:t>
            </a:r>
          </a:p>
          <a:p>
            <a:pPr>
              <a:lnSpc>
                <a:spcPts val="3500"/>
              </a:lnSpc>
            </a:pPr>
            <a:r>
              <a:rPr lang="zh-CN" altLang="en-US" sz="2400" b="1" dirty="0">
                <a:latin typeface="宋体" pitchFamily="2" charset="-122"/>
              </a:rPr>
              <a:t> </a:t>
            </a:r>
            <a:r>
              <a:rPr lang="en-US" altLang="zh-CN" sz="2400" b="1" dirty="0" smtClean="0">
                <a:latin typeface="宋体" pitchFamily="2" charset="-122"/>
              </a:rPr>
              <a:t>1. </a:t>
            </a:r>
            <a:r>
              <a:rPr lang="zh-CN" altLang="en-US" sz="2400" b="1" dirty="0" smtClean="0">
                <a:latin typeface="宋体" pitchFamily="2" charset="-122"/>
              </a:rPr>
              <a:t>阅读下面的材料，根据要求写一篇不少于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endParaRPr lang="zh-CN" altLang="en-US" sz="2400" b="1" dirty="0">
              <a:latin typeface="宋体" pitchFamily="2" charset="-122"/>
            </a:endParaRPr>
          </a:p>
          <a:p>
            <a:pPr indent="452438">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  动物实验中心要做实验，一部分学生牵着狗，旁边有学生抬着担架；一部分学生抱着兔子，旁边没有担架</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这意味着狗还能保住生命，而兔子则永远回不来了。有一名教授看了很伤感，约见了中心主任。主任带他来到婆娑的柳树下，这里有一座坟墓，纪念碑上有蓝色的碑铭：谨以此纪念为生命科学研究而献身的实验动物。主任还说，每到节日，师生会自发到此献花圈默哀。</a:t>
            </a:r>
          </a:p>
          <a:p>
            <a:pPr indent="452438">
              <a:lnSpc>
                <a:spcPts val="3500"/>
              </a:lnSpc>
            </a:pPr>
            <a:endParaRPr lang="zh-CN" altLang="en-US" sz="2400" b="1" dirty="0">
              <a:solidFill>
                <a:srgbClr val="000000"/>
              </a:solidFill>
              <a:latin typeface="Times New Roman" pitchFamily="18" charset="0"/>
              <a:ea typeface="楷体_GB2312" pitchFamily="49" charset="-122"/>
            </a:endParaRPr>
          </a:p>
        </p:txBody>
      </p:sp>
      <p:sp>
        <p:nvSpPr>
          <p:cNvPr id="164762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47629"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47630"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9682" name="内容占位符 2"/>
          <p:cNvSpPr>
            <a:spLocks noGrp="1"/>
          </p:cNvSpPr>
          <p:nvPr>
            <p:ph idx="4294967295"/>
          </p:nvPr>
        </p:nvSpPr>
        <p:spPr>
          <a:xfrm>
            <a:off x="792163" y="936625"/>
            <a:ext cx="7920037" cy="5399088"/>
          </a:xfrm>
        </p:spPr>
        <p:txBody>
          <a:bodyPr/>
          <a:lstStyle/>
          <a:p>
            <a:pPr marL="0" indent="630238" eaLnBrk="1" hangingPunct="1">
              <a:lnSpc>
                <a:spcPct val="122000"/>
              </a:lnSpc>
              <a:spcBef>
                <a:spcPct val="0"/>
              </a:spcBef>
              <a:buFont typeface="Arial" charset="0"/>
              <a:buNone/>
            </a:pPr>
            <a:r>
              <a:rPr lang="zh-CN" altLang="en-US" sz="2400" b="1" dirty="0" smtClean="0">
                <a:latin typeface="宋体" pitchFamily="2" charset="-122"/>
              </a:rPr>
              <a:t>　例</a:t>
            </a:r>
            <a:endParaRPr lang="en-US" altLang="zh-CN" sz="2400" b="1" dirty="0" smtClean="0">
              <a:latin typeface="宋体" pitchFamily="2" charset="-122"/>
            </a:endParaRPr>
          </a:p>
          <a:p>
            <a:pPr marL="0" indent="630238" algn="ctr"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不老的时光</a:t>
            </a:r>
          </a:p>
          <a:p>
            <a:pPr marL="0" indent="630238" algn="ctr" eaLnBrk="1" hangingPunct="1">
              <a:lnSpc>
                <a:spcPct val="122000"/>
              </a:lnSpc>
              <a:spcBef>
                <a:spcPct val="0"/>
              </a:spcBef>
              <a:buFont typeface="Arial" charset="0"/>
              <a:buNone/>
            </a:pPr>
            <a:r>
              <a:rPr lang="zh-CN" altLang="en-US" sz="2400" b="1" dirty="0" smtClean="0">
                <a:solidFill>
                  <a:srgbClr val="000000"/>
                </a:solidFill>
                <a:latin typeface="Times New Roman" pitchFamily="18" charset="0"/>
                <a:ea typeface="仿宋_GB2312" pitchFamily="49" charset="-122"/>
                <a:cs typeface="Times New Roman" pitchFamily="18" charset="0"/>
              </a:rPr>
              <a:t>一考生</a:t>
            </a: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世人都道流光容易把人抛，我却想用相机留住这易逝的时光，将平凡的日子里那些不经意的琐碎温情一一定格，让它们在岁月的淘洗中依然鲜亮如昨，成为不老的时光！</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630238" algn="ctr"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生命绽放</a:t>
            </a:r>
          </a:p>
          <a:p>
            <a:pPr marL="0" indent="630238" algn="ctr"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是夜，月色如水，静静地洒在庭院里，为院中的一切罩上了一层朦胧的轻纱。小园中的几株昙花愈发显得不真实。空气中似有淡淡的香气传来。没错，昙花就要开了。</a:t>
            </a:r>
          </a:p>
        </p:txBody>
      </p:sp>
      <p:sp>
        <p:nvSpPr>
          <p:cNvPr id="275968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5968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5968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5968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59682"/>
                                        </p:tgtEl>
                                        <p:attrNameLst>
                                          <p:attrName>style.visibility</p:attrName>
                                        </p:attrNameLst>
                                      </p:cBhvr>
                                      <p:to>
                                        <p:strVal val="visible"/>
                                      </p:to>
                                    </p:set>
                                    <p:animEffect transition="in" filter="box(in)">
                                      <p:cBhvr>
                                        <p:cTn id="7" dur="500"/>
                                        <p:tgtEl>
                                          <p:spTgt spid="2759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9682" grpId="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0706"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zh-CN" altLang="en-US" sz="2400" b="1" dirty="0" smtClean="0">
                <a:latin typeface="宋体" pitchFamily="2" charset="-122"/>
              </a:rPr>
              <a:t>　   </a:t>
            </a:r>
            <a:r>
              <a:rPr lang="zh-CN" altLang="en-US" sz="2400" b="1" dirty="0" smtClean="0">
                <a:solidFill>
                  <a:srgbClr val="000000"/>
                </a:solidFill>
                <a:latin typeface="Times New Roman" pitchFamily="18" charset="0"/>
                <a:ea typeface="楷体_GB2312" pitchFamily="49" charset="-122"/>
                <a:cs typeface="Times New Roman" pitchFamily="18" charset="0"/>
              </a:rPr>
              <a:t>我端好相机，准备迎接那生命绽放的精彩一刻。慢慢地，慢慢地，一个花苞在变大，那些抱得紧紧的花瓣渐渐张开了。在花苞顶端形成了一个很小的口，恰如一个玉制的紧口杯。那朵花越来越大，花瓣一层层地舒展开来</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那一丝丝白嫩的雄蕊，头顶着淡黄的花粉，好似佛手般地勾卷着；那又粗又长的雌蕊，把龙爪般的柱头高高举起，在花蕊中独具风姿。而那白色的花瓣，在月光的映衬下似玉、似绢，更似纱。</a:t>
            </a:r>
          </a:p>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我按动快门，定格了这瞬间的美好。尽管昙花只是一现，但在我的相机里昙花却成了永恒。</a:t>
            </a:r>
          </a:p>
        </p:txBody>
      </p:sp>
      <p:sp>
        <p:nvSpPr>
          <p:cNvPr id="276070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6071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6071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6071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0706"/>
                                        </p:tgtEl>
                                        <p:attrNameLst>
                                          <p:attrName>style.visibility</p:attrName>
                                        </p:attrNameLst>
                                      </p:cBhvr>
                                      <p:to>
                                        <p:strVal val="visible"/>
                                      </p:to>
                                    </p:set>
                                    <p:animEffect transition="in" filter="box(in)">
                                      <p:cBhvr>
                                        <p:cTn id="7" dur="500"/>
                                        <p:tgtEl>
                                          <p:spTgt spid="276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0706" grpId="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1730" name="内容占位符 2"/>
          <p:cNvSpPr>
            <a:spLocks noGrp="1"/>
          </p:cNvSpPr>
          <p:nvPr>
            <p:ph idx="4294967295"/>
          </p:nvPr>
        </p:nvSpPr>
        <p:spPr>
          <a:xfrm>
            <a:off x="792163" y="936625"/>
            <a:ext cx="7920037" cy="5399088"/>
          </a:xfrm>
        </p:spPr>
        <p:txBody>
          <a:bodyPr/>
          <a:lstStyle/>
          <a:p>
            <a:pPr marL="0" indent="630238" algn="ctr"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小巷温情</a:t>
            </a:r>
          </a:p>
          <a:p>
            <a:pPr marL="0" indent="630238" algn="ctr"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午后，暖暖的阳光慵懒地照进幽深的小巷里。斑驳的红木门，掉了皮的白墙，彰显着这条巷子的古老。这阳光吸引了与小巷差不多同龄的一群老人出来晒太阳。他们有的静静地坐在自家门槛上，眯着眼，享受着这难得的温暖；有的三五个靠墙坐着，似乎在谈论那些过往的乐事，笑容爬满了已是皱纹纵横的脸；有的嘴里叼着烟斗，悠然地边抽边看着不远处一群似乎永不知疲倦的小孩玩过家家。</a:t>
            </a:r>
          </a:p>
          <a:p>
            <a:pPr marL="0" indent="630238"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我赶紧用相机记录下了这温情的一幕。每次看到这张照片，无论多么烦躁的内心都会平静下来，总会有一种淡淡的温馨弥漫心间。</a:t>
            </a:r>
          </a:p>
        </p:txBody>
      </p:sp>
      <p:grpSp>
        <p:nvGrpSpPr>
          <p:cNvPr id="2" name="Group 7"/>
          <p:cNvGrpSpPr>
            <a:grpSpLocks/>
          </p:cNvGrpSpPr>
          <p:nvPr/>
        </p:nvGrpSpPr>
        <p:grpSpPr bwMode="auto">
          <a:xfrm>
            <a:off x="1588" y="3827463"/>
            <a:ext cx="609600" cy="1978025"/>
            <a:chOff x="0" y="0"/>
            <a:chExt cx="384" cy="1246"/>
          </a:xfrm>
        </p:grpSpPr>
        <p:pic>
          <p:nvPicPr>
            <p:cNvPr id="276173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6173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6173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76173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1730"/>
                                        </p:tgtEl>
                                        <p:attrNameLst>
                                          <p:attrName>style.visibility</p:attrName>
                                        </p:attrNameLst>
                                      </p:cBhvr>
                                      <p:to>
                                        <p:strVal val="visible"/>
                                      </p:to>
                                    </p:set>
                                    <p:animEffect transition="in" filter="box(in)">
                                      <p:cBhvr>
                                        <p:cTn id="7" dur="500"/>
                                        <p:tgtEl>
                                          <p:spTgt spid="2761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1730" grpId="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754" name="内容占位符 2"/>
          <p:cNvSpPr>
            <a:spLocks noGrp="1"/>
          </p:cNvSpPr>
          <p:nvPr>
            <p:ph idx="4294967295"/>
          </p:nvPr>
        </p:nvSpPr>
        <p:spPr>
          <a:xfrm>
            <a:off x="792163" y="936625"/>
            <a:ext cx="7920037" cy="5399088"/>
          </a:xfrm>
        </p:spPr>
        <p:txBody>
          <a:bodyPr/>
          <a:lstStyle/>
          <a:p>
            <a:pPr marL="0" indent="630238" algn="ctr"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又见</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送别</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eaLnBrk="1" hangingPunct="1">
              <a:lnSpc>
                <a:spcPct val="122000"/>
              </a:lnSpc>
              <a:spcBef>
                <a:spcPct val="0"/>
              </a:spcBef>
              <a:buNone/>
            </a:pPr>
            <a:r>
              <a:rPr lang="en-US" altLang="zh-CN"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solidFill>
                  <a:srgbClr val="000000"/>
                </a:solidFill>
                <a:latin typeface="Times New Roman" pitchFamily="18" charset="0"/>
                <a:ea typeface="楷体_GB2312" pitchFamily="49" charset="-122"/>
                <a:cs typeface="Times New Roman" pitchFamily="18" charset="0"/>
              </a:rPr>
              <a:t>长亭外，古道边， 芳草碧连天</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又是一年毕业季，这首</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送别</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一直回荡在校园的每个角落。</a:t>
            </a:r>
          </a:p>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三年的时光，该珍藏的太多太多。曾记否，那日因讨论数学题，我们各执己见，争论得面红耳赤，就差动手了？曾记否，我们不顾别人异样的眼光在大雨中疯跑，然后彼此间相视一眼哈哈大笑？曾记否，在运动场上，我们齐心协力为班级的运动健儿们加油呐喊</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eaLnBrk="1" hangingPunct="1">
              <a:lnSpc>
                <a:spcPct val="122000"/>
              </a:lnSpc>
              <a:spcBef>
                <a:spcPct val="0"/>
              </a:spcBef>
              <a:buNone/>
            </a:pPr>
            <a:r>
              <a:rPr lang="en-US" altLang="zh-CN" sz="2400" b="1" dirty="0" smtClean="0">
                <a:solidFill>
                  <a:srgbClr val="000000"/>
                </a:solidFill>
                <a:latin typeface="Times New Roman" pitchFamily="18" charset="0"/>
                <a:ea typeface="楷体_GB2312" pitchFamily="49" charset="-122"/>
                <a:cs typeface="Times New Roman" pitchFamily="18" charset="0"/>
              </a:rPr>
              <a:t>        “3——2——1</a:t>
            </a:r>
            <a:r>
              <a:rPr lang="zh-CN" altLang="en-US" sz="2400" b="1" dirty="0" smtClean="0">
                <a:solidFill>
                  <a:srgbClr val="000000"/>
                </a:solidFill>
                <a:latin typeface="Times New Roman" pitchFamily="18" charset="0"/>
                <a:ea typeface="楷体_GB2312" pitchFamily="49" charset="-122"/>
                <a:cs typeface="Times New Roman" pitchFamily="18" charset="0"/>
              </a:rPr>
              <a:t>，茄</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子</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咔嚓”，随着快门的按下，一张“全家福”将所有同学的笑容定格。从此，岁月更迭，青春永在。</a:t>
            </a:r>
          </a:p>
        </p:txBody>
      </p:sp>
      <p:sp>
        <p:nvSpPr>
          <p:cNvPr id="276275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6275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6275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6276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2754"/>
                                        </p:tgtEl>
                                        <p:attrNameLst>
                                          <p:attrName>style.visibility</p:attrName>
                                        </p:attrNameLst>
                                      </p:cBhvr>
                                      <p:to>
                                        <p:strVal val="visible"/>
                                      </p:to>
                                    </p:set>
                                    <p:animEffect transition="in" filter="box(in)">
                                      <p:cBhvr>
                                        <p:cTn id="7" dur="500"/>
                                        <p:tgtEl>
                                          <p:spTgt spid="2762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2754" grpId="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3778" name="内容占位符 2"/>
          <p:cNvSpPr>
            <a:spLocks noGrp="1"/>
          </p:cNvSpPr>
          <p:nvPr>
            <p:ph idx="4294967295"/>
          </p:nvPr>
        </p:nvSpPr>
        <p:spPr>
          <a:xfrm>
            <a:off x="792163" y="936624"/>
            <a:ext cx="7923241" cy="2206623"/>
          </a:xfrm>
        </p:spPr>
        <p:txBody>
          <a:bodyPr/>
          <a:lstStyle/>
          <a:p>
            <a:pPr marL="0" indent="0" algn="just" eaLnBrk="1" hangingPunct="1">
              <a:lnSpc>
                <a:spcPct val="122000"/>
              </a:lnSpc>
              <a:spcBef>
                <a:spcPct val="0"/>
              </a:spcBef>
              <a:buNone/>
            </a:pPr>
            <a:r>
              <a:rPr lang="zh-CN" altLang="en-US" sz="2400" b="1" dirty="0" smtClean="0">
                <a:solidFill>
                  <a:srgbClr val="000000"/>
                </a:solidFill>
                <a:latin typeface="宋体" pitchFamily="2" charset="-122"/>
                <a:ea typeface="楷体_GB2312" pitchFamily="49" charset="-122"/>
              </a:rPr>
              <a:t>    摄影师用相机留住美好。</a:t>
            </a:r>
          </a:p>
          <a:p>
            <a:pPr marL="0" indent="0" algn="just" eaLnBrk="1" hangingPunct="1">
              <a:lnSpc>
                <a:spcPct val="122000"/>
              </a:lnSpc>
              <a:spcBef>
                <a:spcPct val="0"/>
              </a:spcBef>
              <a:buNone/>
            </a:pPr>
            <a:r>
              <a:rPr lang="zh-CN" altLang="en-US" sz="2400" b="1" dirty="0" smtClean="0">
                <a:solidFill>
                  <a:srgbClr val="000000"/>
                </a:solidFill>
                <a:latin typeface="宋体" pitchFamily="2" charset="-122"/>
                <a:ea typeface="楷体_GB2312" pitchFamily="49" charset="-122"/>
              </a:rPr>
              <a:t>    记者用相机留住真实。</a:t>
            </a:r>
          </a:p>
          <a:p>
            <a:pPr marL="0" indent="0" algn="just" eaLnBrk="1" hangingPunct="1">
              <a:lnSpc>
                <a:spcPct val="122000"/>
              </a:lnSpc>
              <a:spcBef>
                <a:spcPct val="0"/>
              </a:spcBef>
              <a:buNone/>
            </a:pPr>
            <a:r>
              <a:rPr lang="zh-CN" altLang="en-US" sz="2400" b="1" dirty="0" smtClean="0">
                <a:solidFill>
                  <a:srgbClr val="000000"/>
                </a:solidFill>
                <a:latin typeface="宋体" pitchFamily="2" charset="-122"/>
                <a:ea typeface="楷体_GB2312" pitchFamily="49" charset="-122"/>
              </a:rPr>
              <a:t>    我也想用相机定格生活中的所有，让瞬间成为永恒，让时光变得不老！</a:t>
            </a:r>
          </a:p>
          <a:p>
            <a:pPr marL="0" indent="0" algn="r" eaLnBrk="1" hangingPunct="1">
              <a:lnSpc>
                <a:spcPct val="122000"/>
              </a:lnSpc>
              <a:spcBef>
                <a:spcPct val="0"/>
              </a:spcBef>
              <a:buNone/>
            </a:pPr>
            <a:r>
              <a:rPr lang="en-US" altLang="zh-CN" sz="2400" b="1" dirty="0" smtClean="0">
                <a:solidFill>
                  <a:srgbClr val="000000"/>
                </a:solidFill>
                <a:latin typeface="宋体" pitchFamily="2" charset="-122"/>
                <a:ea typeface="楷体_GB2312" pitchFamily="49" charset="-122"/>
              </a:rPr>
              <a:t>(2015</a:t>
            </a:r>
            <a:r>
              <a:rPr lang="zh-CN" altLang="en-US" sz="2400" b="1" dirty="0" smtClean="0">
                <a:solidFill>
                  <a:srgbClr val="000000"/>
                </a:solidFill>
                <a:latin typeface="宋体" pitchFamily="2" charset="-122"/>
                <a:ea typeface="楷体_GB2312" pitchFamily="49" charset="-122"/>
              </a:rPr>
              <a:t>年全国卷</a:t>
            </a:r>
            <a:r>
              <a:rPr lang="en-US" altLang="zh-CN" sz="2400" b="1" dirty="0" smtClean="0">
                <a:solidFill>
                  <a:srgbClr val="000000"/>
                </a:solidFill>
                <a:latin typeface="宋体" pitchFamily="2" charset="-122"/>
                <a:ea typeface="楷体_GB2312" pitchFamily="49" charset="-122"/>
              </a:rPr>
              <a:t>Ⅱ</a:t>
            </a:r>
            <a:r>
              <a:rPr lang="zh-CN" altLang="en-US" sz="2400" b="1" dirty="0" smtClean="0">
                <a:solidFill>
                  <a:srgbClr val="000000"/>
                </a:solidFill>
                <a:latin typeface="宋体" pitchFamily="2" charset="-122"/>
                <a:ea typeface="楷体_GB2312" pitchFamily="49" charset="-122"/>
              </a:rPr>
              <a:t>高分作文</a:t>
            </a:r>
            <a:r>
              <a:rPr lang="en-US" altLang="zh-CN" sz="2400" b="1" dirty="0" smtClean="0">
                <a:solidFill>
                  <a:srgbClr val="000000"/>
                </a:solidFill>
                <a:latin typeface="宋体" pitchFamily="2" charset="-122"/>
                <a:ea typeface="楷体_GB2312" pitchFamily="49" charset="-122"/>
              </a:rPr>
              <a:t>)</a:t>
            </a:r>
          </a:p>
          <a:p>
            <a:pPr marL="0" indent="0" algn="r" eaLnBrk="1" hangingPunct="1">
              <a:lnSpc>
                <a:spcPct val="122000"/>
              </a:lnSpc>
              <a:spcBef>
                <a:spcPct val="0"/>
              </a:spcBef>
              <a:buFont typeface="Arial" charset="0"/>
              <a:buNone/>
            </a:pPr>
            <a:endParaRPr lang="en-US" altLang="zh-CN" sz="2400" b="1" dirty="0" smtClean="0">
              <a:solidFill>
                <a:srgbClr val="000000"/>
              </a:solidFill>
              <a:latin typeface="Times New Roman" pitchFamily="18" charset="0"/>
              <a:ea typeface="仿宋_GB2312" pitchFamily="49" charset="-122"/>
              <a:cs typeface="Times New Roman" pitchFamily="18" charset="0"/>
            </a:endParaRPr>
          </a:p>
        </p:txBody>
      </p:sp>
      <p:sp>
        <p:nvSpPr>
          <p:cNvPr id="2763780" name="内容占位符 2"/>
          <p:cNvSpPr>
            <a:spLocks/>
          </p:cNvSpPr>
          <p:nvPr/>
        </p:nvSpPr>
        <p:spPr bwMode="auto">
          <a:xfrm>
            <a:off x="755650" y="3429000"/>
            <a:ext cx="7920038" cy="1987550"/>
          </a:xfrm>
          <a:prstGeom prst="rect">
            <a:avLst/>
          </a:prstGeom>
          <a:noFill/>
          <a:ln w="9525">
            <a:noFill/>
            <a:miter lim="800000"/>
            <a:headEnd/>
            <a:tailEnd/>
          </a:ln>
        </p:spPr>
        <p:txBody>
          <a:bodyPr/>
          <a:lstStyle/>
          <a:p>
            <a:pPr>
              <a:lnSpc>
                <a:spcPct val="122000"/>
              </a:lnSpc>
            </a:pPr>
            <a:r>
              <a:rPr lang="en-US" altLang="zh-CN" sz="2400" b="1" dirty="0">
                <a:solidFill>
                  <a:srgbClr val="000000"/>
                </a:solidFill>
                <a:latin typeface="Times New Roman" pitchFamily="18" charset="0"/>
                <a:ea typeface="黑体" pitchFamily="2" charset="-122"/>
                <a:cs typeface="Times New Roman" pitchFamily="18" charset="0"/>
              </a:rPr>
              <a:t> </a:t>
            </a: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a:solidFill>
                  <a:srgbClr val="000000"/>
                </a:solidFill>
                <a:latin typeface="Times New Roman" pitchFamily="18" charset="0"/>
                <a:ea typeface="黑体" pitchFamily="2" charset="-122"/>
                <a:cs typeface="Times New Roman" pitchFamily="18" charset="0"/>
              </a:rPr>
              <a:t>金指点津</a:t>
            </a: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t>本文采用</a:t>
            </a:r>
            <a:r>
              <a:rPr lang="en-US" sz="2400" b="1" dirty="0" smtClean="0"/>
              <a:t>“</a:t>
            </a:r>
            <a:r>
              <a:rPr lang="zh-CN" altLang="en-US" sz="2400" b="1" dirty="0" smtClean="0"/>
              <a:t>画面组合式</a:t>
            </a:r>
            <a:r>
              <a:rPr lang="en-US" sz="2400" b="1" dirty="0" smtClean="0"/>
              <a:t>”</a:t>
            </a:r>
            <a:r>
              <a:rPr lang="zh-CN" altLang="en-US" sz="2400" b="1" dirty="0" smtClean="0"/>
              <a:t>结构，精心选取生活中极为普通的三个断面：有静候昙花一现，迎接生命绽放的精彩一刻；有午后阳光下幽深小巷中晒太阳的老人、玩过家家的孩童；还有毕业合影中一张“全家福”将所有同学的笑容定格。通过这三个画面，作者让瞬间成为永恒，让时光变得不老！</a:t>
            </a:r>
          </a:p>
          <a:p>
            <a:pPr algn="just">
              <a:lnSpc>
                <a:spcPct val="122000"/>
              </a:lnSpc>
              <a:buFont typeface="Arial" charset="0"/>
              <a:buNone/>
            </a:pPr>
            <a:endParaRPr lang="en-US" altLang="zh-CN" sz="2400" b="1" dirty="0">
              <a:solidFill>
                <a:srgbClr val="000000"/>
              </a:solidFill>
              <a:latin typeface="Times New Roman" pitchFamily="18" charset="0"/>
              <a:ea typeface="仿宋_GB2312" pitchFamily="49" charset="-122"/>
            </a:endParaRPr>
          </a:p>
          <a:p>
            <a:pPr algn="r">
              <a:lnSpc>
                <a:spcPct val="122000"/>
              </a:lnSpc>
              <a:buFont typeface="Arial" charset="0"/>
              <a:buNone/>
            </a:pPr>
            <a:endParaRPr lang="en-US" altLang="zh-CN" sz="2400" b="1" dirty="0">
              <a:solidFill>
                <a:srgbClr val="000000"/>
              </a:solidFill>
              <a:latin typeface="Times New Roman" pitchFamily="18" charset="0"/>
              <a:ea typeface="仿宋_GB2312" pitchFamily="49" charset="-122"/>
            </a:endParaRPr>
          </a:p>
        </p:txBody>
      </p:sp>
      <p:sp>
        <p:nvSpPr>
          <p:cNvPr id="276378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6378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6378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63785"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3778"/>
                                        </p:tgtEl>
                                        <p:attrNameLst>
                                          <p:attrName>style.visibility</p:attrName>
                                        </p:attrNameLst>
                                      </p:cBhvr>
                                      <p:to>
                                        <p:strVal val="visible"/>
                                      </p:to>
                                    </p:set>
                                    <p:animEffect transition="in" filter="box(in)">
                                      <p:cBhvr>
                                        <p:cTn id="7" dur="500"/>
                                        <p:tgtEl>
                                          <p:spTgt spid="27637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63780"/>
                                        </p:tgtEl>
                                        <p:attrNameLst>
                                          <p:attrName>style.visibility</p:attrName>
                                        </p:attrNameLst>
                                      </p:cBhvr>
                                      <p:to>
                                        <p:strVal val="visible"/>
                                      </p:to>
                                    </p:set>
                                    <p:animEffect transition="in" filter="box(in)">
                                      <p:cBhvr>
                                        <p:cTn id="12" dur="500"/>
                                        <p:tgtEl>
                                          <p:spTgt spid="2763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3778" grpId="0"/>
      <p:bldP spid="2763780"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42910" y="785794"/>
            <a:ext cx="8215370" cy="5929354"/>
          </a:xfrm>
        </p:spPr>
        <p:txBody>
          <a:bodyPr/>
          <a:lstStyle/>
          <a:p>
            <a:pPr marL="0" indent="0" eaLnBrk="1" hangingPunct="1">
              <a:lnSpc>
                <a:spcPct val="122000"/>
              </a:lnSpc>
              <a:spcBef>
                <a:spcPct val="0"/>
              </a:spcBef>
              <a:buFont typeface="Arial" charset="0"/>
              <a:buNone/>
            </a:pPr>
            <a:r>
              <a:rPr lang="zh-CN" altLang="zh-CN" sz="2400" b="1" dirty="0" smtClean="0">
                <a:solidFill>
                  <a:srgbClr val="000000"/>
                </a:solidFill>
                <a:latin typeface="Times New Roman" pitchFamily="18" charset="0"/>
                <a:cs typeface="Times New Roman" pitchFamily="18" charset="0"/>
              </a:rPr>
              <a:t>【对点训练】</a:t>
            </a:r>
            <a:endParaRPr lang="zh-CN" altLang="en-US" sz="2400" b="1" dirty="0" smtClean="0">
              <a:solidFill>
                <a:srgbClr val="000000"/>
              </a:solidFill>
              <a:latin typeface="Times New Roman" pitchFamily="18" charset="0"/>
              <a:cs typeface="Times New Roman" pitchFamily="18" charset="0"/>
            </a:endParaRPr>
          </a:p>
          <a:p>
            <a:pPr marL="0" indent="0"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5.</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630238"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森林中的迎新联欢会又要开始了。</a:t>
            </a:r>
          </a:p>
          <a:p>
            <a:pPr marL="0" indent="630238"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动物们都在紧张地准备着，天鹅、孔雀还是舞蹈，百灵、画眉自然还是美妙的歌声，只有狐狸犹豫不决，它想到天鹅、百灵等的节目虽好，只是太传统了，自己要时尚一些，狐狸绞尽脑汁，在节目中加进许多新的元素。</a:t>
            </a:r>
          </a:p>
          <a:p>
            <a:pPr marL="0" indent="630238"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演出结束后，狐狸很郁闷，掌声最热烈的竟然还是天鹅、孔雀、百灵、画眉的节目。</a:t>
            </a:r>
          </a:p>
          <a:p>
            <a:pPr marL="0" indent="630238"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要求：选好角度，确定立意，明确文体，自拟标题；不要脱离材料内容及含意的范围作文，不要套作，不得抄袭。运用“画面组合式”结构。</a:t>
            </a:r>
          </a:p>
        </p:txBody>
      </p:sp>
      <p:sp>
        <p:nvSpPr>
          <p:cNvPr id="276480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6480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6480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6480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algn="just" eaLnBrk="1" hangingPunct="1">
              <a:lnSpc>
                <a:spcPct val="122000"/>
              </a:lnSpc>
              <a:spcBef>
                <a:spcPct val="0"/>
              </a:spcBef>
              <a:buNone/>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审题提示</a:t>
            </a:r>
            <a:r>
              <a:rPr lang="en-US" altLang="zh-CN" sz="2400" b="1" dirty="0" smtClean="0">
                <a:solidFill>
                  <a:srgbClr val="990033"/>
                </a:solidFill>
                <a:latin typeface="Times New Roman" pitchFamily="18" charset="0"/>
                <a:cs typeface="Times New Roman" pitchFamily="18" charset="0"/>
              </a:rPr>
              <a:t>] </a:t>
            </a:r>
            <a:r>
              <a:rPr lang="zh-CN" altLang="en-US" sz="2400" b="1" dirty="0" smtClean="0">
                <a:solidFill>
                  <a:srgbClr val="990033"/>
                </a:solidFill>
                <a:latin typeface="Times New Roman" pitchFamily="18" charset="0"/>
                <a:cs typeface="Times New Roman" pitchFamily="18" charset="0"/>
              </a:rPr>
              <a:t>这是一道寓言类材料作文题。此类题目，需要对寓言的寓意进行深入挖掘。狐狸在联欢会上加入了很多新元素，其节目仍没有成为最受欢迎的。这说明它有创新意识，但它的创新又脱离了传统思维。由此，可得出不同角度的构思。具体而言，一类立意，可在全面理解材料的基础之上，得出“传统经典和时尚创新的关系”这一写作方向，表达时尚创新不是否定传统经典，创新应建立在对传统经典的继承上这一观点。而单从一方面赞美传统经典或从狐狸的角度赞美时尚创新，则属于二类立意。具体写作时，可以运用思辨性的论述方式，联系现实，表达具有个性化的观点态度。</a:t>
            </a:r>
          </a:p>
        </p:txBody>
      </p:sp>
      <p:sp>
        <p:nvSpPr>
          <p:cNvPr id="276685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6685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6685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6685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08050"/>
            <a:ext cx="7920038" cy="5399088"/>
          </a:xfrm>
        </p:spPr>
        <p:txBody>
          <a:bodyPr/>
          <a:lstStyle/>
          <a:p>
            <a:pPr marL="0" indent="0"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二</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议论文</a:t>
            </a:r>
          </a:p>
          <a:p>
            <a:pPr marL="0" indent="0"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并列式</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并列式结构的文章在每年的高考高分作文中都占了很大的比例。这种结构的特点是：围绕文章的中心，在文章的主体部分写几个</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一般是三个</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并列的段落，分别从不同角度、不同侧面来阐释中心，使文章呈现出多管齐下、齐头并进的格局。</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并列式结构的文章之所以能在众多的高考作文中脱颖而出，是因为它有自身的“优势”：</a:t>
            </a:r>
          </a:p>
          <a:p>
            <a:pPr marL="0" indent="630238" algn="just" eaLnBrk="1" hangingPunct="1">
              <a:lnSpc>
                <a:spcPct val="122000"/>
              </a:lnSpc>
              <a:spcBef>
                <a:spcPct val="0"/>
              </a:spcBef>
              <a:buFont typeface="Arial" charset="0"/>
              <a:buNone/>
            </a:pPr>
            <a:endParaRPr lang="en-US" altLang="zh-CN" sz="2400" b="1" dirty="0" smtClean="0">
              <a:solidFill>
                <a:srgbClr val="000000"/>
              </a:solidFill>
              <a:latin typeface="Times New Roman" pitchFamily="18" charset="0"/>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77402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7402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7402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77402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630238"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主题鲜明，中心突出。古人云：“一咏三叹。”确定了中心后，再用几个平行的层次来阐释主题，使得主题鲜明，中心突出。</a:t>
            </a:r>
          </a:p>
          <a:p>
            <a:pPr marL="0" indent="630238"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思路清晰，结构严谨。这种作文在主体部分的每个段落的开头，都有标志句，看起来一目了然，能让阅卷老师较快地把握作者的行文思路和文章结构。</a:t>
            </a:r>
          </a:p>
          <a:p>
            <a:pPr marL="0" indent="630238"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(3)</a:t>
            </a:r>
            <a:r>
              <a:rPr lang="zh-CN" altLang="en-US" sz="2400" b="1" dirty="0" smtClean="0">
                <a:solidFill>
                  <a:srgbClr val="000000"/>
                </a:solidFill>
                <a:latin typeface="Times New Roman" pitchFamily="18" charset="0"/>
                <a:cs typeface="Times New Roman" pitchFamily="18" charset="0"/>
              </a:rPr>
              <a:t>有助联想，点亮文采。几个平行的段落其实是文章思路的辐射点，有利于作者进行联想。结构明确了，作者可以拿出“看家本领”，使用多种修辞手法，在文章的各个部分进行点缀。</a:t>
            </a:r>
          </a:p>
        </p:txBody>
      </p:sp>
      <p:sp>
        <p:nvSpPr>
          <p:cNvPr id="277504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7504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7504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7504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836613"/>
            <a:ext cx="7920038" cy="5399087"/>
          </a:xfrm>
        </p:spPr>
        <p:txBody>
          <a:bodyPr/>
          <a:lstStyle/>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在写并列式结构的议论文时，还需注意以下几种情况：</a:t>
            </a:r>
          </a:p>
          <a:p>
            <a:pPr marL="0" indent="630238" algn="just"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行文前先列好提纲。提纲中要写好三个内容：文章的中心、标志句、事例</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事件</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。主体部分每段可以只详写一个事例，也可略写多个事例，可以灵活掌握。</a:t>
            </a:r>
          </a:p>
          <a:p>
            <a:pPr marL="0" indent="630238" algn="just"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锤炼语言。写并列式结构的文章，一定要锤炼语言，处处出彩。一要做到开头结尾有亮点：在开头和结尾处，采用修辞手法增强语言的表达效果。二要做到主体部分铺锦缎：主体部分的语言要流畅、出彩，从而使得论据论证有力。</a:t>
            </a:r>
          </a:p>
        </p:txBody>
      </p:sp>
      <p:sp>
        <p:nvSpPr>
          <p:cNvPr id="277606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7607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7607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7607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27088" y="836613"/>
            <a:ext cx="7920037" cy="5399087"/>
          </a:xfrm>
          <a:prstGeom prst="rect">
            <a:avLst/>
          </a:prstGeom>
          <a:noFill/>
          <a:ln w="9525">
            <a:noFill/>
            <a:miter lim="800000"/>
            <a:headEnd/>
            <a:tailEnd/>
          </a:ln>
        </p:spPr>
        <p:txBody>
          <a:bodyPr/>
          <a:lstStyle/>
          <a:p>
            <a:pPr indent="622300">
              <a:lnSpc>
                <a:spcPts val="3500"/>
              </a:lnSpc>
            </a:pPr>
            <a:r>
              <a:rPr lang="zh-CN" altLang="en-US" sz="2400" b="1" dirty="0" smtClean="0"/>
              <a:t>要求选好角度，确定立意，明确文体，自拟标题；不要脱离材料内容及含意的范围作文，不要套作，不得抄袭。</a:t>
            </a:r>
          </a:p>
          <a:p>
            <a:pPr>
              <a:lnSpc>
                <a:spcPts val="3500"/>
              </a:lnSpc>
            </a:pPr>
            <a:endParaRPr lang="en-US" altLang="zh-CN" sz="2400" b="1" dirty="0" smtClean="0">
              <a:solidFill>
                <a:srgbClr val="990033"/>
              </a:solidFill>
              <a:latin typeface="黑体" pitchFamily="2" charset="-122"/>
              <a:ea typeface="黑体" pitchFamily="2" charset="-122"/>
            </a:endParaRPr>
          </a:p>
          <a:p>
            <a:pPr>
              <a:lnSpc>
                <a:spcPts val="3500"/>
              </a:lnSpc>
            </a:pPr>
            <a:r>
              <a:rPr lang="en-US" altLang="zh-CN" sz="2400" b="1" dirty="0" smtClean="0">
                <a:solidFill>
                  <a:srgbClr val="990033"/>
                </a:solidFill>
                <a:latin typeface="黑体" pitchFamily="2" charset="-122"/>
                <a:ea typeface="黑体" pitchFamily="2" charset="-122"/>
              </a:rPr>
              <a:t>[</a:t>
            </a:r>
            <a:r>
              <a:rPr lang="zh-CN" altLang="en-US" sz="2400" b="1" dirty="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本题可以采用“抓关键句法”。可以抓住最后两句即“纪念为生命科学研究而献身的实验动物”“每到节日，师生会自发到此献花圈默哀”。由此得出立意：我们要尊重那些为事业献身的人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生命</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，我们要铭记那些为事业献身的人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生命</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a:t>
            </a:r>
          </a:p>
          <a:p>
            <a:endParaRPr lang="zh-CN" altLang="en-US" sz="2400" b="1" dirty="0">
              <a:solidFill>
                <a:srgbClr val="990033"/>
              </a:solidFill>
              <a:latin typeface="宋体" pitchFamily="2" charset="-122"/>
            </a:endParaRPr>
          </a:p>
          <a:p>
            <a:pPr indent="622300"/>
            <a:r>
              <a:rPr lang="zh-CN" altLang="en-US" sz="2400" b="1" u="sng" dirty="0"/>
              <a:t>　　　　　　　　　　　　　　　　</a:t>
            </a:r>
            <a:r>
              <a:rPr lang="zh-CN" altLang="en-US" b="1" u="sng" dirty="0"/>
              <a:t>　　　　　　　　　　　　　　　　　　　　　　　　　　　　　　　　　　　　　　　　　　　　　　　　　　　　　　</a:t>
            </a:r>
            <a:endParaRPr lang="zh-CN" altLang="zh-CN" b="1" u="sng" dirty="0"/>
          </a:p>
        </p:txBody>
      </p:sp>
      <p:sp>
        <p:nvSpPr>
          <p:cNvPr id="164557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1645576" name="Rectangle 8"/>
          <p:cNvSpPr>
            <a:spLocks noChangeArrowheads="1"/>
          </p:cNvSpPr>
          <p:nvPr/>
        </p:nvSpPr>
        <p:spPr bwMode="auto">
          <a:xfrm>
            <a:off x="0" y="142852"/>
            <a:ext cx="5072066" cy="400110"/>
          </a:xfrm>
          <a:prstGeom prst="rect">
            <a:avLst/>
          </a:prstGeom>
          <a:noFill/>
          <a:ln w="9525">
            <a:noFill/>
            <a:miter lim="800000"/>
            <a:headEnd/>
            <a:tailEnd/>
          </a:ln>
          <a:effectLst/>
        </p:spPr>
        <p:txBody>
          <a:bodyPr wrap="square" anchor="ctr">
            <a:spAutoFit/>
          </a:bodyPr>
          <a:lstStyle/>
          <a:p>
            <a:pPr indent="266700" eaLnBrk="0" hangingPunct="0"/>
            <a:r>
              <a:rPr lang="zh-CN" altLang="en-US" sz="1000" u="sng" dirty="0">
                <a:latin typeface="Times New Roman" pitchFamily="18" charset="0"/>
                <a:cs typeface="Times New Roman" pitchFamily="18" charset="0"/>
              </a:rPr>
              <a:t>　　　　　　　　　　　　　　　　　　　　　　　　　　　　　　　　　　　　</a:t>
            </a:r>
            <a:endParaRPr lang="zh-CN" altLang="en-US" sz="700" dirty="0"/>
          </a:p>
          <a:p>
            <a:pPr indent="266700" eaLnBrk="0" hangingPunct="0"/>
            <a:r>
              <a:rPr lang="zh-CN" altLang="en-US" sz="1000" u="sng" dirty="0">
                <a:latin typeface="Times New Roman" pitchFamily="18" charset="0"/>
                <a:cs typeface="Times New Roman" pitchFamily="18" charset="0"/>
              </a:rPr>
              <a:t>　　　　　　　　　　　　　　　　　　　　　　　　　　　　　　　　　　　　</a:t>
            </a:r>
            <a:endParaRPr lang="zh-CN" altLang="en-US" dirty="0"/>
          </a:p>
        </p:txBody>
      </p:sp>
      <p:sp>
        <p:nvSpPr>
          <p:cNvPr id="9" name="动作按钮: 自定义 8">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45586" name="Picture 8"/>
            <p:cNvPicPr>
              <a:picLocks noChangeAspect="1" noChangeArrowheads="1"/>
            </p:cNvPicPr>
            <p:nvPr/>
          </p:nvPicPr>
          <p:blipFill>
            <a:blip r:embed="rId4"/>
            <a:srcRect/>
            <a:stretch>
              <a:fillRect/>
            </a:stretch>
          </p:blipFill>
          <p:spPr bwMode="auto">
            <a:xfrm>
              <a:off x="0" y="0"/>
              <a:ext cx="384" cy="1171"/>
            </a:xfrm>
            <a:prstGeom prst="rect">
              <a:avLst/>
            </a:prstGeom>
            <a:noFill/>
            <a:ln w="9525">
              <a:noFill/>
              <a:miter lim="800000"/>
              <a:headEnd/>
              <a:tailEnd/>
            </a:ln>
          </p:spPr>
        </p:pic>
        <p:sp>
          <p:nvSpPr>
            <p:cNvPr id="1645587" name="内容占位符 2">
              <a:hlinkClick r:id="rId5"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08050"/>
            <a:ext cx="7920038" cy="5473700"/>
          </a:xfrm>
        </p:spPr>
        <p:txBody>
          <a:bodyPr/>
          <a:lstStyle/>
          <a:p>
            <a:pPr marL="0" indent="630238" algn="just"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(3)</a:t>
            </a:r>
            <a:r>
              <a:rPr lang="zh-CN" altLang="en-US" sz="2400" b="1" dirty="0" smtClean="0">
                <a:solidFill>
                  <a:srgbClr val="000000"/>
                </a:solidFill>
                <a:latin typeface="Times New Roman" pitchFamily="18" charset="0"/>
                <a:cs typeface="Times New Roman" pitchFamily="18" charset="0"/>
              </a:rPr>
              <a:t>标志句的写法要多样化。写标志句其实就是在整理文章的思路，所以标志句一定要好好拟写。标志句要有文采，因为标志句放在段首，很醒目，也是展示作者语言功底的一部分；还要做到精练传神、句式工整。标志句的写法大概可以分为以下两种：</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①小标题式，就是用精练传神的文笔概括段落。</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②中心句式，就是概括段落主旨的句子。</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也可用名言、诗句或者歌词等作为标志句</a:t>
            </a:r>
            <a:r>
              <a:rPr lang="en-US" altLang="zh-CN" sz="2400" b="1" dirty="0" smtClean="0">
                <a:solidFill>
                  <a:srgbClr val="000000"/>
                </a:solidFill>
                <a:latin typeface="Times New Roman" pitchFamily="18" charset="0"/>
                <a:cs typeface="Times New Roman" pitchFamily="18" charset="0"/>
              </a:rPr>
              <a:t>)</a:t>
            </a:r>
          </a:p>
        </p:txBody>
      </p:sp>
      <p:sp>
        <p:nvSpPr>
          <p:cNvPr id="277709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7709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7709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7709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42910" y="714356"/>
            <a:ext cx="8286808" cy="5857916"/>
          </a:xfrm>
        </p:spPr>
        <p:txBody>
          <a:bodyPr/>
          <a:lstStyle/>
          <a:p>
            <a:pPr marL="0" indent="630238" eaLnBrk="1" hangingPunct="1">
              <a:lnSpc>
                <a:spcPct val="118000"/>
              </a:lnSpc>
              <a:spcBef>
                <a:spcPct val="0"/>
              </a:spcBef>
              <a:buFont typeface="Arial" charset="0"/>
              <a:buNone/>
            </a:pPr>
            <a:r>
              <a:rPr lang="zh-CN" altLang="en-US" sz="2400" b="1" dirty="0" smtClean="0">
                <a:solidFill>
                  <a:srgbClr val="000000"/>
                </a:solidFill>
                <a:latin typeface="Times New Roman" pitchFamily="18" charset="0"/>
                <a:cs typeface="Times New Roman" pitchFamily="18" charset="0"/>
              </a:rPr>
              <a:t>例</a:t>
            </a:r>
            <a:endParaRPr lang="en-US" altLang="zh-CN" sz="2400" b="1" dirty="0" smtClean="0">
              <a:solidFill>
                <a:srgbClr val="000000"/>
              </a:solidFill>
              <a:latin typeface="Times New Roman" pitchFamily="18" charset="0"/>
              <a:cs typeface="Times New Roman" pitchFamily="18" charset="0"/>
            </a:endParaRPr>
          </a:p>
          <a:p>
            <a:pPr marL="0" indent="630238" algn="ctr" eaLnBrk="1" hangingPunct="1">
              <a:lnSpc>
                <a:spcPct val="118000"/>
              </a:lnSpc>
              <a:spcBef>
                <a:spcPct val="0"/>
              </a:spcBef>
              <a:buNone/>
            </a:pPr>
            <a:r>
              <a:rPr lang="zh-CN" altLang="en-US" sz="2400" b="1" dirty="0" smtClean="0">
                <a:solidFill>
                  <a:srgbClr val="000000"/>
                </a:solidFill>
                <a:latin typeface="Times New Roman" pitchFamily="18" charset="0"/>
                <a:cs typeface="Times New Roman" pitchFamily="18" charset="0"/>
              </a:rPr>
              <a:t>给小陈的一封信</a:t>
            </a:r>
          </a:p>
          <a:p>
            <a:pPr marL="0" indent="630238" algn="ctr" eaLnBrk="1" hangingPunct="1">
              <a:lnSpc>
                <a:spcPct val="118000"/>
              </a:lnSpc>
              <a:spcBef>
                <a:spcPct val="0"/>
              </a:spcBef>
              <a:buFont typeface="Arial" charset="0"/>
              <a:buNone/>
            </a:pPr>
            <a:r>
              <a:rPr lang="zh-CN" altLang="en-US" sz="2400" b="1" dirty="0" smtClean="0">
                <a:solidFill>
                  <a:srgbClr val="000000"/>
                </a:solidFill>
                <a:latin typeface="Times New Roman" pitchFamily="18" charset="0"/>
                <a:ea typeface="仿宋_GB2312" pitchFamily="49" charset="-122"/>
                <a:cs typeface="Times New Roman" pitchFamily="18" charset="0"/>
              </a:rPr>
              <a:t> 一考生　　</a:t>
            </a: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0" eaLnBrk="1" hangingPunct="1">
              <a:lnSpc>
                <a:spcPct val="118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小陈：</a:t>
            </a:r>
          </a:p>
          <a:p>
            <a:pPr marL="0" indent="630238" algn="just" eaLnBrk="1" hangingPunct="1">
              <a:lnSpc>
                <a:spcPct val="118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你好！</a:t>
            </a:r>
          </a:p>
          <a:p>
            <a:pPr marL="0" indent="630238" algn="just" eaLnBrk="1" hangingPunct="1">
              <a:lnSpc>
                <a:spcPct val="118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我是明华，一个在校学生。前几天偶然间在微博上看到你举报父亲的新闻，我非常认同你的做法，真心为你点赞。</a:t>
            </a:r>
          </a:p>
          <a:p>
            <a:pPr marL="0" indent="630238" algn="just" eaLnBrk="1" hangingPunct="1">
              <a:lnSpc>
                <a:spcPct val="118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小陈，你毅然举报父亲的做法是出于对父亲、家人的安全着想，是尊重生命的表现。不仅如此，要父亲遵守交通规则，更是对社会公众负责。面对舆论，你应该对自己的做法充满自信。</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引论</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630238" algn="just" eaLnBrk="1" hangingPunct="1">
              <a:lnSpc>
                <a:spcPct val="118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生命是脆弱的，如水泡般一触即破。</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分论点一</a:t>
            </a:r>
            <a:r>
              <a:rPr lang="en-US" altLang="zh-CN" sz="2400" b="1" dirty="0" smtClean="0">
                <a:solidFill>
                  <a:srgbClr val="000000"/>
                </a:solidFill>
                <a:latin typeface="Times New Roman" pitchFamily="18" charset="0"/>
                <a:ea typeface="楷体_GB2312" pitchFamily="49" charset="-122"/>
                <a:cs typeface="Times New Roman" pitchFamily="18" charset="0"/>
              </a:rPr>
              <a:t>)</a:t>
            </a:r>
          </a:p>
        </p:txBody>
      </p:sp>
      <p:sp>
        <p:nvSpPr>
          <p:cNvPr id="277811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7811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7811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7812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9138" name="内容占位符 2"/>
          <p:cNvSpPr>
            <a:spLocks noGrp="1"/>
          </p:cNvSpPr>
          <p:nvPr>
            <p:ph idx="4294967295"/>
          </p:nvPr>
        </p:nvSpPr>
        <p:spPr>
          <a:xfrm>
            <a:off x="792163" y="936625"/>
            <a:ext cx="7920037" cy="5399088"/>
          </a:xfrm>
        </p:spPr>
        <p:txBody>
          <a:bodyPr/>
          <a:lstStyle/>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在事故和灾难面前，生命是如此脆弱，不堪一击。在经历过汶川大地震、马航空难和“东方之星”沉船之后的我们，对此应该有着更加深刻的体会。尊重生命，珍爱生命，不仅是对自己负责，更是对家人负责。</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孝经</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有云：“身体发肤，受之父母，不敢毁伤，孝之始也。” </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举例论证</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身体发肤尚且不敢损伤，何况父母赐予的生命，这是孝顺的开始。那么面对生命安全，作为女儿，亲自站出来举报自己的父亲，你的这种对待生命的敬畏之心，值得我们去学习。</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议论升华</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规则是严苛的，如磐石般坚不可摧。</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分论点二</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规则是人类社会和谐有序发展的基础，缺少规则，社会将是怎样一片混乱不堪？所以说，高速路上不允许开车</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630238" algn="just" eaLnBrk="1" hangingPunct="1">
              <a:lnSpc>
                <a:spcPct val="122000"/>
              </a:lnSpc>
              <a:spcBef>
                <a:spcPct val="0"/>
              </a:spcBef>
              <a:buNone/>
            </a:pPr>
            <a:endParaRPr lang="en-US" altLang="zh-CN" sz="2400" b="1" dirty="0" smtClean="0">
              <a:solidFill>
                <a:srgbClr val="000000"/>
              </a:solidFill>
              <a:latin typeface="Times New Roman" pitchFamily="18" charset="0"/>
              <a:ea typeface="楷体_GB2312" pitchFamily="49" charset="-122"/>
              <a:cs typeface="Times New Roman" pitchFamily="18" charset="0"/>
            </a:endParaRPr>
          </a:p>
        </p:txBody>
      </p:sp>
      <p:sp>
        <p:nvSpPr>
          <p:cNvPr id="277914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7914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7914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7914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9138"/>
                                        </p:tgtEl>
                                        <p:attrNameLst>
                                          <p:attrName>style.visibility</p:attrName>
                                        </p:attrNameLst>
                                      </p:cBhvr>
                                      <p:to>
                                        <p:strVal val="visible"/>
                                      </p:to>
                                    </p:set>
                                    <p:animEffect transition="in" filter="barn(inVertical)">
                                      <p:cBhvr>
                                        <p:cTn id="7" dur="500"/>
                                        <p:tgtEl>
                                          <p:spTgt spid="277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9138" grpId="0"/>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79488"/>
            <a:ext cx="8031192" cy="5592784"/>
          </a:xfrm>
        </p:spPr>
        <p:txBody>
          <a:bodyPr/>
          <a:lstStyle/>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打电话不仅是对自己负责，更是对社会大众负责。严格遵守交通规则，不仅是每个公民的义务，更是责任。任何事物都要遵守其规则。</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举例论证</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北京从连月的雾霾到“</a:t>
            </a:r>
            <a:r>
              <a:rPr lang="en-US" altLang="zh-CN" sz="2400" b="1" dirty="0" smtClean="0">
                <a:solidFill>
                  <a:srgbClr val="000000"/>
                </a:solidFill>
                <a:latin typeface="Times New Roman" pitchFamily="18" charset="0"/>
                <a:ea typeface="楷体_GB2312" pitchFamily="49" charset="-122"/>
                <a:cs typeface="Times New Roman" pitchFamily="18" charset="0"/>
              </a:rPr>
              <a:t>APEC</a:t>
            </a:r>
            <a:r>
              <a:rPr lang="zh-CN" altLang="en-US" sz="2400" b="1" dirty="0" smtClean="0">
                <a:solidFill>
                  <a:srgbClr val="000000"/>
                </a:solidFill>
                <a:latin typeface="Times New Roman" pitchFamily="18" charset="0"/>
                <a:ea typeface="楷体_GB2312" pitchFamily="49" charset="-122"/>
                <a:cs typeface="Times New Roman" pitchFamily="18" charset="0"/>
              </a:rPr>
              <a:t>蓝”的成功，就是一个很好的证明。否则，就会发生一个个如同上海外滩踩踏事故的惨剧，真的是“每一朵雪花都应愧对雪崩”。</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议论升华</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自信是必须的，如树根般毫不动摇。</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分论点三</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小陈，我非常明白作为当事人的你面对舆论的巨大压力。但是无论怎样你都应该无悔于自己的选择，“无愧于天地，心安于平静”，始终坚信自己的选择是正确的，充满自信，不轻易动摇怀疑自己。</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举例论证</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对的就是对的，错的</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0" eaLnBrk="1" hangingPunct="1">
              <a:lnSpc>
                <a:spcPct val="122000"/>
              </a:lnSpc>
              <a:spcBef>
                <a:spcPct val="0"/>
              </a:spcBef>
              <a:buNone/>
            </a:pPr>
            <a:endParaRPr lang="en-US" altLang="zh-CN" sz="2400" b="1" dirty="0" smtClean="0">
              <a:solidFill>
                <a:srgbClr val="000000"/>
              </a:solidFill>
              <a:latin typeface="Times New Roman" pitchFamily="18" charset="0"/>
              <a:ea typeface="仿宋_GB2312" pitchFamily="49" charset="-122"/>
            </a:endParaRPr>
          </a:p>
        </p:txBody>
      </p:sp>
      <p:sp>
        <p:nvSpPr>
          <p:cNvPr id="278016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8016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8016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8016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81075"/>
            <a:ext cx="7920038" cy="5399088"/>
          </a:xfrm>
        </p:spPr>
        <p:txBody>
          <a:bodyPr/>
          <a:lstStyle/>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就是错的，正像亚里士多德所说：“吾爱吾师，吾更爱真理。”在真理、生命面前，不更应充满自信么？更何况良药苦口利于病！ </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议论升华</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小陈，感谢你，你用勇气向我们强调了生命的宝贵。</a:t>
            </a:r>
          </a:p>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小陈，感谢你，你用执着向我们诠释了规则的严苛。</a:t>
            </a:r>
          </a:p>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小陈，感谢你，你用信念使我们的社会充满了遵守交规的正能量。</a:t>
            </a:r>
          </a:p>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真心为你点赞！</a:t>
            </a:r>
          </a:p>
          <a:p>
            <a:pPr marL="0" indent="0" algn="r"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明华</a:t>
            </a:r>
          </a:p>
          <a:p>
            <a:pPr marL="0" indent="0" algn="r" eaLnBrk="1" hangingPunct="1">
              <a:lnSpc>
                <a:spcPct val="122000"/>
              </a:lnSpc>
              <a:spcBef>
                <a:spcPct val="0"/>
              </a:spcBef>
              <a:buNone/>
            </a:pPr>
            <a:r>
              <a:rPr lang="en-US" altLang="zh-CN" sz="2400" b="1" dirty="0" smtClean="0">
                <a:solidFill>
                  <a:srgbClr val="000000"/>
                </a:solidFill>
                <a:latin typeface="Times New Roman" pitchFamily="18" charset="0"/>
                <a:ea typeface="楷体_GB2312" pitchFamily="49" charset="-122"/>
                <a:cs typeface="Times New Roman" pitchFamily="18" charset="0"/>
              </a:rPr>
              <a:t>2015</a:t>
            </a:r>
            <a:r>
              <a:rPr lang="zh-CN" altLang="en-US" sz="2400" b="1" dirty="0" smtClean="0">
                <a:solidFill>
                  <a:srgbClr val="000000"/>
                </a:solidFill>
                <a:latin typeface="Times New Roman" pitchFamily="18" charset="0"/>
                <a:ea typeface="楷体_GB2312" pitchFamily="49" charset="-122"/>
                <a:cs typeface="Times New Roman" pitchFamily="18" charset="0"/>
              </a:rPr>
              <a:t>年</a:t>
            </a:r>
            <a:r>
              <a:rPr lang="en-US" altLang="zh-CN" sz="2400" b="1" dirty="0" smtClean="0">
                <a:solidFill>
                  <a:srgbClr val="000000"/>
                </a:solidFill>
                <a:latin typeface="Times New Roman" pitchFamily="18" charset="0"/>
                <a:ea typeface="楷体_GB2312" pitchFamily="49" charset="-122"/>
                <a:cs typeface="Times New Roman" pitchFamily="18" charset="0"/>
              </a:rPr>
              <a:t>6</a:t>
            </a:r>
            <a:r>
              <a:rPr lang="zh-CN" altLang="en-US" sz="2400" b="1" dirty="0" smtClean="0">
                <a:solidFill>
                  <a:srgbClr val="000000"/>
                </a:solidFill>
                <a:latin typeface="Times New Roman" pitchFamily="18" charset="0"/>
                <a:ea typeface="楷体_GB2312" pitchFamily="49" charset="-122"/>
                <a:cs typeface="Times New Roman" pitchFamily="18" charset="0"/>
              </a:rPr>
              <a:t>月</a:t>
            </a:r>
            <a:r>
              <a:rPr lang="en-US" altLang="zh-CN" sz="2400" b="1" dirty="0" smtClean="0">
                <a:solidFill>
                  <a:srgbClr val="000000"/>
                </a:solidFill>
                <a:latin typeface="Times New Roman" pitchFamily="18" charset="0"/>
                <a:ea typeface="楷体_GB2312" pitchFamily="49" charset="-122"/>
                <a:cs typeface="Times New Roman" pitchFamily="18" charset="0"/>
              </a:rPr>
              <a:t>7</a:t>
            </a:r>
            <a:r>
              <a:rPr lang="zh-CN" altLang="en-US" sz="2400" b="1" dirty="0" smtClean="0">
                <a:solidFill>
                  <a:srgbClr val="000000"/>
                </a:solidFill>
                <a:latin typeface="Times New Roman" pitchFamily="18" charset="0"/>
                <a:ea typeface="楷体_GB2312" pitchFamily="49" charset="-122"/>
                <a:cs typeface="Times New Roman" pitchFamily="18" charset="0"/>
              </a:rPr>
              <a:t>日</a:t>
            </a:r>
          </a:p>
          <a:p>
            <a:pPr marL="0" indent="0" algn="r" eaLnBrk="1" hangingPunct="1">
              <a:lnSpc>
                <a:spcPct val="122000"/>
              </a:lnSpc>
              <a:spcBef>
                <a:spcPct val="0"/>
              </a:spcBef>
              <a:buNone/>
            </a:pPr>
            <a:r>
              <a:rPr lang="en-US" altLang="zh-CN" sz="2400" b="1" dirty="0" smtClean="0">
                <a:solidFill>
                  <a:srgbClr val="000000"/>
                </a:solidFill>
                <a:latin typeface="Times New Roman" pitchFamily="18" charset="0"/>
                <a:ea typeface="楷体_GB2312" pitchFamily="49" charset="-122"/>
                <a:cs typeface="Times New Roman" pitchFamily="18" charset="0"/>
              </a:rPr>
              <a:t>(2015</a:t>
            </a:r>
            <a:r>
              <a:rPr lang="zh-CN" altLang="en-US" sz="2400" b="1" dirty="0" smtClean="0">
                <a:solidFill>
                  <a:srgbClr val="000000"/>
                </a:solidFill>
                <a:latin typeface="Times New Roman" pitchFamily="18" charset="0"/>
                <a:ea typeface="楷体_GB2312" pitchFamily="49" charset="-122"/>
                <a:cs typeface="Times New Roman" pitchFamily="18" charset="0"/>
              </a:rPr>
              <a:t>年全国卷</a:t>
            </a:r>
            <a:r>
              <a:rPr lang="en-US" altLang="zh-CN" sz="2400" b="1" dirty="0" smtClean="0">
                <a:solidFill>
                  <a:srgbClr val="000000"/>
                </a:solidFill>
                <a:latin typeface="Times New Roman" pitchFamily="18" charset="0"/>
                <a:ea typeface="楷体_GB2312" pitchFamily="49" charset="-122"/>
                <a:cs typeface="Times New Roman" pitchFamily="18" charset="0"/>
              </a:rPr>
              <a:t>Ⅰ</a:t>
            </a:r>
            <a:r>
              <a:rPr lang="zh-CN" altLang="en-US" sz="2400" b="1" dirty="0" smtClean="0">
                <a:solidFill>
                  <a:srgbClr val="000000"/>
                </a:solidFill>
                <a:latin typeface="Times New Roman" pitchFamily="18" charset="0"/>
                <a:ea typeface="楷体_GB2312" pitchFamily="49" charset="-122"/>
                <a:cs typeface="Times New Roman" pitchFamily="18" charset="0"/>
              </a:rPr>
              <a:t>高分作文</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eaLnBrk="1" hangingPunct="1">
              <a:lnSpc>
                <a:spcPct val="122000"/>
              </a:lnSpc>
              <a:spcBef>
                <a:spcPct val="0"/>
              </a:spcBef>
              <a:buNone/>
            </a:pPr>
            <a:endParaRPr lang="en-US" altLang="zh-CN" sz="2400" b="1" dirty="0" smtClean="0">
              <a:solidFill>
                <a:srgbClr val="000000"/>
              </a:solidFill>
              <a:latin typeface="Times New Roman" pitchFamily="18" charset="0"/>
              <a:ea typeface="楷体_GB2312" pitchFamily="49" charset="-122"/>
              <a:cs typeface="Times New Roman" pitchFamily="18" charset="0"/>
            </a:endParaRPr>
          </a:p>
        </p:txBody>
      </p:sp>
      <p:sp>
        <p:nvSpPr>
          <p:cNvPr id="278118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8119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8119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8119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4258"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Times New Roman" pitchFamily="18" charset="0"/>
                <a:ea typeface="黑体" pitchFamily="2" charset="-122"/>
                <a:cs typeface="Times New Roman" pitchFamily="18" charset="0"/>
              </a:rPr>
              <a:t>金指点津</a:t>
            </a: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mn-ea"/>
                <a:cs typeface="Times New Roman" pitchFamily="18" charset="0"/>
              </a:rPr>
              <a:t>本文是一篇中规中矩的并列式议论文。文章开头就旗帜鲜明地说“真心为你点赞”，抓住了阅卷老师的眼球。紧接着，开诚布公地劝解小陈，分别从生命的脆弱、规则的严苛、自信的必要三方面论说自己的观点。这三个分论点构思上很有新意，有力地突出了主题，也让文章的内容得到了充实和强化，显示出考生较为扎实的议论文写作功底。文章首尾呼应，前后相连，条理清晰明了，思路明晰自然。</a:t>
            </a:r>
            <a:endParaRPr lang="en-US" altLang="zh-CN" sz="2400" b="1" dirty="0" smtClean="0">
              <a:solidFill>
                <a:srgbClr val="000000"/>
              </a:solidFill>
              <a:latin typeface="+mn-ea"/>
            </a:endParaRPr>
          </a:p>
        </p:txBody>
      </p:sp>
      <p:sp>
        <p:nvSpPr>
          <p:cNvPr id="278426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8426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8426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8426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84258"/>
                                        </p:tgtEl>
                                        <p:attrNameLst>
                                          <p:attrName>style.visibility</p:attrName>
                                        </p:attrNameLst>
                                      </p:cBhvr>
                                      <p:to>
                                        <p:strVal val="visible"/>
                                      </p:to>
                                    </p:set>
                                    <p:animEffect transition="in" filter="barn(inVertical)">
                                      <p:cBhvr>
                                        <p:cTn id="7" dur="500"/>
                                        <p:tgtEl>
                                          <p:spTgt spid="2784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4258" grpId="0"/>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8" name="Rectangle 10"/>
          <p:cNvSpPr>
            <a:spLocks noChangeArrowheads="1"/>
          </p:cNvSpPr>
          <p:nvPr/>
        </p:nvSpPr>
        <p:spPr bwMode="auto">
          <a:xfrm>
            <a:off x="684213" y="1125538"/>
            <a:ext cx="7777162" cy="5048626"/>
          </a:xfrm>
          <a:prstGeom prst="rect">
            <a:avLst/>
          </a:prstGeom>
          <a:noFill/>
          <a:ln w="9525">
            <a:noFill/>
            <a:miter lim="800000"/>
            <a:headEnd/>
            <a:tailEnd/>
          </a:ln>
        </p:spPr>
        <p:txBody>
          <a:bodyPr anchor="ctr">
            <a:spAutoFit/>
          </a:bodyPr>
          <a:lstStyle/>
          <a:p>
            <a:pPr>
              <a:lnSpc>
                <a:spcPct val="122000"/>
              </a:lnSpc>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nSpc>
                <a:spcPct val="122000"/>
              </a:lnSpc>
            </a:pPr>
            <a:r>
              <a:rPr lang="en-US" altLang="zh-CN" sz="2400" b="1" dirty="0" smtClean="0">
                <a:solidFill>
                  <a:srgbClr val="000000"/>
                </a:solidFill>
                <a:latin typeface="Times New Roman" pitchFamily="18" charset="0"/>
                <a:cs typeface="Times New Roman" pitchFamily="18" charset="0"/>
              </a:rPr>
              <a:t>6.</a:t>
            </a:r>
            <a:r>
              <a:rPr lang="zh-CN" altLang="en-US" sz="2400" b="1" dirty="0" smtClean="0">
                <a:solidFill>
                  <a:srgbClr val="000000"/>
                </a:solidFill>
                <a:latin typeface="Times New Roman" pitchFamily="18" charset="0"/>
                <a:cs typeface="Times New Roman" pitchFamily="18" charset="0"/>
              </a:rPr>
              <a:t>  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indent="630238" algn="just">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儿子请乡下来的父亲陪自己一起宴请一个生意场上的朋友。席间一对生意伙伴相谈甚欢。回家后父亲告诉儿子：“你的这个朋友，不可深交。生活困窘的人吃相不雅可理解，可他不困窘，却总用筷子把菜翻来翻去专挑喜欢吃的。”儿子不以为然：“人的习惯不同，不可苛求，吃相不雅，未必就不可深交。”父亲说：“用筷子的小细节可见人品。如果有大的利益诱惑，他又会怎样？”</a:t>
            </a:r>
          </a:p>
        </p:txBody>
      </p:sp>
      <p:sp>
        <p:nvSpPr>
          <p:cNvPr id="268288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8288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288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288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2938"/>
                                        </p:tgtEl>
                                        <p:attrNameLst>
                                          <p:attrName>style.visibility</p:attrName>
                                        </p:attrNameLst>
                                      </p:cBhvr>
                                      <p:to>
                                        <p:strVal val="visible"/>
                                      </p:to>
                                    </p:set>
                                    <p:animEffect transition="in" filter="blinds(horizontal)">
                                      <p:cBhvr>
                                        <p:cTn id="7" dur="500"/>
                                        <p:tgtEl>
                                          <p:spTgt spid="892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8" grpId="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90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3" name="Group 7"/>
          <p:cNvGrpSpPr>
            <a:grpSpLocks/>
          </p:cNvGrpSpPr>
          <p:nvPr/>
        </p:nvGrpSpPr>
        <p:grpSpPr bwMode="auto">
          <a:xfrm>
            <a:off x="1588" y="3827463"/>
            <a:ext cx="609600" cy="1978025"/>
            <a:chOff x="0" y="0"/>
            <a:chExt cx="384" cy="1246"/>
          </a:xfrm>
        </p:grpSpPr>
        <p:pic>
          <p:nvPicPr>
            <p:cNvPr id="268391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391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391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 name="内容占位符 2"/>
          <p:cNvSpPr>
            <a:spLocks/>
          </p:cNvSpPr>
          <p:nvPr/>
        </p:nvSpPr>
        <p:spPr bwMode="auto">
          <a:xfrm>
            <a:off x="714348" y="857232"/>
            <a:ext cx="7920037" cy="5286412"/>
          </a:xfrm>
          <a:prstGeom prst="rect">
            <a:avLst/>
          </a:prstGeom>
          <a:noFill/>
          <a:ln w="9525">
            <a:noFill/>
            <a:miter lim="800000"/>
            <a:headEnd/>
            <a:tailEnd/>
          </a:ln>
        </p:spPr>
        <p:txBody>
          <a:bodyPr/>
          <a:lstStyle/>
          <a:p>
            <a:pPr indent="536575" algn="just">
              <a:lnSpc>
                <a:spcPts val="3500"/>
              </a:lnSpc>
              <a:buFont typeface="Arial" charset="0"/>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要求：选好角度，确定立意，明确文体，自拟标题；不要脱离材料内容及含意的范围作文，不要套作，不得抄袭。运用“并列式”结构。</a:t>
            </a:r>
          </a:p>
          <a:p>
            <a:pPr>
              <a:lnSpc>
                <a:spcPts val="3500"/>
              </a:lnSpc>
            </a:pPr>
            <a:r>
              <a:rPr lang="en-US" altLang="zh-CN" sz="2400" b="1" dirty="0" smtClean="0">
                <a:solidFill>
                  <a:srgbClr val="990033"/>
                </a:solidFill>
                <a:latin typeface="宋体" pitchFamily="2" charset="-122"/>
              </a:rPr>
              <a:t>[</a:t>
            </a:r>
            <a:r>
              <a:rPr lang="zh-CN" altLang="en-US" sz="2400" b="1" dirty="0" smtClean="0">
                <a:solidFill>
                  <a:srgbClr val="990033"/>
                </a:solidFill>
                <a:latin typeface="黑体" pitchFamily="2" charset="-122"/>
                <a:ea typeface="黑体" pitchFamily="2" charset="-122"/>
              </a:rPr>
              <a:t>审题提示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 ①核心事件揭示的是“识人”之智，并揭示了如何“识人”之法。立论：要有识人之智；从小细节中见真人品。②“朋友”品性之劣，从小细节中显露无遗，遇到大利，更会不堪。立论：小处修身，以成大德；治病救人，应防微杜渐；祛除大病，也要从小处入手。③从儿子的角度，小细节</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生活习惯</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未必就能决定一个人的品质优劣。立论：金无足赤，人无完人；看人从大处，用人用专长；不因细节而否定全人。</a:t>
            </a:r>
          </a:p>
          <a:p>
            <a:pPr indent="536575" algn="just">
              <a:lnSpc>
                <a:spcPts val="3500"/>
              </a:lnSpc>
              <a:buFont typeface="Arial" charset="0"/>
              <a:buNone/>
            </a:pPr>
            <a:endParaRPr lang="zh-CN" altLang="en-US" sz="2400" b="1" dirty="0" smtClean="0">
              <a:solidFill>
                <a:srgbClr val="000000"/>
              </a:solidFill>
              <a:latin typeface="Times New Roman" pitchFamily="18" charset="0"/>
              <a:cs typeface="Times New Roman" pitchFamily="18" charset="0"/>
            </a:endParaRPr>
          </a:p>
          <a:p>
            <a:pPr indent="536575" algn="just">
              <a:lnSpc>
                <a:spcPts val="3500"/>
              </a:lnSpc>
              <a:buFont typeface="Arial" charset="0"/>
              <a:buNone/>
            </a:pPr>
            <a:endParaRPr lang="zh-CN" altLang="en-US" sz="2400" b="1" dirty="0">
              <a:solidFill>
                <a:srgbClr val="000000"/>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8" name="Rectangle 10"/>
          <p:cNvSpPr>
            <a:spLocks noChangeArrowheads="1"/>
          </p:cNvSpPr>
          <p:nvPr/>
        </p:nvSpPr>
        <p:spPr bwMode="auto">
          <a:xfrm>
            <a:off x="684213" y="1125538"/>
            <a:ext cx="7777162" cy="5499198"/>
          </a:xfrm>
          <a:prstGeom prst="rect">
            <a:avLst/>
          </a:prstGeom>
          <a:noFill/>
          <a:ln w="9525">
            <a:noFill/>
            <a:miter lim="800000"/>
            <a:headEnd/>
            <a:tailEnd/>
          </a:ln>
        </p:spPr>
        <p:txBody>
          <a:bodyPr anchor="ctr">
            <a:spAutoFit/>
          </a:bodyPr>
          <a:lstStyle/>
          <a:p>
            <a:pPr>
              <a:lnSpc>
                <a:spcPct val="122000"/>
              </a:lnSpc>
            </a:pPr>
            <a:r>
              <a:rPr lang="en-US" altLang="zh-CN" sz="2400" b="1" dirty="0" smtClean="0">
                <a:solidFill>
                  <a:srgbClr val="000000"/>
                </a:solidFill>
                <a:latin typeface="Times New Roman" pitchFamily="18" charset="0"/>
                <a:cs typeface="Times New Roman" pitchFamily="18" charset="0"/>
              </a:rPr>
              <a:t>7.</a:t>
            </a:r>
            <a:r>
              <a:rPr lang="zh-CN" altLang="en-US" sz="2400" b="1" dirty="0" smtClean="0">
                <a:solidFill>
                  <a:srgbClr val="000000"/>
                </a:solidFill>
                <a:latin typeface="Times New Roman" pitchFamily="18" charset="0"/>
                <a:cs typeface="Times New Roman" pitchFamily="18" charset="0"/>
              </a:rPr>
              <a:t> 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indent="630238" algn="just">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在每个高速路口，都有一个弯道，设计弯道，是为了减缓车速，避免发生交通事故。不在高速路口设计弯道，而是设立减速的警示牌，不是能起到同样的效果吗？实践证明，不在高速路口设计弯道，而是设立警示牌，哪怕是设立再多的警示牌，发生交通事故的概率仍明显上升。</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indent="630238" algn="just">
              <a:lnSpc>
                <a:spcPct val="122000"/>
              </a:lnSpc>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要求选好角度，确定立意，明确文体，自拟标题；不要脱离材料内容及含意的范围作文，不要套作，不得抄袭。运用所讲的结构。</a:t>
            </a:r>
          </a:p>
          <a:p>
            <a:pPr indent="630238" algn="just">
              <a:lnSpc>
                <a:spcPct val="122000"/>
              </a:lnSpc>
            </a:pPr>
            <a:endParaRPr lang="zh-CN" altLang="en-US" sz="2400" b="1" dirty="0" smtClean="0">
              <a:solidFill>
                <a:srgbClr val="000000"/>
              </a:solidFill>
              <a:latin typeface="Times New Roman" pitchFamily="18" charset="0"/>
              <a:ea typeface="楷体_GB2312" pitchFamily="49" charset="-122"/>
              <a:cs typeface="Times New Roman" pitchFamily="18" charset="0"/>
            </a:endParaRPr>
          </a:p>
        </p:txBody>
      </p:sp>
      <p:sp>
        <p:nvSpPr>
          <p:cNvPr id="268288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8288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288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288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2938"/>
                                        </p:tgtEl>
                                        <p:attrNameLst>
                                          <p:attrName>style.visibility</p:attrName>
                                        </p:attrNameLst>
                                      </p:cBhvr>
                                      <p:to>
                                        <p:strVal val="visible"/>
                                      </p:to>
                                    </p:set>
                                    <p:animEffect transition="in" filter="blinds(horizontal)">
                                      <p:cBhvr>
                                        <p:cTn id="7" dur="500"/>
                                        <p:tgtEl>
                                          <p:spTgt spid="892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8" grpId="0"/>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90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3" name="Group 7"/>
          <p:cNvGrpSpPr>
            <a:grpSpLocks/>
          </p:cNvGrpSpPr>
          <p:nvPr/>
        </p:nvGrpSpPr>
        <p:grpSpPr bwMode="auto">
          <a:xfrm>
            <a:off x="1588" y="3827463"/>
            <a:ext cx="609600" cy="1978025"/>
            <a:chOff x="0" y="0"/>
            <a:chExt cx="384" cy="1246"/>
          </a:xfrm>
        </p:grpSpPr>
        <p:pic>
          <p:nvPicPr>
            <p:cNvPr id="268391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391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391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 name="内容占位符 2"/>
          <p:cNvSpPr>
            <a:spLocks/>
          </p:cNvSpPr>
          <p:nvPr/>
        </p:nvSpPr>
        <p:spPr bwMode="auto">
          <a:xfrm>
            <a:off x="714348" y="857232"/>
            <a:ext cx="7920037" cy="5286412"/>
          </a:xfrm>
          <a:prstGeom prst="rect">
            <a:avLst/>
          </a:prstGeom>
          <a:noFill/>
          <a:ln w="9525">
            <a:noFill/>
            <a:miter lim="800000"/>
            <a:headEnd/>
            <a:tailEnd/>
          </a:ln>
        </p:spPr>
        <p:txBody>
          <a:bodyPr/>
          <a:lstStyle/>
          <a:p>
            <a:pPr>
              <a:lnSpc>
                <a:spcPts val="3500"/>
              </a:lnSpc>
            </a:pPr>
            <a:r>
              <a:rPr lang="en-US" altLang="zh-CN" sz="2400" b="1" dirty="0" smtClean="0">
                <a:solidFill>
                  <a:srgbClr val="990033"/>
                </a:solidFill>
                <a:latin typeface="宋体" pitchFamily="2" charset="-122"/>
              </a:rPr>
              <a:t>[</a:t>
            </a:r>
            <a:r>
              <a:rPr lang="zh-CN" altLang="en-US" sz="2400" b="1" dirty="0" smtClean="0">
                <a:solidFill>
                  <a:srgbClr val="990033"/>
                </a:solidFill>
                <a:latin typeface="黑体" pitchFamily="2" charset="-122"/>
                <a:ea typeface="黑体" pitchFamily="2" charset="-122"/>
              </a:rPr>
              <a:t>审题提示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设立警示牌，只是从思想上提醒人们警觉，它“看管”的只是一个人的思想，而思想是无形的、复杂的，看管一个人的思想永远不如看管一个人的行为。而高速路口的弯道，正是对一个人行为的看管和约束，它管束住司机的手脚，使其把车速减缓下来。弯道，就是看管和约束行为的一个“框”、一个制度。一个行为上的规范和制度，远比思想上的一千遍说教、一万次警诫更有用、更起效。参考立意：行动约束胜过思想约束，看管一个人的思想永远不如看管一个人的行为，弯道设计胜过言教，要拓展解决问题的途径，“身教”胜于“言教”，务实是解决问题的首要选择。</a:t>
            </a:r>
          </a:p>
          <a:p>
            <a:pPr indent="536575" algn="just">
              <a:lnSpc>
                <a:spcPts val="3500"/>
              </a:lnSpc>
              <a:buFont typeface="Arial" charset="0"/>
              <a:buNone/>
            </a:pPr>
            <a:endParaRPr lang="zh-CN" altLang="en-US" sz="2400" b="1" dirty="0" smtClean="0">
              <a:solidFill>
                <a:srgbClr val="000000"/>
              </a:solidFill>
              <a:latin typeface="Times New Roman" pitchFamily="18" charset="0"/>
              <a:cs typeface="Times New Roman" pitchFamily="18" charset="0"/>
            </a:endParaRPr>
          </a:p>
          <a:p>
            <a:pPr indent="536575" algn="just">
              <a:lnSpc>
                <a:spcPts val="3500"/>
              </a:lnSpc>
              <a:buFont typeface="Arial" charset="0"/>
              <a:buNone/>
            </a:pPr>
            <a:endParaRPr lang="zh-CN" altLang="en-US" sz="2400" b="1" dirty="0">
              <a:solidFill>
                <a:srgbClr val="000000"/>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zh-CN" altLang="zh-CN" sz="2400" b="1" dirty="0" smtClean="0">
                <a:latin typeface="宋体" pitchFamily="2" charset="-122"/>
              </a:rPr>
              <a:t> </a:t>
            </a:r>
            <a:r>
              <a:rPr lang="en-US" altLang="zh-CN" sz="2400" b="1" dirty="0" smtClean="0">
                <a:latin typeface="宋体" pitchFamily="2" charset="-122"/>
              </a:rPr>
              <a:t>2. </a:t>
            </a:r>
            <a:r>
              <a:rPr lang="zh-CN" altLang="en-US" sz="2400" b="1" dirty="0" smtClean="0">
                <a:latin typeface="宋体" pitchFamily="2" charset="-122"/>
              </a:rPr>
              <a:t>阅读下面的材料，根据要求写一篇不少于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a:lnSpc>
                <a:spcPts val="3500"/>
              </a:lnSpc>
            </a:pPr>
            <a:r>
              <a:rPr lang="zh-CN" altLang="en-US" sz="2400" b="1" dirty="0" smtClean="0">
                <a:latin typeface="宋体" pitchFamily="2" charset="-122"/>
              </a:rPr>
              <a:t>    </a:t>
            </a:r>
            <a:r>
              <a:rPr lang="zh-CN" altLang="en-US" sz="2400" b="1" dirty="0" smtClean="0">
                <a:solidFill>
                  <a:srgbClr val="000000"/>
                </a:solidFill>
                <a:latin typeface="Times New Roman" pitchFamily="18" charset="0"/>
                <a:ea typeface="楷体_GB2312" pitchFamily="49" charset="-122"/>
                <a:cs typeface="Times New Roman" pitchFamily="18" charset="0"/>
              </a:rPr>
              <a:t>一个失意的年轻人，内心十分彷徨、迷茫，就向一位长者请教。长者说，看看旷野中的树吧，看懂了它们，就知道如何去面对生活、面对人生了。年轻人看着旷野中的树，并没有明白什么。长者说，在烈日下，在冰雪中，树有房子为它们遮日御寒吗？在风暴中，在雷雨中，树可以拔腿就逃吗？树没有房子没有腿，无法回避无法逃离，只能独自承受和抗争，也许这就是树能活上千年的原因吧。年轻人顿悟。</a:t>
            </a:r>
          </a:p>
          <a:p>
            <a:pPr>
              <a:lnSpc>
                <a:spcPts val="3500"/>
              </a:lnSpc>
            </a:pPr>
            <a:r>
              <a:rPr lang="zh-CN" altLang="en-US" sz="2400" b="1" dirty="0" smtClean="0">
                <a:latin typeface="宋体" pitchFamily="2" charset="-122"/>
              </a:rPr>
              <a:t>    要求选好角度，确定立意，明确文体，自拟标题；不要脱离材料内容及含意的范围作文，不要套作，不得抄袭。</a:t>
            </a:r>
          </a:p>
          <a:p>
            <a:r>
              <a:rPr lang="zh-CN" altLang="en-US" sz="2400" b="1" u="sng" dirty="0">
                <a:latin typeface="宋体" pitchFamily="2" charset="-122"/>
              </a:rPr>
              <a:t>　　　　　　　　　　　　　　　　</a:t>
            </a:r>
            <a:r>
              <a:rPr lang="zh-CN" altLang="en-US" b="1" u="sng" dirty="0"/>
              <a:t>　　　　　　　　　　　　　　　　　　　　</a:t>
            </a:r>
          </a:p>
          <a:p>
            <a:r>
              <a:rPr lang="zh-CN" altLang="en-US" b="1" u="sng" dirty="0"/>
              <a:t>　　　　　　　　　　　　　　　　　　　　　　　　　　　　　　　　　　　　</a:t>
            </a:r>
            <a:endParaRPr lang="zh-CN" altLang="zh-CN" b="1" u="sng" dirty="0"/>
          </a:p>
        </p:txBody>
      </p:sp>
      <p:sp>
        <p:nvSpPr>
          <p:cNvPr id="165479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54799"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54800"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2852738"/>
          </a:xfrm>
        </p:spPr>
        <p:txBody>
          <a:bodyPr/>
          <a:lstStyle/>
          <a:p>
            <a:pPr marL="0" indent="0"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2. </a:t>
            </a:r>
            <a:r>
              <a:rPr lang="zh-CN" altLang="en-US" sz="2400" b="1" dirty="0" smtClean="0">
                <a:solidFill>
                  <a:srgbClr val="000000"/>
                </a:solidFill>
                <a:latin typeface="Times New Roman" pitchFamily="18" charset="0"/>
                <a:cs typeface="Times New Roman" pitchFamily="18" charset="0"/>
              </a:rPr>
              <a:t>对比式</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对比式结构就是通过对比来突出中心。对比有正与反的对比，现在和过去的对比，这一事物与另一事物的对比，同一事物各个不同发展阶段的对比，等等。</a:t>
            </a:r>
          </a:p>
          <a:p>
            <a:pPr marL="0" indent="630238" algn="just" eaLnBrk="1" hangingPunct="1">
              <a:lnSpc>
                <a:spcPct val="122000"/>
              </a:lnSpc>
              <a:spcBef>
                <a:spcPct val="0"/>
              </a:spcBef>
              <a:buFont typeface="Arial" charset="0"/>
              <a:buNone/>
            </a:pPr>
            <a:endParaRPr lang="zh-CN" altLang="en-US" sz="2400" b="1" dirty="0" smtClean="0">
              <a:solidFill>
                <a:srgbClr val="000000"/>
              </a:solidFill>
              <a:latin typeface="Times New Roman" pitchFamily="18" charset="0"/>
              <a:cs typeface="Times New Roman" pitchFamily="18" charset="0"/>
            </a:endParaRPr>
          </a:p>
        </p:txBody>
      </p:sp>
      <p:sp>
        <p:nvSpPr>
          <p:cNvPr id="278528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8528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8528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8528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630238" eaLnBrk="1" hangingPunct="1">
              <a:lnSpc>
                <a:spcPct val="122000"/>
              </a:lnSpc>
              <a:spcBef>
                <a:spcPct val="0"/>
              </a:spcBef>
              <a:buFont typeface="Arial" charset="0"/>
              <a:buNone/>
            </a:pPr>
            <a:r>
              <a:rPr lang="zh-CN" altLang="en-US" sz="2400" b="1" dirty="0" smtClean="0">
                <a:solidFill>
                  <a:srgbClr val="000000"/>
                </a:solidFill>
                <a:latin typeface="Times New Roman" pitchFamily="18" charset="0"/>
                <a:cs typeface="Times New Roman" pitchFamily="18" charset="0"/>
              </a:rPr>
              <a:t>例</a:t>
            </a:r>
            <a:endParaRPr lang="en-US" altLang="zh-CN" sz="2400" b="1" dirty="0" smtClean="0">
              <a:solidFill>
                <a:srgbClr val="000000"/>
              </a:solidFill>
              <a:latin typeface="Times New Roman" pitchFamily="18" charset="0"/>
              <a:cs typeface="Times New Roman" pitchFamily="18" charset="0"/>
            </a:endParaRPr>
          </a:p>
          <a:p>
            <a:pPr marL="0" indent="630238" algn="ctr"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春风始处是理解</a:t>
            </a:r>
          </a:p>
          <a:p>
            <a:pPr marL="0" indent="630238" algn="ctr" eaLnBrk="1" hangingPunct="1">
              <a:lnSpc>
                <a:spcPct val="122000"/>
              </a:lnSpc>
              <a:spcBef>
                <a:spcPct val="0"/>
              </a:spcBef>
              <a:buFont typeface="Arial" charset="0"/>
              <a:buNone/>
            </a:pPr>
            <a:r>
              <a:rPr lang="zh-CN" altLang="en-US" sz="2400" b="1" dirty="0" smtClean="0">
                <a:solidFill>
                  <a:srgbClr val="000000"/>
                </a:solidFill>
                <a:latin typeface="Times New Roman" pitchFamily="18" charset="0"/>
                <a:ea typeface="仿宋_GB2312" pitchFamily="49" charset="-122"/>
                <a:cs typeface="Times New Roman" pitchFamily="18" charset="0"/>
              </a:rPr>
              <a:t>一考生</a:t>
            </a: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理解，是春风开始吹拂的地方。</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引论，提出论点</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当满车乘客不耐烦地抱怨一位女乘客的姗姗来迟，当急躁、烦闷甚至些微的愤怒化作秋冬时节阵阵冰冷的霜雪，封凉了人们原本温和流淌的心泉时，是女乘客一瘸一拐的身影，是对残疾人行动不便的理解和体谅，让春风开始吹拂，让车厢内溢满包容与关爱的暖流。</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回扣材料，强化中心</a:t>
            </a:r>
            <a:r>
              <a:rPr lang="en-US" altLang="zh-CN" sz="2400" b="1" dirty="0" smtClean="0">
                <a:solidFill>
                  <a:srgbClr val="000000"/>
                </a:solidFill>
                <a:latin typeface="Times New Roman" pitchFamily="18" charset="0"/>
                <a:ea typeface="楷体_GB2312" pitchFamily="49" charset="-122"/>
                <a:cs typeface="Times New Roman" pitchFamily="18" charset="0"/>
              </a:rPr>
              <a:t>)</a:t>
            </a:r>
          </a:p>
        </p:txBody>
      </p:sp>
      <p:sp>
        <p:nvSpPr>
          <p:cNvPr id="278630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8631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8631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8631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7330" name="内容占位符 2"/>
          <p:cNvSpPr>
            <a:spLocks noGrp="1"/>
          </p:cNvSpPr>
          <p:nvPr>
            <p:ph idx="4294967295"/>
          </p:nvPr>
        </p:nvSpPr>
        <p:spPr>
          <a:xfrm>
            <a:off x="792163" y="936625"/>
            <a:ext cx="7920037" cy="5399088"/>
          </a:xfrm>
        </p:spPr>
        <p:txBody>
          <a:bodyPr/>
          <a:lstStyle/>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而很多时候，正是因为缺少互相理解才让生命，让世界处于无休无止的“寒冬”之中。</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反面提出论点</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中东地区的炮火声，我们听见了，那是对各自信仰的质疑而引发的争议、暴力、杀戮；苍白的医院门口上鲜红的印着“还我生命”的横幅，我们看见了，那是对医疗救护情况的茫然抑或是患者家属对医者缺少理解而引发的争端；余秋雨笔下的“信客”，我们读懂了，那是人们对挪用一条“红绸”的不理解，让兢兢业业、老实诚恳的老信客名声碎裂</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论据和议论</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我们没有“看见”对信仰、对生命、对工作的理解，所以“寒冬”笼罩人间，“春风”迟迟不度。</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总结</a:t>
            </a:r>
            <a:r>
              <a:rPr lang="en-US" altLang="zh-CN" sz="2400" b="1" dirty="0" smtClean="0">
                <a:solidFill>
                  <a:srgbClr val="000000"/>
                </a:solidFill>
                <a:latin typeface="Times New Roman" pitchFamily="18" charset="0"/>
                <a:ea typeface="楷体_GB2312" pitchFamily="49" charset="-122"/>
                <a:cs typeface="Times New Roman" pitchFamily="18" charset="0"/>
              </a:rPr>
              <a:t>)</a:t>
            </a:r>
          </a:p>
        </p:txBody>
      </p:sp>
      <p:sp>
        <p:nvSpPr>
          <p:cNvPr id="278733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8733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8733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8733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87330"/>
                                        </p:tgtEl>
                                        <p:attrNameLst>
                                          <p:attrName>style.visibility</p:attrName>
                                        </p:attrNameLst>
                                      </p:cBhvr>
                                      <p:to>
                                        <p:strVal val="visible"/>
                                      </p:to>
                                    </p:set>
                                    <p:animEffect transition="in" filter="barn(inVertical)">
                                      <p:cBhvr>
                                        <p:cTn id="7" dur="500"/>
                                        <p:tgtEl>
                                          <p:spTgt spid="2787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7330" grpId="0"/>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08050"/>
            <a:ext cx="7920038" cy="5473700"/>
          </a:xfrm>
        </p:spPr>
        <p:txBody>
          <a:bodyPr/>
          <a:lstStyle/>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缺少理解，闭目塞听，会让肆虐咆哮的“寒风”更加猖獗。</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反面提出论点</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成都高速公路上的一起事故，就让我们体会了人心“寒风”刺骨锥心的冰冷。女司机缺少对其他司机正常行车原则的理解，而男青年也缺少对女性慌乱心理的理解和包容，才让他们之间的摩擦与对抗加剧。</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论据和议论</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如果他们能心平气和听听对方的苦衷或缘由，也许和暖的春风就会吹散刺骨的寒风。</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总结</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令我们庆幸的是，这个世界上不只有春风不度的“玉门关”，还有春风常驻的“桃花源”。</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正面提出论点</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高考期间井然有序的行车道一改往日的拥堵，喧闹嘈杂的街市停歇了昼夜不息的高歌，还有自发组成的爱心车队为高考学子铺就一条畅通之路，这是对人生重要阶段的理解，</a:t>
            </a:r>
            <a:endParaRPr lang="en-US" altLang="zh-CN" sz="2400" b="1" dirty="0" smtClean="0">
              <a:solidFill>
                <a:srgbClr val="000000"/>
              </a:solidFill>
              <a:latin typeface="Times New Roman" pitchFamily="18" charset="0"/>
              <a:ea typeface="楷体_GB2312" pitchFamily="49" charset="-122"/>
              <a:cs typeface="Times New Roman" pitchFamily="18" charset="0"/>
            </a:endParaRPr>
          </a:p>
        </p:txBody>
      </p:sp>
      <p:sp>
        <p:nvSpPr>
          <p:cNvPr id="278835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8835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8835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8836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9378"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让千万考生感知到社会的温暖“春风”。当救护车发出了声声紧急的鸣笛，车道上多少人的心被牵动，他们主动避让，自觉协调，硬是在拥堵狭窄的车道上开辟出了一条生命的“绿色通道”，</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论据和议论</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这是理解激发了人们心中的同情与善良，让春天来临。</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总结</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多些理解，学会聆听，会让春风吹拂，带来永恒的春天。人行道上凹凸不平的地砖曾让多少人抱怨，当考虑到盲人行路的需求，倾听到来自残疾人士的呼声时，人们便在心里默默赞许，正是对残疾人的理解，激发了人们心底的关怀、爱心，让一丝丝春风，带来了整个美好和谐的春天。</a:t>
            </a:r>
          </a:p>
          <a:p>
            <a:pPr marL="0" indent="0" eaLnBrk="1" hangingPunct="1">
              <a:lnSpc>
                <a:spcPct val="122000"/>
              </a:lnSpc>
              <a:spcBef>
                <a:spcPct val="0"/>
              </a:spcBef>
              <a:buNone/>
            </a:pPr>
            <a:endParaRPr lang="en-US" altLang="zh-CN" sz="2400" b="1" dirty="0" smtClean="0">
              <a:solidFill>
                <a:srgbClr val="000000"/>
              </a:solidFill>
              <a:latin typeface="Times New Roman" pitchFamily="18" charset="0"/>
              <a:ea typeface="楷体_GB2312" pitchFamily="49" charset="-122"/>
              <a:cs typeface="Times New Roman" pitchFamily="18" charset="0"/>
            </a:endParaRPr>
          </a:p>
        </p:txBody>
      </p:sp>
      <p:sp>
        <p:nvSpPr>
          <p:cNvPr id="278938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8938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8938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8938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89378"/>
                                        </p:tgtEl>
                                        <p:attrNameLst>
                                          <p:attrName>style.visibility</p:attrName>
                                        </p:attrNameLst>
                                      </p:cBhvr>
                                      <p:to>
                                        <p:strVal val="visible"/>
                                      </p:to>
                                    </p:set>
                                    <p:animEffect transition="in" filter="barn(inVertical)">
                                      <p:cBhvr>
                                        <p:cTn id="7" dur="500"/>
                                        <p:tgtEl>
                                          <p:spTgt spid="2789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9378" grpId="0"/>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春风始处是理解。多考虑他人可能的隐情与苦衷，设身处地，倾听他人，温暖与爱会聚少成多，构筑成一个和谐安宁的世界。人性本善，人人心中都藏着一个充满慈悲与仁爱的春天，只等待着一点理解与懂得的激发，让春风吹拂，万物复苏。</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结论，评析照应</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marL="0" indent="0" algn="r" eaLnBrk="1" hangingPunct="1">
              <a:lnSpc>
                <a:spcPct val="122000"/>
              </a:lnSpc>
              <a:spcBef>
                <a:spcPct val="0"/>
              </a:spcBef>
              <a:buNone/>
            </a:pPr>
            <a:r>
              <a:rPr lang="en-US" altLang="zh-CN" sz="2400" b="1" dirty="0" smtClean="0">
                <a:solidFill>
                  <a:srgbClr val="000000"/>
                </a:solidFill>
                <a:latin typeface="+mn-ea"/>
                <a:cs typeface="Times New Roman" pitchFamily="18" charset="0"/>
              </a:rPr>
              <a:t>(2015</a:t>
            </a:r>
            <a:r>
              <a:rPr lang="zh-CN" altLang="en-US" sz="2400" b="1" dirty="0" smtClean="0">
                <a:solidFill>
                  <a:srgbClr val="000000"/>
                </a:solidFill>
                <a:latin typeface="+mn-ea"/>
                <a:cs typeface="Times New Roman" pitchFamily="18" charset="0"/>
              </a:rPr>
              <a:t>年重庆卷高分作文</a:t>
            </a:r>
            <a:r>
              <a:rPr lang="en-US" altLang="zh-CN" sz="2400" b="1" dirty="0" smtClean="0">
                <a:solidFill>
                  <a:srgbClr val="000000"/>
                </a:solidFill>
                <a:latin typeface="+mn-ea"/>
                <a:cs typeface="Times New Roman" pitchFamily="18" charset="0"/>
              </a:rPr>
              <a:t>)</a:t>
            </a:r>
          </a:p>
        </p:txBody>
      </p:sp>
      <p:sp>
        <p:nvSpPr>
          <p:cNvPr id="279040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9040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9040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9040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Times New Roman" pitchFamily="18" charset="0"/>
                <a:ea typeface="黑体" pitchFamily="2" charset="-122"/>
                <a:cs typeface="Times New Roman" pitchFamily="18" charset="0"/>
              </a:rPr>
              <a:t>金指点津</a:t>
            </a: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mn-ea"/>
                <a:cs typeface="Times New Roman" pitchFamily="18" charset="0"/>
              </a:rPr>
              <a:t>文章开头提纲挈领，提出“理解，是春风开始吹拂的地方”的中心观点；然后回扣材料；接着主体采用正反对比结构，使全文中心突出鲜明，结构一目了然；最后发出呼吁。另外，文章高度关注现实生活，大量的事例来自于最鲜活的社会现实，而且本文最终也指向生活本身。当今社会，人人都更多关注自己而忽视他人，所以更需要这份理解，这份懂得。 </a:t>
            </a:r>
          </a:p>
          <a:p>
            <a:pPr marL="0" indent="0" eaLnBrk="1" hangingPunct="1">
              <a:lnSpc>
                <a:spcPct val="122000"/>
              </a:lnSpc>
              <a:spcBef>
                <a:spcPct val="0"/>
              </a:spcBef>
              <a:buNone/>
            </a:pPr>
            <a:endParaRPr lang="en-US" altLang="zh-CN" sz="2400" b="1" dirty="0" smtClean="0">
              <a:solidFill>
                <a:srgbClr val="000000"/>
              </a:solidFill>
              <a:latin typeface="Times New Roman" pitchFamily="18" charset="0"/>
              <a:ea typeface="仿宋_GB2312" pitchFamily="49" charset="-122"/>
            </a:endParaRPr>
          </a:p>
        </p:txBody>
      </p:sp>
      <p:sp>
        <p:nvSpPr>
          <p:cNvPr id="279142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9143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9143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9143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8" name="Rectangle 10"/>
          <p:cNvSpPr>
            <a:spLocks noChangeArrowheads="1"/>
          </p:cNvSpPr>
          <p:nvPr/>
        </p:nvSpPr>
        <p:spPr bwMode="auto">
          <a:xfrm>
            <a:off x="684213" y="1125538"/>
            <a:ext cx="7777162" cy="5048626"/>
          </a:xfrm>
          <a:prstGeom prst="rect">
            <a:avLst/>
          </a:prstGeom>
          <a:noFill/>
          <a:ln w="9525">
            <a:noFill/>
            <a:miter lim="800000"/>
            <a:headEnd/>
            <a:tailEnd/>
          </a:ln>
        </p:spPr>
        <p:txBody>
          <a:bodyPr anchor="ctr">
            <a:spAutoFit/>
          </a:bodyPr>
          <a:lstStyle/>
          <a:p>
            <a:pPr>
              <a:lnSpc>
                <a:spcPct val="122000"/>
              </a:lnSpc>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nSpc>
                <a:spcPct val="122000"/>
              </a:lnSpc>
            </a:pPr>
            <a:r>
              <a:rPr lang="en-US" altLang="zh-CN" sz="2400" b="1" dirty="0" smtClean="0">
                <a:solidFill>
                  <a:srgbClr val="000000"/>
                </a:solidFill>
                <a:latin typeface="Times New Roman" pitchFamily="18" charset="0"/>
                <a:cs typeface="Times New Roman" pitchFamily="18" charset="0"/>
              </a:rPr>
              <a:t>8.</a:t>
            </a:r>
            <a:r>
              <a:rPr lang="zh-CN" altLang="en-US" sz="2400" b="1" dirty="0" smtClean="0">
                <a:solidFill>
                  <a:srgbClr val="000000"/>
                </a:solidFill>
                <a:latin typeface="Times New Roman" pitchFamily="18" charset="0"/>
                <a:cs typeface="Times New Roman" pitchFamily="18" charset="0"/>
              </a:rPr>
              <a:t>  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indent="630238" algn="just">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材料一：东晋大臣蔡谟看到蟛蜞，非常高兴，让人烹调来吃。吃过后，他上吐下泻，这才知道那不是蟹。后来和友人闲谈中提到此事，他的朋友说：“你没有认真读</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尔雅</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啊。”</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尔雅</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中讲到蟛蜞，说它是一种外形像蟹的甲壳类动物</a:t>
            </a:r>
            <a:r>
              <a:rPr lang="en-US" altLang="zh-CN" sz="2400" b="1" dirty="0" smtClean="0">
                <a:solidFill>
                  <a:srgbClr val="000000"/>
                </a:solidFill>
                <a:latin typeface="Times New Roman" pitchFamily="18" charset="0"/>
                <a:ea typeface="楷体_GB2312" pitchFamily="49" charset="-122"/>
                <a:cs typeface="Times New Roman" pitchFamily="18" charset="0"/>
              </a:rPr>
              <a:t>)</a:t>
            </a:r>
          </a:p>
          <a:p>
            <a:pPr indent="630238" algn="just">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材料二：荀子在</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劝学</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中说：“蟹六跪而二螯。”但实际上，蟹有八足二螯。</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劝学</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中的“六”字，“疑皆‘八’字之误”。</a:t>
            </a:r>
          </a:p>
        </p:txBody>
      </p:sp>
      <p:sp>
        <p:nvSpPr>
          <p:cNvPr id="268288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8288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288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288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2938"/>
                                        </p:tgtEl>
                                        <p:attrNameLst>
                                          <p:attrName>style.visibility</p:attrName>
                                        </p:attrNameLst>
                                      </p:cBhvr>
                                      <p:to>
                                        <p:strVal val="visible"/>
                                      </p:to>
                                    </p:set>
                                    <p:animEffect transition="in" filter="blinds(horizontal)">
                                      <p:cBhvr>
                                        <p:cTn id="7" dur="500"/>
                                        <p:tgtEl>
                                          <p:spTgt spid="892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8" grpId="0"/>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90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3" name="Group 7"/>
          <p:cNvGrpSpPr>
            <a:grpSpLocks/>
          </p:cNvGrpSpPr>
          <p:nvPr/>
        </p:nvGrpSpPr>
        <p:grpSpPr bwMode="auto">
          <a:xfrm>
            <a:off x="1588" y="3827463"/>
            <a:ext cx="609600" cy="1978025"/>
            <a:chOff x="0" y="0"/>
            <a:chExt cx="384" cy="1246"/>
          </a:xfrm>
        </p:grpSpPr>
        <p:pic>
          <p:nvPicPr>
            <p:cNvPr id="268391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391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391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 name="内容占位符 2"/>
          <p:cNvSpPr>
            <a:spLocks/>
          </p:cNvSpPr>
          <p:nvPr/>
        </p:nvSpPr>
        <p:spPr bwMode="auto">
          <a:xfrm>
            <a:off x="714348" y="857232"/>
            <a:ext cx="7920037" cy="5286412"/>
          </a:xfrm>
          <a:prstGeom prst="rect">
            <a:avLst/>
          </a:prstGeom>
          <a:noFill/>
          <a:ln w="9525">
            <a:noFill/>
            <a:miter lim="800000"/>
            <a:headEnd/>
            <a:tailEnd/>
          </a:ln>
        </p:spPr>
        <p:txBody>
          <a:bodyPr/>
          <a:lstStyle/>
          <a:p>
            <a:pPr indent="536575" algn="just">
              <a:lnSpc>
                <a:spcPts val="3500"/>
              </a:lnSpc>
              <a:buFont typeface="Arial" charset="0"/>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要求选好角度，确定立意，明确文体，自拟标题；不要脱离材料内容及含意的范围作文，不要套作，不得抄袭。运用“对比式”结构。</a:t>
            </a:r>
          </a:p>
          <a:p>
            <a:pPr>
              <a:lnSpc>
                <a:spcPts val="3500"/>
              </a:lnSpc>
            </a:pPr>
            <a:endParaRPr lang="en-US" altLang="zh-CN" sz="2400" b="1" dirty="0" smtClean="0">
              <a:solidFill>
                <a:srgbClr val="990033"/>
              </a:solidFill>
              <a:latin typeface="宋体" pitchFamily="2" charset="-122"/>
            </a:endParaRPr>
          </a:p>
          <a:p>
            <a:pPr>
              <a:lnSpc>
                <a:spcPts val="3500"/>
              </a:lnSpc>
            </a:pPr>
            <a:endParaRPr lang="en-US" altLang="zh-CN" sz="2400" b="1" dirty="0" smtClean="0">
              <a:solidFill>
                <a:srgbClr val="990033"/>
              </a:solidFill>
              <a:latin typeface="宋体" pitchFamily="2" charset="-122"/>
            </a:endParaRPr>
          </a:p>
          <a:p>
            <a:pPr>
              <a:lnSpc>
                <a:spcPts val="3500"/>
              </a:lnSpc>
            </a:pPr>
            <a:r>
              <a:rPr lang="en-US" altLang="zh-CN" sz="2400" b="1" dirty="0" smtClean="0">
                <a:solidFill>
                  <a:srgbClr val="990033"/>
                </a:solidFill>
                <a:latin typeface="宋体" pitchFamily="2" charset="-122"/>
              </a:rPr>
              <a:t>[</a:t>
            </a:r>
            <a:r>
              <a:rPr lang="zh-CN" altLang="en-US" sz="2400" b="1" dirty="0" smtClean="0">
                <a:solidFill>
                  <a:srgbClr val="990033"/>
                </a:solidFill>
                <a:latin typeface="黑体" pitchFamily="2" charset="-122"/>
                <a:ea typeface="黑体" pitchFamily="2" charset="-122"/>
              </a:rPr>
              <a:t>审题提示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可以从“学与思”“学而不思则罔，思而不学则殆”“信与疑”“知与行”“接受与质疑”“尽信书不如无书”等角度进行辩证分析。</a:t>
            </a:r>
          </a:p>
          <a:p>
            <a:pPr indent="536575" algn="just">
              <a:lnSpc>
                <a:spcPts val="3500"/>
              </a:lnSpc>
              <a:buFont typeface="Arial" charset="0"/>
              <a:buNone/>
            </a:pPr>
            <a:endParaRPr lang="zh-CN" altLang="en-US" sz="2400" b="1" dirty="0" smtClean="0">
              <a:solidFill>
                <a:srgbClr val="000000"/>
              </a:solidFill>
              <a:latin typeface="Times New Roman" pitchFamily="18" charset="0"/>
              <a:cs typeface="Times New Roman" pitchFamily="18" charset="0"/>
            </a:endParaRPr>
          </a:p>
          <a:p>
            <a:pPr indent="536575" algn="just">
              <a:lnSpc>
                <a:spcPts val="3500"/>
              </a:lnSpc>
              <a:buFont typeface="Arial" charset="0"/>
              <a:buNone/>
            </a:pPr>
            <a:endParaRPr lang="zh-CN" altLang="en-US" sz="2400" b="1" dirty="0">
              <a:solidFill>
                <a:srgbClr val="000000"/>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left)">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8" name="Rectangle 10"/>
          <p:cNvSpPr>
            <a:spLocks noChangeArrowheads="1"/>
          </p:cNvSpPr>
          <p:nvPr/>
        </p:nvSpPr>
        <p:spPr bwMode="auto">
          <a:xfrm>
            <a:off x="684213" y="1125538"/>
            <a:ext cx="7777162" cy="4598054"/>
          </a:xfrm>
          <a:prstGeom prst="rect">
            <a:avLst/>
          </a:prstGeom>
          <a:noFill/>
          <a:ln w="9525">
            <a:noFill/>
            <a:miter lim="800000"/>
            <a:headEnd/>
            <a:tailEnd/>
          </a:ln>
        </p:spPr>
        <p:txBody>
          <a:bodyPr anchor="ctr">
            <a:spAutoFit/>
          </a:bodyPr>
          <a:lstStyle/>
          <a:p>
            <a:pPr>
              <a:lnSpc>
                <a:spcPct val="122000"/>
              </a:lnSpc>
            </a:pPr>
            <a:r>
              <a:rPr lang="en-US" altLang="zh-CN" sz="2400" b="1" dirty="0" smtClean="0">
                <a:solidFill>
                  <a:srgbClr val="000000"/>
                </a:solidFill>
                <a:latin typeface="Times New Roman" pitchFamily="18" charset="0"/>
                <a:cs typeface="Times New Roman" pitchFamily="18" charset="0"/>
              </a:rPr>
              <a:t>9.</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indent="630238" algn="just">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某歌手成名之前是普通的农民。成名之后，他花</a:t>
            </a:r>
            <a:r>
              <a:rPr lang="en-US" altLang="zh-CN" sz="2400" b="1" dirty="0" smtClean="0">
                <a:solidFill>
                  <a:srgbClr val="000000"/>
                </a:solidFill>
                <a:latin typeface="Times New Roman" pitchFamily="18" charset="0"/>
                <a:ea typeface="楷体_GB2312" pitchFamily="49" charset="-122"/>
                <a:cs typeface="Times New Roman" pitchFamily="18" charset="0"/>
              </a:rPr>
              <a:t>3</a:t>
            </a:r>
            <a:r>
              <a:rPr lang="zh-CN" altLang="en-US" sz="2400" b="1" dirty="0" smtClean="0">
                <a:solidFill>
                  <a:srgbClr val="000000"/>
                </a:solidFill>
                <a:latin typeface="Times New Roman" pitchFamily="18" charset="0"/>
                <a:ea typeface="楷体_GB2312" pitchFamily="49" charset="-122"/>
                <a:cs typeface="Times New Roman" pitchFamily="18" charset="0"/>
              </a:rPr>
              <a:t>万翻修村幼儿园，花</a:t>
            </a:r>
            <a:r>
              <a:rPr lang="en-US" altLang="zh-CN" sz="2400" b="1" dirty="0" smtClean="0">
                <a:solidFill>
                  <a:srgbClr val="000000"/>
                </a:solidFill>
                <a:latin typeface="Times New Roman" pitchFamily="18" charset="0"/>
                <a:ea typeface="楷体_GB2312" pitchFamily="49" charset="-122"/>
                <a:cs typeface="Times New Roman" pitchFamily="18" charset="0"/>
              </a:rPr>
              <a:t>2</a:t>
            </a:r>
            <a:r>
              <a:rPr lang="zh-CN" altLang="en-US" sz="2400" b="1" dirty="0" smtClean="0">
                <a:solidFill>
                  <a:srgbClr val="000000"/>
                </a:solidFill>
                <a:latin typeface="Times New Roman" pitchFamily="18" charset="0"/>
                <a:ea typeface="楷体_GB2312" pitchFamily="49" charset="-122"/>
                <a:cs typeface="Times New Roman" pitchFamily="18" charset="0"/>
              </a:rPr>
              <a:t>万给村里买健身器材，出</a:t>
            </a:r>
            <a:r>
              <a:rPr lang="en-US" altLang="zh-CN" sz="2400" b="1" dirty="0" smtClean="0">
                <a:solidFill>
                  <a:srgbClr val="000000"/>
                </a:solidFill>
                <a:latin typeface="Times New Roman" pitchFamily="18" charset="0"/>
                <a:ea typeface="楷体_GB2312" pitchFamily="49" charset="-122"/>
                <a:cs typeface="Times New Roman" pitchFamily="18" charset="0"/>
              </a:rPr>
              <a:t>10</a:t>
            </a:r>
            <a:r>
              <a:rPr lang="zh-CN" altLang="en-US" sz="2400" b="1" dirty="0" smtClean="0">
                <a:solidFill>
                  <a:srgbClr val="000000"/>
                </a:solidFill>
                <a:latin typeface="Times New Roman" pitchFamily="18" charset="0"/>
                <a:ea typeface="楷体_GB2312" pitchFamily="49" charset="-122"/>
                <a:cs typeface="Times New Roman" pitchFamily="18" charset="0"/>
              </a:rPr>
              <a:t>万解决村灌溉用电问题，出</a:t>
            </a:r>
            <a:r>
              <a:rPr lang="en-US" altLang="zh-CN" sz="2400" b="1" dirty="0" smtClean="0">
                <a:solidFill>
                  <a:srgbClr val="000000"/>
                </a:solidFill>
                <a:latin typeface="Times New Roman" pitchFamily="18" charset="0"/>
                <a:ea typeface="楷体_GB2312" pitchFamily="49" charset="-122"/>
                <a:cs typeface="Times New Roman" pitchFamily="18" charset="0"/>
              </a:rPr>
              <a:t>50</a:t>
            </a:r>
            <a:r>
              <a:rPr lang="zh-CN" altLang="en-US" sz="2400" b="1" dirty="0" smtClean="0">
                <a:solidFill>
                  <a:srgbClr val="000000"/>
                </a:solidFill>
                <a:latin typeface="Times New Roman" pitchFamily="18" charset="0"/>
                <a:ea typeface="楷体_GB2312" pitchFamily="49" charset="-122"/>
                <a:cs typeface="Times New Roman" pitchFamily="18" charset="0"/>
              </a:rPr>
              <a:t>万修路。而自己却舍不得租机器收玉米</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可村民们说：“这对他是九牛一毛，他要想叫俺说他好，就为村上每人买辆小轿车、一人再给</a:t>
            </a:r>
            <a:r>
              <a:rPr lang="en-US" altLang="zh-CN" sz="2400" b="1" dirty="0" smtClean="0">
                <a:solidFill>
                  <a:srgbClr val="000000"/>
                </a:solidFill>
                <a:latin typeface="Times New Roman" pitchFamily="18" charset="0"/>
                <a:ea typeface="楷体_GB2312" pitchFamily="49" charset="-122"/>
                <a:cs typeface="Times New Roman" pitchFamily="18" charset="0"/>
              </a:rPr>
              <a:t>1</a:t>
            </a:r>
            <a:r>
              <a:rPr lang="zh-CN" altLang="en-US" sz="2400" b="1" dirty="0" smtClean="0">
                <a:solidFill>
                  <a:srgbClr val="000000"/>
                </a:solidFill>
                <a:latin typeface="Times New Roman" pitchFamily="18" charset="0"/>
                <a:ea typeface="楷体_GB2312" pitchFamily="49" charset="-122"/>
                <a:cs typeface="Times New Roman" pitchFamily="18" charset="0"/>
              </a:rPr>
              <a:t>万块钱。”歌手说：“做好事还不讨好，太让人伤心了。”</a:t>
            </a:r>
          </a:p>
          <a:p>
            <a:pPr indent="630238" algn="just">
              <a:lnSpc>
                <a:spcPct val="122000"/>
              </a:lnSpc>
            </a:pPr>
            <a:r>
              <a:rPr lang="zh-CN" altLang="en-US" sz="2400" b="1" dirty="0" smtClean="0">
                <a:solidFill>
                  <a:srgbClr val="000000"/>
                </a:solidFill>
                <a:latin typeface="Times New Roman" pitchFamily="18" charset="0"/>
                <a:ea typeface="楷体_GB2312" pitchFamily="49" charset="-122"/>
                <a:cs typeface="Times New Roman" pitchFamily="18" charset="0"/>
              </a:rPr>
              <a:t>这件事经媒体曝光之后，大家议论纷纷。</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indent="630238" algn="just">
              <a:lnSpc>
                <a:spcPct val="122000"/>
              </a:lnSpc>
            </a:pPr>
            <a:endParaRPr lang="zh-CN" altLang="en-US" sz="2400" b="1" dirty="0" smtClean="0">
              <a:solidFill>
                <a:srgbClr val="000000"/>
              </a:solidFill>
              <a:latin typeface="Times New Roman" pitchFamily="18" charset="0"/>
              <a:ea typeface="楷体_GB2312" pitchFamily="49" charset="-122"/>
              <a:cs typeface="Times New Roman" pitchFamily="18" charset="0"/>
            </a:endParaRPr>
          </a:p>
        </p:txBody>
      </p:sp>
      <p:sp>
        <p:nvSpPr>
          <p:cNvPr id="268288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2" name="Group 7"/>
          <p:cNvGrpSpPr>
            <a:grpSpLocks/>
          </p:cNvGrpSpPr>
          <p:nvPr/>
        </p:nvGrpSpPr>
        <p:grpSpPr bwMode="auto">
          <a:xfrm>
            <a:off x="1588" y="3827463"/>
            <a:ext cx="609600" cy="1978025"/>
            <a:chOff x="0" y="0"/>
            <a:chExt cx="384" cy="1246"/>
          </a:xfrm>
        </p:grpSpPr>
        <p:pic>
          <p:nvPicPr>
            <p:cNvPr id="268288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288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288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2938"/>
                                        </p:tgtEl>
                                        <p:attrNameLst>
                                          <p:attrName>style.visibility</p:attrName>
                                        </p:attrNameLst>
                                      </p:cBhvr>
                                      <p:to>
                                        <p:strVal val="visible"/>
                                      </p:to>
                                    </p:set>
                                    <p:animEffect transition="in" filter="blinds(horizontal)">
                                      <p:cBhvr>
                                        <p:cTn id="7" dur="500"/>
                                        <p:tgtEl>
                                          <p:spTgt spid="892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en-US" altLang="zh-CN" sz="2400" b="1" dirty="0" smtClean="0">
                <a:solidFill>
                  <a:srgbClr val="990033"/>
                </a:solidFill>
                <a:latin typeface="黑体" pitchFamily="2" charset="-122"/>
                <a:ea typeface="黑体" pitchFamily="2" charset="-122"/>
              </a:rPr>
              <a:t>[</a:t>
            </a:r>
            <a:r>
              <a:rPr lang="zh-CN" altLang="en-US" sz="2400" b="1" dirty="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本题可以采用“抓关键句法”。可以抓住“只能独自承受和抗争，也许这就是树能活上千年的原因”这句话，由此可以得出如下立意：逃避不是解决问题的办法；强者就应该有所承受和抗争；做生活的强者，不做生活的懦夫；真的猛士，敢于直面惨淡的人生；直面磨难，铸就辉煌；等等。</a:t>
            </a:r>
          </a:p>
          <a:p>
            <a:pPr>
              <a:lnSpc>
                <a:spcPts val="3500"/>
              </a:lnSpc>
            </a:pPr>
            <a:r>
              <a:rPr lang="zh-CN" altLang="en-US" b="1" u="sng" dirty="0"/>
              <a:t>　　　　　　</a:t>
            </a:r>
            <a:endParaRPr lang="zh-CN" altLang="zh-CN" b="1" u="sng" dirty="0"/>
          </a:p>
        </p:txBody>
      </p:sp>
      <p:sp>
        <p:nvSpPr>
          <p:cNvPr id="253952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39534"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39535"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90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专题十七　凤头豹尾展才情</a:t>
            </a:r>
          </a:p>
        </p:txBody>
      </p:sp>
      <p:grpSp>
        <p:nvGrpSpPr>
          <p:cNvPr id="3" name="Group 7"/>
          <p:cNvGrpSpPr>
            <a:grpSpLocks/>
          </p:cNvGrpSpPr>
          <p:nvPr/>
        </p:nvGrpSpPr>
        <p:grpSpPr bwMode="auto">
          <a:xfrm>
            <a:off x="1588" y="3827463"/>
            <a:ext cx="609600" cy="1978025"/>
            <a:chOff x="0" y="0"/>
            <a:chExt cx="384" cy="1246"/>
          </a:xfrm>
        </p:grpSpPr>
        <p:pic>
          <p:nvPicPr>
            <p:cNvPr id="268391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8391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68391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 name="内容占位符 2"/>
          <p:cNvSpPr>
            <a:spLocks/>
          </p:cNvSpPr>
          <p:nvPr/>
        </p:nvSpPr>
        <p:spPr bwMode="auto">
          <a:xfrm>
            <a:off x="714348" y="857232"/>
            <a:ext cx="7920037" cy="5286412"/>
          </a:xfrm>
          <a:prstGeom prst="rect">
            <a:avLst/>
          </a:prstGeom>
          <a:noFill/>
          <a:ln w="9525">
            <a:noFill/>
            <a:miter lim="800000"/>
            <a:headEnd/>
            <a:tailEnd/>
          </a:ln>
        </p:spPr>
        <p:txBody>
          <a:bodyPr/>
          <a:lstStyle/>
          <a:p>
            <a:pPr>
              <a:lnSpc>
                <a:spcPts val="3500"/>
              </a:lnSpc>
            </a:pPr>
            <a:r>
              <a:rPr lang="zh-CN" altLang="en-US" sz="2400" b="1" dirty="0" smtClean="0">
                <a:solidFill>
                  <a:srgbClr val="000000"/>
                </a:solidFill>
                <a:latin typeface="Times New Roman" pitchFamily="18" charset="0"/>
                <a:cs typeface="Times New Roman" pitchFamily="18" charset="0"/>
              </a:rPr>
              <a:t>        要求：选好角度，确定立意，文体自选</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诗歌除外</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，自拟标题；不要脱离材料内容及含意的范围作文，不要套作，不得抄袭。运用所讲的结构。</a:t>
            </a:r>
          </a:p>
          <a:p>
            <a:pPr>
              <a:lnSpc>
                <a:spcPts val="3500"/>
              </a:lnSpc>
            </a:pPr>
            <a:endParaRPr lang="en-US" altLang="zh-CN" sz="2400" b="1" dirty="0" smtClean="0">
              <a:solidFill>
                <a:srgbClr val="990033"/>
              </a:solidFill>
              <a:latin typeface="宋体" pitchFamily="2" charset="-122"/>
            </a:endParaRPr>
          </a:p>
          <a:p>
            <a:pPr>
              <a:lnSpc>
                <a:spcPts val="3500"/>
              </a:lnSpc>
            </a:pPr>
            <a:endParaRPr lang="en-US" altLang="zh-CN" sz="2400" b="1" dirty="0" smtClean="0">
              <a:solidFill>
                <a:srgbClr val="990033"/>
              </a:solidFill>
              <a:latin typeface="宋体" pitchFamily="2" charset="-122"/>
            </a:endParaRPr>
          </a:p>
          <a:p>
            <a:pPr>
              <a:lnSpc>
                <a:spcPts val="3500"/>
              </a:lnSpc>
            </a:pPr>
            <a:r>
              <a:rPr lang="en-US" altLang="zh-CN" sz="2400" b="1" dirty="0" smtClean="0">
                <a:solidFill>
                  <a:srgbClr val="990033"/>
                </a:solidFill>
                <a:latin typeface="宋体" pitchFamily="2" charset="-122"/>
              </a:rPr>
              <a:t>[</a:t>
            </a:r>
            <a:r>
              <a:rPr lang="zh-CN" altLang="en-US" sz="2400" b="1" dirty="0" smtClean="0">
                <a:solidFill>
                  <a:srgbClr val="990033"/>
                </a:solidFill>
                <a:latin typeface="黑体" pitchFamily="2" charset="-122"/>
                <a:ea typeface="黑体" pitchFamily="2" charset="-122"/>
              </a:rPr>
              <a:t>审题提示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从歌手的角度立意：成名不忘本、施恩不图报。从村民的角度：受人滴水之恩，当涌泉相报；凡事要自力更生；要知足，不要贪得无厌。其他立意只要符合材料内涵即可。</a:t>
            </a:r>
          </a:p>
          <a:p>
            <a:pPr indent="536575" algn="just">
              <a:lnSpc>
                <a:spcPts val="3500"/>
              </a:lnSpc>
              <a:buFont typeface="Arial" charset="0"/>
              <a:buNone/>
            </a:pPr>
            <a:endParaRPr lang="zh-CN" altLang="en-US" sz="2400" b="1" dirty="0" smtClean="0">
              <a:solidFill>
                <a:srgbClr val="000000"/>
              </a:solidFill>
              <a:latin typeface="Times New Roman" pitchFamily="18" charset="0"/>
              <a:cs typeface="Times New Roman" pitchFamily="18" charset="0"/>
            </a:endParaRPr>
          </a:p>
          <a:p>
            <a:pPr indent="536575" algn="just">
              <a:lnSpc>
                <a:spcPts val="3500"/>
              </a:lnSpc>
              <a:buFont typeface="Arial" charset="0"/>
              <a:buNone/>
            </a:pPr>
            <a:endParaRPr lang="zh-CN" altLang="en-US" sz="2400" b="1" dirty="0">
              <a:solidFill>
                <a:srgbClr val="000000"/>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left)">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2450"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3. </a:t>
            </a:r>
            <a:r>
              <a:rPr lang="zh-CN" altLang="en-US" sz="2400" b="1" dirty="0" smtClean="0">
                <a:solidFill>
                  <a:srgbClr val="000000"/>
                </a:solidFill>
                <a:latin typeface="Times New Roman" pitchFamily="18" charset="0"/>
                <a:cs typeface="Times New Roman" pitchFamily="18" charset="0"/>
              </a:rPr>
              <a:t>递进式</a:t>
            </a:r>
          </a:p>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递进式结构，是写作议论文时经常使用的一种结构方式。其主要特点是：围绕着中心论点或论题展开论证时，各个部分之间是层层深入、步步推进的关系，其前后顺序有严格要求，不能随意变更。一般议论文采取先提出问题，再分析问题，然后再解决问题的思路，即体现了递进式结构的特点。</a:t>
            </a:r>
          </a:p>
        </p:txBody>
      </p:sp>
      <p:grpSp>
        <p:nvGrpSpPr>
          <p:cNvPr id="2" name="Group 7"/>
          <p:cNvGrpSpPr>
            <a:grpSpLocks/>
          </p:cNvGrpSpPr>
          <p:nvPr/>
        </p:nvGrpSpPr>
        <p:grpSpPr bwMode="auto">
          <a:xfrm>
            <a:off x="1588" y="3827463"/>
            <a:ext cx="609600" cy="1978025"/>
            <a:chOff x="0" y="0"/>
            <a:chExt cx="384" cy="1246"/>
          </a:xfrm>
        </p:grpSpPr>
        <p:pic>
          <p:nvPicPr>
            <p:cNvPr id="279245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9245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9245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79245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92450"/>
                                        </p:tgtEl>
                                        <p:attrNameLst>
                                          <p:attrName>style.visibility</p:attrName>
                                        </p:attrNameLst>
                                      </p:cBhvr>
                                      <p:to>
                                        <p:strVal val="visible"/>
                                      </p:to>
                                    </p:set>
                                    <p:animEffect transition="in" filter="barn(inVertical)">
                                      <p:cBhvr>
                                        <p:cTn id="7" dur="500"/>
                                        <p:tgtEl>
                                          <p:spTgt spid="279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2450" grpId="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3474" name="内容占位符 2"/>
          <p:cNvSpPr>
            <a:spLocks noGrp="1"/>
          </p:cNvSpPr>
          <p:nvPr>
            <p:ph idx="4294967295"/>
          </p:nvPr>
        </p:nvSpPr>
        <p:spPr>
          <a:xfrm>
            <a:off x="792163" y="936625"/>
            <a:ext cx="7920037" cy="5399088"/>
          </a:xfrm>
        </p:spPr>
        <p:txBody>
          <a:bodyPr/>
          <a:lstStyle/>
          <a:p>
            <a:pPr marL="0" indent="622300" eaLnBrk="1" hangingPunct="1">
              <a:lnSpc>
                <a:spcPct val="122000"/>
              </a:lnSpc>
              <a:spcBef>
                <a:spcPct val="0"/>
              </a:spcBef>
              <a:buFont typeface="Arial" charset="0"/>
              <a:buNone/>
            </a:pPr>
            <a:r>
              <a:rPr lang="zh-CN" altLang="en-US" sz="2400" b="1" dirty="0" smtClean="0">
                <a:solidFill>
                  <a:srgbClr val="000000"/>
                </a:solidFill>
                <a:latin typeface="Times New Roman" pitchFamily="18" charset="0"/>
                <a:cs typeface="Times New Roman" pitchFamily="18" charset="0"/>
              </a:rPr>
              <a:t>例</a:t>
            </a:r>
            <a:endParaRPr lang="en-US" altLang="zh-CN" sz="2400" b="1" dirty="0" smtClean="0">
              <a:solidFill>
                <a:srgbClr val="000000"/>
              </a:solidFill>
              <a:latin typeface="Times New Roman" pitchFamily="18" charset="0"/>
              <a:cs typeface="Times New Roman" pitchFamily="18" charset="0"/>
            </a:endParaRPr>
          </a:p>
          <a:p>
            <a:pPr marL="0" indent="622300" algn="ctr"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给小陈的一封信</a:t>
            </a:r>
          </a:p>
          <a:p>
            <a:pPr marL="0" indent="622300" algn="ctr" eaLnBrk="1" hangingPunct="1">
              <a:lnSpc>
                <a:spcPct val="122000"/>
              </a:lnSpc>
              <a:spcBef>
                <a:spcPct val="0"/>
              </a:spcBef>
              <a:buFont typeface="Arial" charset="0"/>
              <a:buNone/>
            </a:pPr>
            <a:r>
              <a:rPr lang="zh-CN" altLang="en-US" sz="2400" b="1" dirty="0" smtClean="0">
                <a:solidFill>
                  <a:srgbClr val="000000"/>
                </a:solidFill>
                <a:latin typeface="Times New Roman" pitchFamily="18" charset="0"/>
                <a:ea typeface="仿宋_GB2312" pitchFamily="49" charset="-122"/>
                <a:cs typeface="Times New Roman" pitchFamily="18" charset="0"/>
              </a:rPr>
              <a:t>一考生</a:t>
            </a:r>
            <a:endParaRPr lang="zh-CN" altLang="en-US" sz="2400" b="1" dirty="0" smtClean="0">
              <a:solidFill>
                <a:srgbClr val="000000"/>
              </a:solidFill>
              <a:latin typeface="宋体" pitchFamily="2" charset="-122"/>
              <a:ea typeface="楷体_GB2312" pitchFamily="49" charset="-122"/>
              <a:cs typeface="Times New Roman" pitchFamily="18" charset="0"/>
            </a:endParaRPr>
          </a:p>
          <a:p>
            <a:pPr marL="0" indent="0" eaLnBrk="1" hangingPunct="1">
              <a:lnSpc>
                <a:spcPct val="122000"/>
              </a:lnSpc>
              <a:spcBef>
                <a:spcPct val="0"/>
              </a:spcBef>
              <a:buNone/>
            </a:pPr>
            <a:r>
              <a:rPr lang="zh-CN" altLang="en-US" sz="2400" b="1" dirty="0" smtClean="0">
                <a:solidFill>
                  <a:srgbClr val="000000"/>
                </a:solidFill>
                <a:latin typeface="宋体" pitchFamily="2" charset="-122"/>
                <a:ea typeface="楷体_GB2312" pitchFamily="49" charset="-122"/>
                <a:cs typeface="Times New Roman" pitchFamily="18" charset="0"/>
              </a:rPr>
              <a:t>亲爱的小陈同学：</a:t>
            </a:r>
          </a:p>
          <a:p>
            <a:pPr marL="0" indent="622300" algn="just" eaLnBrk="1" hangingPunct="1">
              <a:lnSpc>
                <a:spcPct val="122000"/>
              </a:lnSpc>
              <a:spcBef>
                <a:spcPct val="0"/>
              </a:spcBef>
              <a:buNone/>
            </a:pPr>
            <a:r>
              <a:rPr lang="zh-CN" altLang="en-US" sz="2400" b="1" dirty="0" smtClean="0">
                <a:solidFill>
                  <a:srgbClr val="000000"/>
                </a:solidFill>
                <a:latin typeface="宋体" pitchFamily="2" charset="-122"/>
                <a:ea typeface="楷体_GB2312" pitchFamily="49" charset="-122"/>
                <a:cs typeface="Times New Roman" pitchFamily="18" charset="0"/>
              </a:rPr>
              <a:t>你好！</a:t>
            </a:r>
          </a:p>
          <a:p>
            <a:pPr marL="0" indent="622300" algn="just" eaLnBrk="1" hangingPunct="1">
              <a:lnSpc>
                <a:spcPct val="122000"/>
              </a:lnSpc>
              <a:spcBef>
                <a:spcPct val="0"/>
              </a:spcBef>
              <a:buNone/>
            </a:pPr>
            <a:r>
              <a:rPr lang="zh-CN" altLang="en-US" sz="2400" b="1" dirty="0" smtClean="0">
                <a:solidFill>
                  <a:srgbClr val="000000"/>
                </a:solidFill>
                <a:latin typeface="宋体" pitchFamily="2" charset="-122"/>
                <a:ea typeface="楷体_GB2312" pitchFamily="49" charset="-122"/>
                <a:cs typeface="Times New Roman" pitchFamily="18" charset="0"/>
              </a:rPr>
              <a:t>人存于世，以直立身；国存于世，以直安邦。然而，在面对正道直行与人情世故之争时，大多数人先是犹豫不决，最终还是向人情世故妥协了，很少能顾得上正道直行。</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引论</a:t>
            </a:r>
            <a:r>
              <a:rPr lang="en-US" altLang="zh-CN" sz="2400" b="1" dirty="0" smtClean="0">
                <a:solidFill>
                  <a:srgbClr val="000000"/>
                </a:solidFill>
                <a:latin typeface="+mn-ea"/>
                <a:cs typeface="Times New Roman" pitchFamily="18" charset="0"/>
              </a:rPr>
              <a:t>)</a:t>
            </a:r>
          </a:p>
          <a:p>
            <a:pPr marL="0" indent="622300" algn="just" eaLnBrk="1" hangingPunct="1">
              <a:lnSpc>
                <a:spcPct val="122000"/>
              </a:lnSpc>
              <a:spcBef>
                <a:spcPct val="0"/>
              </a:spcBef>
              <a:buNone/>
            </a:pPr>
            <a:r>
              <a:rPr lang="zh-CN" altLang="en-US" sz="2400" b="1" dirty="0" smtClean="0">
                <a:solidFill>
                  <a:srgbClr val="000000"/>
                </a:solidFill>
                <a:latin typeface="宋体" pitchFamily="2" charset="-122"/>
                <a:ea typeface="楷体_GB2312" pitchFamily="49" charset="-122"/>
                <a:cs typeface="Times New Roman" pitchFamily="18" charset="0"/>
              </a:rPr>
              <a:t>而你在“得罪”父亲与正道直行之间，毫不犹豫地以正道直行为重。我要为你点赞。点赞理由如下：</a:t>
            </a:r>
          </a:p>
        </p:txBody>
      </p:sp>
      <p:grpSp>
        <p:nvGrpSpPr>
          <p:cNvPr id="2" name="Group 7"/>
          <p:cNvGrpSpPr>
            <a:grpSpLocks/>
          </p:cNvGrpSpPr>
          <p:nvPr/>
        </p:nvGrpSpPr>
        <p:grpSpPr bwMode="auto">
          <a:xfrm>
            <a:off x="1588" y="3827463"/>
            <a:ext cx="609600" cy="1978025"/>
            <a:chOff x="0" y="0"/>
            <a:chExt cx="384" cy="1246"/>
          </a:xfrm>
        </p:grpSpPr>
        <p:pic>
          <p:nvPicPr>
            <p:cNvPr id="279347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9347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9348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
        <p:nvSpPr>
          <p:cNvPr id="279348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93474"/>
                                        </p:tgtEl>
                                        <p:attrNameLst>
                                          <p:attrName>style.visibility</p:attrName>
                                        </p:attrNameLst>
                                      </p:cBhvr>
                                      <p:to>
                                        <p:strVal val="visible"/>
                                      </p:to>
                                    </p:set>
                                    <p:animEffect transition="in" filter="barn(inVertical)">
                                      <p:cBhvr>
                                        <p:cTn id="7" dur="500"/>
                                        <p:tgtEl>
                                          <p:spTgt spid="2793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3474" grpId="0"/>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4498" name="内容占位符 2"/>
          <p:cNvSpPr>
            <a:spLocks noGrp="1"/>
          </p:cNvSpPr>
          <p:nvPr>
            <p:ph idx="4294967295"/>
          </p:nvPr>
        </p:nvSpPr>
        <p:spPr>
          <a:xfrm>
            <a:off x="792163" y="936625"/>
            <a:ext cx="7920037" cy="5399088"/>
          </a:xfrm>
        </p:spPr>
        <p:txBody>
          <a:bodyPr/>
          <a:lstStyle/>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恪守直道，使人们找到了方向。</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分论点一，提出分论点</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人生在世，我们可能会遭遇形形色色的诱惑。在市场经济条件下，各种各样的诱惑致使不少人偏离了正轨。</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论语</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有云：“人之生也直，罔之生也幸而免。”</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举例论证</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唯有一颗直心，方能在物欲横流的世界中穿行却不至于沉沦迷失方向；也唯有一颗直心，方能助你我在滚滚红尘中找寻到内心真正所求。</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议论升华</a:t>
            </a:r>
            <a:r>
              <a:rPr lang="en-US" altLang="zh-CN" sz="2400" b="1" dirty="0" smtClean="0">
                <a:solidFill>
                  <a:srgbClr val="000000"/>
                </a:solidFill>
                <a:latin typeface="+mn-ea"/>
                <a:cs typeface="Times New Roman" pitchFamily="18" charset="0"/>
              </a:rPr>
              <a:t>)</a:t>
            </a:r>
          </a:p>
          <a:p>
            <a:pPr marL="0" indent="622300"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恪守直道，使家乡民风淳朴。</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分论点二，提出分论点</a:t>
            </a:r>
            <a:r>
              <a:rPr lang="en-US" altLang="zh-CN" sz="2400" b="1" dirty="0" smtClean="0">
                <a:solidFill>
                  <a:srgbClr val="000000"/>
                </a:solidFill>
                <a:latin typeface="+mn-ea"/>
                <a:cs typeface="Times New Roman" pitchFamily="18" charset="0"/>
              </a:rPr>
              <a:t>)</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论语</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记载，叶公就曾自豪地向孔子汇报，说自己的家乡有正直公正之人。父亲偷了羊，儿子就告发他，所以自己的家乡民风淳朴，道不拾遗。试想一下，若无正直</a:t>
            </a:r>
            <a:endParaRPr lang="en-US" altLang="zh-CN" sz="2400" b="1" dirty="0" smtClean="0">
              <a:solidFill>
                <a:srgbClr val="000000"/>
              </a:solidFill>
              <a:latin typeface="Times New Roman" pitchFamily="18" charset="0"/>
              <a:ea typeface="楷体_GB2312" pitchFamily="49" charset="-122"/>
              <a:cs typeface="Times New Roman" pitchFamily="18" charset="0"/>
            </a:endParaRPr>
          </a:p>
        </p:txBody>
      </p:sp>
      <p:sp>
        <p:nvSpPr>
          <p:cNvPr id="279450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9450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9450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9450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94498"/>
                                        </p:tgtEl>
                                        <p:attrNameLst>
                                          <p:attrName>style.visibility</p:attrName>
                                        </p:attrNameLst>
                                      </p:cBhvr>
                                      <p:to>
                                        <p:strVal val="visible"/>
                                      </p:to>
                                    </p:set>
                                    <p:animEffect transition="in" filter="barn(inVertical)">
                                      <p:cBhvr>
                                        <p:cTn id="7" dur="500"/>
                                        <p:tgtEl>
                                          <p:spTgt spid="2794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4498" grpId="0"/>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22"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可言，人人都无法保有自身财富，中国社会怎么可能从部落制逐渐扩大到城邑制？韩愈在</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送孟东野序</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里写道：“大凡物不得其平则鸣。”其实社会又何尝不是这样？当道义僭越了情分，当言行超出了道义的规范，让人们感到忧愤郁积，决定不得不为的时候，便自有鸣不平之心、打抱不平之人。</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举例论证</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古往今来，就因为人人心中有杆秤，正直公正才让社会运行无滞、和谐发展。</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议论升华</a:t>
            </a:r>
            <a:r>
              <a:rPr lang="en-US" altLang="zh-CN" sz="2400" b="1" dirty="0" smtClean="0">
                <a:solidFill>
                  <a:srgbClr val="000000"/>
                </a:solidFill>
                <a:latin typeface="+mn-ea"/>
                <a:cs typeface="Times New Roman" pitchFamily="18" charset="0"/>
              </a:rPr>
              <a:t>)</a:t>
            </a:r>
          </a:p>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恪守直道，使社会风清气正。</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分论点三，提出分论点</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包拯严厉正直，疾恶如仇，从不随便附和别人，从不装模作样地取悦他人。陈世美，贵为驸马，却丧尽天良，</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0" eaLnBrk="1" hangingPunct="1">
              <a:lnSpc>
                <a:spcPct val="122000"/>
              </a:lnSpc>
              <a:spcBef>
                <a:spcPct val="0"/>
              </a:spcBef>
              <a:buNone/>
            </a:pPr>
            <a:endParaRPr lang="en-US" altLang="zh-CN" sz="2400" b="1" dirty="0" smtClean="0">
              <a:solidFill>
                <a:srgbClr val="000000"/>
              </a:solidFill>
              <a:latin typeface="Times New Roman" pitchFamily="18" charset="0"/>
              <a:ea typeface="仿宋_GB2312" pitchFamily="49" charset="-122"/>
            </a:endParaRPr>
          </a:p>
        </p:txBody>
      </p:sp>
      <p:grpSp>
        <p:nvGrpSpPr>
          <p:cNvPr id="2" name="Group 7"/>
          <p:cNvGrpSpPr>
            <a:grpSpLocks/>
          </p:cNvGrpSpPr>
          <p:nvPr/>
        </p:nvGrpSpPr>
        <p:grpSpPr bwMode="auto">
          <a:xfrm>
            <a:off x="1588" y="3827463"/>
            <a:ext cx="609600" cy="1978025"/>
            <a:chOff x="0" y="0"/>
            <a:chExt cx="384" cy="1246"/>
          </a:xfrm>
        </p:grpSpPr>
        <p:pic>
          <p:nvPicPr>
            <p:cNvPr id="2795525"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95526"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9552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sp>
        <p:nvSpPr>
          <p:cNvPr id="279552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95522"/>
                                        </p:tgtEl>
                                        <p:attrNameLst>
                                          <p:attrName>style.visibility</p:attrName>
                                        </p:attrNameLst>
                                      </p:cBhvr>
                                      <p:to>
                                        <p:strVal val="visible"/>
                                      </p:to>
                                    </p:set>
                                    <p:animEffect transition="in" filter="barn(inVertical)">
                                      <p:cBhvr>
                                        <p:cTn id="7" dur="500"/>
                                        <p:tgtEl>
                                          <p:spTgt spid="2795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22" grpId="0"/>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包拯毫不犹豫，铡了他。“铡美案”震惊朝野，但也让世风为之一变。包拯曾告诫后人：“后世子孙做官，有犯罪依法治罪的，不得入家门，死后不得葬入大墓。不遵从我的志向，就不是我的子孙。”</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举例论证</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包拯一生正直，造福一方，经他治理，人们安居乐业，社会和谐安定。</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议论升华</a:t>
            </a:r>
            <a:r>
              <a:rPr lang="en-US" altLang="zh-CN" sz="2400" b="1" dirty="0" smtClean="0">
                <a:solidFill>
                  <a:srgbClr val="000000"/>
                </a:solidFill>
                <a:latin typeface="+mn-ea"/>
                <a:cs typeface="Times New Roman" pitchFamily="18" charset="0"/>
              </a:rPr>
              <a:t>)</a:t>
            </a:r>
          </a:p>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你爸爸罔顾自己和他人的性命，在高速路上开车时接打电话，你在苦劝无果的情况下，选择了举报。在情与法冲突的尴尬时刻，你选择了正道直行。你有什么错呢？</a:t>
            </a:r>
          </a:p>
          <a:p>
            <a:pPr marL="0" indent="0" eaLnBrk="1" hangingPunct="1">
              <a:lnSpc>
                <a:spcPct val="122000"/>
              </a:lnSpc>
              <a:spcBef>
                <a:spcPct val="0"/>
              </a:spcBef>
              <a:buNone/>
            </a:pPr>
            <a:endParaRPr lang="en-US" altLang="zh-CN" sz="2400" b="1" dirty="0" smtClean="0">
              <a:solidFill>
                <a:srgbClr val="000000"/>
              </a:solidFill>
              <a:latin typeface="Times New Roman" pitchFamily="18" charset="0"/>
              <a:ea typeface="仿宋_GB2312" pitchFamily="49" charset="-122"/>
            </a:endParaRPr>
          </a:p>
        </p:txBody>
      </p:sp>
      <p:sp>
        <p:nvSpPr>
          <p:cNvPr id="279654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9655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9655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9655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当然，在这个世界上，你做得对并不意味着就一定能得到大家的理解。好人受委屈、好人被指责的事随处可见。做任何事都有代价。倘若这点代价能够唤醒你爸爸的安全意识，能够让你们全家平平安安，你愿意付出吗？</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你遵循自己心中的那份“直”，展现了最美的青春光华，值得我学习。向你致敬！ </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结论</a:t>
            </a:r>
            <a:r>
              <a:rPr lang="en-US" altLang="zh-CN" sz="2400" b="1" dirty="0" smtClean="0">
                <a:solidFill>
                  <a:srgbClr val="000000"/>
                </a:solidFill>
                <a:latin typeface="+mn-ea"/>
                <a:cs typeface="Times New Roman" pitchFamily="18" charset="0"/>
              </a:rPr>
              <a:t>)</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祝你</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万事顺心！</a:t>
            </a:r>
          </a:p>
          <a:p>
            <a:pPr marL="0" indent="630238" algn="r"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明华</a:t>
            </a:r>
          </a:p>
          <a:p>
            <a:pPr marL="0" indent="630238" algn="r" eaLnBrk="1" hangingPunct="1">
              <a:lnSpc>
                <a:spcPct val="122000"/>
              </a:lnSpc>
              <a:spcBef>
                <a:spcPct val="0"/>
              </a:spcBef>
              <a:buNone/>
            </a:pPr>
            <a:r>
              <a:rPr lang="en-US" altLang="zh-CN" sz="2400" b="1" dirty="0" smtClean="0">
                <a:solidFill>
                  <a:srgbClr val="000000"/>
                </a:solidFill>
                <a:latin typeface="Times New Roman" pitchFamily="18" charset="0"/>
                <a:ea typeface="楷体_GB2312" pitchFamily="49" charset="-122"/>
                <a:cs typeface="Times New Roman" pitchFamily="18" charset="0"/>
              </a:rPr>
              <a:t>2015</a:t>
            </a:r>
            <a:r>
              <a:rPr lang="zh-CN" altLang="en-US" sz="2400" b="1" dirty="0" smtClean="0">
                <a:solidFill>
                  <a:srgbClr val="000000"/>
                </a:solidFill>
                <a:latin typeface="Times New Roman" pitchFamily="18" charset="0"/>
                <a:ea typeface="楷体_GB2312" pitchFamily="49" charset="-122"/>
                <a:cs typeface="Times New Roman" pitchFamily="18" charset="0"/>
              </a:rPr>
              <a:t>年</a:t>
            </a:r>
            <a:r>
              <a:rPr lang="en-US" altLang="zh-CN" sz="2400" b="1" dirty="0" smtClean="0">
                <a:solidFill>
                  <a:srgbClr val="000000"/>
                </a:solidFill>
                <a:latin typeface="Times New Roman" pitchFamily="18" charset="0"/>
                <a:ea typeface="楷体_GB2312" pitchFamily="49" charset="-122"/>
                <a:cs typeface="Times New Roman" pitchFamily="18" charset="0"/>
              </a:rPr>
              <a:t>6</a:t>
            </a:r>
            <a:r>
              <a:rPr lang="zh-CN" altLang="en-US" sz="2400" b="1" dirty="0" smtClean="0">
                <a:solidFill>
                  <a:srgbClr val="000000"/>
                </a:solidFill>
                <a:latin typeface="Times New Roman" pitchFamily="18" charset="0"/>
                <a:ea typeface="楷体_GB2312" pitchFamily="49" charset="-122"/>
                <a:cs typeface="Times New Roman" pitchFamily="18" charset="0"/>
              </a:rPr>
              <a:t>月</a:t>
            </a:r>
            <a:r>
              <a:rPr lang="en-US" altLang="zh-CN" sz="2400" b="1" dirty="0" smtClean="0">
                <a:solidFill>
                  <a:srgbClr val="000000"/>
                </a:solidFill>
                <a:latin typeface="Times New Roman" pitchFamily="18" charset="0"/>
                <a:ea typeface="楷体_GB2312" pitchFamily="49" charset="-122"/>
                <a:cs typeface="Times New Roman" pitchFamily="18" charset="0"/>
              </a:rPr>
              <a:t>7</a:t>
            </a:r>
            <a:r>
              <a:rPr lang="zh-CN" altLang="en-US" sz="2400" b="1" dirty="0" smtClean="0">
                <a:solidFill>
                  <a:srgbClr val="000000"/>
                </a:solidFill>
                <a:latin typeface="Times New Roman" pitchFamily="18" charset="0"/>
                <a:ea typeface="楷体_GB2312" pitchFamily="49" charset="-122"/>
                <a:cs typeface="Times New Roman" pitchFamily="18" charset="0"/>
              </a:rPr>
              <a:t>日</a:t>
            </a:r>
          </a:p>
          <a:p>
            <a:pPr marL="0" indent="630238" algn="r"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a:t>
            </a:r>
            <a:r>
              <a:rPr lang="en-US" altLang="zh-CN" sz="2400" b="1" dirty="0" smtClean="0">
                <a:solidFill>
                  <a:srgbClr val="000000"/>
                </a:solidFill>
                <a:latin typeface="Times New Roman" pitchFamily="18" charset="0"/>
                <a:ea typeface="楷体_GB2312" pitchFamily="49" charset="-122"/>
                <a:cs typeface="Times New Roman" pitchFamily="18" charset="0"/>
              </a:rPr>
              <a:t>(2015</a:t>
            </a:r>
            <a:r>
              <a:rPr lang="zh-CN" altLang="en-US" sz="2400" b="1" dirty="0" smtClean="0">
                <a:solidFill>
                  <a:srgbClr val="000000"/>
                </a:solidFill>
                <a:latin typeface="Times New Roman" pitchFamily="18" charset="0"/>
                <a:ea typeface="楷体_GB2312" pitchFamily="49" charset="-122"/>
                <a:cs typeface="Times New Roman" pitchFamily="18" charset="0"/>
              </a:rPr>
              <a:t>年全国卷</a:t>
            </a:r>
            <a:r>
              <a:rPr lang="en-US" altLang="zh-CN" sz="2400" b="1" dirty="0" smtClean="0">
                <a:solidFill>
                  <a:srgbClr val="000000"/>
                </a:solidFill>
                <a:latin typeface="Times New Roman" pitchFamily="18" charset="0"/>
                <a:ea typeface="楷体_GB2312" pitchFamily="49" charset="-122"/>
                <a:cs typeface="Times New Roman" pitchFamily="18" charset="0"/>
              </a:rPr>
              <a:t>Ⅰ</a:t>
            </a:r>
            <a:r>
              <a:rPr lang="zh-CN" altLang="en-US" sz="2400" b="1" dirty="0" smtClean="0">
                <a:solidFill>
                  <a:srgbClr val="000000"/>
                </a:solidFill>
                <a:latin typeface="Times New Roman" pitchFamily="18" charset="0"/>
                <a:ea typeface="楷体_GB2312" pitchFamily="49" charset="-122"/>
                <a:cs typeface="Times New Roman" pitchFamily="18" charset="0"/>
              </a:rPr>
              <a:t>高分作文</a:t>
            </a:r>
            <a:r>
              <a:rPr lang="en-US" altLang="zh-CN" sz="2400" b="1" dirty="0" smtClean="0">
                <a:solidFill>
                  <a:srgbClr val="000000"/>
                </a:solidFill>
                <a:latin typeface="Times New Roman" pitchFamily="18" charset="0"/>
                <a:ea typeface="楷体_GB2312" pitchFamily="49" charset="-122"/>
                <a:cs typeface="Times New Roman" pitchFamily="18" charset="0"/>
              </a:rPr>
              <a:t>)</a:t>
            </a:r>
          </a:p>
        </p:txBody>
      </p:sp>
      <p:sp>
        <p:nvSpPr>
          <p:cNvPr id="279757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9757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9757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9757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Times New Roman" pitchFamily="18" charset="0"/>
                <a:ea typeface="黑体" pitchFamily="2" charset="-122"/>
                <a:cs typeface="Times New Roman" pitchFamily="18" charset="0"/>
              </a:rPr>
              <a:t>金指点津</a:t>
            </a: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mn-ea"/>
                <a:cs typeface="Times New Roman" pitchFamily="18" charset="0"/>
              </a:rPr>
              <a:t>本文是一篇规范的采用递进式结构的议论文，观点切题，层次明晰。格言式开篇，道出“直”的巨大价值，点明了中心，可谓掷地有声。主体部分采用递进式结构，从“恪守直道，使人们找到了方向”“恪守直道，使家乡民风淳朴”“恪守直道，使社会风清气正”三个角度阐述点赞的理由。每一个分论点，都表明了中心，在每一段的分析中也时时点题，处处点题。结尾部分，以“做任何事都有代价”去分析小陈的行为，并巧妙得出“直”的中心，让人动容。</a:t>
            </a:r>
          </a:p>
        </p:txBody>
      </p:sp>
      <p:sp>
        <p:nvSpPr>
          <p:cNvPr id="279859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98598"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98599"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9860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Font typeface="Arial" charset="0"/>
              <a:buNone/>
            </a:pPr>
            <a:r>
              <a:rPr lang="zh-CN" altLang="zh-CN" sz="2400" b="1" dirty="0" smtClean="0">
                <a:solidFill>
                  <a:srgbClr val="000000"/>
                </a:solidFill>
                <a:latin typeface="Times New Roman" pitchFamily="18" charset="0"/>
                <a:cs typeface="Times New Roman" pitchFamily="18" charset="0"/>
              </a:rPr>
              <a:t>【对点训练】</a:t>
            </a:r>
            <a:endParaRPr lang="zh-CN" altLang="en-US" sz="2400" b="1" dirty="0" smtClean="0">
              <a:solidFill>
                <a:srgbClr val="000000"/>
              </a:solidFill>
              <a:latin typeface="Times New Roman" pitchFamily="18" charset="0"/>
              <a:cs typeface="Times New Roman" pitchFamily="18" charset="0"/>
            </a:endParaRPr>
          </a:p>
          <a:p>
            <a:pPr marL="0" indent="0"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10.</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一天，他把自己锁在了家门外。于是，他打电话寻找开锁匠，开锁匠很快就撬开了锁。看到他惊讶的表情，开锁匠解释道：“锁只防君子，不防小人。</a:t>
            </a:r>
            <a:r>
              <a:rPr lang="en-US" altLang="zh-CN" sz="2400" b="1" dirty="0" smtClean="0">
                <a:solidFill>
                  <a:srgbClr val="000000"/>
                </a:solidFill>
                <a:latin typeface="Times New Roman" pitchFamily="18" charset="0"/>
                <a:ea typeface="楷体_GB2312" pitchFamily="49" charset="-122"/>
                <a:cs typeface="Times New Roman" pitchFamily="18" charset="0"/>
              </a:rPr>
              <a:t>1%</a:t>
            </a:r>
            <a:r>
              <a:rPr lang="zh-CN" altLang="en-US" sz="2400" b="1" dirty="0" smtClean="0">
                <a:solidFill>
                  <a:srgbClr val="000000"/>
                </a:solidFill>
                <a:latin typeface="Times New Roman" pitchFamily="18" charset="0"/>
                <a:ea typeface="楷体_GB2312" pitchFamily="49" charset="-122"/>
                <a:cs typeface="Times New Roman" pitchFamily="18" charset="0"/>
              </a:rPr>
              <a:t>的人永远是诚实的，他们绝不会偷盗；还有</a:t>
            </a:r>
            <a:r>
              <a:rPr lang="en-US" altLang="zh-CN" sz="2400" b="1" dirty="0" smtClean="0">
                <a:solidFill>
                  <a:srgbClr val="000000"/>
                </a:solidFill>
                <a:latin typeface="Times New Roman" pitchFamily="18" charset="0"/>
                <a:ea typeface="楷体_GB2312" pitchFamily="49" charset="-122"/>
                <a:cs typeface="Times New Roman" pitchFamily="18" charset="0"/>
              </a:rPr>
              <a:t>1%</a:t>
            </a:r>
            <a:r>
              <a:rPr lang="zh-CN" altLang="en-US" sz="2400" b="1" dirty="0" smtClean="0">
                <a:solidFill>
                  <a:srgbClr val="000000"/>
                </a:solidFill>
                <a:latin typeface="Times New Roman" pitchFamily="18" charset="0"/>
                <a:ea typeface="楷体_GB2312" pitchFamily="49" charset="-122"/>
                <a:cs typeface="Times New Roman" pitchFamily="18" charset="0"/>
              </a:rPr>
              <a:t>的人永远都是不诚实的，他们总会想方设法撬开你的锁，偷走你的电视机；其余的人在正常情况下是不会偷盗的，但如果他们受到的诱惑足够大，也会变得不诚实。锁防的并不是小偷，因为如果小偷真的想进入你的房子，有锁他们也能做到；锁真正防的是那些大多数时候诚实，但有可能会在你的门没有</a:t>
            </a:r>
          </a:p>
        </p:txBody>
      </p:sp>
      <p:sp>
        <p:nvSpPr>
          <p:cNvPr id="279962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9962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9962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9962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上锁的情况下产生偷盗行为的人。”</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并非这</a:t>
            </a:r>
            <a:r>
              <a:rPr lang="en-US" altLang="zh-CN" sz="2400" b="1" dirty="0" smtClean="0">
                <a:solidFill>
                  <a:srgbClr val="000000"/>
                </a:solidFill>
                <a:latin typeface="Times New Roman" pitchFamily="18" charset="0"/>
                <a:ea typeface="楷体_GB2312" pitchFamily="49" charset="-122"/>
                <a:cs typeface="Times New Roman" pitchFamily="18" charset="0"/>
              </a:rPr>
              <a:t>98%</a:t>
            </a:r>
            <a:r>
              <a:rPr lang="zh-CN" altLang="en-US" sz="2400" b="1" dirty="0" smtClean="0">
                <a:solidFill>
                  <a:srgbClr val="000000"/>
                </a:solidFill>
                <a:latin typeface="Times New Roman" pitchFamily="18" charset="0"/>
                <a:ea typeface="楷体_GB2312" pitchFamily="49" charset="-122"/>
                <a:cs typeface="Times New Roman" pitchFamily="18" charset="0"/>
              </a:rPr>
              <a:t>的人都是不道德的，他们也不是逮住机会就会行窃的人，他们可能只是需要被监督以保证自己不走歪路的人。</a:t>
            </a: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要求选好角度，确定立意，明确文体，自拟标题；不要脱离材料内容及含意的范围作文，不要套作，不得抄袭。运用“递进式”结构。</a:t>
            </a:r>
          </a:p>
        </p:txBody>
      </p:sp>
      <p:sp>
        <p:nvSpPr>
          <p:cNvPr id="280064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80064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0064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0064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85786" y="785794"/>
            <a:ext cx="8143932" cy="5715040"/>
          </a:xfrm>
        </p:spPr>
        <p:txBody>
          <a:bodyPr>
            <a:noAutofit/>
          </a:bodyPr>
          <a:lstStyle/>
          <a:p>
            <a:pPr marL="0" indent="0">
              <a:lnSpc>
                <a:spcPct val="122000"/>
              </a:lnSpc>
              <a:buFont typeface="Arial" charset="0"/>
              <a:buNone/>
            </a:pPr>
            <a:r>
              <a:rPr lang="en-US" altLang="zh-CN" sz="2400" b="1" dirty="0" smtClean="0">
                <a:latin typeface="宋体" pitchFamily="2" charset="-122"/>
              </a:rPr>
              <a:t>2. </a:t>
            </a:r>
            <a:r>
              <a:rPr lang="zh-CN" altLang="en-US" sz="2400" b="1" dirty="0" smtClean="0">
                <a:latin typeface="宋体" pitchFamily="2" charset="-122"/>
              </a:rPr>
              <a:t>主旨倾向法</a:t>
            </a:r>
          </a:p>
          <a:p>
            <a:pPr marL="0" indent="0">
              <a:lnSpc>
                <a:spcPct val="122000"/>
              </a:lnSpc>
              <a:buNone/>
            </a:pPr>
            <a:r>
              <a:rPr lang="zh-CN" altLang="en-US" sz="2400" b="1" dirty="0" smtClean="0">
                <a:latin typeface="宋体" pitchFamily="2" charset="-122"/>
              </a:rPr>
              <a:t>如果在作文的材料中没有关键词、关键句，可以根据材料提炼中心。要分析材料，由表及里，由此及彼，由个别到一般，透过现象看本质，找出规律，概括中心。其具体步骤是：</a:t>
            </a:r>
          </a:p>
          <a:p>
            <a:pPr marL="0" indent="0">
              <a:lnSpc>
                <a:spcPct val="122000"/>
              </a:lnSpc>
              <a:buNone/>
            </a:pPr>
            <a:r>
              <a:rPr lang="en-US" altLang="zh-CN" sz="2400" b="1" dirty="0" smtClean="0">
                <a:latin typeface="宋体" pitchFamily="2" charset="-122"/>
              </a:rPr>
              <a:t>(1)</a:t>
            </a:r>
            <a:r>
              <a:rPr lang="zh-CN" altLang="en-US" sz="2400" b="1" dirty="0" smtClean="0">
                <a:latin typeface="宋体" pitchFamily="2" charset="-122"/>
              </a:rPr>
              <a:t>概括材料明要点。先理清材料涉及的人或事物：如果是多个人物，要确定谁是主人公；要明确写了什么事</a:t>
            </a:r>
            <a:r>
              <a:rPr lang="en-US" altLang="zh-CN" sz="2400" b="1" dirty="0" smtClean="0">
                <a:latin typeface="宋体" pitchFamily="2" charset="-122"/>
              </a:rPr>
              <a:t>(</a:t>
            </a:r>
            <a:r>
              <a:rPr lang="zh-CN" altLang="en-US" sz="2400" b="1" dirty="0" smtClean="0">
                <a:latin typeface="宋体" pitchFamily="2" charset="-122"/>
              </a:rPr>
              <a:t>起因、经过、结果</a:t>
            </a:r>
            <a:r>
              <a:rPr lang="en-US" altLang="zh-CN" sz="2400" b="1" dirty="0" smtClean="0">
                <a:latin typeface="宋体" pitchFamily="2" charset="-122"/>
              </a:rPr>
              <a:t>)</a:t>
            </a:r>
            <a:r>
              <a:rPr lang="zh-CN" altLang="en-US" sz="2400" b="1" dirty="0" smtClean="0">
                <a:latin typeface="宋体" pitchFamily="2" charset="-122"/>
              </a:rPr>
              <a:t>；人物复杂的，还要注意理清他们之间的关系。然后概括材料要点，明确材料说理的角度。</a:t>
            </a:r>
            <a:endParaRPr lang="en-US" altLang="zh-CN" sz="2400" b="1" dirty="0" smtClean="0">
              <a:latin typeface="宋体" pitchFamily="2" charset="-122"/>
            </a:endParaRPr>
          </a:p>
          <a:p>
            <a:pPr marL="0" indent="0">
              <a:lnSpc>
                <a:spcPct val="122000"/>
              </a:lnSpc>
              <a:buNone/>
            </a:pPr>
            <a:r>
              <a:rPr lang="en-US" altLang="zh-CN" sz="2400" b="1" dirty="0" smtClean="0">
                <a:latin typeface="宋体" pitchFamily="2" charset="-122"/>
              </a:rPr>
              <a:t>(2)</a:t>
            </a:r>
            <a:r>
              <a:rPr lang="zh-CN" altLang="en-US" sz="2400" b="1" dirty="0" smtClean="0">
                <a:latin typeface="宋体" pitchFamily="2" charset="-122"/>
              </a:rPr>
              <a:t>确定性质知倾向。根据事件的结果确定事件的性质和命题者的倾向。材料的结果是好的，其性质往往是正面的，命题者则倾向于赞成；材料的结果是不好的，其性质</a:t>
            </a:r>
          </a:p>
        </p:txBody>
      </p:sp>
      <p:sp>
        <p:nvSpPr>
          <p:cNvPr id="2458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4590"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4591"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1666"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en-US" altLang="zh-CN" sz="2400" b="1" dirty="0" smtClean="0">
                <a:solidFill>
                  <a:srgbClr val="990033"/>
                </a:solidFill>
                <a:latin typeface="Times New Roman" pitchFamily="18" charset="0"/>
                <a:cs typeface="Times New Roman" pitchFamily="18" charset="0"/>
              </a:rPr>
              <a:t> </a:t>
            </a:r>
            <a:r>
              <a:rPr lang="en-US" altLang="zh-CN" sz="2400" b="1" dirty="0" smtClean="0">
                <a:solidFill>
                  <a:srgbClr val="990033"/>
                </a:solidFill>
                <a:latin typeface="Times New Roman" pitchFamily="18" charset="0"/>
                <a:ea typeface="黑体" pitchFamily="2" charset="-122"/>
                <a:cs typeface="Times New Roman" pitchFamily="18" charset="0"/>
              </a:rPr>
              <a:t>[</a:t>
            </a:r>
            <a:r>
              <a:rPr lang="zh-CN" altLang="en-US" sz="2400" b="1" dirty="0" smtClean="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Times New Roman" pitchFamily="18" charset="0"/>
              </a:rPr>
              <a:t>]</a:t>
            </a:r>
            <a:r>
              <a:rPr lang="en-US" altLang="zh-CN" sz="2400" b="1" dirty="0" smtClean="0">
                <a:solidFill>
                  <a:srgbClr val="990033"/>
                </a:solidFill>
                <a:latin typeface="Times New Roman" pitchFamily="18" charset="0"/>
                <a:cs typeface="Times New Roman" pitchFamily="18" charset="0"/>
              </a:rPr>
              <a:t> </a:t>
            </a:r>
            <a:r>
              <a:rPr lang="zh-CN" altLang="en-US" sz="2400" b="1" dirty="0" smtClean="0">
                <a:solidFill>
                  <a:srgbClr val="990033"/>
                </a:solidFill>
                <a:latin typeface="Times New Roman" pitchFamily="18" charset="0"/>
                <a:cs typeface="Times New Roman" pitchFamily="18" charset="0"/>
              </a:rPr>
              <a:t>材料由两段话组成，先叙述故事，而后用一句话揭示材料的实质：并非这</a:t>
            </a:r>
            <a:r>
              <a:rPr lang="en-US" altLang="zh-CN" sz="2400" b="1" dirty="0" smtClean="0">
                <a:solidFill>
                  <a:srgbClr val="990033"/>
                </a:solidFill>
                <a:latin typeface="Times New Roman" pitchFamily="18" charset="0"/>
                <a:cs typeface="Times New Roman" pitchFamily="18" charset="0"/>
              </a:rPr>
              <a:t>98%</a:t>
            </a:r>
            <a:r>
              <a:rPr lang="zh-CN" altLang="en-US" sz="2400" b="1" dirty="0" smtClean="0">
                <a:solidFill>
                  <a:srgbClr val="990033"/>
                </a:solidFill>
                <a:latin typeface="Times New Roman" pitchFamily="18" charset="0"/>
                <a:cs typeface="Times New Roman" pitchFamily="18" charset="0"/>
              </a:rPr>
              <a:t>的人都是不道德的，他们也不是逮住机会就会行窃的人，他们可能只是需要被监督以保证自己不走歪路的人。这是一则颇有思想内涵的材料，审题时着重抓住这一句话，可以探讨人性的复杂性，可以阐述监督对于人生的意义。立意参考：人半是天使，半是魔鬼；加强自我修炼；君子慎独；人是需要监督的；自觉接受各种监督，保证安全；等等。</a:t>
            </a:r>
            <a:endParaRPr lang="en-US" altLang="zh-CN" sz="2400" b="1" dirty="0" smtClean="0">
              <a:solidFill>
                <a:srgbClr val="990033"/>
              </a:solidFill>
              <a:latin typeface="Times New Roman" pitchFamily="18" charset="0"/>
              <a:cs typeface="Times New Roman" pitchFamily="18" charset="0"/>
            </a:endParaRPr>
          </a:p>
        </p:txBody>
      </p:sp>
      <p:sp>
        <p:nvSpPr>
          <p:cNvPr id="280166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80167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0167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0167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01666"/>
                                        </p:tgtEl>
                                        <p:attrNameLst>
                                          <p:attrName>style.visibility</p:attrName>
                                        </p:attrNameLst>
                                      </p:cBhvr>
                                      <p:to>
                                        <p:strVal val="visible"/>
                                      </p:to>
                                    </p:set>
                                    <p:animEffect transition="in" filter="barn(inVertical)">
                                      <p:cBhvr>
                                        <p:cTn id="7" dur="500"/>
                                        <p:tgtEl>
                                          <p:spTgt spid="2801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1666" grpId="0"/>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en-US" altLang="zh-CN" sz="2400" b="1" dirty="0" smtClean="0">
                <a:solidFill>
                  <a:srgbClr val="000000"/>
                </a:solidFill>
                <a:latin typeface="Times New Roman" pitchFamily="18" charset="0"/>
                <a:cs typeface="Times New Roman" pitchFamily="18" charset="0"/>
              </a:rPr>
              <a:t>11.</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顺治七年冬，书生周容前往镇海县城，小书童背着一大摞捆扎好的书跟随其后。眼看太阳就要落山，周容问一摆渡人：“待我们赶到县城，城门还开着吗？”摆渡人仔细打量了小书童一番，回答说：“若是慢慢走，城门还会开着；若是惶急赶路，城门怕就关上了。”周容觉得摆渡人是在戏弄人，便带小书童快速前行。城门在望了，急着赶路的小书童却摔了一跤，捆扎书的绳子摔断了，书散落一地。等他们把书整理好，城门已关了。直到这时，周容才明白了摆渡人那番话的意思。</a:t>
            </a:r>
          </a:p>
        </p:txBody>
      </p:sp>
      <p:sp>
        <p:nvSpPr>
          <p:cNvPr id="279962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799622"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799623"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79962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630238" algn="just" eaLnBrk="1" hangingPunct="1">
              <a:lnSpc>
                <a:spcPct val="122000"/>
              </a:lnSpc>
              <a:spcBef>
                <a:spcPct val="0"/>
              </a:spcBef>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要求选好角度，确定立意，明确文体，自拟标题；不要脱离材料内容及含意的范围作文，不要套作，不得抄袭。运用“递进式”结构。</a:t>
            </a:r>
            <a:endParaRPr lang="en-US" altLang="zh-CN" sz="2400" b="1" dirty="0" smtClean="0">
              <a:solidFill>
                <a:srgbClr val="000000"/>
              </a:solidFill>
              <a:latin typeface="Times New Roman" pitchFamily="18" charset="0"/>
              <a:cs typeface="Times New Roman" pitchFamily="18" charset="0"/>
            </a:endParaRPr>
          </a:p>
          <a:p>
            <a:pPr marL="0" indent="0" eaLnBrk="1" hangingPunct="1">
              <a:lnSpc>
                <a:spcPct val="122000"/>
              </a:lnSpc>
              <a:spcBef>
                <a:spcPct val="0"/>
              </a:spcBef>
              <a:buNone/>
            </a:pPr>
            <a:endParaRPr lang="en-US" altLang="zh-CN" sz="2400" b="1" dirty="0" smtClean="0">
              <a:solidFill>
                <a:srgbClr val="990033"/>
              </a:solidFill>
              <a:latin typeface="Times New Roman" pitchFamily="18" charset="0"/>
              <a:ea typeface="黑体" pitchFamily="2" charset="-122"/>
              <a:cs typeface="Times New Roman" pitchFamily="18" charset="0"/>
            </a:endParaRPr>
          </a:p>
          <a:p>
            <a:pPr marL="0" indent="0" eaLnBrk="1" hangingPunct="1">
              <a:lnSpc>
                <a:spcPct val="122000"/>
              </a:lnSpc>
              <a:spcBef>
                <a:spcPct val="0"/>
              </a:spcBef>
              <a:buNone/>
            </a:pPr>
            <a:endParaRPr lang="en-US" altLang="zh-CN" sz="2400" b="1" dirty="0" smtClean="0">
              <a:solidFill>
                <a:srgbClr val="990033"/>
              </a:solidFill>
              <a:latin typeface="Times New Roman" pitchFamily="18" charset="0"/>
              <a:ea typeface="黑体" pitchFamily="2" charset="-122"/>
              <a:cs typeface="Times New Roman" pitchFamily="18" charset="0"/>
            </a:endParaRPr>
          </a:p>
          <a:p>
            <a:pPr marL="0" indent="0" eaLnBrk="1" hangingPunct="1">
              <a:lnSpc>
                <a:spcPct val="122000"/>
              </a:lnSpc>
              <a:spcBef>
                <a:spcPct val="0"/>
              </a:spcBef>
              <a:buNone/>
            </a:pPr>
            <a:endParaRPr lang="en-US" altLang="zh-CN" sz="2400" b="1" dirty="0" smtClean="0">
              <a:solidFill>
                <a:srgbClr val="990033"/>
              </a:solidFill>
              <a:latin typeface="Times New Roman" pitchFamily="18" charset="0"/>
              <a:ea typeface="黑体" pitchFamily="2" charset="-122"/>
              <a:cs typeface="Times New Roman" pitchFamily="18" charset="0"/>
            </a:endParaRPr>
          </a:p>
          <a:p>
            <a:pPr marL="0" indent="0" eaLnBrk="1" hangingPunct="1">
              <a:lnSpc>
                <a:spcPct val="122000"/>
              </a:lnSpc>
              <a:spcBef>
                <a:spcPct val="0"/>
              </a:spcBef>
              <a:buNone/>
            </a:pPr>
            <a:r>
              <a:rPr lang="en-US" altLang="zh-CN" sz="2400" b="1" dirty="0" smtClean="0">
                <a:solidFill>
                  <a:srgbClr val="990033"/>
                </a:solidFill>
                <a:latin typeface="Times New Roman" pitchFamily="18" charset="0"/>
                <a:ea typeface="黑体" pitchFamily="2" charset="-122"/>
                <a:cs typeface="Times New Roman" pitchFamily="18" charset="0"/>
              </a:rPr>
              <a:t>[</a:t>
            </a:r>
            <a:r>
              <a:rPr lang="zh-CN" altLang="en-US" sz="2400" b="1" dirty="0" smtClean="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Times New Roman" pitchFamily="18" charset="0"/>
              </a:rPr>
              <a:t>]</a:t>
            </a:r>
            <a:r>
              <a:rPr lang="zh-CN" altLang="en-US" sz="2400" b="1" dirty="0" smtClean="0">
                <a:solidFill>
                  <a:srgbClr val="990033"/>
                </a:solidFill>
                <a:latin typeface="Times New Roman" pitchFamily="18" charset="0"/>
                <a:cs typeface="Times New Roman" pitchFamily="18" charset="0"/>
              </a:rPr>
              <a:t>故事讲述的是周容带着背着一大摞捆扎好的书的小书童到镇海的事。分析材料注意把握三个方面：一是周容的小书童背的书的捆扎问题，二是摆渡人的话，三是周容的思考。从小书童背着捆扎好的一摞书的角度分析，</a:t>
            </a:r>
            <a:endParaRPr lang="zh-CN" altLang="en-US" sz="2400" b="1" dirty="0" smtClean="0">
              <a:solidFill>
                <a:srgbClr val="000000"/>
              </a:solidFill>
              <a:latin typeface="Times New Roman" pitchFamily="18" charset="0"/>
              <a:cs typeface="Times New Roman" pitchFamily="18" charset="0"/>
            </a:endParaRPr>
          </a:p>
        </p:txBody>
      </p:sp>
      <p:sp>
        <p:nvSpPr>
          <p:cNvPr id="280064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800646"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00647"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0064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1666"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zh-CN" altLang="en-US" sz="2400" b="1" dirty="0" smtClean="0">
                <a:solidFill>
                  <a:srgbClr val="990033"/>
                </a:solidFill>
                <a:latin typeface="Times New Roman" pitchFamily="18" charset="0"/>
                <a:cs typeface="Times New Roman" pitchFamily="18" charset="0"/>
              </a:rPr>
              <a:t>因为小书童背着一摞书，如果走得匆忙，小书童跌倒，书就会散开，收拾书就会耽误时间。从摆渡人的角度分析，摆渡人之所以说慢走城门还会开着、快走城门恐怕会关上，是因为看到了小书童身上的书。从周容和小书童赶路的角度分析，周容没有听懂摆渡人的话，结果书散了、城门关了；周容通过城门关了，明白了摆渡人的话的内涵。由此可以得出材料的立意：①欲速则不达；②做事不可一味求快；③越是胜利在望越要小心谨慎；④细心思考别人的话</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要善于听取别人的言外之意</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；等等。</a:t>
            </a:r>
            <a:endParaRPr lang="en-US" altLang="zh-CN" sz="2400" b="1" dirty="0" smtClean="0">
              <a:solidFill>
                <a:srgbClr val="990033"/>
              </a:solidFill>
              <a:latin typeface="Times New Roman" pitchFamily="18" charset="0"/>
              <a:cs typeface="Times New Roman" pitchFamily="18" charset="0"/>
            </a:endParaRPr>
          </a:p>
        </p:txBody>
      </p:sp>
      <p:sp>
        <p:nvSpPr>
          <p:cNvPr id="280166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专题十八  结构严谨见思密</a:t>
            </a:r>
          </a:p>
        </p:txBody>
      </p:sp>
      <p:grpSp>
        <p:nvGrpSpPr>
          <p:cNvPr id="2" name="Group 7"/>
          <p:cNvGrpSpPr>
            <a:grpSpLocks/>
          </p:cNvGrpSpPr>
          <p:nvPr/>
        </p:nvGrpSpPr>
        <p:grpSpPr bwMode="auto">
          <a:xfrm>
            <a:off x="1588" y="3827463"/>
            <a:ext cx="609600" cy="1978025"/>
            <a:chOff x="0" y="0"/>
            <a:chExt cx="384" cy="1246"/>
          </a:xfrm>
        </p:grpSpPr>
        <p:pic>
          <p:nvPicPr>
            <p:cNvPr id="280167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0167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0167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01666"/>
                                        </p:tgtEl>
                                        <p:attrNameLst>
                                          <p:attrName>style.visibility</p:attrName>
                                        </p:attrNameLst>
                                      </p:cBhvr>
                                      <p:to>
                                        <p:strVal val="visible"/>
                                      </p:to>
                                    </p:set>
                                    <p:animEffect transition="in" filter="barn(inVertical)">
                                      <p:cBhvr>
                                        <p:cTn id="7" dur="500"/>
                                        <p:tgtEl>
                                          <p:spTgt spid="2801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1666" grpId="0"/>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7026" name="Text Box 6"/>
          <p:cNvSpPr txBox="1">
            <a:spLocks noChangeArrowheads="1"/>
          </p:cNvSpPr>
          <p:nvPr/>
        </p:nvSpPr>
        <p:spPr bwMode="auto">
          <a:xfrm>
            <a:off x="900113" y="2708275"/>
            <a:ext cx="7920037" cy="762000"/>
          </a:xfrm>
          <a:prstGeom prst="rect">
            <a:avLst/>
          </a:prstGeom>
          <a:noFill/>
          <a:ln w="9525">
            <a:noFill/>
            <a:miter lim="800000"/>
            <a:headEnd/>
            <a:tailEnd/>
          </a:ln>
        </p:spPr>
        <p:txBody>
          <a:bodyPr>
            <a:spAutoFit/>
          </a:bodyPr>
          <a:lstStyle/>
          <a:p>
            <a:pPr algn="ctr">
              <a:buFont typeface="Arial" charset="0"/>
              <a:buNone/>
            </a:pPr>
            <a:r>
              <a:rPr lang="zh-CN" altLang="en-US" sz="4400">
                <a:solidFill>
                  <a:srgbClr val="FF6600"/>
                </a:solidFill>
                <a:latin typeface="黑体" pitchFamily="2" charset="-122"/>
                <a:ea typeface="黑体" pitchFamily="2" charset="-122"/>
              </a:rPr>
              <a:t>专题十九  文体鲜明写佳篇</a:t>
            </a:r>
          </a:p>
        </p:txBody>
      </p:sp>
      <p:grpSp>
        <p:nvGrpSpPr>
          <p:cNvPr id="2" name="Group 4"/>
          <p:cNvGrpSpPr>
            <a:grpSpLocks/>
          </p:cNvGrpSpPr>
          <p:nvPr/>
        </p:nvGrpSpPr>
        <p:grpSpPr bwMode="auto">
          <a:xfrm>
            <a:off x="1588" y="1857375"/>
            <a:ext cx="609600" cy="2003425"/>
            <a:chOff x="0" y="0"/>
            <a:chExt cx="384" cy="1262"/>
          </a:xfrm>
        </p:grpSpPr>
        <p:pic>
          <p:nvPicPr>
            <p:cNvPr id="2817029"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17030"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考题</a:t>
              </a:r>
              <a:r>
                <a:rPr lang="en-US" altLang="zh-CN" sz="2000" b="1" dirty="0">
                  <a:solidFill>
                    <a:schemeClr val="bg1"/>
                  </a:solidFill>
                  <a:ea typeface="幼圆" pitchFamily="49" charset="-122"/>
                </a:rPr>
                <a:t>·</a:t>
              </a:r>
            </a:p>
            <a:p>
              <a:pPr>
                <a:lnSpc>
                  <a:spcPts val="2300"/>
                </a:lnSpc>
                <a:buFont typeface="Arial" charset="0"/>
                <a:buNone/>
              </a:pPr>
              <a:r>
                <a:rPr lang="zh-CN" altLang="en-US" sz="2000" b="1" dirty="0">
                  <a:solidFill>
                    <a:schemeClr val="bg1"/>
                  </a:solidFill>
                  <a:ea typeface="幼圆" pitchFamily="49" charset="-122"/>
                </a:rPr>
                <a:t>升格</a:t>
              </a:r>
            </a:p>
          </p:txBody>
        </p:sp>
      </p:grpSp>
      <p:grpSp>
        <p:nvGrpSpPr>
          <p:cNvPr id="3" name="Group 7"/>
          <p:cNvGrpSpPr>
            <a:grpSpLocks/>
          </p:cNvGrpSpPr>
          <p:nvPr/>
        </p:nvGrpSpPr>
        <p:grpSpPr bwMode="auto">
          <a:xfrm>
            <a:off x="0" y="3644900"/>
            <a:ext cx="609600" cy="1978025"/>
            <a:chOff x="0" y="0"/>
            <a:chExt cx="384" cy="1246"/>
          </a:xfrm>
        </p:grpSpPr>
        <p:pic>
          <p:nvPicPr>
            <p:cNvPr id="2817032" name="Picture 8"/>
            <p:cNvPicPr>
              <a:picLocks noChangeAspect="1" noChangeArrowheads="1"/>
            </p:cNvPicPr>
            <p:nvPr/>
          </p:nvPicPr>
          <p:blipFill>
            <a:blip r:embed="rId4"/>
            <a:srcRect/>
            <a:stretch>
              <a:fillRect/>
            </a:stretch>
          </p:blipFill>
          <p:spPr bwMode="auto">
            <a:xfrm>
              <a:off x="0" y="0"/>
              <a:ext cx="384" cy="1171"/>
            </a:xfrm>
            <a:prstGeom prst="rect">
              <a:avLst/>
            </a:prstGeom>
            <a:noFill/>
            <a:ln w="9525">
              <a:noFill/>
              <a:miter lim="800000"/>
              <a:headEnd/>
              <a:tailEnd/>
            </a:ln>
          </p:spPr>
        </p:pic>
        <p:sp>
          <p:nvSpPr>
            <p:cNvPr id="2817033" name="内容占位符 2">
              <a:hlinkClick r:id="rId5"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技法</a:t>
              </a:r>
              <a:r>
                <a:rPr lang="en-US" altLang="zh-CN" sz="2000" b="1" dirty="0">
                  <a:solidFill>
                    <a:schemeClr val="bg1"/>
                  </a:solidFill>
                  <a:ea typeface="幼圆" pitchFamily="49" charset="-122"/>
                </a:rPr>
                <a:t>·</a:t>
              </a:r>
              <a:endParaRPr lang="en-US" sz="2000" b="1" dirty="0">
                <a:solidFill>
                  <a:schemeClr val="bg1"/>
                </a:solidFill>
                <a:ea typeface="幼圆" pitchFamily="49" charset="-122"/>
              </a:endParaRPr>
            </a:p>
            <a:p>
              <a:pPr>
                <a:lnSpc>
                  <a:spcPts val="2300"/>
                </a:lnSpc>
                <a:buFont typeface="Arial" charset="0"/>
                <a:buNone/>
              </a:pPr>
              <a:r>
                <a:rPr lang="zh-CN" altLang="en-US" sz="2000" b="1" dirty="0">
                  <a:solidFill>
                    <a:schemeClr val="bg1"/>
                  </a:solidFill>
                  <a:ea typeface="幼圆" pitchFamily="49" charset="-122"/>
                </a:rPr>
                <a:t>训练</a:t>
              </a:r>
            </a:p>
          </p:txBody>
        </p:sp>
      </p:grpSp>
      <p:sp>
        <p:nvSpPr>
          <p:cNvPr id="2817034" name="动作按钮: 自定义 8">
            <a:hlinkClick r:id="rId6"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817026"/>
                                        </p:tgtEl>
                                        <p:attrNameLst>
                                          <p:attrName>style.visibility</p:attrName>
                                        </p:attrNameLst>
                                      </p:cBhvr>
                                      <p:to>
                                        <p:strVal val="visible"/>
                                      </p:to>
                                    </p:set>
                                    <p:anim calcmode="lin" valueType="num">
                                      <p:cBhvr>
                                        <p:cTn id="7" dur="500" fill="hold"/>
                                        <p:tgtEl>
                                          <p:spTgt spid="2817026"/>
                                        </p:tgtEl>
                                        <p:attrNameLst>
                                          <p:attrName>ppt_w</p:attrName>
                                        </p:attrNameLst>
                                      </p:cBhvr>
                                      <p:tavLst>
                                        <p:tav tm="0">
                                          <p:val>
                                            <p:fltVal val="0"/>
                                          </p:val>
                                        </p:tav>
                                        <p:tav tm="100000">
                                          <p:val>
                                            <p:strVal val="#ppt_w"/>
                                          </p:val>
                                        </p:tav>
                                      </p:tavLst>
                                    </p:anim>
                                    <p:anim calcmode="lin" valueType="num">
                                      <p:cBhvr>
                                        <p:cTn id="8" dur="500" fill="hold"/>
                                        <p:tgtEl>
                                          <p:spTgt spid="2817026"/>
                                        </p:tgtEl>
                                        <p:attrNameLst>
                                          <p:attrName>ppt_h</p:attrName>
                                        </p:attrNameLst>
                                      </p:cBhvr>
                                      <p:tavLst>
                                        <p:tav tm="0">
                                          <p:val>
                                            <p:fltVal val="0"/>
                                          </p:val>
                                        </p:tav>
                                        <p:tav tm="100000">
                                          <p:val>
                                            <p:strVal val="#ppt_h"/>
                                          </p:val>
                                        </p:tav>
                                      </p:tavLst>
                                    </p:anim>
                                    <p:animEffect transition="in" filter="fade">
                                      <p:cBhvr>
                                        <p:cTn id="9" dur="500"/>
                                        <p:tgtEl>
                                          <p:spTgt spid="2817026"/>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3"/>
                                        </p:tgtEl>
                                      </p:cBhvr>
                                    </p:animEffect>
                                    <p:animScale>
                                      <p:cBhvr>
                                        <p:cTn id="1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7026" grpId="0" autoUpdateAnimBg="0"/>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8050" name="标题 1"/>
          <p:cNvSpPr>
            <a:spLocks noGrp="1"/>
          </p:cNvSpPr>
          <p:nvPr>
            <p:ph type="title" idx="4294967295"/>
          </p:nvPr>
        </p:nvSpPr>
        <p:spPr>
          <a:xfrm>
            <a:off x="611188" y="166688"/>
            <a:ext cx="6697662" cy="476250"/>
          </a:xfrm>
          <a:noFill/>
        </p:spPr>
        <p:txBody>
          <a:bodyPr/>
          <a:lstStyle/>
          <a:p>
            <a:pPr algn="l" eaLnBrk="1" hangingPunct="1"/>
            <a:r>
              <a:rPr lang="zh-CN" altLang="en-US" sz="2200" b="1" smtClean="0">
                <a:solidFill>
                  <a:srgbClr val="C00000"/>
                </a:solidFill>
                <a:latin typeface="幼圆" pitchFamily="49" charset="-122"/>
                <a:ea typeface="幼圆" pitchFamily="49" charset="-122"/>
              </a:rPr>
              <a:t>专题十九　文体鲜明写佳篇</a:t>
            </a:r>
          </a:p>
        </p:txBody>
      </p:sp>
      <p:sp>
        <p:nvSpPr>
          <p:cNvPr id="2818051" name="内容占位符 2"/>
          <p:cNvSpPr>
            <a:spLocks noGrp="1"/>
          </p:cNvSpPr>
          <p:nvPr>
            <p:ph idx="4294967295"/>
          </p:nvPr>
        </p:nvSpPr>
        <p:spPr>
          <a:xfrm>
            <a:off x="571472" y="714356"/>
            <a:ext cx="8286808" cy="6143644"/>
          </a:xfrm>
        </p:spPr>
        <p:txBody>
          <a:bodyPr/>
          <a:lstStyle/>
          <a:p>
            <a:pPr marL="0" indent="630238" algn="ctr" eaLnBrk="1" hangingPunct="1">
              <a:lnSpc>
                <a:spcPts val="3500"/>
              </a:lnSpc>
              <a:spcBef>
                <a:spcPct val="0"/>
              </a:spcBef>
              <a:buFont typeface="Arial" charset="0"/>
              <a:buNone/>
            </a:pPr>
            <a:r>
              <a:rPr lang="en-US" sz="2400" b="1" dirty="0" smtClean="0">
                <a:solidFill>
                  <a:srgbClr val="0033CC"/>
                </a:solidFill>
                <a:effectLst>
                  <a:outerShdw blurRad="38100" dist="38100" dir="2700000" algn="tl">
                    <a:srgbClr val="C0C0C0"/>
                  </a:outerShdw>
                </a:effectLst>
                <a:latin typeface="宋体" pitchFamily="2" charset="-122"/>
                <a:ea typeface="宋体" pitchFamily="2" charset="-122"/>
              </a:rPr>
              <a:t>—— </a:t>
            </a:r>
            <a:r>
              <a:rPr lang="zh-CN" altLang="en-US" sz="2400" b="1" dirty="0" smtClean="0">
                <a:solidFill>
                  <a:srgbClr val="0033CC"/>
                </a:solidFill>
                <a:effectLst>
                  <a:outerShdw blurRad="38100" dist="38100" dir="2700000" algn="tl">
                    <a:srgbClr val="C0C0C0"/>
                  </a:outerShdw>
                </a:effectLst>
                <a:latin typeface="宋体" pitchFamily="2" charset="-122"/>
              </a:rPr>
              <a:t>考题回放 </a:t>
            </a:r>
            <a:r>
              <a:rPr lang="en-US" sz="2400" b="1" dirty="0" smtClean="0">
                <a:solidFill>
                  <a:srgbClr val="0033CC"/>
                </a:solidFill>
                <a:effectLst>
                  <a:outerShdw blurRad="38100" dist="38100" dir="2700000" algn="tl">
                    <a:srgbClr val="C0C0C0"/>
                  </a:outerShdw>
                </a:effectLst>
                <a:latin typeface="宋体" pitchFamily="2" charset="-122"/>
                <a:ea typeface="宋体" pitchFamily="2" charset="-122"/>
              </a:rPr>
              <a:t>——</a:t>
            </a:r>
            <a:r>
              <a:rPr lang="zh-CN" altLang="en-US" sz="2400" b="1" dirty="0" smtClean="0">
                <a:latin typeface="宋体" pitchFamily="2" charset="-122"/>
              </a:rPr>
              <a:t>　</a:t>
            </a:r>
            <a:endParaRPr lang="en-US" altLang="zh-CN" sz="2400" b="1" dirty="0" smtClean="0">
              <a:latin typeface="宋体" pitchFamily="2" charset="-122"/>
            </a:endParaRPr>
          </a:p>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全国卷</a:t>
            </a:r>
            <a:r>
              <a:rPr lang="en-US" altLang="zh-CN" sz="2400" b="1" dirty="0" smtClean="0">
                <a:solidFill>
                  <a:srgbClr val="000000"/>
                </a:solidFill>
                <a:latin typeface="Times New Roman" pitchFamily="18" charset="0"/>
                <a:cs typeface="Times New Roman" pitchFamily="18" charset="0"/>
              </a:rPr>
              <a:t>Ⅱ]</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630238"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当代风采人物评选活动已产生最后三名候选人：大李，笃学敏思，矢志创新，为破解生命科学之谜做出重大贡献，率领团队一举跻身国际学术最前沿。老王，爱岗敬业，练就一手绝活，变普通技术为完美艺术，走出一条从职高生到焊接大师的“大国工匠”之路。小刘，酷爱摄影，跋山涉水捕捉世间美景，他的博客赢得网友一片赞叹：“你带我们品味大千世界”“你帮我们留住美丽乡愁”。</a:t>
            </a:r>
          </a:p>
        </p:txBody>
      </p:sp>
      <p:grpSp>
        <p:nvGrpSpPr>
          <p:cNvPr id="2" name="Group 4"/>
          <p:cNvGrpSpPr>
            <a:grpSpLocks/>
          </p:cNvGrpSpPr>
          <p:nvPr/>
        </p:nvGrpSpPr>
        <p:grpSpPr bwMode="auto">
          <a:xfrm>
            <a:off x="1588" y="1857375"/>
            <a:ext cx="609600" cy="2003425"/>
            <a:chOff x="0" y="0"/>
            <a:chExt cx="384" cy="1262"/>
          </a:xfrm>
        </p:grpSpPr>
        <p:pic>
          <p:nvPicPr>
            <p:cNvPr id="2818054"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18055"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81805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18050"/>
                                        </p:tgtEl>
                                        <p:attrNameLst>
                                          <p:attrName>style.visibility</p:attrName>
                                        </p:attrNameLst>
                                      </p:cBhvr>
                                      <p:to>
                                        <p:strVal val="visible"/>
                                      </p:to>
                                    </p:set>
                                    <p:anim calcmode="lin" valueType="num">
                                      <p:cBhvr additive="base">
                                        <p:cTn id="7" dur="500" fill="hold"/>
                                        <p:tgtEl>
                                          <p:spTgt spid="2818050"/>
                                        </p:tgtEl>
                                        <p:attrNameLst>
                                          <p:attrName>ppt_x</p:attrName>
                                        </p:attrNameLst>
                                      </p:cBhvr>
                                      <p:tavLst>
                                        <p:tav tm="0">
                                          <p:val>
                                            <p:strVal val="0-#ppt_w/2"/>
                                          </p:val>
                                        </p:tav>
                                        <p:tav tm="100000">
                                          <p:val>
                                            <p:strVal val="#ppt_x"/>
                                          </p:val>
                                        </p:tav>
                                      </p:tavLst>
                                    </p:anim>
                                    <p:anim calcmode="lin" valueType="num">
                                      <p:cBhvr additive="base">
                                        <p:cTn id="8" dur="500" fill="hold"/>
                                        <p:tgtEl>
                                          <p:spTgt spid="28180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818051"/>
                                        </p:tgtEl>
                                        <p:attrNameLst>
                                          <p:attrName>style.visibility</p:attrName>
                                        </p:attrNameLst>
                                      </p:cBhvr>
                                      <p:to>
                                        <p:strVal val="visible"/>
                                      </p:to>
                                    </p:set>
                                    <p:anim calcmode="lin" valueType="num">
                                      <p:cBhvr additive="base">
                                        <p:cTn id="18" dur="500" fill="hold"/>
                                        <p:tgtEl>
                                          <p:spTgt spid="2818051"/>
                                        </p:tgtEl>
                                        <p:attrNameLst>
                                          <p:attrName>ppt_x</p:attrName>
                                        </p:attrNameLst>
                                      </p:cBhvr>
                                      <p:tavLst>
                                        <p:tav tm="0">
                                          <p:val>
                                            <p:strVal val="#ppt_x"/>
                                          </p:val>
                                        </p:tav>
                                        <p:tav tm="100000">
                                          <p:val>
                                            <p:strVal val="#ppt_x"/>
                                          </p:val>
                                        </p:tav>
                                      </p:tavLst>
                                    </p:anim>
                                    <p:anim calcmode="lin" valueType="num">
                                      <p:cBhvr additive="base">
                                        <p:cTn id="19" dur="500" fill="hold"/>
                                        <p:tgtEl>
                                          <p:spTgt spid="2818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8050" grpId="0" autoUpdateAnimBg="0"/>
      <p:bldP spid="2818051" grpId="0" autoUpdateAnimBg="0"/>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8050" name="标题 1"/>
          <p:cNvSpPr>
            <a:spLocks noGrp="1"/>
          </p:cNvSpPr>
          <p:nvPr>
            <p:ph type="title" idx="4294967295"/>
          </p:nvPr>
        </p:nvSpPr>
        <p:spPr>
          <a:xfrm>
            <a:off x="611188" y="166688"/>
            <a:ext cx="6697662" cy="476250"/>
          </a:xfrm>
          <a:noFill/>
        </p:spPr>
        <p:txBody>
          <a:bodyPr/>
          <a:lstStyle/>
          <a:p>
            <a:pPr algn="l" eaLnBrk="1" hangingPunct="1"/>
            <a:r>
              <a:rPr lang="zh-CN" altLang="en-US" sz="2200" b="1" smtClean="0">
                <a:solidFill>
                  <a:srgbClr val="C00000"/>
                </a:solidFill>
                <a:latin typeface="幼圆" pitchFamily="49" charset="-122"/>
                <a:ea typeface="幼圆" pitchFamily="49" charset="-122"/>
              </a:rPr>
              <a:t>专题十九　文体鲜明写佳篇</a:t>
            </a:r>
          </a:p>
        </p:txBody>
      </p:sp>
      <p:sp>
        <p:nvSpPr>
          <p:cNvPr id="2818051" name="内容占位符 2"/>
          <p:cNvSpPr>
            <a:spLocks noGrp="1"/>
          </p:cNvSpPr>
          <p:nvPr>
            <p:ph idx="4294967295"/>
          </p:nvPr>
        </p:nvSpPr>
        <p:spPr>
          <a:xfrm>
            <a:off x="571472" y="714356"/>
            <a:ext cx="8286808" cy="6143644"/>
          </a:xfrm>
        </p:spPr>
        <p:txBody>
          <a:bodyPr/>
          <a:lstStyle/>
          <a:p>
            <a:pPr marL="0" indent="630238"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这三人中，你认为谁更具风采？请综合材料内容及含意作文，体现你的思考、权衡与选择。</a:t>
            </a:r>
          </a:p>
          <a:p>
            <a:pPr marL="0" indent="630238"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要求选好角度，确定立意，明确文体，自拟标题；不要套作，不得抄袭。</a:t>
            </a:r>
          </a:p>
        </p:txBody>
      </p:sp>
      <p:grpSp>
        <p:nvGrpSpPr>
          <p:cNvPr id="2" name="Group 4"/>
          <p:cNvGrpSpPr>
            <a:grpSpLocks/>
          </p:cNvGrpSpPr>
          <p:nvPr/>
        </p:nvGrpSpPr>
        <p:grpSpPr bwMode="auto">
          <a:xfrm>
            <a:off x="1588" y="1857375"/>
            <a:ext cx="609600" cy="2003425"/>
            <a:chOff x="0" y="0"/>
            <a:chExt cx="384" cy="1262"/>
          </a:xfrm>
        </p:grpSpPr>
        <p:pic>
          <p:nvPicPr>
            <p:cNvPr id="2818054"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18055"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81805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18050"/>
                                        </p:tgtEl>
                                        <p:attrNameLst>
                                          <p:attrName>style.visibility</p:attrName>
                                        </p:attrNameLst>
                                      </p:cBhvr>
                                      <p:to>
                                        <p:strVal val="visible"/>
                                      </p:to>
                                    </p:set>
                                    <p:anim calcmode="lin" valueType="num">
                                      <p:cBhvr additive="base">
                                        <p:cTn id="7" dur="500" fill="hold"/>
                                        <p:tgtEl>
                                          <p:spTgt spid="2818050"/>
                                        </p:tgtEl>
                                        <p:attrNameLst>
                                          <p:attrName>ppt_x</p:attrName>
                                        </p:attrNameLst>
                                      </p:cBhvr>
                                      <p:tavLst>
                                        <p:tav tm="0">
                                          <p:val>
                                            <p:strVal val="0-#ppt_w/2"/>
                                          </p:val>
                                        </p:tav>
                                        <p:tav tm="100000">
                                          <p:val>
                                            <p:strVal val="#ppt_x"/>
                                          </p:val>
                                        </p:tav>
                                      </p:tavLst>
                                    </p:anim>
                                    <p:anim calcmode="lin" valueType="num">
                                      <p:cBhvr additive="base">
                                        <p:cTn id="8" dur="500" fill="hold"/>
                                        <p:tgtEl>
                                          <p:spTgt spid="28180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818051"/>
                                        </p:tgtEl>
                                        <p:attrNameLst>
                                          <p:attrName>style.visibility</p:attrName>
                                        </p:attrNameLst>
                                      </p:cBhvr>
                                      <p:to>
                                        <p:strVal val="visible"/>
                                      </p:to>
                                    </p:set>
                                    <p:anim calcmode="lin" valueType="num">
                                      <p:cBhvr additive="base">
                                        <p:cTn id="18" dur="500" fill="hold"/>
                                        <p:tgtEl>
                                          <p:spTgt spid="2818051"/>
                                        </p:tgtEl>
                                        <p:attrNameLst>
                                          <p:attrName>ppt_x</p:attrName>
                                        </p:attrNameLst>
                                      </p:cBhvr>
                                      <p:tavLst>
                                        <p:tav tm="0">
                                          <p:val>
                                            <p:strVal val="#ppt_x"/>
                                          </p:val>
                                        </p:tav>
                                        <p:tav tm="100000">
                                          <p:val>
                                            <p:strVal val="#ppt_x"/>
                                          </p:val>
                                        </p:tav>
                                      </p:tavLst>
                                    </p:anim>
                                    <p:anim calcmode="lin" valueType="num">
                                      <p:cBhvr additive="base">
                                        <p:cTn id="19" dur="500" fill="hold"/>
                                        <p:tgtEl>
                                          <p:spTgt spid="2818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8050" grpId="0" autoUpdateAnimBg="0"/>
      <p:bldP spid="2818051" grpId="0" autoUpdateAnimBg="0"/>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9074" name="Rectangle 2"/>
          <p:cNvSpPr>
            <a:spLocks noChangeArrowheads="1"/>
          </p:cNvSpPr>
          <p:nvPr/>
        </p:nvSpPr>
        <p:spPr bwMode="auto">
          <a:xfrm>
            <a:off x="827088" y="908050"/>
            <a:ext cx="7920037" cy="5399088"/>
          </a:xfrm>
          <a:prstGeom prst="rect">
            <a:avLst/>
          </a:prstGeom>
          <a:noFill/>
          <a:ln w="9525">
            <a:noFill/>
            <a:miter lim="800000"/>
            <a:headEnd/>
            <a:tailEnd/>
          </a:ln>
        </p:spPr>
        <p:txBody>
          <a:bodyPr/>
          <a:lstStyle/>
          <a:p>
            <a:pPr indent="631825" algn="ctr">
              <a:lnSpc>
                <a:spcPts val="3500"/>
              </a:lnSpc>
              <a:buFont typeface="Arial" charset="0"/>
              <a:buNone/>
            </a:pPr>
            <a:r>
              <a:rPr lang="en-US" sz="2400" b="1" dirty="0">
                <a:solidFill>
                  <a:srgbClr val="0033CC"/>
                </a:solidFill>
                <a:effectLst>
                  <a:outerShdw blurRad="38100" dist="38100" dir="2700000" algn="tl">
                    <a:srgbClr val="C0C0C0"/>
                  </a:outerShdw>
                </a:effectLst>
                <a:latin typeface="宋体" pitchFamily="2" charset="-122"/>
                <a:ea typeface="黑体" pitchFamily="2" charset="-122"/>
              </a:rPr>
              <a:t>——</a:t>
            </a:r>
            <a:r>
              <a:rPr lang="en-US" sz="2400" b="1" dirty="0">
                <a:solidFill>
                  <a:srgbClr val="0033CC"/>
                </a:solidFill>
                <a:effectLst>
                  <a:outerShdw blurRad="38100" dist="38100" dir="2700000" algn="tl">
                    <a:srgbClr val="C0C0C0"/>
                  </a:outerShdw>
                </a:effectLst>
                <a:latin typeface="黑体" pitchFamily="2" charset="-122"/>
                <a:ea typeface="黑体" pitchFamily="2" charset="-122"/>
              </a:rPr>
              <a:t> </a:t>
            </a:r>
            <a:r>
              <a:rPr lang="zh-CN" altLang="en-US" sz="2400" b="1" dirty="0">
                <a:solidFill>
                  <a:srgbClr val="0033CC"/>
                </a:solidFill>
                <a:effectLst>
                  <a:outerShdw blurRad="38100" dist="38100" dir="2700000" algn="tl">
                    <a:srgbClr val="C0C0C0"/>
                  </a:outerShdw>
                </a:effectLst>
                <a:latin typeface="黑体" pitchFamily="2" charset="-122"/>
                <a:ea typeface="黑体" pitchFamily="2" charset="-122"/>
              </a:rPr>
              <a:t>深度解读 </a:t>
            </a:r>
            <a:r>
              <a:rPr lang="en-US" sz="2400" b="1" dirty="0">
                <a:solidFill>
                  <a:srgbClr val="0033CC"/>
                </a:solidFill>
                <a:effectLst>
                  <a:outerShdw blurRad="38100" dist="38100" dir="2700000" algn="tl">
                    <a:srgbClr val="C0C0C0"/>
                  </a:outerShdw>
                </a:effectLst>
                <a:latin typeface="宋体" pitchFamily="2" charset="-122"/>
                <a:ea typeface="黑体" pitchFamily="2" charset="-122"/>
              </a:rPr>
              <a:t>——</a:t>
            </a:r>
            <a:endParaRPr lang="en-US" altLang="zh-CN" sz="2400" b="1" dirty="0">
              <a:solidFill>
                <a:srgbClr val="0033CC"/>
              </a:solidFill>
              <a:effectLst>
                <a:outerShdw blurRad="38100" dist="38100" dir="2700000" algn="tl">
                  <a:srgbClr val="C0C0C0"/>
                </a:outerShdw>
              </a:effectLst>
              <a:latin typeface="黑体" pitchFamily="2" charset="-122"/>
              <a:ea typeface="黑体" pitchFamily="2" charset="-122"/>
            </a:endParaRPr>
          </a:p>
          <a:p>
            <a:pPr>
              <a:lnSpc>
                <a:spcPts val="3500"/>
              </a:lnSpc>
              <a:buFont typeface="Arial" charset="0"/>
              <a:buNone/>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我来审题</a:t>
            </a:r>
            <a:r>
              <a:rPr lang="en-US" altLang="zh-CN" sz="2400" b="1" dirty="0" smtClean="0">
                <a:solidFill>
                  <a:srgbClr val="990033"/>
                </a:solidFill>
                <a:latin typeface="Times New Roman" pitchFamily="18" charset="0"/>
                <a:cs typeface="Times New Roman" pitchFamily="18" charset="0"/>
              </a:rPr>
              <a:t>] </a:t>
            </a:r>
            <a:r>
              <a:rPr lang="zh-CN" altLang="en-US" sz="2400" b="1" dirty="0" smtClean="0">
                <a:solidFill>
                  <a:srgbClr val="990033"/>
                </a:solidFill>
                <a:latin typeface="Times New Roman" pitchFamily="18" charset="0"/>
                <a:cs typeface="Times New Roman" pitchFamily="18" charset="0"/>
              </a:rPr>
              <a:t>本题选材传达出正能量，体现了多元化的人生追求，也弘扬了积极的社会价值观。审题难度不大，不易“跑题”，但也要审清题目要求“这三人中，你认为谁更具风采？请综合材料内容及含意作文，体现你的思考、权衡与选择”。这就意味着要在这三个人中选择一个，否则就不符合要求。如果选择第一位，可以从矢志创新、团队精神等角度切入；如果选择第二位，可以从爱岗敬业、普通人在平凡岗位上也能创造出更大的社会价值的角度切入；如果选择摄影师，可以从为提升审美努力追求，用美的作品感染更多人的角度切入。无论选择这三人中的哪一个都不会影响得分。但谁的理由充足，谁的作文才可得优。</a:t>
            </a:r>
          </a:p>
        </p:txBody>
      </p:sp>
      <p:grpSp>
        <p:nvGrpSpPr>
          <p:cNvPr id="2" name="Group 4"/>
          <p:cNvGrpSpPr>
            <a:grpSpLocks/>
          </p:cNvGrpSpPr>
          <p:nvPr/>
        </p:nvGrpSpPr>
        <p:grpSpPr bwMode="auto">
          <a:xfrm>
            <a:off x="1588" y="1857375"/>
            <a:ext cx="609600" cy="2003425"/>
            <a:chOff x="0" y="0"/>
            <a:chExt cx="384" cy="1262"/>
          </a:xfrm>
        </p:grpSpPr>
        <p:pic>
          <p:nvPicPr>
            <p:cNvPr id="2819077"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19078"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81907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1908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19074">
                                            <p:txEl>
                                              <p:pRg st="0" end="0"/>
                                            </p:txEl>
                                          </p:spTgt>
                                        </p:tgtEl>
                                        <p:attrNameLst>
                                          <p:attrName>style.visibility</p:attrName>
                                        </p:attrNameLst>
                                      </p:cBhvr>
                                      <p:to>
                                        <p:strVal val="visible"/>
                                      </p:to>
                                    </p:set>
                                    <p:anim calcmode="lin" valueType="num">
                                      <p:cBhvr additive="base">
                                        <p:cTn id="7" dur="500" fill="hold"/>
                                        <p:tgtEl>
                                          <p:spTgt spid="28190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190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0098"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just">
              <a:lnSpc>
                <a:spcPts val="3500"/>
              </a:lnSpc>
              <a:buFont typeface="Arial" charset="0"/>
              <a:buNone/>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我来拟题</a:t>
            </a:r>
            <a:r>
              <a:rPr lang="en-US" altLang="zh-CN" sz="2400" b="1" dirty="0" smtClean="0">
                <a:solidFill>
                  <a:srgbClr val="990033"/>
                </a:solidFill>
                <a:latin typeface="Times New Roman" pitchFamily="18" charset="0"/>
                <a:cs typeface="Times New Roman" pitchFamily="18" charset="0"/>
              </a:rPr>
              <a:t>] </a:t>
            </a:r>
            <a:r>
              <a:rPr lang="zh-CN" altLang="en-US" sz="2400" b="1" dirty="0" smtClean="0">
                <a:solidFill>
                  <a:srgbClr val="990033"/>
                </a:solidFill>
                <a:latin typeface="Times New Roman" pitchFamily="18" charset="0"/>
                <a:cs typeface="Times New Roman" pitchFamily="18" charset="0"/>
              </a:rPr>
              <a:t>创新需要领头雁</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大李的角度</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；野百合也会有春天，越平凡就越有风采</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老王的角度</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；诗意栖居，让人生成为风景</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小刘的角度</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a:t>
            </a:r>
            <a:endParaRPr lang="en-US" altLang="en-US" sz="2400" b="1" dirty="0">
              <a:solidFill>
                <a:srgbClr val="990033"/>
              </a:solidFill>
              <a:latin typeface="Times New Roman" pitchFamily="18" charset="0"/>
              <a:cs typeface="Times New Roman" pitchFamily="18" charset="0"/>
            </a:endParaRPr>
          </a:p>
        </p:txBody>
      </p:sp>
      <p:grpSp>
        <p:nvGrpSpPr>
          <p:cNvPr id="2" name="Group 4"/>
          <p:cNvGrpSpPr>
            <a:grpSpLocks/>
          </p:cNvGrpSpPr>
          <p:nvPr/>
        </p:nvGrpSpPr>
        <p:grpSpPr bwMode="auto">
          <a:xfrm>
            <a:off x="1588" y="1857375"/>
            <a:ext cx="609600" cy="2003425"/>
            <a:chOff x="0" y="0"/>
            <a:chExt cx="384" cy="1262"/>
          </a:xfrm>
        </p:grpSpPr>
        <p:pic>
          <p:nvPicPr>
            <p:cNvPr id="2820101"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20102"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8201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2010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20098"/>
                                        </p:tgtEl>
                                        <p:attrNameLst>
                                          <p:attrName>style.visibility</p:attrName>
                                        </p:attrNameLst>
                                      </p:cBhvr>
                                      <p:to>
                                        <p:strVal val="visible"/>
                                      </p:to>
                                    </p:set>
                                    <p:animEffect transition="in" filter="barn(outVertical)">
                                      <p:cBhvr>
                                        <p:cTn id="7" dur="500"/>
                                        <p:tgtEl>
                                          <p:spTgt spid="2820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0098" grpId="0"/>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1140" name="Group 20"/>
          <p:cNvGraphicFramePr>
            <a:graphicFrameLocks noGrp="1"/>
          </p:cNvGraphicFramePr>
          <p:nvPr/>
        </p:nvGraphicFramePr>
        <p:xfrm>
          <a:off x="755650" y="1125538"/>
          <a:ext cx="7993063" cy="4992942"/>
        </p:xfrm>
        <a:graphic>
          <a:graphicData uri="http://schemas.openxmlformats.org/drawingml/2006/table">
            <a:tbl>
              <a:tblPr/>
              <a:tblGrid>
                <a:gridCol w="3887788"/>
                <a:gridCol w="4105275"/>
              </a:tblGrid>
              <a:tr h="425450">
                <a:tc>
                  <a:txBody>
                    <a:bodyPr/>
                    <a:lstStyle/>
                    <a:p>
                      <a:pPr marL="0" marR="0" lvl="0" indent="0"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考场病文</a:t>
                      </a:r>
                      <a:endParaRPr kumimoji="0" lang="zh-CN" altLang="en-US" sz="2000" b="0" i="0" u="none" strike="noStrike" cap="none" normalizeH="0" baseline="0" dirty="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升格新貌</a:t>
                      </a:r>
                      <a:endParaRPr kumimoji="0" lang="zh-CN" altLang="en-US" sz="2000" b="0" i="0" u="none" strike="noStrike" cap="none" normalizeH="0" baseline="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1838">
                <a:tc>
                  <a:txBody>
                    <a:bodyPr/>
                    <a:lstStyle/>
                    <a:p>
                      <a:pPr marL="0" marR="0" lvl="0" indent="534988"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敬业要见真风采</a:t>
                      </a:r>
                    </a:p>
                    <a:p>
                      <a:pPr marL="0" marR="0" lvl="0" indent="534988"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一考生</a:t>
                      </a:r>
                      <a:endPar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534988" algn="just"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初见当代风采人物评选活动中最后三名候选人的事迹时，我思索良久。</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2000" b="1" i="0" u="none" strike="noStrike" cap="none" normalizeH="0" baseline="0" dirty="0" smtClean="0">
                          <a:ln>
                            <a:noFill/>
                          </a:ln>
                          <a:solidFill>
                            <a:srgbClr val="000000"/>
                          </a:solidFill>
                          <a:effectLst/>
                          <a:latin typeface="+mn-ea"/>
                          <a:ea typeface="+mn-ea"/>
                          <a:cs typeface="Times New Roman" pitchFamily="18" charset="0"/>
                        </a:rPr>
                        <a:t>开头直接写自己读过材料之后的反应，对于整篇文章意义不大，而且文采不足</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p>
                    <a:p>
                      <a:pPr marL="0" marR="0" lvl="0" indent="534988" algn="just"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如今，更具风采的人物，究竟是坚守以改革创新为核心的时代精神的大李，还是爱岗敬业、身怀绝技的老王呢？抑或是捕捉世间美景，用心发现美的小刘？</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4988"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敬业才见真风采</a:t>
                      </a:r>
                      <a:endParaRPr kumimoji="0" lang="en-US" altLang="zh-CN"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534988" algn="ctr"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一考生</a:t>
                      </a:r>
                      <a:endParaRPr kumimoji="0" lang="zh-CN" altLang="en-US" sz="20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534988" algn="just"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笃学敏思的大李，锐意创新，阐释了生命科学的谜团；爱岗敬业的老王，苦心练技，用勤奋完成了焊接大师的蜕变；跋山涉水的小刘，用心灵感悟世间奇山丽水，用镜头抓拍天空七色彩虹。他们，给这个纷纷扰扰的枯涩的时代，注入了一泓清泉，彰显了时代最美的风采。</a:t>
                      </a:r>
                      <a:endParaRPr kumimoji="0" lang="zh-CN" altLang="en-US" sz="2000" b="1" i="0" u="none" strike="noStrike" cap="none" normalizeH="0" baseline="0" dirty="0" smtClean="0">
                        <a:ln>
                          <a:noFill/>
                        </a:ln>
                        <a:solidFill>
                          <a:srgbClr val="000000"/>
                        </a:solidFill>
                        <a:effectLst/>
                        <a:latin typeface="Calibri"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21134" name="Rectangle 2"/>
          <p:cNvSpPr>
            <a:spLocks noChangeArrowheads="1"/>
          </p:cNvSpPr>
          <p:nvPr/>
        </p:nvSpPr>
        <p:spPr bwMode="auto">
          <a:xfrm>
            <a:off x="755650" y="620713"/>
            <a:ext cx="7920038" cy="576262"/>
          </a:xfrm>
          <a:prstGeom prst="rect">
            <a:avLst/>
          </a:prstGeom>
          <a:noFill/>
          <a:ln w="9525">
            <a:noFill/>
            <a:miter lim="800000"/>
            <a:headEnd/>
            <a:tailEnd/>
          </a:ln>
        </p:spPr>
        <p:txBody>
          <a:bodyPr/>
          <a:lstStyle/>
          <a:p>
            <a:pPr algn="ctr">
              <a:lnSpc>
                <a:spcPts val="3500"/>
              </a:lnSpc>
              <a:buFont typeface="Arial" charset="0"/>
              <a:buNone/>
            </a:pPr>
            <a:r>
              <a:rPr lang="en-US" sz="2400" b="1">
                <a:solidFill>
                  <a:srgbClr val="0033CC"/>
                </a:solidFill>
                <a:effectLst>
                  <a:outerShdw blurRad="38100" dist="38100" dir="2700000" algn="tl">
                    <a:srgbClr val="C0C0C0"/>
                  </a:outerShdw>
                </a:effectLst>
                <a:latin typeface="宋体" pitchFamily="2" charset="-122"/>
                <a:ea typeface="黑体" pitchFamily="2" charset="-122"/>
              </a:rPr>
              <a:t>——</a:t>
            </a:r>
            <a:r>
              <a:rPr lang="en-US" sz="2400" b="1">
                <a:solidFill>
                  <a:srgbClr val="0033CC"/>
                </a:solidFill>
                <a:effectLst>
                  <a:outerShdw blurRad="38100" dist="38100" dir="2700000" algn="tl">
                    <a:srgbClr val="C0C0C0"/>
                  </a:outerShdw>
                </a:effectLst>
                <a:latin typeface="黑体" pitchFamily="2" charset="-122"/>
                <a:ea typeface="黑体" pitchFamily="2" charset="-122"/>
              </a:rPr>
              <a:t> </a:t>
            </a:r>
            <a:r>
              <a:rPr lang="zh-CN" altLang="en-US" sz="2400" b="1">
                <a:solidFill>
                  <a:srgbClr val="0033CC"/>
                </a:solidFill>
                <a:effectLst>
                  <a:outerShdw blurRad="38100" dist="38100" dir="2700000" algn="tl">
                    <a:srgbClr val="C0C0C0"/>
                  </a:outerShdw>
                </a:effectLst>
                <a:latin typeface="黑体" pitchFamily="2" charset="-122"/>
                <a:ea typeface="黑体" pitchFamily="2" charset="-122"/>
              </a:rPr>
              <a:t>升格展台 </a:t>
            </a:r>
            <a:r>
              <a:rPr lang="en-US" sz="2400" b="1">
                <a:solidFill>
                  <a:srgbClr val="0033CC"/>
                </a:solidFill>
                <a:effectLst>
                  <a:outerShdw blurRad="38100" dist="38100" dir="2700000" algn="tl">
                    <a:srgbClr val="C0C0C0"/>
                  </a:outerShdw>
                </a:effectLst>
                <a:latin typeface="宋体" pitchFamily="2" charset="-122"/>
                <a:ea typeface="黑体" pitchFamily="2" charset="-122"/>
              </a:rPr>
              <a:t>——</a:t>
            </a:r>
            <a:endParaRPr lang="en-US" sz="2400" b="1">
              <a:solidFill>
                <a:srgbClr val="000000"/>
              </a:solidFill>
              <a:latin typeface="Times New Roman" pitchFamily="18" charset="0"/>
              <a:cs typeface="Times New Roman" pitchFamily="18" charset="0"/>
            </a:endParaRPr>
          </a:p>
        </p:txBody>
      </p:sp>
      <p:grpSp>
        <p:nvGrpSpPr>
          <p:cNvPr id="2" name="Group 4"/>
          <p:cNvGrpSpPr>
            <a:grpSpLocks/>
          </p:cNvGrpSpPr>
          <p:nvPr/>
        </p:nvGrpSpPr>
        <p:grpSpPr bwMode="auto">
          <a:xfrm>
            <a:off x="1588" y="1857375"/>
            <a:ext cx="609600" cy="2003425"/>
            <a:chOff x="0" y="0"/>
            <a:chExt cx="384" cy="1262"/>
          </a:xfrm>
        </p:grpSpPr>
        <p:pic>
          <p:nvPicPr>
            <p:cNvPr id="2821136"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21137"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82113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21139"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21134"/>
                                        </p:tgtEl>
                                        <p:attrNameLst>
                                          <p:attrName>style.visibility</p:attrName>
                                        </p:attrNameLst>
                                      </p:cBhvr>
                                      <p:to>
                                        <p:strVal val="visible"/>
                                      </p:to>
                                    </p:set>
                                    <p:anim calcmode="lin" valueType="num">
                                      <p:cBhvr additive="base">
                                        <p:cTn id="7" dur="500" fill="hold"/>
                                        <p:tgtEl>
                                          <p:spTgt spid="2821134"/>
                                        </p:tgtEl>
                                        <p:attrNameLst>
                                          <p:attrName>ppt_x</p:attrName>
                                        </p:attrNameLst>
                                      </p:cBhvr>
                                      <p:tavLst>
                                        <p:tav tm="0">
                                          <p:val>
                                            <p:strVal val="0-#ppt_w/2"/>
                                          </p:val>
                                        </p:tav>
                                        <p:tav tm="100000">
                                          <p:val>
                                            <p:strVal val="#ppt_x"/>
                                          </p:val>
                                        </p:tav>
                                      </p:tavLst>
                                    </p:anim>
                                    <p:anim calcmode="lin" valueType="num">
                                      <p:cBhvr additive="base">
                                        <p:cTn id="8" dur="500" fill="hold"/>
                                        <p:tgtEl>
                                          <p:spTgt spid="28211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821140"/>
                                        </p:tgtEl>
                                        <p:attrNameLst>
                                          <p:attrName>style.visibility</p:attrName>
                                        </p:attrNameLst>
                                      </p:cBhvr>
                                      <p:to>
                                        <p:strVal val="visible"/>
                                      </p:to>
                                    </p:set>
                                    <p:animEffect transition="in" filter="barn(inVertical)">
                                      <p:cBhvr>
                                        <p:cTn id="13" dur="500"/>
                                        <p:tgtEl>
                                          <p:spTgt spid="282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113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622300"/>
            <a:ext cx="7994679" cy="5807096"/>
          </a:xfrm>
        </p:spPr>
        <p:txBody>
          <a:bodyPr/>
          <a:lstStyle/>
          <a:p>
            <a:pPr marL="0" indent="0" eaLnBrk="1" hangingPunct="1">
              <a:lnSpc>
                <a:spcPts val="3500"/>
              </a:lnSpc>
              <a:spcBef>
                <a:spcPct val="0"/>
              </a:spcBef>
              <a:buNone/>
            </a:pPr>
            <a:r>
              <a:rPr lang="zh-CN" altLang="en-US" sz="2400" b="1" dirty="0" smtClean="0">
                <a:latin typeface="宋体" pitchFamily="2" charset="-122"/>
              </a:rPr>
              <a:t>往往是反面的，命题者往往倾向于贬抑；如果材料的结果不明确，材料的性质往往是隐藏的，应辩证分析，分析命题人的真正意图。</a:t>
            </a:r>
          </a:p>
          <a:p>
            <a:pPr marL="0" indent="0" eaLnBrk="1" hangingPunct="1">
              <a:lnSpc>
                <a:spcPts val="3500"/>
              </a:lnSpc>
              <a:spcBef>
                <a:spcPct val="0"/>
              </a:spcBef>
              <a:buNone/>
            </a:pPr>
            <a:r>
              <a:rPr lang="en-US" altLang="zh-CN" sz="2400" b="1" dirty="0" smtClean="0">
                <a:latin typeface="宋体" pitchFamily="2" charset="-122"/>
              </a:rPr>
              <a:t>(3)</a:t>
            </a:r>
            <a:r>
              <a:rPr lang="zh-CN" altLang="en-US" sz="2400" b="1" dirty="0" smtClean="0">
                <a:latin typeface="宋体" pitchFamily="2" charset="-122"/>
              </a:rPr>
              <a:t>筛选观点定主题。根据材料的主旨和命题者的倾向，联系自己的现实生活，选出最能反映材料主旨的主题。</a:t>
            </a:r>
            <a:endParaRPr lang="en-US" altLang="zh-CN" sz="2400" b="1" dirty="0" smtClean="0">
              <a:latin typeface="宋体" pitchFamily="2" charset="-122"/>
            </a:endParaRPr>
          </a:p>
          <a:p>
            <a:pPr marL="0" indent="0" eaLnBrk="1" hangingPunct="1">
              <a:lnSpc>
                <a:spcPts val="3500"/>
              </a:lnSpc>
              <a:spcBef>
                <a:spcPct val="0"/>
              </a:spcBef>
              <a:buNone/>
            </a:pPr>
            <a:r>
              <a:rPr lang="zh-CN" altLang="en-US" sz="2400" b="1" dirty="0" smtClean="0">
                <a:latin typeface="黑体" pitchFamily="2" charset="-122"/>
                <a:ea typeface="黑体" pitchFamily="2" charset="-122"/>
              </a:rPr>
              <a:t>例</a:t>
            </a:r>
            <a:r>
              <a:rPr lang="en-US" altLang="zh-CN" sz="2400" b="1" dirty="0" smtClean="0">
                <a:latin typeface="黑体" pitchFamily="2" charset="-122"/>
                <a:ea typeface="黑体" pitchFamily="2" charset="-122"/>
              </a:rPr>
              <a:t>2</a:t>
            </a:r>
            <a:r>
              <a:rPr lang="zh-CN" altLang="en-US" sz="2400" b="1" dirty="0" smtClean="0">
                <a:latin typeface="宋体" pitchFamily="2" charset="-122"/>
              </a:rPr>
              <a:t> </a:t>
            </a:r>
            <a:r>
              <a:rPr lang="en-US" altLang="zh-CN" sz="2400" b="1" dirty="0" smtClean="0">
                <a:latin typeface="宋体" pitchFamily="2" charset="-122"/>
              </a:rPr>
              <a:t>2015·</a:t>
            </a:r>
            <a:r>
              <a:rPr lang="zh-CN" altLang="en-US" sz="2400" b="1" dirty="0" smtClean="0">
                <a:latin typeface="宋体" pitchFamily="2" charset="-122"/>
              </a:rPr>
              <a:t>山东卷阅读下面的材料，根据自己的感悟和联想，写一篇不少于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乡间有谚语：“丝瓜藤，肉豆须，分不清。”意思是丝瓜的藤蔓与肉豆的茎须一旦纠缠在一起，是很难分辨的。</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有个小孩想分辨两者的不同，结果把自家庭院里丝瓜和肉豆的那些纠结错综的茎叶都扯断了。</a:t>
            </a:r>
          </a:p>
        </p:txBody>
      </p:sp>
      <p:sp>
        <p:nvSpPr>
          <p:cNvPr id="2560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25610"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5611" name="Rectangle 11"/>
          <p:cNvSpPr>
            <a:spLocks noChangeArrowheads="1"/>
          </p:cNvSpPr>
          <p:nvPr/>
        </p:nvSpPr>
        <p:spPr bwMode="auto">
          <a:xfrm>
            <a:off x="0" y="152400"/>
            <a:ext cx="241300"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r>
              <a:rPr lang="zh-CN" altLang="en-US" sz="700"/>
              <a:t> </a:t>
            </a:r>
            <a:endParaRPr lang="zh-CN" alt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5614" name="Rectangle 14"/>
          <p:cNvSpPr>
            <a:spLocks noChangeArrowheads="1"/>
          </p:cNvSpPr>
          <p:nvPr/>
        </p:nvSpPr>
        <p:spPr bwMode="auto">
          <a:xfrm>
            <a:off x="0" y="152400"/>
            <a:ext cx="241300"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r>
              <a:rPr lang="zh-CN" altLang="en-US" sz="700"/>
              <a:t> </a:t>
            </a:r>
            <a:endParaRPr lang="zh-CN" altLang="en-US"/>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620"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621"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2160" name="Group 16"/>
          <p:cNvGraphicFramePr>
            <a:graphicFrameLocks noGrp="1"/>
          </p:cNvGraphicFramePr>
          <p:nvPr/>
        </p:nvGraphicFramePr>
        <p:xfrm>
          <a:off x="642910" y="682688"/>
          <a:ext cx="7848600" cy="5815648"/>
        </p:xfrm>
        <a:graphic>
          <a:graphicData uri="http://schemas.openxmlformats.org/drawingml/2006/table">
            <a:tbl>
              <a:tblPr/>
              <a:tblGrid>
                <a:gridCol w="4071966"/>
                <a:gridCol w="3776634"/>
              </a:tblGrid>
              <a:tr h="5616575">
                <a:tc>
                  <a:txBody>
                    <a:bodyPr/>
                    <a:lstStyle/>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我不断考量，创新、敬业、感悟美丽，谁才是当今社会的缩影。</a:t>
                      </a:r>
                    </a:p>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最终，我选择了敬业，选择了老王。敬业，社会主义核心价值观对人的要求之一。在中国飞速发展的今天，是敬业精神，支撑了中国的前进；是千千万万的劳动者，支撑了各类产业的发展。</a:t>
                      </a:r>
                    </a:p>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2000" b="1" i="0" u="none" strike="noStrike" cap="none" normalizeH="0" baseline="0" dirty="0" smtClean="0">
                          <a:ln>
                            <a:noFill/>
                          </a:ln>
                          <a:solidFill>
                            <a:srgbClr val="000000"/>
                          </a:solidFill>
                          <a:effectLst/>
                          <a:latin typeface="+mn-ea"/>
                          <a:ea typeface="+mn-ea"/>
                          <a:cs typeface="Times New Roman" pitchFamily="18" charset="0"/>
                        </a:rPr>
                        <a:t>以上三段，全面透彻地分析材料，然后体现出作文题目中要求的“思考、权衡与选择”，切合题意</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p>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wavyHeavy" strike="noStrike" cap="none" normalizeH="0" baseline="0" dirty="0" smtClean="0">
                          <a:ln>
                            <a:noFill/>
                          </a:ln>
                          <a:solidFill>
                            <a:schemeClr val="tx1"/>
                          </a:solidFill>
                          <a:effectLst/>
                          <a:uFill>
                            <a:solidFill>
                              <a:schemeClr val="tx1"/>
                            </a:solidFill>
                          </a:uFill>
                          <a:latin typeface="Times New Roman" pitchFamily="18" charset="0"/>
                          <a:ea typeface="楷体_GB2312" pitchFamily="49" charset="-122"/>
                          <a:cs typeface="Times New Roman" pitchFamily="18" charset="0"/>
                        </a:rPr>
                        <a:t>老王的爱岗敬业，成就了他从职高生到焊接大师的“大国工匠”之路。这让我想起了工匠先师鲁</a:t>
                      </a:r>
                      <a:endParaRPr kumimoji="0" lang="en-US" altLang="zh-CN" sz="2000" b="1" i="0" u="wavyHeavy" strike="noStrike" cap="none" normalizeH="0" baseline="0" dirty="0" smtClean="0">
                        <a:ln>
                          <a:noFill/>
                        </a:ln>
                        <a:solidFill>
                          <a:schemeClr val="tx1"/>
                        </a:solidFill>
                        <a:effectLst/>
                        <a:uFill>
                          <a:solidFill>
                            <a:schemeClr val="tx1"/>
                          </a:solidFill>
                        </a:uFill>
                        <a:latin typeface="Times New Roman" pitchFamily="18" charset="0"/>
                        <a:ea typeface="楷体_GB2312" pitchFamily="49" charset="-122"/>
                        <a:cs typeface="Times New Roman" pitchFamily="18" charset="0"/>
                      </a:endParaRPr>
                    </a:p>
                    <a:p>
                      <a:pPr marL="0" marR="0" lvl="0" indent="533400" algn="just" defTabSz="914400" rtl="0" eaLnBrk="0" fontAlgn="base" latinLnBrk="0" hangingPunct="0">
                        <a:lnSpc>
                          <a:spcPct val="118000"/>
                        </a:lnSpc>
                        <a:spcBef>
                          <a:spcPct val="0"/>
                        </a:spcBef>
                        <a:spcAft>
                          <a:spcPct val="0"/>
                        </a:spcAft>
                        <a:buClrTx/>
                        <a:buSzTx/>
                        <a:buFont typeface="Arial" charset="0"/>
                        <a:buNone/>
                        <a:tabLst/>
                      </a:pPr>
                      <a:endPar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宋体" pitchFamily="2" charset="-122"/>
                          <a:ea typeface="楷体_GB2312" pitchFamily="49" charset="-122"/>
                        </a:rPr>
                        <a:t>我不断考量，创新、敬业、感悟美丽，哪一个才是当今社会的缩影。</a:t>
                      </a:r>
                    </a:p>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宋体" pitchFamily="2" charset="-122"/>
                          <a:ea typeface="楷体_GB2312" pitchFamily="49" charset="-122"/>
                        </a:rPr>
                        <a:t>最终，我选择了敬业，选择了老王。敬业，社会主义核心价值观对人的要求之一。在飞速发展的今天，是敬业精神，支撑了中国的前进；是千千万万的劳动者，支撑了各类产业的发展。</a:t>
                      </a:r>
                    </a:p>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mn-ea"/>
                          <a:ea typeface="+mn-ea"/>
                        </a:rPr>
                        <a:t>我来升格</a:t>
                      </a:r>
                      <a:r>
                        <a:rPr kumimoji="0" lang="en-US" altLang="zh-CN" sz="2000" b="1" i="0" u="none" strike="noStrike" cap="none" normalizeH="0" baseline="0" dirty="0" smtClean="0">
                          <a:ln>
                            <a:noFill/>
                          </a:ln>
                          <a:solidFill>
                            <a:srgbClr val="000000"/>
                          </a:solidFill>
                          <a:effectLst/>
                          <a:latin typeface="+mn-ea"/>
                          <a:ea typeface="+mn-ea"/>
                        </a:rPr>
                        <a:t>(</a:t>
                      </a:r>
                      <a:r>
                        <a:rPr kumimoji="0" lang="zh-CN" altLang="en-US" sz="2000" b="1" i="0" u="none" strike="noStrike" cap="none" normalizeH="0" baseline="0" dirty="0" smtClean="0">
                          <a:ln>
                            <a:noFill/>
                          </a:ln>
                          <a:solidFill>
                            <a:srgbClr val="000000"/>
                          </a:solidFill>
                          <a:effectLst/>
                          <a:latin typeface="+mn-ea"/>
                          <a:ea typeface="+mn-ea"/>
                        </a:rPr>
                        <a:t>请从“突出细节和文体特征”的角度对左面加波浪线的段落进行升格</a:t>
                      </a:r>
                      <a:r>
                        <a:rPr kumimoji="0" lang="en-US" altLang="zh-CN" sz="2000" b="1" i="0" u="none" strike="noStrike" cap="none" normalizeH="0" baseline="0" dirty="0" smtClean="0">
                          <a:ln>
                            <a:noFill/>
                          </a:ln>
                          <a:solidFill>
                            <a:srgbClr val="000000"/>
                          </a:solidFill>
                          <a:effectLst/>
                          <a:latin typeface="+mn-ea"/>
                          <a:ea typeface="+mn-ea"/>
                        </a:rPr>
                        <a:t>)</a:t>
                      </a:r>
                      <a:r>
                        <a:rPr kumimoji="0" lang="zh-CN" altLang="en-US" sz="2000" b="1" i="0" u="none" strike="noStrike" cap="none" normalizeH="0" baseline="0" dirty="0" smtClean="0">
                          <a:ln>
                            <a:noFill/>
                          </a:ln>
                          <a:solidFill>
                            <a:srgbClr val="000000"/>
                          </a:solidFill>
                          <a:effectLst/>
                          <a:latin typeface="宋体" pitchFamily="2" charset="-122"/>
                          <a:ea typeface="楷体_GB2312" pitchFamily="49" charset="-122"/>
                        </a:rPr>
                        <a:t>：</a:t>
                      </a:r>
                      <a:r>
                        <a:rPr kumimoji="0" lang="zh-CN" altLang="en-US" sz="2000" b="1" i="0" u="sng" strike="noStrike" cap="none" normalizeH="0" baseline="0" dirty="0" smtClean="0">
                          <a:ln>
                            <a:noFill/>
                          </a:ln>
                          <a:solidFill>
                            <a:srgbClr val="990033"/>
                          </a:solidFill>
                          <a:effectLst/>
                          <a:latin typeface="宋体" pitchFamily="2" charset="-122"/>
                          <a:ea typeface="楷体_GB2312" pitchFamily="49" charset="-122"/>
                        </a:rPr>
                        <a:t>老王的爱岗敬业，成就了他从职高生到焊接大师的“大国工匠”之路。</a:t>
                      </a:r>
                      <a:endParaRPr kumimoji="0" lang="zh-CN" altLang="en-US" sz="2000" b="1" i="0" u="sng" strike="noStrike" cap="none" normalizeH="0" baseline="0" dirty="0" smtClean="0">
                        <a:ln>
                          <a:noFill/>
                        </a:ln>
                        <a:solidFill>
                          <a:srgbClr val="990033"/>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4"/>
          <p:cNvGrpSpPr>
            <a:grpSpLocks/>
          </p:cNvGrpSpPr>
          <p:nvPr/>
        </p:nvGrpSpPr>
        <p:grpSpPr bwMode="auto">
          <a:xfrm>
            <a:off x="1588" y="1857375"/>
            <a:ext cx="609600" cy="2003425"/>
            <a:chOff x="0" y="0"/>
            <a:chExt cx="384" cy="1262"/>
          </a:xfrm>
        </p:grpSpPr>
        <p:pic>
          <p:nvPicPr>
            <p:cNvPr id="2822156"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22157"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82215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22159"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22160"/>
                                        </p:tgtEl>
                                        <p:attrNameLst>
                                          <p:attrName>style.visibility</p:attrName>
                                        </p:attrNameLst>
                                      </p:cBhvr>
                                      <p:to>
                                        <p:strVal val="visible"/>
                                      </p:to>
                                    </p:set>
                                    <p:animEffect transition="in" filter="barn(inVertical)">
                                      <p:cBhvr>
                                        <p:cTn id="7" dur="500"/>
                                        <p:tgtEl>
                                          <p:spTgt spid="2822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3184" name="Group 16"/>
          <p:cNvGraphicFramePr>
            <a:graphicFrameLocks noGrp="1"/>
          </p:cNvGraphicFramePr>
          <p:nvPr/>
        </p:nvGraphicFramePr>
        <p:xfrm>
          <a:off x="755650" y="981075"/>
          <a:ext cx="8066088" cy="5096320"/>
        </p:xfrm>
        <a:graphic>
          <a:graphicData uri="http://schemas.openxmlformats.org/drawingml/2006/table">
            <a:tbl>
              <a:tblPr/>
              <a:tblGrid>
                <a:gridCol w="4176713"/>
                <a:gridCol w="3889375"/>
              </a:tblGrid>
              <a:tr h="4933950">
                <a:tc>
                  <a:txBody>
                    <a:bodyPr/>
                    <a:lstStyle/>
                    <a:p>
                      <a:pPr marL="0" marR="0" lvl="0" indent="0" algn="just"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wavyHeavy"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般，正是他的敬业，使他乐业，使他钻研，使他造就了许多不朽的传奇，流芳千古。</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2000" b="1" i="0" u="none" strike="noStrike" cap="none" normalizeH="0" baseline="0" dirty="0" smtClean="0">
                          <a:ln>
                            <a:noFill/>
                          </a:ln>
                          <a:solidFill>
                            <a:srgbClr val="000000"/>
                          </a:solidFill>
                          <a:effectLst/>
                          <a:latin typeface="+mn-ea"/>
                          <a:ea typeface="+mn-ea"/>
                          <a:cs typeface="Times New Roman" pitchFamily="18" charset="0"/>
                        </a:rPr>
                        <a:t>选取的事例很恰当，但对细节语焉不详，难以形成较强的说服力，造成了议论文的文体特征不是很明显</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因为敬业，所以乐业；因为乐业，所以卓越。</a:t>
                      </a:r>
                    </a:p>
                    <a:p>
                      <a:pPr marL="0" marR="0" lvl="0" indent="0" algn="just"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敬业，也写在千万普通劳动者脸上。</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2014</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年的冬天，降雪连绵，雪量大，降雪频繁。在北国的冬日里，在一个个天还未亮的早晨，我看见一群群工作了许久的环卫工人，他们的敬业，值得尊重。报纸、电视、网络等许许多多的媒体，都</a:t>
                      </a:r>
                      <a:endPar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sng" strike="noStrike" cap="none" normalizeH="0" baseline="0" dirty="0" smtClean="0">
                          <a:ln>
                            <a:noFill/>
                          </a:ln>
                          <a:solidFill>
                            <a:srgbClr val="990033"/>
                          </a:solidFill>
                          <a:effectLst/>
                          <a:latin typeface="宋体" pitchFamily="2" charset="-122"/>
                          <a:ea typeface="楷体_GB2312" pitchFamily="49" charset="-122"/>
                        </a:rPr>
                        <a:t>这让我想起了工匠先师鲁般，他模仿草叶制成了伐木的锯，用竹木削成飞鹊。他一生敬重自己的职业，建造“宫室台榭”；制作出攻城用的“云梯”、舟战用的“钩强”；创制了“机关备具”的木马车；发明了曲尺、墨斗、刨子、凿子等各种木工工具，以及磨、伞、锁等。鲁般为事业奉献了他毕生的心血；而正是他的敬业，使他乐业，使他钻研，使他造就了许多不朽的传奇，流芳千古。</a:t>
                      </a:r>
                    </a:p>
                    <a:p>
                      <a:pPr marL="0" marR="0" lvl="0" indent="533400" algn="just" defTabSz="914400" rtl="0" eaLnBrk="0" fontAlgn="base" latinLnBrk="0" hangingPunct="0">
                        <a:lnSpc>
                          <a:spcPct val="118000"/>
                        </a:lnSpc>
                        <a:spcBef>
                          <a:spcPct val="0"/>
                        </a:spcBef>
                        <a:spcAft>
                          <a:spcPct val="0"/>
                        </a:spcAft>
                        <a:buClrTx/>
                        <a:buSzTx/>
                        <a:buFont typeface="Arial" charset="0"/>
                        <a:buNone/>
                        <a:tabLst/>
                        <a:defRPr/>
                      </a:pPr>
                      <a:endPar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4"/>
          <p:cNvGrpSpPr>
            <a:grpSpLocks/>
          </p:cNvGrpSpPr>
          <p:nvPr/>
        </p:nvGrpSpPr>
        <p:grpSpPr bwMode="auto">
          <a:xfrm>
            <a:off x="1588" y="1857375"/>
            <a:ext cx="609600" cy="2003425"/>
            <a:chOff x="0" y="0"/>
            <a:chExt cx="384" cy="1262"/>
          </a:xfrm>
        </p:grpSpPr>
        <p:pic>
          <p:nvPicPr>
            <p:cNvPr id="2823180"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23181"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82318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2318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23184"/>
                                        </p:tgtEl>
                                        <p:attrNameLst>
                                          <p:attrName>style.visibility</p:attrName>
                                        </p:attrNameLst>
                                      </p:cBhvr>
                                      <p:to>
                                        <p:strVal val="visible"/>
                                      </p:to>
                                    </p:set>
                                    <p:animEffect transition="in" filter="barn(inVertical)">
                                      <p:cBhvr>
                                        <p:cTn id="7" dur="500"/>
                                        <p:tgtEl>
                                          <p:spTgt spid="2823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4194"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ctr">
              <a:lnSpc>
                <a:spcPts val="3500"/>
              </a:lnSpc>
              <a:buFont typeface="Arial" charset="0"/>
              <a:buNone/>
            </a:pPr>
            <a:endParaRPr lang="en-US" sz="2400" b="1">
              <a:latin typeface="宋体" pitchFamily="2" charset="-122"/>
            </a:endParaRPr>
          </a:p>
        </p:txBody>
      </p:sp>
      <p:graphicFrame>
        <p:nvGraphicFramePr>
          <p:cNvPr id="2824209" name="Group 17"/>
          <p:cNvGraphicFramePr>
            <a:graphicFrameLocks noGrp="1"/>
          </p:cNvGraphicFramePr>
          <p:nvPr/>
        </p:nvGraphicFramePr>
        <p:xfrm>
          <a:off x="714348" y="714356"/>
          <a:ext cx="7993063" cy="5486400"/>
        </p:xfrm>
        <a:graphic>
          <a:graphicData uri="http://schemas.openxmlformats.org/drawingml/2006/table">
            <a:tbl>
              <a:tblPr/>
              <a:tblGrid>
                <a:gridCol w="4214842"/>
                <a:gridCol w="3778221"/>
              </a:tblGrid>
              <a:tr h="5400675">
                <a:tc>
                  <a:txBody>
                    <a:bodyPr/>
                    <a:lstStyle/>
                    <a:p>
                      <a:pPr marL="0" marR="0" lvl="0" indent="0" algn="l"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在呼吁为环卫工人提供热水和休息场所。从这些报道里，我明白，敬业的人应当受到尊重。</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2000" b="1" i="0" u="none" strike="noStrike" cap="none" normalizeH="0" baseline="0" dirty="0" smtClean="0">
                          <a:ln>
                            <a:noFill/>
                          </a:ln>
                          <a:solidFill>
                            <a:srgbClr val="000000"/>
                          </a:solidFill>
                          <a:effectLst/>
                          <a:latin typeface="+mn-ea"/>
                          <a:ea typeface="+mn-ea"/>
                          <a:cs typeface="Times New Roman" pitchFamily="18" charset="0"/>
                        </a:rPr>
                        <a:t>这一层次，体现出了较多的叙述，弱化了议论文的文体特征</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p>
                    <a:p>
                      <a:pPr marL="0" marR="0" lvl="0" indent="446088" algn="just"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因为敬业，所以尊重；因为尊重，所以喝彩。</a:t>
                      </a:r>
                    </a:p>
                    <a:p>
                      <a:pPr marL="0" marR="0" lvl="0" indent="446088" algn="just"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的确，创新是当今中国不可缺少的。发现美，是人类生存发展的重要一步。但鱼和熊掌不可兼得，面对选择，我选择敬业。</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宋体" pitchFamily="2" charset="-122"/>
                          <a:ea typeface="楷体_GB2312" pitchFamily="49" charset="-122"/>
                        </a:rPr>
                        <a:t>因为敬业，所以乐业；因为乐业，所以卓越。</a:t>
                      </a:r>
                    </a:p>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宋体" pitchFamily="2" charset="-122"/>
                          <a:ea typeface="楷体_GB2312" pitchFamily="49" charset="-122"/>
                        </a:rPr>
                        <a:t>敬业，也写在千万普通劳动者脸上。</a:t>
                      </a:r>
                      <a:r>
                        <a:rPr kumimoji="0" lang="en-US" altLang="zh-CN" sz="2000" b="1" i="0" u="none" strike="noStrike" cap="none" normalizeH="0" baseline="0" dirty="0" smtClean="0">
                          <a:ln>
                            <a:noFill/>
                          </a:ln>
                          <a:solidFill>
                            <a:srgbClr val="000000"/>
                          </a:solidFill>
                          <a:effectLst/>
                          <a:latin typeface="宋体" pitchFamily="2" charset="-122"/>
                          <a:ea typeface="楷体_GB2312" pitchFamily="49" charset="-122"/>
                        </a:rPr>
                        <a:t>2014</a:t>
                      </a:r>
                      <a:r>
                        <a:rPr kumimoji="0" lang="zh-CN" altLang="en-US" sz="2000" b="1" i="0" u="none" strike="noStrike" cap="none" normalizeH="0" baseline="0" dirty="0" smtClean="0">
                          <a:ln>
                            <a:noFill/>
                          </a:ln>
                          <a:solidFill>
                            <a:srgbClr val="000000"/>
                          </a:solidFill>
                          <a:effectLst/>
                          <a:latin typeface="宋体" pitchFamily="2" charset="-122"/>
                          <a:ea typeface="楷体_GB2312" pitchFamily="49" charset="-122"/>
                        </a:rPr>
                        <a:t>年的冬天，阴云密布，朔风呼啸，雪花在天空肆虐狂舞，转眼间大地便披上了厚厚的银装。在北国的冬日里，在一个个天还未亮的早晨，我看见一群群工作了许久的环卫工人，冒着严寒，战胜风雪，满天星斗时进入战斗岗位；暮色四合时，忍受饥饿，依然奋战，用自己的满腔热情来清运积雪，以此来保证交通的畅通。他们的敬业，值得尊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4"/>
          <p:cNvGrpSpPr>
            <a:grpSpLocks/>
          </p:cNvGrpSpPr>
          <p:nvPr/>
        </p:nvGrpSpPr>
        <p:grpSpPr bwMode="auto">
          <a:xfrm>
            <a:off x="1588" y="1857375"/>
            <a:ext cx="609600" cy="2003425"/>
            <a:chOff x="0" y="0"/>
            <a:chExt cx="384" cy="1262"/>
          </a:xfrm>
        </p:grpSpPr>
        <p:pic>
          <p:nvPicPr>
            <p:cNvPr id="2824205"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24206"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82420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2420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24209"/>
                                        </p:tgtEl>
                                        <p:attrNameLst>
                                          <p:attrName>style.visibility</p:attrName>
                                        </p:attrNameLst>
                                      </p:cBhvr>
                                      <p:to>
                                        <p:strVal val="visible"/>
                                      </p:to>
                                    </p:set>
                                    <p:animEffect transition="in" filter="barn(inVertical)">
                                      <p:cBhvr>
                                        <p:cTn id="7" dur="500"/>
                                        <p:tgtEl>
                                          <p:spTgt spid="2824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5218" name="Rectangle 2"/>
          <p:cNvSpPr>
            <a:spLocks noChangeArrowheads="1"/>
          </p:cNvSpPr>
          <p:nvPr/>
        </p:nvSpPr>
        <p:spPr bwMode="auto">
          <a:xfrm>
            <a:off x="790575" y="936625"/>
            <a:ext cx="7920038" cy="5399088"/>
          </a:xfrm>
          <a:prstGeom prst="rect">
            <a:avLst/>
          </a:prstGeom>
          <a:noFill/>
          <a:ln w="9525">
            <a:noFill/>
            <a:miter lim="800000"/>
            <a:headEnd/>
            <a:tailEnd/>
          </a:ln>
        </p:spPr>
        <p:txBody>
          <a:bodyPr/>
          <a:lstStyle/>
          <a:p>
            <a:pPr algn="ctr">
              <a:lnSpc>
                <a:spcPts val="3500"/>
              </a:lnSpc>
              <a:buFont typeface="Arial" charset="0"/>
              <a:buNone/>
            </a:pPr>
            <a:endParaRPr lang="en-US" sz="2400" b="1">
              <a:latin typeface="宋体" pitchFamily="2" charset="-122"/>
            </a:endParaRPr>
          </a:p>
        </p:txBody>
      </p:sp>
      <p:graphicFrame>
        <p:nvGraphicFramePr>
          <p:cNvPr id="2825233" name="Group 17"/>
          <p:cNvGraphicFramePr>
            <a:graphicFrameLocks noGrp="1"/>
          </p:cNvGraphicFramePr>
          <p:nvPr/>
        </p:nvGraphicFramePr>
        <p:xfrm>
          <a:off x="969963" y="836613"/>
          <a:ext cx="7705725" cy="4897438"/>
        </p:xfrm>
        <a:graphic>
          <a:graphicData uri="http://schemas.openxmlformats.org/drawingml/2006/table">
            <a:tbl>
              <a:tblPr/>
              <a:tblGrid>
                <a:gridCol w="3170237"/>
                <a:gridCol w="4535488"/>
              </a:tblGrid>
              <a:tr h="4897438">
                <a:tc>
                  <a:txBody>
                    <a:bodyPr/>
                    <a:lstStyle/>
                    <a:p>
                      <a:pPr marL="0" marR="0" lvl="0" indent="446088" algn="just"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若说创新是路，美是风景，那么敬业则是根基。</a:t>
                      </a:r>
                    </a:p>
                    <a:p>
                      <a:pPr marL="0" marR="0" lvl="0" indent="446088" algn="just" defTabSz="914400" rtl="0" eaLnBrk="0" fontAlgn="base" latinLnBrk="0" hangingPunct="0">
                        <a:lnSpc>
                          <a:spcPct val="118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没有根基，无以致远。我认为，老王更具风采！</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2000" b="1" i="0" u="none" strike="noStrike" cap="none" normalizeH="0" baseline="0" dirty="0" smtClean="0">
                          <a:ln>
                            <a:noFill/>
                          </a:ln>
                          <a:solidFill>
                            <a:srgbClr val="000000"/>
                          </a:solidFill>
                          <a:effectLst/>
                          <a:latin typeface="+mn-ea"/>
                          <a:ea typeface="+mn-ea"/>
                          <a:cs typeface="Times New Roman" pitchFamily="18" charset="0"/>
                        </a:rPr>
                        <a:t>结尾照应开头，构成回环结构，重申观点</a:t>
                      </a:r>
                      <a:r>
                        <a:rPr kumimoji="0" lang="en-US" altLang="zh-CN" sz="2000" b="1" i="0" u="none" strike="noStrike" cap="none" normalizeH="0" baseline="0" dirty="0" smtClean="0">
                          <a:ln>
                            <a:noFill/>
                          </a:ln>
                          <a:solidFill>
                            <a:srgbClr val="000000"/>
                          </a:solidFill>
                          <a:effectLst/>
                          <a:latin typeface="+mn-ea"/>
                          <a:ea typeface="+mn-ea"/>
                          <a:cs typeface="Times New Roman" pitchFamily="18" charset="0"/>
                        </a:rPr>
                        <a:t>)</a:t>
                      </a:r>
                      <a:endParaRPr kumimoji="0" lang="en-US" sz="2000" b="1" i="0" u="none" strike="noStrike" cap="none" normalizeH="0" baseline="0" dirty="0" smtClean="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宋体" pitchFamily="2" charset="-122"/>
                          <a:ea typeface="楷体_GB2312" pitchFamily="49" charset="-122"/>
                        </a:rPr>
                        <a:t>因为敬业，所以尊重；因为尊重，所以喝彩。</a:t>
                      </a:r>
                    </a:p>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宋体" pitchFamily="2" charset="-122"/>
                          <a:ea typeface="楷体_GB2312" pitchFamily="49" charset="-122"/>
                        </a:rPr>
                        <a:t>的确，创新是当今中国不可缺少的。发现美，是人类生存发展的重要一步。但鱼和熊掌不可兼得，面对选择，我选择敬业。</a:t>
                      </a:r>
                    </a:p>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宋体" pitchFamily="2" charset="-122"/>
                          <a:ea typeface="楷体_GB2312" pitchFamily="49" charset="-122"/>
                        </a:rPr>
                        <a:t>若说创新是路，美是风景，那么敬业则是根基。</a:t>
                      </a:r>
                    </a:p>
                    <a:p>
                      <a:pPr marL="0" marR="0" lvl="0" indent="533400" algn="just"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宋体" pitchFamily="2" charset="-122"/>
                          <a:ea typeface="楷体_GB2312" pitchFamily="49" charset="-122"/>
                        </a:rPr>
                        <a:t>没有根基，无以致远。我认为，老王更具风采！</a:t>
                      </a:r>
                      <a:endPar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4"/>
          <p:cNvGrpSpPr>
            <a:grpSpLocks/>
          </p:cNvGrpSpPr>
          <p:nvPr/>
        </p:nvGrpSpPr>
        <p:grpSpPr bwMode="auto">
          <a:xfrm>
            <a:off x="1588" y="1857375"/>
            <a:ext cx="609600" cy="2003425"/>
            <a:chOff x="0" y="0"/>
            <a:chExt cx="384" cy="1262"/>
          </a:xfrm>
        </p:grpSpPr>
        <p:pic>
          <p:nvPicPr>
            <p:cNvPr id="2825229"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25230"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82523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2523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25233"/>
                                        </p:tgtEl>
                                        <p:attrNameLst>
                                          <p:attrName>style.visibility</p:attrName>
                                        </p:attrNameLst>
                                      </p:cBhvr>
                                      <p:to>
                                        <p:strVal val="visible"/>
                                      </p:to>
                                    </p:set>
                                    <p:animEffect transition="in" filter="barn(inVertical)">
                                      <p:cBhvr>
                                        <p:cTn id="7" dur="500"/>
                                        <p:tgtEl>
                                          <p:spTgt spid="2825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6260" name="Group 20"/>
          <p:cNvGraphicFramePr>
            <a:graphicFrameLocks noGrp="1"/>
          </p:cNvGraphicFramePr>
          <p:nvPr/>
        </p:nvGraphicFramePr>
        <p:xfrm>
          <a:off x="571472" y="785794"/>
          <a:ext cx="7929618" cy="5577840"/>
        </p:xfrm>
        <a:graphic>
          <a:graphicData uri="http://schemas.openxmlformats.org/drawingml/2006/table">
            <a:tbl>
              <a:tblPr/>
              <a:tblGrid>
                <a:gridCol w="4071966"/>
                <a:gridCol w="3857652"/>
              </a:tblGrid>
              <a:tr h="396875">
                <a:tc>
                  <a:txBody>
                    <a:bodyPr/>
                    <a:lstStyle/>
                    <a:p>
                      <a:pPr marL="0" marR="0" lvl="0" indent="0"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考场病文</a:t>
                      </a:r>
                      <a:endPar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8000"/>
                        </a:lnSpc>
                        <a:spcBef>
                          <a:spcPct val="0"/>
                        </a:spcBef>
                        <a:spcAft>
                          <a:spcPct val="0"/>
                        </a:spcAft>
                        <a:buClrTx/>
                        <a:buSzTx/>
                        <a:buFont typeface="Arial" charset="0"/>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升格新貌　　</a:t>
                      </a:r>
                      <a:endParaRPr kumimoji="0" lang="zh-CN" altLang="en-US"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67288">
                <a:tc>
                  <a:txBody>
                    <a:bodyPr/>
                    <a:lstStyle/>
                    <a:p>
                      <a:pPr marL="0" marR="0" lvl="0" indent="0" algn="l" defTabSz="914400" rtl="0" eaLnBrk="0" fontAlgn="base" latinLnBrk="0" hangingPunct="0">
                        <a:lnSpc>
                          <a:spcPct val="118000"/>
                        </a:lnSpc>
                        <a:spcBef>
                          <a:spcPct val="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病因分析</a:t>
                      </a: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这篇文章观点鲜明，立意明了。先是着力于对材料的分析，体现了考生的清晰的逻辑走向。然后选取鲁般、环卫工人这几个人物加以论证观点，具有较强的说服力。但原文中的细节展示得并不充分，造成了议论文的论据不充分，缺乏感人至深的力量，难以形成较强的说服力。我们可以在叙事论据的过程中通过描摹场景、再现情境等方法对素材加以改造，用来证明自己的观点，加强议论文的文体特征。</a:t>
                      </a:r>
                    </a:p>
                    <a:p>
                      <a:pPr marL="0" marR="0" lvl="0" indent="0" algn="r" defTabSz="914400" rtl="0" eaLnBrk="0" fontAlgn="base" latinLnBrk="0" hangingPunct="0">
                        <a:lnSpc>
                          <a:spcPct val="118000"/>
                        </a:lnSpc>
                        <a:spcBef>
                          <a:spcPct val="0"/>
                        </a:spcBef>
                        <a:spcAft>
                          <a:spcPct val="0"/>
                        </a:spcAft>
                        <a:buClrTx/>
                        <a:buSzTx/>
                        <a:buFont typeface="Arial" charset="0"/>
                        <a:buNone/>
                        <a:tabLst/>
                      </a:pP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考场得分：</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47</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分</a:t>
                      </a:r>
                      <a:r>
                        <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endParaRPr kumimoji="0" lang="en-US" sz="2000" b="1" i="0" u="none" strike="noStrike" cap="none" normalizeH="0" baseline="0" dirty="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8000"/>
                        </a:lnSpc>
                        <a:spcBef>
                          <a:spcPct val="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升格点评</a:t>
                      </a: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升格后的文章在选材上，作者思接古今，运用发散思维选取相关事例证实自己的观点，由古而今，由个体至整体，特别注重细节的描摹，重点突出鲁般“敬业”的结果，以突出“敬业”所带来的成就；重点描写环卫工人工作的环境，以突出其“敬业”的过程与精神。这样，让细节更好地服务于文章主旨，增强了议论文的文体特征，使议论文更有说服力。</a:t>
                      </a:r>
                    </a:p>
                    <a:p>
                      <a:pPr marL="0" marR="0" lvl="0" indent="0" algn="r" defTabSz="914400" rtl="0" eaLnBrk="0" fontAlgn="base" latinLnBrk="0" hangingPunct="0">
                        <a:lnSpc>
                          <a:spcPct val="118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我来赋分：</a:t>
                      </a:r>
                      <a:r>
                        <a:rPr kumimoji="0" lang="en-US" altLang="zh-CN" sz="2000" b="1" i="0" u="sng"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54 </a:t>
                      </a: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分</a:t>
                      </a:r>
                      <a:endPar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4"/>
          <p:cNvGrpSpPr>
            <a:grpSpLocks/>
          </p:cNvGrpSpPr>
          <p:nvPr/>
        </p:nvGrpSpPr>
        <p:grpSpPr bwMode="auto">
          <a:xfrm>
            <a:off x="1588" y="1857375"/>
            <a:ext cx="609600" cy="2003425"/>
            <a:chOff x="0" y="0"/>
            <a:chExt cx="384" cy="1262"/>
          </a:xfrm>
        </p:grpSpPr>
        <p:pic>
          <p:nvPicPr>
            <p:cNvPr id="2826256"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26257"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282625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26259"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26260"/>
                                        </p:tgtEl>
                                        <p:attrNameLst>
                                          <p:attrName>style.visibility</p:attrName>
                                        </p:attrNameLst>
                                      </p:cBhvr>
                                      <p:to>
                                        <p:strVal val="visible"/>
                                      </p:to>
                                    </p:set>
                                    <p:animEffect transition="in" filter="barn(inVertical)">
                                      <p:cBhvr>
                                        <p:cTn id="7" dur="500"/>
                                        <p:tgtEl>
                                          <p:spTgt spid="282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7266" name="内容占位符 2"/>
          <p:cNvSpPr>
            <a:spLocks noGrp="1"/>
          </p:cNvSpPr>
          <p:nvPr>
            <p:ph idx="4294967295"/>
          </p:nvPr>
        </p:nvSpPr>
        <p:spPr>
          <a:xfrm>
            <a:off x="755650" y="909638"/>
            <a:ext cx="7920038" cy="5399087"/>
          </a:xfrm>
        </p:spPr>
        <p:txBody>
          <a:bodyPr/>
          <a:lstStyle/>
          <a:p>
            <a:pPr marL="0" indent="539750" algn="just" eaLnBrk="1" hangingPunct="1">
              <a:lnSpc>
                <a:spcPct val="122000"/>
              </a:lnSpc>
              <a:spcBef>
                <a:spcPct val="50000"/>
              </a:spcBef>
              <a:buNone/>
            </a:pPr>
            <a:r>
              <a:rPr lang="zh-CN" altLang="en-US" sz="2400" b="1" dirty="0" smtClean="0">
                <a:solidFill>
                  <a:srgbClr val="000000"/>
                </a:solidFill>
                <a:latin typeface="Times New Roman" pitchFamily="18" charset="0"/>
                <a:cs typeface="Times New Roman" pitchFamily="18" charset="0"/>
              </a:rPr>
              <a:t>文体就是文章的体裁，它是由文章的表达方式和内容来决定的。近年来新课标全国卷提出“明确文体”的要求，如</a:t>
            </a:r>
            <a:r>
              <a:rPr lang="en-US" altLang="zh-CN" sz="2400" b="1" dirty="0" smtClean="0">
                <a:solidFill>
                  <a:srgbClr val="000000"/>
                </a:solidFill>
                <a:latin typeface="Times New Roman" pitchFamily="18" charset="0"/>
                <a:cs typeface="Times New Roman" pitchFamily="18" charset="0"/>
              </a:rPr>
              <a:t>2015</a:t>
            </a:r>
            <a:r>
              <a:rPr lang="zh-CN" altLang="en-US" sz="2400" b="1" dirty="0" smtClean="0">
                <a:solidFill>
                  <a:srgbClr val="000000"/>
                </a:solidFill>
                <a:latin typeface="Times New Roman" pitchFamily="18" charset="0"/>
                <a:cs typeface="Times New Roman" pitchFamily="18" charset="0"/>
              </a:rPr>
              <a:t>年全国卷</a:t>
            </a:r>
            <a:r>
              <a:rPr lang="en-US" altLang="zh-CN" sz="2400" b="1" dirty="0" smtClean="0">
                <a:solidFill>
                  <a:srgbClr val="000000"/>
                </a:solidFill>
                <a:latin typeface="Times New Roman" pitchFamily="18" charset="0"/>
                <a:cs typeface="Times New Roman" pitchFamily="18" charset="0"/>
              </a:rPr>
              <a:t>Ⅱ</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2014</a:t>
            </a:r>
            <a:r>
              <a:rPr lang="zh-CN" altLang="en-US" sz="2400" b="1" dirty="0" smtClean="0">
                <a:solidFill>
                  <a:srgbClr val="000000"/>
                </a:solidFill>
                <a:latin typeface="Times New Roman" pitchFamily="18" charset="0"/>
                <a:cs typeface="Times New Roman" pitchFamily="18" charset="0"/>
              </a:rPr>
              <a:t>年新课标全国卷</a:t>
            </a:r>
            <a:r>
              <a:rPr lang="en-US" altLang="zh-CN" sz="2400" b="1" dirty="0" smtClean="0">
                <a:solidFill>
                  <a:srgbClr val="000000"/>
                </a:solidFill>
                <a:latin typeface="Times New Roman" pitchFamily="18" charset="0"/>
                <a:cs typeface="Times New Roman" pitchFamily="18" charset="0"/>
              </a:rPr>
              <a:t>Ⅰ</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2014</a:t>
            </a:r>
            <a:r>
              <a:rPr lang="zh-CN" altLang="en-US" sz="2400" b="1" dirty="0" smtClean="0">
                <a:solidFill>
                  <a:srgbClr val="000000"/>
                </a:solidFill>
                <a:latin typeface="Times New Roman" pitchFamily="18" charset="0"/>
                <a:cs typeface="Times New Roman" pitchFamily="18" charset="0"/>
              </a:rPr>
              <a:t>年新课标全国卷</a:t>
            </a:r>
            <a:r>
              <a:rPr lang="en-US" altLang="zh-CN" sz="2400" b="1" dirty="0" smtClean="0">
                <a:solidFill>
                  <a:srgbClr val="000000"/>
                </a:solidFill>
                <a:latin typeface="Times New Roman" pitchFamily="18" charset="0"/>
                <a:cs typeface="Times New Roman" pitchFamily="18" charset="0"/>
              </a:rPr>
              <a:t>Ⅱ</a:t>
            </a:r>
            <a:r>
              <a:rPr lang="zh-CN" altLang="en-US" sz="2400" b="1" dirty="0" smtClean="0">
                <a:solidFill>
                  <a:srgbClr val="000000"/>
                </a:solidFill>
                <a:latin typeface="Times New Roman" pitchFamily="18" charset="0"/>
                <a:cs typeface="Times New Roman" pitchFamily="18" charset="0"/>
              </a:rPr>
              <a:t>。这主要有两方面含义，一是文章要符合试题规定的文体的要求，二是文章要符合考生自己选择的文体的要求。如果题中没有限定文体，考生可以自由选择文体来写，但是考生一旦选定了哪种文体，就要根据该文体的特点来写，如选择了记叙文就要以记叙为主，选择了议论文就要以议论说理为主，不要天马行空，写成“四不像”文体。</a:t>
            </a:r>
          </a:p>
          <a:p>
            <a:pPr marL="0" indent="539750" algn="just" eaLnBrk="1" hangingPunct="1">
              <a:lnSpc>
                <a:spcPct val="122000"/>
              </a:lnSpc>
              <a:spcBef>
                <a:spcPct val="50000"/>
              </a:spcBef>
              <a:buNone/>
            </a:pPr>
            <a:endParaRPr lang="zh-CN" altLang="en-US" sz="2400" b="1" dirty="0" smtClean="0">
              <a:solidFill>
                <a:srgbClr val="000000"/>
              </a:solidFill>
              <a:latin typeface="Times New Roman" pitchFamily="18" charset="0"/>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2726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2727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2727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2727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827266"/>
                                        </p:tgtEl>
                                        <p:attrNameLst>
                                          <p:attrName>style.visibility</p:attrName>
                                        </p:attrNameLst>
                                      </p:cBhvr>
                                      <p:to>
                                        <p:strVal val="visible"/>
                                      </p:to>
                                    </p:set>
                                    <p:animEffect transition="in" filter="box(in)">
                                      <p:cBhvr>
                                        <p:cTn id="13" dur="500"/>
                                        <p:tgtEl>
                                          <p:spTgt spid="2827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7266" grpId="0"/>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8290" name="内容占位符 2"/>
          <p:cNvSpPr>
            <a:spLocks noGrp="1"/>
          </p:cNvSpPr>
          <p:nvPr>
            <p:ph idx="4294967295"/>
          </p:nvPr>
        </p:nvSpPr>
        <p:spPr>
          <a:xfrm>
            <a:off x="755650" y="693738"/>
            <a:ext cx="7920038" cy="5399087"/>
          </a:xfrm>
        </p:spPr>
        <p:txBody>
          <a:bodyPr/>
          <a:lstStyle/>
          <a:p>
            <a:pPr marL="0" indent="539750" algn="just" eaLnBrk="1" hangingPunct="1">
              <a:lnSpc>
                <a:spcPct val="122000"/>
              </a:lnSpc>
              <a:spcBef>
                <a:spcPct val="50000"/>
              </a:spcBef>
              <a:buNone/>
            </a:pPr>
            <a:r>
              <a:rPr lang="zh-CN" altLang="en-US" sz="2400" b="1" dirty="0" smtClean="0">
                <a:solidFill>
                  <a:srgbClr val="000000"/>
                </a:solidFill>
                <a:latin typeface="Times New Roman" pitchFamily="18" charset="0"/>
                <a:cs typeface="Times New Roman" pitchFamily="18" charset="0"/>
              </a:rPr>
              <a:t>就文体而言，不论是让考生自由选择文体还是限制文体，其实都体现了对考生整体架构文章、布局谋篇能力的考查。“自选文体”不是没有文体，而是自己选择一种文体。有许多考生看到“自选文体”，就随心所欲，任意而作，殊不知这样反而步入了文体选择的误区，结果不是写成“大杂烩”与“四不像”，就是模仿另类，盲目跟进，盲目创新，最终因文体不明而失分。</a:t>
            </a:r>
          </a:p>
          <a:p>
            <a:pPr marL="0" indent="539750" algn="just" eaLnBrk="1" hangingPunct="1">
              <a:lnSpc>
                <a:spcPct val="122000"/>
              </a:lnSpc>
              <a:spcBef>
                <a:spcPct val="50000"/>
              </a:spcBef>
              <a:buNone/>
            </a:pPr>
            <a:r>
              <a:rPr lang="zh-CN" altLang="en-US" sz="2400" b="1" dirty="0" smtClean="0">
                <a:solidFill>
                  <a:srgbClr val="000000"/>
                </a:solidFill>
                <a:latin typeface="Times New Roman" pitchFamily="18" charset="0"/>
                <a:cs typeface="Times New Roman" pitchFamily="18" charset="0"/>
              </a:rPr>
              <a:t>通过以上分析可以推测，在高考中，作文题将会加大对文体的规范力度，或直接规定文体，或间接规定文体。</a:t>
            </a:r>
          </a:p>
        </p:txBody>
      </p:sp>
      <p:grpSp>
        <p:nvGrpSpPr>
          <p:cNvPr id="2" name="Group 7"/>
          <p:cNvGrpSpPr>
            <a:grpSpLocks/>
          </p:cNvGrpSpPr>
          <p:nvPr/>
        </p:nvGrpSpPr>
        <p:grpSpPr bwMode="auto">
          <a:xfrm>
            <a:off x="1588" y="3827463"/>
            <a:ext cx="609600" cy="1978025"/>
            <a:chOff x="0" y="0"/>
            <a:chExt cx="384" cy="1246"/>
          </a:xfrm>
        </p:grpSpPr>
        <p:pic>
          <p:nvPicPr>
            <p:cNvPr id="282829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2829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2829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2829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28290"/>
                                        </p:tgtEl>
                                        <p:attrNameLst>
                                          <p:attrName>style.visibility</p:attrName>
                                        </p:attrNameLst>
                                      </p:cBhvr>
                                      <p:to>
                                        <p:strVal val="visible"/>
                                      </p:to>
                                    </p:set>
                                    <p:animEffect transition="in" filter="box(in)">
                                      <p:cBhvr>
                                        <p:cTn id="7" dur="500"/>
                                        <p:tgtEl>
                                          <p:spTgt spid="2828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8290" grpId="0"/>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9314"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一、记叙文</a:t>
            </a:r>
          </a:p>
          <a:p>
            <a:pPr marL="0" indent="539750"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记叙文也称 “叙述文”，是一种通过真实地记人、叙事、写景、状物来反映社会生活，表达作者思想情感的文体。记叙文的特点主要表现为：具有时间、地点、人物、起因、经过、结果六要素，讲究真实性；以记叙、描写为主要表达方式，同时兼有抒情、议论和说明，其中记叙手法具体包括顺叙、倒叙、插叙、补叙等；结构上主要以时空为序，也兼有逻辑式、情感式。写作记叙文的具体要求如下：</a:t>
            </a:r>
          </a:p>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把握要素，巧作安排</a:t>
            </a:r>
          </a:p>
          <a:p>
            <a:pPr marL="0" indent="539750"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必须掌握六个要素，即时间、地点、人物、起因、经过、结果。考生在写作时就要注意把这些要素交代清楚。</a:t>
            </a:r>
          </a:p>
        </p:txBody>
      </p:sp>
      <p:grpSp>
        <p:nvGrpSpPr>
          <p:cNvPr id="2" name="Group 7"/>
          <p:cNvGrpSpPr>
            <a:grpSpLocks/>
          </p:cNvGrpSpPr>
          <p:nvPr/>
        </p:nvGrpSpPr>
        <p:grpSpPr bwMode="auto">
          <a:xfrm>
            <a:off x="1588" y="3827463"/>
            <a:ext cx="609600" cy="1978025"/>
            <a:chOff x="0" y="0"/>
            <a:chExt cx="384" cy="1246"/>
          </a:xfrm>
        </p:grpSpPr>
        <p:pic>
          <p:nvPicPr>
            <p:cNvPr id="282931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2931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2931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2932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29314"/>
                                        </p:tgtEl>
                                        <p:attrNameLst>
                                          <p:attrName>style.visibility</p:attrName>
                                        </p:attrNameLst>
                                      </p:cBhvr>
                                      <p:to>
                                        <p:strVal val="visible"/>
                                      </p:to>
                                    </p:set>
                                    <p:animEffect transition="in" filter="box(in)">
                                      <p:cBhvr>
                                        <p:cTn id="7" dur="500"/>
                                        <p:tgtEl>
                                          <p:spTgt spid="2829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9314" grpId="0"/>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0338"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2. </a:t>
            </a:r>
            <a:r>
              <a:rPr lang="zh-CN" altLang="en-US" sz="2400" b="1" dirty="0" smtClean="0">
                <a:solidFill>
                  <a:srgbClr val="000000"/>
                </a:solidFill>
                <a:latin typeface="Times New Roman" pitchFamily="18" charset="0"/>
                <a:cs typeface="Times New Roman" pitchFamily="18" charset="0"/>
              </a:rPr>
              <a:t>选材典型，角度独特</a:t>
            </a:r>
          </a:p>
          <a:p>
            <a:pPr marL="0" indent="358775"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写记叙文时，所选材料要十分典型，角度独特，不能平淡无奇。考生要将自己生活中鲜活的、独特的、有积极意义的材料运用到作文中来。比如，有两则材料，讲的都是父亲给读高中的女儿送学费，一则材料是父亲开车行了</a:t>
            </a:r>
            <a:r>
              <a:rPr lang="en-US" altLang="zh-CN" sz="2400" b="1" dirty="0" smtClean="0">
                <a:solidFill>
                  <a:srgbClr val="000000"/>
                </a:solidFill>
                <a:latin typeface="Times New Roman" pitchFamily="18" charset="0"/>
                <a:cs typeface="Times New Roman" pitchFamily="18" charset="0"/>
              </a:rPr>
              <a:t>30</a:t>
            </a:r>
            <a:r>
              <a:rPr lang="zh-CN" altLang="en-US" sz="2400" b="1" dirty="0" smtClean="0">
                <a:solidFill>
                  <a:srgbClr val="000000"/>
                </a:solidFill>
                <a:latin typeface="Times New Roman" pitchFamily="18" charset="0"/>
                <a:cs typeface="Times New Roman" pitchFamily="18" charset="0"/>
              </a:rPr>
              <a:t>千米送钱给女儿；一则材料是父亲摸黑挑着一担大米走了</a:t>
            </a:r>
            <a:r>
              <a:rPr lang="en-US" altLang="zh-CN" sz="2400" b="1" dirty="0" smtClean="0">
                <a:solidFill>
                  <a:srgbClr val="000000"/>
                </a:solidFill>
                <a:latin typeface="Times New Roman" pitchFamily="18" charset="0"/>
                <a:cs typeface="Times New Roman" pitchFamily="18" charset="0"/>
              </a:rPr>
              <a:t>30</a:t>
            </a:r>
            <a:r>
              <a:rPr lang="zh-CN" altLang="en-US" sz="2400" b="1" dirty="0" smtClean="0">
                <a:solidFill>
                  <a:srgbClr val="000000"/>
                </a:solidFill>
                <a:latin typeface="Times New Roman" pitchFamily="18" charset="0"/>
                <a:cs typeface="Times New Roman" pitchFamily="18" charset="0"/>
              </a:rPr>
              <a:t>千米山路，到集市卖掉大米后给女儿送钱。这两则材料，哪个更能感动人心，不言而喻。</a:t>
            </a:r>
          </a:p>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3. </a:t>
            </a:r>
            <a:r>
              <a:rPr lang="zh-CN" altLang="en-US" sz="2400" b="1" dirty="0" smtClean="0">
                <a:solidFill>
                  <a:srgbClr val="000000"/>
                </a:solidFill>
                <a:latin typeface="Times New Roman" pitchFamily="18" charset="0"/>
                <a:cs typeface="Times New Roman" pitchFamily="18" charset="0"/>
              </a:rPr>
              <a:t>确定线索，理清顺序</a:t>
            </a:r>
          </a:p>
          <a:p>
            <a:pPr marL="0" indent="358775"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记叙文在结构安排上往往要有一定的线索和顺序，不能像记流水账。考生在写作时，可以以时间顺序、空间地点的变换、情感变化等为线索。</a:t>
            </a:r>
          </a:p>
        </p:txBody>
      </p:sp>
      <p:grpSp>
        <p:nvGrpSpPr>
          <p:cNvPr id="2" name="Group 7"/>
          <p:cNvGrpSpPr>
            <a:grpSpLocks/>
          </p:cNvGrpSpPr>
          <p:nvPr/>
        </p:nvGrpSpPr>
        <p:grpSpPr bwMode="auto">
          <a:xfrm>
            <a:off x="1588" y="3827463"/>
            <a:ext cx="609600" cy="1978025"/>
            <a:chOff x="0" y="0"/>
            <a:chExt cx="384" cy="1246"/>
          </a:xfrm>
        </p:grpSpPr>
        <p:pic>
          <p:nvPicPr>
            <p:cNvPr id="283034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034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034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034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30338"/>
                                        </p:tgtEl>
                                        <p:attrNameLst>
                                          <p:attrName>style.visibility</p:attrName>
                                        </p:attrNameLst>
                                      </p:cBhvr>
                                      <p:to>
                                        <p:strVal val="visible"/>
                                      </p:to>
                                    </p:set>
                                    <p:animEffect transition="in" filter="box(in)">
                                      <p:cBhvr>
                                        <p:cTn id="7" dur="500"/>
                                        <p:tgtEl>
                                          <p:spTgt spid="2830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0338" grpId="0"/>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1362" name="内容占位符 2"/>
          <p:cNvSpPr>
            <a:spLocks noGrp="1"/>
          </p:cNvSpPr>
          <p:nvPr>
            <p:ph idx="4294967295"/>
          </p:nvPr>
        </p:nvSpPr>
        <p:spPr>
          <a:xfrm>
            <a:off x="684213" y="766763"/>
            <a:ext cx="8208962" cy="5399087"/>
          </a:xfrm>
        </p:spPr>
        <p:txBody>
          <a:bodyPr/>
          <a:lstStyle/>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4. </a:t>
            </a:r>
            <a:r>
              <a:rPr lang="zh-CN" altLang="en-US" sz="2400" b="1" dirty="0" smtClean="0">
                <a:solidFill>
                  <a:srgbClr val="000000"/>
                </a:solidFill>
                <a:latin typeface="Times New Roman" pitchFamily="18" charset="0"/>
                <a:cs typeface="Times New Roman" pitchFamily="18" charset="0"/>
              </a:rPr>
              <a:t>明确表达，掌握技法</a:t>
            </a:r>
          </a:p>
          <a:p>
            <a:pPr marL="0" indent="631825"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记叙和描写的结合，是记叙文写作的基本要求。记叙是通过一般的叙说和交代，把人物或事件及其相互关系、变化介绍给读者，使读者对事物的发展和全貌有一个清晰的了解；描写是在记叙的基础上，用生动形象的语言，将人物、事件、景物存在与变化的具体状态进行精细的描绘，造成一种如见其人、如闻其声、如临其境的感觉，使读者受到艺术感染，给读者留下难以忘怀的印象。记叙文如果缺少描写，就会平淡苍白，形象不鲜明，情节不感人。</a:t>
            </a:r>
          </a:p>
        </p:txBody>
      </p:sp>
      <p:grpSp>
        <p:nvGrpSpPr>
          <p:cNvPr id="2" name="Group 7"/>
          <p:cNvGrpSpPr>
            <a:grpSpLocks/>
          </p:cNvGrpSpPr>
          <p:nvPr/>
        </p:nvGrpSpPr>
        <p:grpSpPr bwMode="auto">
          <a:xfrm>
            <a:off x="1588" y="3827463"/>
            <a:ext cx="609600" cy="1978025"/>
            <a:chOff x="0" y="0"/>
            <a:chExt cx="384" cy="1246"/>
          </a:xfrm>
        </p:grpSpPr>
        <p:pic>
          <p:nvPicPr>
            <p:cNvPr id="2831365"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1366"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13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136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31362"/>
                                        </p:tgtEl>
                                        <p:attrNameLst>
                                          <p:attrName>style.visibility</p:attrName>
                                        </p:attrNameLst>
                                      </p:cBhvr>
                                      <p:to>
                                        <p:strVal val="visible"/>
                                      </p:to>
                                    </p:set>
                                    <p:animEffect transition="in" filter="box(in)">
                                      <p:cBhvr>
                                        <p:cTn id="7" dur="500"/>
                                        <p:tgtEl>
                                          <p:spTgt spid="2831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13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836613"/>
            <a:ext cx="8135937" cy="5545137"/>
          </a:xfrm>
        </p:spPr>
        <p:txBody>
          <a:bodyPr/>
          <a:lstStyle/>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rPr>
              <a:t>        父亲看了好笑，就说：“种它们是用来吃的，不是用来分辨的呀！你只要照顾它们长大，摘下瓜和豆来吃就好了。”</a:t>
            </a:r>
          </a:p>
          <a:p>
            <a:pPr marL="0" indent="0" eaLnBrk="1" hangingPunct="1">
              <a:lnSpc>
                <a:spcPts val="3500"/>
              </a:lnSpc>
              <a:spcBef>
                <a:spcPct val="0"/>
              </a:spcBef>
              <a:buNone/>
            </a:pPr>
            <a:r>
              <a:rPr lang="zh-CN" altLang="en-US" sz="2400" b="1" dirty="0" smtClean="0">
                <a:latin typeface="宋体" pitchFamily="2" charset="-122"/>
                <a:cs typeface="Times New Roman" pitchFamily="18" charset="0"/>
              </a:rPr>
              <a:t>    要求：①选准角度，自定立意；②自拟题目；③除诗歌外，文体不限；④文体特征鲜明。</a:t>
            </a:r>
          </a:p>
          <a:p>
            <a:pPr marL="0" indent="0" eaLnBrk="1" hangingPunct="1">
              <a:lnSpc>
                <a:spcPts val="3500"/>
              </a:lnSpc>
              <a:spcBef>
                <a:spcPct val="0"/>
              </a:spcBef>
              <a:buNone/>
            </a:pPr>
            <a:endParaRPr lang="zh-CN" altLang="zh-CN" sz="2400" b="1" dirty="0" smtClean="0">
              <a:latin typeface="宋体" pitchFamily="2" charset="-122"/>
              <a:cs typeface="Times New Roman" pitchFamily="18" charset="0"/>
            </a:endParaRPr>
          </a:p>
          <a:p>
            <a:pPr marL="0" indent="0" eaLnBrk="1" hangingPunct="1">
              <a:lnSpc>
                <a:spcPts val="3500"/>
              </a:lnSpc>
              <a:spcBef>
                <a:spcPct val="0"/>
              </a:spcBef>
              <a:buFont typeface="Arial" charset="0"/>
              <a:buNone/>
            </a:pPr>
            <a:r>
              <a:rPr lang="zh-CN" altLang="en-US" sz="2400" b="1" dirty="0" smtClean="0">
                <a:latin typeface="黑体" pitchFamily="2" charset="-122"/>
                <a:ea typeface="黑体" pitchFamily="2" charset="-122"/>
              </a:rPr>
              <a:t>   </a:t>
            </a:r>
            <a:endParaRPr lang="zh-CN" altLang="zh-CN" sz="2400" b="1" dirty="0" smtClean="0">
              <a:solidFill>
                <a:srgbClr val="000000"/>
              </a:solidFill>
              <a:latin typeface="Times New Roman" pitchFamily="18" charset="0"/>
              <a:ea typeface="仿宋_GB2312" pitchFamily="49" charset="-122"/>
            </a:endParaRPr>
          </a:p>
        </p:txBody>
      </p:sp>
      <p:sp>
        <p:nvSpPr>
          <p:cNvPr id="2765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7662"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7663"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2386" name="内容占位符 2"/>
          <p:cNvSpPr>
            <a:spLocks noGrp="1"/>
          </p:cNvSpPr>
          <p:nvPr>
            <p:ph idx="4294967295"/>
          </p:nvPr>
        </p:nvSpPr>
        <p:spPr>
          <a:xfrm>
            <a:off x="684213" y="693738"/>
            <a:ext cx="8208962" cy="5399087"/>
          </a:xfrm>
        </p:spPr>
        <p:txBody>
          <a:bodyPr/>
          <a:lstStyle/>
          <a:p>
            <a:pPr marL="0" indent="631825"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描写要恰当，要为中心服务。所谓恰当，即突出特征，符合身份，写出变化。写作记叙文时，在记叙和描写的基础上，适当穿插抒情和议论，不仅能增强文章的感染力和表现力，而且能突出文章的中心。但切不可过多地议论、抒情，以免冲淡了记叙文的文体特征，从而使文章成为半记叙、半议论、半抒情的“四不像”。 </a:t>
            </a:r>
          </a:p>
        </p:txBody>
      </p:sp>
      <p:grpSp>
        <p:nvGrpSpPr>
          <p:cNvPr id="2" name="Group 7"/>
          <p:cNvGrpSpPr>
            <a:grpSpLocks/>
          </p:cNvGrpSpPr>
          <p:nvPr/>
        </p:nvGrpSpPr>
        <p:grpSpPr bwMode="auto">
          <a:xfrm>
            <a:off x="1588" y="3827463"/>
            <a:ext cx="609600" cy="1978025"/>
            <a:chOff x="0" y="0"/>
            <a:chExt cx="384" cy="1246"/>
          </a:xfrm>
        </p:grpSpPr>
        <p:pic>
          <p:nvPicPr>
            <p:cNvPr id="283238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239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239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239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32386"/>
                                        </p:tgtEl>
                                        <p:attrNameLst>
                                          <p:attrName>style.visibility</p:attrName>
                                        </p:attrNameLst>
                                      </p:cBhvr>
                                      <p:to>
                                        <p:strVal val="visible"/>
                                      </p:to>
                                    </p:set>
                                    <p:animEffect transition="in" filter="box(in)">
                                      <p:cBhvr>
                                        <p:cTn id="7" dur="500"/>
                                        <p:tgtEl>
                                          <p:spTgt spid="2832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2386" grpId="0"/>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3411" name="内容占位符 2"/>
          <p:cNvSpPr>
            <a:spLocks/>
          </p:cNvSpPr>
          <p:nvPr/>
        </p:nvSpPr>
        <p:spPr bwMode="auto">
          <a:xfrm>
            <a:off x="571472" y="785794"/>
            <a:ext cx="8358246" cy="5664221"/>
          </a:xfrm>
          <a:prstGeom prst="rect">
            <a:avLst/>
          </a:prstGeom>
          <a:noFill/>
          <a:ln w="9525">
            <a:noFill/>
            <a:miter lim="800000"/>
            <a:headEnd/>
            <a:tailEnd/>
          </a:ln>
        </p:spPr>
        <p:txBody>
          <a:bodyPr/>
          <a:lstStyle/>
          <a:p>
            <a:pPr indent="631825">
              <a:lnSpc>
                <a:spcPts val="3500"/>
              </a:lnSpc>
              <a:buFont typeface="Arial" charset="0"/>
              <a:buNone/>
            </a:pPr>
            <a:r>
              <a:rPr lang="zh-CN" altLang="en-US" sz="2400" b="1" dirty="0" smtClean="0">
                <a:solidFill>
                  <a:srgbClr val="000000"/>
                </a:solidFill>
                <a:latin typeface="Times New Roman" pitchFamily="18" charset="0"/>
                <a:cs typeface="Times New Roman" pitchFamily="18" charset="0"/>
              </a:rPr>
              <a:t>例</a:t>
            </a:r>
            <a:endParaRPr lang="en-US" altLang="zh-CN" sz="2400" b="1" dirty="0" smtClean="0">
              <a:solidFill>
                <a:srgbClr val="000000"/>
              </a:solidFill>
              <a:latin typeface="Times New Roman" pitchFamily="18" charset="0"/>
              <a:cs typeface="Times New Roman" pitchFamily="18" charset="0"/>
            </a:endParaRPr>
          </a:p>
          <a:p>
            <a:pPr indent="631825" algn="ctr">
              <a:lnSpc>
                <a:spcPts val="3500"/>
              </a:lnSpc>
              <a:buFont typeface="Arial" charset="0"/>
              <a:buNone/>
            </a:pPr>
            <a:r>
              <a:rPr lang="zh-CN" altLang="en-US" sz="2400" b="1" dirty="0" smtClean="0">
                <a:solidFill>
                  <a:srgbClr val="000000"/>
                </a:solidFill>
                <a:latin typeface="Times New Roman" pitchFamily="18" charset="0"/>
                <a:cs typeface="Times New Roman" pitchFamily="18" charset="0"/>
              </a:rPr>
              <a:t>牵绊与成长</a:t>
            </a:r>
          </a:p>
          <a:p>
            <a:pPr indent="631825" algn="ctr">
              <a:lnSpc>
                <a:spcPts val="3500"/>
              </a:lnSpc>
              <a:buFont typeface="Arial" charset="0"/>
              <a:buNone/>
            </a:pPr>
            <a:r>
              <a:rPr lang="zh-CN" altLang="en-US" sz="2400" b="1" dirty="0" smtClean="0">
                <a:solidFill>
                  <a:srgbClr val="000000"/>
                </a:solidFill>
                <a:latin typeface="Times New Roman" pitchFamily="18" charset="0"/>
                <a:ea typeface="仿宋_GB2312" pitchFamily="49" charset="-122"/>
                <a:cs typeface="Times New Roman" pitchFamily="18" charset="0"/>
              </a:rPr>
              <a:t>一</a:t>
            </a:r>
            <a:r>
              <a:rPr lang="zh-CN" altLang="en-US" sz="2400" b="1" dirty="0">
                <a:solidFill>
                  <a:srgbClr val="000000"/>
                </a:solidFill>
                <a:latin typeface="Times New Roman" pitchFamily="18" charset="0"/>
                <a:ea typeface="仿宋_GB2312" pitchFamily="49" charset="-122"/>
                <a:cs typeface="Times New Roman" pitchFamily="18" charset="0"/>
              </a:rPr>
              <a:t>考生</a:t>
            </a:r>
            <a:endParaRPr lang="zh-CN" altLang="en-US" sz="2400" b="1" dirty="0">
              <a:solidFill>
                <a:srgbClr val="000000"/>
              </a:solidFill>
              <a:latin typeface="Times New Roman" pitchFamily="18" charset="0"/>
              <a:ea typeface="楷体_GB2312" pitchFamily="49" charset="-122"/>
              <a:cs typeface="Times New Roman" pitchFamily="18" charset="0"/>
            </a:endParaRPr>
          </a:p>
          <a:p>
            <a:pPr indent="631825"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cs typeface="Times New Roman" pitchFamily="18" charset="0"/>
              </a:rPr>
              <a:t>她的书包里放着两张纸。一张很轻，一张很重。</a:t>
            </a:r>
          </a:p>
          <a:p>
            <a:pPr indent="631825"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cs typeface="Times New Roman" pitchFamily="18" charset="0"/>
              </a:rPr>
              <a:t>一张是她获得全国青少年美术组金奖的证书；另一张是她的成绩单，她的成绩已经由前三名滑到了三十二名。</a:t>
            </a:r>
          </a:p>
          <a:p>
            <a:pPr indent="631825"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cs typeface="Times New Roman" pitchFamily="18" charset="0"/>
              </a:rPr>
              <a:t>她忘不了班主任老师把她叫到办公室，温和却又严肃地劝她：“马上就要高三了，是时候做决定放弃美术这个爱好了。”</a:t>
            </a:r>
          </a:p>
          <a:p>
            <a:pPr indent="631825"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cs typeface="Times New Roman" pitchFamily="18" charset="0"/>
              </a:rPr>
              <a:t>她争取似的说：“老师，可是我真的很喜欢画画，我可以更努力来保全学习和画画这两个吗？”</a:t>
            </a:r>
          </a:p>
        </p:txBody>
      </p:sp>
      <p:grpSp>
        <p:nvGrpSpPr>
          <p:cNvPr id="2" name="Group 7"/>
          <p:cNvGrpSpPr>
            <a:grpSpLocks/>
          </p:cNvGrpSpPr>
          <p:nvPr/>
        </p:nvGrpSpPr>
        <p:grpSpPr bwMode="auto">
          <a:xfrm>
            <a:off x="1588" y="3827463"/>
            <a:ext cx="609600" cy="1978025"/>
            <a:chOff x="0" y="0"/>
            <a:chExt cx="384" cy="1246"/>
          </a:xfrm>
        </p:grpSpPr>
        <p:pic>
          <p:nvPicPr>
            <p:cNvPr id="283341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341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341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341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33411"/>
                                        </p:tgtEl>
                                        <p:attrNameLst>
                                          <p:attrName>style.visibility</p:attrName>
                                        </p:attrNameLst>
                                      </p:cBhvr>
                                      <p:to>
                                        <p:strVal val="visible"/>
                                      </p:to>
                                    </p:set>
                                    <p:animEffect transition="in" filter="box(in)">
                                      <p:cBhvr>
                                        <p:cTn id="7" dur="500"/>
                                        <p:tgtEl>
                                          <p:spTgt spid="283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3411" grpId="0"/>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4435" name="内容占位符 2"/>
          <p:cNvSpPr>
            <a:spLocks/>
          </p:cNvSpPr>
          <p:nvPr/>
        </p:nvSpPr>
        <p:spPr bwMode="auto">
          <a:xfrm>
            <a:off x="611188" y="981075"/>
            <a:ext cx="8208962" cy="5399088"/>
          </a:xfrm>
          <a:prstGeom prst="rect">
            <a:avLst/>
          </a:prstGeom>
          <a:noFill/>
          <a:ln w="9525">
            <a:noFill/>
            <a:miter lim="800000"/>
            <a:headEnd/>
            <a:tailEnd/>
          </a:ln>
        </p:spPr>
        <p:txBody>
          <a:bodyPr/>
          <a:lstStyle/>
          <a:p>
            <a:pPr algn="just">
              <a:lnSpc>
                <a:spcPts val="3500"/>
              </a:lnSpc>
              <a:buFont typeface="Arial" charset="0"/>
              <a:buNone/>
            </a:pPr>
            <a:r>
              <a:rPr lang="zh-CN" altLang="en-US" sz="2400" b="1" dirty="0" smtClean="0">
                <a:solidFill>
                  <a:srgbClr val="000000"/>
                </a:solidFill>
                <a:latin typeface="楷体_GB2312" pitchFamily="49" charset="-122"/>
                <a:ea typeface="楷体_GB2312" pitchFamily="49" charset="-122"/>
              </a:rPr>
              <a:t>    老师微微摇摇头，坚定地对她说：“不可能。学习就是学习，兴趣就是兴趣，二者不可得兼。这个周末，我会给你家里打电话商议这个事情。”</a:t>
            </a:r>
          </a:p>
          <a:p>
            <a:pPr algn="just">
              <a:lnSpc>
                <a:spcPts val="3500"/>
              </a:lnSpc>
              <a:buFont typeface="Arial" charset="0"/>
              <a:buNone/>
            </a:pPr>
            <a:r>
              <a:rPr lang="zh-CN" altLang="en-US" sz="2400" b="1" dirty="0" smtClean="0">
                <a:solidFill>
                  <a:srgbClr val="000000"/>
                </a:solidFill>
                <a:latin typeface="楷体_GB2312" pitchFamily="49" charset="-122"/>
                <a:ea typeface="楷体_GB2312" pitchFamily="49" charset="-122"/>
              </a:rPr>
              <a:t>    她一路走回家，只见奶奶一人在家里。奶奶是退休的美术老师，六十多岁的人了，依然坚持每天作画。也是受奶奶的影响，她从小学习画画，一直画到现在，兴致不减。</a:t>
            </a:r>
          </a:p>
          <a:p>
            <a:pPr algn="just">
              <a:lnSpc>
                <a:spcPts val="3500"/>
              </a:lnSpc>
              <a:buFont typeface="Arial" charset="0"/>
              <a:buNone/>
            </a:pPr>
            <a:r>
              <a:rPr lang="zh-CN" altLang="en-US" sz="2400" b="1" dirty="0" smtClean="0">
                <a:solidFill>
                  <a:srgbClr val="000000"/>
                </a:solidFill>
                <a:latin typeface="楷体_GB2312" pitchFamily="49" charset="-122"/>
                <a:ea typeface="楷体_GB2312" pitchFamily="49" charset="-122"/>
              </a:rPr>
              <a:t>    “囡囡。”奶奶微笑着叫她，把她的思绪拉回了现实。</a:t>
            </a:r>
          </a:p>
          <a:p>
            <a:pPr algn="just">
              <a:lnSpc>
                <a:spcPts val="3500"/>
              </a:lnSpc>
              <a:buFont typeface="Arial" charset="0"/>
              <a:buNone/>
            </a:pPr>
            <a:r>
              <a:rPr lang="zh-CN" altLang="en-US" sz="2400" b="1" dirty="0" smtClean="0">
                <a:solidFill>
                  <a:srgbClr val="000000"/>
                </a:solidFill>
                <a:latin typeface="楷体_GB2312" pitchFamily="49" charset="-122"/>
                <a:ea typeface="楷体_GB2312" pitchFamily="49" charset="-122"/>
              </a:rPr>
              <a:t>    她忙应着：“哎。奶奶，您怎么来了。我爸妈呢？”</a:t>
            </a:r>
            <a:endParaRPr lang="en-US" altLang="zh-CN" sz="2400" b="1" dirty="0" smtClean="0">
              <a:solidFill>
                <a:srgbClr val="000000"/>
              </a:solidFill>
              <a:latin typeface="楷体_GB2312" pitchFamily="49" charset="-122"/>
              <a:ea typeface="楷体_GB2312" pitchFamily="49" charset="-122"/>
            </a:endParaRPr>
          </a:p>
          <a:p>
            <a:pPr algn="just">
              <a:lnSpc>
                <a:spcPts val="3500"/>
              </a:lnSpc>
              <a:buFont typeface="Arial" charset="0"/>
              <a:buNone/>
            </a:pPr>
            <a:r>
              <a:rPr lang="zh-CN" altLang="en-US" sz="2400" b="1" dirty="0" smtClean="0">
                <a:solidFill>
                  <a:srgbClr val="000000"/>
                </a:solidFill>
                <a:latin typeface="楷体_GB2312" pitchFamily="49" charset="-122"/>
                <a:ea typeface="楷体_GB2312" pitchFamily="49" charset="-122"/>
              </a:rPr>
              <a:t>   “他们去开会了，明天下午才能回来呢。我明天中午给你做完饭再走，我们明天早上又可以一起作画了。”奶奶的脸上是掩饰不住的笑意。</a:t>
            </a:r>
          </a:p>
          <a:p>
            <a:pPr algn="just">
              <a:lnSpc>
                <a:spcPts val="3500"/>
              </a:lnSpc>
              <a:buFont typeface="Arial" charset="0"/>
              <a:buNone/>
            </a:pPr>
            <a:endParaRPr lang="zh-CN" altLang="en-US" sz="2400" b="1" dirty="0" smtClean="0">
              <a:solidFill>
                <a:srgbClr val="000000"/>
              </a:solidFill>
              <a:latin typeface="楷体_GB2312" pitchFamily="49" charset="-122"/>
              <a:ea typeface="楷体_GB2312" pitchFamily="49" charset="-122"/>
            </a:endParaRPr>
          </a:p>
          <a:p>
            <a:pPr algn="just">
              <a:lnSpc>
                <a:spcPts val="3500"/>
              </a:lnSpc>
              <a:buFont typeface="Arial" charset="0"/>
              <a:buNone/>
            </a:pPr>
            <a:endParaRPr lang="en-US" sz="2400" b="1" dirty="0">
              <a:solidFill>
                <a:srgbClr val="000000"/>
              </a:solidFill>
              <a:latin typeface="楷体_GB2312" pitchFamily="49" charset="-122"/>
              <a:ea typeface="楷体_GB2312" pitchFamily="49" charset="-122"/>
            </a:endParaRPr>
          </a:p>
        </p:txBody>
      </p:sp>
      <p:grpSp>
        <p:nvGrpSpPr>
          <p:cNvPr id="2" name="Group 7"/>
          <p:cNvGrpSpPr>
            <a:grpSpLocks/>
          </p:cNvGrpSpPr>
          <p:nvPr/>
        </p:nvGrpSpPr>
        <p:grpSpPr bwMode="auto">
          <a:xfrm>
            <a:off x="1588" y="3827463"/>
            <a:ext cx="609600" cy="1978025"/>
            <a:chOff x="0" y="0"/>
            <a:chExt cx="384" cy="1246"/>
          </a:xfrm>
        </p:grpSpPr>
        <p:pic>
          <p:nvPicPr>
            <p:cNvPr id="283443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443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443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444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34435"/>
                                        </p:tgtEl>
                                        <p:attrNameLst>
                                          <p:attrName>style.visibility</p:attrName>
                                        </p:attrNameLst>
                                      </p:cBhvr>
                                      <p:to>
                                        <p:strVal val="visible"/>
                                      </p:to>
                                    </p:set>
                                    <p:animEffect transition="in" filter="box(in)">
                                      <p:cBhvr>
                                        <p:cTn id="7" dur="500"/>
                                        <p:tgtEl>
                                          <p:spTgt spid="283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4435" grpId="0"/>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5459" name="内容占位符 2"/>
          <p:cNvSpPr>
            <a:spLocks/>
          </p:cNvSpPr>
          <p:nvPr/>
        </p:nvSpPr>
        <p:spPr bwMode="auto">
          <a:xfrm>
            <a:off x="611188" y="981075"/>
            <a:ext cx="8208962" cy="5399088"/>
          </a:xfrm>
          <a:prstGeom prst="rect">
            <a:avLst/>
          </a:prstGeom>
          <a:noFill/>
          <a:ln w="9525">
            <a:noFill/>
            <a:miter lim="800000"/>
            <a:headEnd/>
            <a:tailEnd/>
          </a:ln>
        </p:spPr>
        <p:txBody>
          <a:bodyPr/>
          <a:lstStyle/>
          <a:p>
            <a:pPr indent="631825"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她抿了抿嘴，什么也没说。回到卧室，悄悄把成绩单和证书放到了抽屉里，发了一晚的呆。</a:t>
            </a:r>
          </a:p>
          <a:p>
            <a:pPr indent="631825"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第二天是周末，一大早奶奶就轻轻把她叫醒：“起床吧，囡囡，一日之计在于晨，作画不等懒惰人哟。”</a:t>
            </a:r>
          </a:p>
          <a:p>
            <a:pPr indent="631825"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她有些烦躁，不知道怎么和奶奶说，只能敷衍着：“我</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不想起床，不想画画。”</a:t>
            </a:r>
          </a:p>
          <a:p>
            <a:pPr indent="631825"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奶奶有些着急：“不会是生病了吧？”便想掀开她的被子看看。</a:t>
            </a:r>
          </a:p>
          <a:p>
            <a:pPr indent="631825"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她掀开被子坐起来：“没有！我好得很！我就是不想画画了！你烦不烦！出去的时候给我把门关上！”她又躺在床上，蒙上了被子。</a:t>
            </a:r>
          </a:p>
        </p:txBody>
      </p:sp>
      <p:grpSp>
        <p:nvGrpSpPr>
          <p:cNvPr id="2" name="Group 7"/>
          <p:cNvGrpSpPr>
            <a:grpSpLocks/>
          </p:cNvGrpSpPr>
          <p:nvPr/>
        </p:nvGrpSpPr>
        <p:grpSpPr bwMode="auto">
          <a:xfrm>
            <a:off x="1588" y="3827463"/>
            <a:ext cx="609600" cy="1978025"/>
            <a:chOff x="0" y="0"/>
            <a:chExt cx="384" cy="1246"/>
          </a:xfrm>
        </p:grpSpPr>
        <p:pic>
          <p:nvPicPr>
            <p:cNvPr id="283546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546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546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546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35459"/>
                                        </p:tgtEl>
                                        <p:attrNameLst>
                                          <p:attrName>style.visibility</p:attrName>
                                        </p:attrNameLst>
                                      </p:cBhvr>
                                      <p:to>
                                        <p:strVal val="visible"/>
                                      </p:to>
                                    </p:set>
                                    <p:animEffect transition="in" filter="box(in)">
                                      <p:cBhvr>
                                        <p:cTn id="7" dur="500"/>
                                        <p:tgtEl>
                                          <p:spTgt spid="2835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5459" grpId="0"/>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83" name="内容占位符 2"/>
          <p:cNvSpPr>
            <a:spLocks/>
          </p:cNvSpPr>
          <p:nvPr/>
        </p:nvSpPr>
        <p:spPr bwMode="auto">
          <a:xfrm>
            <a:off x="611188" y="981075"/>
            <a:ext cx="8208962" cy="5399088"/>
          </a:xfrm>
          <a:prstGeom prst="rect">
            <a:avLst/>
          </a:prstGeom>
          <a:noFill/>
          <a:ln w="9525">
            <a:noFill/>
            <a:miter lim="800000"/>
            <a:headEnd/>
            <a:tailEnd/>
          </a:ln>
        </p:spPr>
        <p:txBody>
          <a:bodyPr/>
          <a:lstStyle/>
          <a:p>
            <a:pPr indent="630238"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她在被子里听见奶奶叹了口气，然后带上门出去了。</a:t>
            </a:r>
          </a:p>
          <a:p>
            <a:pPr indent="630238"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过了一会儿，家里的电话响了，奶奶接过电话后又来敲了敲她的房门，她没有回应。又过了一会儿，她听见关门的声音</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奶奶走了。她这才跳下床，透过窗户看着奶奶瘦弱的、颤颤巍巍的背影渐渐远去。</a:t>
            </a:r>
          </a:p>
          <a:p>
            <a:pPr indent="630238"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她叹了一口气，转动了卧室的门把手。打开房门的那一刻，她看见了餐桌上的饭菜和一封信。</a:t>
            </a:r>
          </a:p>
          <a:p>
            <a:pPr indent="630238"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打开信，奶奶娟秀的字体映入眼帘：“囡囡。对不起，奶奶让你为难了。刚刚你们老师打过了电话。奶奶和他聊了聊，知道了你的苦和累。有一句话，奶奶想和你说一说。这</a:t>
            </a:r>
            <a:endParaRPr lang="en-US" altLang="zh-CN" sz="2400" b="1" dirty="0" smtClean="0">
              <a:solidFill>
                <a:srgbClr val="000000"/>
              </a:solidFill>
              <a:latin typeface="Times New Roman" pitchFamily="18" charset="0"/>
              <a:ea typeface="楷体_GB2312" pitchFamily="49" charset="-122"/>
            </a:endParaRPr>
          </a:p>
        </p:txBody>
      </p:sp>
      <p:grpSp>
        <p:nvGrpSpPr>
          <p:cNvPr id="2" name="Group 7"/>
          <p:cNvGrpSpPr>
            <a:grpSpLocks/>
          </p:cNvGrpSpPr>
          <p:nvPr/>
        </p:nvGrpSpPr>
        <p:grpSpPr bwMode="auto">
          <a:xfrm>
            <a:off x="1588" y="3827463"/>
            <a:ext cx="609600" cy="1978025"/>
            <a:chOff x="0" y="0"/>
            <a:chExt cx="384" cy="1246"/>
          </a:xfrm>
        </p:grpSpPr>
        <p:pic>
          <p:nvPicPr>
            <p:cNvPr id="2836485"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6486"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648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648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36483"/>
                                        </p:tgtEl>
                                        <p:attrNameLst>
                                          <p:attrName>style.visibility</p:attrName>
                                        </p:attrNameLst>
                                      </p:cBhvr>
                                      <p:to>
                                        <p:strVal val="visible"/>
                                      </p:to>
                                    </p:set>
                                    <p:animEffect transition="in" filter="box(in)">
                                      <p:cBhvr>
                                        <p:cTn id="7" dur="500"/>
                                        <p:tgtEl>
                                          <p:spTgt spid="283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483" grpId="0"/>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83" name="内容占位符 2"/>
          <p:cNvSpPr>
            <a:spLocks/>
          </p:cNvSpPr>
          <p:nvPr/>
        </p:nvSpPr>
        <p:spPr bwMode="auto">
          <a:xfrm>
            <a:off x="611188" y="981075"/>
            <a:ext cx="8208962" cy="5399088"/>
          </a:xfrm>
          <a:prstGeom prst="rect">
            <a:avLst/>
          </a:prstGeom>
          <a:noFill/>
          <a:ln w="9525">
            <a:noFill/>
            <a:miter lim="800000"/>
            <a:headEnd/>
            <a:tailEnd/>
          </a:ln>
        </p:spPr>
        <p:txBody>
          <a:bodyPr/>
          <a:lstStyle/>
          <a:p>
            <a:pPr>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句话是，‘丝瓜藤，肉豆须，分不清’，就像你的画画和学习，其实也不用分清。只要你愿意好好地努力，最后这两者一定都不会辜负你。囡囡，愿你能忍受这暂时的苦楚，成为自己的太阳。”</a:t>
            </a:r>
          </a:p>
          <a:p>
            <a:pPr indent="630238" algn="just">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泪水模糊了她的双眼，她打开门冲下去，她要追上奶奶，她要告诉奶奶，她错了，她懂了</a:t>
            </a:r>
            <a:r>
              <a:rPr lang="en-US" altLang="zh-CN" sz="2400" b="1" dirty="0" smtClean="0">
                <a:solidFill>
                  <a:srgbClr val="000000"/>
                </a:solidFill>
                <a:latin typeface="Times New Roman" pitchFamily="18" charset="0"/>
                <a:ea typeface="楷体_GB2312" pitchFamily="49" charset="-122"/>
              </a:rPr>
              <a:t>……</a:t>
            </a:r>
          </a:p>
          <a:p>
            <a:pPr indent="630238" algn="r">
              <a:lnSpc>
                <a:spcPts val="3500"/>
              </a:lnSpc>
              <a:buFont typeface="Arial" charset="0"/>
              <a:buNone/>
            </a:pPr>
            <a:r>
              <a:rPr lang="en-US" altLang="zh-CN" sz="2400" b="1" dirty="0" smtClean="0">
                <a:solidFill>
                  <a:srgbClr val="000000"/>
                </a:solidFill>
                <a:latin typeface="Times New Roman" pitchFamily="18" charset="0"/>
                <a:ea typeface="楷体_GB2312" pitchFamily="49" charset="-122"/>
              </a:rPr>
              <a:t>(2015</a:t>
            </a:r>
            <a:r>
              <a:rPr lang="zh-CN" altLang="en-US" sz="2400" b="1" dirty="0" smtClean="0">
                <a:solidFill>
                  <a:srgbClr val="000000"/>
                </a:solidFill>
                <a:latin typeface="Times New Roman" pitchFamily="18" charset="0"/>
                <a:ea typeface="楷体_GB2312" pitchFamily="49" charset="-122"/>
              </a:rPr>
              <a:t>年山东卷高分作文</a:t>
            </a:r>
            <a:r>
              <a:rPr lang="en-US" altLang="zh-CN" sz="2400" b="1" dirty="0" smtClean="0">
                <a:solidFill>
                  <a:srgbClr val="000000"/>
                </a:solidFill>
                <a:latin typeface="Times New Roman" pitchFamily="18" charset="0"/>
                <a:ea typeface="楷体_GB2312" pitchFamily="49" charset="-122"/>
              </a:rPr>
              <a:t>)</a:t>
            </a:r>
          </a:p>
        </p:txBody>
      </p:sp>
      <p:grpSp>
        <p:nvGrpSpPr>
          <p:cNvPr id="2" name="Group 7"/>
          <p:cNvGrpSpPr>
            <a:grpSpLocks/>
          </p:cNvGrpSpPr>
          <p:nvPr/>
        </p:nvGrpSpPr>
        <p:grpSpPr bwMode="auto">
          <a:xfrm>
            <a:off x="1588" y="3827463"/>
            <a:ext cx="609600" cy="1978025"/>
            <a:chOff x="0" y="0"/>
            <a:chExt cx="384" cy="1246"/>
          </a:xfrm>
        </p:grpSpPr>
        <p:pic>
          <p:nvPicPr>
            <p:cNvPr id="2836485"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6486"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648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648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36483"/>
                                        </p:tgtEl>
                                        <p:attrNameLst>
                                          <p:attrName>style.visibility</p:attrName>
                                        </p:attrNameLst>
                                      </p:cBhvr>
                                      <p:to>
                                        <p:strVal val="visible"/>
                                      </p:to>
                                    </p:set>
                                    <p:animEffect transition="in" filter="box(in)">
                                      <p:cBhvr>
                                        <p:cTn id="7" dur="500"/>
                                        <p:tgtEl>
                                          <p:spTgt spid="283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483" grpId="0"/>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7506" name="内容占位符 2"/>
          <p:cNvSpPr>
            <a:spLocks noGrp="1"/>
          </p:cNvSpPr>
          <p:nvPr>
            <p:ph idx="4294967295"/>
          </p:nvPr>
        </p:nvSpPr>
        <p:spPr>
          <a:xfrm>
            <a:off x="611188" y="766763"/>
            <a:ext cx="8064500" cy="5399087"/>
          </a:xfrm>
        </p:spPr>
        <p:txBody>
          <a:bodyPr/>
          <a:lstStyle/>
          <a:p>
            <a:pPr marL="0" indent="0" eaLnBrk="1" hangingPunct="1">
              <a:lnSpc>
                <a:spcPts val="3500"/>
              </a:lnSpc>
              <a:spcBef>
                <a:spcPct val="0"/>
              </a:spcBef>
              <a:buNone/>
            </a:pPr>
            <a:r>
              <a:rPr lang="en-US" altLang="zh-CN" sz="2400" b="1" dirty="0" smtClean="0">
                <a:solidFill>
                  <a:srgbClr val="000000"/>
                </a:solidFill>
                <a:latin typeface="Times New Roman" pitchFamily="18" charset="0"/>
                <a:ea typeface="黑体" pitchFamily="2" charset="-122"/>
                <a:cs typeface="Courier New" pitchFamily="49" charset="0"/>
              </a:rPr>
              <a:t>[</a:t>
            </a:r>
            <a:r>
              <a:rPr lang="zh-CN" altLang="en-US" sz="2400" b="1" dirty="0" smtClean="0">
                <a:solidFill>
                  <a:srgbClr val="000000"/>
                </a:solidFill>
                <a:latin typeface="Times New Roman" pitchFamily="18" charset="0"/>
                <a:ea typeface="黑体" pitchFamily="2" charset="-122"/>
                <a:cs typeface="Times New Roman" pitchFamily="18" charset="0"/>
              </a:rPr>
              <a:t>金指点津</a:t>
            </a:r>
            <a:r>
              <a:rPr lang="en-US" altLang="zh-CN" sz="2400" b="1" dirty="0" smtClean="0">
                <a:solidFill>
                  <a:srgbClr val="000000"/>
                </a:solidFill>
                <a:latin typeface="Times New Roman" pitchFamily="18" charset="0"/>
                <a:ea typeface="黑体" pitchFamily="2" charset="-122"/>
                <a:cs typeface="Courier New" pitchFamily="49" charset="0"/>
              </a:rPr>
              <a:t>]</a:t>
            </a:r>
            <a:r>
              <a:rPr lang="zh-CN" altLang="en-US" sz="2400" b="1" dirty="0" smtClean="0">
                <a:solidFill>
                  <a:srgbClr val="000000"/>
                </a:solidFill>
                <a:latin typeface="+mn-ea"/>
                <a:cs typeface="Times New Roman" pitchFamily="18" charset="0"/>
              </a:rPr>
              <a:t>这是一篇情真意切的记叙文。文章对所给材料把握精准，作者联系人生，由材料的“丝瓜藤，肉豆须，分不清”联想到自己的画画与学习，二者之间的矛盾让自己纠缠不清，最后通过奶奶的一封信给出了答案：“只要你愿意好好地努力，最后这两者一定都不会辜负你。”文章立意准确，构思精巧，我们可以感受到作者扎实的写作功底。另外，文章语言如话家常，娓娓道来，收放自如，启人深思。</a:t>
            </a:r>
            <a:endParaRPr lang="en-US" sz="2400" b="1" dirty="0" smtClean="0">
              <a:solidFill>
                <a:srgbClr val="000000"/>
              </a:solidFill>
              <a:latin typeface="+mn-ea"/>
            </a:endParaRPr>
          </a:p>
        </p:txBody>
      </p:sp>
      <p:grpSp>
        <p:nvGrpSpPr>
          <p:cNvPr id="2" name="Group 7"/>
          <p:cNvGrpSpPr>
            <a:grpSpLocks/>
          </p:cNvGrpSpPr>
          <p:nvPr/>
        </p:nvGrpSpPr>
        <p:grpSpPr bwMode="auto">
          <a:xfrm>
            <a:off x="1588" y="3827463"/>
            <a:ext cx="609600" cy="1978025"/>
            <a:chOff x="0" y="0"/>
            <a:chExt cx="384" cy="1246"/>
          </a:xfrm>
        </p:grpSpPr>
        <p:pic>
          <p:nvPicPr>
            <p:cNvPr id="283750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751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751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751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37506"/>
                                        </p:tgtEl>
                                        <p:attrNameLst>
                                          <p:attrName>style.visibility</p:attrName>
                                        </p:attrNameLst>
                                      </p:cBhvr>
                                      <p:to>
                                        <p:strVal val="visible"/>
                                      </p:to>
                                    </p:set>
                                    <p:animEffect transition="in" filter="box(in)">
                                      <p:cBhvr>
                                        <p:cTn id="7" dur="500"/>
                                        <p:tgtEl>
                                          <p:spTgt spid="2837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7506" grpId="0"/>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8530" name="内容占位符 2"/>
          <p:cNvSpPr>
            <a:spLocks noGrp="1"/>
          </p:cNvSpPr>
          <p:nvPr>
            <p:ph idx="4294967295"/>
          </p:nvPr>
        </p:nvSpPr>
        <p:spPr>
          <a:xfrm>
            <a:off x="611188" y="765175"/>
            <a:ext cx="8208962" cy="4464050"/>
          </a:xfrm>
        </p:spPr>
        <p:txBody>
          <a:bodyPr/>
          <a:lstStyle/>
          <a:p>
            <a:pPr marL="0" indent="0" eaLnBrk="1" hangingPunct="1">
              <a:lnSpc>
                <a:spcPts val="35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对点训练</a:t>
            </a:r>
            <a:r>
              <a:rPr lang="en-US" altLang="zh-CN" sz="2400" b="1" dirty="0" smtClean="0">
                <a:solidFill>
                  <a:srgbClr val="000000"/>
                </a:solidFill>
                <a:latin typeface="Times New Roman" pitchFamily="18" charset="0"/>
                <a:cs typeface="Times New Roman" pitchFamily="18" charset="0"/>
              </a:rPr>
              <a:t>】</a:t>
            </a:r>
          </a:p>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62865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有两棵树被台风刮倒了：一棵树卧倒在地上，枝条折断了不少，叶子几乎全被刮烂；另一棵树也卧倒在地上，树叶和枝条基本完好无损。人们请来园林工人，询问如何处理。园林工人认为，被台风刮倒的树，树根已受重创，要将两棵树的树枝全部锯掉。但人们不赞成把那棵基本完好无损的树的树枝也锯掉。园林工人只好锯掉了那棵受伤严重的树的枝条，重新栽好，接着把没被锯掉枝条的那棵树也扶起栽上。一段时间过后，被锯掉树枝的那棵树长出了新芽；而没被锯掉树枝的那棵树，枝叶已经干枯，没过多久便死了。</a:t>
            </a:r>
          </a:p>
        </p:txBody>
      </p:sp>
      <p:grpSp>
        <p:nvGrpSpPr>
          <p:cNvPr id="2" name="Group 7"/>
          <p:cNvGrpSpPr>
            <a:grpSpLocks/>
          </p:cNvGrpSpPr>
          <p:nvPr/>
        </p:nvGrpSpPr>
        <p:grpSpPr bwMode="auto">
          <a:xfrm>
            <a:off x="1588" y="3827463"/>
            <a:ext cx="609600" cy="1978025"/>
            <a:chOff x="0" y="0"/>
            <a:chExt cx="384" cy="1246"/>
          </a:xfrm>
        </p:grpSpPr>
        <p:pic>
          <p:nvPicPr>
            <p:cNvPr id="283853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853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853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853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838530"/>
                                        </p:tgtEl>
                                        <p:attrNameLst>
                                          <p:attrName>style.visibility</p:attrName>
                                        </p:attrNameLst>
                                      </p:cBhvr>
                                      <p:to>
                                        <p:strVal val="visible"/>
                                      </p:to>
                                    </p:set>
                                    <p:animEffect transition="in" filter="diamond(in)">
                                      <p:cBhvr>
                                        <p:cTn id="7" dur="1000"/>
                                        <p:tgtEl>
                                          <p:spTgt spid="2838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8530" grpId="0"/>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zh-CN" altLang="en-US" sz="2400" b="1" dirty="0" smtClean="0">
                <a:solidFill>
                  <a:srgbClr val="000000"/>
                </a:solidFill>
                <a:latin typeface="Times New Roman" pitchFamily="18" charset="0"/>
                <a:cs typeface="Times New Roman" pitchFamily="18" charset="0"/>
              </a:rPr>
              <a:t>        要求选好角度，确定立意，自拟标题，写一篇记叙文。不要脱离材料内容及含意的范围作文，不要套作，不得抄袭。</a:t>
            </a:r>
          </a:p>
          <a:p>
            <a:pPr>
              <a:lnSpc>
                <a:spcPts val="3500"/>
              </a:lnSpc>
            </a:pPr>
            <a:endParaRPr lang="en-US" altLang="zh-CN" sz="2400" b="1" dirty="0" smtClean="0">
              <a:solidFill>
                <a:srgbClr val="990033"/>
              </a:solidFill>
              <a:latin typeface="Times New Roman" pitchFamily="18" charset="0"/>
              <a:ea typeface="黑体" pitchFamily="2" charset="-122"/>
              <a:cs typeface="Courier New" pitchFamily="49" charset="0"/>
            </a:endParaRPr>
          </a:p>
          <a:p>
            <a:pPr>
              <a:lnSpc>
                <a:spcPts val="3500"/>
              </a:lnSpc>
            </a:pP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smtClean="0">
                <a:solidFill>
                  <a:srgbClr val="990033"/>
                </a:solidFill>
                <a:latin typeface="Times New Roman" pitchFamily="18" charset="0"/>
                <a:cs typeface="Times New Roman" pitchFamily="18" charset="0"/>
              </a:rPr>
              <a:t>这道作文题是故事类的材料作文题。对于故事类的材料作文，要读懂其中蕴含的人生哲理，而这正是作文立意之本。材料中，两棵树的根已受重创，因而不可能为所有的树枝提供所需要的养分，树要获得新生，就必须锯掉树枝。最后的结果是锯掉树枝的树长出了新芽，没有锯掉树枝的树死了。据此可立意：人生要懂得舍弃。人们不赞成锯掉基本完好无损的树的树枝，结果却害死了那棵树。据此可立意：透过现象看本质，不要盲目地做出决定。</a:t>
            </a:r>
          </a:p>
        </p:txBody>
      </p:sp>
      <p:grpSp>
        <p:nvGrpSpPr>
          <p:cNvPr id="2" name="Group 7"/>
          <p:cNvGrpSpPr>
            <a:grpSpLocks/>
          </p:cNvGrpSpPr>
          <p:nvPr/>
        </p:nvGrpSpPr>
        <p:grpSpPr bwMode="auto">
          <a:xfrm>
            <a:off x="1588" y="3827463"/>
            <a:ext cx="609600" cy="1978025"/>
            <a:chOff x="0" y="0"/>
            <a:chExt cx="384" cy="1246"/>
          </a:xfrm>
        </p:grpSpPr>
        <p:pic>
          <p:nvPicPr>
            <p:cNvPr id="283955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955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95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956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8530" name="内容占位符 2"/>
          <p:cNvSpPr>
            <a:spLocks noGrp="1"/>
          </p:cNvSpPr>
          <p:nvPr>
            <p:ph idx="4294967295"/>
          </p:nvPr>
        </p:nvSpPr>
        <p:spPr>
          <a:xfrm>
            <a:off x="611188" y="765174"/>
            <a:ext cx="8532812" cy="6092825"/>
          </a:xfrm>
        </p:spPr>
        <p:txBody>
          <a:bodyPr/>
          <a:lstStyle/>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 </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62865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小镇上来了一个马戏团，想在当地招临时工做杂务。做三小时可得到一张外场的票，做六小时就可进到内场，如干一整天，就可以得到一张最前排、最中间位置的票。</a:t>
            </a:r>
          </a:p>
          <a:p>
            <a:pPr marL="0" indent="62865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有一对小兄弟想要最前排的票，于是开始了辛苦的工作。从太阳升起到落下，他们一刻不停地干活，虽然十分疲惫，但是能坐到最前排、最中间的位置看马戏的信念支撑着他们。到了晚上，兄弟俩终于在艰辛的劳动后迎来了演出。他们筋疲力尽地坐在第一排，满身尘土，手上还有豆子一样大的水泡。</a:t>
            </a:r>
          </a:p>
          <a:p>
            <a:pPr marL="0" indent="62865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主持人出场的时候，大家都热烈地鼓掌，而这两个可怜的孩子，却在掌声里，沉沉地睡去</a:t>
            </a:r>
            <a:r>
              <a:rPr lang="en-US" altLang="zh-CN" sz="2400" b="1" dirty="0" smtClean="0">
                <a:solidFill>
                  <a:srgbClr val="000000"/>
                </a:solidFill>
                <a:latin typeface="Times New Roman" pitchFamily="18" charset="0"/>
                <a:ea typeface="楷体_GB2312" pitchFamily="49" charset="-122"/>
                <a:cs typeface="Times New Roman" pitchFamily="18" charset="0"/>
              </a:rPr>
              <a:t>……</a:t>
            </a:r>
          </a:p>
        </p:txBody>
      </p:sp>
      <p:grpSp>
        <p:nvGrpSpPr>
          <p:cNvPr id="2" name="Group 7"/>
          <p:cNvGrpSpPr>
            <a:grpSpLocks/>
          </p:cNvGrpSpPr>
          <p:nvPr/>
        </p:nvGrpSpPr>
        <p:grpSpPr bwMode="auto">
          <a:xfrm>
            <a:off x="1588" y="3827463"/>
            <a:ext cx="609600" cy="1978025"/>
            <a:chOff x="0" y="0"/>
            <a:chExt cx="384" cy="1246"/>
          </a:xfrm>
        </p:grpSpPr>
        <p:pic>
          <p:nvPicPr>
            <p:cNvPr id="283853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853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853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853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838530"/>
                                        </p:tgtEl>
                                        <p:attrNameLst>
                                          <p:attrName>style.visibility</p:attrName>
                                        </p:attrNameLst>
                                      </p:cBhvr>
                                      <p:to>
                                        <p:strVal val="visible"/>
                                      </p:to>
                                    </p:set>
                                    <p:animEffect transition="in" filter="diamond(in)">
                                      <p:cBhvr>
                                        <p:cTn id="7" dur="1000"/>
                                        <p:tgtEl>
                                          <p:spTgt spid="2838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85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534407" name="TextBox 7"/>
          <p:cNvSpPr txBox="1">
            <a:spLocks noChangeArrowheads="1"/>
          </p:cNvSpPr>
          <p:nvPr/>
        </p:nvSpPr>
        <p:spPr bwMode="auto">
          <a:xfrm>
            <a:off x="1477963" y="3308350"/>
            <a:ext cx="6838950" cy="2835275"/>
          </a:xfrm>
          <a:prstGeom prst="rect">
            <a:avLst/>
          </a:prstGeom>
          <a:noFill/>
          <a:ln w="9525">
            <a:noFill/>
            <a:miter lim="800000"/>
            <a:headEnd/>
            <a:tailEnd/>
          </a:ln>
        </p:spPr>
        <p:txBody>
          <a:bodyPr>
            <a:spAutoFit/>
          </a:bodyPr>
          <a:lstStyle/>
          <a:p>
            <a:pPr>
              <a:lnSpc>
                <a:spcPct val="150000"/>
              </a:lnSpc>
            </a:pPr>
            <a:r>
              <a:rPr lang="zh-CN" altLang="en-US" sz="2000" b="1" u="sng" dirty="0">
                <a:solidFill>
                  <a:schemeClr val="hlink"/>
                </a:solidFill>
                <a:latin typeface="宋体" pitchFamily="2" charset="-122"/>
                <a:hlinkClick r:id="rId2" action="ppaction://hlinksldjump"/>
              </a:rPr>
              <a:t>专题十四　精准审题守江山 </a:t>
            </a:r>
            <a:endParaRPr lang="en-US" altLang="zh-CN" sz="2000" b="1" u="sng" dirty="0">
              <a:solidFill>
                <a:schemeClr val="hlink"/>
              </a:solidFill>
              <a:latin typeface="宋体" pitchFamily="2" charset="-122"/>
            </a:endParaRPr>
          </a:p>
          <a:p>
            <a:pPr>
              <a:lnSpc>
                <a:spcPct val="150000"/>
              </a:lnSpc>
            </a:pPr>
            <a:r>
              <a:rPr lang="zh-CN" altLang="en-US" sz="2000" b="1" u="sng" dirty="0">
                <a:solidFill>
                  <a:schemeClr val="hlink"/>
                </a:solidFill>
                <a:latin typeface="宋体" pitchFamily="2" charset="-122"/>
                <a:hlinkClick r:id="rId3" action="ppaction://hlinksldjump"/>
              </a:rPr>
              <a:t>专题十五　回眸点题中心明</a:t>
            </a:r>
            <a:endParaRPr lang="en-US" altLang="zh-CN" sz="2000" b="1" u="sng" dirty="0">
              <a:solidFill>
                <a:schemeClr val="hlink"/>
              </a:solidFill>
              <a:latin typeface="宋体" pitchFamily="2" charset="-122"/>
            </a:endParaRPr>
          </a:p>
          <a:p>
            <a:pPr>
              <a:lnSpc>
                <a:spcPct val="150000"/>
              </a:lnSpc>
            </a:pPr>
            <a:r>
              <a:rPr lang="zh-CN" altLang="en-US" sz="2000" b="1" u="sng" dirty="0">
                <a:solidFill>
                  <a:schemeClr val="hlink"/>
                </a:solidFill>
                <a:latin typeface="宋体" pitchFamily="2" charset="-122"/>
                <a:hlinkClick r:id="rId4" action="ppaction://hlinksldjump"/>
              </a:rPr>
              <a:t>专题十六　亮眼拟题招人爱 </a:t>
            </a:r>
            <a:endParaRPr lang="en-US" altLang="zh-CN" sz="2000" b="1" u="sng" dirty="0">
              <a:solidFill>
                <a:schemeClr val="hlink"/>
              </a:solidFill>
              <a:latin typeface="宋体" pitchFamily="2" charset="-122"/>
            </a:endParaRPr>
          </a:p>
          <a:p>
            <a:pPr>
              <a:lnSpc>
                <a:spcPct val="150000"/>
              </a:lnSpc>
            </a:pPr>
            <a:r>
              <a:rPr lang="zh-CN" altLang="en-US" sz="2000" b="1" u="sng" dirty="0">
                <a:solidFill>
                  <a:schemeClr val="hlink"/>
                </a:solidFill>
                <a:latin typeface="宋体" pitchFamily="2" charset="-122"/>
                <a:hlinkClick r:id="rId5" action="ppaction://hlinksldjump"/>
              </a:rPr>
              <a:t>专题十七　</a:t>
            </a:r>
            <a:r>
              <a:rPr lang="zh-CN" altLang="en-US" sz="2000" b="1" u="sng" dirty="0" smtClean="0">
                <a:solidFill>
                  <a:schemeClr val="hlink"/>
                </a:solidFill>
                <a:latin typeface="宋体" pitchFamily="2" charset="-122"/>
                <a:hlinkClick r:id="rId5" action="ppaction://hlinksldjump"/>
              </a:rPr>
              <a:t>凤头</a:t>
            </a:r>
            <a:r>
              <a:rPr lang="zh-CN" altLang="en-US" sz="2000" b="1" u="sng" dirty="0">
                <a:solidFill>
                  <a:schemeClr val="hlink"/>
                </a:solidFill>
                <a:latin typeface="宋体" pitchFamily="2" charset="-122"/>
                <a:hlinkClick r:id="rId5" action="ppaction://hlinksldjump"/>
              </a:rPr>
              <a:t>豹尾展才情</a:t>
            </a:r>
            <a:endParaRPr lang="en-US" altLang="zh-CN" sz="2000" b="1" u="sng" dirty="0">
              <a:solidFill>
                <a:schemeClr val="hlink"/>
              </a:solidFill>
              <a:latin typeface="宋体" pitchFamily="2" charset="-122"/>
            </a:endParaRPr>
          </a:p>
          <a:p>
            <a:pPr>
              <a:lnSpc>
                <a:spcPct val="150000"/>
              </a:lnSpc>
            </a:pPr>
            <a:r>
              <a:rPr lang="zh-CN" altLang="en-US" sz="2000" b="1" u="sng" dirty="0">
                <a:solidFill>
                  <a:schemeClr val="hlink"/>
                </a:solidFill>
                <a:latin typeface="宋体" pitchFamily="2" charset="-122"/>
                <a:hlinkClick r:id="rId6" action="ppaction://hlinksldjump"/>
              </a:rPr>
              <a:t>专题十八　结构严谨见思密</a:t>
            </a:r>
            <a:endParaRPr lang="en-US" altLang="zh-CN" sz="2000" b="1" u="sng" dirty="0">
              <a:solidFill>
                <a:schemeClr val="hlink"/>
              </a:solidFill>
              <a:latin typeface="宋体" pitchFamily="2" charset="-122"/>
            </a:endParaRPr>
          </a:p>
          <a:p>
            <a:pPr>
              <a:lnSpc>
                <a:spcPct val="150000"/>
              </a:lnSpc>
            </a:pPr>
            <a:r>
              <a:rPr lang="zh-CN" altLang="en-US" sz="2000" b="1" u="sng" dirty="0">
                <a:solidFill>
                  <a:schemeClr val="hlink"/>
                </a:solidFill>
                <a:latin typeface="宋体" pitchFamily="2" charset="-122"/>
                <a:hlinkClick r:id="rId7" action="ppaction://hlinksldjump"/>
              </a:rPr>
              <a:t>专题十九　文体鲜明写佳篇</a:t>
            </a:r>
            <a:endParaRPr lang="en-US" altLang="zh-CN" sz="2000" b="1" u="sng" dirty="0">
              <a:solidFill>
                <a:schemeClr val="hlink"/>
              </a:solidFill>
              <a:latin typeface="宋体" pitchFamily="2" charset="-122"/>
            </a:endParaRPr>
          </a:p>
        </p:txBody>
      </p:sp>
      <p:sp>
        <p:nvSpPr>
          <p:cNvPr id="9" name="TextBox 8"/>
          <p:cNvSpPr txBox="1"/>
          <p:nvPr/>
        </p:nvSpPr>
        <p:spPr>
          <a:xfrm>
            <a:off x="1543308" y="2420888"/>
            <a:ext cx="2092588" cy="830997"/>
          </a:xfrm>
          <a:prstGeom prst="rect">
            <a:avLst/>
          </a:prstGeom>
          <a:noFill/>
        </p:spPr>
        <p:txBody>
          <a:bodyPr>
            <a:spAutoFit/>
          </a:bodyPr>
          <a:lstStyle/>
          <a:p>
            <a:pPr fontAlgn="auto">
              <a:spcBef>
                <a:spcPts val="0"/>
              </a:spcBef>
              <a:spcAft>
                <a:spcPts val="0"/>
              </a:spcAft>
              <a:defRPr/>
            </a:pPr>
            <a:r>
              <a:rPr lang="zh-CN" altLang="en-US" sz="3000" b="1" cap="all" dirty="0">
                <a:ln w="9000" cmpd="sng">
                  <a:solidFill>
                    <a:schemeClr val="accent4">
                      <a:shade val="50000"/>
                      <a:satMod val="120000"/>
                    </a:schemeClr>
                  </a:solidFill>
                  <a:prstDash val="solid"/>
                </a:ln>
                <a:solidFill>
                  <a:schemeClr val="bg1">
                    <a:lumMod val="50000"/>
                  </a:schemeClr>
                </a:solidFill>
                <a:effectLst>
                  <a:reflection blurRad="12700" stA="28000" endPos="45000" dist="1000" dir="5400000" sy="-100000" algn="bl" rotWithShape="0"/>
                </a:effectLst>
                <a:latin typeface="幼圆" pitchFamily="49" charset="-122"/>
                <a:ea typeface="幼圆" pitchFamily="49" charset="-122"/>
              </a:rPr>
              <a:t>目 录</a:t>
            </a:r>
          </a:p>
          <a:p>
            <a:pPr fontAlgn="auto">
              <a:spcBef>
                <a:spcPts val="0"/>
              </a:spcBef>
              <a:spcAft>
                <a:spcPts val="0"/>
              </a:spcAft>
              <a:defRPr/>
            </a:pPr>
            <a:endPar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endParaRPr>
          </a:p>
        </p:txBody>
      </p:sp>
      <p:cxnSp>
        <p:nvCxnSpPr>
          <p:cNvPr id="10" name="直接连接符 9"/>
          <p:cNvCxnSpPr/>
          <p:nvPr/>
        </p:nvCxnSpPr>
        <p:spPr>
          <a:xfrm>
            <a:off x="1408113" y="3103563"/>
            <a:ext cx="6480175" cy="0"/>
          </a:xfrm>
          <a:prstGeom prst="line">
            <a:avLst/>
          </a:prstGeom>
        </p:spPr>
        <p:style>
          <a:lnRef idx="2">
            <a:schemeClr val="accent6"/>
          </a:lnRef>
          <a:fillRef idx="0">
            <a:schemeClr val="accent6"/>
          </a:fillRef>
          <a:effectRef idx="1">
            <a:schemeClr val="accent6"/>
          </a:effectRef>
          <a:fontRef idx="minor">
            <a:schemeClr val="tx1"/>
          </a:fontRef>
        </p:style>
      </p:cxnSp>
      <p:sp>
        <p:nvSpPr>
          <p:cNvPr id="83974" name="Text Box 6"/>
          <p:cNvSpPr txBox="1">
            <a:spLocks noChangeArrowheads="1"/>
          </p:cNvSpPr>
          <p:nvPr/>
        </p:nvSpPr>
        <p:spPr bwMode="auto">
          <a:xfrm>
            <a:off x="611188" y="1341438"/>
            <a:ext cx="8135937" cy="823912"/>
          </a:xfrm>
          <a:prstGeom prst="rect">
            <a:avLst/>
          </a:prstGeom>
          <a:noFill/>
          <a:ln w="9525">
            <a:noFill/>
            <a:miter lim="800000"/>
            <a:headEnd/>
            <a:tailEnd/>
          </a:ln>
          <a:effectLst/>
        </p:spPr>
        <p:txBody>
          <a:bodyPr>
            <a:spAutoFit/>
          </a:bodyPr>
          <a:lstStyle/>
          <a:p>
            <a:pPr algn="ctr">
              <a:lnSpc>
                <a:spcPct val="120000"/>
              </a:lnSpc>
            </a:pPr>
            <a:r>
              <a:rPr lang="zh-CN" altLang="en-US" sz="4000" b="1">
                <a:solidFill>
                  <a:srgbClr val="FF6600"/>
                </a:solidFill>
                <a:effectLst>
                  <a:outerShdw blurRad="38100" dist="38100" dir="2700000" algn="tl">
                    <a:srgbClr val="C0C0C0"/>
                  </a:outerShdw>
                </a:effectLst>
                <a:latin typeface="黑体" pitchFamily="2" charset="-122"/>
                <a:ea typeface="黑体" pitchFamily="2" charset="-122"/>
              </a:rPr>
              <a:t>第四部分　写作</a:t>
            </a: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en-US" altLang="zh-CN" sz="2400" b="1" dirty="0" smtClean="0">
                <a:solidFill>
                  <a:srgbClr val="000000"/>
                </a:solidFill>
                <a:latin typeface="黑体" pitchFamily="2" charset="-122"/>
                <a:ea typeface="黑体" pitchFamily="2" charset="-122"/>
                <a:cs typeface="Times New Roman" pitchFamily="18" charset="0"/>
              </a:rPr>
              <a:t>[</a:t>
            </a:r>
            <a:r>
              <a:rPr lang="zh-CN" altLang="en-US" sz="2400" b="1" dirty="0" smtClean="0">
                <a:solidFill>
                  <a:srgbClr val="000000"/>
                </a:solidFill>
                <a:latin typeface="黑体" pitchFamily="2" charset="-122"/>
                <a:ea typeface="黑体" pitchFamily="2" charset="-122"/>
                <a:cs typeface="Times New Roman" pitchFamily="18" charset="0"/>
              </a:rPr>
              <a:t>思路导引</a:t>
            </a:r>
            <a:r>
              <a:rPr lang="en-US" altLang="zh-CN" sz="2400" b="1" dirty="0" smtClean="0">
                <a:solidFill>
                  <a:srgbClr val="000000"/>
                </a:solidFill>
                <a:latin typeface="黑体" pitchFamily="2" charset="-122"/>
                <a:ea typeface="黑体" pitchFamily="2" charset="-122"/>
                <a:cs typeface="Times New Roman" pitchFamily="18" charset="0"/>
              </a:rPr>
              <a:t>]</a:t>
            </a:r>
            <a:r>
              <a:rPr lang="zh-CN" altLang="en-US" sz="2400" b="1" dirty="0" smtClean="0">
                <a:solidFill>
                  <a:srgbClr val="000000"/>
                </a:solidFill>
                <a:latin typeface="+mn-ea"/>
                <a:cs typeface="Times New Roman" pitchFamily="18" charset="0"/>
              </a:rPr>
              <a:t>本则材料的主要内容是有个小孩想分辨丝瓜藤、肉豆须的不同，结果把纠结错综的茎叶都扯断了。于是，父亲说：“种它们是用来吃的，不是用来分辨的呀！你只要照顾它们长大，摘下瓜和豆来吃就好了。”在这则材料中，两个主体很明确，一个是孩子，一个是父亲。材料没有结果，也没有评论，所以其性质是中性的，命题者的倾向也是中性的。在立意时，既可以从父亲的角度，也可以从孩子的角度。父亲的言行具有教育引导性，孩子的行为具有探索性。</a:t>
            </a:r>
          </a:p>
          <a:p>
            <a:pPr>
              <a:lnSpc>
                <a:spcPts val="3500"/>
              </a:lnSpc>
            </a:pPr>
            <a:endParaRPr lang="en-US" altLang="zh-CN" sz="2400" b="1" dirty="0" smtClean="0">
              <a:solidFill>
                <a:srgbClr val="000000"/>
              </a:solidFill>
              <a:latin typeface="Times New Roman" pitchFamily="18" charset="0"/>
              <a:ea typeface="仿宋_GB2312" pitchFamily="49" charset="-122"/>
              <a:cs typeface="Times New Roman" pitchFamily="18" charset="0"/>
            </a:endParaRPr>
          </a:p>
          <a:p>
            <a:pPr indent="622300">
              <a:lnSpc>
                <a:spcPts val="3500"/>
              </a:lnSpc>
            </a:pPr>
            <a:endParaRPr lang="en-US" altLang="zh-CN" sz="2400" b="1" dirty="0">
              <a:solidFill>
                <a:srgbClr val="990033"/>
              </a:solidFill>
              <a:latin typeface="宋体" pitchFamily="2" charset="-122"/>
            </a:endParaRPr>
          </a:p>
        </p:txBody>
      </p:sp>
      <p:sp>
        <p:nvSpPr>
          <p:cNvPr id="1653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5377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5377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zh-CN" altLang="en-US" sz="2400" b="1" dirty="0" smtClean="0">
                <a:solidFill>
                  <a:srgbClr val="000000"/>
                </a:solidFill>
                <a:latin typeface="Times New Roman" pitchFamily="18" charset="0"/>
                <a:cs typeface="Times New Roman" pitchFamily="18" charset="0"/>
              </a:rPr>
              <a:t>        要求选好角度，确定立意，自拟标题，写一篇记叙文。不要脱离材料内容及含意的范围作文，不要套作，不得抄袭。</a:t>
            </a:r>
          </a:p>
          <a:p>
            <a:pPr>
              <a:lnSpc>
                <a:spcPts val="3500"/>
              </a:lnSpc>
            </a:pPr>
            <a:endParaRPr lang="en-US" altLang="zh-CN" sz="2400" b="1" dirty="0" smtClean="0">
              <a:solidFill>
                <a:srgbClr val="990033"/>
              </a:solidFill>
              <a:latin typeface="Times New Roman" pitchFamily="18" charset="0"/>
              <a:ea typeface="黑体" pitchFamily="2" charset="-122"/>
              <a:cs typeface="Courier New" pitchFamily="49" charset="0"/>
            </a:endParaRPr>
          </a:p>
          <a:p>
            <a:pPr>
              <a:lnSpc>
                <a:spcPts val="3500"/>
              </a:lnSpc>
            </a:pP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smtClean="0">
                <a:solidFill>
                  <a:srgbClr val="990033"/>
                </a:solidFill>
                <a:latin typeface="Times New Roman" pitchFamily="18" charset="0"/>
                <a:cs typeface="Times New Roman" pitchFamily="18" charset="0"/>
              </a:rPr>
              <a:t>这是一道材料作文题。为了一张位置最佳的票，两个孩子付出了一天的辛苦劳动。可是，演出开始后，可怜的他们却沉沉地睡去。材料中所说的现象，具有很丰富的意蕴。生活中，位置确实是很重要的，可是如果只重视位置，而不清楚获得这一位置的目的，又有什么意义呢？每个人，都需要为自己的生活设定一个清楚的目标，而在为这个目标努力的过程中，不能脱离了实际。据此，构思</a:t>
            </a:r>
          </a:p>
        </p:txBody>
      </p:sp>
      <p:grpSp>
        <p:nvGrpSpPr>
          <p:cNvPr id="2" name="Group 7"/>
          <p:cNvGrpSpPr>
            <a:grpSpLocks/>
          </p:cNvGrpSpPr>
          <p:nvPr/>
        </p:nvGrpSpPr>
        <p:grpSpPr bwMode="auto">
          <a:xfrm>
            <a:off x="1588" y="3827463"/>
            <a:ext cx="609600" cy="1978025"/>
            <a:chOff x="0" y="0"/>
            <a:chExt cx="384" cy="1246"/>
          </a:xfrm>
        </p:grpSpPr>
        <p:pic>
          <p:nvPicPr>
            <p:cNvPr id="283955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955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95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956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zh-CN" altLang="en-US" sz="2400" b="1" dirty="0" smtClean="0">
                <a:solidFill>
                  <a:srgbClr val="990033"/>
                </a:solidFill>
                <a:latin typeface="Times New Roman" pitchFamily="18" charset="0"/>
                <a:cs typeface="Times New Roman" pitchFamily="18" charset="0"/>
              </a:rPr>
              <a:t>立意时，就可以从材料的内涵出发，以客观思辨的态度，围绕“位置与目标”这一核心，表达自己的观点和态度。具体的写作方向，可以从以下几个角度思考：勿因位置忘目的；确立目标要切合自己的实际；做事要量力而行；不求第一，只求拥有；做事要把握好分寸；进退有度，过犹不及。</a:t>
            </a:r>
          </a:p>
        </p:txBody>
      </p:sp>
      <p:grpSp>
        <p:nvGrpSpPr>
          <p:cNvPr id="2" name="Group 7"/>
          <p:cNvGrpSpPr>
            <a:grpSpLocks/>
          </p:cNvGrpSpPr>
          <p:nvPr/>
        </p:nvGrpSpPr>
        <p:grpSpPr bwMode="auto">
          <a:xfrm>
            <a:off x="1588" y="3827463"/>
            <a:ext cx="609600" cy="1978025"/>
            <a:chOff x="0" y="0"/>
            <a:chExt cx="384" cy="1246"/>
          </a:xfrm>
        </p:grpSpPr>
        <p:pic>
          <p:nvPicPr>
            <p:cNvPr id="283955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955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95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956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zh-CN" altLang="en-US" sz="2400" b="1" dirty="0">
                <a:solidFill>
                  <a:srgbClr val="000000"/>
                </a:solidFill>
                <a:latin typeface="Times New Roman" pitchFamily="18" charset="0"/>
                <a:cs typeface="Times New Roman" pitchFamily="18" charset="0"/>
              </a:rPr>
              <a:t>二、议论文</a:t>
            </a:r>
          </a:p>
          <a:p>
            <a:pPr indent="630238" algn="just">
              <a:lnSpc>
                <a:spcPts val="3500"/>
              </a:lnSpc>
            </a:pPr>
            <a:r>
              <a:rPr lang="zh-CN" altLang="en-US" sz="2400" b="1" dirty="0" smtClean="0">
                <a:solidFill>
                  <a:srgbClr val="000000"/>
                </a:solidFill>
                <a:latin typeface="Times New Roman" pitchFamily="18" charset="0"/>
                <a:cs typeface="Times New Roman" pitchFamily="18" charset="0"/>
              </a:rPr>
              <a:t>议论文，就是议论说理的文章。它以“议论”为主要表达方式，运用判断推理的方法，通过摆事实、讲道理，来论证观点或阐明主张。议论文的三要素是论点、论据、论证。</a:t>
            </a:r>
          </a:p>
          <a:p>
            <a:pPr indent="630238" algn="just">
              <a:lnSpc>
                <a:spcPts val="3500"/>
              </a:lnSpc>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一</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中心论点和分论点</a:t>
            </a:r>
          </a:p>
          <a:p>
            <a:pPr indent="630238" algn="just">
              <a:lnSpc>
                <a:spcPts val="3500"/>
              </a:lnSpc>
            </a:pPr>
            <a:r>
              <a:rPr lang="zh-CN" altLang="en-US" sz="2400" b="1" dirty="0" smtClean="0">
                <a:solidFill>
                  <a:srgbClr val="000000"/>
                </a:solidFill>
                <a:latin typeface="Times New Roman" pitchFamily="18" charset="0"/>
                <a:cs typeface="Times New Roman" pitchFamily="18" charset="0"/>
              </a:rPr>
              <a:t>中心论点是作者对所论述的问题的见解和主张，是议论文的灵魂与主帅。一篇文章往往只有一个中心论点，但可以有多个分论点。论点应该鲜明、正确、有概括性，绝不可模棱两可，让人捉摸不定。</a:t>
            </a:r>
          </a:p>
        </p:txBody>
      </p:sp>
      <p:grpSp>
        <p:nvGrpSpPr>
          <p:cNvPr id="2" name="Group 7"/>
          <p:cNvGrpSpPr>
            <a:grpSpLocks/>
          </p:cNvGrpSpPr>
          <p:nvPr/>
        </p:nvGrpSpPr>
        <p:grpSpPr bwMode="auto">
          <a:xfrm>
            <a:off x="1588" y="3827463"/>
            <a:ext cx="609600" cy="1978025"/>
            <a:chOff x="0" y="0"/>
            <a:chExt cx="384" cy="1246"/>
          </a:xfrm>
        </p:grpSpPr>
        <p:pic>
          <p:nvPicPr>
            <p:cNvPr id="284467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4467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4467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4468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indent="630238" algn="just">
              <a:lnSpc>
                <a:spcPts val="3500"/>
              </a:lnSpc>
            </a:pPr>
            <a:r>
              <a:rPr lang="zh-CN" altLang="en-US" sz="2400" b="1" dirty="0" smtClean="0">
                <a:solidFill>
                  <a:srgbClr val="000000"/>
                </a:solidFill>
                <a:latin typeface="Times New Roman" pitchFamily="18" charset="0"/>
                <a:cs typeface="Times New Roman" pitchFamily="18" charset="0"/>
              </a:rPr>
              <a:t>看一篇文章是否是议论文，首先要看其有无中心论点。中心论点一定要鲜明突出，对某个人或某件事的看法是什么，赞成什么，反对什么，都应明确地表达出来，不能含糊不清，也不能罗列各种看法和见解而不表明自己的态度。常见的中心论点的表达形式有：</a:t>
            </a:r>
          </a:p>
          <a:p>
            <a:pPr>
              <a:lnSpc>
                <a:spcPts val="3500"/>
              </a:lnSpc>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修辞式</a:t>
            </a:r>
          </a:p>
          <a:p>
            <a:pPr indent="630238" algn="just">
              <a:lnSpc>
                <a:spcPts val="3500"/>
              </a:lnSpc>
            </a:pPr>
            <a:r>
              <a:rPr lang="zh-CN" altLang="en-US" sz="2400" b="1" dirty="0" smtClean="0">
                <a:solidFill>
                  <a:srgbClr val="000000"/>
                </a:solidFill>
                <a:latin typeface="Times New Roman" pitchFamily="18" charset="0"/>
                <a:cs typeface="Times New Roman" pitchFamily="18" charset="0"/>
              </a:rPr>
              <a:t>如材料的中心是“节俭”，中心论点可以这样确立：节俭是秋天的蒲公英追求的一丝清风。</a:t>
            </a:r>
          </a:p>
          <a:p>
            <a:pPr>
              <a:lnSpc>
                <a:spcPts val="3500"/>
              </a:lnSpc>
            </a:pPr>
            <a:r>
              <a:rPr lang="en-US" altLang="zh-CN" sz="2400" b="1" dirty="0" smtClean="0">
                <a:solidFill>
                  <a:srgbClr val="000000"/>
                </a:solidFill>
                <a:latin typeface="Times New Roman" pitchFamily="18" charset="0"/>
                <a:cs typeface="Times New Roman" pitchFamily="18" charset="0"/>
              </a:rPr>
              <a:t>2. </a:t>
            </a:r>
            <a:r>
              <a:rPr lang="zh-CN" altLang="en-US" sz="2400" b="1" dirty="0" smtClean="0">
                <a:solidFill>
                  <a:srgbClr val="000000"/>
                </a:solidFill>
                <a:latin typeface="Times New Roman" pitchFamily="18" charset="0"/>
                <a:cs typeface="Times New Roman" pitchFamily="18" charset="0"/>
              </a:rPr>
              <a:t>复句式</a:t>
            </a:r>
          </a:p>
          <a:p>
            <a:pPr indent="630238" algn="just">
              <a:lnSpc>
                <a:spcPts val="3500"/>
              </a:lnSpc>
            </a:pPr>
            <a:r>
              <a:rPr lang="zh-CN" altLang="en-US" sz="2400" b="1" dirty="0" smtClean="0">
                <a:solidFill>
                  <a:srgbClr val="000000"/>
                </a:solidFill>
                <a:latin typeface="Times New Roman" pitchFamily="18" charset="0"/>
                <a:cs typeface="Times New Roman" pitchFamily="18" charset="0"/>
              </a:rPr>
              <a:t>如材料的中心是“守住心灵的净土”， 中心论点可以这样确立：只有守住心灵的一方净土，才能取得骄人的成绩。</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只有</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才</a:t>
            </a:r>
            <a:r>
              <a:rPr lang="en-US" altLang="zh-CN" sz="2400" b="1" dirty="0" smtClean="0">
                <a:solidFill>
                  <a:srgbClr val="000000"/>
                </a:solidFill>
                <a:latin typeface="Times New Roman" pitchFamily="18" charset="0"/>
                <a:cs typeface="Times New Roman" pitchFamily="18" charset="0"/>
              </a:rPr>
              <a:t>……)</a:t>
            </a:r>
          </a:p>
        </p:txBody>
      </p:sp>
      <p:grpSp>
        <p:nvGrpSpPr>
          <p:cNvPr id="2" name="Group 7"/>
          <p:cNvGrpSpPr>
            <a:grpSpLocks/>
          </p:cNvGrpSpPr>
          <p:nvPr/>
        </p:nvGrpSpPr>
        <p:grpSpPr bwMode="auto">
          <a:xfrm>
            <a:off x="1588" y="3827463"/>
            <a:ext cx="609600" cy="1978025"/>
            <a:chOff x="0" y="0"/>
            <a:chExt cx="384" cy="1246"/>
          </a:xfrm>
        </p:grpSpPr>
        <p:pic>
          <p:nvPicPr>
            <p:cNvPr id="284570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4570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457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4570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indent="628650" algn="just">
              <a:lnSpc>
                <a:spcPts val="3500"/>
              </a:lnSpc>
            </a:pPr>
            <a:r>
              <a:rPr lang="zh-CN" altLang="en-US" sz="2400" b="1" dirty="0" smtClean="0">
                <a:solidFill>
                  <a:srgbClr val="000000"/>
                </a:solidFill>
                <a:latin typeface="Times New Roman" pitchFamily="18" charset="0"/>
                <a:cs typeface="Times New Roman" pitchFamily="18" charset="0"/>
              </a:rPr>
              <a:t>一篇议论文，除中心论点外，还要有对中心论点起证明、补充和发挥作用的分论点。分论点是由中心论点统率并为中心论点服务的。中心论点是文章的基本观点；分论点则是为了有力地阐述中心论点而设置的，它是支持和论证中心论点的论据，所以称之为分论点。中心论点就好比文章的纲，分论点为目，它们是纲与目的关系，两者紧密结合，协调得当，就能使文章言之成理、纲举目张。“纲”具有概括性，才能根据它扩大引申而分化出具体的分论点。常见的分论点的确立形式有：</a:t>
            </a:r>
          </a:p>
        </p:txBody>
      </p:sp>
      <p:grpSp>
        <p:nvGrpSpPr>
          <p:cNvPr id="2" name="Group 7"/>
          <p:cNvGrpSpPr>
            <a:grpSpLocks/>
          </p:cNvGrpSpPr>
          <p:nvPr/>
        </p:nvGrpSpPr>
        <p:grpSpPr bwMode="auto">
          <a:xfrm>
            <a:off x="1588" y="3827463"/>
            <a:ext cx="609600" cy="1978025"/>
            <a:chOff x="0" y="0"/>
            <a:chExt cx="384" cy="1246"/>
          </a:xfrm>
        </p:grpSpPr>
        <p:pic>
          <p:nvPicPr>
            <p:cNvPr id="2846725"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46726"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4672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4672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并列分解</a:t>
            </a:r>
          </a:p>
          <a:p>
            <a:pPr indent="623888" algn="just">
              <a:lnSpc>
                <a:spcPts val="3500"/>
              </a:lnSpc>
            </a:pPr>
            <a:r>
              <a:rPr lang="zh-CN" altLang="en-US" sz="2400" b="1" dirty="0" smtClean="0">
                <a:solidFill>
                  <a:srgbClr val="000000"/>
                </a:solidFill>
                <a:latin typeface="Times New Roman" pitchFamily="18" charset="0"/>
                <a:cs typeface="Times New Roman" pitchFamily="18" charset="0"/>
              </a:rPr>
              <a:t>并列分解就是从不同的侧面横向展开来分解中心论点。如对命题作文</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自嘲</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可以这样分解：①自嘲是机敏的退让；②自嘲是面对缺点的勇敢；③自嘲是生存的智慧。再如中心论点是“贫困也是一笔财富”，那么分论点可以这样设计：①贫困可催有志者奋发图强，改变命运；②贫困可以培养人的意志和毅力；③贫困能增长人的能力，人的许多能力是在困境中锻炼出来的。</a:t>
            </a:r>
          </a:p>
        </p:txBody>
      </p:sp>
      <p:grpSp>
        <p:nvGrpSpPr>
          <p:cNvPr id="2" name="Group 7"/>
          <p:cNvGrpSpPr>
            <a:grpSpLocks/>
          </p:cNvGrpSpPr>
          <p:nvPr/>
        </p:nvGrpSpPr>
        <p:grpSpPr bwMode="auto">
          <a:xfrm>
            <a:off x="1588" y="3827463"/>
            <a:ext cx="609600" cy="1978025"/>
            <a:chOff x="0" y="0"/>
            <a:chExt cx="384" cy="1246"/>
          </a:xfrm>
        </p:grpSpPr>
        <p:pic>
          <p:nvPicPr>
            <p:cNvPr id="284774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4775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4775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4775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en-US" altLang="zh-CN" sz="2400" b="1" dirty="0" smtClean="0">
                <a:solidFill>
                  <a:srgbClr val="000000"/>
                </a:solidFill>
                <a:latin typeface="Times New Roman" pitchFamily="18" charset="0"/>
                <a:cs typeface="Times New Roman" pitchFamily="18" charset="0"/>
              </a:rPr>
              <a:t>2. </a:t>
            </a:r>
            <a:r>
              <a:rPr lang="zh-CN" altLang="en-US" sz="2400" b="1" dirty="0" smtClean="0">
                <a:solidFill>
                  <a:srgbClr val="000000"/>
                </a:solidFill>
                <a:latin typeface="Times New Roman" pitchFamily="18" charset="0"/>
                <a:cs typeface="Times New Roman" pitchFamily="18" charset="0"/>
              </a:rPr>
              <a:t>递进分解</a:t>
            </a:r>
          </a:p>
          <a:p>
            <a:pPr indent="623888" algn="just">
              <a:lnSpc>
                <a:spcPts val="3500"/>
              </a:lnSpc>
            </a:pPr>
            <a:r>
              <a:rPr lang="zh-CN" altLang="en-US" sz="2400" b="1" dirty="0" smtClean="0">
                <a:solidFill>
                  <a:srgbClr val="000000"/>
                </a:solidFill>
                <a:latin typeface="Times New Roman" pitchFamily="18" charset="0"/>
                <a:cs typeface="Times New Roman" pitchFamily="18" charset="0"/>
              </a:rPr>
              <a:t>在论证过程中，由浅入深，层层深入，步步推进，这就是递进式分解。议论文一般是按“是什么，为什么，怎么办”的步骤来写，这其实就是一种递进关系，环环相扣，逐步解决议论文的三个问题。这既可以集中笔力写清楚任一方面，也可以把三个方面写得全面详细。</a:t>
            </a:r>
          </a:p>
          <a:p>
            <a:pPr indent="623888" algn="just">
              <a:lnSpc>
                <a:spcPts val="3500"/>
              </a:lnSpc>
            </a:pPr>
            <a:r>
              <a:rPr lang="zh-CN" altLang="en-US" sz="2400" b="1" dirty="0" smtClean="0">
                <a:solidFill>
                  <a:srgbClr val="000000"/>
                </a:solidFill>
                <a:latin typeface="Times New Roman" pitchFamily="18" charset="0"/>
                <a:cs typeface="Times New Roman" pitchFamily="18" charset="0"/>
              </a:rPr>
              <a:t>以</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人生的加减法</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为例，可以这样分解：</a:t>
            </a:r>
          </a:p>
          <a:p>
            <a:pPr indent="623888" algn="just">
              <a:lnSpc>
                <a:spcPts val="3500"/>
              </a:lnSpc>
            </a:pPr>
            <a:r>
              <a:rPr lang="zh-CN" altLang="en-US" sz="2400" b="1" dirty="0" smtClean="0">
                <a:solidFill>
                  <a:srgbClr val="000000"/>
                </a:solidFill>
                <a:latin typeface="Times New Roman" pitchFamily="18" charset="0"/>
                <a:cs typeface="Times New Roman" pitchFamily="18" charset="0"/>
              </a:rPr>
              <a:t>①是什么：面对人生的加减，要加一点自然的清逸野气，减一点人工合成的矫揉造作。②为什么：因为在物欲横流的社会中需要抵制诱惑，坚守真实的自我，拒绝庸俗，追慕崇高。③怎么办：既要有出世的隐逸，又要有入世的积极。</a:t>
            </a:r>
          </a:p>
        </p:txBody>
      </p:sp>
      <p:grpSp>
        <p:nvGrpSpPr>
          <p:cNvPr id="2" name="Group 7"/>
          <p:cNvGrpSpPr>
            <a:grpSpLocks/>
          </p:cNvGrpSpPr>
          <p:nvPr/>
        </p:nvGrpSpPr>
        <p:grpSpPr bwMode="auto">
          <a:xfrm>
            <a:off x="1588" y="3827463"/>
            <a:ext cx="609600" cy="1978025"/>
            <a:chOff x="0" y="0"/>
            <a:chExt cx="384" cy="1246"/>
          </a:xfrm>
        </p:grpSpPr>
        <p:pic>
          <p:nvPicPr>
            <p:cNvPr id="284877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4877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4877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48777"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indent="627063" algn="just">
              <a:lnSpc>
                <a:spcPts val="3500"/>
              </a:lnSpc>
            </a:pPr>
            <a:r>
              <a:rPr lang="zh-CN" altLang="en-US" sz="2400" b="1" dirty="0" smtClean="0">
                <a:solidFill>
                  <a:srgbClr val="000000"/>
                </a:solidFill>
                <a:latin typeface="Times New Roman" pitchFamily="18" charset="0"/>
                <a:cs typeface="Times New Roman" pitchFamily="18" charset="0"/>
              </a:rPr>
              <a:t>又如以“要做老实人”为话题，在进行分论点论述时，先说“做一个老实人，对自己是一种莫大的享受”，再说“做一个老实人，对别人是一种莫大的尊重”，最后说“做一个老实人，是对整个社会的莫大贡献”。这篇文章就分别从对己、对人、对整个社会三个角度加以论述，而这三个方面是层层深入的，不是单纯的并列关系。</a:t>
            </a:r>
          </a:p>
        </p:txBody>
      </p:sp>
      <p:grpSp>
        <p:nvGrpSpPr>
          <p:cNvPr id="2" name="Group 7"/>
          <p:cNvGrpSpPr>
            <a:grpSpLocks/>
          </p:cNvGrpSpPr>
          <p:nvPr/>
        </p:nvGrpSpPr>
        <p:grpSpPr bwMode="auto">
          <a:xfrm>
            <a:off x="1588" y="3827463"/>
            <a:ext cx="609600" cy="1978025"/>
            <a:chOff x="0" y="0"/>
            <a:chExt cx="384" cy="1246"/>
          </a:xfrm>
        </p:grpSpPr>
        <p:pic>
          <p:nvPicPr>
            <p:cNvPr id="284979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4979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4979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4980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nSpc>
                <a:spcPts val="3500"/>
              </a:lnSpc>
            </a:pPr>
            <a:r>
              <a:rPr lang="en-US" altLang="zh-CN" sz="2400" b="1" dirty="0" smtClean="0">
                <a:solidFill>
                  <a:srgbClr val="000000"/>
                </a:solidFill>
                <a:latin typeface="Times New Roman" pitchFamily="18" charset="0"/>
                <a:cs typeface="Times New Roman" pitchFamily="18" charset="0"/>
              </a:rPr>
              <a:t>3. </a:t>
            </a:r>
            <a:r>
              <a:rPr lang="zh-CN" altLang="en-US" sz="2400" b="1" dirty="0" smtClean="0">
                <a:solidFill>
                  <a:srgbClr val="000000"/>
                </a:solidFill>
                <a:latin typeface="Times New Roman" pitchFamily="18" charset="0"/>
                <a:cs typeface="Times New Roman" pitchFamily="18" charset="0"/>
              </a:rPr>
              <a:t>正反分解</a:t>
            </a:r>
          </a:p>
          <a:p>
            <a:pPr indent="627063" algn="just">
              <a:lnSpc>
                <a:spcPts val="3500"/>
              </a:lnSpc>
            </a:pPr>
            <a:r>
              <a:rPr lang="zh-CN" altLang="en-US" sz="2400" b="1" dirty="0" smtClean="0">
                <a:solidFill>
                  <a:srgbClr val="000000"/>
                </a:solidFill>
                <a:latin typeface="Times New Roman" pitchFamily="18" charset="0"/>
                <a:cs typeface="Times New Roman" pitchFamily="18" charset="0"/>
              </a:rPr>
              <a:t>正反分解是将发生在同一时期或同一区域的两种性质截然相反或有差异的事物进行比较，也叫“横向比较”。通过这样的对比，对正确的或者好的事物予以肯定，对错误的或者差的事物予以否定。如在论证“不能忽视微小力量”这个论点时，可先从正面举例入手“滴水可以穿石”“涓涓细流汇成江河湖海”，然后再从反面论证“一颗螺丝有故障，可使飞机爆炸，从而造成重大伤亡”“千里之堤，溃于蚁穴”等。</a:t>
            </a:r>
          </a:p>
        </p:txBody>
      </p:sp>
      <p:grpSp>
        <p:nvGrpSpPr>
          <p:cNvPr id="2" name="Group 7"/>
          <p:cNvGrpSpPr>
            <a:grpSpLocks/>
          </p:cNvGrpSpPr>
          <p:nvPr/>
        </p:nvGrpSpPr>
        <p:grpSpPr bwMode="auto">
          <a:xfrm>
            <a:off x="1588" y="3827463"/>
            <a:ext cx="609600" cy="1978025"/>
            <a:chOff x="0" y="0"/>
            <a:chExt cx="384" cy="1246"/>
          </a:xfrm>
        </p:grpSpPr>
        <p:pic>
          <p:nvPicPr>
            <p:cNvPr id="285082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082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082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082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indent="627063" algn="just">
              <a:lnSpc>
                <a:spcPts val="3500"/>
              </a:lnSpc>
            </a:pPr>
            <a:r>
              <a:rPr lang="zh-CN" altLang="en-US" sz="2400" b="1" dirty="0" smtClean="0">
                <a:solidFill>
                  <a:srgbClr val="000000"/>
                </a:solidFill>
                <a:latin typeface="Times New Roman" pitchFamily="18" charset="0"/>
                <a:cs typeface="Times New Roman" pitchFamily="18" charset="0"/>
              </a:rPr>
              <a:t>在分解分论点时，需要注意以下几点：</a:t>
            </a:r>
          </a:p>
          <a:p>
            <a:pPr indent="627063" algn="just">
              <a:lnSpc>
                <a:spcPts val="3500"/>
              </a:lnSpc>
            </a:pP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扣得住。分论点不宜过多，三四个即可，分论点的表述要尽量紧扣中心论点的关键字眼，以保证每一段都扣题。</a:t>
            </a:r>
          </a:p>
          <a:p>
            <a:pPr indent="627063" algn="just">
              <a:lnSpc>
                <a:spcPts val="3500"/>
              </a:lnSpc>
            </a:pP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分得开。分论点应按照统一分类标准划分，它们之间在内容上不能重复或交叉。</a:t>
            </a:r>
          </a:p>
          <a:p>
            <a:pPr indent="627063" algn="just">
              <a:lnSpc>
                <a:spcPts val="3500"/>
              </a:lnSpc>
            </a:pPr>
            <a:r>
              <a:rPr lang="en-US" altLang="zh-CN" sz="2400" b="1" dirty="0" smtClean="0">
                <a:solidFill>
                  <a:srgbClr val="000000"/>
                </a:solidFill>
                <a:latin typeface="Times New Roman" pitchFamily="18" charset="0"/>
                <a:cs typeface="Times New Roman" pitchFamily="18" charset="0"/>
              </a:rPr>
              <a:t>(3)</a:t>
            </a:r>
            <a:r>
              <a:rPr lang="zh-CN" altLang="en-US" sz="2400" b="1" dirty="0" smtClean="0">
                <a:solidFill>
                  <a:srgbClr val="000000"/>
                </a:solidFill>
                <a:latin typeface="Times New Roman" pitchFamily="18" charset="0"/>
                <a:cs typeface="Times New Roman" pitchFamily="18" charset="0"/>
              </a:rPr>
              <a:t>排得顺。分论点之间有时是并列关系，有时是递进关系，其排列应符合一定的逻辑顺序，不可随意放置。如：人</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集体</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国家。分论点之间的句子结构要一致，使中间几段构成排比，是一个更好的选择。</a:t>
            </a:r>
          </a:p>
        </p:txBody>
      </p:sp>
      <p:grpSp>
        <p:nvGrpSpPr>
          <p:cNvPr id="2" name="Group 7"/>
          <p:cNvGrpSpPr>
            <a:grpSpLocks/>
          </p:cNvGrpSpPr>
          <p:nvPr/>
        </p:nvGrpSpPr>
        <p:grpSpPr bwMode="auto">
          <a:xfrm>
            <a:off x="1588" y="3827463"/>
            <a:ext cx="609600" cy="1978025"/>
            <a:chOff x="0" y="0"/>
            <a:chExt cx="384" cy="1246"/>
          </a:xfrm>
        </p:grpSpPr>
        <p:pic>
          <p:nvPicPr>
            <p:cNvPr id="2851845"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1846"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184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184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en-US" altLang="zh-CN" sz="2400" b="1" dirty="0" smtClean="0">
                <a:solidFill>
                  <a:srgbClr val="990033"/>
                </a:solidFill>
                <a:latin typeface="黑体" pitchFamily="2" charset="-122"/>
                <a:ea typeface="黑体" pitchFamily="2" charset="-122"/>
              </a:rPr>
              <a:t>[</a:t>
            </a:r>
            <a:r>
              <a:rPr lang="zh-CN" altLang="en-US" sz="2400" b="1" dirty="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 </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从父亲的角度立意</a:t>
            </a:r>
            <a:r>
              <a:rPr lang="en-US" altLang="zh-CN" sz="2400" b="1" dirty="0" smtClean="0">
                <a:solidFill>
                  <a:srgbClr val="990033"/>
                </a:solidFill>
                <a:latin typeface="宋体" pitchFamily="2" charset="-122"/>
              </a:rPr>
              <a:t>)①</a:t>
            </a:r>
            <a:r>
              <a:rPr lang="zh-CN" altLang="en-US" sz="2400" b="1" dirty="0" smtClean="0">
                <a:solidFill>
                  <a:srgbClr val="990033"/>
                </a:solidFill>
                <a:latin typeface="宋体" pitchFamily="2" charset="-122"/>
              </a:rPr>
              <a:t>顺其自然，不要主观行事，肯定父亲的生活经验；②人生要认清方向，有准确的人生定位才不会走弯路；③做事不要只注重结果，功利色彩太浓，还要重视过程，否定父亲的实用主义。</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从儿子的角度立意</a:t>
            </a:r>
            <a:r>
              <a:rPr lang="en-US" altLang="zh-CN" sz="2400" b="1" dirty="0" smtClean="0">
                <a:solidFill>
                  <a:srgbClr val="990033"/>
                </a:solidFill>
                <a:latin typeface="宋体" pitchFamily="2" charset="-122"/>
              </a:rPr>
              <a:t>)①</a:t>
            </a:r>
            <a:r>
              <a:rPr lang="zh-CN" altLang="en-US" sz="2400" b="1" dirty="0" smtClean="0">
                <a:solidFill>
                  <a:srgbClr val="990033"/>
                </a:solidFill>
                <a:latin typeface="宋体" pitchFamily="2" charset="-122"/>
              </a:rPr>
              <a:t>冲破传统观念，大胆探索求真，肯定儿子的探究精神；②追根求源，贵在知新，还可以建议儿子向生活学习等等。</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从丝瓜藤和肉豆须的角度立意</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可以联系人生，人生也如丝瓜藤和肉豆须一样，时不时与人纠缠不清，只要记住自己的出发点，不忘自己的目标，过程中的不愉快不必在意，由此可以写认准目标，懂得放下必能成功。</a:t>
            </a:r>
          </a:p>
          <a:p>
            <a:pPr>
              <a:lnSpc>
                <a:spcPts val="3500"/>
              </a:lnSpc>
            </a:pPr>
            <a:endParaRPr lang="zh-CN" altLang="en-US" sz="2400" b="1" dirty="0" smtClean="0">
              <a:solidFill>
                <a:srgbClr val="990033"/>
              </a:solidFill>
              <a:latin typeface="宋体" pitchFamily="2" charset="-122"/>
            </a:endParaRPr>
          </a:p>
          <a:p>
            <a:pPr>
              <a:lnSpc>
                <a:spcPts val="3500"/>
              </a:lnSpc>
            </a:pPr>
            <a:r>
              <a:rPr lang="zh-CN" altLang="en-US" b="1" u="sng" dirty="0"/>
              <a:t>　　　　　　</a:t>
            </a:r>
            <a:endParaRPr lang="zh-CN" altLang="zh-CN" b="1" u="sng" dirty="0"/>
          </a:p>
        </p:txBody>
      </p:sp>
      <p:sp>
        <p:nvSpPr>
          <p:cNvPr id="253952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39534"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39535"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indent="627063" algn="just">
              <a:lnSpc>
                <a:spcPts val="3500"/>
              </a:lnSpc>
            </a:pPr>
            <a:r>
              <a:rPr lang="en-US" altLang="zh-CN" sz="2400" b="1" dirty="0" smtClean="0">
                <a:solidFill>
                  <a:srgbClr val="000000"/>
                </a:solidFill>
                <a:latin typeface="Times New Roman" pitchFamily="18" charset="0"/>
                <a:cs typeface="Times New Roman" pitchFamily="18" charset="0"/>
              </a:rPr>
              <a:t>(4)</a:t>
            </a:r>
            <a:r>
              <a:rPr lang="zh-CN" altLang="en-US" sz="2400" b="1" dirty="0" smtClean="0">
                <a:solidFill>
                  <a:srgbClr val="000000"/>
                </a:solidFill>
                <a:latin typeface="Times New Roman" pitchFamily="18" charset="0"/>
                <a:cs typeface="Times New Roman" pitchFamily="18" charset="0"/>
              </a:rPr>
              <a:t>语言靓。分论点既要形式整齐，又要有变化，最好有文采</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采用排比、比喻、化用名句等手法</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，语言要精练，一般控制在</a:t>
            </a:r>
            <a:r>
              <a:rPr lang="en-US" altLang="zh-CN" sz="2400" b="1" dirty="0" smtClean="0">
                <a:solidFill>
                  <a:srgbClr val="000000"/>
                </a:solidFill>
                <a:latin typeface="Times New Roman" pitchFamily="18" charset="0"/>
                <a:cs typeface="Times New Roman" pitchFamily="18" charset="0"/>
              </a:rPr>
              <a:t>15</a:t>
            </a:r>
            <a:r>
              <a:rPr lang="zh-CN" altLang="en-US" sz="2400" b="1" dirty="0" smtClean="0">
                <a:solidFill>
                  <a:srgbClr val="000000"/>
                </a:solidFill>
                <a:latin typeface="Times New Roman" pitchFamily="18" charset="0"/>
                <a:cs typeface="Times New Roman" pitchFamily="18" charset="0"/>
              </a:rPr>
              <a:t>字以内。如中心论点是“摒弃浮华，求真务实，成就梦想”，我们可以这样分解：摒弃浮华，求真务实，成就艺术家的梦想；摒弃浮华，求真务实，成就文学家的梦想；摒弃浮华，求真务实，成就政治家的梦想。</a:t>
            </a:r>
          </a:p>
        </p:txBody>
      </p:sp>
      <p:grpSp>
        <p:nvGrpSpPr>
          <p:cNvPr id="2" name="Group 7"/>
          <p:cNvGrpSpPr>
            <a:grpSpLocks/>
          </p:cNvGrpSpPr>
          <p:nvPr/>
        </p:nvGrpSpPr>
        <p:grpSpPr bwMode="auto">
          <a:xfrm>
            <a:off x="1588" y="3827463"/>
            <a:ext cx="609600" cy="1978025"/>
            <a:chOff x="0" y="0"/>
            <a:chExt cx="384" cy="1246"/>
          </a:xfrm>
        </p:grpSpPr>
        <p:pic>
          <p:nvPicPr>
            <p:cNvPr id="285286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287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287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287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indent="627063">
              <a:lnSpc>
                <a:spcPts val="3500"/>
              </a:lnSpc>
            </a:pPr>
            <a:r>
              <a:rPr lang="zh-CN" altLang="en-US" sz="2400" b="1" dirty="0" smtClean="0">
                <a:latin typeface="Times New Roman" pitchFamily="18" charset="0"/>
                <a:cs typeface="Times New Roman" pitchFamily="18" charset="0"/>
              </a:rPr>
              <a:t>例</a:t>
            </a:r>
            <a:endParaRPr lang="en-US" altLang="zh-CN" sz="2400" b="1" dirty="0" smtClean="0">
              <a:latin typeface="Times New Roman" pitchFamily="18" charset="0"/>
              <a:cs typeface="Times New Roman" pitchFamily="18" charset="0"/>
            </a:endParaRPr>
          </a:p>
          <a:p>
            <a:pPr indent="627063" algn="ctr">
              <a:lnSpc>
                <a:spcPts val="3500"/>
              </a:lnSpc>
            </a:pPr>
            <a:r>
              <a:rPr lang="zh-CN" altLang="en-US" sz="2400" b="1" dirty="0" smtClean="0">
                <a:latin typeface="Times New Roman" pitchFamily="18" charset="0"/>
                <a:cs typeface="Times New Roman" pitchFamily="18" charset="0"/>
              </a:rPr>
              <a:t>遵规守范，珍惜幸福</a:t>
            </a:r>
          </a:p>
          <a:p>
            <a:pPr indent="627063" algn="r">
              <a:lnSpc>
                <a:spcPts val="3500"/>
              </a:lnSpc>
            </a:pPr>
            <a:r>
              <a:rPr lang="en-US" altLang="zh-CN" sz="2400" b="1" dirty="0" smtClean="0">
                <a:latin typeface="Times New Roman" pitchFamily="18" charset="0"/>
                <a:ea typeface="仿宋_GB2312" pitchFamily="49" charset="-122"/>
                <a:cs typeface="Times New Roman" pitchFamily="18" charset="0"/>
              </a:rPr>
              <a:t>——</a:t>
            </a:r>
            <a:r>
              <a:rPr lang="zh-CN" altLang="en-US" sz="2400" b="1" dirty="0" smtClean="0">
                <a:latin typeface="Times New Roman" pitchFamily="18" charset="0"/>
                <a:ea typeface="仿宋_GB2312" pitchFamily="49" charset="-122"/>
                <a:cs typeface="Times New Roman" pitchFamily="18" charset="0"/>
              </a:rPr>
              <a:t>致老陈的一封信</a:t>
            </a:r>
          </a:p>
          <a:p>
            <a:pPr indent="627063" algn="ctr">
              <a:lnSpc>
                <a:spcPts val="3500"/>
              </a:lnSpc>
            </a:pPr>
            <a:r>
              <a:rPr lang="zh-CN" altLang="en-US" sz="2400" b="1" dirty="0" smtClean="0">
                <a:latin typeface="Times New Roman" pitchFamily="18" charset="0"/>
                <a:ea typeface="仿宋_GB2312" pitchFamily="49" charset="-122"/>
                <a:cs typeface="Times New Roman" pitchFamily="18" charset="0"/>
              </a:rPr>
              <a:t>一</a:t>
            </a:r>
            <a:r>
              <a:rPr lang="zh-CN" altLang="en-US" sz="2400" b="1" dirty="0">
                <a:latin typeface="Times New Roman" pitchFamily="18" charset="0"/>
                <a:ea typeface="仿宋_GB2312" pitchFamily="49" charset="-122"/>
                <a:cs typeface="Times New Roman" pitchFamily="18" charset="0"/>
              </a:rPr>
              <a:t>考生</a:t>
            </a:r>
            <a:endParaRPr lang="zh-CN" altLang="en-US" sz="2400" b="1" dirty="0">
              <a:latin typeface="Times New Roman" pitchFamily="18" charset="0"/>
              <a:ea typeface="楷体_GB2312" pitchFamily="49" charset="-122"/>
              <a:cs typeface="Times New Roman" pitchFamily="18" charset="0"/>
            </a:endParaRPr>
          </a:p>
          <a:p>
            <a:pPr>
              <a:lnSpc>
                <a:spcPts val="3500"/>
              </a:lnSpc>
            </a:pPr>
            <a:r>
              <a:rPr lang="zh-CN" altLang="en-US" sz="2400" b="1" dirty="0" smtClean="0">
                <a:latin typeface="Times New Roman" pitchFamily="18" charset="0"/>
                <a:ea typeface="楷体_GB2312" pitchFamily="49" charset="-122"/>
                <a:cs typeface="Times New Roman" pitchFamily="18" charset="0"/>
              </a:rPr>
              <a:t>陈先生：</a:t>
            </a:r>
          </a:p>
          <a:p>
            <a:pPr indent="627063" algn="just">
              <a:lnSpc>
                <a:spcPts val="3500"/>
              </a:lnSpc>
            </a:pPr>
            <a:r>
              <a:rPr lang="zh-CN" altLang="en-US" sz="2400" b="1" dirty="0" smtClean="0">
                <a:latin typeface="Times New Roman" pitchFamily="18" charset="0"/>
                <a:ea typeface="楷体_GB2312" pitchFamily="49" charset="-122"/>
                <a:cs typeface="Times New Roman" pitchFamily="18" charset="0"/>
              </a:rPr>
              <a:t>您好！</a:t>
            </a:r>
          </a:p>
          <a:p>
            <a:pPr indent="627063" algn="just">
              <a:lnSpc>
                <a:spcPts val="3500"/>
              </a:lnSpc>
            </a:pPr>
            <a:r>
              <a:rPr lang="zh-CN" altLang="en-US" sz="2400" b="1" dirty="0" smtClean="0">
                <a:latin typeface="Times New Roman" pitchFamily="18" charset="0"/>
                <a:ea typeface="楷体_GB2312" pitchFamily="49" charset="-122"/>
                <a:cs typeface="Times New Roman" pitchFamily="18" charset="0"/>
              </a:rPr>
              <a:t>您罔顾家人的多次劝告，屡屡在高速公路上开车时接打手机，这样做是不对的，您知道吗？这不仅是对交通规则的漠视，更是对自己生命的漠视，对自己人生幸福的漠视！所幸，您有一个理智的好女儿。她对您的举报，也许会让您一时颜面扫地，但从长远来看，却为您的个人幸福、家庭幸福撑开了守护的翅膀。</a:t>
            </a:r>
          </a:p>
        </p:txBody>
      </p:sp>
      <p:grpSp>
        <p:nvGrpSpPr>
          <p:cNvPr id="2" name="Group 7"/>
          <p:cNvGrpSpPr>
            <a:grpSpLocks/>
          </p:cNvGrpSpPr>
          <p:nvPr/>
        </p:nvGrpSpPr>
        <p:grpSpPr bwMode="auto">
          <a:xfrm>
            <a:off x="1588" y="3827463"/>
            <a:ext cx="609600" cy="1978025"/>
            <a:chOff x="0" y="0"/>
            <a:chExt cx="384" cy="1246"/>
          </a:xfrm>
        </p:grpSpPr>
        <p:pic>
          <p:nvPicPr>
            <p:cNvPr id="285389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389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389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389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gn="just">
              <a:lnSpc>
                <a:spcPts val="3500"/>
              </a:lnSpc>
            </a:pPr>
            <a:r>
              <a:rPr lang="zh-CN" altLang="en-US" sz="2400" b="1" dirty="0" smtClean="0">
                <a:latin typeface="Times New Roman" pitchFamily="18" charset="0"/>
                <a:ea typeface="楷体_GB2312" pitchFamily="49" charset="-122"/>
                <a:cs typeface="Times New Roman" pitchFamily="18" charset="0"/>
              </a:rPr>
              <a:t>        陈先生，遵规守范，其实就是对生命负责。“生命属于我们只有一次”，这句话我们早已烂熟于心。可在开车接打手机违反交通规则时，您是否已把这句话抛到九霄云外？诚然，交通法规在一定程度上限制了我们的自由，让我们暗觉不爽。但与此同时，交通法规也为我们打造了一个和谐、安全的出行环境，给我们的生命以有力保障，给家庭幸福以悉心的呵护。开车时打手机以及醉酒驾车、超速行驶等违规行为，无一不给交通安全造成极大隐患。陈先生，想想历年来那些令人心痛的交通事故吧，血的教训一次次地警示着我们：安全无小事，出行安全任何时候我们都不能掉以轻心。</a:t>
            </a:r>
          </a:p>
        </p:txBody>
      </p:sp>
      <p:grpSp>
        <p:nvGrpSpPr>
          <p:cNvPr id="2" name="Group 7"/>
          <p:cNvGrpSpPr>
            <a:grpSpLocks/>
          </p:cNvGrpSpPr>
          <p:nvPr/>
        </p:nvGrpSpPr>
        <p:grpSpPr bwMode="auto">
          <a:xfrm>
            <a:off x="1588" y="3827463"/>
            <a:ext cx="609600" cy="1978025"/>
            <a:chOff x="0" y="0"/>
            <a:chExt cx="384" cy="1246"/>
          </a:xfrm>
        </p:grpSpPr>
        <p:pic>
          <p:nvPicPr>
            <p:cNvPr id="285491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491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491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492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8031192" cy="5235594"/>
          </a:xfrm>
          <a:prstGeom prst="rect">
            <a:avLst/>
          </a:prstGeom>
          <a:noFill/>
          <a:ln w="9525">
            <a:noFill/>
            <a:miter lim="800000"/>
            <a:headEnd/>
            <a:tailEnd/>
          </a:ln>
        </p:spPr>
        <p:txBody>
          <a:bodyPr/>
          <a:lstStyle/>
          <a:p>
            <a:pPr>
              <a:lnSpc>
                <a:spcPts val="3500"/>
              </a:lnSpc>
            </a:pPr>
            <a:r>
              <a:rPr lang="zh-CN" altLang="en-US" sz="2400" b="1" dirty="0" smtClean="0">
                <a:latin typeface="Times New Roman" pitchFamily="18" charset="0"/>
                <a:ea typeface="楷体_GB2312" pitchFamily="49" charset="-122"/>
                <a:cs typeface="Times New Roman" pitchFamily="18" charset="0"/>
              </a:rPr>
              <a:t>        陈先生，请遵守规则，对生命负责。</a:t>
            </a:r>
          </a:p>
          <a:p>
            <a:pPr>
              <a:lnSpc>
                <a:spcPts val="3500"/>
              </a:lnSpc>
            </a:pPr>
            <a:r>
              <a:rPr lang="zh-CN" altLang="en-US" sz="2400" b="1" dirty="0" smtClean="0">
                <a:latin typeface="Times New Roman" pitchFamily="18" charset="0"/>
                <a:ea typeface="楷体_GB2312" pitchFamily="49" charset="-122"/>
                <a:cs typeface="Times New Roman" pitchFamily="18" charset="0"/>
              </a:rPr>
              <a:t>        陈先生，遵规守范，其实就是对亲人负责。也许您觉得开车接打手机根本不算什么事，但您不知道，您的家人有多么担心，他们担心您会因此而出事，哪怕这个概率只有万分之一。因为他们爱您，他们希望您平安归来，他们，无法失去您！我相信您也一定爱他们，既然如此，您为何不严格遵守交通法规，尽可能让亲人放心呢？把他们的牵挂牢记于心，把对他们的爱心付诸遵规守范的实际行动，把发生事故的风险降到最低，把平安归来的承诺锁定为真切的现实。</a:t>
            </a:r>
            <a:endParaRPr lang="en-US" altLang="zh-CN" sz="2400" b="1" dirty="0" smtClean="0">
              <a:latin typeface="Times New Roman" pitchFamily="18" charset="0"/>
              <a:ea typeface="楷体_GB2312" pitchFamily="49" charset="-122"/>
              <a:cs typeface="Times New Roman" pitchFamily="18" charset="0"/>
            </a:endParaRPr>
          </a:p>
          <a:p>
            <a:pPr>
              <a:lnSpc>
                <a:spcPts val="3500"/>
              </a:lnSpc>
            </a:pPr>
            <a:r>
              <a:rPr lang="zh-CN" altLang="en-US" sz="2400" b="1" dirty="0" smtClean="0">
                <a:latin typeface="Times New Roman" pitchFamily="18" charset="0"/>
                <a:ea typeface="楷体_GB2312" pitchFamily="49" charset="-122"/>
                <a:cs typeface="Times New Roman" pitchFamily="18" charset="0"/>
              </a:rPr>
              <a:t>       陈先生，请遵守规则，对亲人负责。</a:t>
            </a:r>
          </a:p>
          <a:p>
            <a:pPr>
              <a:lnSpc>
                <a:spcPts val="3500"/>
              </a:lnSpc>
            </a:pPr>
            <a:endParaRPr lang="zh-CN" altLang="en-US" sz="2400" b="1" dirty="0" smtClean="0">
              <a:latin typeface="Times New Roman" pitchFamily="18" charset="0"/>
              <a:ea typeface="楷体_GB2312" pitchFamily="49" charset="-122"/>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5594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594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594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594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indent="627063" algn="just">
              <a:lnSpc>
                <a:spcPts val="3500"/>
              </a:lnSpc>
            </a:pPr>
            <a:r>
              <a:rPr lang="zh-CN" altLang="en-US" sz="2400" b="1" dirty="0" smtClean="0">
                <a:latin typeface="Times New Roman" pitchFamily="18" charset="0"/>
                <a:ea typeface="楷体_GB2312" pitchFamily="49" charset="-122"/>
                <a:cs typeface="Times New Roman" pitchFamily="18" charset="0"/>
              </a:rPr>
              <a:t>孟子曰：“不以规矩，不能成方圆。”陈先生，一时的潇洒固然畅快舒心，然而，无视交通规则，随时都可能发生事故，“潇洒”可能变成终生之憾。陈先生，为了您女儿的一片苦心，为了你们一家人的幸福生活，也为了出行环境的安全、和谐，希望您能从此摒弃陋习，悬崖勒马，做一个遵规守范的合格公民！</a:t>
            </a:r>
          </a:p>
          <a:p>
            <a:pPr indent="627063" algn="just">
              <a:lnSpc>
                <a:spcPts val="3500"/>
              </a:lnSpc>
            </a:pPr>
            <a:r>
              <a:rPr lang="zh-CN" altLang="en-US" sz="2400" b="1" dirty="0" smtClean="0">
                <a:latin typeface="Times New Roman" pitchFamily="18" charset="0"/>
                <a:ea typeface="楷体_GB2312" pitchFamily="49" charset="-122"/>
                <a:cs typeface="Times New Roman" pitchFamily="18" charset="0"/>
              </a:rPr>
              <a:t>祝家庭幸福！</a:t>
            </a:r>
          </a:p>
          <a:p>
            <a:pPr indent="627063" algn="r">
              <a:lnSpc>
                <a:spcPts val="3500"/>
              </a:lnSpc>
            </a:pPr>
            <a:r>
              <a:rPr lang="zh-CN" altLang="en-US" sz="2400" b="1" dirty="0" smtClean="0">
                <a:latin typeface="Times New Roman" pitchFamily="18" charset="0"/>
                <a:ea typeface="楷体_GB2312" pitchFamily="49" charset="-122"/>
                <a:cs typeface="Times New Roman" pitchFamily="18" charset="0"/>
              </a:rPr>
              <a:t>明华</a:t>
            </a:r>
          </a:p>
          <a:p>
            <a:pPr indent="627063" algn="r">
              <a:lnSpc>
                <a:spcPts val="3500"/>
              </a:lnSpc>
            </a:pPr>
            <a:r>
              <a:rPr lang="en-US" altLang="zh-CN" sz="2400" b="1" dirty="0" smtClean="0">
                <a:latin typeface="Times New Roman" pitchFamily="18" charset="0"/>
                <a:ea typeface="楷体_GB2312" pitchFamily="49" charset="-122"/>
                <a:cs typeface="Times New Roman" pitchFamily="18" charset="0"/>
              </a:rPr>
              <a:t>2015</a:t>
            </a:r>
            <a:r>
              <a:rPr lang="zh-CN" altLang="en-US" sz="2400" b="1" dirty="0" smtClean="0">
                <a:latin typeface="Times New Roman" pitchFamily="18" charset="0"/>
                <a:ea typeface="楷体_GB2312" pitchFamily="49" charset="-122"/>
                <a:cs typeface="Times New Roman" pitchFamily="18" charset="0"/>
              </a:rPr>
              <a:t>年</a:t>
            </a:r>
            <a:r>
              <a:rPr lang="en-US" altLang="zh-CN" sz="2400" b="1" dirty="0" smtClean="0">
                <a:latin typeface="Times New Roman" pitchFamily="18" charset="0"/>
                <a:ea typeface="楷体_GB2312" pitchFamily="49" charset="-122"/>
                <a:cs typeface="Times New Roman" pitchFamily="18" charset="0"/>
              </a:rPr>
              <a:t>6</a:t>
            </a:r>
            <a:r>
              <a:rPr lang="zh-CN" altLang="en-US" sz="2400" b="1" dirty="0" smtClean="0">
                <a:latin typeface="Times New Roman" pitchFamily="18" charset="0"/>
                <a:ea typeface="楷体_GB2312" pitchFamily="49" charset="-122"/>
                <a:cs typeface="Times New Roman" pitchFamily="18" charset="0"/>
              </a:rPr>
              <a:t>月</a:t>
            </a:r>
            <a:r>
              <a:rPr lang="en-US" altLang="zh-CN" sz="2400" b="1" dirty="0" smtClean="0">
                <a:latin typeface="Times New Roman" pitchFamily="18" charset="0"/>
                <a:ea typeface="楷体_GB2312" pitchFamily="49" charset="-122"/>
                <a:cs typeface="Times New Roman" pitchFamily="18" charset="0"/>
              </a:rPr>
              <a:t>7</a:t>
            </a:r>
            <a:r>
              <a:rPr lang="zh-CN" altLang="en-US" sz="2400" b="1" dirty="0" smtClean="0">
                <a:latin typeface="Times New Roman" pitchFamily="18" charset="0"/>
                <a:ea typeface="楷体_GB2312" pitchFamily="49" charset="-122"/>
                <a:cs typeface="Times New Roman" pitchFamily="18" charset="0"/>
              </a:rPr>
              <a:t>日</a:t>
            </a:r>
          </a:p>
          <a:p>
            <a:pPr indent="627063" algn="r">
              <a:lnSpc>
                <a:spcPts val="3500"/>
              </a:lnSpc>
            </a:pPr>
            <a:r>
              <a:rPr lang="en-US" altLang="zh-CN" sz="2400" b="1" dirty="0" smtClean="0">
                <a:latin typeface="+mn-ea"/>
                <a:cs typeface="Times New Roman" pitchFamily="18" charset="0"/>
              </a:rPr>
              <a:t>(2015</a:t>
            </a:r>
            <a:r>
              <a:rPr lang="zh-CN" altLang="en-US" sz="2400" b="1" dirty="0" smtClean="0">
                <a:latin typeface="+mn-ea"/>
                <a:cs typeface="Times New Roman" pitchFamily="18" charset="0"/>
              </a:rPr>
              <a:t>年全国卷</a:t>
            </a:r>
            <a:r>
              <a:rPr lang="en-US" altLang="zh-CN" sz="2400" b="1" dirty="0" smtClean="0">
                <a:latin typeface="+mn-ea"/>
                <a:cs typeface="Times New Roman" pitchFamily="18" charset="0"/>
              </a:rPr>
              <a:t>Ⅰ</a:t>
            </a:r>
            <a:r>
              <a:rPr lang="zh-CN" altLang="en-US" sz="2400" b="1" dirty="0" smtClean="0">
                <a:latin typeface="+mn-ea"/>
                <a:cs typeface="Times New Roman" pitchFamily="18" charset="0"/>
              </a:rPr>
              <a:t>高分作文</a:t>
            </a:r>
            <a:r>
              <a:rPr lang="en-US" altLang="zh-CN" sz="2400" b="1" dirty="0" smtClean="0">
                <a:latin typeface="+mn-ea"/>
                <a:cs typeface="Times New Roman" pitchFamily="18" charset="0"/>
              </a:rPr>
              <a:t>)</a:t>
            </a:r>
          </a:p>
        </p:txBody>
      </p:sp>
      <p:grpSp>
        <p:nvGrpSpPr>
          <p:cNvPr id="2" name="Group 7"/>
          <p:cNvGrpSpPr>
            <a:grpSpLocks/>
          </p:cNvGrpSpPr>
          <p:nvPr/>
        </p:nvGrpSpPr>
        <p:grpSpPr bwMode="auto">
          <a:xfrm>
            <a:off x="1588" y="3827463"/>
            <a:ext cx="609600" cy="1978025"/>
            <a:chOff x="0" y="0"/>
            <a:chExt cx="384" cy="1246"/>
          </a:xfrm>
        </p:grpSpPr>
        <p:pic>
          <p:nvPicPr>
            <p:cNvPr id="2856965"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6966"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69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696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nSpc>
                <a:spcPts val="3500"/>
              </a:lnSpc>
            </a:pPr>
            <a:r>
              <a:rPr lang="en-US" altLang="zh-CN" sz="2400" b="1" dirty="0">
                <a:latin typeface="Times New Roman" pitchFamily="18" charset="0"/>
                <a:ea typeface="黑体" pitchFamily="2" charset="-122"/>
                <a:cs typeface="Courier New" pitchFamily="49" charset="0"/>
              </a:rPr>
              <a:t>[</a:t>
            </a:r>
            <a:r>
              <a:rPr lang="zh-CN" altLang="en-US" sz="2400" b="1" dirty="0">
                <a:latin typeface="Times New Roman" pitchFamily="18" charset="0"/>
                <a:ea typeface="黑体" pitchFamily="2" charset="-122"/>
                <a:cs typeface="Times New Roman" pitchFamily="18" charset="0"/>
              </a:rPr>
              <a:t>金指点津</a:t>
            </a:r>
            <a:r>
              <a:rPr lang="en-US" altLang="zh-CN" sz="2400" b="1" dirty="0" smtClean="0">
                <a:latin typeface="Times New Roman" pitchFamily="18" charset="0"/>
                <a:ea typeface="黑体" pitchFamily="2" charset="-122"/>
                <a:cs typeface="Courier New" pitchFamily="49" charset="0"/>
              </a:rPr>
              <a:t>]</a:t>
            </a:r>
            <a:r>
              <a:rPr lang="zh-CN" altLang="en-US" sz="2400" b="1" dirty="0" smtClean="0">
                <a:latin typeface="Times New Roman" pitchFamily="18" charset="0"/>
                <a:cs typeface="Times New Roman" pitchFamily="18" charset="0"/>
              </a:rPr>
              <a:t>本文是一篇典型的议论文，文章从材料里提炼出“遵规守范，珍惜幸福”的观点，主体部分主要阐述遵规守范的重要意义，强调遵规守范的重要性、必要性，中心思想突出。全文采用“总</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总”式结构，主体部分则从两大方面说理，即“遵规守范，其实就是对生命负责”“遵规守范，其实就是对亲人负责”，表现出清晰的层次感。考生对老陈的劝说，先从“违规”说起，再到“悖情”分析，动之以情，晓之以理，并辅以危害的分析，论述可谓深刻。</a:t>
            </a:r>
          </a:p>
        </p:txBody>
      </p:sp>
      <p:grpSp>
        <p:nvGrpSpPr>
          <p:cNvPr id="2" name="Group 7"/>
          <p:cNvGrpSpPr>
            <a:grpSpLocks/>
          </p:cNvGrpSpPr>
          <p:nvPr/>
        </p:nvGrpSpPr>
        <p:grpSpPr bwMode="auto">
          <a:xfrm>
            <a:off x="1588" y="3827463"/>
            <a:ext cx="609600" cy="1978025"/>
            <a:chOff x="0" y="0"/>
            <a:chExt cx="384" cy="1246"/>
          </a:xfrm>
        </p:grpSpPr>
        <p:pic>
          <p:nvPicPr>
            <p:cNvPr id="285798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799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799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799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nSpc>
                <a:spcPts val="3500"/>
              </a:lnSpc>
            </a:pPr>
            <a:r>
              <a:rPr lang="en-US" altLang="zh-CN" sz="2400" b="1" dirty="0" smtClean="0">
                <a:solidFill>
                  <a:srgbClr val="000000"/>
                </a:solidFill>
                <a:latin typeface="Times New Roman" pitchFamily="18" charset="0"/>
                <a:cs typeface="Times New Roman" pitchFamily="18" charset="0"/>
              </a:rPr>
              <a:t>3.</a:t>
            </a:r>
            <a:r>
              <a:rPr lang="zh-CN" altLang="en-US" sz="2400" b="1" dirty="0" smtClean="0">
                <a:solidFill>
                  <a:srgbClr val="000000"/>
                </a:solidFill>
                <a:latin typeface="Times New Roman" pitchFamily="18" charset="0"/>
                <a:cs typeface="Times New Roman" pitchFamily="18" charset="0"/>
              </a:rPr>
              <a:t>阅读下面的材料，根据要求作文。</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a:solidFill>
                <a:srgbClr val="000000"/>
              </a:solidFill>
              <a:latin typeface="Times New Roman" pitchFamily="18" charset="0"/>
              <a:ea typeface="楷体_GB2312" pitchFamily="49" charset="-122"/>
              <a:cs typeface="Times New Roman" pitchFamily="18" charset="0"/>
            </a:endParaRPr>
          </a:p>
          <a:p>
            <a:pPr indent="630238"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任何看似愚蠢的东西，它一定也有值得喝彩的地方。</a:t>
            </a:r>
          </a:p>
          <a:p>
            <a:pPr indent="630238" algn="r">
              <a:lnSpc>
                <a:spcPts val="3500"/>
              </a:lnSpc>
            </a:pP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克雷尔特</a:t>
            </a:r>
          </a:p>
          <a:p>
            <a:pPr indent="630238"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意大利著名的雕刻家兼画家米开朗琪罗曾完成了一件旷世杰作“大卫像”。但是据说雕刻大卫像所用的这块大理石，曾被多位雕刻家批评得一无是处，有些人认为这块大理石采凿得不好，有些人嫌它的纹路不够美，认为用它绝对雕不出好的艺术品，总之它是一块不受人赏识的普通石头。但是，当米开朗琪罗和这块人人都认为无用的大理石相遇后，它就成为举世瞩目的“大卫像”了。周围一些</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不起眼的人、事、物，或许都隐藏着不同凡响的智慧。让</a:t>
            </a:r>
          </a:p>
        </p:txBody>
      </p:sp>
      <p:grpSp>
        <p:nvGrpSpPr>
          <p:cNvPr id="2" name="Group 7"/>
          <p:cNvGrpSpPr>
            <a:grpSpLocks/>
          </p:cNvGrpSpPr>
          <p:nvPr/>
        </p:nvGrpSpPr>
        <p:grpSpPr bwMode="auto">
          <a:xfrm>
            <a:off x="1588" y="3827463"/>
            <a:ext cx="609600" cy="1978025"/>
            <a:chOff x="0" y="0"/>
            <a:chExt cx="384" cy="1246"/>
          </a:xfrm>
        </p:grpSpPr>
        <p:pic>
          <p:nvPicPr>
            <p:cNvPr id="285901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901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901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901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84213" y="693738"/>
            <a:ext cx="7920037" cy="5399087"/>
          </a:xfrm>
          <a:prstGeom prst="rect">
            <a:avLst/>
          </a:prstGeom>
          <a:noFill/>
          <a:ln w="9525">
            <a:noFill/>
            <a:miter lim="800000"/>
            <a:headEnd/>
            <a:tailEnd/>
          </a:ln>
        </p:spPr>
        <p:txBody>
          <a:bodyPr/>
          <a:lstStyle/>
          <a:p>
            <a:pPr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我们成为善于赏识别人的米开朗琪罗，使一些平凡的事物，因我们而截然不同。</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algn="just">
              <a:lnSpc>
                <a:spcPts val="3500"/>
              </a:lnSpc>
            </a:pPr>
            <a:r>
              <a:rPr lang="zh-CN" altLang="en-US" sz="2400" b="1" dirty="0" smtClean="0">
                <a:solidFill>
                  <a:srgbClr val="000000"/>
                </a:solidFill>
                <a:latin typeface="+mn-ea"/>
                <a:cs typeface="Times New Roman" pitchFamily="18" charset="0"/>
              </a:rPr>
              <a:t>    要求：选好角度，确定立意，自拟标题，写一篇议论文。不要脱离材料内容及含意的范围作文，不要套作，不得抄袭。</a:t>
            </a:r>
          </a:p>
          <a:p>
            <a:pPr algn="just">
              <a:lnSpc>
                <a:spcPct val="122000"/>
              </a:lnSpc>
            </a:pPr>
            <a:r>
              <a:rPr lang="zh-CN" altLang="en-US" sz="2400" b="1" dirty="0" smtClean="0">
                <a:latin typeface="+mn-ea"/>
                <a:cs typeface="Times New Roman" pitchFamily="18" charset="0"/>
              </a:rPr>
              <a:t>确立</a:t>
            </a:r>
            <a:r>
              <a:rPr lang="zh-CN" altLang="en-US" sz="2400" b="1" dirty="0">
                <a:latin typeface="+mn-ea"/>
                <a:cs typeface="Times New Roman" pitchFamily="18" charset="0"/>
              </a:rPr>
              <a:t>中心论点：</a:t>
            </a:r>
          </a:p>
          <a:p>
            <a:pPr algn="just">
              <a:lnSpc>
                <a:spcPct val="122000"/>
              </a:lnSpc>
            </a:pPr>
            <a:r>
              <a:rPr lang="en-US" altLang="zh-CN" sz="2400" b="1" dirty="0">
                <a:solidFill>
                  <a:srgbClr val="000000"/>
                </a:solidFill>
                <a:latin typeface="+mn-ea"/>
                <a:cs typeface="Times New Roman" pitchFamily="18" charset="0"/>
              </a:rPr>
              <a:t>————————————————————</a:t>
            </a:r>
            <a:r>
              <a:rPr lang="en-US" altLang="zh-CN" sz="2400" b="1" dirty="0">
                <a:latin typeface="+mn-ea"/>
                <a:cs typeface="Times New Roman" pitchFamily="18" charset="0"/>
              </a:rPr>
              <a:t> </a:t>
            </a:r>
          </a:p>
          <a:p>
            <a:pPr algn="just">
              <a:lnSpc>
                <a:spcPct val="122000"/>
              </a:lnSpc>
            </a:pPr>
            <a:r>
              <a:rPr lang="zh-CN" altLang="en-US" sz="2400" b="1" dirty="0">
                <a:latin typeface="+mn-ea"/>
                <a:cs typeface="Times New Roman" pitchFamily="18" charset="0"/>
              </a:rPr>
              <a:t>并列分解三个分论点：</a:t>
            </a:r>
          </a:p>
          <a:p>
            <a:pPr algn="just">
              <a:lnSpc>
                <a:spcPct val="122000"/>
              </a:lnSpc>
            </a:pPr>
            <a:r>
              <a:rPr lang="en-US" altLang="zh-CN" sz="2400" b="1" dirty="0">
                <a:solidFill>
                  <a:srgbClr val="000000"/>
                </a:solidFill>
                <a:latin typeface="+mn-ea"/>
                <a:cs typeface="Times New Roman" pitchFamily="18" charset="0"/>
              </a:rPr>
              <a:t>————————————————————</a:t>
            </a:r>
          </a:p>
          <a:p>
            <a:pPr algn="just">
              <a:lnSpc>
                <a:spcPct val="122000"/>
              </a:lnSpc>
            </a:pPr>
            <a:r>
              <a:rPr lang="zh-CN" altLang="en-US" sz="2400" b="1" dirty="0">
                <a:latin typeface="+mn-ea"/>
                <a:cs typeface="Times New Roman" pitchFamily="18" charset="0"/>
              </a:rPr>
              <a:t>递进分解三个分论点 ：</a:t>
            </a:r>
          </a:p>
          <a:p>
            <a:pPr algn="just">
              <a:lnSpc>
                <a:spcPct val="122000"/>
              </a:lnSpc>
            </a:pPr>
            <a:r>
              <a:rPr lang="en-US" altLang="zh-CN" sz="2400" b="1" dirty="0">
                <a:solidFill>
                  <a:srgbClr val="000000"/>
                </a:solidFill>
                <a:latin typeface="+mn-ea"/>
                <a:cs typeface="Times New Roman" pitchFamily="18" charset="0"/>
              </a:rPr>
              <a:t>————————————————————</a:t>
            </a:r>
          </a:p>
          <a:p>
            <a:pPr algn="just">
              <a:lnSpc>
                <a:spcPct val="122000"/>
              </a:lnSpc>
            </a:pPr>
            <a:r>
              <a:rPr lang="zh-CN" altLang="en-US" sz="2400" b="1" dirty="0">
                <a:solidFill>
                  <a:srgbClr val="000000"/>
                </a:solidFill>
                <a:latin typeface="+mn-ea"/>
                <a:cs typeface="Times New Roman" pitchFamily="18" charset="0"/>
              </a:rPr>
              <a:t>正反</a:t>
            </a:r>
            <a:r>
              <a:rPr lang="zh-CN" altLang="en-US" sz="2400" b="1" dirty="0" smtClean="0">
                <a:solidFill>
                  <a:srgbClr val="000000"/>
                </a:solidFill>
                <a:latin typeface="+mn-ea"/>
                <a:cs typeface="Times New Roman" pitchFamily="18" charset="0"/>
              </a:rPr>
              <a:t>分解两个</a:t>
            </a:r>
            <a:r>
              <a:rPr lang="zh-CN" altLang="en-US" sz="2400" b="1" dirty="0">
                <a:solidFill>
                  <a:srgbClr val="000000"/>
                </a:solidFill>
                <a:latin typeface="+mn-ea"/>
                <a:cs typeface="Times New Roman" pitchFamily="18" charset="0"/>
              </a:rPr>
              <a:t>分论点：</a:t>
            </a:r>
            <a:endParaRPr lang="zh-CN" altLang="en-US" sz="2400" b="1" dirty="0">
              <a:latin typeface="+mn-ea"/>
              <a:cs typeface="Times New Roman" pitchFamily="18" charset="0"/>
            </a:endParaRPr>
          </a:p>
          <a:p>
            <a:pPr algn="just">
              <a:lnSpc>
                <a:spcPct val="122000"/>
              </a:lnSpc>
            </a:pPr>
            <a:r>
              <a:rPr lang="en-US" altLang="zh-CN" sz="2400" b="1" dirty="0">
                <a:solidFill>
                  <a:srgbClr val="000000"/>
                </a:solidFill>
                <a:latin typeface="+mn-ea"/>
                <a:cs typeface="Times New Roman" pitchFamily="18" charset="0"/>
              </a:rPr>
              <a:t>————————————————————</a:t>
            </a:r>
            <a:r>
              <a:rPr lang="zh-CN" altLang="en-US" sz="2400" b="1" u="sng" dirty="0">
                <a:solidFill>
                  <a:srgbClr val="000000"/>
                </a:solidFill>
                <a:latin typeface="+mn-ea"/>
                <a:cs typeface="Times New Roman" pitchFamily="18" charset="0"/>
              </a:rPr>
              <a:t>　</a:t>
            </a:r>
            <a:r>
              <a:rPr lang="zh-CN" altLang="en-US" sz="2400" b="1" u="sng" dirty="0">
                <a:solidFill>
                  <a:srgbClr val="000000"/>
                </a:solidFill>
                <a:latin typeface="Times New Roman" pitchFamily="18" charset="0"/>
                <a:ea typeface="楷体_GB2312" pitchFamily="49" charset="-122"/>
                <a:cs typeface="Times New Roman" pitchFamily="18" charset="0"/>
              </a:rPr>
              <a:t>　</a:t>
            </a:r>
            <a:endParaRPr lang="zh-CN" altLang="en-US" sz="2400" b="1" dirty="0">
              <a:solidFill>
                <a:srgbClr val="000000"/>
              </a:solidFill>
              <a:latin typeface="Times New Roman" pitchFamily="18" charset="0"/>
              <a:ea typeface="楷体_GB2312" pitchFamily="49" charset="-122"/>
              <a:cs typeface="Times New Roman" pitchFamily="18" charset="0"/>
            </a:endParaRPr>
          </a:p>
          <a:p>
            <a:pPr algn="just">
              <a:lnSpc>
                <a:spcPts val="3500"/>
              </a:lnSpc>
            </a:pPr>
            <a:endParaRPr lang="zh-CN" altLang="zh-CN" sz="2400" b="1" dirty="0">
              <a:solidFill>
                <a:srgbClr val="000000"/>
              </a:solidFill>
              <a:latin typeface="Times New Roman" pitchFamily="18" charset="0"/>
              <a:ea typeface="楷体_GB2312" pitchFamily="49" charset="-122"/>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87684"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87685"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87686"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87687"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indent="630238" algn="just">
              <a:lnSpc>
                <a:spcPts val="3500"/>
              </a:lnSpc>
            </a:pPr>
            <a:r>
              <a:rPr lang="zh-CN" altLang="en-US" sz="2400" b="1" dirty="0" smtClean="0">
                <a:solidFill>
                  <a:srgbClr val="990033"/>
                </a:solidFill>
                <a:latin typeface="Times New Roman" pitchFamily="18" charset="0"/>
                <a:cs typeface="Times New Roman" pitchFamily="18" charset="0"/>
              </a:rPr>
              <a:t>确立中心论点：赏识他人，成就自我</a:t>
            </a:r>
          </a:p>
          <a:p>
            <a:pPr indent="630238" algn="just">
              <a:lnSpc>
                <a:spcPts val="3500"/>
              </a:lnSpc>
            </a:pPr>
            <a:r>
              <a:rPr lang="zh-CN" altLang="en-US" sz="2400" b="1" dirty="0" smtClean="0">
                <a:solidFill>
                  <a:srgbClr val="990033"/>
                </a:solidFill>
                <a:latin typeface="Times New Roman" pitchFamily="18" charset="0"/>
                <a:cs typeface="Times New Roman" pitchFamily="18" charset="0"/>
              </a:rPr>
              <a:t>并列分解三个分论点：①赏识超出你的人，因为他能提高你的目标。②赏识反对你的人，因为他能增进你的智慧。③赏识绊倒你的人，因为他能强化你的双腿。</a:t>
            </a:r>
          </a:p>
          <a:p>
            <a:pPr indent="630238" algn="just">
              <a:lnSpc>
                <a:spcPts val="3500"/>
              </a:lnSpc>
            </a:pPr>
            <a:r>
              <a:rPr lang="zh-CN" altLang="en-US" sz="2400" b="1" dirty="0" smtClean="0">
                <a:solidFill>
                  <a:srgbClr val="990033"/>
                </a:solidFill>
                <a:latin typeface="Times New Roman" pitchFamily="18" charset="0"/>
                <a:cs typeface="Times New Roman" pitchFamily="18" charset="0"/>
              </a:rPr>
              <a:t>递进分解三个分论点：①赏识他人，发现自我。②赏识他人，超越自我。③赏识他人，升华自我。</a:t>
            </a:r>
          </a:p>
          <a:p>
            <a:pPr indent="630238" algn="just">
              <a:lnSpc>
                <a:spcPts val="3500"/>
              </a:lnSpc>
            </a:pPr>
            <a:r>
              <a:rPr lang="zh-CN" altLang="en-US" sz="2400" b="1" dirty="0" smtClean="0">
                <a:solidFill>
                  <a:srgbClr val="990033"/>
                </a:solidFill>
                <a:latin typeface="Times New Roman" pitchFamily="18" charset="0"/>
                <a:cs typeface="Times New Roman" pitchFamily="18" charset="0"/>
              </a:rPr>
              <a:t>正反分解两个分论点：①会赏识他人的人，能成就自我。②不会赏识他人的人，只能一生平庸。</a:t>
            </a:r>
          </a:p>
        </p:txBody>
      </p:sp>
      <p:grpSp>
        <p:nvGrpSpPr>
          <p:cNvPr id="2" name="Group 7"/>
          <p:cNvGrpSpPr>
            <a:grpSpLocks/>
          </p:cNvGrpSpPr>
          <p:nvPr/>
        </p:nvGrpSpPr>
        <p:grpSpPr bwMode="auto">
          <a:xfrm>
            <a:off x="1588" y="3827463"/>
            <a:ext cx="609600" cy="1978025"/>
            <a:chOff x="0" y="0"/>
            <a:chExt cx="384" cy="1246"/>
          </a:xfrm>
        </p:grpSpPr>
        <p:pic>
          <p:nvPicPr>
            <p:cNvPr id="286106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6106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6106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6106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14348" y="714356"/>
            <a:ext cx="7920038" cy="5399087"/>
          </a:xfrm>
          <a:prstGeom prst="rect">
            <a:avLst/>
          </a:prstGeom>
          <a:noFill/>
          <a:ln w="9525">
            <a:noFill/>
            <a:miter lim="800000"/>
            <a:headEnd/>
            <a:tailEnd/>
          </a:ln>
        </p:spPr>
        <p:txBody>
          <a:bodyPr/>
          <a:lstStyle/>
          <a:p>
            <a:pPr>
              <a:lnSpc>
                <a:spcPts val="3500"/>
              </a:lnSpc>
            </a:pPr>
            <a:r>
              <a:rPr lang="zh-CN" altLang="zh-CN" sz="2400" b="1" dirty="0">
                <a:solidFill>
                  <a:srgbClr val="000000"/>
                </a:solidFill>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4.</a:t>
            </a:r>
            <a:r>
              <a:rPr lang="zh-CN" altLang="en-US" sz="2400" b="1" dirty="0" smtClean="0">
                <a:solidFill>
                  <a:srgbClr val="000000"/>
                </a:solidFill>
                <a:latin typeface="Times New Roman" pitchFamily="18" charset="0"/>
                <a:cs typeface="Times New Roman" pitchFamily="18" charset="0"/>
              </a:rPr>
              <a:t>阅读下面的材料，根据要求作文。</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indent="628650"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两年前，一支由</a:t>
            </a:r>
            <a:r>
              <a:rPr lang="en-US" altLang="zh-CN" sz="2400" b="1" dirty="0" smtClean="0">
                <a:solidFill>
                  <a:srgbClr val="000000"/>
                </a:solidFill>
                <a:latin typeface="Times New Roman" pitchFamily="18" charset="0"/>
                <a:ea typeface="楷体_GB2312" pitchFamily="49" charset="-122"/>
                <a:cs typeface="Times New Roman" pitchFamily="18" charset="0"/>
              </a:rPr>
              <a:t>7</a:t>
            </a:r>
            <a:r>
              <a:rPr lang="zh-CN" altLang="en-US" sz="2400" b="1" dirty="0" smtClean="0">
                <a:solidFill>
                  <a:srgbClr val="000000"/>
                </a:solidFill>
                <a:latin typeface="Times New Roman" pitchFamily="18" charset="0"/>
                <a:ea typeface="楷体_GB2312" pitchFamily="49" charset="-122"/>
                <a:cs typeface="Times New Roman" pitchFamily="18" charset="0"/>
              </a:rPr>
              <a:t>名队员组成的登山队攀登珠穆朗玛峰。在</a:t>
            </a:r>
            <a:r>
              <a:rPr lang="en-US" altLang="zh-CN" sz="2400" b="1" dirty="0" smtClean="0">
                <a:solidFill>
                  <a:srgbClr val="000000"/>
                </a:solidFill>
                <a:latin typeface="Times New Roman" pitchFamily="18" charset="0"/>
                <a:ea typeface="楷体_GB2312" pitchFamily="49" charset="-122"/>
                <a:cs typeface="Times New Roman" pitchFamily="18" charset="0"/>
              </a:rPr>
              <a:t>7</a:t>
            </a:r>
            <a:r>
              <a:rPr lang="zh-CN" altLang="en-US" sz="2400" b="1" dirty="0" smtClean="0">
                <a:solidFill>
                  <a:srgbClr val="000000"/>
                </a:solidFill>
                <a:latin typeface="Times New Roman" pitchFamily="18" charset="0"/>
                <a:ea typeface="楷体_GB2312" pitchFamily="49" charset="-122"/>
                <a:cs typeface="Times New Roman" pitchFamily="18" charset="0"/>
              </a:rPr>
              <a:t>名队员中，有两个人引人注目。一个是深圳某集团董事长王石，对于登山，他充其量只是个业余爱好者，何况已经</a:t>
            </a:r>
            <a:r>
              <a:rPr lang="en-US" altLang="zh-CN" sz="2400" b="1" dirty="0" smtClean="0">
                <a:solidFill>
                  <a:srgbClr val="000000"/>
                </a:solidFill>
                <a:latin typeface="Times New Roman" pitchFamily="18" charset="0"/>
                <a:ea typeface="楷体_GB2312" pitchFamily="49" charset="-122"/>
                <a:cs typeface="Times New Roman" pitchFamily="18" charset="0"/>
              </a:rPr>
              <a:t>50</a:t>
            </a:r>
            <a:r>
              <a:rPr lang="zh-CN" altLang="en-US" sz="2400" b="1" dirty="0" smtClean="0">
                <a:solidFill>
                  <a:srgbClr val="000000"/>
                </a:solidFill>
                <a:latin typeface="Times New Roman" pitchFamily="18" charset="0"/>
                <a:ea typeface="楷体_GB2312" pitchFamily="49" charset="-122"/>
                <a:cs typeface="Times New Roman" pitchFamily="18" charset="0"/>
              </a:rPr>
              <a:t>多岁了。另一个是比王石小</a:t>
            </a:r>
            <a:r>
              <a:rPr lang="en-US" altLang="zh-CN" sz="2400" b="1" dirty="0" smtClean="0">
                <a:solidFill>
                  <a:srgbClr val="000000"/>
                </a:solidFill>
                <a:latin typeface="Times New Roman" pitchFamily="18" charset="0"/>
                <a:ea typeface="楷体_GB2312" pitchFamily="49" charset="-122"/>
                <a:cs typeface="Times New Roman" pitchFamily="18" charset="0"/>
              </a:rPr>
              <a:t>10</a:t>
            </a:r>
            <a:r>
              <a:rPr lang="zh-CN" altLang="en-US" sz="2400" b="1" dirty="0" smtClean="0">
                <a:solidFill>
                  <a:srgbClr val="000000"/>
                </a:solidFill>
                <a:latin typeface="Times New Roman" pitchFamily="18" charset="0"/>
                <a:ea typeface="楷体_GB2312" pitchFamily="49" charset="-122"/>
                <a:cs typeface="Times New Roman" pitchFamily="18" charset="0"/>
              </a:rPr>
              <a:t>岁的队友，身体素质和状态特别好。人们纷纷预测，这名队员应该能第一个登顶。</a:t>
            </a:r>
          </a:p>
          <a:p>
            <a:pPr indent="628650"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在整个登山过程中，那名呼声最高的队员身兼数职，他要接受记者采访，每天还要抽空上网，关注网友发的帖子，回复人们的关心和祝福，他还要全程拍摄登山过程，并把一些相关图片按时发给家乡的电视台。王石则表现得极为低调，事先约定不接受记者采访，不面对摄像机，</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indent="628650" algn="just">
              <a:lnSpc>
                <a:spcPts val="3500"/>
              </a:lnSpc>
            </a:pPr>
            <a:endParaRPr lang="zh-CN" altLang="en-US" sz="2400" b="1" dirty="0" smtClean="0">
              <a:solidFill>
                <a:srgbClr val="000000"/>
              </a:solidFill>
              <a:latin typeface="Times New Roman" pitchFamily="18" charset="0"/>
              <a:ea typeface="楷体_GB2312" pitchFamily="49" charset="-122"/>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62085"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62086"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6208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6208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836613"/>
            <a:ext cx="8135937" cy="5616575"/>
          </a:xfrm>
        </p:spPr>
        <p:txBody>
          <a:bodyPr/>
          <a:lstStyle/>
          <a:p>
            <a:pPr marL="0" indent="0" eaLnBrk="1" hangingPunct="1">
              <a:lnSpc>
                <a:spcPts val="3500"/>
              </a:lnSpc>
              <a:spcBef>
                <a:spcPct val="0"/>
              </a:spcBef>
              <a:buFont typeface="Arial" charset="0"/>
              <a:buNone/>
            </a:pPr>
            <a:r>
              <a:rPr lang="en-US" altLang="zh-CN" sz="2400" b="1" dirty="0" smtClean="0">
                <a:latin typeface="宋体" pitchFamily="2" charset="-122"/>
                <a:ea typeface="仿宋_GB2312" pitchFamily="49" charset="-122"/>
                <a:cs typeface="Times New Roman" pitchFamily="18" charset="0"/>
              </a:rPr>
              <a:t>【</a:t>
            </a:r>
            <a:r>
              <a:rPr lang="zh-CN" altLang="en-US" sz="2400" b="1" dirty="0" smtClean="0">
                <a:latin typeface="宋体" pitchFamily="2" charset="-122"/>
                <a:ea typeface="黑体" pitchFamily="2" charset="-122"/>
                <a:cs typeface="Times New Roman" pitchFamily="18" charset="0"/>
              </a:rPr>
              <a:t>对点训练</a:t>
            </a:r>
            <a:r>
              <a:rPr lang="en-US" altLang="zh-CN" sz="2400" b="1" dirty="0" smtClean="0">
                <a:latin typeface="宋体" pitchFamily="2" charset="-122"/>
                <a:ea typeface="仿宋_GB2312" pitchFamily="49" charset="-122"/>
                <a:cs typeface="Times New Roman" pitchFamily="18" charset="0"/>
              </a:rPr>
              <a:t>】</a:t>
            </a:r>
          </a:p>
          <a:p>
            <a:pPr marL="0" indent="0" eaLnBrk="1" hangingPunct="1">
              <a:lnSpc>
                <a:spcPts val="3500"/>
              </a:lnSpc>
              <a:spcBef>
                <a:spcPct val="0"/>
              </a:spcBef>
              <a:buNone/>
            </a:pPr>
            <a:r>
              <a:rPr lang="en-US" altLang="zh-CN" sz="2400" b="1" dirty="0" smtClean="0">
                <a:latin typeface="宋体" pitchFamily="2" charset="-122"/>
              </a:rPr>
              <a:t>3. </a:t>
            </a:r>
            <a:r>
              <a:rPr lang="zh-CN" altLang="en-US" sz="2400" b="1" dirty="0" smtClean="0">
                <a:latin typeface="宋体" pitchFamily="2" charset="-122"/>
              </a:rPr>
              <a:t>阅读下面的材料，根据要求写一篇不少于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ea typeface="仿宋_GB2312" pitchFamily="49" charset="-122"/>
                <a:cs typeface="Times New Roman" pitchFamily="18" charset="0"/>
              </a:rPr>
              <a:t>(60</a:t>
            </a:r>
            <a:r>
              <a:rPr lang="zh-CN" altLang="en-US" sz="2400" b="1" dirty="0" smtClean="0">
                <a:latin typeface="宋体" pitchFamily="2" charset="-122"/>
                <a:ea typeface="仿宋_GB2312" pitchFamily="49" charset="-122"/>
                <a:cs typeface="Times New Roman" pitchFamily="18" charset="0"/>
              </a:rPr>
              <a:t>分</a:t>
            </a:r>
            <a:r>
              <a:rPr lang="en-US" altLang="zh-CN" sz="2400" b="1" dirty="0" smtClean="0">
                <a:latin typeface="宋体" pitchFamily="2" charset="-122"/>
                <a:ea typeface="仿宋_GB2312" pitchFamily="49" charset="-122"/>
                <a:cs typeface="Times New Roman" pitchFamily="18" charset="0"/>
              </a:rPr>
              <a:t>)</a:t>
            </a:r>
            <a:endParaRPr lang="zh-CN" altLang="en-US" sz="2400" b="1" dirty="0" smtClean="0">
              <a:latin typeface="宋体" pitchFamily="2" charset="-122"/>
              <a:cs typeface="Times New Roman" pitchFamily="18" charset="0"/>
            </a:endParaRP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一群游客，从景区出来，脸上绽放着欣赏奇峰异景带来的快乐。来不及歇息，又兴致勃勃地在景区门口挑选起各种各样的石头。</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一位手拿圆润河卵石的游客对另一位游客说：“看你选的尽是奇形怪状的石头，太难看！”那位游客却高兴地说：“正因各不相同，才能制成样式独特的盆景啊！”他反驳说：“我的石头大小均匀，光洁圆润，它们和谐相处，多么美好！”</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游客们纷纷聚拢过来欣赏他们的石头。</a:t>
            </a:r>
          </a:p>
          <a:p>
            <a:pPr marL="0" indent="0" eaLnBrk="1" hangingPunct="1">
              <a:lnSpc>
                <a:spcPts val="3500"/>
              </a:lnSpc>
              <a:spcBef>
                <a:spcPct val="0"/>
              </a:spcBef>
              <a:buNone/>
            </a:pPr>
            <a:endParaRPr lang="en-US" altLang="zh-CN" sz="2400" b="1" dirty="0" smtClean="0">
              <a:solidFill>
                <a:srgbClr val="000000"/>
              </a:solidFill>
              <a:latin typeface="Times New Roman" pitchFamily="18" charset="0"/>
              <a:ea typeface="楷体_GB2312" pitchFamily="49" charset="-122"/>
            </a:endParaRPr>
          </a:p>
        </p:txBody>
      </p:sp>
      <p:sp>
        <p:nvSpPr>
          <p:cNvPr id="28677" name="标题 1"/>
          <p:cNvSpPr>
            <a:spLocks/>
          </p:cNvSpPr>
          <p:nvPr/>
        </p:nvSpPr>
        <p:spPr bwMode="auto">
          <a:xfrm>
            <a:off x="611188" y="260350"/>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686"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687"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28675" y="693738"/>
            <a:ext cx="7920038" cy="5399087"/>
          </a:xfrm>
          <a:prstGeom prst="rect">
            <a:avLst/>
          </a:prstGeom>
          <a:noFill/>
          <a:ln w="9525">
            <a:noFill/>
            <a:miter lim="800000"/>
            <a:headEnd/>
            <a:tailEnd/>
          </a:ln>
        </p:spPr>
        <p:txBody>
          <a:bodyPr/>
          <a:lstStyle/>
          <a:p>
            <a:pPr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专心登山。在海拔</a:t>
            </a:r>
            <a:r>
              <a:rPr lang="en-US" altLang="zh-CN" sz="2400" b="1" dirty="0" smtClean="0">
                <a:solidFill>
                  <a:srgbClr val="000000"/>
                </a:solidFill>
                <a:latin typeface="Times New Roman" pitchFamily="18" charset="0"/>
                <a:ea typeface="楷体_GB2312" pitchFamily="49" charset="-122"/>
                <a:cs typeface="Times New Roman" pitchFamily="18" charset="0"/>
              </a:rPr>
              <a:t>8000</a:t>
            </a:r>
            <a:r>
              <a:rPr lang="zh-CN" altLang="en-US" sz="2400" b="1" dirty="0" smtClean="0">
                <a:solidFill>
                  <a:srgbClr val="000000"/>
                </a:solidFill>
                <a:latin typeface="Times New Roman" pitchFamily="18" charset="0"/>
                <a:ea typeface="楷体_GB2312" pitchFamily="49" charset="-122"/>
                <a:cs typeface="Times New Roman" pitchFamily="18" charset="0"/>
              </a:rPr>
              <a:t>米的营地宿营时，风景异常绚丽，队友们兴奋异常，纷纷跑出去欣赏美景，只有王石不为所动。到达海拔</a:t>
            </a:r>
            <a:r>
              <a:rPr lang="en-US" altLang="zh-CN" sz="2400" b="1" dirty="0" smtClean="0">
                <a:solidFill>
                  <a:srgbClr val="000000"/>
                </a:solidFill>
                <a:latin typeface="Times New Roman" pitchFamily="18" charset="0"/>
                <a:ea typeface="楷体_GB2312" pitchFamily="49" charset="-122"/>
                <a:cs typeface="Times New Roman" pitchFamily="18" charset="0"/>
              </a:rPr>
              <a:t>8300</a:t>
            </a:r>
            <a:r>
              <a:rPr lang="zh-CN" altLang="en-US" sz="2400" b="1" dirty="0" smtClean="0">
                <a:solidFill>
                  <a:srgbClr val="000000"/>
                </a:solidFill>
                <a:latin typeface="Times New Roman" pitchFamily="18" charset="0"/>
                <a:ea typeface="楷体_GB2312" pitchFamily="49" charset="-122"/>
                <a:cs typeface="Times New Roman" pitchFamily="18" charset="0"/>
              </a:rPr>
              <a:t>米的高度时，那名呼声最高的队友不得不放弃登顶，此时，他的体力已消耗殆尽。最终，只有</a:t>
            </a:r>
            <a:r>
              <a:rPr lang="en-US" altLang="zh-CN" sz="2400" b="1" dirty="0" smtClean="0">
                <a:solidFill>
                  <a:srgbClr val="000000"/>
                </a:solidFill>
                <a:latin typeface="Times New Roman" pitchFamily="18" charset="0"/>
                <a:ea typeface="楷体_GB2312" pitchFamily="49" charset="-122"/>
                <a:cs typeface="Times New Roman" pitchFamily="18" charset="0"/>
              </a:rPr>
              <a:t>4</a:t>
            </a:r>
            <a:r>
              <a:rPr lang="zh-CN" altLang="en-US" sz="2400" b="1" dirty="0" smtClean="0">
                <a:solidFill>
                  <a:srgbClr val="000000"/>
                </a:solidFill>
                <a:latin typeface="Times New Roman" pitchFamily="18" charset="0"/>
                <a:ea typeface="楷体_GB2312" pitchFamily="49" charset="-122"/>
                <a:cs typeface="Times New Roman" pitchFamily="18" charset="0"/>
              </a:rPr>
              <a:t>人成功登顶，其中包括王石。</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algn="just">
              <a:lnSpc>
                <a:spcPts val="3500"/>
              </a:lnSpc>
            </a:pPr>
            <a:endParaRPr lang="zh-CN" altLang="en-US" sz="2400" b="1" dirty="0">
              <a:solidFill>
                <a:srgbClr val="000000"/>
              </a:solidFill>
              <a:latin typeface="Times New Roman" pitchFamily="18" charset="0"/>
              <a:ea typeface="楷体_GB2312" pitchFamily="49" charset="-122"/>
            </a:endParaRPr>
          </a:p>
          <a:p>
            <a:pPr algn="just">
              <a:lnSpc>
                <a:spcPts val="3500"/>
              </a:lnSpc>
            </a:pPr>
            <a:endParaRPr lang="zh-CN" altLang="zh-CN" sz="2400" b="1" dirty="0">
              <a:solidFill>
                <a:srgbClr val="000000"/>
              </a:solidFill>
              <a:latin typeface="Times New Roman" pitchFamily="18" charset="0"/>
              <a:ea typeface="楷体_GB2312" pitchFamily="49" charset="-122"/>
            </a:endParaRPr>
          </a:p>
        </p:txBody>
      </p:sp>
      <p:grpSp>
        <p:nvGrpSpPr>
          <p:cNvPr id="2" name="Group 7"/>
          <p:cNvGrpSpPr>
            <a:grpSpLocks/>
          </p:cNvGrpSpPr>
          <p:nvPr/>
        </p:nvGrpSpPr>
        <p:grpSpPr bwMode="auto">
          <a:xfrm>
            <a:off x="1588" y="3827463"/>
            <a:ext cx="609600" cy="1978025"/>
            <a:chOff x="0" y="0"/>
            <a:chExt cx="384" cy="1246"/>
          </a:xfrm>
        </p:grpSpPr>
        <p:pic>
          <p:nvPicPr>
            <p:cNvPr id="286310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6311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6311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6311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28675" y="693738"/>
            <a:ext cx="7920038" cy="5399087"/>
          </a:xfrm>
          <a:prstGeom prst="rect">
            <a:avLst/>
          </a:prstGeom>
          <a:noFill/>
          <a:ln w="9525">
            <a:noFill/>
            <a:miter lim="800000"/>
            <a:headEnd/>
            <a:tailEnd/>
          </a:ln>
        </p:spPr>
        <p:txBody>
          <a:bodyPr/>
          <a:lstStyle/>
          <a:p>
            <a:pPr algn="just">
              <a:lnSpc>
                <a:spcPts val="3500"/>
              </a:lnSpc>
            </a:pPr>
            <a:r>
              <a:rPr lang="zh-CN" altLang="en-US" sz="2400" b="1" dirty="0" smtClean="0">
                <a:solidFill>
                  <a:srgbClr val="000000"/>
                </a:solidFill>
                <a:latin typeface="Times New Roman" pitchFamily="18" charset="0"/>
                <a:cs typeface="Times New Roman" pitchFamily="18" charset="0"/>
              </a:rPr>
              <a:t>要求：选好角度，确定立意，自拟标题，写一篇议论文。不要脱离材料内容及含意的范围作文，不要套作，不得抄袭。</a:t>
            </a:r>
          </a:p>
          <a:p>
            <a:pPr algn="just">
              <a:lnSpc>
                <a:spcPts val="3500"/>
              </a:lnSpc>
            </a:pPr>
            <a:r>
              <a:rPr lang="zh-CN" altLang="en-US" sz="2400" b="1" dirty="0" smtClean="0">
                <a:solidFill>
                  <a:srgbClr val="000000"/>
                </a:solidFill>
                <a:latin typeface="Times New Roman" pitchFamily="18" charset="0"/>
                <a:cs typeface="Times New Roman" pitchFamily="18" charset="0"/>
              </a:rPr>
              <a:t>确立</a:t>
            </a:r>
            <a:r>
              <a:rPr lang="zh-CN" altLang="en-US" sz="2400" b="1" dirty="0">
                <a:solidFill>
                  <a:srgbClr val="000000"/>
                </a:solidFill>
                <a:latin typeface="Times New Roman" pitchFamily="18" charset="0"/>
                <a:cs typeface="Times New Roman" pitchFamily="18" charset="0"/>
              </a:rPr>
              <a:t>中心论点：</a:t>
            </a:r>
          </a:p>
          <a:p>
            <a:pPr algn="just">
              <a:lnSpc>
                <a:spcPct val="122000"/>
              </a:lnSpc>
            </a:pPr>
            <a:r>
              <a:rPr lang="en-US" altLang="zh-CN" sz="2400" b="1" dirty="0">
                <a:solidFill>
                  <a:srgbClr val="000000"/>
                </a:solidFill>
                <a:latin typeface="Times New Roman" pitchFamily="18" charset="0"/>
                <a:cs typeface="Times New Roman" pitchFamily="18" charset="0"/>
              </a:rPr>
              <a:t>————————————————————</a:t>
            </a:r>
            <a:r>
              <a:rPr lang="en-US" altLang="zh-CN" sz="2400" b="1" dirty="0"/>
              <a:t> </a:t>
            </a:r>
          </a:p>
          <a:p>
            <a:pPr algn="just">
              <a:lnSpc>
                <a:spcPct val="122000"/>
              </a:lnSpc>
            </a:pPr>
            <a:r>
              <a:rPr lang="zh-CN" altLang="en-US" sz="2400" b="1" dirty="0"/>
              <a:t>并列分解三个分论点：</a:t>
            </a:r>
          </a:p>
          <a:p>
            <a:pPr algn="just">
              <a:lnSpc>
                <a:spcPct val="122000"/>
              </a:lnSpc>
            </a:pPr>
            <a:r>
              <a:rPr lang="en-US" altLang="zh-CN" sz="2400" b="1" dirty="0">
                <a:solidFill>
                  <a:srgbClr val="000000"/>
                </a:solidFill>
                <a:latin typeface="Times New Roman" pitchFamily="18" charset="0"/>
                <a:cs typeface="Times New Roman" pitchFamily="18" charset="0"/>
              </a:rPr>
              <a:t>————————————————————</a:t>
            </a:r>
          </a:p>
          <a:p>
            <a:pPr algn="just">
              <a:lnSpc>
                <a:spcPct val="122000"/>
              </a:lnSpc>
            </a:pPr>
            <a:r>
              <a:rPr lang="zh-CN" altLang="en-US" sz="2400" b="1" dirty="0"/>
              <a:t>递进分解三个分论点 ：</a:t>
            </a:r>
          </a:p>
          <a:p>
            <a:pPr algn="just">
              <a:lnSpc>
                <a:spcPct val="122000"/>
              </a:lnSpc>
            </a:pPr>
            <a:r>
              <a:rPr lang="en-US" altLang="zh-CN" sz="2400" b="1" dirty="0">
                <a:solidFill>
                  <a:srgbClr val="000000"/>
                </a:solidFill>
                <a:latin typeface="Times New Roman" pitchFamily="18" charset="0"/>
                <a:cs typeface="Times New Roman" pitchFamily="18" charset="0"/>
              </a:rPr>
              <a:t>————————————————————</a:t>
            </a:r>
          </a:p>
          <a:p>
            <a:pPr algn="just">
              <a:lnSpc>
                <a:spcPct val="122000"/>
              </a:lnSpc>
            </a:pPr>
            <a:r>
              <a:rPr lang="zh-CN" altLang="en-US" sz="2400" b="1" dirty="0">
                <a:solidFill>
                  <a:srgbClr val="000000"/>
                </a:solidFill>
                <a:latin typeface="Times New Roman" pitchFamily="18" charset="0"/>
                <a:cs typeface="Times New Roman" pitchFamily="18" charset="0"/>
              </a:rPr>
              <a:t>正反分解三个分论点</a:t>
            </a: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两正一反或两反一正</a:t>
            </a: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a:t>
            </a:r>
            <a:endParaRPr lang="zh-CN" altLang="en-US" sz="2400" b="1" dirty="0"/>
          </a:p>
          <a:p>
            <a:pPr algn="just">
              <a:lnSpc>
                <a:spcPct val="122000"/>
              </a:lnSpc>
            </a:pPr>
            <a:r>
              <a:rPr lang="en-US" altLang="zh-CN" sz="2400" b="1" dirty="0">
                <a:solidFill>
                  <a:srgbClr val="000000"/>
                </a:solidFill>
                <a:latin typeface="Times New Roman" pitchFamily="18" charset="0"/>
                <a:cs typeface="Times New Roman" pitchFamily="18" charset="0"/>
              </a:rPr>
              <a:t>————————————————————</a:t>
            </a:r>
            <a:r>
              <a:rPr lang="zh-CN" altLang="en-US" sz="2400" b="1" u="sng" dirty="0">
                <a:solidFill>
                  <a:srgbClr val="000000"/>
                </a:solidFill>
                <a:latin typeface="Times New Roman" pitchFamily="18" charset="0"/>
                <a:cs typeface="Times New Roman" pitchFamily="18" charset="0"/>
              </a:rPr>
              <a:t>　　</a:t>
            </a:r>
            <a:endParaRPr lang="zh-CN" altLang="en-US" sz="2400" b="1" dirty="0">
              <a:solidFill>
                <a:srgbClr val="000000"/>
              </a:solidFill>
              <a:latin typeface="Times New Roman" pitchFamily="18" charset="0"/>
              <a:ea typeface="楷体_GB2312" pitchFamily="49" charset="-122"/>
            </a:endParaRPr>
          </a:p>
          <a:p>
            <a:pPr algn="just">
              <a:lnSpc>
                <a:spcPts val="3500"/>
              </a:lnSpc>
            </a:pPr>
            <a:endParaRPr lang="zh-CN" altLang="zh-CN" sz="2400" b="1" dirty="0">
              <a:solidFill>
                <a:srgbClr val="000000"/>
              </a:solidFill>
              <a:latin typeface="Times New Roman" pitchFamily="18" charset="0"/>
              <a:ea typeface="楷体_GB2312" pitchFamily="49" charset="-122"/>
            </a:endParaRPr>
          </a:p>
        </p:txBody>
      </p:sp>
      <p:grpSp>
        <p:nvGrpSpPr>
          <p:cNvPr id="2" name="Group 7"/>
          <p:cNvGrpSpPr>
            <a:grpSpLocks/>
          </p:cNvGrpSpPr>
          <p:nvPr/>
        </p:nvGrpSpPr>
        <p:grpSpPr bwMode="auto">
          <a:xfrm>
            <a:off x="1588" y="3827463"/>
            <a:ext cx="609600" cy="1978025"/>
            <a:chOff x="0" y="0"/>
            <a:chExt cx="384" cy="1246"/>
          </a:xfrm>
        </p:grpSpPr>
        <p:pic>
          <p:nvPicPr>
            <p:cNvPr id="286310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6311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6311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6311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indent="623888" algn="just">
              <a:lnSpc>
                <a:spcPts val="3500"/>
              </a:lnSpc>
            </a:pPr>
            <a:r>
              <a:rPr lang="zh-CN" altLang="en-US" sz="2400" b="1" dirty="0" smtClean="0">
                <a:solidFill>
                  <a:srgbClr val="990033"/>
                </a:solidFill>
                <a:latin typeface="Times New Roman" pitchFamily="18" charset="0"/>
                <a:cs typeface="Times New Roman" pitchFamily="18" charset="0"/>
              </a:rPr>
              <a:t>确立中心论点：专注是一个人成功的秘诀，古往今来无数的人物为我们诠释着这一真理。</a:t>
            </a:r>
          </a:p>
          <a:p>
            <a:pPr indent="623888" algn="just">
              <a:lnSpc>
                <a:spcPts val="3500"/>
              </a:lnSpc>
            </a:pPr>
            <a:r>
              <a:rPr lang="zh-CN" altLang="en-US" sz="2400" b="1" dirty="0" smtClean="0">
                <a:solidFill>
                  <a:srgbClr val="990033"/>
                </a:solidFill>
                <a:latin typeface="Times New Roman" pitchFamily="18" charset="0"/>
                <a:cs typeface="Times New Roman" pitchFamily="18" charset="0"/>
              </a:rPr>
              <a:t>并列分解三个分论点：①专注是“十年寒窗无人问，一举成名天下知”的苦读。 </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古代书生，范仲淹</a:t>
            </a:r>
            <a:r>
              <a:rPr lang="en-US" altLang="zh-CN" sz="2400" b="1" dirty="0" smtClean="0">
                <a:solidFill>
                  <a:srgbClr val="990033"/>
                </a:solidFill>
                <a:latin typeface="Times New Roman" pitchFamily="18" charset="0"/>
                <a:cs typeface="Times New Roman" pitchFamily="18" charset="0"/>
              </a:rPr>
              <a:t>) ②</a:t>
            </a:r>
            <a:r>
              <a:rPr lang="zh-CN" altLang="en-US" sz="2400" b="1" dirty="0" smtClean="0">
                <a:solidFill>
                  <a:srgbClr val="990033"/>
                </a:solidFill>
                <a:latin typeface="Times New Roman" pitchFamily="18" charset="0"/>
                <a:cs typeface="Times New Roman" pitchFamily="18" charset="0"/>
              </a:rPr>
              <a:t>专注是“台上一分钟，台下十年功”的苦练。</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戏曲</a:t>
            </a:r>
            <a:r>
              <a:rPr lang="en-US" altLang="zh-CN" sz="2400" b="1" dirty="0" smtClean="0">
                <a:solidFill>
                  <a:srgbClr val="990033"/>
                </a:solidFill>
                <a:latin typeface="Times New Roman" pitchFamily="18" charset="0"/>
                <a:cs typeface="Times New Roman" pitchFamily="18" charset="0"/>
              </a:rPr>
              <a:t>)③</a:t>
            </a:r>
            <a:r>
              <a:rPr lang="zh-CN" altLang="en-US" sz="2400" b="1" dirty="0" smtClean="0">
                <a:solidFill>
                  <a:srgbClr val="990033"/>
                </a:solidFill>
                <a:latin typeface="Times New Roman" pitchFamily="18" charset="0"/>
                <a:cs typeface="Times New Roman" pitchFamily="18" charset="0"/>
              </a:rPr>
              <a:t>专注是“独上高楼，望尽天涯路”的寂寞忍耐。</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王国维</a:t>
            </a:r>
            <a:r>
              <a:rPr lang="en-US" altLang="zh-CN" sz="2400" b="1" dirty="0" smtClean="0">
                <a:solidFill>
                  <a:srgbClr val="990033"/>
                </a:solidFill>
                <a:latin typeface="Times New Roman" pitchFamily="18" charset="0"/>
                <a:cs typeface="Times New Roman" pitchFamily="18" charset="0"/>
              </a:rPr>
              <a:t>)</a:t>
            </a:r>
          </a:p>
          <a:p>
            <a:pPr indent="623888" algn="just">
              <a:lnSpc>
                <a:spcPts val="3500"/>
              </a:lnSpc>
            </a:pPr>
            <a:r>
              <a:rPr lang="zh-CN" altLang="en-US" sz="2400" b="1" dirty="0" smtClean="0">
                <a:solidFill>
                  <a:srgbClr val="990033"/>
                </a:solidFill>
                <a:latin typeface="Times New Roman" pitchFamily="18" charset="0"/>
                <a:cs typeface="Times New Roman" pitchFamily="18" charset="0"/>
              </a:rPr>
              <a:t>递进分解三个分论点：①专注是个人的成功之源。②专注是企业的立世之本。③专注是国家的富强之基。</a:t>
            </a:r>
          </a:p>
        </p:txBody>
      </p:sp>
      <p:grpSp>
        <p:nvGrpSpPr>
          <p:cNvPr id="2" name="Group 7"/>
          <p:cNvGrpSpPr>
            <a:grpSpLocks/>
          </p:cNvGrpSpPr>
          <p:nvPr/>
        </p:nvGrpSpPr>
        <p:grpSpPr bwMode="auto">
          <a:xfrm>
            <a:off x="1588" y="3827463"/>
            <a:ext cx="609600" cy="1978025"/>
            <a:chOff x="0" y="0"/>
            <a:chExt cx="384" cy="1246"/>
          </a:xfrm>
        </p:grpSpPr>
        <p:pic>
          <p:nvPicPr>
            <p:cNvPr id="286413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6413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6413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6413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indent="630238" algn="just">
              <a:lnSpc>
                <a:spcPts val="3500"/>
              </a:lnSpc>
            </a:pPr>
            <a:r>
              <a:rPr lang="zh-CN" altLang="en-US" sz="2400" b="1" dirty="0" smtClean="0">
                <a:solidFill>
                  <a:srgbClr val="990033"/>
                </a:solidFill>
                <a:latin typeface="Times New Roman" pitchFamily="18" charset="0"/>
                <a:cs typeface="Times New Roman" pitchFamily="18" charset="0"/>
              </a:rPr>
              <a:t>正反分解三个分论点</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两正一反</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：①专注是“十年寒窗无人问，一举成名天下知”的苦读。</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古代书生，范仲淹</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正面</a:t>
            </a:r>
            <a:r>
              <a:rPr lang="en-US" altLang="zh-CN" sz="2400" b="1" dirty="0" smtClean="0">
                <a:solidFill>
                  <a:srgbClr val="990033"/>
                </a:solidFill>
                <a:latin typeface="Times New Roman" pitchFamily="18" charset="0"/>
                <a:cs typeface="Times New Roman" pitchFamily="18" charset="0"/>
              </a:rPr>
              <a:t>)②</a:t>
            </a:r>
            <a:r>
              <a:rPr lang="zh-CN" altLang="en-US" sz="2400" b="1" dirty="0" smtClean="0">
                <a:solidFill>
                  <a:srgbClr val="990033"/>
                </a:solidFill>
                <a:latin typeface="Times New Roman" pitchFamily="18" charset="0"/>
                <a:cs typeface="Times New Roman" pitchFamily="18" charset="0"/>
              </a:rPr>
              <a:t>专注是“台上一分钟，台下十年功”的苦练。</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戏曲</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正面</a:t>
            </a:r>
            <a:r>
              <a:rPr lang="en-US" altLang="zh-CN" sz="2400" b="1" dirty="0" smtClean="0">
                <a:solidFill>
                  <a:srgbClr val="990033"/>
                </a:solidFill>
                <a:latin typeface="Times New Roman" pitchFamily="18" charset="0"/>
                <a:cs typeface="Times New Roman" pitchFamily="18" charset="0"/>
              </a:rPr>
              <a:t>)③</a:t>
            </a:r>
            <a:r>
              <a:rPr lang="zh-CN" altLang="en-US" sz="2400" b="1" dirty="0" smtClean="0">
                <a:solidFill>
                  <a:srgbClr val="990033"/>
                </a:solidFill>
                <a:latin typeface="Times New Roman" pitchFamily="18" charset="0"/>
                <a:cs typeface="Times New Roman" pitchFamily="18" charset="0"/>
              </a:rPr>
              <a:t>专注是成功的秘诀，但是有许多人不能把持住这一品格，不能抵制外物的诱惑而功亏一篑。</a:t>
            </a: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反面</a:t>
            </a:r>
            <a:r>
              <a:rPr lang="en-US" altLang="zh-CN" sz="2400" b="1" dirty="0" smtClean="0">
                <a:solidFill>
                  <a:srgbClr val="990033"/>
                </a:solidFill>
                <a:latin typeface="Times New Roman" pitchFamily="18" charset="0"/>
                <a:cs typeface="Times New Roman" pitchFamily="18" charset="0"/>
              </a:rPr>
              <a:t>)</a:t>
            </a:r>
          </a:p>
        </p:txBody>
      </p:sp>
      <p:grpSp>
        <p:nvGrpSpPr>
          <p:cNvPr id="2" name="Group 7"/>
          <p:cNvGrpSpPr>
            <a:grpSpLocks/>
          </p:cNvGrpSpPr>
          <p:nvPr/>
        </p:nvGrpSpPr>
        <p:grpSpPr bwMode="auto">
          <a:xfrm>
            <a:off x="1588" y="3827463"/>
            <a:ext cx="609600" cy="1978025"/>
            <a:chOff x="0" y="0"/>
            <a:chExt cx="384" cy="1246"/>
          </a:xfrm>
        </p:grpSpPr>
        <p:pic>
          <p:nvPicPr>
            <p:cNvPr id="286515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6515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651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6516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766763"/>
            <a:ext cx="7920038" cy="5399087"/>
          </a:xfrm>
          <a:prstGeom prst="rect">
            <a:avLst/>
          </a:prstGeom>
          <a:noFill/>
          <a:ln w="9525">
            <a:noFill/>
            <a:miter lim="800000"/>
            <a:headEnd/>
            <a:tailEnd/>
          </a:ln>
        </p:spPr>
        <p:txBody>
          <a:bodyPr/>
          <a:lstStyle/>
          <a:p>
            <a:pPr>
              <a:lnSpc>
                <a:spcPts val="3300"/>
              </a:lnSpc>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二</a:t>
            </a: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议论说理</a:t>
            </a:r>
          </a:p>
          <a:p>
            <a:pPr indent="623888" algn="just">
              <a:lnSpc>
                <a:spcPts val="3300"/>
              </a:lnSpc>
            </a:pPr>
            <a:r>
              <a:rPr lang="zh-CN" altLang="en-US" sz="2400" b="1" dirty="0" smtClean="0">
                <a:solidFill>
                  <a:srgbClr val="000000"/>
                </a:solidFill>
                <a:latin typeface="Times New Roman" pitchFamily="18" charset="0"/>
                <a:cs typeface="Times New Roman" pitchFamily="18" charset="0"/>
              </a:rPr>
              <a:t>在高考中通常有这样一类考生，他们在写议论文的时候有一个习惯，即给一个观点，能立刻找到两三个，甚至四五个例子，但他们只会把材料简单组合，观点和材料之间缺乏联系。这样的文章不能让人信服，给人的感觉是材料的简单堆砌，缺乏说理性，只能叫证明文，而不能叫议论文。议论文是以议论说理为主的文章，如果能够在观点与材料间搭一座理性的桥梁，变单纯举例为就例说理，增强文章的“理”趣，那么你的议论文就能做到以理服人。一篇以理服人、以理取胜、推理逻辑性强的议论文往往更能获得高分。分析说理就是这样一座理性的桥梁，这就要求学生学会变单纯举例为就例说理。下面就介绍几种常用的说理方法，考生可以在作文中灵活运用。</a:t>
            </a:r>
          </a:p>
        </p:txBody>
      </p:sp>
      <p:grpSp>
        <p:nvGrpSpPr>
          <p:cNvPr id="2" name="Group 7"/>
          <p:cNvGrpSpPr>
            <a:grpSpLocks/>
          </p:cNvGrpSpPr>
          <p:nvPr/>
        </p:nvGrpSpPr>
        <p:grpSpPr bwMode="auto">
          <a:xfrm>
            <a:off x="1588" y="3827463"/>
            <a:ext cx="609600" cy="1978025"/>
            <a:chOff x="0" y="0"/>
            <a:chExt cx="384" cy="1246"/>
          </a:xfrm>
        </p:grpSpPr>
        <p:pic>
          <p:nvPicPr>
            <p:cNvPr id="286618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6618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6618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6618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nSpc>
                <a:spcPts val="3500"/>
              </a:lnSpc>
            </a:pPr>
            <a:r>
              <a:rPr lang="en-US" altLang="zh-CN" sz="2400" b="1" dirty="0">
                <a:solidFill>
                  <a:srgbClr val="000000"/>
                </a:solidFill>
                <a:latin typeface="Times New Roman" pitchFamily="18" charset="0"/>
                <a:cs typeface="Times New Roman" pitchFamily="18" charset="0"/>
              </a:rPr>
              <a:t>1. </a:t>
            </a:r>
            <a:r>
              <a:rPr lang="zh-CN" altLang="en-US" sz="2400" b="1" dirty="0">
                <a:solidFill>
                  <a:srgbClr val="000000"/>
                </a:solidFill>
                <a:latin typeface="Times New Roman" pitchFamily="18" charset="0"/>
                <a:cs typeface="Times New Roman" pitchFamily="18" charset="0"/>
              </a:rPr>
              <a:t>假设说理法</a:t>
            </a:r>
          </a:p>
          <a:p>
            <a:pPr indent="627063" algn="just">
              <a:lnSpc>
                <a:spcPts val="3500"/>
              </a:lnSpc>
            </a:pPr>
            <a:r>
              <a:rPr lang="zh-CN" altLang="en-US" sz="2400" b="1" dirty="0" smtClean="0">
                <a:solidFill>
                  <a:srgbClr val="000000"/>
                </a:solidFill>
                <a:latin typeface="Times New Roman" pitchFamily="18" charset="0"/>
                <a:cs typeface="Times New Roman" pitchFamily="18" charset="0"/>
              </a:rPr>
              <a:t>用假设性的语言，把事物之间的因果关系讲出来，使读者信服。即假设所举事实材料中能达到某种结果的条件不存在，将会出现什么样的结果，从反面达到论述的目的。标志性的词语通常为“如果</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那么</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假如</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假使</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怎能</a:t>
            </a:r>
            <a:r>
              <a:rPr lang="en-US" altLang="zh-CN" sz="2400" b="1" dirty="0" smtClean="0">
                <a:solidFill>
                  <a:srgbClr val="000000"/>
                </a:solidFill>
                <a:latin typeface="Times New Roman" pitchFamily="18" charset="0"/>
                <a:cs typeface="Times New Roman" pitchFamily="18" charset="0"/>
              </a:rPr>
              <a:t>……” </a:t>
            </a:r>
            <a:r>
              <a:rPr lang="zh-CN" altLang="en-US" sz="2400" b="1" dirty="0" smtClean="0">
                <a:solidFill>
                  <a:srgbClr val="000000"/>
                </a:solidFill>
                <a:latin typeface="Times New Roman" pitchFamily="18" charset="0"/>
                <a:cs typeface="Times New Roman" pitchFamily="18" charset="0"/>
              </a:rPr>
              <a:t>等。在进行假设性的分析时，如果你举的例子是正面的，那么你就从反面来假设分析；如果你举的例子是反面的，那么你就从正面来进行假设。简言之，正例反说，反例正说。</a:t>
            </a:r>
          </a:p>
        </p:txBody>
      </p:sp>
      <p:grpSp>
        <p:nvGrpSpPr>
          <p:cNvPr id="2" name="Group 7"/>
          <p:cNvGrpSpPr>
            <a:grpSpLocks/>
          </p:cNvGrpSpPr>
          <p:nvPr/>
        </p:nvGrpSpPr>
        <p:grpSpPr bwMode="auto">
          <a:xfrm>
            <a:off x="1588" y="3827463"/>
            <a:ext cx="609600" cy="1978025"/>
            <a:chOff x="0" y="0"/>
            <a:chExt cx="384" cy="1246"/>
          </a:xfrm>
        </p:grpSpPr>
        <p:pic>
          <p:nvPicPr>
            <p:cNvPr id="2867205"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67206"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6720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6720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14348" y="714356"/>
            <a:ext cx="8001056" cy="5786478"/>
          </a:xfrm>
          <a:prstGeom prst="rect">
            <a:avLst/>
          </a:prstGeom>
          <a:noFill/>
          <a:ln w="9525">
            <a:noFill/>
            <a:miter lim="800000"/>
            <a:headEnd/>
            <a:tailEnd/>
          </a:ln>
        </p:spPr>
        <p:txBody>
          <a:bodyPr/>
          <a:lstStyle/>
          <a:p>
            <a:pPr>
              <a:lnSpc>
                <a:spcPts val="3500"/>
              </a:lnSpc>
            </a:pPr>
            <a:r>
              <a:rPr lang="zh-CN" altLang="en-US" sz="2400" b="1" dirty="0" smtClean="0">
                <a:solidFill>
                  <a:srgbClr val="000000"/>
                </a:solidFill>
                <a:latin typeface="Times New Roman" pitchFamily="18" charset="0"/>
                <a:cs typeface="Times New Roman" pitchFamily="18" charset="0"/>
              </a:rPr>
              <a:t>例</a:t>
            </a:r>
            <a:endParaRPr lang="en-US" altLang="zh-CN" sz="2400" b="1" dirty="0" smtClean="0">
              <a:solidFill>
                <a:srgbClr val="000000"/>
              </a:solidFill>
              <a:latin typeface="Times New Roman" pitchFamily="18" charset="0"/>
              <a:cs typeface="Times New Roman" pitchFamily="18" charset="0"/>
            </a:endParaRPr>
          </a:p>
          <a:p>
            <a:pPr>
              <a:lnSpc>
                <a:spcPts val="3500"/>
              </a:lnSpc>
            </a:pPr>
            <a:r>
              <a:rPr lang="zh-CN" altLang="en-US" sz="2400" b="1" dirty="0" smtClean="0">
                <a:solidFill>
                  <a:srgbClr val="000000"/>
                </a:solidFill>
                <a:latin typeface="Times New Roman" pitchFamily="18" charset="0"/>
                <a:cs typeface="Times New Roman" pitchFamily="18" charset="0"/>
              </a:rPr>
              <a:t>正</a:t>
            </a:r>
            <a:r>
              <a:rPr lang="zh-CN" altLang="en-US" sz="2400" b="1" dirty="0">
                <a:solidFill>
                  <a:srgbClr val="000000"/>
                </a:solidFill>
                <a:latin typeface="Times New Roman" pitchFamily="18" charset="0"/>
                <a:cs typeface="Times New Roman" pitchFamily="18" charset="0"/>
              </a:rPr>
              <a:t>例反说</a:t>
            </a:r>
            <a:r>
              <a:rPr lang="zh-CN" altLang="en-US"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只有心怀梦想、脚踏实地地做事，才能实现自己的人生理想和奋斗目标。在杂交水稻问世的辉煌的背后凝聚着袁隆平辛勤的汗水，忘不了他对学生“仅仅埋在实验室里是种不出庄稼的”的教导，忘不了他在烈日下黝黑的皮肤沁出的豆大汗珠，忘不了他躬耕陇亩时刚握过奖杯的手又沾上了泥土。</a:t>
            </a:r>
          </a:p>
          <a:p>
            <a:pPr>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        试想，如果袁隆平不心怀梦想、脚踏实地地做事，他怎能演绎一个又一个田间的神话？又怎能解决世界上大多数人的吃饭问题？冰心说：“成功的花儿，人们只惊羡它现时的明艳。当初它的芽儿，浸透了奋斗的泪水，洒遍了牺牲的血雨。”可以说，袁隆平正是因为在心怀梦想的同时脚踏实地，讲求实干，才一步一个脚印地走向了成功。</a:t>
            </a:r>
          </a:p>
        </p:txBody>
      </p:sp>
      <p:grpSp>
        <p:nvGrpSpPr>
          <p:cNvPr id="2" name="Group 7"/>
          <p:cNvGrpSpPr>
            <a:grpSpLocks/>
          </p:cNvGrpSpPr>
          <p:nvPr/>
        </p:nvGrpSpPr>
        <p:grpSpPr bwMode="auto">
          <a:xfrm>
            <a:off x="1588" y="3827463"/>
            <a:ext cx="609600" cy="1978025"/>
            <a:chOff x="0" y="0"/>
            <a:chExt cx="384" cy="1246"/>
          </a:xfrm>
        </p:grpSpPr>
        <p:pic>
          <p:nvPicPr>
            <p:cNvPr id="286822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6823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6823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6823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gn="just">
              <a:lnSpc>
                <a:spcPts val="3500"/>
              </a:lnSpc>
            </a:pPr>
            <a:r>
              <a:rPr lang="zh-CN" altLang="en-US" sz="2400" b="1" dirty="0" smtClean="0">
                <a:solidFill>
                  <a:srgbClr val="000000"/>
                </a:solidFill>
                <a:latin typeface="Times New Roman" pitchFamily="18" charset="0"/>
                <a:cs typeface="Times New Roman" pitchFamily="18" charset="0"/>
              </a:rPr>
              <a:t>反例</a:t>
            </a:r>
            <a:r>
              <a:rPr lang="zh-CN" altLang="en-US" sz="2400" b="1" dirty="0">
                <a:solidFill>
                  <a:srgbClr val="000000"/>
                </a:solidFill>
                <a:latin typeface="Times New Roman" pitchFamily="18" charset="0"/>
                <a:cs typeface="Times New Roman" pitchFamily="18" charset="0"/>
              </a:rPr>
              <a:t>正说</a:t>
            </a:r>
            <a:r>
              <a:rPr lang="zh-CN" altLang="en-US"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ea typeface="楷体_GB2312" pitchFamily="49" charset="-122"/>
              </a:rPr>
              <a:t>可若分不清主次，陷入迷茫，一味苛求细节，终会被困在失败的沙漠里深陷绝望而死。王莽，西汉王朝衰颓之际，他以救世者身份篡位称帝，托古改制，推崇古书，改动地名，或依古书或凭祥瑞，三番五次；树立王威，削减爵位，贬少数民族称号地位。因而人民奋起反抗。王莽以失败者的身份黯淡地退出历史舞台，终其原因，却是苛责细枝末节，于甚微处穷追不舍，最终放弃了改革大局，没有了主次之别，失败在所难免。</a:t>
            </a:r>
          </a:p>
        </p:txBody>
      </p:sp>
      <p:grpSp>
        <p:nvGrpSpPr>
          <p:cNvPr id="2" name="Group 7"/>
          <p:cNvGrpSpPr>
            <a:grpSpLocks/>
          </p:cNvGrpSpPr>
          <p:nvPr/>
        </p:nvGrpSpPr>
        <p:grpSpPr bwMode="auto">
          <a:xfrm>
            <a:off x="1588" y="3827463"/>
            <a:ext cx="609600" cy="1978025"/>
            <a:chOff x="0" y="0"/>
            <a:chExt cx="384" cy="1246"/>
          </a:xfrm>
        </p:grpSpPr>
        <p:pic>
          <p:nvPicPr>
            <p:cNvPr id="286925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6925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6925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6925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gn="just">
              <a:lnSpc>
                <a:spcPts val="3500"/>
              </a:lnSpc>
            </a:pPr>
            <a:r>
              <a:rPr lang="zh-CN" altLang="en-US" sz="2400" b="1" dirty="0" smtClean="0">
                <a:solidFill>
                  <a:srgbClr val="000000"/>
                </a:solidFill>
                <a:latin typeface="Times New Roman" pitchFamily="18" charset="0"/>
                <a:ea typeface="楷体_GB2312" pitchFamily="49" charset="-122"/>
              </a:rPr>
              <a:t>        试想，如果王莽理清头绪，改革根本，谁又能断定他不会开创一个中兴局面呢？如果王莽放弃苛求烦琐小事，着眼改革与社会亟待解决的问题，又怎有新朝时期的民不聊生、苦不堪言？如果王莽分清主次，那么柳暗花明，力挽衰颓狂澜，完成一代明君之夙愿，又怎不可能？</a:t>
            </a:r>
          </a:p>
          <a:p>
            <a:pPr algn="r">
              <a:lnSpc>
                <a:spcPts val="3500"/>
              </a:lnSpc>
            </a:pPr>
            <a:r>
              <a:rPr lang="zh-CN" altLang="en-US" sz="2400" b="1" dirty="0" smtClean="0">
                <a:solidFill>
                  <a:srgbClr val="000000"/>
                </a:solidFill>
                <a:latin typeface="+mn-ea"/>
              </a:rPr>
              <a:t> </a:t>
            </a:r>
            <a:r>
              <a:rPr lang="en-US" altLang="zh-CN" sz="2400" b="1" dirty="0" smtClean="0">
                <a:solidFill>
                  <a:srgbClr val="000000"/>
                </a:solidFill>
                <a:latin typeface="+mn-ea"/>
              </a:rPr>
              <a:t>(2015</a:t>
            </a:r>
            <a:r>
              <a:rPr lang="zh-CN" altLang="en-US" sz="2400" b="1" dirty="0" smtClean="0">
                <a:solidFill>
                  <a:srgbClr val="000000"/>
                </a:solidFill>
                <a:latin typeface="+mn-ea"/>
              </a:rPr>
              <a:t>年山东卷高分作文</a:t>
            </a:r>
            <a:r>
              <a:rPr lang="en-US" altLang="zh-CN" sz="2400" b="1" dirty="0" smtClean="0">
                <a:solidFill>
                  <a:srgbClr val="000000"/>
                </a:solidFill>
                <a:latin typeface="+mn-ea"/>
              </a:rPr>
              <a:t>《</a:t>
            </a:r>
            <a:r>
              <a:rPr lang="zh-CN" altLang="en-US" sz="2400" b="1" dirty="0" smtClean="0">
                <a:solidFill>
                  <a:srgbClr val="000000"/>
                </a:solidFill>
                <a:latin typeface="+mn-ea"/>
              </a:rPr>
              <a:t>分清主次，柳暗花明</a:t>
            </a:r>
            <a:r>
              <a:rPr lang="en-US" altLang="zh-CN" sz="2400" b="1" dirty="0" smtClean="0">
                <a:solidFill>
                  <a:srgbClr val="000000"/>
                </a:solidFill>
                <a:latin typeface="+mn-ea"/>
              </a:rPr>
              <a:t>》)</a:t>
            </a:r>
          </a:p>
        </p:txBody>
      </p:sp>
      <p:grpSp>
        <p:nvGrpSpPr>
          <p:cNvPr id="2" name="Group 7"/>
          <p:cNvGrpSpPr>
            <a:grpSpLocks/>
          </p:cNvGrpSpPr>
          <p:nvPr/>
        </p:nvGrpSpPr>
        <p:grpSpPr bwMode="auto">
          <a:xfrm>
            <a:off x="1588" y="3827463"/>
            <a:ext cx="609600" cy="1978025"/>
            <a:chOff x="0" y="0"/>
            <a:chExt cx="384" cy="1246"/>
          </a:xfrm>
        </p:grpSpPr>
        <p:pic>
          <p:nvPicPr>
            <p:cNvPr id="286925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6925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6925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6925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nSpc>
                <a:spcPts val="3500"/>
              </a:lnSpc>
            </a:pPr>
            <a:r>
              <a:rPr lang="en-US" altLang="zh-CN" sz="2400" b="1" dirty="0" smtClean="0">
                <a:solidFill>
                  <a:srgbClr val="000000"/>
                </a:solidFill>
                <a:latin typeface="Times New Roman" pitchFamily="18" charset="0"/>
                <a:cs typeface="Times New Roman" pitchFamily="18" charset="0"/>
              </a:rPr>
              <a:t>5.</a:t>
            </a:r>
            <a:r>
              <a:rPr lang="zh-CN" altLang="en-US" sz="2400" b="1" dirty="0" smtClean="0">
                <a:solidFill>
                  <a:srgbClr val="000000"/>
                </a:solidFill>
                <a:latin typeface="Times New Roman" pitchFamily="18" charset="0"/>
                <a:cs typeface="Times New Roman" pitchFamily="18" charset="0"/>
              </a:rPr>
              <a:t> 以“坚强”为中心，运用假设说理法，写一个</a:t>
            </a:r>
            <a:r>
              <a:rPr lang="en-US" altLang="zh-CN" sz="2400" b="1" dirty="0" smtClean="0">
                <a:solidFill>
                  <a:srgbClr val="000000"/>
                </a:solidFill>
                <a:latin typeface="Times New Roman" pitchFamily="18" charset="0"/>
                <a:cs typeface="Times New Roman" pitchFamily="18" charset="0"/>
              </a:rPr>
              <a:t>300</a:t>
            </a:r>
            <a:r>
              <a:rPr lang="zh-CN" altLang="en-US" sz="2400" b="1" dirty="0" smtClean="0">
                <a:solidFill>
                  <a:srgbClr val="000000"/>
                </a:solidFill>
                <a:latin typeface="Times New Roman" pitchFamily="18" charset="0"/>
                <a:cs typeface="Times New Roman" pitchFamily="18" charset="0"/>
              </a:rPr>
              <a:t>字左右的段落。</a:t>
            </a:r>
            <a:endParaRPr lang="en-US" altLang="zh-CN" sz="2400" b="1" dirty="0" smtClean="0">
              <a:solidFill>
                <a:srgbClr val="000000"/>
              </a:solidFill>
              <a:latin typeface="Times New Roman" pitchFamily="18" charset="0"/>
              <a:cs typeface="Times New Roman" pitchFamily="18" charset="0"/>
            </a:endParaRPr>
          </a:p>
          <a:p>
            <a:pPr>
              <a:lnSpc>
                <a:spcPts val="3500"/>
              </a:lnSpc>
            </a:pPr>
            <a:r>
              <a:rPr lang="zh-CN" altLang="en-US" sz="2400" b="1" dirty="0" smtClean="0">
                <a:solidFill>
                  <a:srgbClr val="990033"/>
                </a:solidFill>
                <a:latin typeface="+mn-ea"/>
                <a:cs typeface="Times New Roman" pitchFamily="18" charset="0"/>
              </a:rPr>
              <a:t>运用示例：</a:t>
            </a:r>
          </a:p>
          <a:p>
            <a:pPr algn="ctr">
              <a:lnSpc>
                <a:spcPts val="3500"/>
              </a:lnSpc>
            </a:pPr>
            <a:r>
              <a:rPr lang="zh-CN" altLang="en-US" sz="2400" b="1" dirty="0" smtClean="0">
                <a:solidFill>
                  <a:srgbClr val="990033"/>
                </a:solidFill>
                <a:latin typeface="+mn-ea"/>
                <a:cs typeface="Times New Roman" pitchFamily="18" charset="0"/>
              </a:rPr>
              <a:t>内心坚强，悟透生死写华章</a:t>
            </a:r>
          </a:p>
          <a:p>
            <a:pPr>
              <a:lnSpc>
                <a:spcPts val="3500"/>
              </a:lnSpc>
            </a:pPr>
            <a:r>
              <a:rPr lang="zh-CN" altLang="en-US" sz="2400" b="1" dirty="0" smtClean="0">
                <a:solidFill>
                  <a:srgbClr val="990033"/>
                </a:solidFill>
                <a:latin typeface="Times New Roman" pitchFamily="18" charset="0"/>
                <a:ea typeface="楷体_GB2312" pitchFamily="49" charset="-122"/>
                <a:cs typeface="Times New Roman" pitchFamily="18" charset="0"/>
              </a:rPr>
              <a:t>        因为坚强，史铁生悟透生死，终成一代散文大家。史铁生命运多舛，</a:t>
            </a:r>
            <a:r>
              <a:rPr lang="en-US" altLang="zh-CN" sz="2400" b="1" dirty="0" smtClean="0">
                <a:solidFill>
                  <a:srgbClr val="990033"/>
                </a:solidFill>
                <a:latin typeface="Times New Roman" pitchFamily="18" charset="0"/>
                <a:ea typeface="楷体_GB2312" pitchFamily="49" charset="-122"/>
                <a:cs typeface="Times New Roman" pitchFamily="18" charset="0"/>
              </a:rPr>
              <a:t>59</a:t>
            </a:r>
            <a:r>
              <a:rPr lang="zh-CN" altLang="en-US" sz="2400" b="1" dirty="0" smtClean="0">
                <a:solidFill>
                  <a:srgbClr val="990033"/>
                </a:solidFill>
                <a:latin typeface="Times New Roman" pitchFamily="18" charset="0"/>
                <a:ea typeface="楷体_GB2312" pitchFamily="49" charset="-122"/>
                <a:cs typeface="Times New Roman" pitchFamily="18" charset="0"/>
              </a:rPr>
              <a:t>年的人生有近</a:t>
            </a:r>
            <a:r>
              <a:rPr lang="en-US" altLang="zh-CN" sz="2400" b="1" dirty="0" smtClean="0">
                <a:solidFill>
                  <a:srgbClr val="990033"/>
                </a:solidFill>
                <a:latin typeface="Times New Roman" pitchFamily="18" charset="0"/>
                <a:ea typeface="楷体_GB2312" pitchFamily="49" charset="-122"/>
                <a:cs typeface="Times New Roman" pitchFamily="18" charset="0"/>
              </a:rPr>
              <a:t>40</a:t>
            </a:r>
            <a:r>
              <a:rPr lang="zh-CN" altLang="en-US" sz="2400" b="1" dirty="0" smtClean="0">
                <a:solidFill>
                  <a:srgbClr val="990033"/>
                </a:solidFill>
                <a:latin typeface="Times New Roman" pitchFamily="18" charset="0"/>
                <a:ea typeface="楷体_GB2312" pitchFamily="49" charset="-122"/>
                <a:cs typeface="Times New Roman" pitchFamily="18" charset="0"/>
              </a:rPr>
              <a:t>年的病痛，除了亲人、文学和朋友，唯有轮椅、尿毒症和医院与他长相伴守，体验尽了生命的苦难，可是他表达出的却是明朗和欢乐。是什么让史铁生敢于直面惨淡的人生，敢于正视无情的现实？是坚强！</a:t>
            </a:r>
          </a:p>
          <a:p>
            <a:pPr>
              <a:lnSpc>
                <a:spcPts val="3500"/>
              </a:lnSpc>
            </a:pPr>
            <a:endParaRPr lang="zh-CN" altLang="en-US" sz="2400" b="1" dirty="0">
              <a:solidFill>
                <a:srgbClr val="000000"/>
              </a:solidFill>
              <a:latin typeface="Times New Roman" pitchFamily="18" charset="0"/>
              <a:ea typeface="楷体_GB2312" pitchFamily="49" charset="-122"/>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5901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901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901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901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936625"/>
            <a:ext cx="8064500" cy="5399088"/>
          </a:xfrm>
        </p:spPr>
        <p:txBody>
          <a:bodyPr/>
          <a:lstStyle/>
          <a:p>
            <a:pPr marL="0" indent="0" eaLnBrk="1" hangingPunct="1">
              <a:lnSpc>
                <a:spcPts val="3500"/>
              </a:lnSpc>
              <a:spcBef>
                <a:spcPct val="0"/>
              </a:spcBef>
              <a:buNone/>
            </a:pPr>
            <a:r>
              <a:rPr lang="zh-CN" altLang="en-US" sz="2400" b="1" dirty="0" smtClean="0">
                <a:latin typeface="宋体" pitchFamily="2" charset="-122"/>
              </a:rPr>
              <a:t>    要求选好角度，确定立意，明确文体，自拟标题；不要脱离材料内容及含意的范围作文，不要套作，不得抄袭。</a:t>
            </a:r>
            <a:endParaRPr lang="en-US" altLang="zh-CN" sz="2400" b="1" dirty="0" smtClean="0">
              <a:latin typeface="宋体" pitchFamily="2" charset="-122"/>
            </a:endParaRPr>
          </a:p>
          <a:p>
            <a:pPr marL="0" indent="0" eaLnBrk="1" hangingPunct="1">
              <a:lnSpc>
                <a:spcPts val="3500"/>
              </a:lnSpc>
              <a:spcBef>
                <a:spcPct val="0"/>
              </a:spcBef>
              <a:buNone/>
            </a:pPr>
            <a:endParaRPr lang="en-US" altLang="zh-CN" sz="2400" b="1" dirty="0" smtClean="0">
              <a:solidFill>
                <a:srgbClr val="990033"/>
              </a:solidFill>
              <a:latin typeface="黑体" pitchFamily="2" charset="-122"/>
              <a:ea typeface="黑体" pitchFamily="2" charset="-122"/>
            </a:endParaRPr>
          </a:p>
          <a:p>
            <a:pPr marL="0" indent="0" eaLnBrk="1" hangingPunct="1">
              <a:lnSpc>
                <a:spcPts val="3500"/>
              </a:lnSpc>
              <a:spcBef>
                <a:spcPct val="0"/>
              </a:spcBef>
              <a:buNone/>
            </a:pPr>
            <a:r>
              <a:rPr lang="en-US" altLang="zh-CN" sz="2400" b="1" dirty="0" smtClean="0">
                <a:solidFill>
                  <a:srgbClr val="990033"/>
                </a:solidFill>
                <a:latin typeface="黑体" pitchFamily="2" charset="-122"/>
                <a:ea typeface="黑体" pitchFamily="2" charset="-122"/>
              </a:rPr>
              <a:t>[</a:t>
            </a:r>
            <a:r>
              <a:rPr lang="en-US" altLang="zh-CN" sz="2400" b="1" dirty="0" err="1" smtClean="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本题可以采用“主旨倾向法”。材料的主要内容是一位手拿圆润河卵石的游客说他选的河卵石大小均匀，光洁圆润、美好，说别人的石头奇形怪状，难看；另外一个人说正因各不相同，才能制成样式独特的盆景。这两个人的观点代表了共性与个性，材料的性质是中性的，可以任选一方面，也可以结合起来写，所以立意可以是：①赞美个性，阐述其独特价值。②赞美共性，阐述其独特价值。③个性与共性，二者相得益彰。</a:t>
            </a:r>
          </a:p>
          <a:p>
            <a:pPr marL="0" indent="0" eaLnBrk="1" hangingPunct="1">
              <a:lnSpc>
                <a:spcPts val="3500"/>
              </a:lnSpc>
              <a:spcBef>
                <a:spcPct val="0"/>
              </a:spcBef>
              <a:buNone/>
            </a:pPr>
            <a:endParaRPr lang="zh-CN" altLang="en-US" sz="2400" b="1" dirty="0" smtClean="0">
              <a:latin typeface="宋体" pitchFamily="2" charset="-122"/>
            </a:endParaRPr>
          </a:p>
          <a:p>
            <a:pPr marL="0" indent="0" eaLnBrk="1" hangingPunct="1">
              <a:lnSpc>
                <a:spcPts val="3500"/>
              </a:lnSpc>
              <a:spcBef>
                <a:spcPct val="0"/>
              </a:spcBef>
              <a:buFont typeface="Arial" charset="0"/>
              <a:buNone/>
            </a:pPr>
            <a:r>
              <a:rPr lang="en-US" altLang="zh-CN" sz="2400" b="1" dirty="0" smtClean="0">
                <a:solidFill>
                  <a:srgbClr val="990033"/>
                </a:solidFill>
                <a:latin typeface="黑体" pitchFamily="2" charset="-122"/>
                <a:ea typeface="黑体" pitchFamily="2" charset="-122"/>
              </a:rPr>
              <a:t>    </a:t>
            </a:r>
            <a:endParaRPr lang="zh-CN" altLang="en-US" sz="2400" b="1" dirty="0" smtClean="0">
              <a:solidFill>
                <a:srgbClr val="990033"/>
              </a:solidFill>
              <a:latin typeface="宋体" pitchFamily="2" charset="-122"/>
            </a:endParaRPr>
          </a:p>
        </p:txBody>
      </p:sp>
      <p:sp>
        <p:nvSpPr>
          <p:cNvPr id="16619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61968"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61969"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zh-CN" altLang="en-US" sz="2400" b="1" dirty="0" smtClean="0">
                <a:solidFill>
                  <a:srgbClr val="990033"/>
                </a:solidFill>
                <a:latin typeface="Times New Roman" pitchFamily="18" charset="0"/>
                <a:ea typeface="楷体_GB2312" pitchFamily="49" charset="-122"/>
                <a:cs typeface="Times New Roman" pitchFamily="18" charset="0"/>
              </a:rPr>
              <a:t>        史铁生如果没有坚强的人生态度，怎能参悟生死，创作出经典之作</a:t>
            </a:r>
            <a:r>
              <a:rPr lang="en-US" altLang="zh-CN" sz="2400" b="1" dirty="0" smtClean="0">
                <a:solidFill>
                  <a:srgbClr val="990033"/>
                </a:solidFill>
                <a:latin typeface="Times New Roman" pitchFamily="18" charset="0"/>
                <a:ea typeface="楷体_GB2312" pitchFamily="49" charset="-122"/>
                <a:cs typeface="Times New Roman" pitchFamily="18" charset="0"/>
              </a:rPr>
              <a:t>《</a:t>
            </a:r>
            <a:r>
              <a:rPr lang="zh-CN" altLang="en-US" sz="2400" b="1" dirty="0" smtClean="0">
                <a:solidFill>
                  <a:srgbClr val="990033"/>
                </a:solidFill>
                <a:latin typeface="Times New Roman" pitchFamily="18" charset="0"/>
                <a:ea typeface="楷体_GB2312" pitchFamily="49" charset="-122"/>
                <a:cs typeface="Times New Roman" pitchFamily="18" charset="0"/>
              </a:rPr>
              <a:t>我与地坛</a:t>
            </a:r>
            <a:r>
              <a:rPr lang="en-US" altLang="zh-CN" sz="2400" b="1" dirty="0" smtClean="0">
                <a:solidFill>
                  <a:srgbClr val="990033"/>
                </a:solidFill>
                <a:latin typeface="Times New Roman" pitchFamily="18" charset="0"/>
                <a:ea typeface="楷体_GB2312" pitchFamily="49" charset="-122"/>
                <a:cs typeface="Times New Roman" pitchFamily="18" charset="0"/>
              </a:rPr>
              <a:t>》</a:t>
            </a:r>
            <a:r>
              <a:rPr lang="zh-CN" altLang="en-US" sz="2400" b="1" dirty="0" smtClean="0">
                <a:solidFill>
                  <a:srgbClr val="990033"/>
                </a:solidFill>
                <a:latin typeface="Times New Roman" pitchFamily="18" charset="0"/>
                <a:ea typeface="楷体_GB2312" pitchFamily="49" charset="-122"/>
                <a:cs typeface="Times New Roman" pitchFamily="18" charset="0"/>
              </a:rPr>
              <a:t>？怎能从人生的浩劫中看到生命的曙光？怎能用一支思想的巨笔打开美丽人生的天窗？又怎能用残缺的身体说出最为健全而丰满的思想？史铁生的人生因坚强而飘香！</a:t>
            </a:r>
          </a:p>
          <a:p>
            <a:pPr>
              <a:lnSpc>
                <a:spcPts val="3500"/>
              </a:lnSpc>
            </a:pPr>
            <a:endParaRPr lang="zh-CN" altLang="en-US" sz="2400" b="1" dirty="0">
              <a:solidFill>
                <a:srgbClr val="000000"/>
              </a:solidFill>
              <a:latin typeface="Times New Roman" pitchFamily="18" charset="0"/>
              <a:ea typeface="楷体_GB2312" pitchFamily="49" charset="-122"/>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5901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901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901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901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8530" name="内容占位符 2"/>
          <p:cNvSpPr>
            <a:spLocks noGrp="1"/>
          </p:cNvSpPr>
          <p:nvPr>
            <p:ph idx="4294967295"/>
          </p:nvPr>
        </p:nvSpPr>
        <p:spPr>
          <a:xfrm>
            <a:off x="611188" y="765174"/>
            <a:ext cx="8532812" cy="6092825"/>
          </a:xfrm>
        </p:spPr>
        <p:txBody>
          <a:bodyPr/>
          <a:lstStyle/>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6.</a:t>
            </a:r>
            <a:r>
              <a:rPr lang="zh-CN" altLang="en-US" sz="2400" b="1" dirty="0" smtClean="0">
                <a:solidFill>
                  <a:srgbClr val="000000"/>
                </a:solidFill>
                <a:latin typeface="Times New Roman" pitchFamily="18" charset="0"/>
                <a:cs typeface="Times New Roman" pitchFamily="18" charset="0"/>
              </a:rPr>
              <a:t> 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62865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鲨鱼有一个重大的缺陷</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没有鱼鳔。这个缺陷迫使它只有不断游动才不至于沉入海底。然而正是如此，造就了鲨鱼强壮的体格，鲨鱼的力量、速度、耐力、灵敏度等各项身体素质都是其他鱼类望尘莫及的。所以，鲨鱼能够在</a:t>
            </a:r>
            <a:r>
              <a:rPr lang="en-US" altLang="zh-CN" sz="2400" b="1" dirty="0" smtClean="0">
                <a:solidFill>
                  <a:srgbClr val="000000"/>
                </a:solidFill>
                <a:latin typeface="Times New Roman" pitchFamily="18" charset="0"/>
                <a:ea typeface="楷体_GB2312" pitchFamily="49" charset="-122"/>
                <a:cs typeface="Times New Roman" pitchFamily="18" charset="0"/>
              </a:rPr>
              <a:t>4</a:t>
            </a:r>
            <a:r>
              <a:rPr lang="zh-CN" altLang="en-US" sz="2400" b="1" dirty="0" smtClean="0">
                <a:solidFill>
                  <a:srgbClr val="000000"/>
                </a:solidFill>
                <a:latin typeface="Times New Roman" pitchFamily="18" charset="0"/>
                <a:ea typeface="楷体_GB2312" pitchFamily="49" charset="-122"/>
                <a:cs typeface="Times New Roman" pitchFamily="18" charset="0"/>
              </a:rPr>
              <a:t>亿年的生存斗争中立于不败之地。</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628650"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要求：选好角度，确定立意，明确文体，自拟标题；不要脱离材料内容及含意的范围作文，不要套作，不得抄袭。文中注意运用假设说理法。</a:t>
            </a:r>
          </a:p>
        </p:txBody>
      </p:sp>
      <p:grpSp>
        <p:nvGrpSpPr>
          <p:cNvPr id="2" name="Group 7"/>
          <p:cNvGrpSpPr>
            <a:grpSpLocks/>
          </p:cNvGrpSpPr>
          <p:nvPr/>
        </p:nvGrpSpPr>
        <p:grpSpPr bwMode="auto">
          <a:xfrm>
            <a:off x="1588" y="3827463"/>
            <a:ext cx="609600" cy="1978025"/>
            <a:chOff x="0" y="0"/>
            <a:chExt cx="384" cy="1246"/>
          </a:xfrm>
        </p:grpSpPr>
        <p:pic>
          <p:nvPicPr>
            <p:cNvPr id="283853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853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853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853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838530"/>
                                        </p:tgtEl>
                                        <p:attrNameLst>
                                          <p:attrName>style.visibility</p:attrName>
                                        </p:attrNameLst>
                                      </p:cBhvr>
                                      <p:to>
                                        <p:strVal val="visible"/>
                                      </p:to>
                                    </p:set>
                                    <p:animEffect transition="in" filter="diamond(in)">
                                      <p:cBhvr>
                                        <p:cTn id="7" dur="1000"/>
                                        <p:tgtEl>
                                          <p:spTgt spid="2838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8530" grpId="0"/>
    </p:bld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smtClean="0">
                <a:solidFill>
                  <a:srgbClr val="990033"/>
                </a:solidFill>
                <a:latin typeface="Times New Roman" pitchFamily="18" charset="0"/>
                <a:cs typeface="Times New Roman" pitchFamily="18" charset="0"/>
              </a:rPr>
              <a:t>没有鱼鳔迫使鲨鱼练就了强壮的体格，它就不能在</a:t>
            </a:r>
            <a:r>
              <a:rPr lang="en-US" altLang="zh-CN" sz="2400" b="1" dirty="0" smtClean="0">
                <a:solidFill>
                  <a:srgbClr val="990033"/>
                </a:solidFill>
                <a:latin typeface="Times New Roman" pitchFamily="18" charset="0"/>
                <a:cs typeface="Times New Roman" pitchFamily="18" charset="0"/>
              </a:rPr>
              <a:t>4</a:t>
            </a:r>
            <a:r>
              <a:rPr lang="zh-CN" altLang="en-US" sz="2400" b="1" dirty="0" smtClean="0">
                <a:solidFill>
                  <a:srgbClr val="990033"/>
                </a:solidFill>
                <a:latin typeface="Times New Roman" pitchFamily="18" charset="0"/>
                <a:cs typeface="Times New Roman" pitchFamily="18" charset="0"/>
              </a:rPr>
              <a:t>亿年的生存斗争中立于不败之地。缺陷和成功形成强烈的对比，这是材料的关键，也是立意的依据。根据上述情况，可以有多种立意。“没有鱼鳔”的缺陷可以引申为劣势、不幸、苦难等话题，这样就可以从“塞翁失马，焉知非福”“生于忧患，死于安乐”“劣势可以转化为优势”“不幸之中有幸运”“苦难造就人才”等方面进行立意。鲨鱼之所以能立于不败之地，是因为它有压力，据此可以有“环境造就人”等立意。鲨鱼面对没有鱼鳔的现实，没有怨天尤人，而是不停地游动，据此可以有“勇于接受现实”“学会适应环境”等立意。</a:t>
            </a:r>
          </a:p>
          <a:p>
            <a:pPr>
              <a:lnSpc>
                <a:spcPts val="3500"/>
              </a:lnSpc>
            </a:pPr>
            <a:endParaRPr lang="zh-CN" altLang="en-US" sz="2400" b="1" dirty="0" smtClean="0">
              <a:solidFill>
                <a:srgbClr val="990033"/>
              </a:solidFill>
              <a:latin typeface="Times New Roman" pitchFamily="18" charset="0"/>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3955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955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95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956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nSpc>
                <a:spcPts val="3500"/>
              </a:lnSpc>
            </a:pPr>
            <a:r>
              <a:rPr lang="en-US" altLang="zh-CN" sz="2400" b="1" dirty="0">
                <a:solidFill>
                  <a:srgbClr val="000000"/>
                </a:solidFill>
                <a:latin typeface="Times New Roman" pitchFamily="18" charset="0"/>
                <a:cs typeface="Times New Roman" pitchFamily="18" charset="0"/>
              </a:rPr>
              <a:t>2. </a:t>
            </a:r>
            <a:r>
              <a:rPr lang="zh-CN" altLang="en-US" sz="2400" b="1" dirty="0">
                <a:solidFill>
                  <a:srgbClr val="000000"/>
                </a:solidFill>
                <a:latin typeface="Times New Roman" pitchFamily="18" charset="0"/>
                <a:cs typeface="Times New Roman" pitchFamily="18" charset="0"/>
              </a:rPr>
              <a:t>因果说理法</a:t>
            </a:r>
          </a:p>
          <a:p>
            <a:pPr indent="627063" algn="just">
              <a:lnSpc>
                <a:spcPts val="3500"/>
              </a:lnSpc>
            </a:pPr>
            <a:r>
              <a:rPr lang="zh-CN" altLang="en-US" sz="2400" b="1" dirty="0" smtClean="0">
                <a:solidFill>
                  <a:srgbClr val="000000"/>
                </a:solidFill>
                <a:latin typeface="Times New Roman" pitchFamily="18" charset="0"/>
                <a:cs typeface="Times New Roman" pitchFamily="18" charset="0"/>
              </a:rPr>
              <a:t>因果关系存在于一切事物和事理之中，有因必有果，有果必有因。因果说理法是使论述的道理深刻的最基本的方法。因，就是事物的原因；果，就是道理，即要证明的论点。在体现结果的事实论据后揭示原因的方法，我们称之为推因法。添加因果分析的议论文字时，最好用上导引词“之所以”“是因为”等，这样不但能起到引领思维的作用，更可以使说理的层次分明。</a:t>
            </a:r>
          </a:p>
        </p:txBody>
      </p:sp>
      <p:grpSp>
        <p:nvGrpSpPr>
          <p:cNvPr id="2" name="Group 7"/>
          <p:cNvGrpSpPr>
            <a:grpSpLocks/>
          </p:cNvGrpSpPr>
          <p:nvPr/>
        </p:nvGrpSpPr>
        <p:grpSpPr bwMode="auto">
          <a:xfrm>
            <a:off x="1588" y="3827463"/>
            <a:ext cx="609600" cy="1978025"/>
            <a:chOff x="0" y="0"/>
            <a:chExt cx="384" cy="1246"/>
          </a:xfrm>
        </p:grpSpPr>
        <p:pic>
          <p:nvPicPr>
            <p:cNvPr id="287130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7130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713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7130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nSpc>
                <a:spcPts val="3500"/>
              </a:lnSpc>
            </a:pPr>
            <a:r>
              <a:rPr lang="zh-CN" altLang="en-US" sz="2400" b="1" dirty="0">
                <a:solidFill>
                  <a:srgbClr val="000000"/>
                </a:solidFill>
                <a:latin typeface="Times New Roman" pitchFamily="18" charset="0"/>
                <a:cs typeface="Times New Roman" pitchFamily="18" charset="0"/>
              </a:rPr>
              <a:t>直接陈述原因</a:t>
            </a:r>
            <a:r>
              <a:rPr lang="zh-CN" altLang="en-US"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做一个坚守自我的人，不轻易放弃自己的立场，放弃自己的理性思考，我们就可以避免盲从。正因为不能坚守自我而选择盲从，燕国人便在历史上留下了邯郸学步的笑话；正因为不能坚守自我而选择盲从，东施效颦终究贻笑千年；因为盲从，人们轻易相信了“养生大师”张悟本；因为盲从，在日本核泄漏时，一些中国人忙着抢盐</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从古到今，历史的天空记录了许多盲从的故事。面对这些盲从的故事，我们更应该在世事纷扰处，耐得住喧闹，不要随波逐流，随意改变自己。孔子周游列国，虽然处处碰壁，他却用自己的执着表达自己对于理想的坚守，最终造就了绚烂的儒家文化。身处动乱之中的钱锺书坚守“寂静”“两耳不闻窗外事”，甚至有人指责他是</a:t>
            </a:r>
            <a:endParaRPr lang="en-US" altLang="zh-CN" sz="2400" b="1" dirty="0" smtClean="0">
              <a:solidFill>
                <a:srgbClr val="000000"/>
              </a:solidFill>
              <a:latin typeface="Times New Roman" pitchFamily="18" charset="0"/>
              <a:ea typeface="楷体_GB2312" pitchFamily="49" charset="-122"/>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72325"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72326"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7232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72328"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“龟缩哲学”，但我们却不能否认，钱锺书的沉默绝不是放弃，恰恰是以一种卑微的方式坚守自己的信念，表现了大师的睿智与可敬。</a:t>
            </a:r>
          </a:p>
          <a:p>
            <a:pPr algn="r">
              <a:lnSpc>
                <a:spcPts val="3500"/>
              </a:lnSpc>
            </a:pPr>
            <a:r>
              <a:rPr lang="en-US" altLang="zh-CN" sz="2400" b="1" dirty="0" smtClean="0">
                <a:solidFill>
                  <a:srgbClr val="000000"/>
                </a:solidFill>
                <a:latin typeface="+mn-ea"/>
                <a:cs typeface="Times New Roman" pitchFamily="18" charset="0"/>
              </a:rPr>
              <a:t>(2014</a:t>
            </a:r>
            <a:r>
              <a:rPr lang="zh-CN" altLang="en-US" sz="2400" b="1" dirty="0" smtClean="0">
                <a:solidFill>
                  <a:srgbClr val="000000"/>
                </a:solidFill>
                <a:latin typeface="+mn-ea"/>
                <a:cs typeface="Times New Roman" pitchFamily="18" charset="0"/>
              </a:rPr>
              <a:t>年安徽卷高分作文</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坚守自我，执着前行</a:t>
            </a:r>
            <a:r>
              <a:rPr lang="en-US" altLang="zh-CN" sz="2400" b="1" dirty="0" smtClean="0">
                <a:solidFill>
                  <a:srgbClr val="000000"/>
                </a:solidFill>
                <a:latin typeface="+mn-ea"/>
                <a:cs typeface="Times New Roman" pitchFamily="18" charset="0"/>
              </a:rPr>
              <a:t>》)</a:t>
            </a:r>
          </a:p>
          <a:p>
            <a:pPr algn="just">
              <a:lnSpc>
                <a:spcPts val="3500"/>
              </a:lnSpc>
            </a:pPr>
            <a:r>
              <a:rPr lang="en-US" altLang="zh-CN" sz="2400" b="1" dirty="0" smtClean="0">
                <a:solidFill>
                  <a:srgbClr val="000000"/>
                </a:solidFill>
                <a:latin typeface="+mn-ea"/>
                <a:cs typeface="Times New Roman" pitchFamily="18" charset="0"/>
              </a:rPr>
              <a:t>       </a:t>
            </a:r>
            <a:endParaRPr lang="zh-CN" altLang="en-US" sz="2400" b="1" dirty="0">
              <a:solidFill>
                <a:srgbClr val="000000"/>
              </a:solidFill>
              <a:latin typeface="+mn-ea"/>
            </a:endParaRPr>
          </a:p>
        </p:txBody>
      </p:sp>
      <p:grpSp>
        <p:nvGrpSpPr>
          <p:cNvPr id="2" name="Group 7"/>
          <p:cNvGrpSpPr>
            <a:grpSpLocks/>
          </p:cNvGrpSpPr>
          <p:nvPr/>
        </p:nvGrpSpPr>
        <p:grpSpPr bwMode="auto">
          <a:xfrm>
            <a:off x="1588" y="3827463"/>
            <a:ext cx="609600" cy="1978025"/>
            <a:chOff x="0" y="0"/>
            <a:chExt cx="384" cy="1246"/>
          </a:xfrm>
        </p:grpSpPr>
        <p:pic>
          <p:nvPicPr>
            <p:cNvPr id="287334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7335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7335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73352"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nSpc>
                <a:spcPts val="3500"/>
              </a:lnSpc>
            </a:pPr>
            <a:r>
              <a:rPr lang="zh-CN" altLang="en-US" sz="2400" b="1" dirty="0" smtClean="0"/>
              <a:t>自问自答</a:t>
            </a:r>
            <a:r>
              <a:rPr lang="zh-CN" altLang="en-US" sz="2400" dirty="0" smtClean="0"/>
              <a:t>：</a:t>
            </a:r>
            <a:r>
              <a:rPr lang="zh-CN" altLang="en-US" sz="2400" b="1" dirty="0" smtClean="0">
                <a:solidFill>
                  <a:srgbClr val="000000"/>
                </a:solidFill>
                <a:latin typeface="Times New Roman" pitchFamily="18" charset="0"/>
                <a:ea typeface="楷体_GB2312" pitchFamily="49" charset="-122"/>
                <a:cs typeface="Times New Roman" pitchFamily="18" charset="0"/>
              </a:rPr>
              <a:t>靠奋斗冲破“埋没”的压力。爱因斯坦就曾被埋没在一个专利局中，但他没有灰心，而是抓住一切机会进行研究，靠奋斗冲破“埋没”，终于开创了物理学的新天地；华罗庚曾被“埋没”在小店铺里，但他没有消沉，刻苦自学，潜心钻研数学，靠奋斗冲破“埋没”，终成著名的数学家。</a:t>
            </a:r>
          </a:p>
          <a:p>
            <a:pPr indent="627063"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为什么他们没有因“埋没”而“窒息”，并且能有所建树？因为他们不管在怎样不利的情况下，都没有丧失向上的奋斗力量。他们坚信：不失千里之志的千里马，终有奋蹄腾飞的日子。因此，他们在被“埋没”的情况下，不是怨天尤人，而是努力奋斗，终于冲破“埋没”，脱颖而出。</a:t>
            </a:r>
          </a:p>
        </p:txBody>
      </p:sp>
      <p:grpSp>
        <p:nvGrpSpPr>
          <p:cNvPr id="2" name="Group 7"/>
          <p:cNvGrpSpPr>
            <a:grpSpLocks/>
          </p:cNvGrpSpPr>
          <p:nvPr/>
        </p:nvGrpSpPr>
        <p:grpSpPr bwMode="auto">
          <a:xfrm>
            <a:off x="1588" y="3827463"/>
            <a:ext cx="609600" cy="1978025"/>
            <a:chOff x="0" y="0"/>
            <a:chExt cx="384" cy="1246"/>
          </a:xfrm>
        </p:grpSpPr>
        <p:pic>
          <p:nvPicPr>
            <p:cNvPr id="287437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7437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7437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7437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nSpc>
                <a:spcPts val="3500"/>
              </a:lnSpc>
            </a:pPr>
            <a:r>
              <a:rPr lang="en-US" altLang="zh-CN" sz="2400" b="1" dirty="0" smtClean="0">
                <a:solidFill>
                  <a:srgbClr val="000000"/>
                </a:solidFill>
                <a:latin typeface="Times New Roman" pitchFamily="18" charset="0"/>
                <a:cs typeface="Times New Roman" pitchFamily="18" charset="0"/>
              </a:rPr>
              <a:t>7.</a:t>
            </a:r>
            <a:r>
              <a:rPr lang="zh-CN" altLang="en-US" sz="2400" b="1" dirty="0" smtClean="0">
                <a:solidFill>
                  <a:srgbClr val="000000"/>
                </a:solidFill>
                <a:latin typeface="Times New Roman" pitchFamily="18" charset="0"/>
                <a:cs typeface="Times New Roman" pitchFamily="18" charset="0"/>
              </a:rPr>
              <a:t> 以“迎战挫折”为中心，运用因果说理法，写一个</a:t>
            </a:r>
            <a:r>
              <a:rPr lang="en-US" altLang="zh-CN" sz="2400" b="1" dirty="0" smtClean="0">
                <a:solidFill>
                  <a:srgbClr val="000000"/>
                </a:solidFill>
                <a:latin typeface="Times New Roman" pitchFamily="18" charset="0"/>
                <a:cs typeface="Times New Roman" pitchFamily="18" charset="0"/>
              </a:rPr>
              <a:t>300</a:t>
            </a:r>
            <a:r>
              <a:rPr lang="zh-CN" altLang="en-US" sz="2400" b="1" dirty="0" smtClean="0">
                <a:solidFill>
                  <a:srgbClr val="000000"/>
                </a:solidFill>
                <a:latin typeface="Times New Roman" pitchFamily="18" charset="0"/>
                <a:cs typeface="Times New Roman" pitchFamily="18" charset="0"/>
              </a:rPr>
              <a:t>字左右的段落。</a:t>
            </a:r>
            <a:endParaRPr lang="en-US" altLang="zh-CN" sz="2400" b="1" dirty="0" smtClean="0">
              <a:solidFill>
                <a:srgbClr val="000000"/>
              </a:solidFill>
              <a:latin typeface="Times New Roman" pitchFamily="18" charset="0"/>
              <a:cs typeface="Times New Roman" pitchFamily="18" charset="0"/>
            </a:endParaRPr>
          </a:p>
          <a:p>
            <a:pPr>
              <a:lnSpc>
                <a:spcPts val="3500"/>
              </a:lnSpc>
            </a:pPr>
            <a:r>
              <a:rPr lang="zh-CN" altLang="en-US" sz="2400" b="1" dirty="0" smtClean="0">
                <a:solidFill>
                  <a:srgbClr val="990033"/>
                </a:solidFill>
                <a:latin typeface="+mn-ea"/>
                <a:cs typeface="Times New Roman" pitchFamily="18" charset="0"/>
              </a:rPr>
              <a:t>运用示例：</a:t>
            </a:r>
          </a:p>
          <a:p>
            <a:pPr algn="ctr">
              <a:lnSpc>
                <a:spcPts val="3500"/>
              </a:lnSpc>
            </a:pPr>
            <a:r>
              <a:rPr lang="zh-CN" altLang="en-US" sz="2400" b="1" dirty="0" smtClean="0">
                <a:solidFill>
                  <a:srgbClr val="990033"/>
                </a:solidFill>
                <a:latin typeface="+mn-ea"/>
                <a:cs typeface="Times New Roman" pitchFamily="18" charset="0"/>
              </a:rPr>
              <a:t>    迎战挫折，将使勇者的人生绽放光彩。司马迁遭受腐刑，却能在这样的屈辱中写成</a:t>
            </a:r>
            <a:r>
              <a:rPr lang="en-US" altLang="zh-CN" sz="2400" b="1" dirty="0" smtClean="0">
                <a:solidFill>
                  <a:srgbClr val="990033"/>
                </a:solidFill>
                <a:latin typeface="+mn-ea"/>
                <a:cs typeface="Times New Roman" pitchFamily="18" charset="0"/>
              </a:rPr>
              <a:t>《</a:t>
            </a:r>
            <a:r>
              <a:rPr lang="zh-CN" altLang="en-US" sz="2400" b="1" dirty="0" smtClean="0">
                <a:solidFill>
                  <a:srgbClr val="990033"/>
                </a:solidFill>
                <a:latin typeface="+mn-ea"/>
                <a:cs typeface="Times New Roman" pitchFamily="18" charset="0"/>
              </a:rPr>
              <a:t>史记</a:t>
            </a:r>
            <a:r>
              <a:rPr lang="en-US" altLang="zh-CN" sz="2400" b="1" dirty="0" smtClean="0">
                <a:solidFill>
                  <a:srgbClr val="990033"/>
                </a:solidFill>
                <a:latin typeface="+mn-ea"/>
                <a:cs typeface="Times New Roman" pitchFamily="18" charset="0"/>
              </a:rPr>
              <a:t>》</a:t>
            </a:r>
            <a:r>
              <a:rPr lang="zh-CN" altLang="en-US" sz="2400" b="1" dirty="0" smtClean="0">
                <a:solidFill>
                  <a:srgbClr val="990033"/>
                </a:solidFill>
                <a:latin typeface="+mn-ea"/>
                <a:cs typeface="Times New Roman" pitchFamily="18" charset="0"/>
              </a:rPr>
              <a:t>，汗青溢光，那是因为他于身心受创的挫折中坚持自己的志向，知难而不畏，才成为“史圣”。一代体操王子李宁泪洒汉城</a:t>
            </a:r>
            <a:r>
              <a:rPr lang="en-US" altLang="zh-CN" sz="2400" b="1" dirty="0" smtClean="0">
                <a:solidFill>
                  <a:srgbClr val="990033"/>
                </a:solidFill>
                <a:latin typeface="+mn-ea"/>
                <a:cs typeface="Times New Roman" pitchFamily="18" charset="0"/>
              </a:rPr>
              <a:t>(</a:t>
            </a:r>
            <a:r>
              <a:rPr lang="zh-CN" altLang="en-US" sz="2400" b="1" dirty="0" smtClean="0">
                <a:solidFill>
                  <a:srgbClr val="990033"/>
                </a:solidFill>
                <a:latin typeface="+mn-ea"/>
                <a:cs typeface="Times New Roman" pitchFamily="18" charset="0"/>
              </a:rPr>
              <a:t>今首尔</a:t>
            </a:r>
            <a:r>
              <a:rPr lang="en-US" altLang="zh-CN" sz="2400" b="1" dirty="0" smtClean="0">
                <a:solidFill>
                  <a:srgbClr val="990033"/>
                </a:solidFill>
                <a:latin typeface="+mn-ea"/>
                <a:cs typeface="Times New Roman" pitchFamily="18" charset="0"/>
              </a:rPr>
              <a:t>)</a:t>
            </a:r>
            <a:r>
              <a:rPr lang="zh-CN" altLang="en-US" sz="2400" b="1" dirty="0" smtClean="0">
                <a:solidFill>
                  <a:srgbClr val="990033"/>
                </a:solidFill>
                <a:latin typeface="+mn-ea"/>
                <a:cs typeface="Times New Roman" pitchFamily="18" charset="0"/>
              </a:rPr>
              <a:t>后退出体坛，却又另辟天地开创了自己的事业，让李宁品牌系列运动用品风靡中国的体育用品市场，那是因为他懂得直面挫折，不为失败所吓倒，才能在事业受挫后开拓出一</a:t>
            </a:r>
            <a:endParaRPr lang="zh-CN" altLang="en-US" sz="2400" b="1" dirty="0">
              <a:solidFill>
                <a:srgbClr val="000000"/>
              </a:solidFill>
              <a:latin typeface="Times New Roman" pitchFamily="18" charset="0"/>
              <a:ea typeface="楷体_GB2312" pitchFamily="49" charset="-122"/>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5901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901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901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901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zh-CN" altLang="en-US" sz="2400" b="1" dirty="0" smtClean="0">
                <a:solidFill>
                  <a:srgbClr val="990033"/>
                </a:solidFill>
                <a:latin typeface="+mn-ea"/>
                <a:cs typeface="Times New Roman" pitchFamily="18" charset="0"/>
              </a:rPr>
              <a:t>条新路。贝多芬双耳失聪，却能在这样的磨难下创作出不朽的交响曲，撼人心灵，那是因为他不屈服于命运的安排，与挫折顽强地做斗争，迎难而上，才谱出了人类的心灵之歌。挫折，对于意志坚强者来说，只不过是人生路上的一场风雨，只要你勇敢地面对挫折，走过去，前方就是另一片晴朗的天空。</a:t>
            </a:r>
          </a:p>
          <a:p>
            <a:pPr>
              <a:lnSpc>
                <a:spcPts val="3500"/>
              </a:lnSpc>
            </a:pPr>
            <a:endParaRPr lang="zh-CN" altLang="en-US" sz="2400" b="1" dirty="0">
              <a:solidFill>
                <a:srgbClr val="000000"/>
              </a:solidFill>
              <a:latin typeface="Times New Roman" pitchFamily="18" charset="0"/>
              <a:ea typeface="楷体_GB2312" pitchFamily="49" charset="-122"/>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5901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5901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5901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5901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8530" name="内容占位符 2"/>
          <p:cNvSpPr>
            <a:spLocks noGrp="1"/>
          </p:cNvSpPr>
          <p:nvPr>
            <p:ph idx="4294967295"/>
          </p:nvPr>
        </p:nvSpPr>
        <p:spPr>
          <a:xfrm>
            <a:off x="611188" y="765175"/>
            <a:ext cx="8175654" cy="6092825"/>
          </a:xfrm>
        </p:spPr>
        <p:txBody>
          <a:bodyPr/>
          <a:lstStyle/>
          <a:p>
            <a:pPr marL="0" indent="0"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8.</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62865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有时执念让人很无奈，就像等公共汽车：已经等了，就要一直等下去，万一刚走开，车就来了呢；可是所等的车子姗姗来迟，才发现如果步行其实早该到了。抱紧希望，永不放弃，有时也很可怕；不如索性希望破灭，及早放弃，也许会是另一片风景。</a:t>
            </a:r>
          </a:p>
          <a:p>
            <a:pPr marL="0" indent="628650" algn="just" eaLnBrk="1" hangingPunct="1">
              <a:lnSpc>
                <a:spcPts val="3500"/>
              </a:lnSpc>
              <a:spcBef>
                <a:spcPct val="0"/>
              </a:spcBef>
              <a:buNone/>
            </a:pP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要求：选好角度，确定立意，明确文体，自拟标题；不要脱离材料内容及含意的范围作文，不要套作，不得抄袭。文中注意运用因果说理法。</a:t>
            </a:r>
          </a:p>
        </p:txBody>
      </p:sp>
      <p:grpSp>
        <p:nvGrpSpPr>
          <p:cNvPr id="2" name="Group 7"/>
          <p:cNvGrpSpPr>
            <a:grpSpLocks/>
          </p:cNvGrpSpPr>
          <p:nvPr/>
        </p:nvGrpSpPr>
        <p:grpSpPr bwMode="auto">
          <a:xfrm>
            <a:off x="1588" y="3827463"/>
            <a:ext cx="609600" cy="1978025"/>
            <a:chOff x="0" y="0"/>
            <a:chExt cx="384" cy="1246"/>
          </a:xfrm>
        </p:grpSpPr>
        <p:pic>
          <p:nvPicPr>
            <p:cNvPr id="283853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853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853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853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838530"/>
                                        </p:tgtEl>
                                        <p:attrNameLst>
                                          <p:attrName>style.visibility</p:attrName>
                                        </p:attrNameLst>
                                      </p:cBhvr>
                                      <p:to>
                                        <p:strVal val="visible"/>
                                      </p:to>
                                    </p:set>
                                    <p:animEffect transition="in" filter="diamond(in)">
                                      <p:cBhvr>
                                        <p:cTn id="7" dur="1000"/>
                                        <p:tgtEl>
                                          <p:spTgt spid="2838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85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836613"/>
            <a:ext cx="8135937" cy="5616575"/>
          </a:xfrm>
        </p:spPr>
        <p:txBody>
          <a:bodyPr/>
          <a:lstStyle/>
          <a:p>
            <a:pPr marL="0" indent="0" eaLnBrk="1" hangingPunct="1">
              <a:lnSpc>
                <a:spcPts val="3500"/>
              </a:lnSpc>
              <a:spcBef>
                <a:spcPct val="0"/>
              </a:spcBef>
              <a:buFont typeface="Arial" charset="0"/>
              <a:buNone/>
            </a:pPr>
            <a:r>
              <a:rPr lang="en-US" altLang="zh-CN" sz="2400" b="1" dirty="0" smtClean="0">
                <a:latin typeface="宋体" pitchFamily="2" charset="-122"/>
                <a:ea typeface="仿宋_GB2312" pitchFamily="49" charset="-122"/>
                <a:cs typeface="Times New Roman" pitchFamily="18" charset="0"/>
              </a:rPr>
              <a:t>【</a:t>
            </a:r>
            <a:r>
              <a:rPr lang="zh-CN" altLang="en-US" sz="2400" b="1" dirty="0" smtClean="0">
                <a:latin typeface="宋体" pitchFamily="2" charset="-122"/>
                <a:ea typeface="黑体" pitchFamily="2" charset="-122"/>
                <a:cs typeface="Times New Roman" pitchFamily="18" charset="0"/>
              </a:rPr>
              <a:t>对点训练</a:t>
            </a:r>
            <a:r>
              <a:rPr lang="en-US" altLang="zh-CN" sz="2400" b="1" dirty="0" smtClean="0">
                <a:latin typeface="宋体" pitchFamily="2" charset="-122"/>
                <a:ea typeface="仿宋_GB2312" pitchFamily="49" charset="-122"/>
                <a:cs typeface="Times New Roman" pitchFamily="18" charset="0"/>
              </a:rPr>
              <a:t>】</a:t>
            </a:r>
          </a:p>
          <a:p>
            <a:pPr marL="0" indent="0" eaLnBrk="1" hangingPunct="1">
              <a:lnSpc>
                <a:spcPts val="3500"/>
              </a:lnSpc>
              <a:spcBef>
                <a:spcPct val="0"/>
              </a:spcBef>
              <a:buNone/>
            </a:pPr>
            <a:r>
              <a:rPr lang="en-US" altLang="zh-CN" sz="2400" b="1" dirty="0" smtClean="0">
                <a:latin typeface="宋体" pitchFamily="2" charset="-122"/>
              </a:rPr>
              <a:t>4. </a:t>
            </a:r>
            <a:r>
              <a:rPr lang="zh-CN" altLang="en-US" sz="2400" b="1" dirty="0" smtClean="0">
                <a:latin typeface="宋体" pitchFamily="2" charset="-122"/>
              </a:rPr>
              <a:t>阅读下面的文字，根据要求写一篇不少于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marL="0" indent="0" eaLnBrk="1" hangingPunct="1">
              <a:lnSpc>
                <a:spcPts val="3500"/>
              </a:lnSpc>
              <a:spcBef>
                <a:spcPct val="0"/>
              </a:spcBef>
              <a:buNone/>
            </a:pPr>
            <a:r>
              <a:rPr lang="zh-CN" altLang="en-US" sz="2400" b="1" dirty="0" smtClean="0">
                <a:solidFill>
                  <a:srgbClr val="000000"/>
                </a:solidFill>
                <a:latin typeface="宋体" pitchFamily="2" charset="-122"/>
                <a:ea typeface="楷体_GB2312" pitchFamily="49" charset="-122"/>
                <a:cs typeface="Times New Roman" pitchFamily="18" charset="0"/>
              </a:rPr>
              <a:t>    </a:t>
            </a:r>
            <a:r>
              <a:rPr lang="zh-CN" altLang="en-US" sz="2400" b="1" dirty="0" smtClean="0">
                <a:solidFill>
                  <a:srgbClr val="000000"/>
                </a:solidFill>
                <a:latin typeface="Times New Roman" pitchFamily="18" charset="0"/>
                <a:ea typeface="楷体_GB2312" pitchFamily="49" charset="-122"/>
                <a:cs typeface="Times New Roman" pitchFamily="18" charset="0"/>
              </a:rPr>
              <a:t>进城务工人员老王突发胃穿孔，被送进医院。为救治这名贫困患者，医院开通“绿色通道”给他做了手术，又进行了十天治疗。虽然老板主动送来</a:t>
            </a:r>
            <a:r>
              <a:rPr lang="en-US" altLang="zh-CN" sz="2400" b="1" dirty="0" smtClean="0">
                <a:solidFill>
                  <a:srgbClr val="000000"/>
                </a:solidFill>
                <a:latin typeface="Times New Roman" pitchFamily="18" charset="0"/>
                <a:ea typeface="楷体_GB2312" pitchFamily="49" charset="-122"/>
                <a:cs typeface="Times New Roman" pitchFamily="18" charset="0"/>
              </a:rPr>
              <a:t>5000</a:t>
            </a:r>
            <a:r>
              <a:rPr lang="zh-CN" altLang="en-US" sz="2400" b="1" dirty="0" smtClean="0">
                <a:solidFill>
                  <a:srgbClr val="000000"/>
                </a:solidFill>
                <a:latin typeface="Times New Roman" pitchFamily="18" charset="0"/>
                <a:ea typeface="楷体_GB2312" pitchFamily="49" charset="-122"/>
                <a:cs typeface="Times New Roman" pitchFamily="18" charset="0"/>
              </a:rPr>
              <a:t>元，老王仍欠下</a:t>
            </a:r>
            <a:r>
              <a:rPr lang="en-US" altLang="zh-CN" sz="2400" b="1" dirty="0" smtClean="0">
                <a:solidFill>
                  <a:srgbClr val="000000"/>
                </a:solidFill>
                <a:latin typeface="Times New Roman" pitchFamily="18" charset="0"/>
                <a:ea typeface="楷体_GB2312" pitchFamily="49" charset="-122"/>
                <a:cs typeface="Times New Roman" pitchFamily="18" charset="0"/>
              </a:rPr>
              <a:t>4000</a:t>
            </a:r>
            <a:r>
              <a:rPr lang="zh-CN" altLang="en-US" sz="2400" b="1" dirty="0" smtClean="0">
                <a:solidFill>
                  <a:srgbClr val="000000"/>
                </a:solidFill>
                <a:latin typeface="Times New Roman" pitchFamily="18" charset="0"/>
                <a:ea typeface="楷体_GB2312" pitchFamily="49" charset="-122"/>
                <a:cs typeface="Times New Roman" pitchFamily="18" charset="0"/>
              </a:rPr>
              <a:t>多元医药费，而医院默许他出了院。老王刚一康复就回到了工地：“哪怕打工还钱再难，我也得努力。是医院和老板救了我。”可欠款还是像石头一样压在他心上。最终，老王鼓足勇气找到医院，说出了想在医院打工抵债的心思。院方深受感动，聘他为陪检员。老王也特别敬业，作为曾经的患者，他格外懂得怎样帮助病人。</a:t>
            </a:r>
          </a:p>
          <a:p>
            <a:pPr marL="0" indent="0" eaLnBrk="1" hangingPunct="1">
              <a:lnSpc>
                <a:spcPts val="3500"/>
              </a:lnSpc>
              <a:spcBef>
                <a:spcPct val="0"/>
              </a:spcBef>
              <a:buNone/>
            </a:pPr>
            <a:endParaRPr lang="en-US" altLang="zh-CN" sz="2400" b="1" dirty="0" smtClean="0">
              <a:solidFill>
                <a:srgbClr val="000000"/>
              </a:solidFill>
              <a:latin typeface="Times New Roman" pitchFamily="18" charset="0"/>
              <a:ea typeface="楷体_GB2312" pitchFamily="49" charset="-122"/>
            </a:endParaRPr>
          </a:p>
        </p:txBody>
      </p:sp>
      <p:sp>
        <p:nvSpPr>
          <p:cNvPr id="28677" name="标题 1"/>
          <p:cNvSpPr>
            <a:spLocks/>
          </p:cNvSpPr>
          <p:nvPr/>
        </p:nvSpPr>
        <p:spPr bwMode="auto">
          <a:xfrm>
            <a:off x="611188" y="260350"/>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686"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687"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399088"/>
          </a:xfrm>
          <a:prstGeom prst="rect">
            <a:avLst/>
          </a:prstGeom>
          <a:noFill/>
          <a:ln w="9525">
            <a:noFill/>
            <a:miter lim="800000"/>
            <a:headEnd/>
            <a:tailEnd/>
          </a:ln>
        </p:spPr>
        <p:txBody>
          <a:bodyPr/>
          <a:lstStyle/>
          <a:p>
            <a:pPr>
              <a:lnSpc>
                <a:spcPts val="3500"/>
              </a:lnSpc>
            </a:pP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a:solidFill>
                  <a:srgbClr val="990033"/>
                </a:solidFill>
                <a:latin typeface="Times New Roman" pitchFamily="18" charset="0"/>
                <a:ea typeface="黑体" pitchFamily="2" charset="-122"/>
                <a:cs typeface="Times New Roman" pitchFamily="18" charset="0"/>
              </a:rPr>
              <a:t>审题提示</a:t>
            </a:r>
            <a:r>
              <a:rPr lang="en-US" altLang="zh-CN" sz="2400" b="1" dirty="0" smtClean="0">
                <a:solidFill>
                  <a:srgbClr val="990033"/>
                </a:solidFill>
                <a:latin typeface="Times New Roman" pitchFamily="18" charset="0"/>
                <a:ea typeface="黑体" pitchFamily="2" charset="-122"/>
                <a:cs typeface="Courier New" pitchFamily="49" charset="0"/>
              </a:rPr>
              <a:t>]</a:t>
            </a:r>
            <a:r>
              <a:rPr lang="zh-CN" altLang="en-US" sz="2400" b="1" dirty="0" smtClean="0">
                <a:solidFill>
                  <a:srgbClr val="990033"/>
                </a:solidFill>
                <a:latin typeface="Times New Roman" pitchFamily="18" charset="0"/>
                <a:cs typeface="Times New Roman" pitchFamily="18" charset="0"/>
              </a:rPr>
              <a:t>从材料中“执念”“放弃”等关键词，以及最后的议论可以提炼出“及时放弃”“勇于放弃”“弃与得”“及时调整人生的目标”等话题，也可以逆向立意，从“抱紧希望，永不放弃”“不轻言放弃”“执着”等角度立意。</a:t>
            </a:r>
          </a:p>
          <a:p>
            <a:pPr>
              <a:lnSpc>
                <a:spcPts val="3500"/>
              </a:lnSpc>
            </a:pPr>
            <a:endParaRPr lang="zh-CN" altLang="en-US" sz="2400" b="1" dirty="0" smtClean="0">
              <a:solidFill>
                <a:srgbClr val="990033"/>
              </a:solidFill>
              <a:latin typeface="Times New Roman" pitchFamily="18" charset="0"/>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3955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3955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395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3956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nSpc>
                <a:spcPts val="3500"/>
              </a:lnSpc>
            </a:pPr>
            <a:r>
              <a:rPr lang="en-US" altLang="zh-CN" sz="2400" b="1" dirty="0">
                <a:solidFill>
                  <a:srgbClr val="000000"/>
                </a:solidFill>
                <a:latin typeface="Times New Roman" pitchFamily="18" charset="0"/>
                <a:cs typeface="Times New Roman" pitchFamily="18" charset="0"/>
              </a:rPr>
              <a:t>3. </a:t>
            </a:r>
            <a:r>
              <a:rPr lang="zh-CN" altLang="en-US" sz="2400" b="1" dirty="0">
                <a:solidFill>
                  <a:srgbClr val="000000"/>
                </a:solidFill>
                <a:latin typeface="Times New Roman" pitchFamily="18" charset="0"/>
                <a:cs typeface="Times New Roman" pitchFamily="18" charset="0"/>
              </a:rPr>
              <a:t>对比说理法</a:t>
            </a:r>
          </a:p>
          <a:p>
            <a:pPr indent="627063" algn="just">
              <a:lnSpc>
                <a:spcPts val="3500"/>
              </a:lnSpc>
            </a:pPr>
            <a:r>
              <a:rPr lang="zh-CN" altLang="en-US" sz="2400" b="1" dirty="0" smtClean="0">
                <a:solidFill>
                  <a:srgbClr val="000000"/>
                </a:solidFill>
                <a:latin typeface="Times New Roman" pitchFamily="18" charset="0"/>
                <a:cs typeface="Times New Roman" pitchFamily="18" charset="0"/>
              </a:rPr>
              <a:t>将两种对立的事物或两种相反的观点对举出来，进行分析比较，以阐明正确观点或驳斥错误观点的论证方法，称为对比说理法。对比后要旗帜鲜明地给出评价或得出结论，不能含糊其词、模棱两可。</a:t>
            </a:r>
          </a:p>
          <a:p>
            <a:pPr>
              <a:lnSpc>
                <a:spcPts val="3500"/>
              </a:lnSpc>
            </a:pPr>
            <a:r>
              <a:rPr lang="zh-CN" altLang="en-US" sz="2400" b="1" dirty="0" smtClean="0">
                <a:solidFill>
                  <a:srgbClr val="000000"/>
                </a:solidFill>
                <a:latin typeface="Times New Roman" pitchFamily="18" charset="0"/>
                <a:cs typeface="Times New Roman" pitchFamily="18" charset="0"/>
              </a:rPr>
              <a:t> </a:t>
            </a:r>
            <a:r>
              <a:rPr lang="zh-CN" altLang="en-US" sz="2400" b="1" dirty="0">
                <a:solidFill>
                  <a:srgbClr val="000000"/>
                </a:solidFill>
                <a:latin typeface="Times New Roman" pitchFamily="18" charset="0"/>
                <a:cs typeface="Times New Roman" pitchFamily="18" charset="0"/>
              </a:rPr>
              <a:t>对比</a:t>
            </a:r>
            <a:r>
              <a:rPr lang="zh-CN" altLang="en-US"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范儿”是坦然无畏的民族气节。二战期间，纳粹德国的滔天罪行令世人发指。然而，当德国人在战后为波兰提供援助，清偿债务，德国前总理勃兰特曾跪在华沙死难者纪念碑前忏悔时，一个民族的诚信与坦然面对过错的勇气与承担让世人肃然起敬。反观二战中站在法西斯阵营中</a:t>
            </a:r>
            <a:endParaRPr lang="zh-CN" altLang="zh-CN" sz="2400" b="1" dirty="0">
              <a:solidFill>
                <a:srgbClr val="000000"/>
              </a:solidFill>
              <a:latin typeface="Times New Roman" pitchFamily="18" charset="0"/>
              <a:ea typeface="楷体_GB2312" pitchFamily="49" charset="-122"/>
            </a:endParaRPr>
          </a:p>
        </p:txBody>
      </p:sp>
      <p:grpSp>
        <p:nvGrpSpPr>
          <p:cNvPr id="2" name="Group 7"/>
          <p:cNvGrpSpPr>
            <a:grpSpLocks/>
          </p:cNvGrpSpPr>
          <p:nvPr/>
        </p:nvGrpSpPr>
        <p:grpSpPr bwMode="auto">
          <a:xfrm>
            <a:off x="1588" y="3827463"/>
            <a:ext cx="609600" cy="1978025"/>
            <a:chOff x="0" y="0"/>
            <a:chExt cx="384" cy="1246"/>
          </a:xfrm>
        </p:grpSpPr>
        <p:pic>
          <p:nvPicPr>
            <p:cNvPr id="287539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7539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7539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75400"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4752975"/>
          </a:xfrm>
          <a:prstGeom prst="rect">
            <a:avLst/>
          </a:prstGeom>
          <a:noFill/>
          <a:ln w="9525">
            <a:noFill/>
            <a:miter lim="800000"/>
            <a:headEnd/>
            <a:tailEnd/>
          </a:ln>
        </p:spPr>
        <p:txBody>
          <a:bodyPr/>
          <a:lstStyle/>
          <a:p>
            <a:pPr>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的日本，在战后修改教科书掩饰过错，拒绝道歉的行为失信于世界。相比之下，日耳曼人的民族自信与责任赢得了世界的尊重，一个民族的气节在历史中熠熠生辉。</a:t>
            </a:r>
          </a:p>
          <a:p>
            <a:pPr algn="r">
              <a:lnSpc>
                <a:spcPts val="3500"/>
              </a:lnSpc>
            </a:pPr>
            <a:r>
              <a:rPr lang="en-US" altLang="zh-CN" sz="2400" b="1" dirty="0" smtClean="0">
                <a:solidFill>
                  <a:srgbClr val="000000"/>
                </a:solidFill>
                <a:latin typeface="+mn-ea"/>
                <a:cs typeface="Times New Roman" pitchFamily="18" charset="0"/>
              </a:rPr>
              <a:t>(2015</a:t>
            </a:r>
            <a:r>
              <a:rPr lang="zh-CN" altLang="en-US" sz="2400" b="1" dirty="0" smtClean="0">
                <a:solidFill>
                  <a:srgbClr val="000000"/>
                </a:solidFill>
                <a:latin typeface="+mn-ea"/>
                <a:cs typeface="Times New Roman" pitchFamily="18" charset="0"/>
              </a:rPr>
              <a:t>年天津卷高分作文</a:t>
            </a:r>
            <a:r>
              <a:rPr lang="en-US" altLang="zh-CN" sz="2400" b="1" dirty="0" smtClean="0">
                <a:solidFill>
                  <a:srgbClr val="000000"/>
                </a:solidFill>
                <a:latin typeface="+mn-ea"/>
                <a:cs typeface="Times New Roman" pitchFamily="18" charset="0"/>
              </a:rPr>
              <a:t>《</a:t>
            </a:r>
            <a:r>
              <a:rPr lang="zh-CN" altLang="en-US" sz="2400" b="1" dirty="0" smtClean="0">
                <a:solidFill>
                  <a:srgbClr val="000000"/>
                </a:solidFill>
                <a:latin typeface="+mn-ea"/>
                <a:cs typeface="Times New Roman" pitchFamily="18" charset="0"/>
              </a:rPr>
              <a:t>自信展现风范</a:t>
            </a:r>
            <a:r>
              <a:rPr lang="en-US" altLang="zh-CN" sz="2400" b="1" dirty="0" smtClean="0">
                <a:solidFill>
                  <a:srgbClr val="000000"/>
                </a:solidFill>
                <a:latin typeface="+mn-ea"/>
                <a:cs typeface="Times New Roman" pitchFamily="18" charset="0"/>
              </a:rPr>
              <a:t>》)</a:t>
            </a:r>
          </a:p>
          <a:p>
            <a:pPr algn="just">
              <a:lnSpc>
                <a:spcPts val="3500"/>
              </a:lnSpc>
            </a:pPr>
            <a:r>
              <a:rPr lang="en-US" altLang="zh-CN" sz="2400" b="1" dirty="0" smtClean="0">
                <a:solidFill>
                  <a:srgbClr val="000000"/>
                </a:solidFill>
                <a:latin typeface="+mn-ea"/>
                <a:cs typeface="Times New Roman" pitchFamily="18" charset="0"/>
              </a:rPr>
              <a:t>    </a:t>
            </a:r>
            <a:endParaRPr lang="zh-CN" altLang="zh-CN" sz="2400" b="1" dirty="0">
              <a:solidFill>
                <a:srgbClr val="000000"/>
              </a:solidFill>
              <a:latin typeface="+mn-ea"/>
            </a:endParaRPr>
          </a:p>
        </p:txBody>
      </p:sp>
      <p:grpSp>
        <p:nvGrpSpPr>
          <p:cNvPr id="2" name="Group 7"/>
          <p:cNvGrpSpPr>
            <a:grpSpLocks/>
          </p:cNvGrpSpPr>
          <p:nvPr/>
        </p:nvGrpSpPr>
        <p:grpSpPr bwMode="auto">
          <a:xfrm>
            <a:off x="1588" y="3827463"/>
            <a:ext cx="609600" cy="1978025"/>
            <a:chOff x="0" y="0"/>
            <a:chExt cx="384" cy="1246"/>
          </a:xfrm>
        </p:grpSpPr>
        <p:pic>
          <p:nvPicPr>
            <p:cNvPr id="2876421"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76422"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7642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7642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765175"/>
            <a:ext cx="7920038" cy="1512888"/>
          </a:xfrm>
          <a:prstGeom prst="rect">
            <a:avLst/>
          </a:prstGeom>
          <a:noFill/>
          <a:ln w="9525">
            <a:noFill/>
            <a:miter lim="800000"/>
            <a:headEnd/>
            <a:tailEnd/>
          </a:ln>
        </p:spPr>
        <p:txBody>
          <a:bodyPr/>
          <a:lstStyle/>
          <a:p>
            <a:pPr>
              <a:lnSpc>
                <a:spcPts val="3500"/>
              </a:lnSpc>
            </a:pP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对点训练</a:t>
            </a:r>
            <a:r>
              <a:rPr lang="en-US" altLang="zh-CN" sz="2400" b="1" dirty="0">
                <a:solidFill>
                  <a:srgbClr val="000000"/>
                </a:solidFill>
                <a:latin typeface="Times New Roman" pitchFamily="18" charset="0"/>
                <a:cs typeface="Times New Roman" pitchFamily="18" charset="0"/>
              </a:rPr>
              <a:t>】</a:t>
            </a:r>
          </a:p>
          <a:p>
            <a:pPr>
              <a:lnSpc>
                <a:spcPts val="3500"/>
              </a:lnSpc>
            </a:pPr>
            <a:r>
              <a:rPr lang="en-US" altLang="zh-CN" sz="2400" b="1" dirty="0" smtClean="0">
                <a:solidFill>
                  <a:srgbClr val="000000"/>
                </a:solidFill>
                <a:latin typeface="Times New Roman" pitchFamily="18" charset="0"/>
                <a:cs typeface="Times New Roman" pitchFamily="18" charset="0"/>
              </a:rPr>
              <a:t>9.</a:t>
            </a:r>
            <a:r>
              <a:rPr lang="zh-CN" altLang="en-US" sz="2400" b="1" dirty="0" smtClean="0">
                <a:solidFill>
                  <a:srgbClr val="000000"/>
                </a:solidFill>
                <a:latin typeface="Times New Roman" pitchFamily="18" charset="0"/>
                <a:cs typeface="Times New Roman" pitchFamily="18" charset="0"/>
              </a:rPr>
              <a:t>以“懂得感恩”为中心，运用对比说理法，写一个</a:t>
            </a:r>
            <a:r>
              <a:rPr lang="en-US" altLang="zh-CN" sz="2400" b="1" dirty="0" smtClean="0">
                <a:solidFill>
                  <a:srgbClr val="000000"/>
                </a:solidFill>
                <a:latin typeface="Times New Roman" pitchFamily="18" charset="0"/>
                <a:cs typeface="Times New Roman" pitchFamily="18" charset="0"/>
              </a:rPr>
              <a:t>300</a:t>
            </a:r>
            <a:r>
              <a:rPr lang="zh-CN" altLang="en-US" sz="2400" b="1" dirty="0" smtClean="0">
                <a:solidFill>
                  <a:srgbClr val="000000"/>
                </a:solidFill>
                <a:latin typeface="Times New Roman" pitchFamily="18" charset="0"/>
                <a:cs typeface="Times New Roman" pitchFamily="18" charset="0"/>
              </a:rPr>
              <a:t>字左右的段落。</a:t>
            </a:r>
            <a:endParaRPr lang="zh-CN" altLang="en-US" sz="2400" b="1" dirty="0">
              <a:solidFill>
                <a:srgbClr val="000000"/>
              </a:solidFill>
              <a:latin typeface="Times New Roman" pitchFamily="18" charset="0"/>
              <a:cs typeface="Times New Roman" pitchFamily="18" charset="0"/>
            </a:endParaRPr>
          </a:p>
          <a:p>
            <a:pPr indent="627063" algn="just">
              <a:lnSpc>
                <a:spcPts val="3500"/>
              </a:lnSpc>
            </a:pPr>
            <a:endParaRPr lang="zh-CN" altLang="en-US" sz="2400" b="1" dirty="0">
              <a:solidFill>
                <a:srgbClr val="000000"/>
              </a:solidFill>
              <a:latin typeface="Times New Roman" pitchFamily="18" charset="0"/>
              <a:cs typeface="Times New Roman" pitchFamily="18" charset="0"/>
            </a:endParaRPr>
          </a:p>
          <a:p>
            <a:pPr indent="627063" algn="just">
              <a:lnSpc>
                <a:spcPts val="3500"/>
              </a:lnSpc>
            </a:pPr>
            <a:endParaRPr lang="zh-CN" altLang="en-US" sz="2400" b="1" dirty="0">
              <a:solidFill>
                <a:srgbClr val="000000"/>
              </a:solidFill>
              <a:latin typeface="Times New Roman" pitchFamily="18" charset="0"/>
              <a:cs typeface="Times New Roman" pitchFamily="18" charset="0"/>
            </a:endParaRPr>
          </a:p>
          <a:p>
            <a:pPr indent="627063" algn="just">
              <a:lnSpc>
                <a:spcPts val="3500"/>
              </a:lnSpc>
            </a:pPr>
            <a:endParaRPr lang="zh-CN" altLang="en-US" sz="2400" b="1" u="sng" dirty="0">
              <a:solidFill>
                <a:srgbClr val="000000"/>
              </a:solidFill>
              <a:latin typeface="Times New Roman" pitchFamily="18" charset="0"/>
              <a:cs typeface="Times New Roman" pitchFamily="18" charset="0"/>
            </a:endParaRPr>
          </a:p>
          <a:p>
            <a:pPr indent="627063" algn="just">
              <a:lnSpc>
                <a:spcPts val="3500"/>
              </a:lnSpc>
            </a:pPr>
            <a:r>
              <a:rPr lang="zh-CN" altLang="en-US" sz="2400" b="1" u="sng" dirty="0">
                <a:solidFill>
                  <a:srgbClr val="000000"/>
                </a:solidFill>
                <a:latin typeface="Times New Roman" pitchFamily="18" charset="0"/>
                <a:cs typeface="Times New Roman" pitchFamily="18" charset="0"/>
              </a:rPr>
              <a:t>　　　　　　　　　　　　　　　　　　　　　　　　　　　　　　　　　　　　　　　　　　　　　　　　　　　　　　　　　　</a:t>
            </a:r>
            <a:endParaRPr lang="zh-CN" altLang="zh-CN" sz="2400" b="1" u="sng" dirty="0">
              <a:solidFill>
                <a:srgbClr val="000000"/>
              </a:solidFill>
              <a:latin typeface="Times New Roman" pitchFamily="18" charset="0"/>
              <a:cs typeface="Times New Roman" pitchFamily="18" charset="0"/>
            </a:endParaRPr>
          </a:p>
        </p:txBody>
      </p:sp>
      <p:grpSp>
        <p:nvGrpSpPr>
          <p:cNvPr id="3" name="Group 7"/>
          <p:cNvGrpSpPr>
            <a:grpSpLocks/>
          </p:cNvGrpSpPr>
          <p:nvPr/>
        </p:nvGrpSpPr>
        <p:grpSpPr bwMode="auto">
          <a:xfrm>
            <a:off x="1588" y="3827463"/>
            <a:ext cx="609600" cy="1978025"/>
            <a:chOff x="0" y="0"/>
            <a:chExt cx="384" cy="1246"/>
          </a:xfrm>
        </p:grpSpPr>
        <p:pic>
          <p:nvPicPr>
            <p:cNvPr id="2878469"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78470"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 name="Rectangle 2"/>
          <p:cNvSpPr>
            <a:spLocks noChangeArrowheads="1"/>
          </p:cNvSpPr>
          <p:nvPr/>
        </p:nvSpPr>
        <p:spPr bwMode="auto">
          <a:xfrm>
            <a:off x="755650" y="2492375"/>
            <a:ext cx="7920038" cy="3529013"/>
          </a:xfrm>
          <a:prstGeom prst="rect">
            <a:avLst/>
          </a:prstGeom>
          <a:noFill/>
          <a:ln w="9525">
            <a:noFill/>
            <a:miter lim="800000"/>
            <a:headEnd/>
            <a:tailEnd/>
          </a:ln>
        </p:spPr>
        <p:txBody>
          <a:bodyPr/>
          <a:lstStyle/>
          <a:p>
            <a:pPr>
              <a:lnSpc>
                <a:spcPts val="3500"/>
              </a:lnSpc>
            </a:pPr>
            <a:r>
              <a:rPr lang="zh-CN" altLang="en-US" sz="2400" b="1" dirty="0">
                <a:solidFill>
                  <a:srgbClr val="990033"/>
                </a:solidFill>
                <a:latin typeface="Times New Roman" pitchFamily="18" charset="0"/>
                <a:cs typeface="Times New Roman" pitchFamily="18" charset="0"/>
              </a:rPr>
              <a:t>运用示例：</a:t>
            </a:r>
          </a:p>
          <a:p>
            <a:pPr indent="627063" algn="ctr">
              <a:lnSpc>
                <a:spcPts val="3500"/>
              </a:lnSpc>
            </a:pPr>
            <a:r>
              <a:rPr lang="zh-CN" altLang="en-US" sz="2400" b="1" dirty="0" smtClean="0">
                <a:solidFill>
                  <a:srgbClr val="990033"/>
                </a:solidFill>
                <a:latin typeface="Times New Roman" pitchFamily="18" charset="0"/>
                <a:cs typeface="Times New Roman" pitchFamily="18" charset="0"/>
              </a:rPr>
              <a:t>因为懂得感恩，这世界才会如此美丽。羊羔跪乳、乌鸦反哺是动物的天性；结草衔环、涌泉相报是中华民族的传统。古今中外，感恩文化源远流长。因为懂得感激祖母的抚养之恩，李密放弃做官显达的机会，因为他知道“祖母无臣，无以终余年”；诸葛亮为报刘备三顾茅庐之恩，七出祁山，巧计破敌军，为刘备打天下立下了汗马功劳。</a:t>
            </a:r>
          </a:p>
          <a:p>
            <a:pPr indent="627063" algn="just">
              <a:lnSpc>
                <a:spcPts val="3500"/>
              </a:lnSpc>
            </a:pPr>
            <a:endParaRPr lang="zh-CN" altLang="en-US" sz="2400" b="1" dirty="0">
              <a:solidFill>
                <a:srgbClr val="000000"/>
              </a:solidFill>
              <a:latin typeface="Times New Roman" pitchFamily="18" charset="0"/>
              <a:cs typeface="Times New Roman" pitchFamily="18" charset="0"/>
            </a:endParaRPr>
          </a:p>
          <a:p>
            <a:pPr indent="627063" algn="just">
              <a:lnSpc>
                <a:spcPts val="3500"/>
              </a:lnSpc>
            </a:pPr>
            <a:endParaRPr lang="zh-CN" altLang="en-US" sz="2400" b="1" dirty="0">
              <a:solidFill>
                <a:srgbClr val="000000"/>
              </a:solidFill>
              <a:latin typeface="Times New Roman" pitchFamily="18" charset="0"/>
              <a:cs typeface="Times New Roman" pitchFamily="18" charset="0"/>
            </a:endParaRPr>
          </a:p>
          <a:p>
            <a:pPr indent="627063" algn="just">
              <a:lnSpc>
                <a:spcPts val="3500"/>
              </a:lnSpc>
            </a:pPr>
            <a:endParaRPr lang="zh-CN" altLang="en-US" sz="2400" b="1" u="sng" dirty="0">
              <a:solidFill>
                <a:srgbClr val="000000"/>
              </a:solidFill>
              <a:latin typeface="Times New Roman" pitchFamily="18" charset="0"/>
              <a:cs typeface="Times New Roman" pitchFamily="18" charset="0"/>
            </a:endParaRPr>
          </a:p>
          <a:p>
            <a:pPr indent="627063" algn="just">
              <a:lnSpc>
                <a:spcPts val="3500"/>
              </a:lnSpc>
            </a:pPr>
            <a:r>
              <a:rPr lang="zh-CN" altLang="en-US" sz="2400" b="1" u="sng" dirty="0">
                <a:solidFill>
                  <a:srgbClr val="000000"/>
                </a:solidFill>
                <a:latin typeface="Times New Roman" pitchFamily="18" charset="0"/>
                <a:cs typeface="Times New Roman" pitchFamily="18" charset="0"/>
              </a:rPr>
              <a:t>　　　　　　　　　　　　　　　　　　　　　　　　　　　　　　　　　　　　　　　　　　　　　　　　　　　　　　　　　　</a:t>
            </a:r>
            <a:endParaRPr lang="zh-CN" altLang="zh-CN" sz="2400" b="1" u="sng" dirty="0">
              <a:solidFill>
                <a:srgbClr val="000000"/>
              </a:solidFill>
              <a:latin typeface="Times New Roman" pitchFamily="18" charset="0"/>
              <a:cs typeface="Times New Roman" pitchFamily="18" charset="0"/>
            </a:endParaRPr>
          </a:p>
        </p:txBody>
      </p:sp>
      <p:sp>
        <p:nvSpPr>
          <p:cNvPr id="287847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78473"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27088" y="1268413"/>
            <a:ext cx="7920037" cy="4752975"/>
          </a:xfrm>
          <a:prstGeom prst="rect">
            <a:avLst/>
          </a:prstGeom>
          <a:noFill/>
          <a:ln w="9525">
            <a:noFill/>
            <a:miter lim="800000"/>
            <a:headEnd/>
            <a:tailEnd/>
          </a:ln>
        </p:spPr>
        <p:txBody>
          <a:bodyPr/>
          <a:lstStyle/>
          <a:p>
            <a:pPr>
              <a:lnSpc>
                <a:spcPts val="3500"/>
              </a:lnSpc>
            </a:pPr>
            <a:r>
              <a:rPr lang="zh-CN" altLang="en-US" sz="2400" b="1" dirty="0" smtClean="0">
                <a:solidFill>
                  <a:srgbClr val="990033"/>
                </a:solidFill>
                <a:latin typeface="Times New Roman" pitchFamily="18" charset="0"/>
                <a:cs typeface="Times New Roman" pitchFamily="18" charset="0"/>
              </a:rPr>
              <a:t>因为感恩，所以我们的心灵在感动中得到了温暖。但进入新时代以来，“感恩”似乎屡屡被年轻人遗弃。前有某中学生嫌奶奶在家妨碍自己与男青年约会，而扼杀了抚养自己十几年的奶奶；今又有留学生汪某责怪母亲汇寄生活费过迟，而残忍地将尖刀刺向自己的母亲。他们因缺少感恩而残忍自私，他们因缺少感恩而泯灭人性。残酷的事实已经不容我们漠视，因青少年身上感恩意识的缺乏而可能引发的社会问题更让我们忧心忡忡。让我们把中华民族最宝贵的传统、人性最珍贵的宝藏赶快拾起，学会感恩！</a:t>
            </a:r>
            <a:endParaRPr lang="zh-CN" altLang="en-US" sz="2400" b="1" dirty="0">
              <a:solidFill>
                <a:srgbClr val="990033"/>
              </a:solidFill>
              <a:latin typeface="Times New Roman" pitchFamily="18" charset="0"/>
              <a:ea typeface="楷体_GB2312" pitchFamily="49" charset="-122"/>
              <a:cs typeface="Times New Roman" pitchFamily="18" charset="0"/>
            </a:endParaRPr>
          </a:p>
        </p:txBody>
      </p:sp>
      <p:grpSp>
        <p:nvGrpSpPr>
          <p:cNvPr id="2" name="Group 7"/>
          <p:cNvGrpSpPr>
            <a:grpSpLocks/>
          </p:cNvGrpSpPr>
          <p:nvPr/>
        </p:nvGrpSpPr>
        <p:grpSpPr bwMode="auto">
          <a:xfrm>
            <a:off x="1588" y="3827463"/>
            <a:ext cx="609600" cy="1978025"/>
            <a:chOff x="0" y="0"/>
            <a:chExt cx="384" cy="1246"/>
          </a:xfrm>
        </p:grpSpPr>
        <p:pic>
          <p:nvPicPr>
            <p:cNvPr id="2879493"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79494"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87949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79496"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888316" cy="4521214"/>
          </a:xfrm>
          <a:prstGeom prst="rect">
            <a:avLst/>
          </a:prstGeom>
          <a:noFill/>
          <a:ln w="9525">
            <a:noFill/>
            <a:miter lim="800000"/>
            <a:headEnd/>
            <a:tailEnd/>
          </a:ln>
        </p:spPr>
        <p:txBody>
          <a:bodyPr/>
          <a:lstStyle/>
          <a:p>
            <a:pPr>
              <a:lnSpc>
                <a:spcPts val="3500"/>
              </a:lnSpc>
            </a:pPr>
            <a:r>
              <a:rPr lang="en-US" altLang="zh-CN" sz="2400" b="1" dirty="0" smtClean="0">
                <a:solidFill>
                  <a:srgbClr val="000000"/>
                </a:solidFill>
                <a:latin typeface="Times New Roman" pitchFamily="18" charset="0"/>
                <a:cs typeface="Times New Roman" pitchFamily="18" charset="0"/>
              </a:rPr>
              <a:t>10.</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a:lnSpc>
                <a:spcPts val="3500"/>
              </a:lnSpc>
            </a:pPr>
            <a:r>
              <a:rPr lang="zh-CN" altLang="en-US" sz="2400" b="1" dirty="0" smtClean="0">
                <a:solidFill>
                  <a:srgbClr val="000000"/>
                </a:solidFill>
                <a:latin typeface="Times New Roman" pitchFamily="18" charset="0"/>
                <a:cs typeface="Times New Roman" pitchFamily="18" charset="0"/>
              </a:rPr>
              <a:t>        </a:t>
            </a:r>
            <a:r>
              <a:rPr lang="zh-CN" altLang="en-US" sz="2400" b="1" dirty="0" smtClean="0">
                <a:solidFill>
                  <a:srgbClr val="000000"/>
                </a:solidFill>
                <a:latin typeface="Times New Roman" pitchFamily="18" charset="0"/>
                <a:ea typeface="楷体_GB2312" pitchFamily="49" charset="-122"/>
                <a:cs typeface="Times New Roman" pitchFamily="18" charset="0"/>
              </a:rPr>
              <a:t>很久以前，一个乞丐讨饭时遭到一条狗的攻击。于是，下次讨饭的时候，他便捡了一块石头带在身上。但这次他遭到了两条狗的攻击，虽有一块石头护身，还是被狗咬了。又一次讨饭的时候，他便带了两块石头，可这次他遭到了三条狗的攻击。再次讨饭的时候，他索性带了四块石头，这次他恰恰遭到了群狗的攻击。最后，他不得不背着一篓子石头去讨饭。</a:t>
            </a:r>
          </a:p>
          <a:p>
            <a:pPr>
              <a:lnSpc>
                <a:spcPts val="3500"/>
              </a:lnSpc>
            </a:pPr>
            <a:r>
              <a:rPr lang="zh-CN" altLang="en-US" sz="2400" b="1" dirty="0" smtClean="0">
                <a:solidFill>
                  <a:srgbClr val="000000"/>
                </a:solidFill>
                <a:latin typeface="Times New Roman" pitchFamily="18" charset="0"/>
                <a:cs typeface="Times New Roman" pitchFamily="18" charset="0"/>
              </a:rPr>
              <a:t>        </a:t>
            </a:r>
          </a:p>
          <a:p>
            <a:pPr>
              <a:lnSpc>
                <a:spcPts val="3500"/>
              </a:lnSpc>
            </a:pPr>
            <a:endParaRPr lang="en-US" altLang="zh-CN" sz="2400" b="1" dirty="0" smtClean="0">
              <a:solidFill>
                <a:srgbClr val="000000"/>
              </a:solidFill>
              <a:latin typeface="Times New Roman" pitchFamily="18" charset="0"/>
              <a:cs typeface="Times New Roman" pitchFamily="18" charset="0"/>
            </a:endParaRPr>
          </a:p>
          <a:p>
            <a:pPr>
              <a:lnSpc>
                <a:spcPts val="3500"/>
              </a:lnSpc>
            </a:pPr>
            <a:endParaRPr lang="zh-CN" altLang="en-US" sz="2400" b="1" dirty="0">
              <a:solidFill>
                <a:srgbClr val="000000"/>
              </a:solidFill>
              <a:latin typeface="Times New Roman" pitchFamily="18" charset="0"/>
              <a:cs typeface="Times New Roman" pitchFamily="18" charset="0"/>
            </a:endParaRPr>
          </a:p>
          <a:p>
            <a:pPr indent="627063" algn="just">
              <a:lnSpc>
                <a:spcPts val="3500"/>
              </a:lnSpc>
            </a:pPr>
            <a:r>
              <a:rPr lang="zh-CN" altLang="en-US" sz="2400" b="1" u="sng" dirty="0">
                <a:solidFill>
                  <a:srgbClr val="000000"/>
                </a:solidFill>
                <a:latin typeface="Times New Roman" pitchFamily="18" charset="0"/>
                <a:cs typeface="Times New Roman" pitchFamily="18" charset="0"/>
              </a:rPr>
              <a:t>　　　　　　　　　　　　　　　　　　　　　　　　　　　　　　　　　　　　　　　　　　　　　　　　　　　　　　　　　　</a:t>
            </a:r>
            <a:endParaRPr lang="zh-CN" altLang="zh-CN" sz="2400" b="1" u="sng" dirty="0">
              <a:solidFill>
                <a:srgbClr val="000000"/>
              </a:solidFill>
              <a:latin typeface="Times New Roman" pitchFamily="18" charset="0"/>
              <a:cs typeface="Times New Roman" pitchFamily="18" charset="0"/>
            </a:endParaRPr>
          </a:p>
        </p:txBody>
      </p:sp>
      <p:grpSp>
        <p:nvGrpSpPr>
          <p:cNvPr id="3" name="Group 7"/>
          <p:cNvGrpSpPr>
            <a:grpSpLocks/>
          </p:cNvGrpSpPr>
          <p:nvPr/>
        </p:nvGrpSpPr>
        <p:grpSpPr bwMode="auto">
          <a:xfrm>
            <a:off x="1588" y="3827463"/>
            <a:ext cx="609600" cy="1978025"/>
            <a:chOff x="0" y="0"/>
            <a:chExt cx="384" cy="1246"/>
          </a:xfrm>
        </p:grpSpPr>
        <p:pic>
          <p:nvPicPr>
            <p:cNvPr id="2880517"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80518"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2" name="Rectangle 2"/>
          <p:cNvSpPr>
            <a:spLocks noChangeArrowheads="1"/>
          </p:cNvSpPr>
          <p:nvPr/>
        </p:nvSpPr>
        <p:spPr bwMode="auto">
          <a:xfrm>
            <a:off x="827088" y="2492375"/>
            <a:ext cx="7920037" cy="3673475"/>
          </a:xfrm>
          <a:prstGeom prst="rect">
            <a:avLst/>
          </a:prstGeom>
          <a:noFill/>
          <a:ln w="9525">
            <a:noFill/>
            <a:miter lim="800000"/>
            <a:headEnd/>
            <a:tailEnd/>
          </a:ln>
        </p:spPr>
        <p:txBody>
          <a:bodyPr/>
          <a:lstStyle/>
          <a:p>
            <a:pPr indent="627063" algn="just">
              <a:lnSpc>
                <a:spcPts val="3500"/>
              </a:lnSpc>
            </a:pPr>
            <a:endParaRPr lang="en-US" altLang="zh-CN" sz="2400" b="1" dirty="0">
              <a:solidFill>
                <a:srgbClr val="990033"/>
              </a:solidFill>
              <a:latin typeface="Times New Roman" pitchFamily="18" charset="0"/>
              <a:ea typeface="楷体_GB2312" pitchFamily="49" charset="-122"/>
            </a:endParaRPr>
          </a:p>
        </p:txBody>
      </p:sp>
      <p:sp>
        <p:nvSpPr>
          <p:cNvPr id="288052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80521"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588" y="3827463"/>
            <a:ext cx="609600" cy="1978025"/>
            <a:chOff x="0" y="0"/>
            <a:chExt cx="384" cy="1246"/>
          </a:xfrm>
        </p:grpSpPr>
        <p:pic>
          <p:nvPicPr>
            <p:cNvPr id="2881540" name="Picture 8"/>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881541" name="内容占位符 2">
              <a:hlinkClick r:id="rId3"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
        <p:nvSpPr>
          <p:cNvPr id="5" name="Rectangle 2"/>
          <p:cNvSpPr>
            <a:spLocks noChangeArrowheads="1"/>
          </p:cNvSpPr>
          <p:nvPr/>
        </p:nvSpPr>
        <p:spPr bwMode="auto">
          <a:xfrm>
            <a:off x="684213" y="981075"/>
            <a:ext cx="7920037" cy="3673475"/>
          </a:xfrm>
          <a:prstGeom prst="rect">
            <a:avLst/>
          </a:prstGeom>
          <a:noFill/>
          <a:ln w="9525">
            <a:noFill/>
            <a:miter lim="800000"/>
            <a:headEnd/>
            <a:tailEnd/>
          </a:ln>
        </p:spPr>
        <p:txBody>
          <a:bodyPr/>
          <a:lstStyle/>
          <a:p>
            <a:pPr algn="just">
              <a:lnSpc>
                <a:spcPts val="3500"/>
              </a:lnSpc>
            </a:pPr>
            <a:r>
              <a:rPr lang="zh-CN" altLang="en-US" sz="2400" b="1" dirty="0" smtClean="0">
                <a:solidFill>
                  <a:srgbClr val="000000"/>
                </a:solidFill>
                <a:latin typeface="Times New Roman" pitchFamily="18" charset="0"/>
                <a:cs typeface="Times New Roman" pitchFamily="18" charset="0"/>
              </a:rPr>
              <a:t>        要求：选好角度，确定立意，明确文体，自拟标题；不要脱离材料内容及含意的范围作文，不要套作，不得抄袭。文中注意运用对比说理法。</a:t>
            </a:r>
            <a:endParaRPr lang="en-US" altLang="zh-CN" sz="2400" b="1" dirty="0" smtClean="0">
              <a:solidFill>
                <a:srgbClr val="000000"/>
              </a:solidFill>
              <a:latin typeface="Times New Roman" pitchFamily="18" charset="0"/>
              <a:cs typeface="Times New Roman" pitchFamily="18" charset="0"/>
            </a:endParaRPr>
          </a:p>
          <a:p>
            <a:pPr algn="just">
              <a:lnSpc>
                <a:spcPts val="3500"/>
              </a:lnSpc>
            </a:pPr>
            <a:endParaRPr lang="en-US" altLang="zh-CN" sz="2400" b="1" dirty="0" smtClean="0">
              <a:solidFill>
                <a:srgbClr val="000000"/>
              </a:solidFill>
              <a:latin typeface="Times New Roman" pitchFamily="18" charset="0"/>
              <a:cs typeface="Times New Roman" pitchFamily="18" charset="0"/>
            </a:endParaRPr>
          </a:p>
          <a:p>
            <a:pPr algn="just">
              <a:lnSpc>
                <a:spcPts val="3500"/>
              </a:lnSpc>
            </a:pPr>
            <a:r>
              <a:rPr lang="en-US" altLang="zh-CN" sz="2400" b="1" dirty="0" smtClean="0">
                <a:solidFill>
                  <a:srgbClr val="990033"/>
                </a:solidFill>
                <a:latin typeface="Times New Roman" pitchFamily="18" charset="0"/>
                <a:cs typeface="Times New Roman" pitchFamily="18" charset="0"/>
              </a:rPr>
              <a:t>[</a:t>
            </a:r>
            <a:r>
              <a:rPr lang="zh-CN" altLang="en-US" sz="2400" b="1" dirty="0" smtClean="0">
                <a:solidFill>
                  <a:srgbClr val="990033"/>
                </a:solidFill>
                <a:latin typeface="Times New Roman" pitchFamily="18" charset="0"/>
                <a:cs typeface="Times New Roman" pitchFamily="18" charset="0"/>
              </a:rPr>
              <a:t>审题提示</a:t>
            </a:r>
            <a:r>
              <a:rPr lang="en-US" altLang="zh-CN" sz="2400" b="1" dirty="0" smtClean="0">
                <a:solidFill>
                  <a:srgbClr val="990033"/>
                </a:solidFill>
                <a:latin typeface="Times New Roman" pitchFamily="18" charset="0"/>
                <a:cs typeface="Times New Roman" pitchFamily="18" charset="0"/>
              </a:rPr>
              <a:t>] </a:t>
            </a:r>
            <a:r>
              <a:rPr lang="zh-CN" altLang="en-US" sz="2400" b="1" dirty="0" smtClean="0">
                <a:solidFill>
                  <a:srgbClr val="990033"/>
                </a:solidFill>
                <a:latin typeface="Times New Roman" pitchFamily="18" charset="0"/>
                <a:cs typeface="Times New Roman" pitchFamily="18" charset="0"/>
              </a:rPr>
              <a:t>转换思维方式，摆脱直线式思维模式；换个角度想问题，勇于尝试新方法；方法不对，量变不能实现质变。</a:t>
            </a:r>
          </a:p>
        </p:txBody>
      </p:sp>
      <p:sp>
        <p:nvSpPr>
          <p:cNvPr id="288154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专题十九　文体鲜明写佳篇</a:t>
            </a:r>
          </a:p>
        </p:txBody>
      </p:sp>
      <p:sp>
        <p:nvSpPr>
          <p:cNvPr id="2881544" name="动作按钮: 自定义 8">
            <a:hlinkClick r:id="rId4" action="ppaction://hlinksldjump" highlightClick="1"/>
          </p:cNvPr>
          <p:cNvSpPr>
            <a:spLocks noChangeArrowheads="1"/>
          </p:cNvSpPr>
          <p:nvPr/>
        </p:nvSpPr>
        <p:spPr bwMode="auto">
          <a:xfrm>
            <a:off x="7667625" y="6503988"/>
            <a:ext cx="1042988" cy="296862"/>
          </a:xfrm>
          <a:prstGeom prst="actionButtonBlank">
            <a:avLst/>
          </a:prstGeom>
          <a:solidFill>
            <a:srgbClr val="FF7800"/>
          </a:solidFill>
          <a:ln w="9525">
            <a:solidFill>
              <a:srgbClr val="BE4B48"/>
            </a:solidFill>
            <a:miter lim="800000"/>
            <a:headEnd/>
            <a:tailEnd/>
          </a:ln>
          <a:effectLst>
            <a:outerShdw dist="23000" dir="5400000" algn="ctr" rotWithShape="0">
              <a:srgbClr val="000000">
                <a:alpha val="34000"/>
              </a:srgbClr>
            </a:outerShdw>
          </a:effectLst>
        </p:spPr>
        <p:txBody>
          <a:bodyPr anchor="ctr"/>
          <a:lstStyle/>
          <a:p>
            <a:pPr algn="ctr">
              <a:lnSpc>
                <a:spcPts val="1600"/>
              </a:lnSpc>
              <a:buFont typeface="Arial" charset="0"/>
              <a:buNone/>
            </a:pPr>
            <a:r>
              <a:rPr lang="zh-CN" altLang="en-US" sz="1600" b="1">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936625"/>
            <a:ext cx="8064500" cy="5399088"/>
          </a:xfrm>
        </p:spPr>
        <p:txBody>
          <a:bodyPr/>
          <a:lstStyle/>
          <a:p>
            <a:pPr marL="0" indent="0" eaLnBrk="1" hangingPunct="1">
              <a:lnSpc>
                <a:spcPts val="3500"/>
              </a:lnSpc>
              <a:spcBef>
                <a:spcPct val="0"/>
              </a:spcBef>
              <a:buNone/>
            </a:pPr>
            <a:r>
              <a:rPr lang="zh-CN" altLang="en-US" sz="2400" b="1" dirty="0" smtClean="0">
                <a:latin typeface="宋体" pitchFamily="2" charset="-122"/>
              </a:rPr>
              <a:t>    要求选好角度，确定立意，明确文体，自拟标题；不要脱离材料内容及含意的范围作文，不要套作，不得抄袭。</a:t>
            </a:r>
          </a:p>
          <a:p>
            <a:pPr marL="0" indent="0" eaLnBrk="1" hangingPunct="1">
              <a:lnSpc>
                <a:spcPts val="3500"/>
              </a:lnSpc>
              <a:spcBef>
                <a:spcPct val="0"/>
              </a:spcBef>
              <a:buNone/>
            </a:pPr>
            <a:endParaRPr lang="en-US" altLang="zh-CN" sz="2400" b="1" dirty="0" smtClean="0">
              <a:solidFill>
                <a:srgbClr val="990033"/>
              </a:solidFill>
              <a:latin typeface="黑体" pitchFamily="2" charset="-122"/>
              <a:ea typeface="黑体" pitchFamily="2" charset="-122"/>
            </a:endParaRPr>
          </a:p>
          <a:p>
            <a:pPr marL="0" indent="0" eaLnBrk="1" hangingPunct="1">
              <a:lnSpc>
                <a:spcPts val="3500"/>
              </a:lnSpc>
              <a:spcBef>
                <a:spcPct val="0"/>
              </a:spcBef>
              <a:buNone/>
            </a:pPr>
            <a:r>
              <a:rPr lang="en-US" altLang="zh-CN" sz="2400" b="1" dirty="0" smtClean="0">
                <a:solidFill>
                  <a:srgbClr val="990033"/>
                </a:solidFill>
                <a:latin typeface="黑体" pitchFamily="2" charset="-122"/>
                <a:ea typeface="黑体" pitchFamily="2" charset="-122"/>
              </a:rPr>
              <a:t>[</a:t>
            </a:r>
            <a:r>
              <a:rPr lang="en-US" altLang="zh-CN" sz="2400" b="1" dirty="0" err="1" smtClean="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本题可以采用“主旨倾向法”来审题立意。本则材料的主要内容是：老王生病，好心的老板主动送来</a:t>
            </a:r>
            <a:r>
              <a:rPr lang="en-US" altLang="zh-CN" sz="2400" b="1" dirty="0" smtClean="0">
                <a:solidFill>
                  <a:srgbClr val="990033"/>
                </a:solidFill>
                <a:latin typeface="宋体" pitchFamily="2" charset="-122"/>
              </a:rPr>
              <a:t>5000</a:t>
            </a:r>
            <a:r>
              <a:rPr lang="zh-CN" altLang="en-US" sz="2400" b="1" dirty="0" smtClean="0">
                <a:solidFill>
                  <a:srgbClr val="990033"/>
                </a:solidFill>
                <a:latin typeface="宋体" pitchFamily="2" charset="-122"/>
              </a:rPr>
              <a:t>元，医院在老王没有完全结账的情况下，默许老王出院；老王病愈后打工还债，在医院打工时格外懂得怎样帮助病人。在这个材料中，三个主体很明确，一个是老王，一个是老板，一个是医院。以老王为主体人物，材料的结果是好的，其性质是正面的，命题者的倾向性是褒扬，赞成这么做。所以本题的立意可为：受到帮助后要有感恩之心，传递爱心等。</a:t>
            </a:r>
          </a:p>
          <a:p>
            <a:pPr marL="0" indent="0" eaLnBrk="1" hangingPunct="1">
              <a:lnSpc>
                <a:spcPts val="3500"/>
              </a:lnSpc>
              <a:spcBef>
                <a:spcPct val="0"/>
              </a:spcBef>
              <a:buNone/>
            </a:pPr>
            <a:endParaRPr lang="zh-CN" altLang="en-US" sz="2400" b="1" dirty="0" smtClean="0">
              <a:solidFill>
                <a:srgbClr val="990033"/>
              </a:solidFill>
              <a:latin typeface="宋体" pitchFamily="2" charset="-122"/>
            </a:endParaRPr>
          </a:p>
          <a:p>
            <a:pPr marL="0" indent="0" eaLnBrk="1" hangingPunct="1">
              <a:lnSpc>
                <a:spcPts val="3500"/>
              </a:lnSpc>
              <a:spcBef>
                <a:spcPct val="0"/>
              </a:spcBef>
              <a:buNone/>
            </a:pPr>
            <a:endParaRPr lang="zh-CN" altLang="en-US" sz="2400" b="1" dirty="0" smtClean="0">
              <a:latin typeface="宋体" pitchFamily="2" charset="-122"/>
            </a:endParaRPr>
          </a:p>
          <a:p>
            <a:pPr marL="0" indent="0" eaLnBrk="1" hangingPunct="1">
              <a:lnSpc>
                <a:spcPts val="3500"/>
              </a:lnSpc>
              <a:spcBef>
                <a:spcPct val="0"/>
              </a:spcBef>
              <a:buFont typeface="Arial" charset="0"/>
              <a:buNone/>
            </a:pPr>
            <a:r>
              <a:rPr lang="en-US" altLang="zh-CN" sz="2400" b="1" dirty="0" smtClean="0">
                <a:solidFill>
                  <a:srgbClr val="990033"/>
                </a:solidFill>
                <a:latin typeface="黑体" pitchFamily="2" charset="-122"/>
                <a:ea typeface="黑体" pitchFamily="2" charset="-122"/>
              </a:rPr>
              <a:t>    </a:t>
            </a:r>
            <a:endParaRPr lang="zh-CN" altLang="en-US" sz="2400" b="1" dirty="0" smtClean="0">
              <a:solidFill>
                <a:srgbClr val="990033"/>
              </a:solidFill>
              <a:latin typeface="宋体" pitchFamily="2" charset="-122"/>
            </a:endParaRPr>
          </a:p>
        </p:txBody>
      </p:sp>
      <p:sp>
        <p:nvSpPr>
          <p:cNvPr id="16619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61968"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61969"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936625"/>
            <a:ext cx="8064500" cy="5399088"/>
          </a:xfrm>
        </p:spPr>
        <p:txBody>
          <a:bodyPr/>
          <a:lstStyle/>
          <a:p>
            <a:pPr marL="0" indent="0" eaLnBrk="1" hangingPunct="1">
              <a:lnSpc>
                <a:spcPts val="3500"/>
              </a:lnSpc>
              <a:spcBef>
                <a:spcPct val="0"/>
              </a:spcBef>
              <a:buFont typeface="Arial" charset="0"/>
              <a:buNone/>
            </a:pPr>
            <a:r>
              <a:rPr lang="en-US" altLang="zh-CN" sz="2400" b="1" dirty="0" smtClean="0">
                <a:latin typeface="宋体" pitchFamily="2" charset="-122"/>
              </a:rPr>
              <a:t>3. </a:t>
            </a:r>
            <a:r>
              <a:rPr lang="en-US" altLang="zh-CN" sz="2400" b="1" dirty="0" err="1" smtClean="0">
                <a:latin typeface="宋体" pitchFamily="2" charset="-122"/>
              </a:rPr>
              <a:t>由果溯因法</a:t>
            </a:r>
            <a:endParaRPr lang="en-US" altLang="zh-CN" sz="2400" b="1" dirty="0" smtClean="0">
              <a:latin typeface="宋体" pitchFamily="2" charset="-122"/>
            </a:endParaRPr>
          </a:p>
          <a:p>
            <a:pPr marL="0" indent="0" eaLnBrk="1" hangingPunct="1">
              <a:lnSpc>
                <a:spcPts val="3500"/>
              </a:lnSpc>
              <a:spcBef>
                <a:spcPct val="0"/>
              </a:spcBef>
              <a:buNone/>
            </a:pPr>
            <a:r>
              <a:rPr lang="zh-CN" altLang="en-US" sz="2400" b="1" dirty="0" smtClean="0">
                <a:latin typeface="宋体" pitchFamily="2" charset="-122"/>
              </a:rPr>
              <a:t>    在事实类材料作文中，所列举的事件的要素往往是以因果关系的形式存在的，审题时如果能由材料中列举的现象或结果推究出造成所列举现象或结果的本质原因，往往就能找到最佳的立意。这种方法适合有故事情节的材料。第一步，先找出每个陈述对象在事件中所产生的结果。第二步，由果及因，具体分析为什么会产生这样的结果，并在此基础上提出中心论点。</a:t>
            </a:r>
          </a:p>
          <a:p>
            <a:pPr marL="0" indent="0" eaLnBrk="1" hangingPunct="1">
              <a:lnSpc>
                <a:spcPts val="3500"/>
              </a:lnSpc>
              <a:spcBef>
                <a:spcPct val="0"/>
              </a:spcBef>
              <a:buNone/>
            </a:pPr>
            <a:endParaRPr lang="en-US" altLang="zh-CN" sz="2400" b="1" dirty="0" smtClean="0">
              <a:latin typeface="宋体" pitchFamily="2" charset="-122"/>
            </a:endParaRPr>
          </a:p>
          <a:p>
            <a:pPr marL="0" indent="0" eaLnBrk="1" hangingPunct="1">
              <a:lnSpc>
                <a:spcPts val="3500"/>
              </a:lnSpc>
              <a:spcBef>
                <a:spcPct val="0"/>
              </a:spcBef>
              <a:buFont typeface="Arial" charset="0"/>
              <a:buNone/>
            </a:pPr>
            <a:r>
              <a:rPr lang="en-US" altLang="zh-CN" sz="2400" b="1" dirty="0" smtClean="0">
                <a:latin typeface="宋体" pitchFamily="2" charset="-122"/>
              </a:rPr>
              <a:t>    </a:t>
            </a:r>
          </a:p>
        </p:txBody>
      </p:sp>
      <p:sp>
        <p:nvSpPr>
          <p:cNvPr id="254259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42606"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42607"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620713"/>
            <a:ext cx="8135937" cy="5427662"/>
          </a:xfrm>
        </p:spPr>
        <p:txBody>
          <a:bodyPr/>
          <a:lstStyle/>
          <a:p>
            <a:pPr marL="0" indent="0" eaLnBrk="1" hangingPunct="1">
              <a:lnSpc>
                <a:spcPts val="3500"/>
              </a:lnSpc>
              <a:spcBef>
                <a:spcPct val="0"/>
              </a:spcBef>
              <a:buFont typeface="Arial" charset="0"/>
              <a:buNone/>
            </a:pPr>
            <a:r>
              <a:rPr lang="zh-CN" altLang="en-US" sz="2400" b="1" dirty="0" smtClean="0">
                <a:latin typeface="黑体" pitchFamily="2" charset="-122"/>
                <a:ea typeface="黑体" pitchFamily="2" charset="-122"/>
              </a:rPr>
              <a:t>例</a:t>
            </a:r>
            <a:r>
              <a:rPr lang="en-US" altLang="zh-CN" sz="2400" b="1" dirty="0" smtClean="0">
                <a:latin typeface="黑体" pitchFamily="2" charset="-122"/>
                <a:ea typeface="黑体" pitchFamily="2" charset="-122"/>
              </a:rPr>
              <a:t>3</a:t>
            </a:r>
            <a:r>
              <a:rPr lang="zh-CN" altLang="en-US" sz="2400" b="1" dirty="0" smtClean="0">
                <a:latin typeface="黑体" pitchFamily="2" charset="-122"/>
                <a:ea typeface="黑体" pitchFamily="2" charset="-122"/>
              </a:rPr>
              <a:t> </a:t>
            </a:r>
            <a:r>
              <a:rPr lang="en-US" altLang="zh-CN" sz="2400" b="1" dirty="0" smtClean="0">
                <a:latin typeface="宋体" pitchFamily="2" charset="-122"/>
              </a:rPr>
              <a:t>[2015•</a:t>
            </a:r>
            <a:r>
              <a:rPr lang="zh-CN" altLang="en-US" sz="2400" b="1" dirty="0" smtClean="0">
                <a:latin typeface="宋体" pitchFamily="2" charset="-122"/>
              </a:rPr>
              <a:t>湖南卷</a:t>
            </a:r>
            <a:r>
              <a:rPr lang="en-US" altLang="zh-CN" sz="2400" b="1" dirty="0" smtClean="0">
                <a:latin typeface="宋体" pitchFamily="2" charset="-122"/>
              </a:rPr>
              <a:t>]</a:t>
            </a:r>
            <a:r>
              <a:rPr lang="zh-CN" altLang="en-US" sz="2400" b="1" dirty="0" smtClean="0">
                <a:latin typeface="宋体" pitchFamily="2" charset="-122"/>
              </a:rPr>
              <a:t>阅读下面的材料，根据要求作文。</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有一棵大树，枝繁叶茂，浓荫匝地，是飞禽、走兽们喜爱的憩息场所。飞禽、走兽们经常讲它们旅行的见闻。大树听了，请飞禽带自己去旅行，飞禽说大树没有翅膀，拒绝了；请走兽帮助，走兽说大树没有腿，也拒绝了。大树决定自己想办法，它结出甜美的果实，果实中包着种子。飞禽、走兽们吃了果实，大树的种子就这样传播到世界各地。</a:t>
            </a:r>
          </a:p>
        </p:txBody>
      </p:sp>
      <p:sp>
        <p:nvSpPr>
          <p:cNvPr id="166298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1662985"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62986" name="Rectangle 10"/>
          <p:cNvSpPr>
            <a:spLocks noChangeArrowheads="1"/>
          </p:cNvSpPr>
          <p:nvPr/>
        </p:nvSpPr>
        <p:spPr bwMode="auto">
          <a:xfrm>
            <a:off x="0" y="152400"/>
            <a:ext cx="236538"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r>
              <a:rPr lang="zh-CN" altLang="en-US" sz="700"/>
              <a:t> </a:t>
            </a:r>
            <a:endParaRPr lang="zh-CN" altLang="en-US"/>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62992"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62993"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836613"/>
            <a:ext cx="8064500" cy="5499100"/>
          </a:xfrm>
        </p:spPr>
        <p:txBody>
          <a:bodyPr/>
          <a:lstStyle/>
          <a:p>
            <a:pPr marL="0" indent="0" eaLnBrk="1" hangingPunct="1">
              <a:lnSpc>
                <a:spcPts val="3500"/>
              </a:lnSpc>
              <a:spcBef>
                <a:spcPct val="0"/>
              </a:spcBef>
              <a:buNone/>
            </a:pPr>
            <a:r>
              <a:rPr lang="zh-CN" altLang="en-US" sz="2400" b="1" dirty="0" smtClean="0">
                <a:latin typeface="宋体" pitchFamily="2" charset="-122"/>
              </a:rPr>
              <a:t>    请根据上面的材料，自选角度，自拟题目，写一篇不少于</a:t>
            </a:r>
            <a:r>
              <a:rPr lang="en-US" altLang="zh-CN" sz="2400" b="1" dirty="0" smtClean="0">
                <a:latin typeface="宋体" pitchFamily="2" charset="-122"/>
              </a:rPr>
              <a:t>800</a:t>
            </a:r>
            <a:r>
              <a:rPr lang="zh-CN" altLang="en-US" sz="2400" b="1" dirty="0" smtClean="0">
                <a:latin typeface="宋体" pitchFamily="2" charset="-122"/>
              </a:rPr>
              <a:t>字的记叙文或议论文。</a:t>
            </a:r>
          </a:p>
          <a:p>
            <a:pPr marL="0" indent="0" eaLnBrk="1" hangingPunct="1">
              <a:lnSpc>
                <a:spcPts val="3500"/>
              </a:lnSpc>
              <a:spcBef>
                <a:spcPct val="0"/>
              </a:spcBef>
              <a:buNone/>
            </a:pPr>
            <a:r>
              <a:rPr lang="en-US" altLang="zh-CN" sz="2400" b="1" dirty="0" smtClean="0">
                <a:latin typeface="黑体" pitchFamily="2" charset="-122"/>
                <a:ea typeface="黑体" pitchFamily="2" charset="-122"/>
              </a:rPr>
              <a:t>[</a:t>
            </a:r>
            <a:r>
              <a:rPr lang="zh-CN" altLang="en-US" sz="2400" b="1" dirty="0" smtClean="0">
                <a:latin typeface="黑体" pitchFamily="2" charset="-122"/>
                <a:ea typeface="黑体" pitchFamily="2" charset="-122"/>
              </a:rPr>
              <a:t>思路导引</a:t>
            </a:r>
            <a:r>
              <a:rPr lang="en-US" altLang="zh-CN" sz="2400" b="1" dirty="0" smtClean="0">
                <a:latin typeface="黑体" pitchFamily="2" charset="-122"/>
                <a:ea typeface="黑体" pitchFamily="2" charset="-122"/>
              </a:rPr>
              <a:t>]</a:t>
            </a:r>
            <a:r>
              <a:rPr lang="zh-CN" altLang="en-US" sz="2400" b="1" dirty="0" smtClean="0">
                <a:solidFill>
                  <a:srgbClr val="000000"/>
                </a:solidFill>
                <a:latin typeface="+mn-ea"/>
                <a:cs typeface="Times New Roman" pitchFamily="18" charset="0"/>
              </a:rPr>
              <a:t>本则材料的结果是大树的种子传播到世界各地。原因是大树自己想办法，借助飞禽、走兽实现了梦想，这样做是正确的；然后由此提出正确立意。</a:t>
            </a:r>
          </a:p>
        </p:txBody>
      </p:sp>
      <p:sp>
        <p:nvSpPr>
          <p:cNvPr id="3072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30735"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30736"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936625"/>
            <a:ext cx="8064500" cy="5399088"/>
          </a:xfrm>
        </p:spPr>
        <p:txBody>
          <a:bodyPr/>
          <a:lstStyle/>
          <a:p>
            <a:pPr marL="0" indent="0" eaLnBrk="1" hangingPunct="1">
              <a:lnSpc>
                <a:spcPts val="3500"/>
              </a:lnSpc>
              <a:spcBef>
                <a:spcPct val="0"/>
              </a:spcBef>
              <a:buNone/>
            </a:pPr>
            <a:r>
              <a:rPr lang="en-US" altLang="zh-CN" sz="2400" b="1" dirty="0" smtClean="0">
                <a:solidFill>
                  <a:srgbClr val="990033"/>
                </a:solidFill>
                <a:latin typeface="黑体" pitchFamily="2" charset="-122"/>
                <a:ea typeface="黑体" pitchFamily="2" charset="-122"/>
              </a:rPr>
              <a:t>[</a:t>
            </a:r>
            <a:r>
              <a:rPr lang="en-US" altLang="zh-CN" sz="2400" b="1" dirty="0" err="1" smtClean="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从大树“决定自己想办法”的角度立意。可以从两方面思考：①大树的“决定”是在被飞禽、走兽们拒绝的情况下的毅然决然，大树对于自己旅行的梦想从未放弃；可以谈对梦想的坚持，对理想的执着。②“自己想办法”，不依靠飞禽走兽，也不怨天尤人；可以谈依靠自己，自己的事情自己做。从大树所想的办法的角度立意。①大树想到的办法是结果实，果实里包着种子，这样就可以让飞禽走兽带到世界各地，实现自己的旅行。无疑，这是大树的绝妙创意，摆脱了旅行必须有翅膀或腿的思维定式，这就是创新思维，就是善于换个角度思考问题。②飞禽有翅膀，走兽有腿，大树有果实种子，这创意是大树独有的，最适合大树的特点。所以，可以谈扬长避短，善于发挥</a:t>
            </a:r>
          </a:p>
          <a:p>
            <a:pPr marL="0" indent="0" eaLnBrk="1" hangingPunct="1">
              <a:lnSpc>
                <a:spcPts val="3500"/>
              </a:lnSpc>
              <a:spcBef>
                <a:spcPct val="0"/>
              </a:spcBef>
              <a:buNone/>
            </a:pPr>
            <a:endParaRPr lang="zh-CN" altLang="en-US" sz="2400" b="1" dirty="0" smtClean="0">
              <a:solidFill>
                <a:srgbClr val="990033"/>
              </a:solidFill>
              <a:latin typeface="宋体" pitchFamily="2" charset="-122"/>
            </a:endParaRPr>
          </a:p>
          <a:p>
            <a:pPr marL="0" indent="0" eaLnBrk="1" hangingPunct="1">
              <a:lnSpc>
                <a:spcPts val="3500"/>
              </a:lnSpc>
              <a:spcBef>
                <a:spcPct val="0"/>
              </a:spcBef>
              <a:buNone/>
            </a:pPr>
            <a:endParaRPr lang="zh-CN" altLang="en-US" sz="2400" b="1" dirty="0" smtClean="0">
              <a:latin typeface="宋体" pitchFamily="2" charset="-122"/>
            </a:endParaRPr>
          </a:p>
          <a:p>
            <a:pPr marL="0" indent="0" eaLnBrk="1" hangingPunct="1">
              <a:lnSpc>
                <a:spcPts val="3500"/>
              </a:lnSpc>
              <a:spcBef>
                <a:spcPct val="0"/>
              </a:spcBef>
              <a:buFont typeface="Arial" charset="0"/>
              <a:buNone/>
            </a:pPr>
            <a:r>
              <a:rPr lang="en-US" altLang="zh-CN" sz="2400" b="1" dirty="0" smtClean="0">
                <a:solidFill>
                  <a:srgbClr val="990033"/>
                </a:solidFill>
                <a:latin typeface="黑体" pitchFamily="2" charset="-122"/>
                <a:ea typeface="黑体" pitchFamily="2" charset="-122"/>
              </a:rPr>
              <a:t>    </a:t>
            </a:r>
            <a:endParaRPr lang="zh-CN" altLang="en-US" sz="2400" b="1" dirty="0" smtClean="0">
              <a:solidFill>
                <a:srgbClr val="990033"/>
              </a:solidFill>
              <a:latin typeface="宋体" pitchFamily="2" charset="-122"/>
            </a:endParaRPr>
          </a:p>
        </p:txBody>
      </p:sp>
      <p:sp>
        <p:nvSpPr>
          <p:cNvPr id="16619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61968"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61969"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4"/>
          <p:cNvGrpSpPr>
            <a:grpSpLocks/>
          </p:cNvGrpSpPr>
          <p:nvPr/>
        </p:nvGrpSpPr>
        <p:grpSpPr bwMode="auto">
          <a:xfrm>
            <a:off x="1588" y="1857375"/>
            <a:ext cx="609600" cy="2003425"/>
            <a:chOff x="0" y="0"/>
            <a:chExt cx="384" cy="1262"/>
          </a:xfrm>
        </p:grpSpPr>
        <p:pic>
          <p:nvPicPr>
            <p:cNvPr id="2538517" name="Picture 5"/>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38518" name="内容占位符 2">
              <a:hlinkClick r:id="rId4"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考题</a:t>
              </a:r>
              <a:r>
                <a:rPr lang="en-US" altLang="zh-CN" sz="2000" b="1" dirty="0">
                  <a:solidFill>
                    <a:schemeClr val="bg1"/>
                  </a:solidFill>
                  <a:ea typeface="幼圆" pitchFamily="49" charset="-122"/>
                </a:rPr>
                <a:t>·</a:t>
              </a:r>
            </a:p>
            <a:p>
              <a:pPr>
                <a:lnSpc>
                  <a:spcPts val="2300"/>
                </a:lnSpc>
                <a:buFont typeface="Arial" charset="0"/>
                <a:buNone/>
              </a:pPr>
              <a:r>
                <a:rPr lang="zh-CN" altLang="en-US" sz="2000" b="1" dirty="0">
                  <a:solidFill>
                    <a:schemeClr val="bg1"/>
                  </a:solidFill>
                  <a:ea typeface="幼圆" pitchFamily="49" charset="-122"/>
                </a:rPr>
                <a:t>升格</a:t>
              </a:r>
            </a:p>
          </p:txBody>
        </p:sp>
      </p:grpSp>
      <p:grpSp>
        <p:nvGrpSpPr>
          <p:cNvPr id="3" name="Group 7"/>
          <p:cNvGrpSpPr>
            <a:grpSpLocks/>
          </p:cNvGrpSpPr>
          <p:nvPr/>
        </p:nvGrpSpPr>
        <p:grpSpPr bwMode="auto">
          <a:xfrm>
            <a:off x="0" y="3716338"/>
            <a:ext cx="609600" cy="1978025"/>
            <a:chOff x="0" y="0"/>
            <a:chExt cx="384" cy="1246"/>
          </a:xfrm>
        </p:grpSpPr>
        <p:pic>
          <p:nvPicPr>
            <p:cNvPr id="2538520" name="Picture 8">
              <a:hlinkClick r:id="rId5" action="ppaction://hlinksldjump"/>
            </p:cNvPr>
            <p:cNvPicPr>
              <a:picLocks noChangeAspect="1" noChangeArrowheads="1"/>
            </p:cNvPicPr>
            <p:nvPr/>
          </p:nvPicPr>
          <p:blipFill>
            <a:blip r:embed="rId6"/>
            <a:srcRect/>
            <a:stretch>
              <a:fillRect/>
            </a:stretch>
          </p:blipFill>
          <p:spPr bwMode="auto">
            <a:xfrm>
              <a:off x="0" y="0"/>
              <a:ext cx="384" cy="1171"/>
            </a:xfrm>
            <a:prstGeom prst="rect">
              <a:avLst/>
            </a:prstGeom>
            <a:noFill/>
            <a:ln w="9525">
              <a:noFill/>
              <a:miter lim="800000"/>
              <a:headEnd/>
              <a:tailEnd/>
            </a:ln>
          </p:spPr>
        </p:pic>
        <p:sp>
          <p:nvSpPr>
            <p:cNvPr id="2538521" name="内容占位符 2">
              <a:hlinkClick r:id="rId7"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技法</a:t>
              </a:r>
              <a:r>
                <a:rPr lang="en-US" altLang="zh-CN" sz="2000" b="1" dirty="0">
                  <a:solidFill>
                    <a:schemeClr val="bg1"/>
                  </a:solidFill>
                  <a:ea typeface="幼圆" pitchFamily="49" charset="-122"/>
                </a:rPr>
                <a:t>·</a:t>
              </a:r>
              <a:endParaRPr lang="en-US" sz="2000" b="1" dirty="0">
                <a:solidFill>
                  <a:schemeClr val="bg1"/>
                </a:solidFill>
                <a:ea typeface="幼圆" pitchFamily="49" charset="-122"/>
              </a:endParaRPr>
            </a:p>
            <a:p>
              <a:pPr>
                <a:lnSpc>
                  <a:spcPts val="2300"/>
                </a:lnSpc>
                <a:buFont typeface="Arial" charset="0"/>
                <a:buNone/>
              </a:pPr>
              <a:r>
                <a:rPr lang="zh-CN" altLang="en-US" sz="2000" b="1" dirty="0">
                  <a:solidFill>
                    <a:schemeClr val="bg1"/>
                  </a:solidFill>
                  <a:ea typeface="幼圆" pitchFamily="49" charset="-122"/>
                </a:rPr>
                <a:t>训练</a:t>
              </a:r>
            </a:p>
          </p:txBody>
        </p:sp>
      </p:grpSp>
      <p:sp>
        <p:nvSpPr>
          <p:cNvPr id="2538523" name="Text Box 6"/>
          <p:cNvSpPr txBox="1">
            <a:spLocks noChangeArrowheads="1"/>
          </p:cNvSpPr>
          <p:nvPr/>
        </p:nvSpPr>
        <p:spPr bwMode="auto">
          <a:xfrm>
            <a:off x="900113" y="2708275"/>
            <a:ext cx="7920037" cy="762000"/>
          </a:xfrm>
          <a:prstGeom prst="rect">
            <a:avLst/>
          </a:prstGeom>
          <a:noFill/>
          <a:ln w="9525">
            <a:noFill/>
            <a:miter lim="800000"/>
            <a:headEnd/>
            <a:tailEnd/>
          </a:ln>
        </p:spPr>
        <p:txBody>
          <a:bodyPr>
            <a:spAutoFit/>
          </a:bodyPr>
          <a:lstStyle/>
          <a:p>
            <a:pPr algn="ctr">
              <a:buFont typeface="Arial" charset="0"/>
              <a:buNone/>
            </a:pPr>
            <a:r>
              <a:rPr lang="zh-CN" altLang="en-US" sz="4400">
                <a:solidFill>
                  <a:srgbClr val="FF6600"/>
                </a:solidFill>
                <a:latin typeface="黑体" pitchFamily="2" charset="-122"/>
                <a:ea typeface="黑体" pitchFamily="2" charset="-122"/>
              </a:rPr>
              <a:t>专题十四  精准审题守江山</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538523"/>
                                        </p:tgtEl>
                                        <p:attrNameLst>
                                          <p:attrName>style.visibility</p:attrName>
                                        </p:attrNameLst>
                                      </p:cBhvr>
                                      <p:to>
                                        <p:strVal val="visible"/>
                                      </p:to>
                                    </p:set>
                                    <p:anim calcmode="lin" valueType="num">
                                      <p:cBhvr>
                                        <p:cTn id="7" dur="500" fill="hold"/>
                                        <p:tgtEl>
                                          <p:spTgt spid="2538523"/>
                                        </p:tgtEl>
                                        <p:attrNameLst>
                                          <p:attrName>ppt_w</p:attrName>
                                        </p:attrNameLst>
                                      </p:cBhvr>
                                      <p:tavLst>
                                        <p:tav tm="0">
                                          <p:val>
                                            <p:fltVal val="0"/>
                                          </p:val>
                                        </p:tav>
                                        <p:tav tm="100000">
                                          <p:val>
                                            <p:strVal val="#ppt_w"/>
                                          </p:val>
                                        </p:tav>
                                      </p:tavLst>
                                    </p:anim>
                                    <p:anim calcmode="lin" valueType="num">
                                      <p:cBhvr>
                                        <p:cTn id="8" dur="500" fill="hold"/>
                                        <p:tgtEl>
                                          <p:spTgt spid="2538523"/>
                                        </p:tgtEl>
                                        <p:attrNameLst>
                                          <p:attrName>ppt_h</p:attrName>
                                        </p:attrNameLst>
                                      </p:cBhvr>
                                      <p:tavLst>
                                        <p:tav tm="0">
                                          <p:val>
                                            <p:fltVal val="0"/>
                                          </p:val>
                                        </p:tav>
                                        <p:tav tm="100000">
                                          <p:val>
                                            <p:strVal val="#ppt_h"/>
                                          </p:val>
                                        </p:tav>
                                      </p:tavLst>
                                    </p:anim>
                                    <p:animEffect transition="in" filter="fade">
                                      <p:cBhvr>
                                        <p:cTn id="9" dur="500"/>
                                        <p:tgtEl>
                                          <p:spTgt spid="2538523"/>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3"/>
                                        </p:tgtEl>
                                      </p:cBhvr>
                                    </p:animEffect>
                                    <p:animScale>
                                      <p:cBhvr>
                                        <p:cTn id="1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852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936625"/>
            <a:ext cx="8064500" cy="5399088"/>
          </a:xfrm>
        </p:spPr>
        <p:txBody>
          <a:bodyPr/>
          <a:lstStyle/>
          <a:p>
            <a:pPr marL="0" indent="0" eaLnBrk="1" hangingPunct="1">
              <a:lnSpc>
                <a:spcPts val="3500"/>
              </a:lnSpc>
              <a:spcBef>
                <a:spcPct val="0"/>
              </a:spcBef>
              <a:buNone/>
            </a:pPr>
            <a:r>
              <a:rPr lang="zh-CN" altLang="en-US" sz="2400" b="1" dirty="0" smtClean="0">
                <a:solidFill>
                  <a:srgbClr val="990033"/>
                </a:solidFill>
                <a:latin typeface="宋体" pitchFamily="2" charset="-122"/>
              </a:rPr>
              <a:t>自我优势。从大树的旅行角度立意。 ①旅行是大树的梦想，可谈如何实现梦想。②大树渴望旅行，人们也想看世界。大树用种子的旅行来看世界，那么人的“种子”是什么呢？是思想与精神。虽然自己没能亲眼看到世界，却以思想与精神的传递看到世界。综合大树、飞禽、走兽来立意。如果大树没能“结出甜美的果实”，飞禽、走兽也帮助不了大树，所以渴望得到别人的帮助，首先得完善自己。</a:t>
            </a:r>
          </a:p>
          <a:p>
            <a:pPr marL="0" indent="0" eaLnBrk="1" hangingPunct="1">
              <a:lnSpc>
                <a:spcPts val="3500"/>
              </a:lnSpc>
              <a:spcBef>
                <a:spcPct val="0"/>
              </a:spcBef>
              <a:buNone/>
            </a:pPr>
            <a:endParaRPr lang="zh-CN" altLang="en-US" sz="2400" b="1" dirty="0" smtClean="0">
              <a:solidFill>
                <a:srgbClr val="990033"/>
              </a:solidFill>
              <a:latin typeface="宋体" pitchFamily="2" charset="-122"/>
            </a:endParaRPr>
          </a:p>
          <a:p>
            <a:pPr marL="0" indent="0" eaLnBrk="1" hangingPunct="1">
              <a:lnSpc>
                <a:spcPts val="3500"/>
              </a:lnSpc>
              <a:spcBef>
                <a:spcPct val="0"/>
              </a:spcBef>
              <a:buNone/>
            </a:pPr>
            <a:endParaRPr lang="zh-CN" altLang="en-US" sz="2400" b="1" dirty="0" smtClean="0">
              <a:latin typeface="宋体" pitchFamily="2" charset="-122"/>
            </a:endParaRPr>
          </a:p>
          <a:p>
            <a:pPr marL="0" indent="0" eaLnBrk="1" hangingPunct="1">
              <a:lnSpc>
                <a:spcPts val="3500"/>
              </a:lnSpc>
              <a:spcBef>
                <a:spcPct val="0"/>
              </a:spcBef>
              <a:buFont typeface="Arial" charset="0"/>
              <a:buNone/>
            </a:pPr>
            <a:r>
              <a:rPr lang="en-US" altLang="zh-CN" sz="2400" b="1" dirty="0" smtClean="0">
                <a:solidFill>
                  <a:srgbClr val="990033"/>
                </a:solidFill>
                <a:latin typeface="黑体" pitchFamily="2" charset="-122"/>
                <a:ea typeface="黑体" pitchFamily="2" charset="-122"/>
              </a:rPr>
              <a:t>    </a:t>
            </a:r>
            <a:endParaRPr lang="zh-CN" altLang="en-US" sz="2400" b="1" dirty="0" smtClean="0">
              <a:solidFill>
                <a:srgbClr val="990033"/>
              </a:solidFill>
              <a:latin typeface="宋体" pitchFamily="2" charset="-122"/>
            </a:endParaRPr>
          </a:p>
        </p:txBody>
      </p:sp>
      <p:sp>
        <p:nvSpPr>
          <p:cNvPr id="16619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61968"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61969"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836613"/>
            <a:ext cx="8135937" cy="5545137"/>
          </a:xfrm>
        </p:spPr>
        <p:txBody>
          <a:bodyPr/>
          <a:lstStyle/>
          <a:p>
            <a:pPr marL="0" indent="0" eaLnBrk="1" hangingPunct="1">
              <a:lnSpc>
                <a:spcPts val="3500"/>
              </a:lnSpc>
              <a:spcBef>
                <a:spcPct val="0"/>
              </a:spcBef>
              <a:buFont typeface="Arial" charset="0"/>
              <a:buNone/>
            </a:pPr>
            <a:r>
              <a:rPr lang="en-US" altLang="zh-CN" sz="2400" b="1" dirty="0" smtClean="0">
                <a:latin typeface="宋体" pitchFamily="2" charset="-122"/>
                <a:cs typeface="Times New Roman" pitchFamily="18" charset="0"/>
              </a:rPr>
              <a:t>【</a:t>
            </a:r>
            <a:r>
              <a:rPr lang="zh-CN" altLang="en-US" sz="2400" b="1" dirty="0" smtClean="0">
                <a:latin typeface="宋体" pitchFamily="2" charset="-122"/>
                <a:cs typeface="Times New Roman" pitchFamily="18" charset="0"/>
              </a:rPr>
              <a:t>对点训练</a:t>
            </a:r>
            <a:r>
              <a:rPr lang="en-US" altLang="zh-CN" sz="2400" b="1" dirty="0" smtClean="0">
                <a:latin typeface="宋体" pitchFamily="2" charset="-122"/>
                <a:cs typeface="Times New Roman" pitchFamily="18" charset="0"/>
              </a:rPr>
              <a:t>】</a:t>
            </a:r>
          </a:p>
          <a:p>
            <a:pPr marL="0" indent="0" eaLnBrk="1" hangingPunct="1">
              <a:lnSpc>
                <a:spcPts val="3500"/>
              </a:lnSpc>
              <a:spcBef>
                <a:spcPct val="0"/>
              </a:spcBef>
              <a:buNone/>
            </a:pPr>
            <a:r>
              <a:rPr lang="en-US" altLang="zh-CN" sz="2400" b="1" dirty="0" smtClean="0">
                <a:latin typeface="宋体" pitchFamily="2" charset="-122"/>
                <a:cs typeface="Times New Roman" pitchFamily="18" charset="0"/>
              </a:rPr>
              <a:t>5.</a:t>
            </a:r>
            <a:r>
              <a:rPr lang="zh-CN" altLang="en-US" sz="2400" b="1" dirty="0" smtClean="0">
                <a:latin typeface="宋体" pitchFamily="2" charset="-122"/>
                <a:cs typeface="Times New Roman" pitchFamily="18" charset="0"/>
              </a:rPr>
              <a:t>阅读下面的材料，根据要求写一篇不少于</a:t>
            </a:r>
            <a:r>
              <a:rPr lang="en-US" altLang="zh-CN" sz="2400" b="1" dirty="0" smtClean="0">
                <a:latin typeface="宋体" pitchFamily="2" charset="-122"/>
                <a:cs typeface="Times New Roman" pitchFamily="18" charset="0"/>
              </a:rPr>
              <a:t>800</a:t>
            </a:r>
            <a:r>
              <a:rPr lang="zh-CN" altLang="en-US" sz="2400" b="1" dirty="0" smtClean="0">
                <a:latin typeface="宋体" pitchFamily="2" charset="-122"/>
                <a:cs typeface="Times New Roman" pitchFamily="18" charset="0"/>
              </a:rPr>
              <a:t>字的文章。</a:t>
            </a:r>
            <a:r>
              <a:rPr lang="en-US" altLang="zh-CN" sz="2400" b="1" dirty="0" smtClean="0">
                <a:latin typeface="宋体" pitchFamily="2" charset="-122"/>
                <a:cs typeface="Times New Roman" pitchFamily="18" charset="0"/>
              </a:rPr>
              <a:t>(60</a:t>
            </a:r>
            <a:r>
              <a:rPr lang="zh-CN" altLang="en-US" sz="2400" b="1" dirty="0" smtClean="0">
                <a:latin typeface="宋体" pitchFamily="2" charset="-122"/>
                <a:cs typeface="Times New Roman" pitchFamily="18" charset="0"/>
              </a:rPr>
              <a:t>分</a:t>
            </a:r>
            <a:r>
              <a:rPr lang="en-US" altLang="zh-CN" sz="2400" b="1" dirty="0" smtClean="0">
                <a:latin typeface="宋体" pitchFamily="2" charset="-122"/>
                <a:cs typeface="Times New Roman" pitchFamily="18" charset="0"/>
              </a:rPr>
              <a:t>)</a:t>
            </a:r>
            <a:endParaRPr lang="zh-CN" altLang="en-US" sz="2400" b="1" dirty="0" smtClean="0">
              <a:latin typeface="宋体" pitchFamily="2" charset="-122"/>
              <a:cs typeface="Times New Roman" pitchFamily="18" charset="0"/>
            </a:endParaRP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一个年轻人拜一位老船工为师学划船。一开始，老船工并没有教年轻人怎么划船，而是让他先学游泳。徒弟不敢有意见，就乖乖地练习游泳，这一练就是半年。</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一天，徒弟练得实在不耐烦了，就问：“师父，我是跟您学划船的，为什么您这么多天却老让我学游泳呢？”</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师父答：“要想学划船，就得先学会游泳。如果你不会游泳，划船时就会担心自己失足落水；一旦有了这个担忧，就难以专心划船。这样学划船，能学得好吗？”</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徒弟顿悟，于是就潜心学好了游泳，然后才去学划船。很快，他成了一名划船好手。</a:t>
            </a:r>
          </a:p>
          <a:p>
            <a:pPr marL="0" indent="0" eaLnBrk="1" hangingPunct="1">
              <a:lnSpc>
                <a:spcPts val="3500"/>
              </a:lnSpc>
              <a:spcBef>
                <a:spcPct val="0"/>
              </a:spcBef>
              <a:buNone/>
            </a:pPr>
            <a:endParaRPr lang="zh-CN" altLang="en-US" sz="2400" b="1" dirty="0" smtClean="0">
              <a:latin typeface="宋体" pitchFamily="2" charset="-122"/>
              <a:cs typeface="Times New Roman" pitchFamily="18" charset="0"/>
            </a:endParaRPr>
          </a:p>
        </p:txBody>
      </p:sp>
      <p:sp>
        <p:nvSpPr>
          <p:cNvPr id="290201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902022"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902023"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836613"/>
            <a:ext cx="7920037" cy="5472112"/>
          </a:xfrm>
        </p:spPr>
        <p:txBody>
          <a:bodyPr/>
          <a:lstStyle/>
          <a:p>
            <a:pPr marL="0" indent="0" eaLnBrk="1" hangingPunct="1">
              <a:lnSpc>
                <a:spcPts val="3500"/>
              </a:lnSpc>
              <a:spcBef>
                <a:spcPct val="0"/>
              </a:spcBef>
              <a:buNone/>
            </a:pPr>
            <a:r>
              <a:rPr lang="zh-CN" altLang="en-US" sz="2400" b="1" dirty="0" smtClean="0">
                <a:latin typeface="宋体" pitchFamily="2" charset="-122"/>
              </a:rPr>
              <a:t>    要求选好角度，确定立意，明确文体，自拟题目；不要脱离材料内容及含意的范围作文，不要套作，不得抄袭。</a:t>
            </a:r>
          </a:p>
          <a:p>
            <a:pPr marL="0" indent="0" eaLnBrk="1" hangingPunct="1">
              <a:lnSpc>
                <a:spcPts val="3500"/>
              </a:lnSpc>
              <a:spcBef>
                <a:spcPct val="0"/>
              </a:spcBef>
              <a:buNone/>
            </a:pPr>
            <a:endParaRPr lang="en-US" altLang="zh-CN" sz="2400" b="1" dirty="0" smtClean="0">
              <a:solidFill>
                <a:srgbClr val="990033"/>
              </a:solidFill>
              <a:latin typeface="黑体" pitchFamily="2" charset="-122"/>
              <a:ea typeface="黑体" pitchFamily="2" charset="-122"/>
            </a:endParaRPr>
          </a:p>
          <a:p>
            <a:pPr marL="0" indent="0" eaLnBrk="1" hangingPunct="1">
              <a:lnSpc>
                <a:spcPts val="3500"/>
              </a:lnSpc>
              <a:spcBef>
                <a:spcPct val="0"/>
              </a:spcBef>
              <a:buNone/>
            </a:pP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本题可以采用“由果溯因法”。结果是徒弟成了一名划船好手，原因是潜心学好了游泳，然后才去学划船。材料的性质是正面的，可见这样做是正确的，所以由此可以得出立意：专心是做好一件事的前提，做事前先要耐心打好基础，防患于未然才能安心做事。</a:t>
            </a:r>
          </a:p>
        </p:txBody>
      </p:sp>
      <p:sp>
        <p:nvSpPr>
          <p:cNvPr id="166605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66062"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66063"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620713"/>
            <a:ext cx="8064500" cy="5499100"/>
          </a:xfrm>
        </p:spPr>
        <p:txBody>
          <a:bodyPr/>
          <a:lstStyle/>
          <a:p>
            <a:pPr marL="0" indent="0" eaLnBrk="1" hangingPunct="1">
              <a:lnSpc>
                <a:spcPts val="3500"/>
              </a:lnSpc>
              <a:spcBef>
                <a:spcPct val="0"/>
              </a:spcBef>
              <a:buNone/>
            </a:pPr>
            <a:r>
              <a:rPr lang="en-US" altLang="zh-CN" sz="2400" b="1" dirty="0" smtClean="0">
                <a:latin typeface="宋体" pitchFamily="2" charset="-122"/>
              </a:rPr>
              <a:t>6. </a:t>
            </a:r>
            <a:r>
              <a:rPr lang="zh-CN" altLang="en-US" sz="2400" b="1" dirty="0" smtClean="0">
                <a:latin typeface="宋体" pitchFamily="2" charset="-122"/>
              </a:rPr>
              <a:t>阅读下面的材料，根据要求写一篇不少于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marL="0" indent="0" algn="just" eaLnBrk="1" hangingPunct="1">
              <a:lnSpc>
                <a:spcPct val="1220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唐朝时，进士出身的录事薛某因病发高烧。高烧到第七天，他渐入睡梦，梦中自己高热难耐，于是跃入水中，化为一条金色鲤鱼。来去之间，他看见一渔翁在船上垂钓。薛录事明知有钓钩，可鱼饵实在诱人，犹豫再三，闻得饵香，便思量要吃。只是到了嘴边，他又想：我明知他饵上有个钩子，若是吞了这饵可不是被他钓了去？我虽然暂时变成了鱼，难道就不能到别处求食，偏要吃他钓钩上的饵吗？于是，他便到船周围游了一遭。怎奈那饵香得厉害，恰似钻入鼻孔里一般，肚中又饥饿，怎能再忍得住？最终，薛录事难抵鱼饵的诱惑，张嘴咬钩，结果被渔翁钓了上来。</a:t>
            </a:r>
          </a:p>
          <a:p>
            <a:pPr marL="0" indent="0" eaLnBrk="1" hangingPunct="1">
              <a:lnSpc>
                <a:spcPts val="3500"/>
              </a:lnSpc>
              <a:spcBef>
                <a:spcPct val="0"/>
              </a:spcBef>
              <a:buNone/>
            </a:pPr>
            <a:endParaRPr lang="zh-CN" altLang="en-US" sz="2400" b="1" dirty="0" smtClean="0">
              <a:latin typeface="宋体" pitchFamily="2" charset="-122"/>
            </a:endParaRPr>
          </a:p>
          <a:p>
            <a:pPr marL="0" indent="0" eaLnBrk="1" hangingPunct="1">
              <a:lnSpc>
                <a:spcPts val="3500"/>
              </a:lnSpc>
              <a:spcBef>
                <a:spcPct val="0"/>
              </a:spcBef>
              <a:buFont typeface="Arial" charset="0"/>
              <a:buNone/>
            </a:pPr>
            <a:endParaRPr lang="zh-CN" altLang="en-US" sz="2400" b="1" dirty="0" smtClean="0">
              <a:solidFill>
                <a:srgbClr val="000000"/>
              </a:solidFill>
              <a:latin typeface="Times New Roman" pitchFamily="18" charset="0"/>
              <a:ea typeface="楷体_GB2312" pitchFamily="49" charset="-122"/>
            </a:endParaRPr>
          </a:p>
        </p:txBody>
      </p:sp>
      <p:sp>
        <p:nvSpPr>
          <p:cNvPr id="3174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31759"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31760"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Font typeface="Arial" charset="0"/>
              <a:buNone/>
            </a:pPr>
            <a:r>
              <a:rPr lang="en-US" altLang="zh-CN" sz="2400" b="1" dirty="0" smtClean="0">
                <a:solidFill>
                  <a:srgbClr val="990033"/>
                </a:solidFill>
                <a:latin typeface="宋体" pitchFamily="2" charset="-122"/>
              </a:rPr>
              <a:t>    </a:t>
            </a:r>
            <a:r>
              <a:rPr lang="zh-CN" altLang="en-US" sz="2400" b="1" dirty="0" smtClean="0">
                <a:latin typeface="宋体" pitchFamily="2" charset="-122"/>
              </a:rPr>
              <a:t>要求选好角度，确定立意，明确文体，自拟标题；不要脱离材料内容及含意的范围作文，不要套作，不得抄袭。</a:t>
            </a:r>
          </a:p>
          <a:p>
            <a:pPr marL="0" indent="0" eaLnBrk="1" hangingPunct="1">
              <a:lnSpc>
                <a:spcPts val="3500"/>
              </a:lnSpc>
              <a:spcBef>
                <a:spcPct val="0"/>
              </a:spcBef>
              <a:buNone/>
            </a:pPr>
            <a:endParaRPr lang="en-US" altLang="zh-CN" sz="2400" b="1" dirty="0" smtClean="0">
              <a:solidFill>
                <a:srgbClr val="990033"/>
              </a:solidFill>
              <a:latin typeface="黑体" pitchFamily="2" charset="-122"/>
              <a:ea typeface="黑体" pitchFamily="2" charset="-122"/>
            </a:endParaRPr>
          </a:p>
          <a:p>
            <a:pPr marL="0" indent="0" eaLnBrk="1" hangingPunct="1">
              <a:lnSpc>
                <a:spcPts val="3500"/>
              </a:lnSpc>
              <a:spcBef>
                <a:spcPct val="0"/>
              </a:spcBef>
              <a:buNone/>
            </a:pP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本题可以采用“由果溯因法”。结果是化身鲤鱼的薛录事被渔翁钓去，原因就是薛录事难抵鱼饵的诱惑。很明显这样做是不正确的，材料的性质是反面的，由此正面提出立意：抵制诱惑。考生可总论抵制诱惑，也可从生活层面、思想层面、政治层面思考抵制诱惑问题。如：抵制网络、香烟、毒品的诱惑；抵制各种伪科学、伪真理的诱惑；抵制物质的诱惑；坚守准则，我心有主；心有所戒，行有所止。</a:t>
            </a:r>
          </a:p>
          <a:p>
            <a:pPr marL="0" indent="0" eaLnBrk="1" hangingPunct="1">
              <a:lnSpc>
                <a:spcPts val="3500"/>
              </a:lnSpc>
              <a:spcBef>
                <a:spcPct val="0"/>
              </a:spcBef>
              <a:buNone/>
            </a:pPr>
            <a:endParaRPr lang="zh-CN" altLang="en-US" sz="2400" b="1" dirty="0" smtClean="0">
              <a:solidFill>
                <a:srgbClr val="990033"/>
              </a:solidFill>
              <a:latin typeface="宋体" pitchFamily="2" charset="-122"/>
            </a:endParaRPr>
          </a:p>
        </p:txBody>
      </p:sp>
      <p:sp>
        <p:nvSpPr>
          <p:cNvPr id="3277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3278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3278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Font typeface="Arial" charset="0"/>
              <a:buNone/>
            </a:pPr>
            <a:r>
              <a:rPr lang="zh-CN" altLang="en-US" sz="2400" b="1" dirty="0" smtClean="0">
                <a:latin typeface="宋体" pitchFamily="2" charset="-122"/>
              </a:rPr>
              <a:t>二、多则材料的审题</a:t>
            </a:r>
          </a:p>
          <a:p>
            <a:pPr marL="0" indent="0" eaLnBrk="1" hangingPunct="1">
              <a:lnSpc>
                <a:spcPts val="3500"/>
              </a:lnSpc>
              <a:spcBef>
                <a:spcPct val="0"/>
              </a:spcBef>
              <a:buFont typeface="Arial" charset="0"/>
              <a:buNone/>
            </a:pPr>
            <a:r>
              <a:rPr lang="en-US" altLang="zh-CN" sz="2400" b="1" dirty="0" smtClean="0">
                <a:latin typeface="宋体" pitchFamily="2" charset="-122"/>
              </a:rPr>
              <a:t>1. </a:t>
            </a:r>
            <a:r>
              <a:rPr lang="zh-CN" altLang="en-US" sz="2400" b="1" dirty="0" smtClean="0">
                <a:latin typeface="宋体" pitchFamily="2" charset="-122"/>
              </a:rPr>
              <a:t>求同分析法</a:t>
            </a:r>
          </a:p>
          <a:p>
            <a:pPr marL="0" indent="0" eaLnBrk="1" hangingPunct="1">
              <a:lnSpc>
                <a:spcPts val="3500"/>
              </a:lnSpc>
              <a:spcBef>
                <a:spcPct val="0"/>
              </a:spcBef>
              <a:buNone/>
            </a:pPr>
            <a:r>
              <a:rPr lang="zh-CN" altLang="en-US" sz="2400" b="1" dirty="0" smtClean="0">
                <a:latin typeface="宋体" pitchFamily="2" charset="-122"/>
              </a:rPr>
              <a:t>    这种方法适用于具有相同内涵的多则材料。其方法是逐则分析材料的内涵</a:t>
            </a:r>
            <a:r>
              <a:rPr lang="en-US" altLang="zh-CN" sz="2400" b="1" dirty="0" smtClean="0">
                <a:latin typeface="宋体" pitchFamily="2" charset="-122"/>
              </a:rPr>
              <a:t>(</a:t>
            </a:r>
            <a:r>
              <a:rPr lang="zh-CN" altLang="en-US" sz="2400" b="1" dirty="0" smtClean="0">
                <a:latin typeface="宋体" pitchFamily="2" charset="-122"/>
              </a:rPr>
              <a:t>或意义</a:t>
            </a:r>
            <a:r>
              <a:rPr lang="en-US" altLang="zh-CN" sz="2400" b="1" dirty="0" smtClean="0">
                <a:latin typeface="宋体" pitchFamily="2" charset="-122"/>
              </a:rPr>
              <a:t>)</a:t>
            </a:r>
            <a:r>
              <a:rPr lang="zh-CN" altLang="en-US" sz="2400" b="1" dirty="0" smtClean="0">
                <a:latin typeface="宋体" pitchFamily="2" charset="-122"/>
              </a:rPr>
              <a:t>，然后再比较几则材料的内涵，找出其中的共同点，这个共同点就是作文的立意所在。</a:t>
            </a:r>
          </a:p>
          <a:p>
            <a:pPr marL="0" indent="0" eaLnBrk="1" hangingPunct="1">
              <a:lnSpc>
                <a:spcPts val="3500"/>
              </a:lnSpc>
              <a:spcBef>
                <a:spcPct val="0"/>
              </a:spcBef>
              <a:buNone/>
            </a:pPr>
            <a:r>
              <a:rPr lang="zh-CN" altLang="en-US" sz="2400" b="1" dirty="0" smtClean="0">
                <a:latin typeface="黑体" pitchFamily="2" charset="-122"/>
                <a:ea typeface="黑体" pitchFamily="2" charset="-122"/>
              </a:rPr>
              <a:t>例</a:t>
            </a:r>
            <a:r>
              <a:rPr lang="en-US" altLang="zh-CN" sz="2400" b="1" dirty="0" smtClean="0">
                <a:latin typeface="黑体" pitchFamily="2" charset="-122"/>
                <a:ea typeface="黑体" pitchFamily="2" charset="-122"/>
              </a:rPr>
              <a:t>4</a:t>
            </a:r>
            <a:r>
              <a:rPr lang="zh-CN" altLang="en-US" sz="2400" b="1" dirty="0" smtClean="0">
                <a:latin typeface="黑体" pitchFamily="2" charset="-122"/>
                <a:ea typeface="黑体" pitchFamily="2" charset="-122"/>
              </a:rPr>
              <a:t> </a:t>
            </a:r>
            <a:r>
              <a:rPr lang="en-US" altLang="zh-CN" sz="2400" b="1" dirty="0" smtClean="0">
                <a:latin typeface="宋体" pitchFamily="2" charset="-122"/>
              </a:rPr>
              <a:t>[2013•</a:t>
            </a:r>
            <a:r>
              <a:rPr lang="zh-CN" altLang="en-US" sz="2400" b="1" dirty="0" smtClean="0">
                <a:latin typeface="宋体" pitchFamily="2" charset="-122"/>
              </a:rPr>
              <a:t>浙江卷</a:t>
            </a:r>
            <a:r>
              <a:rPr lang="en-US" altLang="zh-CN" sz="2400" b="1" dirty="0" smtClean="0">
                <a:latin typeface="宋体" pitchFamily="2" charset="-122"/>
              </a:rPr>
              <a:t>]</a:t>
            </a:r>
            <a:r>
              <a:rPr lang="zh-CN" altLang="en-US" sz="2400" b="1" dirty="0" smtClean="0">
                <a:latin typeface="宋体" pitchFamily="2" charset="-122"/>
              </a:rPr>
              <a:t>阅读下面的文字，根据要求作文。</a:t>
            </a:r>
            <a:endParaRPr lang="en-US" altLang="zh-CN" sz="2400" b="1" dirty="0" smtClean="0">
              <a:latin typeface="宋体" pitchFamily="2" charset="-122"/>
            </a:endParaRPr>
          </a:p>
          <a:p>
            <a:pPr marL="0" indent="0" eaLnBrk="1" hangingPunct="1">
              <a:lnSpc>
                <a:spcPts val="3500"/>
              </a:lnSpc>
              <a:spcBef>
                <a:spcPct val="0"/>
              </a:spcBef>
              <a:buNone/>
            </a:pP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中国作家丰子恺：孩子的眼光是直线的，不会转弯。</a:t>
            </a:r>
          </a:p>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英国作家赫胥黎：为什么人类的年龄在延长，而少男少女的心灵却在提前硬化？</a:t>
            </a:r>
          </a:p>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英国作家戈尔丁：世界正在失去伟大的孩提王国，一旦失去这一王国，那就是真正的沉沦。</a:t>
            </a:r>
          </a:p>
        </p:txBody>
      </p:sp>
      <p:sp>
        <p:nvSpPr>
          <p:cNvPr id="16681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1668105"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68106" name="Rectangle 10"/>
          <p:cNvSpPr>
            <a:spLocks noChangeArrowheads="1"/>
          </p:cNvSpPr>
          <p:nvPr/>
        </p:nvSpPr>
        <p:spPr bwMode="auto">
          <a:xfrm>
            <a:off x="0" y="152400"/>
            <a:ext cx="236538"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r>
              <a:rPr lang="zh-CN" altLang="en-US" sz="700"/>
              <a:t> </a:t>
            </a:r>
            <a:endParaRPr lang="zh-CN" altLang="en-US"/>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68112"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68113"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Font typeface="Arial" charset="0"/>
              <a:buNone/>
            </a:pPr>
            <a:r>
              <a:rPr lang="zh-CN" altLang="en-US" sz="2400" b="1" dirty="0" smtClean="0">
                <a:solidFill>
                  <a:srgbClr val="000000"/>
                </a:solidFill>
                <a:latin typeface="Times New Roman" pitchFamily="18" charset="0"/>
                <a:ea typeface="楷体_GB2312" pitchFamily="49" charset="-122"/>
                <a:cs typeface="Times New Roman" pitchFamily="18" charset="0"/>
              </a:rPr>
              <a:t>        </a:t>
            </a:r>
            <a:r>
              <a:rPr lang="zh-CN" altLang="en-US" sz="2400" b="1" dirty="0" smtClean="0">
                <a:latin typeface="宋体" pitchFamily="2" charset="-122"/>
                <a:ea typeface="仿宋_GB2312" pitchFamily="49" charset="-122"/>
                <a:cs typeface="Times New Roman" pitchFamily="18" charset="0"/>
              </a:rPr>
              <a:t>综合上述材料，你有什么所思所感？写一篇不少于</a:t>
            </a:r>
            <a:r>
              <a:rPr lang="en-US" altLang="zh-CN" sz="2400" b="1" dirty="0" smtClean="0">
                <a:latin typeface="宋体" pitchFamily="2" charset="-122"/>
                <a:ea typeface="仿宋_GB2312" pitchFamily="49" charset="-122"/>
                <a:cs typeface="Times New Roman" pitchFamily="18" charset="0"/>
              </a:rPr>
              <a:t>800</a:t>
            </a:r>
            <a:r>
              <a:rPr lang="zh-CN" altLang="en-US" sz="2400" b="1" dirty="0" smtClean="0">
                <a:latin typeface="宋体" pitchFamily="2" charset="-122"/>
                <a:ea typeface="仿宋_GB2312" pitchFamily="49" charset="-122"/>
                <a:cs typeface="Times New Roman" pitchFamily="18" charset="0"/>
              </a:rPr>
              <a:t>字的文章。</a:t>
            </a:r>
            <a:endParaRPr lang="en-US" altLang="zh-CN" sz="2400" b="1" dirty="0" smtClean="0">
              <a:latin typeface="宋体" pitchFamily="2" charset="-122"/>
              <a:ea typeface="仿宋_GB2312" pitchFamily="49" charset="-122"/>
              <a:cs typeface="Times New Roman" pitchFamily="18" charset="0"/>
            </a:endParaRPr>
          </a:p>
          <a:p>
            <a:pPr marL="0" indent="0" eaLnBrk="1" hangingPunct="1">
              <a:lnSpc>
                <a:spcPct val="122000"/>
              </a:lnSpc>
              <a:spcBef>
                <a:spcPct val="0"/>
              </a:spcBef>
              <a:buNone/>
            </a:pPr>
            <a:r>
              <a:rPr lang="en-US" altLang="zh-CN" sz="2400" b="1" dirty="0" smtClean="0">
                <a:latin typeface="宋体" pitchFamily="2" charset="-122"/>
                <a:ea typeface="仿宋_GB2312" pitchFamily="49" charset="-122"/>
                <a:cs typeface="Times New Roman" pitchFamily="18" charset="0"/>
              </a:rPr>
              <a:t>    【</a:t>
            </a:r>
            <a:r>
              <a:rPr lang="zh-CN" altLang="en-US" sz="2400" b="1" dirty="0" smtClean="0">
                <a:latin typeface="宋体" pitchFamily="2" charset="-122"/>
                <a:ea typeface="仿宋_GB2312" pitchFamily="49" charset="-122"/>
                <a:cs typeface="Times New Roman" pitchFamily="18" charset="0"/>
              </a:rPr>
              <a:t>注意</a:t>
            </a:r>
            <a:r>
              <a:rPr lang="en-US" altLang="zh-CN" sz="2400" b="1" dirty="0" smtClean="0">
                <a:latin typeface="宋体" pitchFamily="2" charset="-122"/>
                <a:ea typeface="仿宋_GB2312" pitchFamily="49" charset="-122"/>
                <a:cs typeface="Times New Roman" pitchFamily="18" charset="0"/>
              </a:rPr>
              <a:t>】 </a:t>
            </a:r>
            <a:r>
              <a:rPr lang="en-US" altLang="en-US" sz="2400" b="1" dirty="0" smtClean="0">
                <a:latin typeface="宋体" pitchFamily="2" charset="-122"/>
                <a:ea typeface="仿宋_GB2312" pitchFamily="49" charset="-122"/>
                <a:cs typeface="Times New Roman" pitchFamily="18" charset="0"/>
              </a:rPr>
              <a:t>①</a:t>
            </a:r>
            <a:r>
              <a:rPr lang="zh-CN" altLang="en-US" sz="2400" b="1" dirty="0" smtClean="0">
                <a:latin typeface="宋体" pitchFamily="2" charset="-122"/>
                <a:ea typeface="仿宋_GB2312" pitchFamily="49" charset="-122"/>
                <a:cs typeface="Times New Roman" pitchFamily="18" charset="0"/>
              </a:rPr>
              <a:t>选好角度，确定立意，自拟题目；</a:t>
            </a:r>
            <a:r>
              <a:rPr lang="en-US" altLang="en-US" sz="2400" b="1" dirty="0" smtClean="0">
                <a:latin typeface="宋体" pitchFamily="2" charset="-122"/>
                <a:ea typeface="仿宋_GB2312" pitchFamily="49" charset="-122"/>
                <a:cs typeface="Times New Roman" pitchFamily="18" charset="0"/>
              </a:rPr>
              <a:t>②</a:t>
            </a:r>
            <a:r>
              <a:rPr lang="zh-CN" altLang="en-US" sz="2400" b="1" dirty="0" smtClean="0">
                <a:latin typeface="宋体" pitchFamily="2" charset="-122"/>
                <a:ea typeface="仿宋_GB2312" pitchFamily="49" charset="-122"/>
                <a:cs typeface="Times New Roman" pitchFamily="18" charset="0"/>
              </a:rPr>
              <a:t>不得脱离材料内容及含意的范围作文；</a:t>
            </a:r>
            <a:r>
              <a:rPr lang="en-US" altLang="en-US" sz="2400" b="1" dirty="0" smtClean="0">
                <a:latin typeface="宋体" pitchFamily="2" charset="-122"/>
                <a:ea typeface="仿宋_GB2312" pitchFamily="49" charset="-122"/>
                <a:cs typeface="Times New Roman" pitchFamily="18" charset="0"/>
              </a:rPr>
              <a:t>③</a:t>
            </a:r>
            <a:r>
              <a:rPr lang="zh-CN" altLang="en-US" sz="2400" b="1" dirty="0" smtClean="0">
                <a:latin typeface="宋体" pitchFamily="2" charset="-122"/>
                <a:ea typeface="仿宋_GB2312" pitchFamily="49" charset="-122"/>
                <a:cs typeface="Times New Roman" pitchFamily="18" charset="0"/>
              </a:rPr>
              <a:t>明确文体，但不得写成诗歌；</a:t>
            </a:r>
            <a:r>
              <a:rPr lang="en-US" altLang="en-US" sz="2400" b="1" dirty="0" smtClean="0">
                <a:latin typeface="宋体" pitchFamily="2" charset="-122"/>
                <a:ea typeface="仿宋_GB2312" pitchFamily="49" charset="-122"/>
                <a:cs typeface="Times New Roman" pitchFamily="18" charset="0"/>
              </a:rPr>
              <a:t>④</a:t>
            </a:r>
            <a:r>
              <a:rPr lang="zh-CN" altLang="en-US" sz="2400" b="1" dirty="0" smtClean="0">
                <a:latin typeface="宋体" pitchFamily="2" charset="-122"/>
                <a:ea typeface="仿宋_GB2312" pitchFamily="49" charset="-122"/>
                <a:cs typeface="Times New Roman" pitchFamily="18" charset="0"/>
              </a:rPr>
              <a:t>不得抄袭、套作。</a:t>
            </a:r>
          </a:p>
          <a:p>
            <a:pPr marL="0" indent="0" eaLnBrk="1" hangingPunct="1">
              <a:lnSpc>
                <a:spcPct val="122000"/>
              </a:lnSpc>
              <a:spcBef>
                <a:spcPct val="0"/>
              </a:spcBef>
              <a:buNone/>
            </a:pPr>
            <a:r>
              <a:rPr lang="en-US" altLang="zh-CN" sz="2400" b="1" dirty="0" smtClean="0">
                <a:latin typeface="+mn-ea"/>
                <a:cs typeface="Times New Roman" pitchFamily="18" charset="0"/>
              </a:rPr>
              <a:t>[</a:t>
            </a:r>
            <a:r>
              <a:rPr lang="zh-CN" altLang="en-US" sz="2400" b="1" dirty="0" smtClean="0">
                <a:latin typeface="+mn-ea"/>
                <a:cs typeface="Times New Roman" pitchFamily="18" charset="0"/>
              </a:rPr>
              <a:t>思路导引</a:t>
            </a:r>
            <a:r>
              <a:rPr lang="en-US" altLang="zh-CN" sz="2400" b="1" dirty="0" smtClean="0">
                <a:latin typeface="+mn-ea"/>
                <a:cs typeface="Times New Roman" pitchFamily="18" charset="0"/>
              </a:rPr>
              <a:t>]</a:t>
            </a:r>
            <a:r>
              <a:rPr lang="zh-CN" altLang="en-US" sz="2400" b="1" dirty="0" smtClean="0">
                <a:latin typeface="+mn-ea"/>
                <a:cs typeface="Times New Roman" pitchFamily="18" charset="0"/>
              </a:rPr>
              <a:t>本题共选用了三则材料。第一则材料是说儿童内心单纯；第二则材料是说现在的孩子心理早熟，提早失去了单纯美好的内心；第三则材料是说内心的单纯是孩子不可捉摸、奇思妙想的心灵宝藏的源泉，孩子越早变得现实，心理就会越早变得狭隘肤浅。由此得出三则材料的共同点即为立意。</a:t>
            </a:r>
          </a:p>
          <a:p>
            <a:pPr marL="0" indent="0" eaLnBrk="1" hangingPunct="1">
              <a:lnSpc>
                <a:spcPct val="122000"/>
              </a:lnSpc>
              <a:spcBef>
                <a:spcPct val="0"/>
              </a:spcBef>
              <a:buNone/>
            </a:pPr>
            <a:endParaRPr lang="zh-CN" altLang="en-US" sz="2400" b="1" dirty="0" smtClean="0">
              <a:solidFill>
                <a:srgbClr val="000000"/>
              </a:solidFill>
              <a:latin typeface="Times New Roman" pitchFamily="18" charset="0"/>
              <a:ea typeface="仿宋_GB2312" pitchFamily="49" charset="-122"/>
            </a:endParaRPr>
          </a:p>
        </p:txBody>
      </p:sp>
      <p:sp>
        <p:nvSpPr>
          <p:cNvPr id="290304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903046"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903047"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None/>
            </a:pPr>
            <a:r>
              <a:rPr lang="en-US" altLang="zh-CN" sz="2400" b="1" dirty="0" smtClean="0">
                <a:solidFill>
                  <a:srgbClr val="990033"/>
                </a:solidFill>
                <a:latin typeface="宋体" pitchFamily="2" charset="-122"/>
              </a:rPr>
              <a:t> </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呼吁孩子要保留一份纯洁美好的童心。此题可以围绕“童心”来写。</a:t>
            </a:r>
          </a:p>
          <a:p>
            <a:pPr marL="0" indent="0" eaLnBrk="1" hangingPunct="1">
              <a:lnSpc>
                <a:spcPts val="3500"/>
              </a:lnSpc>
              <a:spcBef>
                <a:spcPct val="0"/>
              </a:spcBef>
              <a:buNone/>
            </a:pPr>
            <a:endParaRPr lang="zh-CN" altLang="en-US" sz="2400" b="1" dirty="0" smtClean="0">
              <a:solidFill>
                <a:srgbClr val="990033"/>
              </a:solidFill>
              <a:latin typeface="宋体" pitchFamily="2" charset="-122"/>
            </a:endParaRPr>
          </a:p>
          <a:p>
            <a:pPr marL="0" indent="0" eaLnBrk="1" hangingPunct="1">
              <a:lnSpc>
                <a:spcPts val="3500"/>
              </a:lnSpc>
              <a:spcBef>
                <a:spcPct val="0"/>
              </a:spcBef>
              <a:buNone/>
            </a:pPr>
            <a:endParaRPr lang="zh-CN" altLang="en-US" sz="2400" b="1" dirty="0" smtClean="0">
              <a:solidFill>
                <a:srgbClr val="990033"/>
              </a:solidFill>
              <a:latin typeface="宋体" pitchFamily="2" charset="-122"/>
            </a:endParaRPr>
          </a:p>
        </p:txBody>
      </p:sp>
      <p:sp>
        <p:nvSpPr>
          <p:cNvPr id="3277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3278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3278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spcBef>
                <a:spcPct val="0"/>
              </a:spcBef>
              <a:buFontTx/>
              <a:buNone/>
            </a:pPr>
            <a:r>
              <a:rPr lang="en-US" altLang="zh-CN" sz="2400" b="1" dirty="0" smtClean="0">
                <a:latin typeface="宋体" pitchFamily="2" charset="-122"/>
                <a:ea typeface="仿宋_GB2312" pitchFamily="49" charset="-122"/>
                <a:cs typeface="Times New Roman" pitchFamily="18" charset="0"/>
              </a:rPr>
              <a:t>【</a:t>
            </a:r>
            <a:r>
              <a:rPr lang="zh-CN" altLang="en-US" sz="2400" b="1" dirty="0" smtClean="0">
                <a:latin typeface="宋体" pitchFamily="2" charset="-122"/>
                <a:ea typeface="仿宋_GB2312" pitchFamily="49" charset="-122"/>
                <a:cs typeface="Times New Roman" pitchFamily="18" charset="0"/>
              </a:rPr>
              <a:t>对点训练</a:t>
            </a:r>
            <a:r>
              <a:rPr lang="en-US" altLang="zh-CN" sz="2400" b="1" dirty="0" smtClean="0">
                <a:latin typeface="宋体" pitchFamily="2" charset="-122"/>
                <a:ea typeface="仿宋_GB2312" pitchFamily="49" charset="-122"/>
                <a:cs typeface="Times New Roman" pitchFamily="18" charset="0"/>
              </a:rPr>
              <a:t>】</a:t>
            </a:r>
          </a:p>
          <a:p>
            <a:pPr marL="0" indent="0" eaLnBrk="1" hangingPunct="1">
              <a:lnSpc>
                <a:spcPct val="122000"/>
              </a:lnSpc>
              <a:spcBef>
                <a:spcPct val="0"/>
              </a:spcBef>
              <a:buNone/>
            </a:pPr>
            <a:r>
              <a:rPr lang="en-US" altLang="zh-CN" sz="2400" b="1" dirty="0" smtClean="0">
                <a:latin typeface="宋体" pitchFamily="2" charset="-122"/>
                <a:ea typeface="仿宋_GB2312" pitchFamily="49" charset="-122"/>
                <a:cs typeface="Times New Roman" pitchFamily="18" charset="0"/>
              </a:rPr>
              <a:t>7.</a:t>
            </a:r>
            <a:r>
              <a:rPr lang="zh-CN" altLang="en-US" sz="2400" b="1" dirty="0" smtClean="0">
                <a:latin typeface="宋体" pitchFamily="2" charset="-122"/>
                <a:ea typeface="仿宋_GB2312" pitchFamily="49" charset="-122"/>
                <a:cs typeface="Times New Roman" pitchFamily="18" charset="0"/>
              </a:rPr>
              <a:t>阅读下面两则材料，根据要求写一篇不少于</a:t>
            </a:r>
            <a:r>
              <a:rPr lang="en-US" altLang="zh-CN" sz="2400" b="1" dirty="0" smtClean="0">
                <a:latin typeface="宋体" pitchFamily="2" charset="-122"/>
                <a:ea typeface="仿宋_GB2312" pitchFamily="49" charset="-122"/>
                <a:cs typeface="Times New Roman" pitchFamily="18" charset="0"/>
              </a:rPr>
              <a:t>800</a:t>
            </a:r>
            <a:r>
              <a:rPr lang="zh-CN" altLang="en-US" sz="2400" b="1" dirty="0" smtClean="0">
                <a:latin typeface="宋体" pitchFamily="2" charset="-122"/>
                <a:ea typeface="仿宋_GB2312" pitchFamily="49" charset="-122"/>
                <a:cs typeface="Times New Roman" pitchFamily="18" charset="0"/>
              </a:rPr>
              <a:t>字的文章。</a:t>
            </a:r>
            <a:r>
              <a:rPr lang="en-US" altLang="zh-CN" sz="2400" b="1" dirty="0" smtClean="0">
                <a:latin typeface="宋体" pitchFamily="2" charset="-122"/>
                <a:ea typeface="仿宋_GB2312" pitchFamily="49" charset="-122"/>
                <a:cs typeface="Times New Roman" pitchFamily="18" charset="0"/>
              </a:rPr>
              <a:t>(60</a:t>
            </a:r>
            <a:r>
              <a:rPr lang="zh-CN" altLang="en-US" sz="2400" b="1" dirty="0" smtClean="0">
                <a:latin typeface="宋体" pitchFamily="2" charset="-122"/>
                <a:ea typeface="仿宋_GB2312" pitchFamily="49" charset="-122"/>
                <a:cs typeface="Times New Roman" pitchFamily="18" charset="0"/>
              </a:rPr>
              <a:t>分</a:t>
            </a:r>
            <a:r>
              <a:rPr lang="en-US" altLang="zh-CN" sz="2400" b="1" dirty="0" smtClean="0">
                <a:latin typeface="宋体" pitchFamily="2" charset="-122"/>
                <a:ea typeface="仿宋_GB2312" pitchFamily="49" charset="-122"/>
                <a:cs typeface="Times New Roman" pitchFamily="18" charset="0"/>
              </a:rPr>
              <a:t>)</a:t>
            </a:r>
          </a:p>
          <a:p>
            <a:pPr marL="0" indent="0" eaLnBrk="1" hangingPunct="1">
              <a:lnSpc>
                <a:spcPct val="122000"/>
              </a:lnSpc>
              <a:spcBef>
                <a:spcPct val="0"/>
              </a:spcBef>
              <a:buNone/>
            </a:pPr>
            <a:r>
              <a:rPr lang="zh-CN" altLang="en-US" sz="2400" b="1" dirty="0" smtClean="0">
                <a:solidFill>
                  <a:srgbClr val="000000"/>
                </a:solidFill>
                <a:latin typeface="宋体" pitchFamily="2" charset="-122"/>
                <a:ea typeface="楷体_GB2312" pitchFamily="49" charset="-122"/>
                <a:cs typeface="Times New Roman" pitchFamily="18" charset="0"/>
              </a:rPr>
              <a:t>    材料一：鼓浪屿有个只卖一种咖啡的咖啡店，店内只有三张桌子，生意却极好。老板偏好用产自牙买加蓝山的咖啡豆冲泡成咖啡，据说一杯咖啡就香浓得足以让人终生难忘。</a:t>
            </a:r>
          </a:p>
          <a:p>
            <a:pPr marL="0" indent="0" eaLnBrk="1" hangingPunct="1">
              <a:lnSpc>
                <a:spcPct val="122000"/>
              </a:lnSpc>
              <a:spcBef>
                <a:spcPct val="0"/>
              </a:spcBef>
              <a:buNone/>
            </a:pPr>
            <a:r>
              <a:rPr lang="zh-CN" altLang="en-US" sz="2400" b="1" dirty="0" smtClean="0">
                <a:solidFill>
                  <a:srgbClr val="000000"/>
                </a:solidFill>
                <a:latin typeface="宋体" pitchFamily="2" charset="-122"/>
                <a:ea typeface="楷体_GB2312" pitchFamily="49" charset="-122"/>
                <a:cs typeface="Times New Roman" pitchFamily="18" charset="0"/>
              </a:rPr>
              <a:t>    材料二：劳动人事部门将目前需求量最大的复合型人才归为三大类：首先是既会动脑又会动手的“灰领”人才；其次是既有国际化运作经验，又通晓本地实际情况的管理人才；第三类是既懂技术又懂市场营销的人才。</a:t>
            </a:r>
          </a:p>
          <a:p>
            <a:pPr marL="0" indent="0" eaLnBrk="1" hangingPunct="1">
              <a:lnSpc>
                <a:spcPct val="122000"/>
              </a:lnSpc>
              <a:spcBef>
                <a:spcPct val="0"/>
              </a:spcBef>
              <a:buNone/>
            </a:pPr>
            <a:endParaRPr lang="zh-CN" altLang="en-US" sz="2400" b="1" dirty="0" smtClean="0">
              <a:solidFill>
                <a:srgbClr val="000000"/>
              </a:solidFill>
              <a:latin typeface="Times New Roman" pitchFamily="18" charset="0"/>
              <a:ea typeface="楷体_GB2312" pitchFamily="49" charset="-122"/>
              <a:cs typeface="Times New Roman" pitchFamily="18" charset="0"/>
            </a:endParaRPr>
          </a:p>
        </p:txBody>
      </p:sp>
      <p:sp>
        <p:nvSpPr>
          <p:cNvPr id="166912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6913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6913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None/>
            </a:pPr>
            <a:r>
              <a:rPr lang="zh-CN" altLang="en-US" sz="2400" b="1" dirty="0" smtClean="0">
                <a:latin typeface="宋体" pitchFamily="2" charset="-122"/>
                <a:ea typeface="楷体_GB2312" pitchFamily="49" charset="-122"/>
                <a:cs typeface="Times New Roman" pitchFamily="18" charset="0"/>
              </a:rPr>
              <a:t>    </a:t>
            </a: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a:t>
            </a:r>
          </a:p>
          <a:p>
            <a:pPr marL="0" indent="0" eaLnBrk="1" hangingPunct="1">
              <a:lnSpc>
                <a:spcPts val="3500"/>
              </a:lnSpc>
              <a:spcBef>
                <a:spcPct val="0"/>
              </a:spcBef>
              <a:buNone/>
            </a:pPr>
            <a:endParaRPr lang="zh-CN" altLang="en-US" sz="2400" b="1" dirty="0" smtClean="0">
              <a:latin typeface="宋体" pitchFamily="2" charset="-122"/>
              <a:ea typeface="楷体_GB2312" pitchFamily="49" charset="-122"/>
              <a:cs typeface="Times New Roman" pitchFamily="18" charset="0"/>
            </a:endParaRPr>
          </a:p>
          <a:p>
            <a:pPr marL="0" indent="0" eaLnBrk="1" hangingPunct="1">
              <a:lnSpc>
                <a:spcPts val="3500"/>
              </a:lnSpc>
              <a:spcBef>
                <a:spcPct val="0"/>
              </a:spcBef>
              <a:buNone/>
            </a:pPr>
            <a:r>
              <a:rPr lang="zh-CN" altLang="zh-CN" sz="2400" b="1" dirty="0" smtClean="0">
                <a:solidFill>
                  <a:srgbClr val="990033"/>
                </a:solidFill>
                <a:latin typeface="黑体" pitchFamily="2" charset="-122"/>
                <a:ea typeface="黑体" pitchFamily="2" charset="-122"/>
                <a:cs typeface="Times New Roman" pitchFamily="18" charset="0"/>
              </a:rPr>
              <a:t>[审题提示]</a:t>
            </a:r>
            <a:r>
              <a:rPr lang="zh-CN" altLang="en-US" sz="2400" b="1" dirty="0" smtClean="0">
                <a:solidFill>
                  <a:srgbClr val="990033"/>
                </a:solidFill>
                <a:latin typeface="宋体" pitchFamily="2" charset="-122"/>
                <a:cs typeface="Times New Roman" pitchFamily="18" charset="0"/>
              </a:rPr>
              <a:t>材料一中的咖啡店店主“一杯咖啡就香浓得足以让人终生难忘”，可见其“技术”过硬，更可见他的特点是做事专心、专注；材料二所说的“复合型人才”是博采众长，全面发展的人才。采用“求同分析法”把两个材料的内容结合起来可以得出的立意有：全面与专注，精与全。</a:t>
            </a:r>
          </a:p>
          <a:p>
            <a:pPr marL="0" indent="0" eaLnBrk="1" hangingPunct="1">
              <a:lnSpc>
                <a:spcPts val="3500"/>
              </a:lnSpc>
              <a:spcBef>
                <a:spcPct val="0"/>
              </a:spcBef>
              <a:buNone/>
            </a:pPr>
            <a:endParaRPr lang="zh-CN" altLang="en-US" sz="2400" b="1" dirty="0" smtClean="0">
              <a:solidFill>
                <a:srgbClr val="990033"/>
              </a:solidFill>
              <a:latin typeface="宋体" pitchFamily="2" charset="-122"/>
              <a:cs typeface="Times New Roman" pitchFamily="18" charset="0"/>
            </a:endParaRPr>
          </a:p>
        </p:txBody>
      </p:sp>
      <p:sp>
        <p:nvSpPr>
          <p:cNvPr id="3482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34831"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34832"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grpSp>
      <p:sp>
        <p:nvSpPr>
          <p:cNvPr id="6148" name="矩形 23"/>
          <p:cNvSpPr>
            <a:spLocks noChangeArrowheads="1"/>
          </p:cNvSpPr>
          <p:nvPr/>
        </p:nvSpPr>
        <p:spPr bwMode="auto">
          <a:xfrm>
            <a:off x="539750" y="982663"/>
            <a:ext cx="8064500" cy="5399087"/>
          </a:xfrm>
          <a:prstGeom prst="rect">
            <a:avLst/>
          </a:prstGeom>
          <a:noFill/>
          <a:ln w="9525">
            <a:noFill/>
            <a:miter lim="800000"/>
            <a:headEnd/>
            <a:tailEnd/>
          </a:ln>
        </p:spPr>
        <p:txBody>
          <a:bodyPr/>
          <a:lstStyle/>
          <a:p>
            <a:pPr indent="623888" algn="just">
              <a:lnSpc>
                <a:spcPts val="3200"/>
              </a:lnSpc>
            </a:pPr>
            <a:r>
              <a:rPr lang="zh-CN" altLang="en-US" sz="2400" b="1" dirty="0" smtClean="0">
                <a:solidFill>
                  <a:srgbClr val="000000"/>
                </a:solidFill>
                <a:latin typeface="Times New Roman" pitchFamily="18" charset="0"/>
                <a:cs typeface="Times New Roman" pitchFamily="18" charset="0"/>
              </a:rPr>
              <a:t>新课标全国卷</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考试说明</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中对“写作”考点的要求是“能写论述类、实用类和文学类文章”，能力等级为</a:t>
            </a:r>
            <a:r>
              <a:rPr lang="en-US" altLang="zh-CN" sz="2400" b="1" dirty="0" smtClean="0">
                <a:solidFill>
                  <a:srgbClr val="000000"/>
                </a:solidFill>
                <a:latin typeface="Times New Roman" pitchFamily="18" charset="0"/>
                <a:cs typeface="Times New Roman" pitchFamily="18" charset="0"/>
              </a:rPr>
              <a:t>E</a:t>
            </a:r>
            <a:r>
              <a:rPr lang="zh-CN" altLang="en-US" sz="2400" b="1" dirty="0" smtClean="0">
                <a:solidFill>
                  <a:srgbClr val="000000"/>
                </a:solidFill>
                <a:latin typeface="Times New Roman" pitchFamily="18" charset="0"/>
                <a:cs typeface="Times New Roman" pitchFamily="18" charset="0"/>
              </a:rPr>
              <a:t>级</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表达应用</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。作文考试的要求分为基础等级和发展等级。</a:t>
            </a:r>
            <a:endParaRPr lang="en-US" altLang="zh-CN" sz="2400" b="1" dirty="0" smtClean="0">
              <a:solidFill>
                <a:srgbClr val="000000"/>
              </a:solidFill>
              <a:latin typeface="Times New Roman" pitchFamily="18" charset="0"/>
              <a:cs typeface="Times New Roman" pitchFamily="18" charset="0"/>
            </a:endParaRPr>
          </a:p>
          <a:p>
            <a:pPr indent="623888" algn="just">
              <a:lnSpc>
                <a:spcPts val="3200"/>
              </a:lnSpc>
            </a:pP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基础等级。</a:t>
            </a: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符合题意；</a:t>
            </a: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符合文体要求；</a:t>
            </a:r>
            <a:r>
              <a:rPr lang="en-US" altLang="zh-CN" sz="2400" b="1" dirty="0" smtClean="0">
                <a:solidFill>
                  <a:srgbClr val="000000"/>
                </a:solidFill>
                <a:latin typeface="Times New Roman" pitchFamily="18" charset="0"/>
                <a:cs typeface="Times New Roman" pitchFamily="18" charset="0"/>
              </a:rPr>
              <a:t>(3)</a:t>
            </a:r>
            <a:r>
              <a:rPr lang="zh-CN" altLang="en-US" sz="2400" b="1" dirty="0" smtClean="0">
                <a:solidFill>
                  <a:srgbClr val="000000"/>
                </a:solidFill>
                <a:latin typeface="Times New Roman" pitchFamily="18" charset="0"/>
                <a:cs typeface="Times New Roman" pitchFamily="18" charset="0"/>
              </a:rPr>
              <a:t>感情真挚，思想健康；</a:t>
            </a:r>
            <a:r>
              <a:rPr lang="en-US" altLang="zh-CN" sz="2400" b="1" dirty="0" smtClean="0">
                <a:solidFill>
                  <a:srgbClr val="000000"/>
                </a:solidFill>
                <a:latin typeface="Times New Roman" pitchFamily="18" charset="0"/>
                <a:cs typeface="Times New Roman" pitchFamily="18" charset="0"/>
              </a:rPr>
              <a:t>(4)</a:t>
            </a:r>
            <a:r>
              <a:rPr lang="zh-CN" altLang="en-US" sz="2400" b="1" dirty="0" smtClean="0">
                <a:solidFill>
                  <a:srgbClr val="000000"/>
                </a:solidFill>
                <a:latin typeface="Times New Roman" pitchFamily="18" charset="0"/>
                <a:cs typeface="Times New Roman" pitchFamily="18" charset="0"/>
              </a:rPr>
              <a:t>内容充实，中心明确；</a:t>
            </a:r>
            <a:r>
              <a:rPr lang="en-US" altLang="zh-CN" sz="2400" b="1" dirty="0" smtClean="0">
                <a:solidFill>
                  <a:srgbClr val="000000"/>
                </a:solidFill>
                <a:latin typeface="Times New Roman" pitchFamily="18" charset="0"/>
                <a:cs typeface="Times New Roman" pitchFamily="18" charset="0"/>
              </a:rPr>
              <a:t>(5)</a:t>
            </a:r>
            <a:r>
              <a:rPr lang="zh-CN" altLang="en-US" sz="2400" b="1" dirty="0" smtClean="0">
                <a:solidFill>
                  <a:srgbClr val="000000"/>
                </a:solidFill>
                <a:latin typeface="Times New Roman" pitchFamily="18" charset="0"/>
                <a:cs typeface="Times New Roman" pitchFamily="18" charset="0"/>
              </a:rPr>
              <a:t>语言通顺，结构完整；</a:t>
            </a:r>
            <a:r>
              <a:rPr lang="en-US" altLang="zh-CN" sz="2400" b="1" dirty="0" smtClean="0">
                <a:solidFill>
                  <a:srgbClr val="000000"/>
                </a:solidFill>
                <a:latin typeface="Times New Roman" pitchFamily="18" charset="0"/>
                <a:cs typeface="Times New Roman" pitchFamily="18" charset="0"/>
              </a:rPr>
              <a:t>(6)</a:t>
            </a:r>
            <a:r>
              <a:rPr lang="zh-CN" altLang="en-US" sz="2400" b="1" dirty="0" smtClean="0">
                <a:solidFill>
                  <a:srgbClr val="000000"/>
                </a:solidFill>
                <a:latin typeface="Times New Roman" pitchFamily="18" charset="0"/>
                <a:cs typeface="Times New Roman" pitchFamily="18" charset="0"/>
              </a:rPr>
              <a:t>标点正确，不写错别字</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每一个错别字扣</a:t>
            </a: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分，重复的不计</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a:t>
            </a:r>
            <a:endParaRPr lang="zh-CN" altLang="en-US" sz="2400" b="1" dirty="0">
              <a:solidFill>
                <a:srgbClr val="000000"/>
              </a:solidFill>
              <a:latin typeface="Times New Roman" pitchFamily="18" charset="0"/>
              <a:cs typeface="Times New Roman" pitchFamily="18" charset="0"/>
            </a:endParaRPr>
          </a:p>
          <a:p>
            <a:pPr indent="623888" algn="just">
              <a:lnSpc>
                <a:spcPts val="3200"/>
              </a:lnSpc>
            </a:pPr>
            <a:r>
              <a:rPr lang="en-US" altLang="zh-CN" sz="2400" b="1" dirty="0">
                <a:solidFill>
                  <a:srgbClr val="000000"/>
                </a:solidFill>
                <a:latin typeface="Times New Roman" pitchFamily="18" charset="0"/>
                <a:cs typeface="Times New Roman" pitchFamily="18" charset="0"/>
              </a:rPr>
              <a:t>2</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发展等级。</a:t>
            </a: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深刻。透过现象深入本质，揭示事物内在的因果关系，观点具有启发作用。</a:t>
            </a: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丰富。材料丰富，论据充实，形象丰满，意境深远。</a:t>
            </a:r>
            <a:r>
              <a:rPr lang="en-US" altLang="zh-CN" sz="2400" b="1" dirty="0" smtClean="0">
                <a:solidFill>
                  <a:srgbClr val="000000"/>
                </a:solidFill>
                <a:latin typeface="Times New Roman" pitchFamily="18" charset="0"/>
                <a:cs typeface="Times New Roman" pitchFamily="18" charset="0"/>
              </a:rPr>
              <a:t>(3)</a:t>
            </a:r>
            <a:r>
              <a:rPr lang="zh-CN" altLang="en-US" sz="2400" b="1" dirty="0" smtClean="0">
                <a:solidFill>
                  <a:srgbClr val="000000"/>
                </a:solidFill>
                <a:latin typeface="Times New Roman" pitchFamily="18" charset="0"/>
                <a:cs typeface="Times New Roman" pitchFamily="18" charset="0"/>
              </a:rPr>
              <a:t>有文采。用词贴切，句式灵活，善于运用修辞手法，文句有表现力。</a:t>
            </a:r>
            <a:r>
              <a:rPr lang="en-US" altLang="zh-CN" sz="2400" b="1" dirty="0" smtClean="0">
                <a:solidFill>
                  <a:srgbClr val="000000"/>
                </a:solidFill>
                <a:latin typeface="Times New Roman" pitchFamily="18" charset="0"/>
                <a:cs typeface="Times New Roman" pitchFamily="18" charset="0"/>
              </a:rPr>
              <a:t>(4)</a:t>
            </a:r>
            <a:r>
              <a:rPr lang="zh-CN" altLang="en-US" sz="2400" b="1" dirty="0" smtClean="0">
                <a:solidFill>
                  <a:srgbClr val="000000"/>
                </a:solidFill>
                <a:latin typeface="Times New Roman" pitchFamily="18" charset="0"/>
                <a:cs typeface="Times New Roman" pitchFamily="18" charset="0"/>
              </a:rPr>
              <a:t>有创新。见解新颖，材料新鲜，构思新巧，推理想象有独到之处，有个性色彩。 </a:t>
            </a:r>
            <a:endParaRPr lang="zh-CN" altLang="en-US" sz="2400" b="1" dirty="0">
              <a:latin typeface="宋体" pitchFamily="2" charset="-122"/>
            </a:endParaRPr>
          </a:p>
        </p:txBody>
      </p:sp>
      <p:sp>
        <p:nvSpPr>
          <p:cNvPr id="12" name="同侧圆角矩形 11"/>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a:solidFill>
                  <a:schemeClr val="bg1"/>
                </a:solidFill>
                <a:latin typeface="幼圆" pitchFamily="49" charset="-122"/>
                <a:ea typeface="幼圆" pitchFamily="49" charset="-122"/>
              </a:rPr>
              <a:t>考纲在线</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4)">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blinds(horizontal)">
                                      <p:cBhvr>
                                        <p:cTn id="1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None/>
            </a:pPr>
            <a:r>
              <a:rPr lang="en-US" altLang="zh-CN" sz="2400" b="1" dirty="0" smtClean="0">
                <a:latin typeface="宋体" pitchFamily="2" charset="-122"/>
                <a:ea typeface="仿宋_GB2312" pitchFamily="49" charset="-122"/>
                <a:cs typeface="Times New Roman" pitchFamily="18" charset="0"/>
              </a:rPr>
              <a:t>8.</a:t>
            </a:r>
            <a:r>
              <a:rPr lang="zh-CN" altLang="en-US" sz="2400" b="1" dirty="0" smtClean="0">
                <a:latin typeface="宋体" pitchFamily="2" charset="-122"/>
                <a:ea typeface="仿宋_GB2312" pitchFamily="49" charset="-122"/>
                <a:cs typeface="Times New Roman" pitchFamily="18" charset="0"/>
              </a:rPr>
              <a:t>阅读下面的材料，根据要求写一篇不少于</a:t>
            </a:r>
            <a:r>
              <a:rPr lang="en-US" altLang="zh-CN" sz="2400" b="1" dirty="0" smtClean="0">
                <a:latin typeface="宋体" pitchFamily="2" charset="-122"/>
                <a:ea typeface="仿宋_GB2312" pitchFamily="49" charset="-122"/>
                <a:cs typeface="Times New Roman" pitchFamily="18" charset="0"/>
              </a:rPr>
              <a:t>800</a:t>
            </a:r>
            <a:r>
              <a:rPr lang="zh-CN" altLang="en-US" sz="2400" b="1" dirty="0" smtClean="0">
                <a:latin typeface="宋体" pitchFamily="2" charset="-122"/>
                <a:ea typeface="仿宋_GB2312" pitchFamily="49" charset="-122"/>
                <a:cs typeface="Times New Roman" pitchFamily="18" charset="0"/>
              </a:rPr>
              <a:t>字的文章。</a:t>
            </a:r>
            <a:r>
              <a:rPr lang="en-US" altLang="zh-CN" sz="2400" b="1" dirty="0" smtClean="0">
                <a:latin typeface="宋体" pitchFamily="2" charset="-122"/>
                <a:ea typeface="仿宋_GB2312" pitchFamily="49" charset="-122"/>
                <a:cs typeface="Times New Roman" pitchFamily="18" charset="0"/>
              </a:rPr>
              <a:t>(60</a:t>
            </a:r>
            <a:r>
              <a:rPr lang="zh-CN" altLang="en-US" sz="2400" b="1" dirty="0" smtClean="0">
                <a:latin typeface="宋体" pitchFamily="2" charset="-122"/>
                <a:ea typeface="仿宋_GB2312" pitchFamily="49" charset="-122"/>
                <a:cs typeface="Times New Roman" pitchFamily="18" charset="0"/>
              </a:rPr>
              <a:t>分</a:t>
            </a:r>
            <a:r>
              <a:rPr lang="en-US" altLang="zh-CN" sz="2400" b="1" dirty="0" smtClean="0">
                <a:latin typeface="宋体" pitchFamily="2" charset="-122"/>
                <a:ea typeface="仿宋_GB2312" pitchFamily="49" charset="-122"/>
                <a:cs typeface="Times New Roman" pitchFamily="18" charset="0"/>
              </a:rPr>
              <a:t>)</a:t>
            </a:r>
          </a:p>
          <a:p>
            <a:pPr marL="0" indent="0" eaLnBrk="1" hangingPunct="1">
              <a:lnSpc>
                <a:spcPct val="122000"/>
              </a:lnSpc>
              <a:spcBef>
                <a:spcPct val="0"/>
              </a:spcBef>
              <a:buNone/>
            </a:pPr>
            <a:r>
              <a:rPr lang="zh-CN" altLang="en-US" sz="2400" b="1" dirty="0" smtClean="0">
                <a:solidFill>
                  <a:srgbClr val="000000"/>
                </a:solidFill>
                <a:latin typeface="宋体" pitchFamily="2" charset="-122"/>
                <a:ea typeface="楷体_GB2312" pitchFamily="49" charset="-122"/>
                <a:cs typeface="Times New Roman" pitchFamily="18" charset="0"/>
              </a:rPr>
              <a:t>    材料一：它被天边的云彩所吸引，奋力飞腾。寒冷、饥饿、风雨都无法阻止，它毅然决然地向上飞。飞上高山之巅，它已精疲力竭，伤痕累累。一个声音问：“值得吗？”天地苍茫，云彩缭绕，它内心充实而满足，喃喃答道：“我愿意。”</a:t>
            </a:r>
          </a:p>
          <a:p>
            <a:pPr marL="0" indent="0" eaLnBrk="1" hangingPunct="1">
              <a:lnSpc>
                <a:spcPct val="122000"/>
              </a:lnSpc>
              <a:spcBef>
                <a:spcPct val="0"/>
              </a:spcBef>
              <a:buNone/>
            </a:pPr>
            <a:r>
              <a:rPr lang="zh-CN" altLang="en-US" sz="2400" b="1" dirty="0" smtClean="0">
                <a:solidFill>
                  <a:srgbClr val="000000"/>
                </a:solidFill>
                <a:latin typeface="宋体" pitchFamily="2" charset="-122"/>
                <a:ea typeface="楷体_GB2312" pitchFamily="49" charset="-122"/>
                <a:cs typeface="Times New Roman" pitchFamily="18" charset="0"/>
              </a:rPr>
              <a:t>    材料二：父亲的书桌对面有一把小椅子，儿子坐在那里，陪伴着下班回家在桌子前剪报的父亲。父子俩没有说话，静静相对。儿子望着父亲祥和的面容，心里充溢着宁静的幸福：父亲您辛苦了，能这样陪陪您，我真的很愿意。</a:t>
            </a:r>
          </a:p>
          <a:p>
            <a:pPr marL="0" indent="0" eaLnBrk="1" hangingPunct="1">
              <a:lnSpc>
                <a:spcPct val="122000"/>
              </a:lnSpc>
              <a:spcBef>
                <a:spcPct val="0"/>
              </a:spcBef>
              <a:buNone/>
            </a:pPr>
            <a:endParaRPr lang="zh-CN" altLang="en-US" sz="2400" b="1" dirty="0" smtClean="0">
              <a:solidFill>
                <a:srgbClr val="000000"/>
              </a:solidFill>
              <a:latin typeface="Times New Roman" pitchFamily="18" charset="0"/>
              <a:ea typeface="楷体_GB2312" pitchFamily="49" charset="-122"/>
              <a:cs typeface="Times New Roman" pitchFamily="18" charset="0"/>
            </a:endParaRPr>
          </a:p>
        </p:txBody>
      </p:sp>
      <p:sp>
        <p:nvSpPr>
          <p:cNvPr id="166912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69133" name="Picture 8"/>
            <p:cNvPicPr>
              <a:picLocks noChangeAspect="1" noChangeArrowheads="1"/>
            </p:cNvPicPr>
            <p:nvPr/>
          </p:nvPicPr>
          <p:blipFill>
            <a:blip r:embed="rId4"/>
            <a:srcRect/>
            <a:stretch>
              <a:fillRect/>
            </a:stretch>
          </p:blipFill>
          <p:spPr bwMode="auto">
            <a:xfrm>
              <a:off x="0" y="0"/>
              <a:ext cx="384" cy="1171"/>
            </a:xfrm>
            <a:prstGeom prst="rect">
              <a:avLst/>
            </a:prstGeom>
            <a:noFill/>
            <a:ln w="9525">
              <a:noFill/>
              <a:miter lim="800000"/>
              <a:headEnd/>
              <a:tailEnd/>
            </a:ln>
          </p:spPr>
        </p:pic>
        <p:sp>
          <p:nvSpPr>
            <p:cNvPr id="1669134" name="内容占位符 2">
              <a:hlinkClick r:id="rId5"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None/>
            </a:pPr>
            <a:r>
              <a:rPr lang="zh-CN" altLang="en-US" sz="2400" b="1" dirty="0" smtClean="0">
                <a:latin typeface="宋体" pitchFamily="2" charset="-122"/>
                <a:ea typeface="楷体_GB2312" pitchFamily="49" charset="-122"/>
                <a:cs typeface="Times New Roman" pitchFamily="18" charset="0"/>
              </a:rPr>
              <a:t>    </a:t>
            </a:r>
            <a:r>
              <a:rPr lang="zh-CN" altLang="en-US" sz="2400" b="1" dirty="0" smtClean="0">
                <a:solidFill>
                  <a:srgbClr val="000000"/>
                </a:solidFill>
                <a:latin typeface="Times New Roman" pitchFamily="18" charset="0"/>
                <a:cs typeface="Times New Roman" pitchFamily="18" charset="0"/>
              </a:rPr>
              <a:t>要求选好角度，确定立意，明确文体，自拟标题；不要脱离材料内容及含意的范围作文，不要套作，不得抄袭。</a:t>
            </a:r>
          </a:p>
          <a:p>
            <a:pPr marL="0" indent="0" eaLnBrk="1" hangingPunct="1">
              <a:lnSpc>
                <a:spcPts val="3500"/>
              </a:lnSpc>
              <a:spcBef>
                <a:spcPct val="0"/>
              </a:spcBef>
              <a:buNone/>
            </a:pPr>
            <a:r>
              <a:rPr lang="zh-CN" altLang="zh-CN" sz="2400" b="1" dirty="0" smtClean="0">
                <a:solidFill>
                  <a:srgbClr val="990033"/>
                </a:solidFill>
                <a:latin typeface="黑体" pitchFamily="2" charset="-122"/>
                <a:ea typeface="黑体" pitchFamily="2" charset="-122"/>
                <a:cs typeface="Times New Roman" pitchFamily="18" charset="0"/>
              </a:rPr>
              <a:t>[审题提示]</a:t>
            </a:r>
            <a:r>
              <a:rPr lang="zh-CN" altLang="en-US" sz="2400" b="1" dirty="0" smtClean="0">
                <a:solidFill>
                  <a:srgbClr val="990033"/>
                </a:solidFill>
                <a:latin typeface="宋体" pitchFamily="2" charset="-122"/>
                <a:cs typeface="Times New Roman" pitchFamily="18" charset="0"/>
              </a:rPr>
              <a:t>从对两则材料的感受与思考出发，可以选择在外追逐梦想搏击风雨，也可以选择在家守望亲情享受宁静，关键是你愿不愿意：只要你愿意，你就可以做你想做的事。如果单一地写“我愿意”或“追逐梦想”或“守望亲情”都有可能偏题，必须要顾及两则材料的共同点</a:t>
            </a:r>
            <a:r>
              <a:rPr lang="en-US" altLang="zh-CN" sz="2400" b="1" dirty="0" smtClean="0">
                <a:solidFill>
                  <a:srgbClr val="990033"/>
                </a:solidFill>
                <a:latin typeface="宋体" pitchFamily="2" charset="-122"/>
                <a:cs typeface="Times New Roman" pitchFamily="18" charset="0"/>
              </a:rPr>
              <a:t>——</a:t>
            </a:r>
            <a:r>
              <a:rPr lang="zh-CN" altLang="en-US" sz="2400" b="1" dirty="0" smtClean="0">
                <a:solidFill>
                  <a:srgbClr val="990033"/>
                </a:solidFill>
                <a:latin typeface="宋体" pitchFamily="2" charset="-122"/>
                <a:cs typeface="Times New Roman" pitchFamily="18" charset="0"/>
              </a:rPr>
              <a:t>追求自己喜欢的生活，并享受这个过程。可以立意为：①既要在事业上学会享受奋斗的过程，也要在亲情上学会享受宁静的幸福；②事业上的奋斗与家庭的温馨是人生幸福之源。参考拟题：①追梦诚可贵，守望价更高；②追求自己喜欢的生活；③幸福来自哪里；④带着您的爱追逐云彩。</a:t>
            </a:r>
          </a:p>
          <a:p>
            <a:pPr marL="0" indent="0" eaLnBrk="1" hangingPunct="1">
              <a:lnSpc>
                <a:spcPts val="3500"/>
              </a:lnSpc>
              <a:spcBef>
                <a:spcPct val="0"/>
              </a:spcBef>
              <a:buNone/>
            </a:pPr>
            <a:endParaRPr lang="zh-CN" altLang="en-US" sz="2400" b="1" dirty="0" smtClean="0">
              <a:solidFill>
                <a:srgbClr val="990033"/>
              </a:solidFill>
              <a:latin typeface="宋体" pitchFamily="2" charset="-122"/>
              <a:cs typeface="Times New Roman" pitchFamily="18" charset="0"/>
            </a:endParaRPr>
          </a:p>
          <a:p>
            <a:pPr marL="0" indent="0" eaLnBrk="1" hangingPunct="1">
              <a:lnSpc>
                <a:spcPts val="3500"/>
              </a:lnSpc>
              <a:spcBef>
                <a:spcPct val="0"/>
              </a:spcBef>
              <a:buNone/>
            </a:pPr>
            <a:endParaRPr lang="zh-CN" altLang="en-US" sz="2400" b="1" dirty="0" smtClean="0">
              <a:solidFill>
                <a:srgbClr val="990033"/>
              </a:solidFill>
              <a:latin typeface="宋体" pitchFamily="2" charset="-122"/>
              <a:cs typeface="Times New Roman" pitchFamily="18" charset="0"/>
            </a:endParaRPr>
          </a:p>
        </p:txBody>
      </p:sp>
      <p:sp>
        <p:nvSpPr>
          <p:cNvPr id="3482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34831"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34832"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08050"/>
            <a:ext cx="7920038" cy="5399088"/>
          </a:xfrm>
        </p:spPr>
        <p:txBody>
          <a:bodyPr/>
          <a:lstStyle/>
          <a:p>
            <a:pPr marL="0" indent="0" eaLnBrk="1" hangingPunct="1">
              <a:lnSpc>
                <a:spcPts val="3500"/>
              </a:lnSpc>
              <a:spcBef>
                <a:spcPct val="0"/>
              </a:spcBef>
              <a:buFont typeface="Arial" charset="0"/>
              <a:buNone/>
            </a:pPr>
            <a:r>
              <a:rPr lang="en-US" altLang="zh-CN" sz="2400" b="1" dirty="0" smtClean="0">
                <a:latin typeface="宋体" pitchFamily="2" charset="-122"/>
              </a:rPr>
              <a:t>2. </a:t>
            </a:r>
            <a:r>
              <a:rPr lang="zh-CN" altLang="en-US" sz="2400" b="1" dirty="0" smtClean="0">
                <a:latin typeface="宋体" pitchFamily="2" charset="-122"/>
              </a:rPr>
              <a:t>辩证分析法</a:t>
            </a:r>
          </a:p>
          <a:p>
            <a:pPr marL="0" indent="623888" eaLnBrk="1" hangingPunct="1">
              <a:lnSpc>
                <a:spcPts val="3500"/>
              </a:lnSpc>
              <a:spcBef>
                <a:spcPct val="0"/>
              </a:spcBef>
              <a:buNone/>
            </a:pPr>
            <a:r>
              <a:rPr lang="zh-CN" altLang="en-US" sz="2400" b="1" dirty="0" smtClean="0">
                <a:latin typeface="宋体" pitchFamily="2" charset="-122"/>
              </a:rPr>
              <a:t>这种分析法适用于各则材料的内涵相互对立，而且各则材料的观点都有一定的道理，却又不完全正确的作文题目。对这类题目，不能简单地肯定或否定某则材料的观点，而应辩证分析，归纳出一个辩证的观点来作为作文的论点。论述时突出一个方面，不能平均使用笔墨。</a:t>
            </a:r>
            <a:endParaRPr lang="en-US" altLang="zh-CN" sz="2400" b="1" dirty="0" smtClean="0">
              <a:latin typeface="宋体" pitchFamily="2" charset="-122"/>
            </a:endParaRPr>
          </a:p>
          <a:p>
            <a:pPr marL="0" indent="0" eaLnBrk="1" hangingPunct="1">
              <a:lnSpc>
                <a:spcPts val="3500"/>
              </a:lnSpc>
              <a:spcBef>
                <a:spcPct val="0"/>
              </a:spcBef>
              <a:buNone/>
            </a:pPr>
            <a:r>
              <a:rPr lang="zh-CN" altLang="en-US" sz="2400" b="1" dirty="0" smtClean="0">
                <a:latin typeface="黑体" pitchFamily="2" charset="-122"/>
                <a:ea typeface="黑体" pitchFamily="2" charset="-122"/>
              </a:rPr>
              <a:t>例</a:t>
            </a:r>
            <a:r>
              <a:rPr lang="en-US" altLang="zh-CN" sz="2400" b="1" dirty="0" smtClean="0">
                <a:latin typeface="黑体" pitchFamily="2" charset="-122"/>
                <a:ea typeface="黑体" pitchFamily="2" charset="-122"/>
              </a:rPr>
              <a:t>5</a:t>
            </a:r>
            <a:r>
              <a:rPr lang="zh-CN" altLang="en-US" sz="2400" b="1" dirty="0" smtClean="0">
                <a:latin typeface="黑体" pitchFamily="2" charset="-122"/>
                <a:ea typeface="黑体" pitchFamily="2" charset="-122"/>
              </a:rPr>
              <a:t> </a:t>
            </a:r>
            <a:r>
              <a:rPr lang="en-US" altLang="zh-CN" sz="2400" b="1" dirty="0" smtClean="0">
                <a:latin typeface="宋体" pitchFamily="2" charset="-122"/>
              </a:rPr>
              <a:t>[</a:t>
            </a:r>
            <a:r>
              <a:rPr lang="zh-CN" altLang="zh-CN" sz="2400" b="1" dirty="0" smtClean="0">
                <a:latin typeface="宋体" pitchFamily="2" charset="-122"/>
              </a:rPr>
              <a:t>2011•上海卷</a:t>
            </a:r>
            <a:r>
              <a:rPr lang="zh-CN" altLang="en-US" sz="2400" b="1" dirty="0" smtClean="0">
                <a:latin typeface="宋体" pitchFamily="2" charset="-122"/>
              </a:rPr>
              <a:t>]</a:t>
            </a:r>
            <a:r>
              <a:rPr lang="zh-CN" altLang="zh-CN" sz="2400" b="1" dirty="0" smtClean="0">
                <a:latin typeface="宋体" pitchFamily="2" charset="-122"/>
              </a:rPr>
              <a:t>作文。(70分)</a:t>
            </a:r>
          </a:p>
          <a:p>
            <a:pPr marL="0" indent="623888"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犹太王大卫在戒指上刻有一句铭文：“一切都会过去。”</a:t>
            </a:r>
          </a:p>
          <a:p>
            <a:pPr marL="0" indent="623888"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契诃夫小说中的一个人物在戒指上也刻有一句铭文：“一切都不会过去。”</a:t>
            </a:r>
          </a:p>
        </p:txBody>
      </p:sp>
      <p:sp>
        <p:nvSpPr>
          <p:cNvPr id="261325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613257"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613258"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836613"/>
            <a:ext cx="8135937" cy="5545137"/>
          </a:xfrm>
        </p:spPr>
        <p:txBody>
          <a:bodyPr/>
          <a:lstStyle/>
          <a:p>
            <a:pPr marL="0" indent="623888" algn="just" eaLnBrk="1" hangingPunct="1">
              <a:lnSpc>
                <a:spcPts val="3300"/>
              </a:lnSpc>
              <a:spcBef>
                <a:spcPct val="0"/>
              </a:spcBef>
              <a:buNone/>
            </a:pPr>
            <a:r>
              <a:rPr lang="zh-CN" altLang="en-US" sz="2400" b="1" dirty="0" smtClean="0">
                <a:solidFill>
                  <a:srgbClr val="000000"/>
                </a:solidFill>
                <a:latin typeface="Times New Roman" pitchFamily="18" charset="0"/>
                <a:cs typeface="Times New Roman" pitchFamily="18" charset="0"/>
              </a:rPr>
              <a:t>这两句寓有深意的铭文，引起了你怎样的思考？自选角度，自拟题目，写一篇文章。</a:t>
            </a:r>
          </a:p>
          <a:p>
            <a:pPr marL="0" indent="623888" algn="just" eaLnBrk="1" hangingPunct="1">
              <a:lnSpc>
                <a:spcPts val="3300"/>
              </a:lnSpc>
              <a:spcBef>
                <a:spcPct val="0"/>
              </a:spcBef>
              <a:buNone/>
            </a:pPr>
            <a:r>
              <a:rPr lang="zh-CN" altLang="en-US" sz="2400" b="1" dirty="0" smtClean="0">
                <a:solidFill>
                  <a:srgbClr val="000000"/>
                </a:solidFill>
                <a:latin typeface="Times New Roman" pitchFamily="18" charset="0"/>
                <a:cs typeface="Times New Roman" pitchFamily="18" charset="0"/>
              </a:rPr>
              <a:t>要求：</a:t>
            </a: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a:t>
            </a: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不要写成诗歌；</a:t>
            </a:r>
            <a:r>
              <a:rPr lang="en-US" altLang="zh-CN" sz="2400" b="1" dirty="0" smtClean="0">
                <a:solidFill>
                  <a:srgbClr val="000000"/>
                </a:solidFill>
                <a:latin typeface="Times New Roman" pitchFamily="18" charset="0"/>
                <a:cs typeface="Times New Roman" pitchFamily="18" charset="0"/>
              </a:rPr>
              <a:t>(3)</a:t>
            </a:r>
            <a:r>
              <a:rPr lang="zh-CN" altLang="en-US" sz="2400" b="1" dirty="0" smtClean="0">
                <a:solidFill>
                  <a:srgbClr val="000000"/>
                </a:solidFill>
                <a:latin typeface="Times New Roman" pitchFamily="18" charset="0"/>
                <a:cs typeface="Times New Roman" pitchFamily="18" charset="0"/>
              </a:rPr>
              <a:t>不得透露个人相关信息。</a:t>
            </a:r>
            <a:endParaRPr lang="en-US" altLang="zh-CN" sz="2400" b="1" dirty="0" smtClean="0">
              <a:solidFill>
                <a:srgbClr val="000000"/>
              </a:solidFill>
              <a:latin typeface="Times New Roman" pitchFamily="18" charset="0"/>
              <a:cs typeface="Times New Roman" pitchFamily="18" charset="0"/>
            </a:endParaRPr>
          </a:p>
          <a:p>
            <a:pPr marL="0" indent="0" eaLnBrk="1" hangingPunct="1">
              <a:lnSpc>
                <a:spcPts val="3300"/>
              </a:lnSpc>
              <a:spcBef>
                <a:spcPct val="0"/>
              </a:spcBef>
              <a:buNone/>
            </a:pPr>
            <a:r>
              <a:rPr lang="en-US" altLang="zh-CN" sz="2400" b="1" dirty="0" smtClean="0">
                <a:solidFill>
                  <a:srgbClr val="000000"/>
                </a:solidFill>
                <a:latin typeface="宋体" pitchFamily="2" charset="-122"/>
                <a:ea typeface="黑体" pitchFamily="2" charset="-122"/>
                <a:cs typeface="Times New Roman" pitchFamily="18" charset="0"/>
              </a:rPr>
              <a:t>[</a:t>
            </a:r>
            <a:r>
              <a:rPr lang="zh-CN" altLang="en-US" sz="2400" b="1" dirty="0" smtClean="0">
                <a:solidFill>
                  <a:srgbClr val="000000"/>
                </a:solidFill>
                <a:latin typeface="宋体" pitchFamily="2" charset="-122"/>
                <a:ea typeface="黑体" pitchFamily="2" charset="-122"/>
                <a:cs typeface="Times New Roman" pitchFamily="18" charset="0"/>
              </a:rPr>
              <a:t>思路导引</a:t>
            </a:r>
            <a:r>
              <a:rPr lang="en-US" altLang="zh-CN" sz="2400" b="1" dirty="0" smtClean="0">
                <a:solidFill>
                  <a:srgbClr val="000000"/>
                </a:solidFill>
                <a:latin typeface="宋体" pitchFamily="2" charset="-122"/>
                <a:ea typeface="黑体" pitchFamily="2" charset="-122"/>
                <a:cs typeface="Times New Roman" pitchFamily="18" charset="0"/>
              </a:rPr>
              <a:t>]</a:t>
            </a:r>
            <a:r>
              <a:rPr lang="zh-CN" altLang="en-US" sz="2400" b="1" dirty="0" smtClean="0">
                <a:solidFill>
                  <a:srgbClr val="000000"/>
                </a:solidFill>
                <a:latin typeface="Times New Roman" pitchFamily="18" charset="0"/>
                <a:cs typeface="Times New Roman" pitchFamily="18" charset="0"/>
              </a:rPr>
              <a:t>作文题所给的材料是两个相反的命题，着重考查学生的辩证思维能力。考生首先要思考现实生活中哪些东西可以忘记，如人生中的痛苦、一段不如意的生活经历等，以一种乐观的心态来对待人生，一切都会过去；但有些东西是不会过去的，如文明的碎片、唐诗宋词、名人的精神等，这些东西会穿越历史时空，影响一个民族，甚至是全人类的精神生活。</a:t>
            </a:r>
          </a:p>
          <a:p>
            <a:pPr marL="0" indent="0" eaLnBrk="1" hangingPunct="1">
              <a:lnSpc>
                <a:spcPts val="3300"/>
              </a:lnSpc>
              <a:spcBef>
                <a:spcPct val="0"/>
              </a:spcBef>
              <a:buNone/>
            </a:pPr>
            <a:endParaRPr lang="en-US" altLang="zh-CN" sz="2400" b="1" dirty="0" smtClean="0">
              <a:solidFill>
                <a:srgbClr val="000000"/>
              </a:solidFill>
              <a:latin typeface="Times New Roman" pitchFamily="18" charset="0"/>
              <a:ea typeface="仿宋_GB2312" pitchFamily="49" charset="-122"/>
            </a:endParaRPr>
          </a:p>
        </p:txBody>
      </p:sp>
      <p:sp>
        <p:nvSpPr>
          <p:cNvPr id="290509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905094"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905095"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None/>
            </a:pPr>
            <a:r>
              <a:rPr lang="zh-CN" altLang="zh-CN" sz="2400" b="1" dirty="0" smtClean="0">
                <a:solidFill>
                  <a:srgbClr val="990033"/>
                </a:solidFill>
                <a:latin typeface="黑体" pitchFamily="2" charset="-122"/>
                <a:ea typeface="黑体" pitchFamily="2" charset="-122"/>
                <a:cs typeface="Times New Roman" pitchFamily="18" charset="0"/>
              </a:rPr>
              <a:t>[审题提示]</a:t>
            </a:r>
            <a:r>
              <a:rPr lang="zh-CN" altLang="en-US" sz="2400" b="1" dirty="0" smtClean="0">
                <a:solidFill>
                  <a:srgbClr val="990033"/>
                </a:solidFill>
                <a:latin typeface="宋体" pitchFamily="2" charset="-122"/>
                <a:cs typeface="Times New Roman" pitchFamily="18" charset="0"/>
              </a:rPr>
              <a:t>对于这道作文题，学生只有从辩证思维的角度入手，写出“能过去”和“不能过去”的关系，才能写出新意。</a:t>
            </a:r>
          </a:p>
          <a:p>
            <a:pPr marL="0" indent="0" eaLnBrk="1" hangingPunct="1">
              <a:lnSpc>
                <a:spcPts val="3500"/>
              </a:lnSpc>
              <a:spcBef>
                <a:spcPct val="0"/>
              </a:spcBef>
              <a:buNone/>
            </a:pPr>
            <a:endParaRPr lang="zh-CN" altLang="en-US" sz="2400" b="1" dirty="0" smtClean="0">
              <a:solidFill>
                <a:srgbClr val="990033"/>
              </a:solidFill>
              <a:latin typeface="宋体" pitchFamily="2" charset="-122"/>
              <a:cs typeface="Times New Roman" pitchFamily="18" charset="0"/>
            </a:endParaRPr>
          </a:p>
          <a:p>
            <a:pPr marL="0" indent="0" eaLnBrk="1" hangingPunct="1">
              <a:lnSpc>
                <a:spcPts val="3500"/>
              </a:lnSpc>
              <a:spcBef>
                <a:spcPct val="0"/>
              </a:spcBef>
              <a:buNone/>
            </a:pPr>
            <a:endParaRPr lang="zh-CN" altLang="en-US" sz="2400" b="1" dirty="0" smtClean="0">
              <a:solidFill>
                <a:srgbClr val="990033"/>
              </a:solidFill>
              <a:latin typeface="宋体" pitchFamily="2" charset="-122"/>
              <a:cs typeface="Times New Roman" pitchFamily="18" charset="0"/>
            </a:endParaRPr>
          </a:p>
          <a:p>
            <a:pPr marL="0" indent="0" eaLnBrk="1" hangingPunct="1">
              <a:lnSpc>
                <a:spcPts val="3500"/>
              </a:lnSpc>
              <a:spcBef>
                <a:spcPct val="0"/>
              </a:spcBef>
              <a:buNone/>
            </a:pPr>
            <a:endParaRPr lang="zh-CN" altLang="en-US" sz="2400" b="1" dirty="0" smtClean="0">
              <a:solidFill>
                <a:srgbClr val="990033"/>
              </a:solidFill>
              <a:latin typeface="宋体" pitchFamily="2" charset="-122"/>
              <a:cs typeface="Times New Roman" pitchFamily="18" charset="0"/>
            </a:endParaRPr>
          </a:p>
        </p:txBody>
      </p:sp>
      <p:sp>
        <p:nvSpPr>
          <p:cNvPr id="3482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34831"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34832"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936625"/>
            <a:ext cx="8135937" cy="5399088"/>
          </a:xfrm>
        </p:spPr>
        <p:txBody>
          <a:bodyPr/>
          <a:lstStyle/>
          <a:p>
            <a:pPr marL="0" indent="0" eaLnBrk="1" hangingPunct="1">
              <a:lnSpc>
                <a:spcPts val="3500"/>
              </a:lnSpc>
              <a:spcBef>
                <a:spcPct val="0"/>
              </a:spcBef>
              <a:buFont typeface="Arial" charset="0"/>
              <a:buNone/>
            </a:pPr>
            <a:r>
              <a:rPr lang="en-US" altLang="zh-CN" sz="2400" b="1" dirty="0" smtClean="0">
                <a:latin typeface="宋体" pitchFamily="2" charset="-122"/>
                <a:ea typeface="仿宋_GB2312" pitchFamily="49" charset="-122"/>
                <a:cs typeface="Times New Roman" pitchFamily="18" charset="0"/>
              </a:rPr>
              <a:t>【</a:t>
            </a:r>
            <a:r>
              <a:rPr lang="zh-CN" altLang="en-US" sz="2400" b="1" dirty="0" smtClean="0">
                <a:latin typeface="宋体" pitchFamily="2" charset="-122"/>
                <a:ea typeface="仿宋_GB2312" pitchFamily="49" charset="-122"/>
                <a:cs typeface="Times New Roman" pitchFamily="18" charset="0"/>
              </a:rPr>
              <a:t>对点训练</a:t>
            </a:r>
            <a:r>
              <a:rPr lang="en-US" altLang="zh-CN" sz="2400" b="1" dirty="0" smtClean="0">
                <a:latin typeface="宋体" pitchFamily="2" charset="-122"/>
                <a:ea typeface="仿宋_GB2312" pitchFamily="49" charset="-122"/>
                <a:cs typeface="Times New Roman" pitchFamily="18" charset="0"/>
              </a:rPr>
              <a:t>】</a:t>
            </a:r>
          </a:p>
          <a:p>
            <a:pPr marL="0" indent="0" eaLnBrk="1" hangingPunct="1">
              <a:lnSpc>
                <a:spcPts val="3500"/>
              </a:lnSpc>
              <a:spcBef>
                <a:spcPct val="0"/>
              </a:spcBef>
              <a:buNone/>
            </a:pPr>
            <a:r>
              <a:rPr lang="en-US" altLang="zh-CN" sz="2400" b="1" dirty="0" smtClean="0">
                <a:latin typeface="宋体" pitchFamily="2" charset="-122"/>
                <a:ea typeface="仿宋_GB2312" pitchFamily="49" charset="-122"/>
                <a:cs typeface="Times New Roman" pitchFamily="18" charset="0"/>
              </a:rPr>
              <a:t>9.</a:t>
            </a:r>
            <a:r>
              <a:rPr lang="zh-CN" altLang="en-US" sz="2400" b="1" dirty="0" smtClean="0">
                <a:latin typeface="宋体" pitchFamily="2" charset="-122"/>
                <a:ea typeface="仿宋_GB2312" pitchFamily="49" charset="-122"/>
                <a:cs typeface="Times New Roman" pitchFamily="18" charset="0"/>
              </a:rPr>
              <a:t>阅读下面的文字，根据要求写一篇不少于</a:t>
            </a:r>
            <a:r>
              <a:rPr lang="en-US" altLang="zh-CN" sz="2400" b="1" dirty="0" smtClean="0">
                <a:latin typeface="宋体" pitchFamily="2" charset="-122"/>
                <a:ea typeface="仿宋_GB2312" pitchFamily="49" charset="-122"/>
                <a:cs typeface="Times New Roman" pitchFamily="18" charset="0"/>
              </a:rPr>
              <a:t>800</a:t>
            </a:r>
            <a:r>
              <a:rPr lang="zh-CN" altLang="en-US" sz="2400" b="1" dirty="0" smtClean="0">
                <a:latin typeface="宋体" pitchFamily="2" charset="-122"/>
                <a:ea typeface="仿宋_GB2312" pitchFamily="49" charset="-122"/>
                <a:cs typeface="Times New Roman" pitchFamily="18" charset="0"/>
              </a:rPr>
              <a:t>字的文章。</a:t>
            </a:r>
            <a:r>
              <a:rPr lang="en-US" altLang="zh-CN" sz="2400" b="1" dirty="0" smtClean="0">
                <a:latin typeface="宋体" pitchFamily="2" charset="-122"/>
                <a:ea typeface="仿宋_GB2312" pitchFamily="49" charset="-122"/>
                <a:cs typeface="Times New Roman" pitchFamily="18" charset="0"/>
              </a:rPr>
              <a:t>(60</a:t>
            </a:r>
            <a:r>
              <a:rPr lang="zh-CN" altLang="en-US" sz="2400" b="1" dirty="0" smtClean="0">
                <a:latin typeface="宋体" pitchFamily="2" charset="-122"/>
                <a:ea typeface="仿宋_GB2312" pitchFamily="49" charset="-122"/>
                <a:cs typeface="Times New Roman" pitchFamily="18" charset="0"/>
              </a:rPr>
              <a:t>分</a:t>
            </a:r>
            <a:r>
              <a:rPr lang="en-US" altLang="zh-CN" sz="2400" b="1" dirty="0" smtClean="0">
                <a:latin typeface="宋体" pitchFamily="2" charset="-122"/>
                <a:ea typeface="仿宋_GB2312" pitchFamily="49" charset="-122"/>
                <a:cs typeface="Times New Roman" pitchFamily="18" charset="0"/>
              </a:rPr>
              <a:t>)</a:t>
            </a:r>
          </a:p>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爱因斯坦说：只要有一天你去做一件合理的事情，从此你的工作、生活都会有奇异的色彩。</a:t>
            </a:r>
          </a:p>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一个普通人说：我们或许免不了终生吃苦，但我们应该活得精彩。</a:t>
            </a:r>
          </a:p>
          <a:p>
            <a:pPr marL="0" indent="0" algn="just" eaLnBrk="1" hangingPunct="1">
              <a:lnSpc>
                <a:spcPts val="3500"/>
              </a:lnSpc>
              <a:spcBef>
                <a:spcPct val="0"/>
              </a:spcBef>
              <a:buNone/>
            </a:pPr>
            <a:r>
              <a:rPr lang="zh-CN" altLang="en-US" sz="2400" b="1" dirty="0" smtClean="0">
                <a:latin typeface="宋体" pitchFamily="2" charset="-122"/>
              </a:rPr>
              <a:t>    要求选好角度，确定立意，明确文体，自拟标题；不要脱离材料内容及含意的范围作文，不要套作，不得抄袭。</a:t>
            </a:r>
          </a:p>
          <a:p>
            <a:pPr marL="0" indent="0" algn="just" eaLnBrk="1" hangingPunct="1">
              <a:lnSpc>
                <a:spcPts val="3500"/>
              </a:lnSpc>
              <a:spcBef>
                <a:spcPct val="0"/>
              </a:spcBef>
              <a:buNone/>
            </a:pPr>
            <a:endParaRPr lang="en-US" altLang="zh-CN" sz="2400" b="1" dirty="0" smtClean="0">
              <a:latin typeface="宋体" pitchFamily="2" charset="-122"/>
            </a:endParaRPr>
          </a:p>
        </p:txBody>
      </p:sp>
      <p:sp>
        <p:nvSpPr>
          <p:cNvPr id="167219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72205"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72206"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08050"/>
            <a:ext cx="7920038" cy="5399088"/>
          </a:xfrm>
        </p:spPr>
        <p:txBody>
          <a:bodyPr/>
          <a:lstStyle/>
          <a:p>
            <a:pPr marL="0" indent="0" eaLnBrk="1" hangingPunct="1">
              <a:lnSpc>
                <a:spcPts val="3500"/>
              </a:lnSpc>
              <a:spcBef>
                <a:spcPct val="0"/>
              </a:spcBef>
              <a:buNone/>
            </a:pP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本题可以采用“辩证分析法”来确定立意。爱因斯坦的观点是“做好一件事而精彩”；普通人的观点是“即便终生吃苦，也应活得精彩”。由此我们可以找出几个因素之间的关系：吃苦</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做好一件事</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活得精彩。可以进一步得出这样的观点：我们不但要用吃苦精神做好一件事，活得精彩，而且要用吃苦精神做好每一件事，我们可能终生吃苦，但我们会因此一生都活得精彩。</a:t>
            </a:r>
            <a:endParaRPr lang="zh-CN" altLang="zh-CN" sz="2400" b="1" dirty="0" smtClean="0">
              <a:solidFill>
                <a:srgbClr val="990033"/>
              </a:solidFill>
              <a:latin typeface="宋体" pitchFamily="2" charset="-122"/>
            </a:endParaRPr>
          </a:p>
        </p:txBody>
      </p:sp>
      <p:sp>
        <p:nvSpPr>
          <p:cNvPr id="167322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73230"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73231"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08050"/>
            <a:ext cx="7920038" cy="5399088"/>
          </a:xfrm>
        </p:spPr>
        <p:txBody>
          <a:bodyPr/>
          <a:lstStyle/>
          <a:p>
            <a:pPr marL="0" indent="0" eaLnBrk="1" hangingPunct="1">
              <a:lnSpc>
                <a:spcPts val="3500"/>
              </a:lnSpc>
              <a:spcBef>
                <a:spcPct val="0"/>
              </a:spcBef>
              <a:buFont typeface="Arial" charset="0"/>
              <a:buNone/>
            </a:pPr>
            <a:r>
              <a:rPr lang="zh-CN" altLang="zh-CN" sz="2400" b="1" dirty="0" smtClean="0">
                <a:latin typeface="黑体" pitchFamily="2" charset="-122"/>
                <a:ea typeface="黑体" pitchFamily="2" charset="-122"/>
              </a:rPr>
              <a:t>类型二　漫画作文的审题</a:t>
            </a:r>
          </a:p>
          <a:p>
            <a:pPr marL="0" indent="0" eaLnBrk="1" hangingPunct="1">
              <a:lnSpc>
                <a:spcPts val="3500"/>
              </a:lnSpc>
              <a:spcBef>
                <a:spcPct val="0"/>
              </a:spcBef>
              <a:buNone/>
            </a:pPr>
            <a:r>
              <a:rPr lang="zh-CN" altLang="en-US" sz="2400" b="1" dirty="0" smtClean="0">
                <a:latin typeface="宋体" pitchFamily="2" charset="-122"/>
              </a:rPr>
              <a:t>    看图作文，也是材料作文的一种，只是材料的内容不是用文字表述出来的，而是用图画展现出来的。要使文章能准确地反映图意，看清画面是不可忽视的，具体审题步骤如下：</a:t>
            </a:r>
          </a:p>
          <a:p>
            <a:pPr marL="0" indent="0" eaLnBrk="1" hangingPunct="1">
              <a:lnSpc>
                <a:spcPts val="3500"/>
              </a:lnSpc>
              <a:spcBef>
                <a:spcPct val="0"/>
              </a:spcBef>
              <a:buFont typeface="Arial" charset="0"/>
              <a:buNone/>
            </a:pPr>
            <a:r>
              <a:rPr lang="zh-CN" altLang="zh-CN" sz="2400" b="1" dirty="0" smtClean="0">
                <a:latin typeface="宋体" pitchFamily="2" charset="-122"/>
              </a:rPr>
              <a:t>1. 概括画面内容和要点</a:t>
            </a:r>
          </a:p>
          <a:p>
            <a:pPr marL="0" indent="0" eaLnBrk="1" hangingPunct="1">
              <a:lnSpc>
                <a:spcPts val="3500"/>
              </a:lnSpc>
              <a:spcBef>
                <a:spcPct val="0"/>
              </a:spcBef>
              <a:buNone/>
            </a:pPr>
            <a:r>
              <a:rPr lang="zh-CN" altLang="en-US" sz="2400" b="1" dirty="0" smtClean="0">
                <a:latin typeface="宋体" pitchFamily="2" charset="-122"/>
              </a:rPr>
              <a:t>    图中画了哪些人物或事物？他们之间是什么关系？有哪些文字？文字的表达指向是什么？要找全，找准，不要遗漏。</a:t>
            </a:r>
          </a:p>
          <a:p>
            <a:pPr marL="0" indent="0" eaLnBrk="1" hangingPunct="1">
              <a:lnSpc>
                <a:spcPct val="122000"/>
              </a:lnSpc>
              <a:spcBef>
                <a:spcPct val="0"/>
              </a:spcBef>
              <a:buFont typeface="Arial" charset="0"/>
              <a:buNone/>
            </a:pPr>
            <a:r>
              <a:rPr lang="zh-CN" altLang="zh-CN" sz="2400" b="1" dirty="0" smtClean="0">
                <a:latin typeface="宋体" pitchFamily="2" charset="-122"/>
              </a:rPr>
              <a:t>2. 确定画面主体和性质</a:t>
            </a:r>
          </a:p>
          <a:p>
            <a:pPr marL="0" indent="0" eaLnBrk="1" hangingPunct="1">
              <a:lnSpc>
                <a:spcPct val="122000"/>
              </a:lnSpc>
              <a:spcBef>
                <a:spcPct val="0"/>
              </a:spcBef>
              <a:buNone/>
            </a:pPr>
            <a:r>
              <a:rPr lang="zh-CN" altLang="en-US" sz="2400" b="1" dirty="0" smtClean="0">
                <a:latin typeface="宋体" pitchFamily="2" charset="-122"/>
              </a:rPr>
              <a:t>    依据事件的结果，判断图画的性质是正面的、反面的，还是中性的。</a:t>
            </a:r>
          </a:p>
          <a:p>
            <a:pPr marL="0" indent="0" eaLnBrk="1" hangingPunct="1">
              <a:lnSpc>
                <a:spcPct val="122000"/>
              </a:lnSpc>
              <a:spcBef>
                <a:spcPct val="0"/>
              </a:spcBef>
              <a:buNone/>
            </a:pPr>
            <a:endParaRPr lang="en-US" altLang="zh-CN" sz="2400" b="1" dirty="0" smtClean="0">
              <a:latin typeface="宋体" pitchFamily="2" charset="-122"/>
            </a:endParaRPr>
          </a:p>
        </p:txBody>
      </p:sp>
      <p:sp>
        <p:nvSpPr>
          <p:cNvPr id="167424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1674249"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74250" name="Rectangle 10"/>
          <p:cNvSpPr>
            <a:spLocks noChangeArrowheads="1"/>
          </p:cNvSpPr>
          <p:nvPr/>
        </p:nvSpPr>
        <p:spPr bwMode="auto">
          <a:xfrm>
            <a:off x="0" y="152400"/>
            <a:ext cx="331788"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r>
              <a:rPr lang="zh-CN" altLang="en-US" sz="700"/>
              <a:t> </a:t>
            </a:r>
            <a:endParaRPr lang="zh-CN" altLang="en-US"/>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74256"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74257"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ct val="122000"/>
              </a:lnSpc>
              <a:spcBef>
                <a:spcPct val="0"/>
              </a:spcBef>
              <a:buFont typeface="Arial" charset="0"/>
              <a:buNone/>
            </a:pPr>
            <a:r>
              <a:rPr lang="zh-CN" altLang="zh-CN" sz="2400" b="1" dirty="0" smtClean="0">
                <a:latin typeface="宋体" pitchFamily="2" charset="-122"/>
              </a:rPr>
              <a:t>3. 确定命题者的倾向性</a:t>
            </a:r>
          </a:p>
          <a:p>
            <a:pPr marL="0" indent="0" eaLnBrk="1" hangingPunct="1">
              <a:lnSpc>
                <a:spcPct val="122000"/>
              </a:lnSpc>
              <a:spcBef>
                <a:spcPct val="0"/>
              </a:spcBef>
              <a:buNone/>
            </a:pPr>
            <a:r>
              <a:rPr lang="zh-CN" altLang="en-US" sz="2400" b="1" dirty="0" smtClean="0">
                <a:latin typeface="宋体" pitchFamily="2" charset="-122"/>
              </a:rPr>
              <a:t>    即命题者提倡什么，反对什么，或者要说明什么道理。</a:t>
            </a:r>
          </a:p>
          <a:p>
            <a:pPr marL="0" indent="0" eaLnBrk="1" hangingPunct="1">
              <a:lnSpc>
                <a:spcPct val="122000"/>
              </a:lnSpc>
              <a:spcBef>
                <a:spcPct val="0"/>
              </a:spcBef>
              <a:buFont typeface="Arial" charset="0"/>
              <a:buNone/>
            </a:pPr>
            <a:r>
              <a:rPr lang="zh-CN" altLang="zh-CN" sz="2400" b="1" dirty="0" smtClean="0">
                <a:latin typeface="宋体" pitchFamily="2" charset="-122"/>
              </a:rPr>
              <a:t>4. 分析原因，找出要说明的道理</a:t>
            </a:r>
          </a:p>
          <a:p>
            <a:pPr marL="0" indent="0" eaLnBrk="1" hangingPunct="1">
              <a:lnSpc>
                <a:spcPct val="122000"/>
              </a:lnSpc>
              <a:spcBef>
                <a:spcPct val="0"/>
              </a:spcBef>
              <a:buNone/>
            </a:pPr>
            <a:r>
              <a:rPr lang="zh-CN" altLang="en-US" sz="2400" b="1" dirty="0" smtClean="0">
                <a:latin typeface="宋体" pitchFamily="2" charset="-122"/>
              </a:rPr>
              <a:t>    即分析命题者为什么提倡，为什么反对。如果命题者的倾向性是中性的，则要辩证分析，找出命题者要说明的道理。</a:t>
            </a:r>
          </a:p>
          <a:p>
            <a:pPr marL="0" indent="0" eaLnBrk="1" hangingPunct="1">
              <a:lnSpc>
                <a:spcPct val="122000"/>
              </a:lnSpc>
              <a:spcBef>
                <a:spcPct val="0"/>
              </a:spcBef>
              <a:buFont typeface="Arial" charset="0"/>
              <a:buNone/>
            </a:pPr>
            <a:r>
              <a:rPr lang="zh-CN" altLang="zh-CN" sz="2400" b="1" dirty="0" smtClean="0">
                <a:latin typeface="宋体" pitchFamily="2" charset="-122"/>
              </a:rPr>
              <a:t>5. 根据性质、倾向定主题</a:t>
            </a:r>
          </a:p>
          <a:p>
            <a:pPr marL="0" indent="0" eaLnBrk="1" hangingPunct="1">
              <a:lnSpc>
                <a:spcPct val="122000"/>
              </a:lnSpc>
              <a:spcBef>
                <a:spcPct val="0"/>
              </a:spcBef>
              <a:buNone/>
            </a:pPr>
            <a:r>
              <a:rPr lang="zh-CN" altLang="en-US" sz="2400" b="1" dirty="0" smtClean="0">
                <a:latin typeface="宋体" pitchFamily="2" charset="-122"/>
              </a:rPr>
              <a:t>    根据画面的性质、出题者的倾向，联系头脑中的储备材料与现实生活来确定主题。</a:t>
            </a:r>
          </a:p>
          <a:p>
            <a:pPr marL="0" indent="0" eaLnBrk="1" hangingPunct="1">
              <a:lnSpc>
                <a:spcPct val="122000"/>
              </a:lnSpc>
              <a:spcBef>
                <a:spcPct val="0"/>
              </a:spcBef>
              <a:buFont typeface="Arial" charset="0"/>
              <a:buNone/>
            </a:pPr>
            <a:endParaRPr lang="zh-CN" altLang="zh-CN" sz="2400" b="1" dirty="0" smtClean="0">
              <a:latin typeface="宋体" pitchFamily="2" charset="-122"/>
            </a:endParaRPr>
          </a:p>
        </p:txBody>
      </p:sp>
      <p:sp>
        <p:nvSpPr>
          <p:cNvPr id="4301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43022"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43023"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3" name="内容占位符 2"/>
          <p:cNvSpPr>
            <a:spLocks/>
          </p:cNvSpPr>
          <p:nvPr/>
        </p:nvSpPr>
        <p:spPr bwMode="auto">
          <a:xfrm>
            <a:off x="792163" y="936625"/>
            <a:ext cx="7920037" cy="5399088"/>
          </a:xfrm>
          <a:prstGeom prst="rect">
            <a:avLst/>
          </a:prstGeom>
          <a:noFill/>
          <a:ln w="9525">
            <a:noFill/>
            <a:miter lim="800000"/>
            <a:headEnd/>
            <a:tailEnd/>
          </a:ln>
        </p:spPr>
        <p:txBody>
          <a:bodyPr/>
          <a:lstStyle/>
          <a:p>
            <a:pPr>
              <a:lnSpc>
                <a:spcPct val="122000"/>
              </a:lnSpc>
            </a:pPr>
            <a:r>
              <a:rPr lang="zh-CN" altLang="en-US" sz="2400" b="1" dirty="0" smtClean="0">
                <a:latin typeface="黑体" pitchFamily="2" charset="-122"/>
                <a:ea typeface="黑体" pitchFamily="2" charset="-122"/>
              </a:rPr>
              <a:t>例</a:t>
            </a:r>
            <a:r>
              <a:rPr lang="en-US" altLang="zh-CN" sz="2400" b="1" dirty="0" smtClean="0">
                <a:latin typeface="黑体" pitchFamily="2" charset="-122"/>
                <a:ea typeface="黑体" pitchFamily="2" charset="-122"/>
              </a:rPr>
              <a:t>6</a:t>
            </a:r>
            <a:r>
              <a:rPr lang="zh-CN" altLang="en-US" sz="2400" b="1" dirty="0" smtClean="0">
                <a:latin typeface="黑体" pitchFamily="2" charset="-122"/>
                <a:ea typeface="黑体" pitchFamily="2" charset="-122"/>
              </a:rPr>
              <a:t> </a:t>
            </a:r>
            <a:r>
              <a:rPr lang="en-US" altLang="zh-CN" sz="2400" b="1" dirty="0">
                <a:latin typeface="宋体" pitchFamily="2" charset="-122"/>
              </a:rPr>
              <a:t>[</a:t>
            </a:r>
            <a:r>
              <a:rPr lang="zh-CN" altLang="zh-CN" sz="2400" b="1" dirty="0">
                <a:latin typeface="宋体" pitchFamily="2" charset="-122"/>
              </a:rPr>
              <a:t>2010•课标全国卷</a:t>
            </a:r>
            <a:r>
              <a:rPr lang="zh-CN" altLang="en-US" sz="2400" b="1" dirty="0" smtClean="0">
                <a:latin typeface="宋体" pitchFamily="2" charset="-122"/>
              </a:rPr>
              <a:t>]阅读下面的图画材料，根据要求写一篇不少于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a:lnSpc>
                <a:spcPct val="122000"/>
              </a:lnSpc>
            </a:pPr>
            <a:endParaRPr lang="zh-CN" altLang="en-US" sz="2400" b="1" dirty="0">
              <a:latin typeface="宋体" pitchFamily="2" charset="-122"/>
            </a:endParaRPr>
          </a:p>
          <a:p>
            <a:pPr>
              <a:lnSpc>
                <a:spcPct val="122000"/>
              </a:lnSpc>
              <a:buFont typeface="Arial" charset="0"/>
              <a:buNone/>
            </a:pPr>
            <a:endParaRPr lang="zh-CN" altLang="en-US" sz="2400" b="1" dirty="0">
              <a:latin typeface="宋体" pitchFamily="2" charset="-122"/>
            </a:endParaRPr>
          </a:p>
          <a:p>
            <a:pPr>
              <a:lnSpc>
                <a:spcPct val="122000"/>
              </a:lnSpc>
              <a:buFont typeface="Arial" charset="0"/>
              <a:buNone/>
            </a:pPr>
            <a:endParaRPr lang="zh-CN" altLang="en-US" sz="2400" b="1" dirty="0">
              <a:latin typeface="宋体" pitchFamily="2" charset="-122"/>
            </a:endParaRPr>
          </a:p>
          <a:p>
            <a:pPr>
              <a:lnSpc>
                <a:spcPct val="122000"/>
              </a:lnSpc>
              <a:buFont typeface="Arial" charset="0"/>
              <a:buNone/>
            </a:pPr>
            <a:endParaRPr lang="zh-CN" altLang="en-US" sz="2400" b="1" dirty="0">
              <a:latin typeface="宋体" pitchFamily="2" charset="-122"/>
            </a:endParaRPr>
          </a:p>
          <a:p>
            <a:pPr>
              <a:lnSpc>
                <a:spcPct val="122000"/>
              </a:lnSpc>
              <a:buFont typeface="Arial" charset="0"/>
              <a:buNone/>
            </a:pPr>
            <a:endParaRPr lang="zh-CN" altLang="en-US" sz="2400" b="1" dirty="0">
              <a:latin typeface="宋体" pitchFamily="2" charset="-122"/>
            </a:endParaRPr>
          </a:p>
          <a:p>
            <a:pPr>
              <a:lnSpc>
                <a:spcPct val="122000"/>
              </a:lnSpc>
              <a:buFont typeface="Arial" charset="0"/>
              <a:buNone/>
            </a:pPr>
            <a:endParaRPr lang="zh-CN" altLang="en-US" sz="2400" b="1" dirty="0">
              <a:latin typeface="宋体" pitchFamily="2" charset="-122"/>
            </a:endParaRPr>
          </a:p>
          <a:p>
            <a:pPr>
              <a:lnSpc>
                <a:spcPct val="122000"/>
              </a:lnSpc>
              <a:buFont typeface="Arial" charset="0"/>
              <a:buNone/>
            </a:pPr>
            <a:endParaRPr lang="zh-CN" altLang="en-US" sz="2400" b="1" dirty="0">
              <a:latin typeface="宋体" pitchFamily="2" charset="-122"/>
            </a:endParaRPr>
          </a:p>
          <a:p>
            <a:pPr>
              <a:lnSpc>
                <a:spcPct val="122000"/>
              </a:lnSpc>
              <a:buFont typeface="Arial" charset="0"/>
              <a:buNone/>
            </a:pPr>
            <a:r>
              <a:rPr lang="zh-CN" altLang="en-US" sz="2400" b="1" dirty="0">
                <a:latin typeface="宋体" pitchFamily="2" charset="-122"/>
              </a:rPr>
              <a:t>    </a:t>
            </a:r>
            <a:r>
              <a:rPr lang="zh-CN" altLang="zh-CN" sz="2400" b="1" dirty="0">
                <a:latin typeface="宋体" pitchFamily="2" charset="-122"/>
              </a:rPr>
              <a:t>要求选准角度，明确立意，自选文体，自拟标题；不要脱离材料内容及含意的范围作文，不要套作，不得抄袭。</a:t>
            </a:r>
          </a:p>
        </p:txBody>
      </p:sp>
      <p:pic>
        <p:nvPicPr>
          <p:cNvPr id="1680392" name="Picture 8"/>
          <p:cNvPicPr>
            <a:picLocks noChangeAspect="1" noChangeArrowheads="1"/>
          </p:cNvPicPr>
          <p:nvPr/>
        </p:nvPicPr>
        <p:blipFill>
          <a:blip r:embed="rId2"/>
          <a:srcRect/>
          <a:stretch>
            <a:fillRect/>
          </a:stretch>
        </p:blipFill>
        <p:spPr bwMode="auto">
          <a:xfrm>
            <a:off x="2051050" y="1989138"/>
            <a:ext cx="4992688" cy="2592387"/>
          </a:xfrm>
          <a:prstGeom prst="rect">
            <a:avLst/>
          </a:prstGeom>
          <a:noFill/>
          <a:ln w="9525">
            <a:noFill/>
            <a:miter lim="800000"/>
            <a:headEnd/>
            <a:tailEnd/>
          </a:ln>
          <a:effectLst/>
        </p:spPr>
      </p:pic>
      <p:sp>
        <p:nvSpPr>
          <p:cNvPr id="9" name="动作按钮: 自定义 8">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80399" name="Picture 8"/>
            <p:cNvPicPr>
              <a:picLocks noChangeAspect="1" noChangeArrowheads="1"/>
            </p:cNvPicPr>
            <p:nvPr/>
          </p:nvPicPr>
          <p:blipFill>
            <a:blip r:embed="rId4"/>
            <a:srcRect/>
            <a:stretch>
              <a:fillRect/>
            </a:stretch>
          </p:blipFill>
          <p:spPr bwMode="auto">
            <a:xfrm>
              <a:off x="0" y="0"/>
              <a:ext cx="384" cy="1171"/>
            </a:xfrm>
            <a:prstGeom prst="rect">
              <a:avLst/>
            </a:prstGeom>
            <a:noFill/>
            <a:ln w="9525">
              <a:noFill/>
              <a:miter lim="800000"/>
              <a:headEnd/>
              <a:tailEnd/>
            </a:ln>
          </p:spPr>
        </p:pic>
        <p:sp>
          <p:nvSpPr>
            <p:cNvPr id="1680400" name="内容占位符 2">
              <a:hlinkClick r:id="rId5"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0392"/>
                                        </p:tgtEl>
                                        <p:attrNameLst>
                                          <p:attrName>style.visibility</p:attrName>
                                        </p:attrNameLst>
                                      </p:cBhvr>
                                      <p:to>
                                        <p:strVal val="visible"/>
                                      </p:to>
                                    </p:set>
                                    <p:anim calcmode="lin" valueType="num">
                                      <p:cBhvr additive="base">
                                        <p:cTn id="13" dur="500" fill="hold"/>
                                        <p:tgtEl>
                                          <p:spTgt spid="1680392"/>
                                        </p:tgtEl>
                                        <p:attrNameLst>
                                          <p:attrName>ppt_x</p:attrName>
                                        </p:attrNameLst>
                                      </p:cBhvr>
                                      <p:tavLst>
                                        <p:tav tm="0">
                                          <p:val>
                                            <p:strVal val="#ppt_x"/>
                                          </p:val>
                                        </p:tav>
                                        <p:tav tm="100000">
                                          <p:val>
                                            <p:strVal val="#ppt_x"/>
                                          </p:val>
                                        </p:tav>
                                      </p:tavLst>
                                    </p:anim>
                                    <p:anim calcmode="lin" valueType="num">
                                      <p:cBhvr additive="base">
                                        <p:cTn id="14" dur="500" fill="hold"/>
                                        <p:tgtEl>
                                          <p:spTgt spid="16803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grpSp>
      <p:sp>
        <p:nvSpPr>
          <p:cNvPr id="7173" name="矩形 23"/>
          <p:cNvSpPr>
            <a:spLocks noChangeArrowheads="1"/>
          </p:cNvSpPr>
          <p:nvPr/>
        </p:nvSpPr>
        <p:spPr bwMode="auto">
          <a:xfrm>
            <a:off x="539750" y="982663"/>
            <a:ext cx="8135938" cy="5399087"/>
          </a:xfrm>
          <a:prstGeom prst="rect">
            <a:avLst/>
          </a:prstGeom>
          <a:noFill/>
          <a:ln w="9525">
            <a:noFill/>
            <a:miter lim="800000"/>
            <a:headEnd/>
            <a:tailEnd/>
          </a:ln>
        </p:spPr>
        <p:txBody>
          <a:bodyPr/>
          <a:lstStyle/>
          <a:p>
            <a:pPr indent="263525">
              <a:lnSpc>
                <a:spcPts val="3500"/>
              </a:lnSpc>
            </a:pPr>
            <a:r>
              <a:rPr lang="zh-CN" altLang="en-US" sz="2400" b="1" dirty="0">
                <a:latin typeface="宋体" pitchFamily="2" charset="-122"/>
              </a:rPr>
              <a:t>　 </a:t>
            </a:r>
            <a:r>
              <a:rPr lang="en-US" altLang="zh-CN" sz="2400" b="1" dirty="0">
                <a:solidFill>
                  <a:srgbClr val="000000"/>
                </a:solidFill>
                <a:latin typeface="Times New Roman" pitchFamily="18" charset="0"/>
                <a:cs typeface="Times New Roman" pitchFamily="18" charset="0"/>
              </a:rPr>
              <a:t>1</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题型、分值有相对的稳定性。近三年新课标全国卷一直是考材料作文，分值是</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分。复习备考时要加强对材料作文</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包括漫画作文</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练习的针对性，但也决不可把宝押在某一试题模式上，要兼顾其他形式的作文。</a:t>
            </a:r>
            <a:endParaRPr lang="zh-CN" altLang="en-US" sz="2400" b="1" dirty="0">
              <a:solidFill>
                <a:srgbClr val="000000"/>
              </a:solidFill>
              <a:latin typeface="Times New Roman" pitchFamily="18" charset="0"/>
              <a:cs typeface="Times New Roman" pitchFamily="18" charset="0"/>
            </a:endParaRPr>
          </a:p>
          <a:p>
            <a:pPr indent="263525" algn="just">
              <a:lnSpc>
                <a:spcPts val="3500"/>
              </a:lnSpc>
            </a:pPr>
            <a:r>
              <a:rPr lang="en-US" altLang="zh-CN" sz="2400" b="1" dirty="0">
                <a:solidFill>
                  <a:srgbClr val="000000"/>
                </a:solidFill>
                <a:latin typeface="Times New Roman" pitchFamily="18" charset="0"/>
                <a:cs typeface="Times New Roman" pitchFamily="18" charset="0"/>
              </a:rPr>
              <a:t>     2</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作文的文体特征要求不变。“明确文体”是要求考生可选择任何一种文体进行写作，但一旦确定使用某种文体，则要明确合乎此文体要求，切忌出现文体混杂的现象。这就要求考生要有明确的文体知识。所以，学会具体地记叙，生动地描写，准确地说明，辩证地思考，真诚地议论，应当成为平时训练的主要内容。考生在备考时不妨将议论文作为一种重要的文体加以训练，掌握其特点、模式，以备万一。</a:t>
            </a:r>
            <a:endParaRPr lang="zh-CN" altLang="en-US" sz="2400" b="1" dirty="0">
              <a:solidFill>
                <a:srgbClr val="000000"/>
              </a:solidFill>
              <a:latin typeface="Times New Roman" pitchFamily="18" charset="0"/>
              <a:cs typeface="Times New Roman" pitchFamily="18" charset="0"/>
            </a:endParaRPr>
          </a:p>
        </p:txBody>
      </p:sp>
      <p:sp>
        <p:nvSpPr>
          <p:cNvPr id="12" name="同侧圆角矩形 11"/>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a:solidFill>
                  <a:schemeClr val="bg1"/>
                </a:solidFill>
                <a:latin typeface="幼圆" pitchFamily="49" charset="-122"/>
                <a:ea typeface="幼圆" pitchFamily="49" charset="-122"/>
              </a:rPr>
              <a:t>考情透析</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4)">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diamond(in)">
                                      <p:cBhvr>
                                        <p:cTn id="12"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3" name="内容占位符 2"/>
          <p:cNvSpPr>
            <a:spLocks/>
          </p:cNvSpPr>
          <p:nvPr/>
        </p:nvSpPr>
        <p:spPr bwMode="auto">
          <a:xfrm>
            <a:off x="611188" y="765175"/>
            <a:ext cx="8174037" cy="5541963"/>
          </a:xfrm>
          <a:prstGeom prst="rect">
            <a:avLst/>
          </a:prstGeom>
          <a:noFill/>
          <a:ln w="9525">
            <a:noFill/>
            <a:miter lim="800000"/>
            <a:headEnd/>
            <a:tailEnd/>
          </a:ln>
        </p:spPr>
        <p:txBody>
          <a:bodyPr/>
          <a:lstStyle/>
          <a:p>
            <a:pPr indent="88900">
              <a:lnSpc>
                <a:spcPts val="3500"/>
              </a:lnSpc>
            </a:pPr>
            <a:r>
              <a:rPr lang="en-US" altLang="zh-CN" sz="2400" b="1" dirty="0" smtClean="0">
                <a:latin typeface="黑体" pitchFamily="2" charset="-122"/>
                <a:ea typeface="黑体" pitchFamily="2" charset="-122"/>
              </a:rPr>
              <a:t>[</a:t>
            </a:r>
            <a:r>
              <a:rPr lang="zh-CN" altLang="en-US" sz="2400" b="1" dirty="0" smtClean="0">
                <a:latin typeface="黑体" pitchFamily="2" charset="-122"/>
                <a:ea typeface="黑体" pitchFamily="2" charset="-122"/>
              </a:rPr>
              <a:t>思路导引</a:t>
            </a:r>
            <a:r>
              <a:rPr lang="en-US" altLang="zh-CN" sz="2400" b="1" dirty="0" smtClean="0">
                <a:latin typeface="黑体" pitchFamily="2" charset="-122"/>
                <a:ea typeface="黑体" pitchFamily="2" charset="-122"/>
              </a:rPr>
              <a:t>]</a:t>
            </a:r>
            <a:r>
              <a:rPr lang="zh-CN" altLang="en-US" sz="2400" b="1" dirty="0" smtClean="0">
                <a:latin typeface="宋体" pitchFamily="2" charset="-122"/>
              </a:rPr>
              <a:t>画面内容是四只猫，面前的桌子上有四盘鱼。第一只猫吃完了鱼，双手抚肚；其余三只猫盘子里的鱼还未吃；第四只猫去捉老鼠；第三只猫对第二只猫说：“都什么年代了，有鱼吃还捉老鼠！”第三只猫、第四只猫是主体，材料的性质主要是反面的。命题者的倾向是不反对第一只猫“享受”鱼，赞成第四只猫捉鼠，但是反对第三只猫认为有鱼吃就忘记自己捉老鼠的职责的言行。根据上面的内容即可确定出立意。</a:t>
            </a:r>
          </a:p>
          <a:p>
            <a:pPr indent="88900">
              <a:lnSpc>
                <a:spcPts val="3500"/>
              </a:lnSpc>
            </a:pPr>
            <a:endParaRPr lang="en-US" altLang="zh-CN" sz="2400" b="1" dirty="0">
              <a:solidFill>
                <a:srgbClr val="000000"/>
              </a:solidFill>
              <a:latin typeface="Times New Roman" pitchFamily="18" charset="0"/>
              <a:ea typeface="仿宋_GB2312"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83469"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83470"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08050"/>
            <a:ext cx="7920038" cy="5399088"/>
          </a:xfrm>
        </p:spPr>
        <p:txBody>
          <a:bodyPr/>
          <a:lstStyle/>
          <a:p>
            <a:pPr marL="0" indent="0" eaLnBrk="1" hangingPunct="1">
              <a:lnSpc>
                <a:spcPts val="3500"/>
              </a:lnSpc>
              <a:spcBef>
                <a:spcPct val="0"/>
              </a:spcBef>
              <a:buNone/>
            </a:pP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生活条件好了，猫吃鱼不是什么新鲜事；猫抓老鼠本来是很正常的事情，结果却因为不吃鱼就成了别人的笑柄。由此我们就会发现这幅漫画的寓意：生活条件好了，有“鱼”吃了，是不是要放弃自己“捉鼠”的本分和职责呢？所以立意为：在享受的同时不能忘记自己的职责。</a:t>
            </a:r>
          </a:p>
          <a:p>
            <a:pPr marL="0" indent="0" eaLnBrk="1" hangingPunct="1">
              <a:lnSpc>
                <a:spcPts val="3500"/>
              </a:lnSpc>
              <a:spcBef>
                <a:spcPct val="0"/>
              </a:spcBef>
              <a:buNone/>
            </a:pPr>
            <a:endParaRPr lang="zh-CN" altLang="zh-CN" sz="2400" b="1" dirty="0" smtClean="0">
              <a:solidFill>
                <a:srgbClr val="990033"/>
              </a:solidFill>
              <a:latin typeface="宋体" pitchFamily="2" charset="-122"/>
            </a:endParaRPr>
          </a:p>
        </p:txBody>
      </p:sp>
      <p:sp>
        <p:nvSpPr>
          <p:cNvPr id="167322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73230"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73231"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464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3" name="内容占位符 2"/>
          <p:cNvSpPr>
            <a:spLocks/>
          </p:cNvSpPr>
          <p:nvPr/>
        </p:nvSpPr>
        <p:spPr bwMode="auto">
          <a:xfrm>
            <a:off x="611188" y="836613"/>
            <a:ext cx="8174037" cy="5545137"/>
          </a:xfrm>
          <a:prstGeom prst="rect">
            <a:avLst/>
          </a:prstGeom>
          <a:noFill/>
          <a:ln w="9525">
            <a:noFill/>
            <a:miter lim="800000"/>
            <a:headEnd/>
            <a:tailEnd/>
          </a:ln>
        </p:spPr>
        <p:txBody>
          <a:bodyPr/>
          <a:lstStyle/>
          <a:p>
            <a:pPr indent="88900">
              <a:lnSpc>
                <a:spcPts val="3500"/>
              </a:lnSpc>
              <a:buFont typeface="Arial" charset="0"/>
              <a:buNone/>
            </a:pPr>
            <a:r>
              <a:rPr lang="en-US" altLang="zh-CN" sz="2400" b="1" dirty="0" smtClean="0">
                <a:latin typeface="宋体" pitchFamily="2" charset="-122"/>
                <a:ea typeface="仿宋_GB2312" pitchFamily="49" charset="-122"/>
                <a:cs typeface="Times New Roman" pitchFamily="18" charset="0"/>
              </a:rPr>
              <a:t>【</a:t>
            </a:r>
            <a:r>
              <a:rPr lang="zh-CN" altLang="en-US" sz="2400" b="1" dirty="0">
                <a:latin typeface="宋体" pitchFamily="2" charset="-122"/>
                <a:ea typeface="仿宋_GB2312" pitchFamily="49" charset="-122"/>
                <a:cs typeface="Times New Roman" pitchFamily="18" charset="0"/>
              </a:rPr>
              <a:t>对点训练</a:t>
            </a:r>
            <a:r>
              <a:rPr lang="en-US" altLang="zh-CN" sz="2400" b="1" dirty="0">
                <a:latin typeface="宋体" pitchFamily="2" charset="-122"/>
                <a:ea typeface="仿宋_GB2312" pitchFamily="49" charset="-122"/>
                <a:cs typeface="Times New Roman" pitchFamily="18" charset="0"/>
              </a:rPr>
              <a:t>】</a:t>
            </a:r>
          </a:p>
          <a:p>
            <a:pPr indent="88900">
              <a:lnSpc>
                <a:spcPts val="3500"/>
              </a:lnSpc>
            </a:pPr>
            <a:r>
              <a:rPr lang="en-US" altLang="zh-CN" sz="2400" b="1" dirty="0" smtClean="0">
                <a:latin typeface="宋体" pitchFamily="2" charset="-122"/>
                <a:ea typeface="仿宋_GB2312" pitchFamily="49" charset="-122"/>
                <a:cs typeface="Times New Roman" pitchFamily="18" charset="0"/>
              </a:rPr>
              <a:t>10.</a:t>
            </a:r>
            <a:r>
              <a:rPr lang="zh-CN" altLang="en-US" sz="2400" b="1" dirty="0" smtClean="0">
                <a:latin typeface="宋体" pitchFamily="2" charset="-122"/>
                <a:ea typeface="仿宋_GB2312" pitchFamily="49" charset="-122"/>
                <a:cs typeface="Times New Roman" pitchFamily="18" charset="0"/>
              </a:rPr>
              <a:t>阅读下面的图画材料，根据要求写一篇不少于</a:t>
            </a:r>
            <a:r>
              <a:rPr lang="en-US" altLang="zh-CN" sz="2400" b="1" dirty="0" smtClean="0">
                <a:latin typeface="宋体" pitchFamily="2" charset="-122"/>
                <a:ea typeface="仿宋_GB2312" pitchFamily="49" charset="-122"/>
                <a:cs typeface="Times New Roman" pitchFamily="18" charset="0"/>
              </a:rPr>
              <a:t>800</a:t>
            </a:r>
            <a:r>
              <a:rPr lang="zh-CN" altLang="en-US" sz="2400" b="1" dirty="0" smtClean="0">
                <a:latin typeface="宋体" pitchFamily="2" charset="-122"/>
                <a:ea typeface="仿宋_GB2312" pitchFamily="49" charset="-122"/>
                <a:cs typeface="Times New Roman" pitchFamily="18" charset="0"/>
              </a:rPr>
              <a:t>字的文章。</a:t>
            </a:r>
            <a:r>
              <a:rPr lang="en-US" altLang="zh-CN" sz="2400" b="1" dirty="0" smtClean="0">
                <a:latin typeface="宋体" pitchFamily="2" charset="-122"/>
                <a:ea typeface="仿宋_GB2312" pitchFamily="49" charset="-122"/>
                <a:cs typeface="Times New Roman" pitchFamily="18" charset="0"/>
              </a:rPr>
              <a:t>(60</a:t>
            </a:r>
            <a:r>
              <a:rPr lang="zh-CN" altLang="en-US" sz="2400" b="1" dirty="0" smtClean="0">
                <a:latin typeface="宋体" pitchFamily="2" charset="-122"/>
                <a:ea typeface="仿宋_GB2312" pitchFamily="49" charset="-122"/>
                <a:cs typeface="Times New Roman" pitchFamily="18" charset="0"/>
              </a:rPr>
              <a:t>分</a:t>
            </a:r>
            <a:r>
              <a:rPr lang="en-US" altLang="zh-CN" sz="2400" b="1" dirty="0" smtClean="0">
                <a:latin typeface="宋体" pitchFamily="2" charset="-122"/>
                <a:ea typeface="仿宋_GB2312" pitchFamily="49" charset="-122"/>
                <a:cs typeface="Times New Roman" pitchFamily="18" charset="0"/>
              </a:rPr>
              <a:t>)</a:t>
            </a:r>
          </a:p>
          <a:p>
            <a:pPr indent="88900">
              <a:lnSpc>
                <a:spcPts val="3500"/>
              </a:lnSpc>
            </a:pPr>
            <a:endParaRPr lang="zh-CN" altLang="en-US" sz="2400" b="1" dirty="0">
              <a:latin typeface="宋体" pitchFamily="2" charset="-122"/>
              <a:ea typeface="仿宋_GB2312" pitchFamily="49" charset="-122"/>
              <a:cs typeface="Times New Roman" pitchFamily="18" charset="0"/>
            </a:endParaRPr>
          </a:p>
          <a:p>
            <a:pPr indent="88900">
              <a:lnSpc>
                <a:spcPts val="3500"/>
              </a:lnSpc>
              <a:buFont typeface="Arial" charset="0"/>
              <a:buNone/>
            </a:pPr>
            <a:endParaRPr lang="en-US" altLang="zh-CN" sz="2400" b="1" dirty="0">
              <a:latin typeface="宋体" pitchFamily="2" charset="-122"/>
              <a:ea typeface="仿宋_GB2312" pitchFamily="49" charset="-122"/>
              <a:cs typeface="Times New Roman" pitchFamily="18" charset="0"/>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2544653" name="Picture 13"/>
          <p:cNvPicPr>
            <a:picLocks noChangeAspect="1" noChangeArrowheads="1"/>
          </p:cNvPicPr>
          <p:nvPr/>
        </p:nvPicPr>
        <p:blipFill>
          <a:blip r:embed="rId3">
            <a:clrChange>
              <a:clrFrom>
                <a:srgbClr val="FEFEFE"/>
              </a:clrFrom>
              <a:clrTo>
                <a:srgbClr val="FEFEFE">
                  <a:alpha val="0"/>
                </a:srgbClr>
              </a:clrTo>
            </a:clrChange>
          </a:blip>
          <a:srcRect/>
          <a:stretch>
            <a:fillRect/>
          </a:stretch>
        </p:blipFill>
        <p:spPr bwMode="auto">
          <a:xfrm>
            <a:off x="2124075" y="2997200"/>
            <a:ext cx="4968875" cy="3168650"/>
          </a:xfrm>
          <a:prstGeom prst="rect">
            <a:avLst/>
          </a:prstGeom>
          <a:noFill/>
          <a:ln w="9525">
            <a:noFill/>
            <a:miter lim="800000"/>
            <a:headEnd/>
            <a:tailEnd/>
          </a:ln>
          <a:effectLst/>
        </p:spPr>
      </p:pic>
      <p:grpSp>
        <p:nvGrpSpPr>
          <p:cNvPr id="2" name="Group 7"/>
          <p:cNvGrpSpPr>
            <a:grpSpLocks/>
          </p:cNvGrpSpPr>
          <p:nvPr/>
        </p:nvGrpSpPr>
        <p:grpSpPr bwMode="auto">
          <a:xfrm>
            <a:off x="0" y="3716338"/>
            <a:ext cx="609600" cy="1978025"/>
            <a:chOff x="0" y="0"/>
            <a:chExt cx="384" cy="1246"/>
          </a:xfrm>
        </p:grpSpPr>
        <p:pic>
          <p:nvPicPr>
            <p:cNvPr id="2544655" name="Picture 8"/>
            <p:cNvPicPr>
              <a:picLocks noChangeAspect="1" noChangeArrowheads="1"/>
            </p:cNvPicPr>
            <p:nvPr/>
          </p:nvPicPr>
          <p:blipFill>
            <a:blip r:embed="rId4"/>
            <a:srcRect/>
            <a:stretch>
              <a:fillRect/>
            </a:stretch>
          </p:blipFill>
          <p:spPr bwMode="auto">
            <a:xfrm>
              <a:off x="0" y="0"/>
              <a:ext cx="384" cy="1171"/>
            </a:xfrm>
            <a:prstGeom prst="rect">
              <a:avLst/>
            </a:prstGeom>
            <a:noFill/>
            <a:ln w="9525">
              <a:noFill/>
              <a:miter lim="800000"/>
              <a:headEnd/>
              <a:tailEnd/>
            </a:ln>
          </p:spPr>
        </p:pic>
        <p:sp>
          <p:nvSpPr>
            <p:cNvPr id="2544656" name="内容占位符 2">
              <a:hlinkClick r:id="rId5"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44653"/>
                                        </p:tgtEl>
                                        <p:attrNameLst>
                                          <p:attrName>style.visibility</p:attrName>
                                        </p:attrNameLst>
                                      </p:cBhvr>
                                      <p:to>
                                        <p:strVal val="visible"/>
                                      </p:to>
                                    </p:set>
                                    <p:anim calcmode="lin" valueType="num">
                                      <p:cBhvr additive="base">
                                        <p:cTn id="17" dur="500" fill="hold"/>
                                        <p:tgtEl>
                                          <p:spTgt spid="2544653"/>
                                        </p:tgtEl>
                                        <p:attrNameLst>
                                          <p:attrName>ppt_x</p:attrName>
                                        </p:attrNameLst>
                                      </p:cBhvr>
                                      <p:tavLst>
                                        <p:tav tm="0">
                                          <p:val>
                                            <p:strVal val="#ppt_x"/>
                                          </p:val>
                                        </p:tav>
                                        <p:tav tm="100000">
                                          <p:val>
                                            <p:strVal val="#ppt_x"/>
                                          </p:val>
                                        </p:tav>
                                      </p:tavLst>
                                    </p:anim>
                                    <p:anim calcmode="lin" valueType="num">
                                      <p:cBhvr additive="base">
                                        <p:cTn id="18" dur="500" fill="hold"/>
                                        <p:tgtEl>
                                          <p:spTgt spid="2544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3" name="内容占位符 2"/>
          <p:cNvSpPr>
            <a:spLocks/>
          </p:cNvSpPr>
          <p:nvPr/>
        </p:nvSpPr>
        <p:spPr bwMode="auto">
          <a:xfrm>
            <a:off x="792163" y="620713"/>
            <a:ext cx="7920037" cy="5399087"/>
          </a:xfrm>
          <a:prstGeom prst="rect">
            <a:avLst/>
          </a:prstGeom>
          <a:noFill/>
          <a:ln w="9525">
            <a:noFill/>
            <a:miter lim="800000"/>
            <a:headEnd/>
            <a:tailEnd/>
          </a:ln>
        </p:spPr>
        <p:txBody>
          <a:bodyPr/>
          <a:lstStyle/>
          <a:p>
            <a:pPr>
              <a:lnSpc>
                <a:spcPts val="3500"/>
              </a:lnSpc>
              <a:buFont typeface="Arial" charset="0"/>
              <a:buNone/>
            </a:pPr>
            <a:r>
              <a:rPr lang="zh-CN" altLang="en-US" sz="2400" b="1" dirty="0">
                <a:latin typeface="宋体" pitchFamily="2" charset="-122"/>
              </a:rPr>
              <a:t>    </a:t>
            </a:r>
            <a:r>
              <a:rPr lang="zh-CN" altLang="zh-CN" sz="2400" b="1" dirty="0">
                <a:latin typeface="宋体" pitchFamily="2" charset="-122"/>
              </a:rPr>
              <a:t>要求选好角度，确定立意，明确文体，自拟标题；不要脱离材料内容及含意的范围作文，不要套作，不得抄袭。</a:t>
            </a:r>
            <a:endParaRPr lang="zh-CN" altLang="en-US" sz="2400" b="1" dirty="0">
              <a:latin typeface="宋体" pitchFamily="2" charset="-122"/>
            </a:endParaRPr>
          </a:p>
          <a:p>
            <a:pPr>
              <a:lnSpc>
                <a:spcPts val="3500"/>
              </a:lnSpc>
            </a:pPr>
            <a:r>
              <a:rPr lang="en-US" altLang="zh-CN" sz="2400" b="1" dirty="0">
                <a:solidFill>
                  <a:srgbClr val="990033"/>
                </a:solidFill>
                <a:latin typeface="宋体" pitchFamily="2" charset="-122"/>
              </a:rPr>
              <a:t> </a:t>
            </a:r>
            <a:endParaRPr lang="en-US" altLang="zh-CN" sz="2400" b="1" dirty="0" smtClean="0">
              <a:solidFill>
                <a:srgbClr val="990033"/>
              </a:solidFill>
              <a:latin typeface="宋体" pitchFamily="2" charset="-122"/>
            </a:endParaRPr>
          </a:p>
          <a:p>
            <a:pPr>
              <a:lnSpc>
                <a:spcPts val="3500"/>
              </a:lnSpc>
            </a:pPr>
            <a:r>
              <a:rPr lang="en-US" altLang="zh-CN" sz="2400" b="1" dirty="0" smtClean="0">
                <a:solidFill>
                  <a:srgbClr val="990033"/>
                </a:solidFill>
                <a:latin typeface="黑体" pitchFamily="2" charset="-122"/>
                <a:ea typeface="黑体" pitchFamily="2" charset="-122"/>
              </a:rPr>
              <a:t>[</a:t>
            </a:r>
            <a:r>
              <a:rPr lang="zh-CN" altLang="en-US" sz="2400" b="1" dirty="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做此题可分五步。</a:t>
            </a:r>
            <a:r>
              <a:rPr lang="en-US" altLang="zh-CN" sz="2400" b="1" dirty="0" smtClean="0">
                <a:solidFill>
                  <a:srgbClr val="990033"/>
                </a:solidFill>
                <a:latin typeface="宋体" pitchFamily="2" charset="-122"/>
              </a:rPr>
              <a:t>(1)</a:t>
            </a:r>
            <a:r>
              <a:rPr lang="zh-CN" altLang="en-US" sz="2400" b="1" dirty="0" smtClean="0">
                <a:solidFill>
                  <a:srgbClr val="990033"/>
                </a:solidFill>
                <a:latin typeface="宋体" pitchFamily="2" charset="-122"/>
              </a:rPr>
              <a:t>概括画面内容和要点。图中的孩子得了“学习进步奖”，边用脚狠狠地踹门边说“爸、妈，快开门！我得奖啦！”。</a:t>
            </a:r>
            <a:r>
              <a:rPr lang="en-US" altLang="zh-CN" sz="2400" b="1" dirty="0" smtClean="0">
                <a:solidFill>
                  <a:srgbClr val="990033"/>
                </a:solidFill>
                <a:latin typeface="宋体" pitchFamily="2" charset="-122"/>
              </a:rPr>
              <a:t>(2)</a:t>
            </a:r>
            <a:r>
              <a:rPr lang="zh-CN" altLang="en-US" sz="2400" b="1" dirty="0" smtClean="0">
                <a:solidFill>
                  <a:srgbClr val="990033"/>
                </a:solidFill>
                <a:latin typeface="宋体" pitchFamily="2" charset="-122"/>
              </a:rPr>
              <a:t>确定画面主体和性质。 主体是孩子，性质是反面的。</a:t>
            </a:r>
            <a:r>
              <a:rPr lang="en-US" altLang="zh-CN" sz="2400" b="1" dirty="0" smtClean="0">
                <a:solidFill>
                  <a:srgbClr val="990033"/>
                </a:solidFill>
                <a:latin typeface="宋体" pitchFamily="2" charset="-122"/>
              </a:rPr>
              <a:t>(3)</a:t>
            </a:r>
            <a:r>
              <a:rPr lang="zh-CN" altLang="en-US" sz="2400" b="1" dirty="0" smtClean="0">
                <a:solidFill>
                  <a:srgbClr val="990033"/>
                </a:solidFill>
                <a:latin typeface="宋体" pitchFamily="2" charset="-122"/>
              </a:rPr>
              <a:t>确定命题者的倾向性。命题者的倾向性是反对的。</a:t>
            </a:r>
            <a:r>
              <a:rPr lang="en-US" altLang="zh-CN" sz="2400" b="1" dirty="0" smtClean="0">
                <a:solidFill>
                  <a:srgbClr val="990033"/>
                </a:solidFill>
                <a:latin typeface="宋体" pitchFamily="2" charset="-122"/>
              </a:rPr>
              <a:t>(4)</a:t>
            </a:r>
            <a:r>
              <a:rPr lang="zh-CN" altLang="en-US" sz="2400" b="1" dirty="0" smtClean="0">
                <a:solidFill>
                  <a:srgbClr val="990033"/>
                </a:solidFill>
                <a:latin typeface="宋体" pitchFamily="2" charset="-122"/>
              </a:rPr>
              <a:t>分析原因，找出要说明的道理。孩子学习进步了值得表扬，但用脚踹门则显品德低劣，重智更需重德。这幅漫画讽刺了家庭、学校只重视学习，而忽视了品德教育的现象。</a:t>
            </a:r>
            <a:r>
              <a:rPr lang="en-US" altLang="zh-CN" sz="2400" b="1" dirty="0" smtClean="0">
                <a:solidFill>
                  <a:srgbClr val="990033"/>
                </a:solidFill>
                <a:latin typeface="宋体" pitchFamily="2" charset="-122"/>
              </a:rPr>
              <a:t>(5)</a:t>
            </a:r>
            <a:r>
              <a:rPr lang="zh-CN" altLang="en-US" sz="2400" b="1" dirty="0" smtClean="0">
                <a:solidFill>
                  <a:srgbClr val="990033"/>
                </a:solidFill>
                <a:latin typeface="宋体" pitchFamily="2" charset="-122"/>
              </a:rPr>
              <a:t>根据性质、倾向定主题。评价孩子不应局限于学习，而应综合考量，尤其是其品德，重智更需重德。</a:t>
            </a:r>
          </a:p>
          <a:p>
            <a:pPr>
              <a:lnSpc>
                <a:spcPts val="3500"/>
              </a:lnSpc>
            </a:pPr>
            <a:endParaRPr lang="zh-CN" altLang="zh-CN" sz="2400" b="1" dirty="0">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51215"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51216"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427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3" name="内容占位符 2"/>
          <p:cNvSpPr>
            <a:spLocks/>
          </p:cNvSpPr>
          <p:nvPr/>
        </p:nvSpPr>
        <p:spPr bwMode="auto">
          <a:xfrm>
            <a:off x="792163" y="936625"/>
            <a:ext cx="7920037" cy="5399088"/>
          </a:xfrm>
          <a:prstGeom prst="rect">
            <a:avLst/>
          </a:prstGeom>
          <a:noFill/>
          <a:ln w="9525">
            <a:noFill/>
            <a:miter lim="800000"/>
            <a:headEnd/>
            <a:tailEnd/>
          </a:ln>
        </p:spPr>
        <p:txBody>
          <a:bodyPr/>
          <a:lstStyle/>
          <a:p>
            <a:pPr indent="88900">
              <a:lnSpc>
                <a:spcPts val="3500"/>
              </a:lnSpc>
            </a:pPr>
            <a:r>
              <a:rPr lang="en-US" altLang="zh-CN" sz="2400" b="1" dirty="0" smtClean="0">
                <a:latin typeface="宋体" pitchFamily="2" charset="-122"/>
              </a:rPr>
              <a:t>11.</a:t>
            </a:r>
            <a:r>
              <a:rPr lang="zh-CN" altLang="en-US" sz="2400" b="1" dirty="0" smtClean="0">
                <a:latin typeface="宋体" pitchFamily="2" charset="-122"/>
              </a:rPr>
              <a:t>阅读下面的图画材料，根据要求写一篇不少于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indent="88900">
              <a:lnSpc>
                <a:spcPts val="3500"/>
              </a:lnSpc>
            </a:pPr>
            <a:endParaRPr lang="zh-CN" altLang="en-US" sz="2400" b="1" dirty="0">
              <a:latin typeface="宋体" pitchFamily="2" charset="-122"/>
            </a:endParaRPr>
          </a:p>
          <a:p>
            <a:pPr indent="88900">
              <a:lnSpc>
                <a:spcPts val="3500"/>
              </a:lnSpc>
              <a:buFont typeface="Arial" charset="0"/>
              <a:buNone/>
            </a:pPr>
            <a:endParaRPr lang="zh-CN" altLang="en-US" sz="2400" b="1" dirty="0">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2614281" name="Picture 9"/>
          <p:cNvPicPr>
            <a:picLocks noChangeAspect="1" noChangeArrowheads="1"/>
          </p:cNvPicPr>
          <p:nvPr/>
        </p:nvPicPr>
        <p:blipFill>
          <a:blip r:embed="rId3"/>
          <a:srcRect/>
          <a:stretch>
            <a:fillRect/>
          </a:stretch>
        </p:blipFill>
        <p:spPr bwMode="auto">
          <a:xfrm>
            <a:off x="2411413" y="1773239"/>
            <a:ext cx="3589347" cy="3529676"/>
          </a:xfrm>
          <a:prstGeom prst="rect">
            <a:avLst/>
          </a:prstGeom>
          <a:noFill/>
          <a:ln w="9525">
            <a:noFill/>
            <a:miter lim="800000"/>
            <a:headEnd/>
            <a:tailEnd/>
          </a:ln>
          <a:effectLst/>
        </p:spPr>
      </p:pic>
      <p:grpSp>
        <p:nvGrpSpPr>
          <p:cNvPr id="2" name="Group 7"/>
          <p:cNvGrpSpPr>
            <a:grpSpLocks/>
          </p:cNvGrpSpPr>
          <p:nvPr/>
        </p:nvGrpSpPr>
        <p:grpSpPr bwMode="auto">
          <a:xfrm>
            <a:off x="0" y="3716338"/>
            <a:ext cx="609600" cy="1978025"/>
            <a:chOff x="0" y="0"/>
            <a:chExt cx="384" cy="1246"/>
          </a:xfrm>
        </p:grpSpPr>
        <p:pic>
          <p:nvPicPr>
            <p:cNvPr id="2614283" name="Picture 8"/>
            <p:cNvPicPr>
              <a:picLocks noChangeAspect="1" noChangeArrowheads="1"/>
            </p:cNvPicPr>
            <p:nvPr/>
          </p:nvPicPr>
          <p:blipFill>
            <a:blip r:embed="rId4"/>
            <a:srcRect/>
            <a:stretch>
              <a:fillRect/>
            </a:stretch>
          </p:blipFill>
          <p:spPr bwMode="auto">
            <a:xfrm>
              <a:off x="0" y="0"/>
              <a:ext cx="384" cy="1171"/>
            </a:xfrm>
            <a:prstGeom prst="rect">
              <a:avLst/>
            </a:prstGeom>
            <a:noFill/>
            <a:ln w="9525">
              <a:noFill/>
              <a:miter lim="800000"/>
              <a:headEnd/>
              <a:tailEnd/>
            </a:ln>
          </p:spPr>
        </p:pic>
        <p:sp>
          <p:nvSpPr>
            <p:cNvPr id="2614284" name="内容占位符 2">
              <a:hlinkClick r:id="rId5"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14281"/>
                                        </p:tgtEl>
                                        <p:attrNameLst>
                                          <p:attrName>style.visibility</p:attrName>
                                        </p:attrNameLst>
                                      </p:cBhvr>
                                      <p:to>
                                        <p:strVal val="visible"/>
                                      </p:to>
                                    </p:set>
                                    <p:anim calcmode="lin" valueType="num">
                                      <p:cBhvr additive="base">
                                        <p:cTn id="13" dur="500" fill="hold"/>
                                        <p:tgtEl>
                                          <p:spTgt spid="2614281"/>
                                        </p:tgtEl>
                                        <p:attrNameLst>
                                          <p:attrName>ppt_x</p:attrName>
                                        </p:attrNameLst>
                                      </p:cBhvr>
                                      <p:tavLst>
                                        <p:tav tm="0">
                                          <p:val>
                                            <p:strVal val="#ppt_x"/>
                                          </p:val>
                                        </p:tav>
                                        <p:tav tm="100000">
                                          <p:val>
                                            <p:strVal val="#ppt_x"/>
                                          </p:val>
                                        </p:tav>
                                      </p:tavLst>
                                    </p:anim>
                                    <p:anim calcmode="lin" valueType="num">
                                      <p:cBhvr additive="base">
                                        <p:cTn id="14" dur="500" fill="hold"/>
                                        <p:tgtEl>
                                          <p:spTgt spid="2614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3" name="内容占位符 2"/>
          <p:cNvSpPr>
            <a:spLocks/>
          </p:cNvSpPr>
          <p:nvPr/>
        </p:nvSpPr>
        <p:spPr bwMode="auto">
          <a:xfrm>
            <a:off x="642910" y="714356"/>
            <a:ext cx="8001056" cy="6286520"/>
          </a:xfrm>
          <a:prstGeom prst="rect">
            <a:avLst/>
          </a:prstGeom>
          <a:noFill/>
          <a:ln w="9525">
            <a:noFill/>
            <a:miter lim="800000"/>
            <a:headEnd/>
            <a:tailEnd/>
          </a:ln>
        </p:spPr>
        <p:txBody>
          <a:bodyPr/>
          <a:lstStyle/>
          <a:p>
            <a:pPr>
              <a:lnSpc>
                <a:spcPts val="3500"/>
              </a:lnSpc>
              <a:buFont typeface="Arial" charset="0"/>
              <a:buNone/>
            </a:pPr>
            <a:r>
              <a:rPr lang="zh-CN" altLang="en-US" sz="2400" b="1" dirty="0">
                <a:latin typeface="宋体" pitchFamily="2" charset="-122"/>
              </a:rPr>
              <a:t>    </a:t>
            </a:r>
            <a:r>
              <a:rPr lang="zh-CN" altLang="zh-CN" sz="2400" b="1" dirty="0" smtClean="0">
                <a:latin typeface="宋体" pitchFamily="2" charset="-122"/>
              </a:rPr>
              <a:t>要求选好角度，确定立意，明确文体，自拟标题；不要脱离材料内容及含意的范围作文，不要套作，不得抄袭。</a:t>
            </a:r>
            <a:endParaRPr lang="zh-CN" altLang="en-US" sz="2400" b="1" dirty="0">
              <a:latin typeface="宋体" pitchFamily="2" charset="-122"/>
            </a:endParaRPr>
          </a:p>
          <a:p>
            <a:pPr>
              <a:lnSpc>
                <a:spcPts val="3500"/>
              </a:lnSpc>
            </a:pPr>
            <a:endParaRPr lang="en-US" altLang="zh-CN" sz="2400" b="1" dirty="0" smtClean="0">
              <a:solidFill>
                <a:srgbClr val="990033"/>
              </a:solidFill>
              <a:latin typeface="黑体" pitchFamily="2" charset="-122"/>
              <a:ea typeface="黑体" pitchFamily="2" charset="-122"/>
            </a:endParaRPr>
          </a:p>
          <a:p>
            <a:pPr>
              <a:lnSpc>
                <a:spcPts val="3500"/>
              </a:lnSpc>
            </a:pPr>
            <a:r>
              <a:rPr lang="en-US" altLang="zh-CN" sz="2400" b="1" dirty="0" smtClean="0">
                <a:solidFill>
                  <a:srgbClr val="990033"/>
                </a:solidFill>
                <a:latin typeface="黑体" pitchFamily="2" charset="-122"/>
                <a:ea typeface="黑体" pitchFamily="2" charset="-122"/>
              </a:rPr>
              <a:t>[</a:t>
            </a:r>
            <a:r>
              <a:rPr lang="zh-CN" altLang="en-US" sz="2400" b="1" dirty="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做此题，可分五步。</a:t>
            </a:r>
            <a:r>
              <a:rPr lang="en-US" altLang="zh-CN" sz="2400" b="1" dirty="0" smtClean="0">
                <a:solidFill>
                  <a:srgbClr val="990033"/>
                </a:solidFill>
                <a:latin typeface="宋体" pitchFamily="2" charset="-122"/>
              </a:rPr>
              <a:t>(1)</a:t>
            </a:r>
            <a:r>
              <a:rPr lang="zh-CN" altLang="en-US" sz="2400" b="1" dirty="0" smtClean="0">
                <a:solidFill>
                  <a:srgbClr val="990033"/>
                </a:solidFill>
                <a:latin typeface="宋体" pitchFamily="2" charset="-122"/>
              </a:rPr>
              <a:t>概括画面内容和要点。表面上看，所有的空间都被占用了，连孩子玩耍的那点空间也没有了；高楼林立，没了放风筝的地方，孩子只得在高楼上放风筝！</a:t>
            </a:r>
            <a:r>
              <a:rPr lang="en-US" altLang="zh-CN" sz="2400" b="1" dirty="0" smtClean="0">
                <a:solidFill>
                  <a:srgbClr val="990033"/>
                </a:solidFill>
                <a:latin typeface="宋体" pitchFamily="2" charset="-122"/>
              </a:rPr>
              <a:t>(2)</a:t>
            </a:r>
            <a:r>
              <a:rPr lang="zh-CN" altLang="en-US" sz="2400" b="1" dirty="0" smtClean="0">
                <a:solidFill>
                  <a:srgbClr val="990033"/>
                </a:solidFill>
                <a:latin typeface="宋体" pitchFamily="2" charset="-122"/>
              </a:rPr>
              <a:t>确定画面主体和性质。材料的性质是反面的。</a:t>
            </a:r>
            <a:r>
              <a:rPr lang="en-US" altLang="zh-CN" sz="2400" b="1" dirty="0" smtClean="0">
                <a:solidFill>
                  <a:srgbClr val="990033"/>
                </a:solidFill>
                <a:latin typeface="宋体" pitchFamily="2" charset="-122"/>
              </a:rPr>
              <a:t>(3)</a:t>
            </a:r>
            <a:r>
              <a:rPr lang="zh-CN" altLang="en-US" sz="2400" b="1" dirty="0" smtClean="0">
                <a:solidFill>
                  <a:srgbClr val="990033"/>
                </a:solidFill>
                <a:latin typeface="宋体" pitchFamily="2" charset="-122"/>
              </a:rPr>
              <a:t>确定命题者的倾向性。材料中的高楼象征着自然环境、生存环境等；小孩象征着孩子、人类；风筝象征着自由的空间、自由的栖息地、自由的家园、自由的思想等。命题者的倾向性是反对的。</a:t>
            </a:r>
            <a:r>
              <a:rPr lang="en-US" altLang="zh-CN" sz="2400" b="1" dirty="0" smtClean="0">
                <a:solidFill>
                  <a:srgbClr val="990033"/>
                </a:solidFill>
                <a:latin typeface="宋体" pitchFamily="2" charset="-122"/>
              </a:rPr>
              <a:t>(4)</a:t>
            </a:r>
            <a:r>
              <a:rPr lang="zh-CN" altLang="en-US" sz="2400" b="1" dirty="0" smtClean="0">
                <a:solidFill>
                  <a:srgbClr val="990033"/>
                </a:solidFill>
                <a:latin typeface="宋体" pitchFamily="2" charset="-122"/>
              </a:rPr>
              <a:t>分析原因，找出要说明的道理。孩子在现代</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工业</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文明中没有放风筝的自由地带，</a:t>
            </a:r>
            <a:endParaRPr lang="zh-CN" altLang="zh-CN" sz="2400" b="1" dirty="0">
              <a:solidFill>
                <a:srgbClr val="990033"/>
              </a:solidFill>
              <a:latin typeface="宋体" pitchFamily="2" charset="-122"/>
            </a:endParaRPr>
          </a:p>
        </p:txBody>
      </p:sp>
      <p:sp>
        <p:nvSpPr>
          <p:cNvPr id="53259"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3260" name="Rectangle 12"/>
          <p:cNvSpPr>
            <a:spLocks noChangeArrowheads="1"/>
          </p:cNvSpPr>
          <p:nvPr/>
        </p:nvSpPr>
        <p:spPr bwMode="auto">
          <a:xfrm>
            <a:off x="0" y="152400"/>
            <a:ext cx="331788"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r>
              <a:rPr lang="zh-CN" altLang="en-US" sz="700"/>
              <a:t> </a:t>
            </a:r>
            <a:endParaRPr lang="zh-CN" altLang="en-US"/>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53266"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53267"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67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专题十四　精准审题守江山 </a:t>
            </a:r>
          </a:p>
        </p:txBody>
      </p:sp>
      <p:sp>
        <p:nvSpPr>
          <p:cNvPr id="3" name="内容占位符 2"/>
          <p:cNvSpPr>
            <a:spLocks/>
          </p:cNvSpPr>
          <p:nvPr/>
        </p:nvSpPr>
        <p:spPr bwMode="auto">
          <a:xfrm>
            <a:off x="792163" y="936625"/>
            <a:ext cx="7920037" cy="5399088"/>
          </a:xfrm>
          <a:prstGeom prst="rect">
            <a:avLst/>
          </a:prstGeom>
          <a:noFill/>
          <a:ln w="9525">
            <a:noFill/>
            <a:miter lim="800000"/>
            <a:headEnd/>
            <a:tailEnd/>
          </a:ln>
        </p:spPr>
        <p:txBody>
          <a:bodyPr/>
          <a:lstStyle/>
          <a:p>
            <a:pPr>
              <a:lnSpc>
                <a:spcPts val="3500"/>
              </a:lnSpc>
              <a:buFont typeface="Arial" charset="0"/>
              <a:buNone/>
            </a:pPr>
            <a:r>
              <a:rPr lang="zh-CN" altLang="en-US" sz="2400" b="1" dirty="0" smtClean="0">
                <a:solidFill>
                  <a:srgbClr val="990033"/>
                </a:solidFill>
                <a:latin typeface="宋体" pitchFamily="2" charset="-122"/>
              </a:rPr>
              <a:t>人类在文明的演进中失去了自由的栖息地</a:t>
            </a:r>
            <a:r>
              <a:rPr lang="en-US" altLang="zh-CN" sz="2400" b="1" dirty="0" smtClean="0">
                <a:solidFill>
                  <a:srgbClr val="990033"/>
                </a:solidFill>
                <a:latin typeface="宋体" pitchFamily="2" charset="-122"/>
              </a:rPr>
              <a:t>……(5)</a:t>
            </a:r>
            <a:r>
              <a:rPr lang="zh-CN" altLang="en-US" sz="2400" b="1" dirty="0" smtClean="0">
                <a:solidFill>
                  <a:srgbClr val="990033"/>
                </a:solidFill>
                <a:latin typeface="宋体" pitchFamily="2" charset="-122"/>
              </a:rPr>
              <a:t>根据性质、倾向定主题。可立意为：关心孩子、关注人类生存空间、回归本我等。</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或反面立意</a:t>
            </a:r>
            <a:r>
              <a:rPr lang="en-US" altLang="zh-CN" sz="2400" b="1" dirty="0" smtClean="0">
                <a:solidFill>
                  <a:srgbClr val="990033"/>
                </a:solidFill>
                <a:latin typeface="宋体" pitchFamily="2" charset="-122"/>
              </a:rPr>
              <a:t>)</a:t>
            </a:r>
            <a:endParaRPr lang="zh-CN" altLang="zh-CN" sz="2400" b="1" dirty="0">
              <a:latin typeface="宋体" pitchFamily="2" charset="-122"/>
            </a:endParaRPr>
          </a:p>
        </p:txBody>
      </p:sp>
      <p:sp>
        <p:nvSpPr>
          <p:cNvPr id="1692686"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92687" name="Rectangle 15"/>
          <p:cNvSpPr>
            <a:spLocks noChangeArrowheads="1"/>
          </p:cNvSpPr>
          <p:nvPr/>
        </p:nvSpPr>
        <p:spPr bwMode="auto">
          <a:xfrm>
            <a:off x="0" y="152400"/>
            <a:ext cx="331788" cy="244475"/>
          </a:xfrm>
          <a:prstGeom prst="rect">
            <a:avLst/>
          </a:prstGeom>
          <a:noFill/>
          <a:ln w="9525">
            <a:noFill/>
            <a:miter lim="800000"/>
            <a:headEnd/>
            <a:tailEnd/>
          </a:ln>
          <a:effectLst/>
        </p:spPr>
        <p:txBody>
          <a:bodyPr wrap="none" anchor="ctr">
            <a:spAutoFit/>
          </a:bodyPr>
          <a:lstStyle/>
          <a:p>
            <a:pPr eaLnBrk="0" hangingPunct="0"/>
            <a:r>
              <a:rPr lang="zh-CN" altLang="en-US" sz="1000">
                <a:latin typeface="Times New Roman" pitchFamily="18" charset="0"/>
                <a:cs typeface="Times New Roman" pitchFamily="18" charset="0"/>
              </a:rPr>
              <a:t>　</a:t>
            </a:r>
            <a:r>
              <a:rPr lang="zh-CN" altLang="en-US" sz="700"/>
              <a:t> </a:t>
            </a:r>
            <a:endParaRPr lang="zh-CN" altLang="en-US"/>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69269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69269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4"/>
          <p:cNvGrpSpPr>
            <a:grpSpLocks/>
          </p:cNvGrpSpPr>
          <p:nvPr/>
        </p:nvGrpSpPr>
        <p:grpSpPr bwMode="auto">
          <a:xfrm>
            <a:off x="1588" y="1857375"/>
            <a:ext cx="609600" cy="2003425"/>
            <a:chOff x="0" y="0"/>
            <a:chExt cx="384" cy="1262"/>
          </a:xfrm>
        </p:grpSpPr>
        <p:pic>
          <p:nvPicPr>
            <p:cNvPr id="2551835" name="Picture 5"/>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51836" name="内容占位符 2">
              <a:hlinkClick r:id="rId4"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考题</a:t>
              </a:r>
              <a:r>
                <a:rPr lang="en-US" altLang="zh-CN" sz="2000" b="1" dirty="0">
                  <a:solidFill>
                    <a:schemeClr val="bg1"/>
                  </a:solidFill>
                  <a:ea typeface="幼圆" pitchFamily="49" charset="-122"/>
                </a:rPr>
                <a:t>·</a:t>
              </a:r>
            </a:p>
            <a:p>
              <a:pPr>
                <a:lnSpc>
                  <a:spcPts val="2300"/>
                </a:lnSpc>
                <a:buFont typeface="Arial" charset="0"/>
                <a:buNone/>
              </a:pPr>
              <a:r>
                <a:rPr lang="zh-CN" altLang="en-US" sz="2000" b="1" dirty="0">
                  <a:solidFill>
                    <a:schemeClr val="bg1"/>
                  </a:solidFill>
                  <a:ea typeface="幼圆" pitchFamily="49" charset="-122"/>
                </a:rPr>
                <a:t>升格</a:t>
              </a:r>
            </a:p>
          </p:txBody>
        </p:sp>
      </p:grpSp>
      <p:grpSp>
        <p:nvGrpSpPr>
          <p:cNvPr id="3" name="Group 7"/>
          <p:cNvGrpSpPr>
            <a:grpSpLocks/>
          </p:cNvGrpSpPr>
          <p:nvPr/>
        </p:nvGrpSpPr>
        <p:grpSpPr bwMode="auto">
          <a:xfrm>
            <a:off x="0" y="3716338"/>
            <a:ext cx="609600" cy="1978025"/>
            <a:chOff x="0" y="0"/>
            <a:chExt cx="384" cy="1246"/>
          </a:xfrm>
        </p:grpSpPr>
        <p:pic>
          <p:nvPicPr>
            <p:cNvPr id="2551838" name="Picture 8">
              <a:hlinkClick r:id="rId5" action="ppaction://hlinksldjump"/>
            </p:cNvPr>
            <p:cNvPicPr>
              <a:picLocks noChangeAspect="1" noChangeArrowheads="1"/>
            </p:cNvPicPr>
            <p:nvPr/>
          </p:nvPicPr>
          <p:blipFill>
            <a:blip r:embed="rId6"/>
            <a:srcRect/>
            <a:stretch>
              <a:fillRect/>
            </a:stretch>
          </p:blipFill>
          <p:spPr bwMode="auto">
            <a:xfrm>
              <a:off x="0" y="0"/>
              <a:ext cx="384" cy="1171"/>
            </a:xfrm>
            <a:prstGeom prst="rect">
              <a:avLst/>
            </a:prstGeom>
            <a:noFill/>
            <a:ln w="9525">
              <a:noFill/>
              <a:miter lim="800000"/>
              <a:headEnd/>
              <a:tailEnd/>
            </a:ln>
          </p:spPr>
        </p:pic>
        <p:sp>
          <p:nvSpPr>
            <p:cNvPr id="2551839" name="内容占位符 2">
              <a:hlinkClick r:id="rId7"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dirty="0">
                  <a:solidFill>
                    <a:schemeClr val="bg1"/>
                  </a:solidFill>
                  <a:ea typeface="幼圆" pitchFamily="49" charset="-122"/>
                </a:rPr>
                <a:t>技法</a:t>
              </a:r>
              <a:r>
                <a:rPr lang="en-US" altLang="zh-CN" sz="2000" b="1" dirty="0">
                  <a:solidFill>
                    <a:schemeClr val="bg1"/>
                  </a:solidFill>
                  <a:ea typeface="幼圆" pitchFamily="49" charset="-122"/>
                </a:rPr>
                <a:t>·</a:t>
              </a:r>
              <a:endParaRPr lang="en-US" sz="2000" b="1" dirty="0">
                <a:solidFill>
                  <a:schemeClr val="bg1"/>
                </a:solidFill>
                <a:ea typeface="幼圆" pitchFamily="49" charset="-122"/>
              </a:endParaRPr>
            </a:p>
            <a:p>
              <a:pPr>
                <a:lnSpc>
                  <a:spcPts val="2300"/>
                </a:lnSpc>
                <a:buFont typeface="Arial" charset="0"/>
                <a:buNone/>
              </a:pPr>
              <a:r>
                <a:rPr lang="zh-CN" altLang="en-US" sz="2000" b="1" dirty="0">
                  <a:solidFill>
                    <a:schemeClr val="bg1"/>
                  </a:solidFill>
                  <a:ea typeface="幼圆" pitchFamily="49" charset="-122"/>
                </a:rPr>
                <a:t>训练</a:t>
              </a:r>
            </a:p>
          </p:txBody>
        </p:sp>
      </p:grpSp>
      <p:sp>
        <p:nvSpPr>
          <p:cNvPr id="2551840" name="Text Box 6"/>
          <p:cNvSpPr txBox="1">
            <a:spLocks noChangeArrowheads="1"/>
          </p:cNvSpPr>
          <p:nvPr/>
        </p:nvSpPr>
        <p:spPr bwMode="auto">
          <a:xfrm>
            <a:off x="900113" y="2708275"/>
            <a:ext cx="7920037" cy="762000"/>
          </a:xfrm>
          <a:prstGeom prst="rect">
            <a:avLst/>
          </a:prstGeom>
          <a:noFill/>
          <a:ln w="9525">
            <a:noFill/>
            <a:miter lim="800000"/>
            <a:headEnd/>
            <a:tailEnd/>
          </a:ln>
        </p:spPr>
        <p:txBody>
          <a:bodyPr>
            <a:spAutoFit/>
          </a:bodyPr>
          <a:lstStyle/>
          <a:p>
            <a:pPr algn="ctr">
              <a:buFont typeface="Arial" charset="0"/>
              <a:buNone/>
            </a:pPr>
            <a:r>
              <a:rPr lang="zh-CN" altLang="en-US" sz="4400">
                <a:solidFill>
                  <a:srgbClr val="FF6600"/>
                </a:solidFill>
                <a:latin typeface="黑体" pitchFamily="2" charset="-122"/>
                <a:ea typeface="黑体" pitchFamily="2" charset="-122"/>
              </a:rPr>
              <a:t>专题十五  回眸点题中心明</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551840"/>
                                        </p:tgtEl>
                                        <p:attrNameLst>
                                          <p:attrName>style.visibility</p:attrName>
                                        </p:attrNameLst>
                                      </p:cBhvr>
                                      <p:to>
                                        <p:strVal val="visible"/>
                                      </p:to>
                                    </p:set>
                                    <p:anim calcmode="lin" valueType="num">
                                      <p:cBhvr>
                                        <p:cTn id="7" dur="500" fill="hold"/>
                                        <p:tgtEl>
                                          <p:spTgt spid="2551840"/>
                                        </p:tgtEl>
                                        <p:attrNameLst>
                                          <p:attrName>ppt_w</p:attrName>
                                        </p:attrNameLst>
                                      </p:cBhvr>
                                      <p:tavLst>
                                        <p:tav tm="0">
                                          <p:val>
                                            <p:fltVal val="0"/>
                                          </p:val>
                                        </p:tav>
                                        <p:tav tm="100000">
                                          <p:val>
                                            <p:strVal val="#ppt_w"/>
                                          </p:val>
                                        </p:tav>
                                      </p:tavLst>
                                    </p:anim>
                                    <p:anim calcmode="lin" valueType="num">
                                      <p:cBhvr>
                                        <p:cTn id="8" dur="500" fill="hold"/>
                                        <p:tgtEl>
                                          <p:spTgt spid="2551840"/>
                                        </p:tgtEl>
                                        <p:attrNameLst>
                                          <p:attrName>ppt_h</p:attrName>
                                        </p:attrNameLst>
                                      </p:cBhvr>
                                      <p:tavLst>
                                        <p:tav tm="0">
                                          <p:val>
                                            <p:fltVal val="0"/>
                                          </p:val>
                                        </p:tav>
                                        <p:tav tm="100000">
                                          <p:val>
                                            <p:strVal val="#ppt_h"/>
                                          </p:val>
                                        </p:tav>
                                      </p:tavLst>
                                    </p:anim>
                                    <p:animEffect transition="in" filter="fade">
                                      <p:cBhvr>
                                        <p:cTn id="9" dur="500"/>
                                        <p:tgtEl>
                                          <p:spTgt spid="2551840"/>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3"/>
                                        </p:tgtEl>
                                      </p:cBhvr>
                                    </p:animEffect>
                                    <p:animScale>
                                      <p:cBhvr>
                                        <p:cTn id="1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1840"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08050"/>
            <a:ext cx="8064500" cy="5399088"/>
          </a:xfrm>
        </p:spPr>
        <p:txBody>
          <a:bodyPr/>
          <a:lstStyle/>
          <a:p>
            <a:pPr marL="0" indent="0" eaLnBrk="1" hangingPunct="1">
              <a:lnSpc>
                <a:spcPts val="3500"/>
              </a:lnSpc>
              <a:spcBef>
                <a:spcPct val="0"/>
              </a:spcBef>
              <a:buNone/>
            </a:pPr>
            <a:r>
              <a:rPr lang="en-US" altLang="zh-CN" sz="2400" b="1" dirty="0" smtClean="0">
                <a:latin typeface="宋体" pitchFamily="2" charset="-122"/>
              </a:rPr>
              <a:t>[2013•</a:t>
            </a:r>
            <a:r>
              <a:rPr lang="zh-CN" altLang="en-US" sz="2400" b="1" dirty="0" smtClean="0">
                <a:latin typeface="宋体" pitchFamily="2" charset="-122"/>
              </a:rPr>
              <a:t>新课标全国卷</a:t>
            </a:r>
            <a:r>
              <a:rPr lang="en-US" altLang="zh-CN" sz="2400" b="1" dirty="0" smtClean="0">
                <a:latin typeface="宋体" pitchFamily="2" charset="-122"/>
              </a:rPr>
              <a:t>Ⅰ]</a:t>
            </a:r>
            <a:r>
              <a:rPr lang="zh-CN" altLang="en-US" sz="2400" b="1" dirty="0" smtClean="0">
                <a:latin typeface="宋体" pitchFamily="2" charset="-122"/>
              </a:rPr>
              <a:t>阅读下面的材料，根据要求写一篇不少于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一位商人发现并买下一块晶莹剔透、大如蛋黄的钻石。他请专家检验，专家大加赞赏，但为钻石中有道裂纹表示惋惜，并说：“如果沿裂纹切割成两块，能使钻石增值；只是一旦失败，损失就大了。”怎样切割这块钻石呢？商人咨询了很多切割师，他们都不愿动手，说是风险太大。</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后来，一位技艺高超的老切割师答应试试。他设计了周密的切割方案，然后指导年轻的徒弟动手操作。当着商人的面，徒弟一下子就把钻石切成两块。商人捧起两块钻石，十分感慨。老切割师说：“要有经验、技术，更要有勇气。不去想价值的事，手就不会发抖。”</a:t>
            </a:r>
          </a:p>
          <a:p>
            <a:pPr marL="0" indent="0" algn="just" eaLnBrk="1" hangingPunct="1">
              <a:lnSpc>
                <a:spcPts val="3500"/>
              </a:lnSpc>
              <a:spcBef>
                <a:spcPct val="0"/>
              </a:spcBef>
              <a:buFont typeface="Arial" charset="0"/>
              <a:buNone/>
            </a:pPr>
            <a:r>
              <a:rPr lang="zh-CN" altLang="en-US" sz="2400" b="1" dirty="0" smtClean="0">
                <a:latin typeface="宋体" pitchFamily="2" charset="-122"/>
              </a:rPr>
              <a:t>    </a:t>
            </a:r>
          </a:p>
        </p:txBody>
      </p:sp>
      <p:sp>
        <p:nvSpPr>
          <p:cNvPr id="171213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5"/>
          <p:cNvGrpSpPr>
            <a:grpSpLocks/>
          </p:cNvGrpSpPr>
          <p:nvPr/>
        </p:nvGrpSpPr>
        <p:grpSpPr bwMode="auto">
          <a:xfrm>
            <a:off x="1588" y="777875"/>
            <a:ext cx="609600" cy="2003425"/>
            <a:chOff x="1" y="490"/>
            <a:chExt cx="384" cy="1262"/>
          </a:xfrm>
        </p:grpSpPr>
        <p:pic>
          <p:nvPicPr>
            <p:cNvPr id="1712138" name="Picture 6"/>
            <p:cNvPicPr>
              <a:picLocks noChangeAspect="1" noChangeArrowheads="1"/>
            </p:cNvPicPr>
            <p:nvPr/>
          </p:nvPicPr>
          <p:blipFill>
            <a:blip r:embed="rId3"/>
            <a:srcRect/>
            <a:stretch>
              <a:fillRect/>
            </a:stretch>
          </p:blipFill>
          <p:spPr bwMode="auto">
            <a:xfrm>
              <a:off x="1" y="490"/>
              <a:ext cx="384" cy="1171"/>
            </a:xfrm>
            <a:prstGeom prst="rect">
              <a:avLst/>
            </a:prstGeom>
            <a:noFill/>
            <a:ln w="9525">
              <a:noFill/>
              <a:miter lim="800000"/>
              <a:headEnd/>
              <a:tailEnd/>
            </a:ln>
          </p:spPr>
        </p:pic>
        <p:sp>
          <p:nvSpPr>
            <p:cNvPr id="1712139" name="内容占位符 2"/>
            <p:cNvSpPr>
              <a:spLocks/>
            </p:cNvSpPr>
            <p:nvPr/>
          </p:nvSpPr>
          <p:spPr bwMode="auto">
            <a:xfrm>
              <a:off x="62" y="57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b="1">
                  <a:solidFill>
                    <a:schemeClr val="bg1"/>
                  </a:solidFill>
                </a:rPr>
                <a:t>.</a:t>
              </a:r>
              <a:endParaRPr lang="en-US" altLang="zh-CN"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升格</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908050"/>
            <a:ext cx="8064500" cy="5399088"/>
          </a:xfrm>
        </p:spPr>
        <p:txBody>
          <a:bodyPr/>
          <a:lstStyle/>
          <a:p>
            <a:pPr marL="0" indent="0" eaLnBrk="1" hangingPunct="1">
              <a:lnSpc>
                <a:spcPts val="3500"/>
              </a:lnSpc>
              <a:spcBef>
                <a:spcPct val="0"/>
              </a:spcBef>
              <a:buNone/>
            </a:pPr>
            <a:r>
              <a:rPr lang="zh-CN" altLang="en-US" sz="2400" b="1" dirty="0" smtClean="0">
                <a:latin typeface="宋体" pitchFamily="2" charset="-122"/>
              </a:rPr>
              <a:t>    要求选好角度，确定立意，明确文体，自拟标题；不要脱离材料内容及含意的范围作文，不要套作，不得抄袭。</a:t>
            </a:r>
          </a:p>
          <a:p>
            <a:pPr marL="0" indent="0" algn="just" eaLnBrk="1" hangingPunct="1">
              <a:lnSpc>
                <a:spcPts val="3500"/>
              </a:lnSpc>
              <a:spcBef>
                <a:spcPct val="0"/>
              </a:spcBef>
              <a:buFont typeface="Arial" charset="0"/>
              <a:buNone/>
            </a:pPr>
            <a:r>
              <a:rPr lang="zh-CN" altLang="en-US" sz="2400" b="1" dirty="0" smtClean="0">
                <a:latin typeface="宋体" pitchFamily="2" charset="-122"/>
              </a:rPr>
              <a:t>    </a:t>
            </a:r>
          </a:p>
        </p:txBody>
      </p:sp>
      <p:sp>
        <p:nvSpPr>
          <p:cNvPr id="171213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5"/>
          <p:cNvGrpSpPr>
            <a:grpSpLocks/>
          </p:cNvGrpSpPr>
          <p:nvPr/>
        </p:nvGrpSpPr>
        <p:grpSpPr bwMode="auto">
          <a:xfrm>
            <a:off x="1588" y="777875"/>
            <a:ext cx="609600" cy="2003425"/>
            <a:chOff x="1" y="490"/>
            <a:chExt cx="384" cy="1262"/>
          </a:xfrm>
        </p:grpSpPr>
        <p:pic>
          <p:nvPicPr>
            <p:cNvPr id="1712138" name="Picture 6"/>
            <p:cNvPicPr>
              <a:picLocks noChangeAspect="1" noChangeArrowheads="1"/>
            </p:cNvPicPr>
            <p:nvPr/>
          </p:nvPicPr>
          <p:blipFill>
            <a:blip r:embed="rId3"/>
            <a:srcRect/>
            <a:stretch>
              <a:fillRect/>
            </a:stretch>
          </p:blipFill>
          <p:spPr bwMode="auto">
            <a:xfrm>
              <a:off x="1" y="490"/>
              <a:ext cx="384" cy="1171"/>
            </a:xfrm>
            <a:prstGeom prst="rect">
              <a:avLst/>
            </a:prstGeom>
            <a:noFill/>
            <a:ln w="9525">
              <a:noFill/>
              <a:miter lim="800000"/>
              <a:headEnd/>
              <a:tailEnd/>
            </a:ln>
          </p:spPr>
        </p:pic>
        <p:sp>
          <p:nvSpPr>
            <p:cNvPr id="1712139" name="内容占位符 2"/>
            <p:cNvSpPr>
              <a:spLocks/>
            </p:cNvSpPr>
            <p:nvPr/>
          </p:nvSpPr>
          <p:spPr bwMode="auto">
            <a:xfrm>
              <a:off x="62" y="57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b="1">
                  <a:solidFill>
                    <a:schemeClr val="bg1"/>
                  </a:solidFill>
                </a:rPr>
                <a:t>.</a:t>
              </a:r>
              <a:endParaRPr lang="en-US" altLang="zh-CN"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升格</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grpSp>
      <p:sp>
        <p:nvSpPr>
          <p:cNvPr id="7173" name="矩形 23"/>
          <p:cNvSpPr>
            <a:spLocks noChangeArrowheads="1"/>
          </p:cNvSpPr>
          <p:nvPr/>
        </p:nvSpPr>
        <p:spPr bwMode="auto">
          <a:xfrm>
            <a:off x="539750" y="982663"/>
            <a:ext cx="8135938" cy="5399087"/>
          </a:xfrm>
          <a:prstGeom prst="rect">
            <a:avLst/>
          </a:prstGeom>
          <a:noFill/>
          <a:ln w="9525">
            <a:noFill/>
            <a:miter lim="800000"/>
            <a:headEnd/>
            <a:tailEnd/>
          </a:ln>
        </p:spPr>
        <p:txBody>
          <a:bodyPr/>
          <a:lstStyle/>
          <a:p>
            <a:pPr>
              <a:lnSpc>
                <a:spcPts val="3500"/>
              </a:lnSpc>
            </a:pPr>
            <a:r>
              <a:rPr lang="en-US" altLang="zh-CN" sz="2400" b="1" dirty="0">
                <a:latin typeface="宋体" pitchFamily="2" charset="-122"/>
              </a:rPr>
              <a:t>    </a:t>
            </a:r>
            <a:r>
              <a:rPr lang="en-US" altLang="zh-CN" sz="2400" b="1" dirty="0">
                <a:solidFill>
                  <a:srgbClr val="000000"/>
                </a:solidFill>
                <a:latin typeface="宋体" pitchFamily="2" charset="-122"/>
                <a:cs typeface="Times New Roman" pitchFamily="18" charset="0"/>
              </a:rPr>
              <a:t>3</a:t>
            </a:r>
            <a:r>
              <a:rPr lang="en-US" altLang="zh-CN" sz="2400" b="1" dirty="0" smtClean="0">
                <a:solidFill>
                  <a:srgbClr val="000000"/>
                </a:solidFill>
                <a:latin typeface="宋体" pitchFamily="2" charset="-122"/>
                <a:cs typeface="Times New Roman" pitchFamily="18" charset="0"/>
              </a:rPr>
              <a:t>.</a:t>
            </a:r>
            <a:r>
              <a:rPr lang="zh-CN" altLang="en-US" sz="2400" b="1" dirty="0" smtClean="0">
                <a:solidFill>
                  <a:srgbClr val="000000"/>
                </a:solidFill>
                <a:latin typeface="宋体" pitchFamily="2" charset="-122"/>
                <a:cs typeface="Times New Roman" pitchFamily="18" charset="0"/>
              </a:rPr>
              <a:t>内容高度关注现实。从近三年作文试题的内容来看，高考作文更注重关注生活，关注社会。如</a:t>
            </a:r>
            <a:r>
              <a:rPr lang="en-US" altLang="zh-CN" sz="2400" b="1" dirty="0" smtClean="0">
                <a:solidFill>
                  <a:srgbClr val="000000"/>
                </a:solidFill>
                <a:latin typeface="宋体" pitchFamily="2" charset="-122"/>
                <a:cs typeface="Times New Roman" pitchFamily="18" charset="0"/>
              </a:rPr>
              <a:t>2015</a:t>
            </a:r>
            <a:r>
              <a:rPr lang="zh-CN" altLang="en-US" sz="2400" b="1" dirty="0" smtClean="0">
                <a:solidFill>
                  <a:srgbClr val="000000"/>
                </a:solidFill>
                <a:latin typeface="宋体" pitchFamily="2" charset="-122"/>
                <a:cs typeface="Times New Roman" pitchFamily="18" charset="0"/>
              </a:rPr>
              <a:t>年全国卷</a:t>
            </a:r>
            <a:r>
              <a:rPr lang="en-US" altLang="zh-CN" sz="2400" b="1" dirty="0" smtClean="0">
                <a:solidFill>
                  <a:srgbClr val="000000"/>
                </a:solidFill>
                <a:latin typeface="宋体" pitchFamily="2" charset="-122"/>
                <a:cs typeface="Times New Roman" pitchFamily="18" charset="0"/>
              </a:rPr>
              <a:t>Ⅰ</a:t>
            </a:r>
            <a:r>
              <a:rPr lang="zh-CN" altLang="en-US" sz="2400" b="1" dirty="0" smtClean="0">
                <a:solidFill>
                  <a:srgbClr val="000000"/>
                </a:solidFill>
                <a:latin typeface="宋体" pitchFamily="2" charset="-122"/>
                <a:cs typeface="Times New Roman" pitchFamily="18" charset="0"/>
              </a:rPr>
              <a:t>的小陈举报父亲、</a:t>
            </a:r>
            <a:r>
              <a:rPr lang="en-US" altLang="zh-CN" sz="2400" b="1" dirty="0" smtClean="0">
                <a:solidFill>
                  <a:srgbClr val="000000"/>
                </a:solidFill>
                <a:latin typeface="宋体" pitchFamily="2" charset="-122"/>
                <a:cs typeface="Times New Roman" pitchFamily="18" charset="0"/>
              </a:rPr>
              <a:t>2014</a:t>
            </a:r>
            <a:r>
              <a:rPr lang="zh-CN" altLang="en-US" sz="2400" b="1" dirty="0" smtClean="0">
                <a:solidFill>
                  <a:srgbClr val="000000"/>
                </a:solidFill>
                <a:latin typeface="宋体" pitchFamily="2" charset="-122"/>
                <a:cs typeface="Times New Roman" pitchFamily="18" charset="0"/>
              </a:rPr>
              <a:t>年新课标全国卷</a:t>
            </a:r>
            <a:r>
              <a:rPr lang="en-US" altLang="zh-CN" sz="2400" b="1" dirty="0" smtClean="0">
                <a:solidFill>
                  <a:srgbClr val="000000"/>
                </a:solidFill>
                <a:latin typeface="宋体" pitchFamily="2" charset="-122"/>
                <a:cs typeface="Times New Roman" pitchFamily="18" charset="0"/>
              </a:rPr>
              <a:t>Ⅱ</a:t>
            </a:r>
            <a:r>
              <a:rPr lang="zh-CN" altLang="en-US" sz="2400" b="1" dirty="0" smtClean="0">
                <a:solidFill>
                  <a:srgbClr val="000000"/>
                </a:solidFill>
                <a:latin typeface="宋体" pitchFamily="2" charset="-122"/>
                <a:cs typeface="Times New Roman" pitchFamily="18" charset="0"/>
              </a:rPr>
              <a:t>的给动物喂食，</a:t>
            </a:r>
            <a:r>
              <a:rPr lang="en-US" altLang="zh-CN" sz="2400" b="1" dirty="0" smtClean="0">
                <a:solidFill>
                  <a:srgbClr val="000000"/>
                </a:solidFill>
                <a:latin typeface="宋体" pitchFamily="2" charset="-122"/>
                <a:cs typeface="Times New Roman" pitchFamily="18" charset="0"/>
              </a:rPr>
              <a:t>2013</a:t>
            </a:r>
            <a:r>
              <a:rPr lang="zh-CN" altLang="en-US" sz="2400" b="1" dirty="0" smtClean="0">
                <a:solidFill>
                  <a:srgbClr val="000000"/>
                </a:solidFill>
                <a:latin typeface="宋体" pitchFamily="2" charset="-122"/>
                <a:cs typeface="Times New Roman" pitchFamily="18" charset="0"/>
              </a:rPr>
              <a:t>年新课标全国卷</a:t>
            </a:r>
            <a:r>
              <a:rPr lang="en-US" altLang="zh-CN" sz="2400" b="1" dirty="0" smtClean="0">
                <a:solidFill>
                  <a:srgbClr val="000000"/>
                </a:solidFill>
                <a:latin typeface="宋体" pitchFamily="2" charset="-122"/>
                <a:cs typeface="Times New Roman" pitchFamily="18" charset="0"/>
              </a:rPr>
              <a:t>Ⅱ</a:t>
            </a:r>
            <a:r>
              <a:rPr lang="zh-CN" altLang="en-US" sz="2400" b="1" dirty="0" smtClean="0">
                <a:solidFill>
                  <a:srgbClr val="000000"/>
                </a:solidFill>
                <a:latin typeface="宋体" pitchFamily="2" charset="-122"/>
                <a:cs typeface="Times New Roman" pitchFamily="18" charset="0"/>
              </a:rPr>
              <a:t>的同学关系，</a:t>
            </a:r>
            <a:r>
              <a:rPr lang="en-US" altLang="zh-CN" sz="2400" b="1" dirty="0" smtClean="0">
                <a:solidFill>
                  <a:srgbClr val="000000"/>
                </a:solidFill>
                <a:latin typeface="宋体" pitchFamily="2" charset="-122"/>
                <a:cs typeface="Times New Roman" pitchFamily="18" charset="0"/>
              </a:rPr>
              <a:t>2012</a:t>
            </a:r>
            <a:r>
              <a:rPr lang="zh-CN" altLang="en-US" sz="2400" b="1" dirty="0" smtClean="0">
                <a:solidFill>
                  <a:srgbClr val="000000"/>
                </a:solidFill>
                <a:latin typeface="宋体" pitchFamily="2" charset="-122"/>
                <a:cs typeface="Times New Roman" pitchFamily="18" charset="0"/>
              </a:rPr>
              <a:t>年课标全国卷直接指向善良、知恩图报的时代热点。这些内容贴近学生实际，目的是让学生关注社会、关注生活、关注自然，不做书呆子，“家事国事天下事事事关心”。</a:t>
            </a:r>
          </a:p>
          <a:p>
            <a:pPr>
              <a:lnSpc>
                <a:spcPts val="3500"/>
              </a:lnSpc>
            </a:pPr>
            <a:r>
              <a:rPr lang="zh-CN" altLang="en-US" sz="2400" b="1" dirty="0" smtClean="0">
                <a:solidFill>
                  <a:srgbClr val="000000"/>
                </a:solidFill>
                <a:latin typeface="宋体" pitchFamily="2" charset="-122"/>
                <a:cs typeface="Times New Roman" pitchFamily="18" charset="0"/>
              </a:rPr>
              <a:t>    从高考作文的命题趋势上看，</a:t>
            </a:r>
            <a:r>
              <a:rPr lang="en-US" altLang="zh-CN" sz="2400" b="1" dirty="0" smtClean="0">
                <a:solidFill>
                  <a:srgbClr val="000000"/>
                </a:solidFill>
                <a:latin typeface="宋体" pitchFamily="2" charset="-122"/>
                <a:cs typeface="Times New Roman" pitchFamily="18" charset="0"/>
              </a:rPr>
              <a:t>2017</a:t>
            </a:r>
            <a:r>
              <a:rPr lang="zh-CN" altLang="en-US" sz="2400" b="1" dirty="0" smtClean="0">
                <a:solidFill>
                  <a:srgbClr val="000000"/>
                </a:solidFill>
                <a:latin typeface="宋体" pitchFamily="2" charset="-122"/>
                <a:cs typeface="Times New Roman" pitchFamily="18" charset="0"/>
              </a:rPr>
              <a:t>年的高考作文题应该还是材料作文，命题仍会坚持以开放性为主，考生可以从多角度去立意作文。</a:t>
            </a:r>
          </a:p>
        </p:txBody>
      </p:sp>
      <p:sp>
        <p:nvSpPr>
          <p:cNvPr id="12" name="同侧圆角矩形 11"/>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a:solidFill>
                  <a:schemeClr val="bg1"/>
                </a:solidFill>
                <a:latin typeface="幼圆" pitchFamily="49" charset="-122"/>
                <a:ea typeface="幼圆" pitchFamily="49" charset="-122"/>
              </a:rPr>
              <a:t>考情透析</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4)">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diamond(in)">
                                      <p:cBhvr>
                                        <p:cTn id="12"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1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4213" y="765175"/>
            <a:ext cx="8062912" cy="5616575"/>
          </a:xfrm>
        </p:spPr>
        <p:txBody>
          <a:bodyPr/>
          <a:lstStyle/>
          <a:p>
            <a:pPr marL="0" indent="88900" algn="ctr" eaLnBrk="1" hangingPunct="1">
              <a:lnSpc>
                <a:spcPts val="3500"/>
              </a:lnSpc>
              <a:spcBef>
                <a:spcPct val="0"/>
              </a:spcBef>
              <a:buFontTx/>
              <a:buNone/>
            </a:pPr>
            <a:r>
              <a:rPr lang="en-US" sz="2400" b="1" dirty="0" smtClean="0">
                <a:solidFill>
                  <a:srgbClr val="0033CC"/>
                </a:solidFill>
                <a:effectLst>
                  <a:outerShdw blurRad="38100" dist="38100" dir="2700000" algn="tl">
                    <a:srgbClr val="C0C0C0"/>
                  </a:outerShdw>
                </a:effectLst>
                <a:latin typeface="宋体" pitchFamily="2" charset="-122"/>
                <a:ea typeface="黑体" pitchFamily="2" charset="-122"/>
              </a:rPr>
              <a:t>——</a:t>
            </a:r>
            <a:r>
              <a:rPr lang="en-US" sz="2400" b="1" dirty="0" smtClean="0">
                <a:solidFill>
                  <a:srgbClr val="0033CC"/>
                </a:solidFill>
                <a:effectLst>
                  <a:outerShdw blurRad="38100" dist="38100" dir="2700000" algn="tl">
                    <a:srgbClr val="C0C0C0"/>
                  </a:outerShdw>
                </a:effectLst>
                <a:latin typeface="黑体" pitchFamily="2" charset="-122"/>
                <a:ea typeface="黑体" pitchFamily="2" charset="-122"/>
              </a:rPr>
              <a:t> </a:t>
            </a:r>
            <a:r>
              <a:rPr lang="zh-CN" altLang="en-US" sz="2400" b="1" dirty="0" smtClean="0">
                <a:solidFill>
                  <a:srgbClr val="0033CC"/>
                </a:solidFill>
                <a:effectLst>
                  <a:outerShdw blurRad="38100" dist="38100" dir="2700000" algn="tl">
                    <a:srgbClr val="C0C0C0"/>
                  </a:outerShdw>
                </a:effectLst>
                <a:latin typeface="黑体" pitchFamily="2" charset="-122"/>
                <a:ea typeface="黑体" pitchFamily="2" charset="-122"/>
              </a:rPr>
              <a:t>深度解读 </a:t>
            </a:r>
            <a:r>
              <a:rPr lang="en-US" sz="2400" b="1" dirty="0" smtClean="0">
                <a:solidFill>
                  <a:srgbClr val="0033CC"/>
                </a:solidFill>
                <a:effectLst>
                  <a:outerShdw blurRad="38100" dist="38100" dir="2700000" algn="tl">
                    <a:srgbClr val="C0C0C0"/>
                  </a:outerShdw>
                </a:effectLst>
                <a:latin typeface="宋体" pitchFamily="2" charset="-122"/>
                <a:ea typeface="黑体" pitchFamily="2" charset="-122"/>
              </a:rPr>
              <a:t>——</a:t>
            </a:r>
            <a:endParaRPr lang="en-US" altLang="zh-CN" sz="2400" b="1" dirty="0" smtClean="0">
              <a:solidFill>
                <a:srgbClr val="0033CC"/>
              </a:solidFill>
              <a:effectLst>
                <a:outerShdw blurRad="38100" dist="38100" dir="2700000" algn="tl">
                  <a:srgbClr val="C0C0C0"/>
                </a:outerShdw>
              </a:effectLst>
              <a:latin typeface="宋体" pitchFamily="2" charset="-122"/>
              <a:ea typeface="黑体" pitchFamily="2" charset="-122"/>
            </a:endParaRPr>
          </a:p>
          <a:p>
            <a:pPr marL="0" indent="88900" eaLnBrk="1" hangingPunct="1">
              <a:lnSpc>
                <a:spcPts val="3500"/>
              </a:lnSpc>
              <a:spcBef>
                <a:spcPct val="0"/>
              </a:spcBef>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我来审题</a:t>
            </a:r>
            <a:r>
              <a:rPr lang="en-US" altLang="zh-CN" sz="2400" b="1" dirty="0" smtClean="0">
                <a:solidFill>
                  <a:srgbClr val="990033"/>
                </a:solidFill>
                <a:latin typeface="宋体" pitchFamily="2" charset="-122"/>
              </a:rPr>
              <a:t>] </a:t>
            </a:r>
            <a:r>
              <a:rPr lang="zh-CN" altLang="en-US" sz="2400" b="1" dirty="0" smtClean="0">
                <a:solidFill>
                  <a:srgbClr val="990033"/>
                </a:solidFill>
                <a:latin typeface="宋体" pitchFamily="2" charset="-122"/>
              </a:rPr>
              <a:t>材料讲述的是商人要切割一块有裂纹的钻石，众切割师因风险太大不愿动手，而一位老切割师指导年轻切割师成功完成切割。这则材料说明，人们做事时面对风险，要想取得成功，不仅需要经验技术，更要有勇气和良好的心态。题目中强调了勇气和“不去想价值的事，手就不会发抖”，对青少年的思想发展起到一定的指引作用。考生凡围绕“人们在生活中面对风险应具备怎样的正确态度”立意行文的均可视为符合题意。</a:t>
            </a:r>
          </a:p>
          <a:p>
            <a:pPr marL="0" indent="88900" eaLnBrk="1" hangingPunct="1">
              <a:lnSpc>
                <a:spcPts val="3500"/>
              </a:lnSpc>
              <a:spcBef>
                <a:spcPct val="0"/>
              </a:spcBef>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我来拟题</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勇于承担风险；艺高也要胆大；经验诚可贵，勇气价更高；消除顾虑，勇于尝试；不计得失，专注做事。</a:t>
            </a:r>
          </a:p>
        </p:txBody>
      </p:sp>
      <p:sp>
        <p:nvSpPr>
          <p:cNvPr id="17131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5"/>
          <p:cNvGrpSpPr>
            <a:grpSpLocks/>
          </p:cNvGrpSpPr>
          <p:nvPr/>
        </p:nvGrpSpPr>
        <p:grpSpPr bwMode="auto">
          <a:xfrm>
            <a:off x="1588" y="777875"/>
            <a:ext cx="609600" cy="2003425"/>
            <a:chOff x="1" y="490"/>
            <a:chExt cx="384" cy="1262"/>
          </a:xfrm>
        </p:grpSpPr>
        <p:pic>
          <p:nvPicPr>
            <p:cNvPr id="1713165" name="Picture 6"/>
            <p:cNvPicPr>
              <a:picLocks noChangeAspect="1" noChangeArrowheads="1"/>
            </p:cNvPicPr>
            <p:nvPr/>
          </p:nvPicPr>
          <p:blipFill>
            <a:blip r:embed="rId3"/>
            <a:srcRect/>
            <a:stretch>
              <a:fillRect/>
            </a:stretch>
          </p:blipFill>
          <p:spPr bwMode="auto">
            <a:xfrm>
              <a:off x="1" y="490"/>
              <a:ext cx="384" cy="1171"/>
            </a:xfrm>
            <a:prstGeom prst="rect">
              <a:avLst/>
            </a:prstGeom>
            <a:noFill/>
            <a:ln w="9525">
              <a:noFill/>
              <a:miter lim="800000"/>
              <a:headEnd/>
              <a:tailEnd/>
            </a:ln>
          </p:spPr>
        </p:pic>
        <p:sp>
          <p:nvSpPr>
            <p:cNvPr id="1713166" name="内容占位符 2"/>
            <p:cNvSpPr>
              <a:spLocks/>
            </p:cNvSpPr>
            <p:nvPr/>
          </p:nvSpPr>
          <p:spPr bwMode="auto">
            <a:xfrm>
              <a:off x="62" y="57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b="1">
                  <a:solidFill>
                    <a:schemeClr val="bg1"/>
                  </a:solidFill>
                </a:rPr>
                <a:t>.</a:t>
              </a:r>
              <a:endParaRPr lang="en-US" altLang="zh-CN"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升格</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6352" name="Group 32"/>
          <p:cNvGraphicFramePr>
            <a:graphicFrameLocks noGrp="1"/>
          </p:cNvGraphicFramePr>
          <p:nvPr/>
        </p:nvGraphicFramePr>
        <p:xfrm>
          <a:off x="755650" y="1125538"/>
          <a:ext cx="7993063" cy="5184776"/>
        </p:xfrm>
        <a:graphic>
          <a:graphicData uri="http://schemas.openxmlformats.org/drawingml/2006/table">
            <a:tbl>
              <a:tblPr/>
              <a:tblGrid>
                <a:gridCol w="4032250"/>
                <a:gridCol w="3960813"/>
              </a:tblGrid>
              <a:tr h="468313">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考场病文</a:t>
                      </a:r>
                      <a:endParaRPr kumimoji="0" lang="zh-CN" altLang="en-US" sz="2000" b="0" i="0" u="none" strike="noStrike" cap="none" normalizeH="0" baseline="0" dirty="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升格新貌</a:t>
                      </a:r>
                      <a:endParaRPr kumimoji="0" lang="zh-CN" altLang="en-US" sz="2000" b="0" i="0" u="none" strike="noStrike" cap="none" normalizeH="0" baseline="0" smtClean="0">
                        <a:ln>
                          <a:noFill/>
                        </a:ln>
                        <a:solidFill>
                          <a:schemeClr val="tx1"/>
                        </a:solidFill>
                        <a:effectLst/>
                        <a:latin typeface="Calibri"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6463">
                <a:tc>
                  <a:txBody>
                    <a:bodyPr/>
                    <a:lstStyle/>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面对风险时怎么办</a:t>
                      </a:r>
                    </a:p>
                    <a:p>
                      <a:pPr marL="0" marR="0" lvl="0" indent="0"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一考生</a:t>
                      </a: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人生道路上会有许多的风险，但风险不能减缓我们迈向成功的步伐。我们要战胜的不是风险，而是面对风险时的畏惧与退缩。</a:t>
                      </a:r>
                    </a:p>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商人咨询了很多切割师，但他们都不愿动手。不是怕自己经验不足，技术不高超，而是畏惧未知的风险，害怕会损害这块钻石的价值。而年轻的徒弟，在老切割师的指导下，运用自己的技艺，干净利落</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4625" algn="ctr" defTabSz="914400" rtl="0" eaLnBrk="0" fontAlgn="base" latinLnBrk="0" hangingPunct="0">
                        <a:lnSpc>
                          <a:spcPct val="122000"/>
                        </a:lnSpc>
                        <a:spcBef>
                          <a:spcPct val="0"/>
                        </a:spcBef>
                        <a:spcAft>
                          <a:spcPct val="0"/>
                        </a:spcAft>
                        <a:buClrTx/>
                        <a:buSzTx/>
                        <a:buFont typeface="Arial" charset="0"/>
                        <a:buNone/>
                        <a:tabLst/>
                      </a:pP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面对风险更需勇气</a:t>
                      </a:r>
                      <a:endPar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174625" algn="ctr"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一考生</a:t>
                      </a:r>
                      <a:endPar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en-US" altLang="zh-CN" sz="2000" b="0" i="0" u="none" strike="noStrike" kern="1200"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人生道路上会有许多的风险，但风险不能减缓我们迈向成功的步伐。我们要战胜的不是风险，而是面对风险时的畏惧与退缩，即我们要有勇气。 </a:t>
                      </a:r>
                      <a:endPar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lang="zh-CN" altLang="en-US" sz="1800" kern="1200" dirty="0" smtClean="0">
                          <a:solidFill>
                            <a:schemeClr val="tx1"/>
                          </a:solidFill>
                          <a:latin typeface="+mn-lt"/>
                          <a:ea typeface="+mn-ea"/>
                          <a:cs typeface="+mn-cs"/>
                        </a:rPr>
                        <a:t>       </a:t>
                      </a:r>
                      <a:r>
                        <a:rPr lang="zh-CN" altLang="en-US" sz="1800" kern="1200" baseline="0" dirty="0" smtClean="0">
                          <a:solidFill>
                            <a:schemeClr val="tx1"/>
                          </a:solidFill>
                          <a:latin typeface="+mn-lt"/>
                          <a:ea typeface="+mn-ea"/>
                          <a:cs typeface="+mn-cs"/>
                        </a:rPr>
                        <a:t>   </a:t>
                      </a:r>
                      <a:r>
                        <a:rPr lang="zh-CN" altLang="en-US" sz="1800" b="1" kern="1200" dirty="0" smtClean="0">
                          <a:solidFill>
                            <a:schemeClr val="tx1"/>
                          </a:solidFill>
                          <a:latin typeface="+mn-lt"/>
                          <a:ea typeface="+mn-ea"/>
                          <a:cs typeface="+mn-cs"/>
                        </a:rPr>
                        <a:t>我来升格</a:t>
                      </a:r>
                      <a:r>
                        <a:rPr lang="en-US"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请从</a:t>
                      </a:r>
                      <a:r>
                        <a:rPr lang="en-US"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中心突出</a:t>
                      </a:r>
                      <a:r>
                        <a:rPr lang="en-US"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的角度对左面加波浪线的段落进行升格</a:t>
                      </a:r>
                      <a:r>
                        <a:rPr lang="en-US"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a:t>
                      </a:r>
                      <a:r>
                        <a:rPr lang="zh-CN" altLang="en-US" sz="1800" b="1" u="sng" kern="1200" baseline="0" dirty="0" smtClean="0">
                          <a:solidFill>
                            <a:srgbClr val="990033"/>
                          </a:solidFill>
                          <a:latin typeface="宋体" pitchFamily="2" charset="-122"/>
                          <a:ea typeface="+mn-ea"/>
                          <a:cs typeface="+mn-cs"/>
                        </a:rPr>
                        <a:t>商人咨询了很多切割师，但他们都不愿动手。不是怕自己经验不足，技术不高超，而是没有勇气面对未知的风险，害怕会损害这块钻石的价值。而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16334" name="Rectangle 2"/>
          <p:cNvSpPr>
            <a:spLocks noChangeArrowheads="1"/>
          </p:cNvSpPr>
          <p:nvPr/>
        </p:nvSpPr>
        <p:spPr bwMode="auto">
          <a:xfrm>
            <a:off x="755650" y="620713"/>
            <a:ext cx="7920038" cy="576262"/>
          </a:xfrm>
          <a:prstGeom prst="rect">
            <a:avLst/>
          </a:prstGeom>
          <a:noFill/>
          <a:ln w="9525">
            <a:noFill/>
            <a:miter lim="800000"/>
            <a:headEnd/>
            <a:tailEnd/>
          </a:ln>
        </p:spPr>
        <p:txBody>
          <a:bodyPr/>
          <a:lstStyle/>
          <a:p>
            <a:pPr algn="ctr">
              <a:lnSpc>
                <a:spcPts val="3500"/>
              </a:lnSpc>
              <a:buFont typeface="Arial" charset="0"/>
              <a:buNone/>
            </a:pPr>
            <a:r>
              <a:rPr lang="en-US" sz="2400" b="1">
                <a:solidFill>
                  <a:srgbClr val="0033CC"/>
                </a:solidFill>
                <a:effectLst>
                  <a:outerShdw blurRad="38100" dist="38100" dir="2700000" algn="tl">
                    <a:srgbClr val="C0C0C0"/>
                  </a:outerShdw>
                </a:effectLst>
                <a:latin typeface="宋体" pitchFamily="2" charset="-122"/>
                <a:ea typeface="黑体" pitchFamily="2" charset="-122"/>
              </a:rPr>
              <a:t>——</a:t>
            </a:r>
            <a:r>
              <a:rPr lang="en-US" sz="2400" b="1">
                <a:solidFill>
                  <a:srgbClr val="0033CC"/>
                </a:solidFill>
                <a:effectLst>
                  <a:outerShdw blurRad="38100" dist="38100" dir="2700000" algn="tl">
                    <a:srgbClr val="C0C0C0"/>
                  </a:outerShdw>
                </a:effectLst>
                <a:latin typeface="黑体" pitchFamily="2" charset="-122"/>
                <a:ea typeface="黑体" pitchFamily="2" charset="-122"/>
              </a:rPr>
              <a:t> </a:t>
            </a:r>
            <a:r>
              <a:rPr lang="zh-CN" altLang="en-US" sz="2400" b="1">
                <a:solidFill>
                  <a:srgbClr val="0033CC"/>
                </a:solidFill>
                <a:effectLst>
                  <a:outerShdw blurRad="38100" dist="38100" dir="2700000" algn="tl">
                    <a:srgbClr val="C0C0C0"/>
                  </a:outerShdw>
                </a:effectLst>
                <a:latin typeface="黑体" pitchFamily="2" charset="-122"/>
                <a:ea typeface="黑体" pitchFamily="2" charset="-122"/>
              </a:rPr>
              <a:t>升格展台 </a:t>
            </a:r>
            <a:r>
              <a:rPr lang="en-US" sz="2400" b="1">
                <a:solidFill>
                  <a:srgbClr val="0033CC"/>
                </a:solidFill>
                <a:effectLst>
                  <a:outerShdw blurRad="38100" dist="38100" dir="2700000" algn="tl">
                    <a:srgbClr val="C0C0C0"/>
                  </a:outerShdw>
                </a:effectLst>
                <a:latin typeface="宋体" pitchFamily="2" charset="-122"/>
                <a:ea typeface="黑体" pitchFamily="2" charset="-122"/>
              </a:rPr>
              <a:t>——</a:t>
            </a:r>
            <a:endParaRPr lang="en-US" sz="2400" b="1">
              <a:solidFill>
                <a:srgbClr val="000000"/>
              </a:solidFill>
              <a:latin typeface="Times New Roman" pitchFamily="18" charset="0"/>
              <a:cs typeface="Times New Roman" pitchFamily="18" charset="0"/>
            </a:endParaRPr>
          </a:p>
        </p:txBody>
      </p:sp>
      <p:sp>
        <p:nvSpPr>
          <p:cNvPr id="261633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grpSp>
        <p:nvGrpSpPr>
          <p:cNvPr id="2" name="Group 4"/>
          <p:cNvGrpSpPr>
            <a:grpSpLocks/>
          </p:cNvGrpSpPr>
          <p:nvPr/>
        </p:nvGrpSpPr>
        <p:grpSpPr bwMode="auto">
          <a:xfrm>
            <a:off x="1588" y="1857375"/>
            <a:ext cx="609600" cy="2003425"/>
            <a:chOff x="0" y="0"/>
            <a:chExt cx="384" cy="1262"/>
          </a:xfrm>
        </p:grpSpPr>
        <p:pic>
          <p:nvPicPr>
            <p:cNvPr id="2616337"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16338"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16334">
                                            <p:txEl>
                                              <p:pRg st="0" end="0"/>
                                            </p:txEl>
                                          </p:spTgt>
                                        </p:tgtEl>
                                        <p:attrNameLst>
                                          <p:attrName>style.visibility</p:attrName>
                                        </p:attrNameLst>
                                      </p:cBhvr>
                                      <p:to>
                                        <p:strVal val="visible"/>
                                      </p:to>
                                    </p:set>
                                    <p:anim calcmode="lin" valueType="num">
                                      <p:cBhvr additive="base">
                                        <p:cTn id="7" dur="500" fill="hold"/>
                                        <p:tgtEl>
                                          <p:spTgt spid="26163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163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16352"/>
                                        </p:tgtEl>
                                        <p:attrNameLst>
                                          <p:attrName>style.visibility</p:attrName>
                                        </p:attrNameLst>
                                      </p:cBhvr>
                                      <p:to>
                                        <p:strVal val="visible"/>
                                      </p:to>
                                    </p:set>
                                    <p:anim calcmode="lin" valueType="num">
                                      <p:cBhvr additive="base">
                                        <p:cTn id="13" dur="500" fill="hold"/>
                                        <p:tgtEl>
                                          <p:spTgt spid="2616352"/>
                                        </p:tgtEl>
                                        <p:attrNameLst>
                                          <p:attrName>ppt_x</p:attrName>
                                        </p:attrNameLst>
                                      </p:cBhvr>
                                      <p:tavLst>
                                        <p:tav tm="0">
                                          <p:val>
                                            <p:strVal val="#ppt_x"/>
                                          </p:val>
                                        </p:tav>
                                        <p:tav tm="100000">
                                          <p:val>
                                            <p:strVal val="#ppt_x"/>
                                          </p:val>
                                        </p:tav>
                                      </p:tavLst>
                                    </p:anim>
                                    <p:anim calcmode="lin" valueType="num">
                                      <p:cBhvr additive="base">
                                        <p:cTn id="14" dur="500" fill="hold"/>
                                        <p:tgtEl>
                                          <p:spTgt spid="26163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20419" name="Group 3"/>
          <p:cNvGraphicFramePr>
            <a:graphicFrameLocks noGrp="1"/>
          </p:cNvGraphicFramePr>
          <p:nvPr/>
        </p:nvGraphicFramePr>
        <p:xfrm>
          <a:off x="684213" y="765175"/>
          <a:ext cx="7848600" cy="5669280"/>
        </p:xfrm>
        <a:graphic>
          <a:graphicData uri="http://schemas.openxmlformats.org/drawingml/2006/table">
            <a:tbl>
              <a:tblPr/>
              <a:tblGrid>
                <a:gridCol w="3527425"/>
                <a:gridCol w="4321175"/>
              </a:tblGrid>
              <a:tr h="5616575">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地完成任务。他并没有想“一旦失败”会怎样，也没有想这块钻石的价值，他只是想要切割一个东西。</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初生牛犊不怕虎，因为牛犊并不了解虎的可怕，它没有老牛那么多的顾虑，有的只是一股冲劲。它不惧怕风险，甚至不知风险为何物，所以它不怕虎。走在泥地中的人，如果穿着干干净净的鞋，往往会畏首畏尾，不敢向前，但如果脱下鞋子，就不用再去想风险的问题，前进的步伐会更加稳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lang="zh-CN" altLang="en-US" sz="1800" b="1" u="sng" kern="1200" baseline="0" dirty="0" smtClean="0">
                          <a:solidFill>
                            <a:srgbClr val="990033"/>
                          </a:solidFill>
                          <a:latin typeface="宋体" pitchFamily="2" charset="-122"/>
                          <a:ea typeface="+mn-ea"/>
                          <a:cs typeface="+mn-cs"/>
                        </a:rPr>
                        <a:t>年轻的徒弟，在老切割师的指导下，运用自己的技艺和勇气，干净利落地完成任务。他并不是赢在技艺上而是赢在勇气上，敢于面对风险的勇气。他并没有想</a:t>
                      </a:r>
                      <a:r>
                        <a:rPr lang="en-US" altLang="en-US" sz="1800" b="1" u="sng" kern="1200" baseline="0" dirty="0" smtClean="0">
                          <a:solidFill>
                            <a:srgbClr val="990033"/>
                          </a:solidFill>
                          <a:latin typeface="宋体" pitchFamily="2" charset="-122"/>
                          <a:ea typeface="+mn-ea"/>
                          <a:cs typeface="+mn-cs"/>
                        </a:rPr>
                        <a:t>“</a:t>
                      </a:r>
                      <a:r>
                        <a:rPr lang="zh-CN" altLang="en-US" sz="1800" b="1" u="sng" kern="1200" baseline="0" dirty="0" smtClean="0">
                          <a:solidFill>
                            <a:srgbClr val="990033"/>
                          </a:solidFill>
                          <a:latin typeface="宋体" pitchFamily="2" charset="-122"/>
                          <a:ea typeface="+mn-ea"/>
                          <a:cs typeface="+mn-cs"/>
                        </a:rPr>
                        <a:t>一旦失败</a:t>
                      </a:r>
                      <a:r>
                        <a:rPr lang="en-US" altLang="en-US" sz="1800" b="1" u="sng" kern="1200" baseline="0" dirty="0" smtClean="0">
                          <a:solidFill>
                            <a:srgbClr val="990033"/>
                          </a:solidFill>
                          <a:latin typeface="宋体" pitchFamily="2" charset="-122"/>
                          <a:ea typeface="+mn-ea"/>
                          <a:cs typeface="+mn-cs"/>
                        </a:rPr>
                        <a:t>”</a:t>
                      </a:r>
                      <a:r>
                        <a:rPr lang="zh-CN" altLang="en-US" sz="1800" b="1" u="sng" kern="1200" baseline="0" dirty="0" smtClean="0">
                          <a:solidFill>
                            <a:srgbClr val="990033"/>
                          </a:solidFill>
                          <a:latin typeface="宋体" pitchFamily="2" charset="-122"/>
                          <a:ea typeface="+mn-ea"/>
                          <a:cs typeface="+mn-cs"/>
                        </a:rPr>
                        <a:t>会怎样，也没有想这块钻石的价值，只是想要切割一个东西。是因为他的专注和坚定，更是因为面对风险时的勇气才使他成功。</a:t>
                      </a:r>
                      <a:endParaRPr lang="en-US" altLang="zh-CN" sz="1800" b="1" u="sng" kern="1200" baseline="0" dirty="0" smtClean="0">
                        <a:solidFill>
                          <a:srgbClr val="990033"/>
                        </a:solidFill>
                        <a:latin typeface="宋体" pitchFamily="2" charset="-122"/>
                        <a:ea typeface="+mn-ea"/>
                        <a:cs typeface="+mn-cs"/>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18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初生牛犊不怕虎，因为牛犊并不了解虎的可怕，它没有老牛那么多的顾虑，有的只是一股冲劲与勇气。它不惧怕风险，甚至不知风险为何物，所以它敢于向前；而敢于向前的勇气才使这初生的牛犊不畏风险。走在泥地中的人，</a:t>
                      </a:r>
                      <a:endParaRPr lang="zh-CN" altLang="en-US" sz="1800" kern="1200" dirty="0" smtClean="0">
                        <a:solidFill>
                          <a:schemeClr val="tx1"/>
                        </a:solidFill>
                        <a:latin typeface="+mn-lt"/>
                        <a:ea typeface="+mn-ea"/>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2042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grpSp>
        <p:nvGrpSpPr>
          <p:cNvPr id="2" name="Group 4"/>
          <p:cNvGrpSpPr>
            <a:grpSpLocks/>
          </p:cNvGrpSpPr>
          <p:nvPr/>
        </p:nvGrpSpPr>
        <p:grpSpPr bwMode="auto">
          <a:xfrm>
            <a:off x="1588" y="1857375"/>
            <a:ext cx="609600" cy="2003425"/>
            <a:chOff x="0" y="0"/>
            <a:chExt cx="384" cy="1262"/>
          </a:xfrm>
        </p:grpSpPr>
        <p:pic>
          <p:nvPicPr>
            <p:cNvPr id="2620429"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20430"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20419"/>
                                        </p:tgtEl>
                                        <p:attrNameLst>
                                          <p:attrName>style.visibility</p:attrName>
                                        </p:attrNameLst>
                                      </p:cBhvr>
                                      <p:to>
                                        <p:strVal val="visible"/>
                                      </p:to>
                                    </p:set>
                                    <p:anim calcmode="lin" valueType="num">
                                      <p:cBhvr additive="base">
                                        <p:cTn id="7" dur="500" fill="hold"/>
                                        <p:tgtEl>
                                          <p:spTgt spid="2620419"/>
                                        </p:tgtEl>
                                        <p:attrNameLst>
                                          <p:attrName>ppt_x</p:attrName>
                                        </p:attrNameLst>
                                      </p:cBhvr>
                                      <p:tavLst>
                                        <p:tav tm="0">
                                          <p:val>
                                            <p:strVal val="#ppt_x"/>
                                          </p:val>
                                        </p:tav>
                                        <p:tav tm="100000">
                                          <p:val>
                                            <p:strVal val="#ppt_x"/>
                                          </p:val>
                                        </p:tav>
                                      </p:tavLst>
                                    </p:anim>
                                    <p:anim calcmode="lin" valueType="num">
                                      <p:cBhvr additive="base">
                                        <p:cTn id="8" dur="500" fill="hold"/>
                                        <p:tgtEl>
                                          <p:spTgt spid="2620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22508" name="Group 44"/>
          <p:cNvGraphicFramePr>
            <a:graphicFrameLocks noGrp="1"/>
          </p:cNvGraphicFramePr>
          <p:nvPr/>
        </p:nvGraphicFramePr>
        <p:xfrm>
          <a:off x="684213" y="765175"/>
          <a:ext cx="7848600" cy="5688013"/>
        </p:xfrm>
        <a:graphic>
          <a:graphicData uri="http://schemas.openxmlformats.org/drawingml/2006/table">
            <a:tbl>
              <a:tblPr/>
              <a:tblGrid>
                <a:gridCol w="3527425"/>
                <a:gridCol w="4321175"/>
              </a:tblGrid>
              <a:tr h="5688013">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pP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刘洋在进行一次仪表飞行时，遭遇了飞机撞鸟事件，她没有想万一坠机怎么办，而是沉着冷静分析，同地面人员协商，找到解决办法，最终安全着陆。高超的飞行技术，过硬的心理素质，使她拥有面对风险的勇气。她不去想风险的问题，而只是考虑接下来应怎么做。在险境中她并没有被恐慌与畏惧打倒，而是直面挑战，扔掉顾虑，坚定信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如果穿着干干净净的鞋，往往会畏首畏尾，不敢向前；但如果脱下鞋子，勇敢地甩掉多余的顾虑，就不用再去想风险的问题，前进的步伐会更加稳健。</a:t>
                      </a:r>
                      <a:endPar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刘洋在进行一次仪表飞行时，遭遇了飞机撞鸟事件，她没有想万一坠机怎么办，而是沉着冷静分析，同地面人员协商，找到解决办法，最终安全着陆。高超的飞行技术，过硬的心理素质和面对风险的勇气帮助她安全着陆。在险境中她并没有被恐慌与畏惧打倒，她不去想风险的问题，而是扔掉顾虑，勇敢挑战，坚定信念，最终化险为夷。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2247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grpSp>
        <p:nvGrpSpPr>
          <p:cNvPr id="2" name="Group 4"/>
          <p:cNvGrpSpPr>
            <a:grpSpLocks/>
          </p:cNvGrpSpPr>
          <p:nvPr/>
        </p:nvGrpSpPr>
        <p:grpSpPr bwMode="auto">
          <a:xfrm>
            <a:off x="1588" y="1857375"/>
            <a:ext cx="609600" cy="2003425"/>
            <a:chOff x="0" y="0"/>
            <a:chExt cx="384" cy="1262"/>
          </a:xfrm>
        </p:grpSpPr>
        <p:pic>
          <p:nvPicPr>
            <p:cNvPr id="2622477"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22478"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22508"/>
                                        </p:tgtEl>
                                        <p:attrNameLst>
                                          <p:attrName>style.visibility</p:attrName>
                                        </p:attrNameLst>
                                      </p:cBhvr>
                                      <p:to>
                                        <p:strVal val="visible"/>
                                      </p:to>
                                    </p:set>
                                    <p:anim calcmode="lin" valueType="num">
                                      <p:cBhvr additive="base">
                                        <p:cTn id="7" dur="500" fill="hold"/>
                                        <p:tgtEl>
                                          <p:spTgt spid="2622508"/>
                                        </p:tgtEl>
                                        <p:attrNameLst>
                                          <p:attrName>ppt_x</p:attrName>
                                        </p:attrNameLst>
                                      </p:cBhvr>
                                      <p:tavLst>
                                        <p:tav tm="0">
                                          <p:val>
                                            <p:strVal val="#ppt_x"/>
                                          </p:val>
                                        </p:tav>
                                        <p:tav tm="100000">
                                          <p:val>
                                            <p:strVal val="#ppt_x"/>
                                          </p:val>
                                        </p:tav>
                                      </p:tavLst>
                                    </p:anim>
                                    <p:anim calcmode="lin" valueType="num">
                                      <p:cBhvr additive="base">
                                        <p:cTn id="8" dur="500" fill="hold"/>
                                        <p:tgtEl>
                                          <p:spTgt spid="2622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21465" name="Group 25"/>
          <p:cNvGraphicFramePr>
            <a:graphicFrameLocks noGrp="1"/>
          </p:cNvGraphicFramePr>
          <p:nvPr/>
        </p:nvGraphicFramePr>
        <p:xfrm>
          <a:off x="714348" y="571480"/>
          <a:ext cx="7848600" cy="6041136"/>
        </p:xfrm>
        <a:graphic>
          <a:graphicData uri="http://schemas.openxmlformats.org/drawingml/2006/table">
            <a:tbl>
              <a:tblPr/>
              <a:tblGrid>
                <a:gridCol w="3500462"/>
                <a:gridCol w="4348138"/>
              </a:tblGrid>
              <a:tr h="5861747">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对于风险，我们不应完全无视，适当的忧患意识有利于我们更好地完成任务，获得成功。但只看到风险，过度地焦虑与畏惧，则像矗立于我们与成功目标之间的一块巨石，阻挡着我们的前行。不要过多地考虑风险，我们才能向前拼搏。</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在心灵的战场上，我们应该坚持自己的理性与判断，战胜内心的恐慌与畏惧。不要过于计较结果，而应将风险抛于脑后。将难关当作一次普通的练习，勇敢向前。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风险往往源于我们对风险的淡化甚至是无视，而勇气又能激励我们更加勇敢地面对风险。对于风险，我们不应完全无视，适当的忧患意识有利于我们更好地完成任务，获得成功。但只看到风险，过度地焦虑与畏惧，则像矗立于我们与成功目标之间的一块巨石，阻挡着我们的前行。不要过多地考虑风险，我们才可能有更大的勇气向前拼搏。 </a:t>
                      </a:r>
                    </a:p>
                    <a:p>
                      <a:pPr marL="0" marR="0" lvl="0" indent="0" algn="l" defTabSz="914400" rtl="0" eaLnBrk="0" fontAlgn="base" latinLnBrk="0" hangingPunct="0">
                        <a:lnSpc>
                          <a:spcPct val="1220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在心灵的战场上，我们应该坚持自己的理性与判断，用勇气战胜内心的恐慌与畏惧。有了勇气，我们就会对所有的风险付之一笑！就如同那位年轻的切割师，用勇气在瞬间铸就了奇迹。</a:t>
                      </a:r>
                      <a:endParaRPr kumimoji="0" lang="en-US" altLang="zh-CN" sz="20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21451"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grpSp>
        <p:nvGrpSpPr>
          <p:cNvPr id="2" name="Group 4"/>
          <p:cNvGrpSpPr>
            <a:grpSpLocks/>
          </p:cNvGrpSpPr>
          <p:nvPr/>
        </p:nvGrpSpPr>
        <p:grpSpPr bwMode="auto">
          <a:xfrm>
            <a:off x="1588" y="1857375"/>
            <a:ext cx="609600" cy="2003425"/>
            <a:chOff x="0" y="0"/>
            <a:chExt cx="384" cy="1262"/>
          </a:xfrm>
        </p:grpSpPr>
        <p:pic>
          <p:nvPicPr>
            <p:cNvPr id="2621453" name="Picture 5"/>
            <p:cNvPicPr>
              <a:picLocks noChangeAspect="1" noChangeArrowheads="1"/>
            </p:cNvPicPr>
            <p:nvPr/>
          </p:nvPicPr>
          <p:blipFill>
            <a:blip r:embed="rId2"/>
            <a:srcRect/>
            <a:stretch>
              <a:fillRect/>
            </a:stretch>
          </p:blipFill>
          <p:spPr bwMode="auto">
            <a:xfrm>
              <a:off x="0" y="0"/>
              <a:ext cx="384" cy="1171"/>
            </a:xfrm>
            <a:prstGeom prst="rect">
              <a:avLst/>
            </a:prstGeom>
            <a:noFill/>
            <a:ln w="9525">
              <a:noFill/>
              <a:miter lim="800000"/>
              <a:headEnd/>
              <a:tailEnd/>
            </a:ln>
          </p:spPr>
        </p:pic>
        <p:sp>
          <p:nvSpPr>
            <p:cNvPr id="2621454" name="内容占位符 2">
              <a:hlinkClick r:id="rId3"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4"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21465"/>
                                        </p:tgtEl>
                                        <p:attrNameLst>
                                          <p:attrName>style.visibility</p:attrName>
                                        </p:attrNameLst>
                                      </p:cBhvr>
                                      <p:to>
                                        <p:strVal val="visible"/>
                                      </p:to>
                                    </p:set>
                                    <p:anim calcmode="lin" valueType="num">
                                      <p:cBhvr additive="base">
                                        <p:cTn id="7" dur="500" fill="hold"/>
                                        <p:tgtEl>
                                          <p:spTgt spid="2621465"/>
                                        </p:tgtEl>
                                        <p:attrNameLst>
                                          <p:attrName>ppt_x</p:attrName>
                                        </p:attrNameLst>
                                      </p:cBhvr>
                                      <p:tavLst>
                                        <p:tav tm="0">
                                          <p:val>
                                            <p:strVal val="#ppt_x"/>
                                          </p:val>
                                        </p:tav>
                                        <p:tav tm="100000">
                                          <p:val>
                                            <p:strVal val="#ppt_x"/>
                                          </p:val>
                                        </p:tav>
                                      </p:tavLst>
                                    </p:anim>
                                    <p:anim calcmode="lin" valueType="num">
                                      <p:cBhvr additive="base">
                                        <p:cTn id="8" dur="500" fill="hold"/>
                                        <p:tgtEl>
                                          <p:spTgt spid="2621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24532" name="Group 20"/>
          <p:cNvGraphicFramePr>
            <a:graphicFrameLocks noGrp="1"/>
          </p:cNvGraphicFramePr>
          <p:nvPr/>
        </p:nvGraphicFramePr>
        <p:xfrm>
          <a:off x="684213" y="765175"/>
          <a:ext cx="7848600" cy="5688013"/>
        </p:xfrm>
        <a:graphic>
          <a:graphicData uri="http://schemas.openxmlformats.org/drawingml/2006/table">
            <a:tbl>
              <a:tblPr/>
              <a:tblGrid>
                <a:gridCol w="3527425"/>
                <a:gridCol w="4321175"/>
              </a:tblGrid>
              <a:tr h="5688013">
                <a:tc>
                  <a:txBody>
                    <a:bodyPr/>
                    <a:lstStyle/>
                    <a:p>
                      <a:pPr marL="0" marR="0" lvl="0" indent="0" algn="l" defTabSz="914400" rtl="0" eaLnBrk="0" fontAlgn="base" latinLnBrk="0" hangingPunct="0">
                        <a:lnSpc>
                          <a:spcPts val="2400"/>
                        </a:lnSpc>
                        <a:spcBef>
                          <a:spcPct val="0"/>
                        </a:spcBef>
                        <a:spcAft>
                          <a:spcPct val="0"/>
                        </a:spcAft>
                        <a:buClrTx/>
                        <a:buSzTx/>
                        <a:buFont typeface="Arial" charset="0"/>
                        <a:buNone/>
                        <a:tabLst/>
                      </a:pPr>
                      <a:r>
                        <a:rPr kumimoji="0" lang="en-US" altLang="zh-CN" sz="2000" b="0"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a:t>
                      </a:r>
                      <a:r>
                        <a:rPr kumimoji="0" lang="zh-CN" altLang="en-US" sz="2000" b="0"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病因分析</a:t>
                      </a:r>
                      <a:r>
                        <a:rPr kumimoji="0" lang="en-US" altLang="zh-CN" sz="2000" b="0"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a:t>
                      </a:r>
                    </a:p>
                    <a:p>
                      <a:pPr marL="0" marR="0" lvl="0" indent="0" algn="l" defTabSz="914400" rtl="0" eaLnBrk="0" fontAlgn="base" latinLnBrk="0" hangingPunct="0">
                        <a:lnSpc>
                          <a:spcPts val="2400"/>
                        </a:lnSpc>
                        <a:spcBef>
                          <a:spcPct val="0"/>
                        </a:spcBef>
                        <a:spcAft>
                          <a:spcPct val="0"/>
                        </a:spcAft>
                        <a:buClrTx/>
                        <a:buSzTx/>
                        <a:buFont typeface="Arial" charset="0"/>
                        <a:buNone/>
                        <a:tabLst/>
                      </a:pP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王夫之说：“意犹帅也，无帅之兵，谓之乌合。”这其中的“意”即我们常说的“中心”，它是一篇文章的根本，直接关系到文章的选材、布局，关系到语言的选择和情感的倾向，乃至关系到文章的深度。原文能围绕材料写作不错，但最大的问题就是没有点出中心词“勇气”，有跑题之嫌。所以升格时，时时点题、处处点题是关键。</a:t>
                      </a:r>
                    </a:p>
                    <a:p>
                      <a:pPr marL="0" marR="0" lvl="0" indent="0" algn="r" defTabSz="914400" rtl="0" eaLnBrk="0" fontAlgn="base" latinLnBrk="0" hangingPunct="0">
                        <a:lnSpc>
                          <a:spcPts val="2400"/>
                        </a:lnSpc>
                        <a:spcBef>
                          <a:spcPct val="0"/>
                        </a:spcBef>
                        <a:spcAft>
                          <a:spcPct val="0"/>
                        </a:spcAft>
                        <a:buClrTx/>
                        <a:buSzTx/>
                        <a:buFont typeface="Arial" charset="0"/>
                        <a:buNone/>
                        <a:tabLst/>
                      </a:pPr>
                      <a:r>
                        <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考场得分：</a:t>
                      </a:r>
                      <a:r>
                        <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38</a:t>
                      </a: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分</a:t>
                      </a:r>
                      <a:r>
                        <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endPar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ct val="0"/>
                        </a:spcAft>
                        <a:buClrTx/>
                        <a:buSzTx/>
                        <a:buFont typeface="Arial" charset="0"/>
                        <a:buNone/>
                        <a:tabLst/>
                      </a:pPr>
                      <a:r>
                        <a:rPr kumimoji="0" lang="zh-CN" altLang="zh-CN" sz="2000" b="0"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【升格点评】</a:t>
                      </a:r>
                    </a:p>
                    <a:p>
                      <a:pPr marL="0" marR="0" lvl="0" indent="0" algn="l" defTabSz="914400" rtl="0" eaLnBrk="0" fontAlgn="base" latinLnBrk="0" hangingPunct="0">
                        <a:lnSpc>
                          <a:spcPts val="2400"/>
                        </a:lnSpc>
                        <a:spcBef>
                          <a:spcPct val="0"/>
                        </a:spcBef>
                        <a:spcAft>
                          <a:spcPct val="0"/>
                        </a:spcAft>
                        <a:buClrTx/>
                        <a:buSzTx/>
                        <a:buFont typeface="Arial" charset="0"/>
                        <a:buNone/>
                        <a:tabLst/>
                      </a:pP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        这篇文章将题目升格为</a:t>
                      </a:r>
                      <a:r>
                        <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面对风险更需勇气</a:t>
                      </a:r>
                      <a:r>
                        <a:rPr kumimoji="0" lang="en-US" altLang="zh-CN"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r>
                        <a:rPr kumimoji="0" lang="zh-CN" altLang="en-US" sz="2000" b="1" i="0" u="none" strike="noStrike" kern="1200" cap="none" normalizeH="0" baseline="0" dirty="0" smtClean="0">
                          <a:ln>
                            <a:noFill/>
                          </a:ln>
                          <a:solidFill>
                            <a:srgbClr val="000000"/>
                          </a:solidFill>
                          <a:effectLst/>
                          <a:latin typeface="Times New Roman" pitchFamily="18" charset="0"/>
                          <a:ea typeface="楷体_GB2312" pitchFamily="49" charset="-122"/>
                          <a:cs typeface="Times New Roman" pitchFamily="18" charset="0"/>
                        </a:rPr>
                        <a:t>，点明了题意。开头点明题旨，主体部分阐发题旨，结尾部分重申题旨。通篇扣住“风险、勇气”展开议论，深入分析，中心突出。升格后的文章有很强的思辨能力，能透过现象看本质，有很强的驾驭语言的能力。升格后的文章不再是简单罗列材料，而是重在分析。议论文结构严谨，语言流畅，亮点很多。</a:t>
                      </a:r>
                    </a:p>
                    <a:p>
                      <a:pPr marL="0" marR="0" lvl="0" indent="0" algn="r" defTabSz="914400" rtl="0" eaLnBrk="0" fontAlgn="base" latinLnBrk="0" hangingPunct="0">
                        <a:lnSpc>
                          <a:spcPts val="2400"/>
                        </a:lnSpc>
                        <a:spcBef>
                          <a:spcPct val="0"/>
                        </a:spcBef>
                        <a:spcAft>
                          <a:spcPct val="0"/>
                        </a:spcAft>
                        <a:buClrTx/>
                        <a:buSzTx/>
                        <a:buFont typeface="Arial" charset="0"/>
                        <a:buNone/>
                        <a:tabLst/>
                        <a:defRPr/>
                      </a:pPr>
                      <a:r>
                        <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我来赋分：</a:t>
                      </a:r>
                      <a:r>
                        <a:rPr kumimoji="0" lang="en-US" altLang="zh-CN" sz="2000" b="1" i="0" u="sng"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55</a:t>
                      </a:r>
                      <a:r>
                        <a:rPr kumimoji="0" lang="zh-CN" altLang="en-US" sz="2000" b="1" i="0" u="none" strike="noStrike" cap="none" normalizeH="0" baseline="0" dirty="0" smtClean="0">
                          <a:ln>
                            <a:noFill/>
                          </a:ln>
                          <a:solidFill>
                            <a:srgbClr val="000000"/>
                          </a:solidFill>
                          <a:effectLst/>
                          <a:latin typeface="Times New Roman" pitchFamily="18" charset="0"/>
                          <a:ea typeface="仿宋_GB2312" pitchFamily="49" charset="-122"/>
                          <a:cs typeface="Times New Roman" pitchFamily="18" charset="0"/>
                        </a:rPr>
                        <a:t>分</a:t>
                      </a:r>
                      <a:endParaRPr kumimoji="0" lang="en-US" altLang="zh-CN" sz="2000" b="0" i="0" u="none" strike="noStrike" cap="none" normalizeH="0" baseline="0" dirty="0" smtClean="0">
                        <a:ln>
                          <a:noFill/>
                        </a:ln>
                        <a:solidFill>
                          <a:srgbClr val="000000"/>
                        </a:solidFill>
                        <a:effectLst/>
                        <a:latin typeface="Times New Roman"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2452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4"/>
          <p:cNvGrpSpPr>
            <a:grpSpLocks/>
          </p:cNvGrpSpPr>
          <p:nvPr/>
        </p:nvGrpSpPr>
        <p:grpSpPr bwMode="auto">
          <a:xfrm>
            <a:off x="1588" y="1857375"/>
            <a:ext cx="609600" cy="2003425"/>
            <a:chOff x="0" y="0"/>
            <a:chExt cx="384" cy="1262"/>
          </a:xfrm>
        </p:grpSpPr>
        <p:pic>
          <p:nvPicPr>
            <p:cNvPr id="2624535" name="Picture 5"/>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624536" name="内容占位符 2">
              <a:hlinkClick r:id="rId4" action="ppaction://hlinksldjump"/>
            </p:cNvPr>
            <p:cNvSpPr>
              <a:spLocks noChangeArrowheads="1"/>
            </p:cNvSpPr>
            <p:nvPr/>
          </p:nvSpPr>
          <p:spPr bwMode="auto">
            <a:xfrm>
              <a:off x="61" y="8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sz="2000" b="1">
                  <a:solidFill>
                    <a:schemeClr val="bg1"/>
                  </a:solidFill>
                  <a:ea typeface="幼圆" pitchFamily="49" charset="-122"/>
                </a:rPr>
                <a:t>·</a:t>
              </a:r>
            </a:p>
            <a:p>
              <a:pPr>
                <a:lnSpc>
                  <a:spcPts val="2300"/>
                </a:lnSpc>
                <a:buFont typeface="Arial" charset="0"/>
                <a:buNone/>
              </a:pPr>
              <a:r>
                <a:rPr lang="zh-CN" altLang="en-US" sz="2000" b="1">
                  <a:solidFill>
                    <a:schemeClr val="bg1"/>
                  </a:solidFill>
                  <a:ea typeface="幼圆" pitchFamily="49" charset="-122"/>
                </a:rPr>
                <a:t>升格</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24532"/>
                                        </p:tgtEl>
                                        <p:attrNameLst>
                                          <p:attrName>style.visibility</p:attrName>
                                        </p:attrNameLst>
                                      </p:cBhvr>
                                      <p:to>
                                        <p:strVal val="visible"/>
                                      </p:to>
                                    </p:set>
                                    <p:anim calcmode="lin" valueType="num">
                                      <p:cBhvr additive="base">
                                        <p:cTn id="7" dur="500" fill="hold"/>
                                        <p:tgtEl>
                                          <p:spTgt spid="2624532"/>
                                        </p:tgtEl>
                                        <p:attrNameLst>
                                          <p:attrName>ppt_x</p:attrName>
                                        </p:attrNameLst>
                                      </p:cBhvr>
                                      <p:tavLst>
                                        <p:tav tm="0">
                                          <p:val>
                                            <p:strVal val="#ppt_x"/>
                                          </p:val>
                                        </p:tav>
                                        <p:tav tm="100000">
                                          <p:val>
                                            <p:strVal val="#ppt_x"/>
                                          </p:val>
                                        </p:tav>
                                      </p:tavLst>
                                    </p:anim>
                                    <p:anim calcmode="lin" valueType="num">
                                      <p:cBhvr additive="base">
                                        <p:cTn id="8" dur="500" fill="hold"/>
                                        <p:tgtEl>
                                          <p:spTgt spid="2624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42910" y="785794"/>
            <a:ext cx="8066117" cy="5921375"/>
          </a:xfrm>
        </p:spPr>
        <p:txBody>
          <a:bodyPr/>
          <a:lstStyle/>
          <a:p>
            <a:pPr marL="0" indent="0" eaLnBrk="1" hangingPunct="1">
              <a:lnSpc>
                <a:spcPts val="3500"/>
              </a:lnSpc>
              <a:spcBef>
                <a:spcPct val="0"/>
              </a:spcBef>
              <a:buNone/>
            </a:pPr>
            <a:r>
              <a:rPr lang="zh-CN" altLang="en-US" sz="2400" b="1" dirty="0" smtClean="0">
                <a:latin typeface="宋体" pitchFamily="2" charset="-122"/>
              </a:rPr>
              <a:t>    要想在高考中获得作文部分的高分，考场作文必须具有很强的“视觉冲击力”。考生在文章中不失时机地点题，能大大加深阅卷老师对该作文“思路清晰”与“中心突出”的印象。点题，就是在恰当的地方用简明扼要的语句点明题意，揭示文章的主旨，暗示全文的脉络层次。这种用于点题的语句，被称为点题之笔。这种点题之笔，在诗歌中被称为“诗眼”，在文章中被称为“文眼”，是全文的精神“团聚处”。因此，写作时要注意运用点题之笔，“赘字冗词不能有，点题之笔不可无”。反复点题、处处强调是取得作文高分的重要法宝之一。</a:t>
            </a:r>
          </a:p>
          <a:p>
            <a:pPr marL="0" indent="0" eaLnBrk="1" hangingPunct="1">
              <a:lnSpc>
                <a:spcPts val="3300"/>
              </a:lnSpc>
              <a:spcBef>
                <a:spcPct val="0"/>
              </a:spcBef>
              <a:buNone/>
            </a:pPr>
            <a:r>
              <a:rPr lang="zh-CN" altLang="en-US" sz="2400" b="1" dirty="0" smtClean="0">
                <a:latin typeface="宋体" pitchFamily="2" charset="-122"/>
              </a:rPr>
              <a:t>    考场作文点题的重要性体现在以下三方面：点题，是获取“保险”分的“奠基石”；点题，是想要获取高分的考生的妙招；点题，是挽救离题作文的“救命稻草”。</a:t>
            </a:r>
          </a:p>
          <a:p>
            <a:pPr marL="0" indent="0" eaLnBrk="1" hangingPunct="1">
              <a:lnSpc>
                <a:spcPts val="3300"/>
              </a:lnSpc>
              <a:spcBef>
                <a:spcPct val="0"/>
              </a:spcBef>
              <a:buFont typeface="Arial" charset="0"/>
              <a:buNone/>
            </a:pPr>
            <a:endParaRPr lang="en-US" altLang="zh-CN" sz="2400" b="1" dirty="0" smtClean="0">
              <a:latin typeface="宋体" pitchFamily="2" charset="-122"/>
            </a:endParaRPr>
          </a:p>
        </p:txBody>
      </p:sp>
      <p:sp>
        <p:nvSpPr>
          <p:cNvPr id="173363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733645"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733646"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eaLnBrk="1" hangingPunct="1">
              <a:lnSpc>
                <a:spcPts val="3500"/>
              </a:lnSpc>
              <a:spcBef>
                <a:spcPct val="0"/>
              </a:spcBef>
              <a:buFont typeface="Arial" charset="0"/>
              <a:buNone/>
            </a:pPr>
            <a:r>
              <a:rPr lang="en-US" altLang="zh-CN" sz="2400" b="1" dirty="0" smtClean="0">
                <a:latin typeface="宋体" pitchFamily="2" charset="-122"/>
              </a:rPr>
              <a:t>【</a:t>
            </a:r>
            <a:r>
              <a:rPr lang="zh-CN" altLang="en-US" sz="2400" b="1" dirty="0" smtClean="0">
                <a:latin typeface="宋体" pitchFamily="2" charset="-122"/>
              </a:rPr>
              <a:t>例文借鉴</a:t>
            </a:r>
            <a:r>
              <a:rPr lang="en-US" altLang="zh-CN" sz="2400" b="1" dirty="0" smtClean="0">
                <a:latin typeface="宋体" pitchFamily="2" charset="-122"/>
              </a:rPr>
              <a:t>】</a:t>
            </a:r>
          </a:p>
          <a:p>
            <a:pPr marL="0" indent="0" algn="ctr" eaLnBrk="1" hangingPunct="1">
              <a:lnSpc>
                <a:spcPts val="3500"/>
              </a:lnSpc>
              <a:spcBef>
                <a:spcPct val="0"/>
              </a:spcBef>
              <a:buNone/>
            </a:pPr>
            <a:r>
              <a:rPr lang="zh-CN" altLang="en-US" sz="2400" b="1" dirty="0" smtClean="0">
                <a:latin typeface="宋体" pitchFamily="2" charset="-122"/>
              </a:rPr>
              <a:t>创新铸就辉煌</a:t>
            </a:r>
          </a:p>
          <a:p>
            <a:pPr marL="0" indent="0" algn="ctr" eaLnBrk="1" hangingPunct="1">
              <a:lnSpc>
                <a:spcPts val="3500"/>
              </a:lnSpc>
              <a:spcBef>
                <a:spcPct val="0"/>
              </a:spcBef>
              <a:buFont typeface="Arial" charset="0"/>
              <a:buNone/>
            </a:pPr>
            <a:r>
              <a:rPr lang="zh-CN" altLang="en-US" sz="2400" b="1" dirty="0" smtClean="0">
                <a:latin typeface="仿宋_GB2312" pitchFamily="49" charset="-122"/>
                <a:ea typeface="仿宋_GB2312" pitchFamily="49" charset="-122"/>
              </a:rPr>
              <a:t>一考生</a:t>
            </a:r>
          </a:p>
          <a:p>
            <a:pPr marL="0" indent="0" eaLnBrk="1" hangingPunct="1">
              <a:lnSpc>
                <a:spcPts val="3500"/>
              </a:lnSpc>
              <a:spcBef>
                <a:spcPct val="0"/>
              </a:spcBef>
              <a:buNone/>
            </a:pPr>
            <a:r>
              <a:rPr lang="zh-CN" altLang="en-US" sz="2400" b="1" dirty="0" smtClean="0">
                <a:latin typeface="宋体" pitchFamily="2" charset="-122"/>
              </a:rPr>
              <a:t>    </a:t>
            </a:r>
            <a:r>
              <a:rPr lang="zh-CN" altLang="en-US" sz="2400" b="1" dirty="0" smtClean="0">
                <a:solidFill>
                  <a:srgbClr val="000000"/>
                </a:solidFill>
                <a:latin typeface="Times New Roman" pitchFamily="18" charset="0"/>
                <a:ea typeface="楷体_GB2312" pitchFamily="49" charset="-122"/>
              </a:rPr>
              <a:t>我国杰出的画家李可染曾说：“踩着前人的脚印前进，最佳结果也只能是‘亚军’。”德国著名思想家歌德也说过：“要成长，你总要独创才行。”当今世界，发展迅速，日新月异，要想在激烈的竞争中立于不败之地，就必须创新。创新缔造文明，创新铸就辉煌，创新者最具风采。</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rPr>
              <a:t>    个人的发展离不开创新。</a:t>
            </a:r>
            <a:endParaRPr lang="en-US" altLang="zh-CN" sz="2400" b="1" dirty="0" smtClean="0">
              <a:solidFill>
                <a:srgbClr val="000000"/>
              </a:solidFill>
              <a:latin typeface="Times New Roman" pitchFamily="18" charset="0"/>
              <a:ea typeface="楷体_GB2312" pitchFamily="49" charset="-122"/>
            </a:endParaRP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rPr>
              <a:t>    大李之所以能为破解生命科学之谜做出重大贡献，是因为他笃学敏思、矢志创新；袁隆平四十多年来能始终站在杂交水稻研究领域的最前沿，是因为他有着不断创新的</a:t>
            </a:r>
          </a:p>
        </p:txBody>
      </p:sp>
      <p:sp>
        <p:nvSpPr>
          <p:cNvPr id="1747972"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747981"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747982"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792163" y="936625"/>
            <a:ext cx="7920037" cy="5399088"/>
          </a:xfrm>
          <a:prstGeom prst="rect">
            <a:avLst/>
          </a:prstGeom>
          <a:noFill/>
          <a:ln w="9525">
            <a:noFill/>
            <a:miter lim="800000"/>
            <a:headEnd/>
            <a:tailEnd/>
          </a:ln>
        </p:spPr>
        <p:txBody>
          <a:bodyPr/>
          <a:lstStyle/>
          <a:p>
            <a:pPr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勇气；马云能创造阿里巴巴的神话，使人们的生活方式发生翻天覆地的变化，得益于他的洞见，他的创新；王选之所以能成为举世公认的计算机汉字激光照排技术创始人，与他强烈的自主创新意识息息相关</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创新让我们的生活远离空洞、远离乏味，创新让我们的生活充满激情、充满乐趣，创新让我们的人生更加美好、更具价值。</a:t>
            </a:r>
          </a:p>
          <a:p>
            <a:pPr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        社会的进步离不开创新。</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        文字的发明及运用使人类延长了文化的长度，使社会的灿烂文明得以世代传承；电灯的发明让人类远离漫漫长夜，迎来了黑暗中的光明；蒸汽机的发明让社会获得巨大的创造能力，加速了物质文明的进程；电话的发明让人们的交流跨越千山万水，缩短了人与人之间情感的距离；</a:t>
            </a:r>
          </a:p>
          <a:p>
            <a:pPr algn="just">
              <a:lnSpc>
                <a:spcPts val="3500"/>
              </a:lnSpc>
            </a:pPr>
            <a:endParaRPr lang="zh-CN" altLang="en-US" sz="2400" b="1" dirty="0">
              <a:solidFill>
                <a:srgbClr val="000000"/>
              </a:solidFill>
              <a:latin typeface="Times New Roman" pitchFamily="18" charset="0"/>
              <a:ea typeface="楷体_GB2312" pitchFamily="49" charset="-122"/>
              <a:cs typeface="Times New Roman" pitchFamily="18" charset="0"/>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22894"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22895"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485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792163" y="936625"/>
            <a:ext cx="7920037" cy="5399088"/>
          </a:xfrm>
          <a:prstGeom prst="rect">
            <a:avLst/>
          </a:prstGeom>
          <a:noFill/>
          <a:ln w="9525">
            <a:noFill/>
            <a:miter lim="800000"/>
            <a:headEnd/>
            <a:tailEnd/>
          </a:ln>
        </p:spPr>
        <p:txBody>
          <a:bodyPr/>
          <a:lstStyle/>
          <a:p>
            <a:pPr>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电视的发明让人们尽览四海风光，放眼望向脚步走不到的地方；网络的发明变天涯海角为近在咫尺，使世界成为地球村</a:t>
            </a:r>
            <a:r>
              <a:rPr lang="en-US" altLang="zh-CN" sz="2400" b="1" dirty="0" smtClean="0">
                <a:solidFill>
                  <a:srgbClr val="000000"/>
                </a:solidFill>
                <a:latin typeface="Times New Roman" pitchFamily="18" charset="0"/>
                <a:ea typeface="楷体_GB2312" pitchFamily="49" charset="-122"/>
              </a:rPr>
              <a:t>……</a:t>
            </a:r>
            <a:r>
              <a:rPr lang="zh-CN" altLang="en-US" sz="2400" b="1" dirty="0" smtClean="0">
                <a:solidFill>
                  <a:srgbClr val="000000"/>
                </a:solidFill>
                <a:latin typeface="Times New Roman" pitchFamily="18" charset="0"/>
                <a:ea typeface="楷体_GB2312" pitchFamily="49" charset="-122"/>
              </a:rPr>
              <a:t>是创新改变了大千世界，是创新丰富了人类生活，是创新促进了社会进步。</a:t>
            </a:r>
          </a:p>
          <a:p>
            <a:pPr>
              <a:lnSpc>
                <a:spcPts val="3500"/>
              </a:lnSpc>
              <a:buFont typeface="Arial" charset="0"/>
              <a:buNone/>
            </a:pPr>
            <a:r>
              <a:rPr lang="zh-CN" altLang="en-US" sz="2400" b="1" dirty="0" smtClean="0">
                <a:solidFill>
                  <a:srgbClr val="000000"/>
                </a:solidFill>
                <a:latin typeface="Times New Roman" pitchFamily="18" charset="0"/>
                <a:ea typeface="楷体_GB2312" pitchFamily="49" charset="-122"/>
              </a:rPr>
              <a:t>        国家的繁荣离不开创新。</a:t>
            </a:r>
            <a:endParaRPr lang="en-US" altLang="zh-CN" sz="2400" b="1" dirty="0" smtClean="0">
              <a:solidFill>
                <a:srgbClr val="000000"/>
              </a:solidFill>
              <a:latin typeface="Times New Roman" pitchFamily="18" charset="0"/>
              <a:ea typeface="楷体_GB2312" pitchFamily="49" charset="-122"/>
            </a:endParaRPr>
          </a:p>
          <a:p>
            <a:pPr>
              <a:lnSpc>
                <a:spcPts val="3500"/>
              </a:lnSpc>
            </a:pPr>
            <a:r>
              <a:rPr lang="zh-CN" altLang="en-US" sz="2400" b="1" dirty="0" smtClean="0">
                <a:solidFill>
                  <a:srgbClr val="000000"/>
                </a:solidFill>
                <a:latin typeface="Times New Roman" pitchFamily="18" charset="0"/>
                <a:ea typeface="楷体_GB2312" pitchFamily="49" charset="-122"/>
              </a:rPr>
              <a:t>        历史上，商鞅变法让秦国从众多的诸侯国中脱颖而出，从而统一天下；赵武灵王顺应形势需要，冲破重重阻碍，果断实行“胡服骑射”的政策，最终实现了富国强兵的理想；而堂堂大清王朝在经历繁盛之后闭关锁国，因循守旧，不思改革，最终验证了“落后就要挨打”的道理。二十世纪七十年代末期以来，我们的国家领导人大胆创新，在经济领域提出了改革开放的发展策略，在国家统一的问题上</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94857"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94858"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88913"/>
            <a:ext cx="6697662" cy="476250"/>
          </a:xfrm>
          <a:noFill/>
        </p:spPr>
        <p:txBody>
          <a:bodyPr/>
          <a:lstStyle/>
          <a:p>
            <a:pPr algn="l" eaLnBrk="1" hangingPunct="1"/>
            <a:r>
              <a:rPr lang="zh-CN" altLang="en-US" sz="2200" b="1" smtClean="0">
                <a:solidFill>
                  <a:srgbClr val="C00000"/>
                </a:solidFill>
                <a:latin typeface="幼圆" pitchFamily="49" charset="-122"/>
                <a:ea typeface="幼圆" pitchFamily="49" charset="-122"/>
              </a:rPr>
              <a:t>专题十四　精准审题守江山 </a:t>
            </a:r>
          </a:p>
        </p:txBody>
      </p:sp>
      <p:sp>
        <p:nvSpPr>
          <p:cNvPr id="3" name="内容占位符 2"/>
          <p:cNvSpPr>
            <a:spLocks noGrp="1"/>
          </p:cNvSpPr>
          <p:nvPr>
            <p:ph idx="4294967295"/>
          </p:nvPr>
        </p:nvSpPr>
        <p:spPr>
          <a:xfrm>
            <a:off x="571472" y="928670"/>
            <a:ext cx="8351837" cy="5778524"/>
          </a:xfrm>
        </p:spPr>
        <p:txBody>
          <a:bodyPr>
            <a:noAutofit/>
          </a:bodyPr>
          <a:lstStyle/>
          <a:p>
            <a:pPr marL="0" indent="539750" algn="ctr" eaLnBrk="1" hangingPunct="1">
              <a:lnSpc>
                <a:spcPts val="3500"/>
              </a:lnSpc>
              <a:spcBef>
                <a:spcPct val="0"/>
              </a:spcBef>
              <a:buFont typeface="Arial" charset="0"/>
              <a:buNone/>
            </a:pPr>
            <a:r>
              <a:rPr lang="en-US" sz="2400" b="1" dirty="0" smtClean="0">
                <a:solidFill>
                  <a:srgbClr val="0033CC"/>
                </a:solidFill>
                <a:effectLst>
                  <a:outerShdw blurRad="38100" dist="38100" dir="2700000" algn="tl">
                    <a:srgbClr val="C0C0C0"/>
                  </a:outerShdw>
                </a:effectLst>
                <a:latin typeface="宋体" pitchFamily="2" charset="-122"/>
                <a:ea typeface="宋体" pitchFamily="2" charset="-122"/>
              </a:rPr>
              <a:t>—— </a:t>
            </a:r>
            <a:r>
              <a:rPr lang="zh-CN" altLang="en-US" sz="2400" b="1" dirty="0" smtClean="0">
                <a:solidFill>
                  <a:srgbClr val="0033CC"/>
                </a:solidFill>
                <a:effectLst>
                  <a:outerShdw blurRad="38100" dist="38100" dir="2700000" algn="tl">
                    <a:srgbClr val="C0C0C0"/>
                  </a:outerShdw>
                </a:effectLst>
                <a:latin typeface="宋体" pitchFamily="2" charset="-122"/>
              </a:rPr>
              <a:t>考题回放 </a:t>
            </a:r>
            <a:r>
              <a:rPr lang="en-US" sz="2400" b="1" dirty="0" smtClean="0">
                <a:solidFill>
                  <a:srgbClr val="0033CC"/>
                </a:solidFill>
                <a:effectLst>
                  <a:outerShdw blurRad="38100" dist="38100" dir="2700000" algn="tl">
                    <a:srgbClr val="C0C0C0"/>
                  </a:outerShdw>
                </a:effectLst>
                <a:latin typeface="宋体" pitchFamily="2" charset="-122"/>
                <a:ea typeface="宋体" pitchFamily="2" charset="-122"/>
              </a:rPr>
              <a:t>——</a:t>
            </a:r>
            <a:r>
              <a:rPr lang="zh-CN" altLang="en-US" sz="2400" b="1" dirty="0" smtClean="0">
                <a:latin typeface="宋体" pitchFamily="2" charset="-122"/>
              </a:rPr>
              <a:t>　</a:t>
            </a:r>
            <a:endParaRPr lang="zh-CN" altLang="en-US" sz="2400" b="1" dirty="0" smtClean="0">
              <a:ea typeface="黑体" pitchFamily="2" charset="-122"/>
            </a:endParaRPr>
          </a:p>
          <a:p>
            <a:pPr marL="0" indent="539750">
              <a:lnSpc>
                <a:spcPts val="3500"/>
              </a:lnSpc>
              <a:buNone/>
            </a:pPr>
            <a:r>
              <a:rPr lang="en-US" altLang="zh-CN" sz="2400" b="1" dirty="0" smtClean="0">
                <a:latin typeface="宋体" pitchFamily="2" charset="-122"/>
              </a:rPr>
              <a:t>[2015·</a:t>
            </a:r>
            <a:r>
              <a:rPr lang="zh-CN" altLang="en-US" sz="2400" b="1" dirty="0" smtClean="0">
                <a:latin typeface="宋体" pitchFamily="2" charset="-122"/>
              </a:rPr>
              <a:t>全国卷</a:t>
            </a:r>
            <a:r>
              <a:rPr lang="en-US" altLang="zh-CN" sz="2400" b="1" dirty="0" smtClean="0">
                <a:latin typeface="宋体" pitchFamily="2" charset="-122"/>
              </a:rPr>
              <a:t>Ⅰ] </a:t>
            </a:r>
            <a:r>
              <a:rPr lang="zh-CN" altLang="en-US" sz="2400" b="1" dirty="0" smtClean="0">
                <a:latin typeface="宋体" pitchFamily="2" charset="-122"/>
              </a:rPr>
              <a:t>阅读下面的材料，根据要求写一篇不少于</a:t>
            </a:r>
            <a:r>
              <a:rPr lang="en-US" altLang="zh-CN" sz="2400" b="1" dirty="0" smtClean="0">
                <a:latin typeface="宋体" pitchFamily="2" charset="-122"/>
              </a:rPr>
              <a:t>800</a:t>
            </a:r>
            <a:r>
              <a:rPr lang="zh-CN" altLang="en-US" sz="2400" b="1" dirty="0" smtClean="0">
                <a:latin typeface="宋体" pitchFamily="2" charset="-122"/>
              </a:rPr>
              <a:t>字的文章。</a:t>
            </a:r>
            <a:r>
              <a:rPr lang="en-US" altLang="zh-CN" sz="2400" b="1" dirty="0" smtClean="0">
                <a:latin typeface="宋体" pitchFamily="2" charset="-122"/>
              </a:rPr>
              <a:t>(60</a:t>
            </a:r>
            <a:r>
              <a:rPr lang="zh-CN" altLang="en-US" sz="2400" b="1" dirty="0" smtClean="0">
                <a:latin typeface="宋体" pitchFamily="2" charset="-122"/>
              </a:rPr>
              <a:t>分</a:t>
            </a:r>
            <a:r>
              <a:rPr lang="en-US" altLang="zh-CN" sz="2400" b="1" dirty="0" smtClean="0">
                <a:latin typeface="宋体" pitchFamily="2" charset="-122"/>
              </a:rPr>
              <a:t>)</a:t>
            </a:r>
          </a:p>
          <a:p>
            <a:pPr marL="0" indent="539750">
              <a:lnSpc>
                <a:spcPts val="3500"/>
              </a:lnSpc>
              <a:buNone/>
            </a:pPr>
            <a:r>
              <a:rPr lang="zh-CN" altLang="en-US" sz="2400" b="1" dirty="0" smtClean="0">
                <a:solidFill>
                  <a:srgbClr val="000000"/>
                </a:solidFill>
                <a:latin typeface="Times New Roman" pitchFamily="18" charset="0"/>
                <a:ea typeface="楷体_GB2312" pitchFamily="49" charset="-122"/>
              </a:rPr>
              <a:t>因父亲总是在高速路上开车时接电话，家人屡劝不改，女大学生小陈迫于无奈，更出于生命安全的考虑，通过微博私信向警方举报了自己的父亲；警方查实后，依法对老陈进行了教育和处罚，并将这起举报发在官方微博上。此事赢得众多网友点赞，也引发一些质疑。经媒体报道后，激起了更大范围、更多角度的讨论。</a:t>
            </a:r>
          </a:p>
        </p:txBody>
      </p:sp>
      <p:grpSp>
        <p:nvGrpSpPr>
          <p:cNvPr id="4" name="Group 5"/>
          <p:cNvGrpSpPr>
            <a:grpSpLocks/>
          </p:cNvGrpSpPr>
          <p:nvPr/>
        </p:nvGrpSpPr>
        <p:grpSpPr bwMode="auto">
          <a:xfrm>
            <a:off x="0" y="1700213"/>
            <a:ext cx="609600" cy="2003425"/>
            <a:chOff x="1" y="490"/>
            <a:chExt cx="384" cy="1262"/>
          </a:xfrm>
        </p:grpSpPr>
        <p:pic>
          <p:nvPicPr>
            <p:cNvPr id="12294" name="Picture 6"/>
            <p:cNvPicPr>
              <a:picLocks noChangeAspect="1" noChangeArrowheads="1"/>
            </p:cNvPicPr>
            <p:nvPr/>
          </p:nvPicPr>
          <p:blipFill>
            <a:blip r:embed="rId2"/>
            <a:srcRect/>
            <a:stretch>
              <a:fillRect/>
            </a:stretch>
          </p:blipFill>
          <p:spPr bwMode="auto">
            <a:xfrm>
              <a:off x="1" y="490"/>
              <a:ext cx="384" cy="1171"/>
            </a:xfrm>
            <a:prstGeom prst="rect">
              <a:avLst/>
            </a:prstGeom>
            <a:noFill/>
            <a:ln w="9525">
              <a:noFill/>
              <a:miter lim="800000"/>
              <a:headEnd/>
              <a:tailEnd/>
            </a:ln>
          </p:spPr>
        </p:pic>
        <p:sp>
          <p:nvSpPr>
            <p:cNvPr id="12295" name="内容占位符 2"/>
            <p:cNvSpPr>
              <a:spLocks/>
            </p:cNvSpPr>
            <p:nvPr/>
          </p:nvSpPr>
          <p:spPr bwMode="auto">
            <a:xfrm>
              <a:off x="62" y="57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b="1">
                  <a:solidFill>
                    <a:schemeClr val="bg1"/>
                  </a:solidFill>
                </a:rPr>
                <a:t>.</a:t>
              </a:r>
              <a:endParaRPr lang="en-US" altLang="zh-CN"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485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792163" y="936625"/>
            <a:ext cx="7920037" cy="5399088"/>
          </a:xfrm>
          <a:prstGeom prst="rect">
            <a:avLst/>
          </a:prstGeom>
          <a:noFill/>
          <a:ln w="9525">
            <a:noFill/>
            <a:miter lim="800000"/>
            <a:headEnd/>
            <a:tailEnd/>
          </a:ln>
        </p:spPr>
        <p:txBody>
          <a:bodyPr/>
          <a:lstStyle/>
          <a:p>
            <a:pPr>
              <a:lnSpc>
                <a:spcPts val="3500"/>
              </a:lnSpc>
            </a:pPr>
            <a:r>
              <a:rPr lang="zh-CN" altLang="en-US" sz="2400" b="1" dirty="0" smtClean="0">
                <a:solidFill>
                  <a:srgbClr val="000000"/>
                </a:solidFill>
                <a:latin typeface="Times New Roman" pitchFamily="18" charset="0"/>
                <a:ea typeface="楷体_GB2312" pitchFamily="49" charset="-122"/>
              </a:rPr>
              <a:t>提出了“一国两制”的解决方案等等。这让中国在短短几十年的时间里全面发展，取得了举世瞩目的成就，赢得了世界的尊重和赞誉。古往今来，无数事实证明：只有创新，才能让一个民族繁荣富强；只有创新，才能让一个国家长治久安；只有创新，才能让一段历史灿烂辉煌！</a:t>
            </a:r>
          </a:p>
          <a:p>
            <a:pPr>
              <a:lnSpc>
                <a:spcPts val="3500"/>
              </a:lnSpc>
            </a:pPr>
            <a:r>
              <a:rPr lang="zh-CN" altLang="en-US" sz="2400" b="1" dirty="0" smtClean="0">
                <a:solidFill>
                  <a:srgbClr val="000000"/>
                </a:solidFill>
                <a:latin typeface="Times New Roman" pitchFamily="18" charset="0"/>
                <a:ea typeface="楷体_GB2312" pitchFamily="49" charset="-122"/>
              </a:rPr>
              <a:t>         不管是个人的发展、社会的进步，还是国家的繁荣，都离不开创新。让我们用知识去充实自己，用创新去武装自己，从点滴做起，开拓精彩的人生吧！因为创新是清晨的旭日，让照耀之处灿烂辉煌；创新是和煦的春风，让吹拂之处绚丽多姿；创新是清澈的活水，让流淌之处生机勃勃。</a:t>
            </a:r>
          </a:p>
          <a:p>
            <a:pPr algn="r">
              <a:lnSpc>
                <a:spcPts val="3500"/>
              </a:lnSpc>
            </a:pPr>
            <a:r>
              <a:rPr lang="en-US" altLang="zh-CN" sz="2400" b="1" dirty="0" smtClean="0">
                <a:solidFill>
                  <a:srgbClr val="000000"/>
                </a:solidFill>
                <a:latin typeface="Times New Roman" pitchFamily="18" charset="0"/>
                <a:ea typeface="楷体_GB2312" pitchFamily="49" charset="-122"/>
              </a:rPr>
              <a:t>(2015</a:t>
            </a:r>
            <a:r>
              <a:rPr lang="zh-CN" altLang="en-US" sz="2400" b="1" dirty="0" smtClean="0">
                <a:solidFill>
                  <a:srgbClr val="000000"/>
                </a:solidFill>
                <a:latin typeface="Times New Roman" pitchFamily="18" charset="0"/>
                <a:ea typeface="楷体_GB2312" pitchFamily="49" charset="-122"/>
              </a:rPr>
              <a:t>年全国卷</a:t>
            </a:r>
            <a:r>
              <a:rPr lang="en-US" altLang="zh-CN" sz="2400" b="1" dirty="0" smtClean="0">
                <a:solidFill>
                  <a:srgbClr val="000000"/>
                </a:solidFill>
                <a:latin typeface="Times New Roman" pitchFamily="18" charset="0"/>
                <a:ea typeface="楷体_GB2312" pitchFamily="49" charset="-122"/>
              </a:rPr>
              <a:t>Ⅱ</a:t>
            </a:r>
            <a:r>
              <a:rPr lang="zh-CN" altLang="en-US" sz="2400" b="1" dirty="0" smtClean="0">
                <a:solidFill>
                  <a:srgbClr val="000000"/>
                </a:solidFill>
                <a:latin typeface="Times New Roman" pitchFamily="18" charset="0"/>
                <a:ea typeface="楷体_GB2312" pitchFamily="49" charset="-122"/>
              </a:rPr>
              <a:t>高分作文</a:t>
            </a:r>
            <a:r>
              <a:rPr lang="en-US" altLang="zh-CN" sz="2400" b="1" dirty="0" smtClean="0">
                <a:solidFill>
                  <a:srgbClr val="000000"/>
                </a:solidFill>
                <a:latin typeface="Times New Roman" pitchFamily="18" charset="0"/>
                <a:ea typeface="楷体_GB2312" pitchFamily="49" charset="-122"/>
              </a:rPr>
              <a:t>)</a:t>
            </a:r>
          </a:p>
          <a:p>
            <a:pPr>
              <a:lnSpc>
                <a:spcPts val="3500"/>
              </a:lnSpc>
            </a:pPr>
            <a:endParaRPr lang="en-US" altLang="zh-CN" sz="2400" b="1" dirty="0" smtClean="0">
              <a:solidFill>
                <a:srgbClr val="000000"/>
              </a:solidFill>
              <a:latin typeface="Times New Roman" pitchFamily="18" charset="0"/>
              <a:ea typeface="楷体_GB2312" pitchFamily="49" charset="-122"/>
            </a:endParaRPr>
          </a:p>
          <a:p>
            <a:pPr algn="just">
              <a:lnSpc>
                <a:spcPts val="3500"/>
              </a:lnSpc>
              <a:buFont typeface="Arial" charset="0"/>
              <a:buNone/>
            </a:pPr>
            <a:r>
              <a:rPr lang="en-US" altLang="zh-CN" sz="2400" b="1" dirty="0" smtClean="0">
                <a:solidFill>
                  <a:srgbClr val="000000"/>
                </a:solidFill>
                <a:latin typeface="黑体" pitchFamily="2" charset="-122"/>
                <a:ea typeface="黑体" pitchFamily="2" charset="-122"/>
              </a:rPr>
              <a:t>   </a:t>
            </a:r>
            <a:endParaRPr lang="zh-CN" altLang="zh-CN" sz="2400" b="1" dirty="0">
              <a:solidFill>
                <a:srgbClr val="000000"/>
              </a:solidFill>
              <a:latin typeface="Times New Roman" pitchFamily="18" charset="0"/>
              <a:ea typeface="仿宋_GB2312"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94857"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94858"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4850"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792163" y="936625"/>
            <a:ext cx="7920037" cy="5399088"/>
          </a:xfrm>
          <a:prstGeom prst="rect">
            <a:avLst/>
          </a:prstGeom>
          <a:noFill/>
          <a:ln w="9525">
            <a:noFill/>
            <a:miter lim="800000"/>
            <a:headEnd/>
            <a:tailEnd/>
          </a:ln>
        </p:spPr>
        <p:txBody>
          <a:bodyPr/>
          <a:lstStyle/>
          <a:p>
            <a:pPr algn="just">
              <a:lnSpc>
                <a:spcPts val="3500"/>
              </a:lnSpc>
            </a:pPr>
            <a:r>
              <a:rPr lang="en-US" altLang="zh-CN" sz="2400" b="1" dirty="0" smtClean="0">
                <a:solidFill>
                  <a:srgbClr val="000000"/>
                </a:solidFill>
                <a:latin typeface="黑体" pitchFamily="2" charset="-122"/>
                <a:ea typeface="黑体" pitchFamily="2" charset="-122"/>
              </a:rPr>
              <a:t>[</a:t>
            </a:r>
            <a:r>
              <a:rPr lang="zh-CN" altLang="en-US" sz="2400" b="1" dirty="0">
                <a:solidFill>
                  <a:srgbClr val="000000"/>
                </a:solidFill>
                <a:latin typeface="黑体" pitchFamily="2" charset="-122"/>
                <a:ea typeface="黑体" pitchFamily="2" charset="-122"/>
              </a:rPr>
              <a:t>名师点评</a:t>
            </a:r>
            <a:r>
              <a:rPr lang="en-US" altLang="zh-CN" sz="2400" b="1" dirty="0" smtClean="0">
                <a:solidFill>
                  <a:srgbClr val="000000"/>
                </a:solidFill>
                <a:latin typeface="黑体" pitchFamily="2" charset="-122"/>
                <a:ea typeface="黑体" pitchFamily="2" charset="-122"/>
              </a:rPr>
              <a:t>]</a:t>
            </a:r>
            <a:r>
              <a:rPr lang="zh-CN" altLang="en-US" sz="2400" b="1" dirty="0" smtClean="0">
                <a:solidFill>
                  <a:srgbClr val="000000"/>
                </a:solidFill>
                <a:latin typeface="+mn-ea"/>
              </a:rPr>
              <a:t>文章题目采用“标题点题法”，紧扣作文材料，点明题意。开头开宗明义，明确主旨“要想在激烈的竞争中立于不败之地，就必须创新”，然后，作者设置了三个分论点，从“创新之于个人”“创新之于社会”“创新之于国家”三个方面，由小及大、逐层深入地点题。结尾再次深化中心。因此本文做到了中心明确，主题突出。</a:t>
            </a:r>
            <a:endParaRPr lang="zh-CN" altLang="zh-CN" sz="2400" b="1" dirty="0">
              <a:solidFill>
                <a:srgbClr val="000000"/>
              </a:solidFill>
              <a:latin typeface="+mn-ea"/>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94857"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94858"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836613"/>
            <a:ext cx="7920037" cy="5499100"/>
          </a:xfrm>
        </p:spPr>
        <p:txBody>
          <a:bodyPr/>
          <a:lstStyle/>
          <a:p>
            <a:pPr marL="0" indent="0" algn="just" eaLnBrk="1" hangingPunct="1">
              <a:lnSpc>
                <a:spcPts val="35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对点训练</a:t>
            </a:r>
            <a:r>
              <a:rPr lang="en-US" altLang="zh-CN" sz="2400" b="1" dirty="0" smtClean="0">
                <a:solidFill>
                  <a:srgbClr val="000000"/>
                </a:solidFill>
                <a:latin typeface="Times New Roman" pitchFamily="18" charset="0"/>
                <a:cs typeface="Times New Roman" pitchFamily="18" charset="0"/>
              </a:rPr>
              <a:t>】</a:t>
            </a:r>
          </a:p>
          <a:p>
            <a:pPr marL="0" indent="0" algn="just"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1. </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莫泊桑是</a:t>
            </a:r>
            <a:r>
              <a:rPr lang="en-US" altLang="zh-CN" sz="2400" b="1" dirty="0" smtClean="0">
                <a:solidFill>
                  <a:srgbClr val="000000"/>
                </a:solidFill>
                <a:latin typeface="Times New Roman" pitchFamily="18" charset="0"/>
                <a:ea typeface="楷体_GB2312" pitchFamily="49" charset="-122"/>
                <a:cs typeface="Times New Roman" pitchFamily="18" charset="0"/>
              </a:rPr>
              <a:t>19</a:t>
            </a:r>
            <a:r>
              <a:rPr lang="zh-CN" altLang="en-US" sz="2400" b="1" dirty="0" smtClean="0">
                <a:solidFill>
                  <a:srgbClr val="000000"/>
                </a:solidFill>
                <a:latin typeface="Times New Roman" pitchFamily="18" charset="0"/>
                <a:ea typeface="楷体_GB2312" pitchFamily="49" charset="-122"/>
                <a:cs typeface="Times New Roman" pitchFamily="18" charset="0"/>
              </a:rPr>
              <a:t>世纪法国著名的批判现实主义作家。许多达官贵人邀请他参加上流社会的各种聚会，他从不拒绝。由于出稿率明显下降，莫泊桑在相当长的一段时间里被骂作“势利小人”“给文学丢脸的人”。</a:t>
            </a:r>
          </a:p>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几年后，莫泊桑开始深居简出，一连创作了</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一生</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俊友</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等</a:t>
            </a:r>
            <a:r>
              <a:rPr lang="en-US" altLang="zh-CN" sz="2400" b="1" dirty="0" smtClean="0">
                <a:solidFill>
                  <a:srgbClr val="000000"/>
                </a:solidFill>
                <a:latin typeface="Times New Roman" pitchFamily="18" charset="0"/>
                <a:ea typeface="楷体_GB2312" pitchFamily="49" charset="-122"/>
                <a:cs typeface="Times New Roman" pitchFamily="18" charset="0"/>
              </a:rPr>
              <a:t>6</a:t>
            </a:r>
            <a:r>
              <a:rPr lang="zh-CN" altLang="en-US" sz="2400" b="1" dirty="0" smtClean="0">
                <a:solidFill>
                  <a:srgbClr val="000000"/>
                </a:solidFill>
                <a:latin typeface="Times New Roman" pitchFamily="18" charset="0"/>
                <a:ea typeface="楷体_GB2312" pitchFamily="49" charset="-122"/>
                <a:cs typeface="Times New Roman" pitchFamily="18" charset="0"/>
              </a:rPr>
              <a:t>部长篇小说。因为长期涉足上流社会，相比于其他作家，莫泊桑的作品能从更广阔的背景上反映社会现实。</a:t>
            </a:r>
          </a:p>
        </p:txBody>
      </p:sp>
      <p:sp>
        <p:nvSpPr>
          <p:cNvPr id="289894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9895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9895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587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936625"/>
            <a:ext cx="8208962" cy="5399088"/>
          </a:xfrm>
          <a:prstGeom prst="rect">
            <a:avLst/>
          </a:prstGeom>
          <a:noFill/>
          <a:ln w="9525">
            <a:noFill/>
            <a:miter lim="800000"/>
            <a:headEnd/>
            <a:tailEnd/>
          </a:ln>
        </p:spPr>
        <p:txBody>
          <a:bodyPr/>
          <a:lstStyle/>
          <a:p>
            <a:pPr>
              <a:lnSpc>
                <a:spcPct val="122000"/>
              </a:lnSpc>
              <a:buFont typeface="Arial" charset="0"/>
              <a:buNone/>
            </a:pPr>
            <a:r>
              <a:rPr lang="zh-CN" altLang="en-US" sz="2400" b="1" dirty="0" smtClean="0">
                <a:solidFill>
                  <a:srgbClr val="000000"/>
                </a:solidFill>
                <a:latin typeface="Times New Roman" pitchFamily="18" charset="0"/>
                <a:ea typeface="楷体_GB2312" pitchFamily="49" charset="-122"/>
              </a:rPr>
              <a:t>        一时间，几乎所有批评过他的人都上门道歉，莫泊桑却轻描淡写地说：“有些误会不用解释，总有一天大家会明白。我如果听从批评，又怎能了解上流社会的生活呢？如果不了解，又谈什么批判呢？”</a:t>
            </a:r>
          </a:p>
          <a:p>
            <a:pPr algn="just"/>
            <a:r>
              <a:rPr lang="zh-CN" altLang="en-US" sz="2400" b="1" dirty="0" smtClean="0">
                <a:latin typeface="宋体" pitchFamily="2" charset="-122"/>
              </a:rPr>
              <a:t>    要求选好角度，确定立意，运用标题点题法为该文拟</a:t>
            </a:r>
            <a:r>
              <a:rPr lang="en-US" altLang="zh-CN" sz="2400" b="1" dirty="0" smtClean="0">
                <a:latin typeface="宋体" pitchFamily="2" charset="-122"/>
              </a:rPr>
              <a:t>2</a:t>
            </a:r>
            <a:r>
              <a:rPr lang="zh-CN" altLang="en-US" sz="2400" b="1" dirty="0" smtClean="0">
                <a:latin typeface="宋体" pitchFamily="2" charset="-122"/>
              </a:rPr>
              <a:t>～</a:t>
            </a:r>
            <a:r>
              <a:rPr lang="en-US" altLang="zh-CN" sz="2400" b="1" dirty="0" smtClean="0">
                <a:latin typeface="宋体" pitchFamily="2" charset="-122"/>
              </a:rPr>
              <a:t>3</a:t>
            </a:r>
            <a:r>
              <a:rPr lang="zh-CN" altLang="en-US" sz="2400" b="1" dirty="0" smtClean="0">
                <a:latin typeface="宋体" pitchFamily="2" charset="-122"/>
              </a:rPr>
              <a:t>个作文题目。</a:t>
            </a:r>
          </a:p>
          <a:p>
            <a:pPr algn="just"/>
            <a:endParaRPr lang="zh-CN" altLang="en-US" sz="2400" b="1" dirty="0">
              <a:solidFill>
                <a:srgbClr val="000000"/>
              </a:solidFill>
              <a:latin typeface="宋体" pitchFamily="2" charset="-122"/>
              <a:cs typeface="Times New Roman" pitchFamily="18" charset="0"/>
            </a:endParaRPr>
          </a:p>
          <a:p>
            <a:pPr algn="just"/>
            <a:endParaRPr lang="zh-CN" altLang="zh-CN" sz="2400" b="1" dirty="0">
              <a:solidFill>
                <a:srgbClr val="000000"/>
              </a:solidFill>
              <a:latin typeface="宋体" pitchFamily="2" charset="-122"/>
              <a:cs typeface="Times New Roman" pitchFamily="18" charset="0"/>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95881"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95882"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488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792163" y="836613"/>
            <a:ext cx="7920037" cy="5616575"/>
          </a:xfrm>
          <a:prstGeom prst="rect">
            <a:avLst/>
          </a:prstGeom>
          <a:noFill/>
          <a:ln w="9525">
            <a:noFill/>
            <a:miter lim="800000"/>
            <a:headEnd/>
            <a:tailEnd/>
          </a:ln>
        </p:spPr>
        <p:txBody>
          <a:bodyPr/>
          <a:lstStyle/>
          <a:p>
            <a:pPr indent="90488">
              <a:lnSpc>
                <a:spcPts val="3100"/>
              </a:lnSpc>
              <a:buFont typeface="Arial" charset="0"/>
              <a:buNone/>
            </a:pPr>
            <a:r>
              <a:rPr lang="en-US" altLang="zh-CN" sz="2400" b="1" dirty="0" smtClean="0">
                <a:solidFill>
                  <a:srgbClr val="990033"/>
                </a:solidFill>
                <a:latin typeface="黑体" pitchFamily="2" charset="-122"/>
                <a:ea typeface="黑体" pitchFamily="2" charset="-122"/>
              </a:rPr>
              <a:t>[</a:t>
            </a:r>
            <a:r>
              <a:rPr lang="zh-CN" altLang="en-US" sz="2400" b="1" dirty="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从莫泊桑的角度：①清者自清，坚守自我，如“走自己的路</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让别人去说吧</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听从自己的心声”“面对他人的意见，要勇于坚持自我”“坚持自己的个性，不被他人左右”等。②忍辱负重；欲戴王冠，必承其重；为事业理想甘受诟病等。③只有调查研究才有发言权；只有深入实践体验生活，才能写出好的作品等。从批评人的角度：评判他人要客观公正；莫对他人妄加评判；弄清情况，再做评判等。拟题示例：坚守自我，善对批评；欲戴王冠，必承其重；坚持自我，生命辉煌；坚守自我，铸就成功人生。</a:t>
            </a:r>
            <a:endParaRPr lang="zh-CN" altLang="en-US" sz="2400" b="1" dirty="0">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5489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5489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836613"/>
            <a:ext cx="7920037" cy="5499100"/>
          </a:xfrm>
        </p:spPr>
        <p:txBody>
          <a:bodyPr/>
          <a:lstStyle/>
          <a:p>
            <a:pPr marL="0" indent="0" algn="just"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有一条在微信圈流传的“稻草定律”说，路边的一根稻草如果没人搭理，它永远只是一根稻草。卖白菜的人用它捆绑了白菜，它的价值就与白菜一样了；卖螃蟹的人拿去捆绑螃蟹，它就与螃蟹的价值一样了。人的价值有时也像一根稻草，与自身无关，就看你与谁在一起。但也有人觉得“稻草定律”并非人生宝典，稻草什么时候都是稻草，螃蟹什么时候都是螃蟹。螃蟹的美味是稻草永远不会拥有的，稻草不要以攀龙附凤来提升自己的价值；稻草的价值在于它是稻米成长的母本，它孕育的米香也是螃蟹所不具备的。</a:t>
            </a:r>
          </a:p>
        </p:txBody>
      </p:sp>
      <p:sp>
        <p:nvSpPr>
          <p:cNvPr id="289894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9895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9895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5874"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684213" y="936625"/>
            <a:ext cx="8208962" cy="5399088"/>
          </a:xfrm>
          <a:prstGeom prst="rect">
            <a:avLst/>
          </a:prstGeom>
          <a:noFill/>
          <a:ln w="9525">
            <a:noFill/>
            <a:miter lim="800000"/>
            <a:headEnd/>
            <a:tailEnd/>
          </a:ln>
        </p:spPr>
        <p:txBody>
          <a:bodyPr/>
          <a:lstStyle/>
          <a:p>
            <a:pPr>
              <a:lnSpc>
                <a:spcPct val="122000"/>
              </a:lnSpc>
            </a:pPr>
            <a:r>
              <a:rPr lang="zh-CN" altLang="en-US" sz="2400" b="1" dirty="0" smtClean="0">
                <a:latin typeface="宋体" pitchFamily="2" charset="-122"/>
              </a:rPr>
              <a:t>    要求选好角度，确定立意，运用标题点题法为该文拟</a:t>
            </a:r>
            <a:r>
              <a:rPr lang="en-US" altLang="zh-CN" sz="2400" b="1" dirty="0" smtClean="0">
                <a:latin typeface="宋体" pitchFamily="2" charset="-122"/>
              </a:rPr>
              <a:t>2</a:t>
            </a:r>
            <a:r>
              <a:rPr lang="zh-CN" altLang="en-US" sz="2400" b="1" dirty="0" smtClean="0">
                <a:latin typeface="宋体" pitchFamily="2" charset="-122"/>
              </a:rPr>
              <a:t>～</a:t>
            </a:r>
            <a:r>
              <a:rPr lang="en-US" altLang="zh-CN" sz="2400" b="1" dirty="0" smtClean="0">
                <a:latin typeface="宋体" pitchFamily="2" charset="-122"/>
              </a:rPr>
              <a:t>3</a:t>
            </a:r>
            <a:r>
              <a:rPr lang="zh-CN" altLang="en-US" sz="2400" b="1" dirty="0" smtClean="0">
                <a:latin typeface="宋体" pitchFamily="2" charset="-122"/>
              </a:rPr>
              <a:t>个作文题目。</a:t>
            </a:r>
          </a:p>
          <a:p>
            <a:pPr>
              <a:lnSpc>
                <a:spcPct val="122000"/>
              </a:lnSpc>
            </a:pPr>
            <a:endParaRPr lang="zh-CN" altLang="en-US" sz="2400" b="1" dirty="0" smtClean="0">
              <a:latin typeface="宋体" pitchFamily="2" charset="-122"/>
            </a:endParaRPr>
          </a:p>
          <a:p>
            <a:pPr algn="just"/>
            <a:endParaRPr lang="zh-CN" altLang="en-US" sz="2400" b="1" dirty="0">
              <a:solidFill>
                <a:srgbClr val="000000"/>
              </a:solidFill>
              <a:latin typeface="宋体" pitchFamily="2" charset="-122"/>
              <a:cs typeface="Times New Roman" pitchFamily="18" charset="0"/>
            </a:endParaRPr>
          </a:p>
          <a:p>
            <a:pPr algn="just"/>
            <a:endParaRPr lang="zh-CN" altLang="zh-CN" sz="2400" b="1" dirty="0">
              <a:solidFill>
                <a:srgbClr val="000000"/>
              </a:solidFill>
              <a:latin typeface="宋体" pitchFamily="2" charset="-122"/>
              <a:cs typeface="Times New Roman" pitchFamily="18" charset="0"/>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95881"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95882"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488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3" name="内容占位符 2"/>
          <p:cNvSpPr>
            <a:spLocks/>
          </p:cNvSpPr>
          <p:nvPr/>
        </p:nvSpPr>
        <p:spPr bwMode="auto">
          <a:xfrm>
            <a:off x="792163" y="836613"/>
            <a:ext cx="7920037" cy="5616575"/>
          </a:xfrm>
          <a:prstGeom prst="rect">
            <a:avLst/>
          </a:prstGeom>
          <a:noFill/>
          <a:ln w="9525">
            <a:noFill/>
            <a:miter lim="800000"/>
            <a:headEnd/>
            <a:tailEnd/>
          </a:ln>
        </p:spPr>
        <p:txBody>
          <a:bodyPr/>
          <a:lstStyle/>
          <a:p>
            <a:pPr indent="90488">
              <a:lnSpc>
                <a:spcPts val="3100"/>
              </a:lnSpc>
            </a:pPr>
            <a:r>
              <a:rPr lang="en-US" altLang="zh-CN" sz="2400" b="1" dirty="0" smtClean="0">
                <a:solidFill>
                  <a:srgbClr val="990033"/>
                </a:solidFill>
                <a:latin typeface="黑体" pitchFamily="2" charset="-122"/>
                <a:ea typeface="黑体" pitchFamily="2" charset="-122"/>
              </a:rPr>
              <a:t>[</a:t>
            </a:r>
            <a:r>
              <a:rPr lang="zh-CN" altLang="en-US" sz="2400" b="1" dirty="0">
                <a:solidFill>
                  <a:srgbClr val="990033"/>
                </a:solidFill>
                <a:latin typeface="黑体" pitchFamily="2" charset="-122"/>
                <a:ea typeface="黑体" pitchFamily="2" charset="-122"/>
              </a:rPr>
              <a:t>审题提示</a:t>
            </a:r>
            <a:r>
              <a:rPr lang="en-US" altLang="zh-CN" sz="2400" b="1" dirty="0" smtClean="0">
                <a:solidFill>
                  <a:srgbClr val="990033"/>
                </a:solidFill>
                <a:latin typeface="黑体" pitchFamily="2" charset="-122"/>
                <a:ea typeface="黑体" pitchFamily="2" charset="-122"/>
              </a:rPr>
              <a:t>]</a:t>
            </a:r>
            <a:r>
              <a:rPr lang="zh-CN" altLang="en-US" sz="2400" b="1" dirty="0" smtClean="0">
                <a:solidFill>
                  <a:srgbClr val="990033"/>
                </a:solidFill>
                <a:latin typeface="宋体" pitchFamily="2" charset="-122"/>
              </a:rPr>
              <a:t>从文中关于稻草价值的不同观点出发：何为“价值”，人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事物</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的价值由什么决定，人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事物</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的价值应怎样体现。从稻草卖了螃蟹价却并不具备螃蟹的价值这一点出发：①论述看问题不能只看表象，而应深入本质。②联系社会现实</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如奢侈品消费、过度包装等</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，探讨“价格”与“价值”倒置的现象。从“有人”的角度：①依附他人可能会抬高自己的身价，却不一定能提升自己的社会价值。②人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事物</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的价值取决于自我的品质</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质量、作用等</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。从“稻草定律”的角度：①环境可以影响事物的价值。②联系现实探讨如何增加人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事物</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的附加值。拟题示例：欲高必自立；价值在自身；内修其身，外择良邻；保持本色，绽放自我；我自有价，何必攀龙？</a:t>
            </a:r>
          </a:p>
          <a:p>
            <a:pPr indent="90488">
              <a:lnSpc>
                <a:spcPts val="3100"/>
              </a:lnSpc>
            </a:pPr>
            <a:endParaRPr lang="zh-CN" altLang="en-US" sz="2400" b="1" dirty="0">
              <a:latin typeface="宋体" pitchFamily="2"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55489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55489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smtClean="0">
                <a:solidFill>
                  <a:srgbClr val="C00000"/>
                </a:solidFill>
                <a:latin typeface="幼圆" pitchFamily="49" charset="-122"/>
                <a:ea typeface="幼圆" pitchFamily="49" charset="-122"/>
              </a:rPr>
              <a:t>专题十五　回眸点题中心明</a:t>
            </a:r>
          </a:p>
        </p:txBody>
      </p:sp>
      <p:sp>
        <p:nvSpPr>
          <p:cNvPr id="3" name="内容占位符 2"/>
          <p:cNvSpPr>
            <a:spLocks noGrp="1"/>
          </p:cNvSpPr>
          <p:nvPr>
            <p:ph idx="4294967295"/>
          </p:nvPr>
        </p:nvSpPr>
        <p:spPr>
          <a:xfrm>
            <a:off x="792163" y="936625"/>
            <a:ext cx="7920037" cy="5399088"/>
          </a:xfrm>
        </p:spPr>
        <p:txBody>
          <a:bodyPr>
            <a:noAutofit/>
          </a:bodyPr>
          <a:lstStyle/>
          <a:p>
            <a:pPr marL="0" indent="0" eaLnBrk="1" hangingPunct="1">
              <a:lnSpc>
                <a:spcPts val="3500"/>
              </a:lnSpc>
              <a:spcBef>
                <a:spcPct val="0"/>
              </a:spcBef>
              <a:buNone/>
            </a:pPr>
            <a:r>
              <a:rPr lang="zh-CN" altLang="en-US" sz="2400" b="1" dirty="0" smtClean="0">
                <a:latin typeface="宋体" pitchFamily="2" charset="-122"/>
              </a:rPr>
              <a:t>二、首尾点题法</a:t>
            </a:r>
          </a:p>
          <a:p>
            <a:pPr marL="0" indent="542925" eaLnBrk="1" hangingPunct="1">
              <a:lnSpc>
                <a:spcPts val="3500"/>
              </a:lnSpc>
              <a:spcBef>
                <a:spcPct val="0"/>
              </a:spcBef>
              <a:buNone/>
            </a:pPr>
            <a:r>
              <a:rPr lang="zh-CN" altLang="en-US" sz="2400" b="1" dirty="0" smtClean="0">
                <a:latin typeface="宋体" pitchFamily="2" charset="-122"/>
              </a:rPr>
              <a:t> 打造出能体现中心题意的精彩的开头和结尾，会使文章出现“亮点”，从而吸引阅卷老师的眼球，提高作文的分数。所谓“首尾点题法”就是在文章的开头和结尾点明题义，文章开门见山，把点题句放在醒目的位置上，结尾卒章显“题”。 </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4" name="Group 7"/>
          <p:cNvGrpSpPr>
            <a:grpSpLocks/>
          </p:cNvGrpSpPr>
          <p:nvPr/>
        </p:nvGrpSpPr>
        <p:grpSpPr bwMode="auto">
          <a:xfrm>
            <a:off x="0" y="3716338"/>
            <a:ext cx="609600" cy="1978025"/>
            <a:chOff x="0" y="0"/>
            <a:chExt cx="384" cy="1246"/>
          </a:xfrm>
        </p:grpSpPr>
        <p:pic>
          <p:nvPicPr>
            <p:cNvPr id="147470"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47471"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smtClean="0">
                <a:solidFill>
                  <a:srgbClr val="C00000"/>
                </a:solidFill>
                <a:latin typeface="幼圆" pitchFamily="49" charset="-122"/>
                <a:ea typeface="幼圆" pitchFamily="49" charset="-122"/>
              </a:rPr>
              <a:t>专题十五　回眸点题中心明</a:t>
            </a:r>
          </a:p>
        </p:txBody>
      </p:sp>
      <p:sp>
        <p:nvSpPr>
          <p:cNvPr id="3" name="内容占位符 2"/>
          <p:cNvSpPr>
            <a:spLocks noGrp="1"/>
          </p:cNvSpPr>
          <p:nvPr>
            <p:ph idx="4294967295"/>
          </p:nvPr>
        </p:nvSpPr>
        <p:spPr>
          <a:xfrm>
            <a:off x="792163" y="936625"/>
            <a:ext cx="7920037" cy="5399088"/>
          </a:xfrm>
        </p:spPr>
        <p:txBody>
          <a:bodyPr>
            <a:noAutofit/>
          </a:bodyPr>
          <a:lstStyle/>
          <a:p>
            <a:pPr marL="0" indent="90488" eaLnBrk="1" hangingPunct="1">
              <a:lnSpc>
                <a:spcPts val="3500"/>
              </a:lnSpc>
              <a:spcBef>
                <a:spcPct val="0"/>
              </a:spcBef>
              <a:buFont typeface="Arial" charset="0"/>
              <a:buNone/>
            </a:pPr>
            <a:r>
              <a:rPr lang="en-US" altLang="zh-CN" sz="2400" b="1" dirty="0" smtClean="0">
                <a:latin typeface="宋体" pitchFamily="2" charset="-122"/>
              </a:rPr>
              <a:t>【</a:t>
            </a:r>
            <a:r>
              <a:rPr lang="zh-CN" altLang="en-US" sz="2400" b="1" dirty="0" smtClean="0">
                <a:latin typeface="宋体" pitchFamily="2" charset="-122"/>
              </a:rPr>
              <a:t>例文借鉴</a:t>
            </a:r>
            <a:r>
              <a:rPr lang="en-US" altLang="zh-CN" sz="2400" b="1" dirty="0" smtClean="0">
                <a:latin typeface="宋体" pitchFamily="2" charset="-122"/>
              </a:rPr>
              <a:t>】</a:t>
            </a:r>
          </a:p>
          <a:p>
            <a:pPr marL="0" indent="90488" algn="ctr" eaLnBrk="1" hangingPunct="1">
              <a:lnSpc>
                <a:spcPts val="3500"/>
              </a:lnSpc>
              <a:spcBef>
                <a:spcPct val="0"/>
              </a:spcBef>
              <a:buNone/>
            </a:pPr>
            <a:r>
              <a:rPr lang="zh-CN" altLang="en-US" sz="2400" b="1" dirty="0" smtClean="0">
                <a:latin typeface="宋体" pitchFamily="2" charset="-122"/>
              </a:rPr>
              <a:t>平凡中的伟大</a:t>
            </a:r>
          </a:p>
          <a:p>
            <a:pPr marL="0" indent="90488" algn="ctr" eaLnBrk="1" hangingPunct="1">
              <a:lnSpc>
                <a:spcPts val="3500"/>
              </a:lnSpc>
              <a:spcBef>
                <a:spcPct val="0"/>
              </a:spcBef>
              <a:buFont typeface="Arial" charset="0"/>
              <a:buNone/>
            </a:pPr>
            <a:r>
              <a:rPr lang="zh-CN" altLang="en-US" sz="2400" b="1" dirty="0" smtClean="0">
                <a:latin typeface="仿宋_GB2312" pitchFamily="49" charset="-122"/>
                <a:ea typeface="仿宋_GB2312" pitchFamily="49" charset="-122"/>
              </a:rPr>
              <a:t>一考生</a:t>
            </a:r>
          </a:p>
          <a:p>
            <a:pPr marL="0" indent="90488" eaLnBrk="1" hangingPunct="1">
              <a:lnSpc>
                <a:spcPts val="3500"/>
              </a:lnSpc>
              <a:spcBef>
                <a:spcPct val="0"/>
              </a:spcBef>
              <a:buNone/>
            </a:pPr>
            <a:r>
              <a:rPr lang="zh-CN" altLang="en-US" sz="2400" b="1" dirty="0" smtClean="0">
                <a:latin typeface="楷体_GB2312" pitchFamily="49" charset="-122"/>
                <a:ea typeface="楷体_GB2312" pitchFamily="49" charset="-122"/>
              </a:rPr>
              <a:t>    平凡的岗位，不平凡的业绩。老王，用他的爱岗敬业，练就了一手绝活，谱写了最具风采的人生之歌。</a:t>
            </a:r>
          </a:p>
          <a:p>
            <a:pPr marL="0" indent="90488" eaLnBrk="1" hangingPunct="1">
              <a:lnSpc>
                <a:spcPts val="3500"/>
              </a:lnSpc>
              <a:spcBef>
                <a:spcPct val="0"/>
              </a:spcBef>
              <a:buNone/>
            </a:pPr>
            <a:r>
              <a:rPr lang="zh-CN" altLang="en-US" sz="2400" b="1" dirty="0" smtClean="0">
                <a:latin typeface="楷体_GB2312" pitchFamily="49" charset="-122"/>
                <a:ea typeface="楷体_GB2312" pitchFamily="49" charset="-122"/>
              </a:rPr>
              <a:t>    现实生活中，人们往往重视各行各业的精英的作用，忽视甚至轻视平凡岗位平凡人物的分量。这种现象不能不引起我们的重视和反思。诚然，社会的发展离不开为破解生命科学之谜做出重大贡献、率领团队一举跻身国际学术最前沿的社会精英“大李”们，但更离不开千千万万普普通通的爱岗敬业的“老王”们。</a:t>
            </a:r>
            <a:endParaRPr lang="en-US" altLang="zh-CN" sz="2400" b="1" dirty="0" smtClean="0">
              <a:latin typeface="楷体_GB2312" pitchFamily="49" charset="-122"/>
              <a:ea typeface="楷体_GB2312" pitchFamily="49" charset="-122"/>
            </a:endParaRPr>
          </a:p>
          <a:p>
            <a:pPr marL="0" indent="90488" eaLnBrk="1" hangingPunct="1">
              <a:lnSpc>
                <a:spcPts val="3500"/>
              </a:lnSpc>
              <a:spcBef>
                <a:spcPct val="0"/>
              </a:spcBef>
              <a:buNone/>
            </a:pPr>
            <a:r>
              <a:rPr lang="zh-CN" altLang="en-US" sz="2400" b="1" dirty="0" smtClean="0">
                <a:latin typeface="楷体_GB2312" pitchFamily="49" charset="-122"/>
                <a:ea typeface="楷体_GB2312" pitchFamily="49" charset="-122"/>
              </a:rPr>
              <a:t>    清洁工们顶着清晨的寒风，扫起每一片落叶、每一</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4" name="Group 7"/>
          <p:cNvGrpSpPr>
            <a:grpSpLocks/>
          </p:cNvGrpSpPr>
          <p:nvPr/>
        </p:nvGrpSpPr>
        <p:grpSpPr bwMode="auto">
          <a:xfrm>
            <a:off x="0" y="3716338"/>
            <a:ext cx="609600" cy="1978025"/>
            <a:chOff x="0" y="0"/>
            <a:chExt cx="384" cy="1246"/>
          </a:xfrm>
        </p:grpSpPr>
        <p:pic>
          <p:nvPicPr>
            <p:cNvPr id="1782797"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782798"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88913"/>
            <a:ext cx="6697662" cy="476250"/>
          </a:xfrm>
          <a:noFill/>
        </p:spPr>
        <p:txBody>
          <a:bodyPr/>
          <a:lstStyle/>
          <a:p>
            <a:pPr algn="l" eaLnBrk="1" hangingPunct="1"/>
            <a:r>
              <a:rPr lang="zh-CN" altLang="en-US" sz="2200" b="1" smtClean="0">
                <a:solidFill>
                  <a:srgbClr val="C00000"/>
                </a:solidFill>
                <a:latin typeface="幼圆" pitchFamily="49" charset="-122"/>
                <a:ea typeface="幼圆" pitchFamily="49" charset="-122"/>
              </a:rPr>
              <a:t>专题十四　精准审题守江山 </a:t>
            </a:r>
          </a:p>
        </p:txBody>
      </p:sp>
      <p:sp>
        <p:nvSpPr>
          <p:cNvPr id="3" name="内容占位符 2"/>
          <p:cNvSpPr>
            <a:spLocks noGrp="1"/>
          </p:cNvSpPr>
          <p:nvPr>
            <p:ph idx="4294967295"/>
          </p:nvPr>
        </p:nvSpPr>
        <p:spPr>
          <a:xfrm>
            <a:off x="571472" y="928670"/>
            <a:ext cx="8351837" cy="5778524"/>
          </a:xfrm>
        </p:spPr>
        <p:txBody>
          <a:bodyPr>
            <a:noAutofit/>
          </a:bodyPr>
          <a:lstStyle/>
          <a:p>
            <a:pPr marL="0" indent="539750">
              <a:lnSpc>
                <a:spcPts val="3500"/>
              </a:lnSpc>
              <a:buNone/>
            </a:pPr>
            <a:r>
              <a:rPr lang="zh-CN" altLang="en-US" sz="2400" b="1" dirty="0" smtClean="0">
                <a:latin typeface="宋体" pitchFamily="2" charset="-122"/>
              </a:rPr>
              <a:t>对于以上事情，你怎么看？请给小陈、老陈或其他相关方写一封信，表明你的态度，阐述你的看法。</a:t>
            </a:r>
          </a:p>
          <a:p>
            <a:pPr marL="0" indent="539750">
              <a:lnSpc>
                <a:spcPts val="3500"/>
              </a:lnSpc>
              <a:buNone/>
            </a:pPr>
            <a:r>
              <a:rPr lang="zh-CN" altLang="en-US" sz="2400" b="1" dirty="0" smtClean="0">
                <a:latin typeface="宋体" pitchFamily="2" charset="-122"/>
              </a:rPr>
              <a:t>要求综合材料内容及含意，选好角度，确定立意，完成写作任务。明确收信人，统一以“明华”为写信人，不得泄露个人信息。</a:t>
            </a:r>
            <a:endParaRPr lang="en-US" altLang="zh-CN" sz="2400" b="1" dirty="0" smtClean="0">
              <a:latin typeface="宋体" pitchFamily="2" charset="-122"/>
            </a:endParaRPr>
          </a:p>
        </p:txBody>
      </p:sp>
      <p:grpSp>
        <p:nvGrpSpPr>
          <p:cNvPr id="4" name="Group 5"/>
          <p:cNvGrpSpPr>
            <a:grpSpLocks/>
          </p:cNvGrpSpPr>
          <p:nvPr/>
        </p:nvGrpSpPr>
        <p:grpSpPr bwMode="auto">
          <a:xfrm>
            <a:off x="0" y="1700213"/>
            <a:ext cx="609600" cy="2003425"/>
            <a:chOff x="1" y="490"/>
            <a:chExt cx="384" cy="1262"/>
          </a:xfrm>
        </p:grpSpPr>
        <p:pic>
          <p:nvPicPr>
            <p:cNvPr id="12294" name="Picture 6"/>
            <p:cNvPicPr>
              <a:picLocks noChangeAspect="1" noChangeArrowheads="1"/>
            </p:cNvPicPr>
            <p:nvPr/>
          </p:nvPicPr>
          <p:blipFill>
            <a:blip r:embed="rId2"/>
            <a:srcRect/>
            <a:stretch>
              <a:fillRect/>
            </a:stretch>
          </p:blipFill>
          <p:spPr bwMode="auto">
            <a:xfrm>
              <a:off x="1" y="490"/>
              <a:ext cx="384" cy="1171"/>
            </a:xfrm>
            <a:prstGeom prst="rect">
              <a:avLst/>
            </a:prstGeom>
            <a:noFill/>
            <a:ln w="9525">
              <a:noFill/>
              <a:miter lim="800000"/>
              <a:headEnd/>
              <a:tailEnd/>
            </a:ln>
          </p:spPr>
        </p:pic>
        <p:sp>
          <p:nvSpPr>
            <p:cNvPr id="12295" name="内容占位符 2"/>
            <p:cNvSpPr>
              <a:spLocks/>
            </p:cNvSpPr>
            <p:nvPr/>
          </p:nvSpPr>
          <p:spPr bwMode="auto">
            <a:xfrm>
              <a:off x="62" y="573"/>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考题</a:t>
              </a:r>
              <a:r>
                <a:rPr lang="en-US" altLang="zh-CN" b="1">
                  <a:solidFill>
                    <a:schemeClr val="bg1"/>
                  </a:solidFill>
                </a:rPr>
                <a:t>.</a:t>
              </a:r>
              <a:endParaRPr lang="en-US" altLang="zh-CN"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升格</a:t>
              </a:r>
            </a:p>
          </p:txBody>
        </p:sp>
      </p:grpSp>
      <p:sp>
        <p:nvSpPr>
          <p:cNvPr id="9" name="动作按钮: 自定义 8">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650" y="908050"/>
            <a:ext cx="7920038" cy="5473700"/>
          </a:xfrm>
          <a:prstGeom prst="rect">
            <a:avLst/>
          </a:prstGeom>
          <a:noFill/>
          <a:ln w="9525">
            <a:noFill/>
            <a:miter lim="800000"/>
            <a:headEnd/>
            <a:tailEnd/>
          </a:ln>
        </p:spPr>
        <p:txBody>
          <a:bodyPr/>
          <a:lstStyle/>
          <a:p>
            <a:pPr algn="just">
              <a:lnSpc>
                <a:spcPts val="3500"/>
              </a:lnSpc>
            </a:pPr>
            <a:r>
              <a:rPr lang="zh-CN" altLang="en-US" sz="2400" b="1" dirty="0" smtClean="0">
                <a:latin typeface="楷体_GB2312" pitchFamily="49" charset="-122"/>
                <a:ea typeface="楷体_GB2312" pitchFamily="49" charset="-122"/>
              </a:rPr>
              <a:t>张纸片，工作勤奋踏实，才能使我们的生活环境整洁干净、舒适宜人；教师们披星戴月，寒来暑往，精心组织每一堂课，热心地找学生谈话，真诚地和家长沟通，工作兢兢业业，才能为我们的国家源源不断地输送大批合格人才；医生们夜以继日，年复一年，认真看病，努力钻研，工作一丝不苟，才能救死扶伤；农民们不怕风吹日晒，像蜜蜂一样辛勤地耕耘在田间，才能为亿万人们提供赖以生存的粮食；工人们默默无闻，像骆驼一样吃苦耐劳，生产出生活必需品，才能使我们的生活方便快捷</a:t>
            </a:r>
            <a:r>
              <a:rPr lang="en-US" altLang="zh-CN" sz="2400" b="1" dirty="0" smtClean="0">
                <a:latin typeface="楷体_GB2312" pitchFamily="49" charset="-122"/>
                <a:ea typeface="楷体_GB2312" pitchFamily="49" charset="-122"/>
              </a:rPr>
              <a:t>……</a:t>
            </a:r>
          </a:p>
          <a:p>
            <a:pPr algn="just">
              <a:lnSpc>
                <a:spcPts val="3500"/>
              </a:lnSpc>
            </a:pPr>
            <a:r>
              <a:rPr lang="zh-CN" altLang="en-US" sz="2400" b="1" dirty="0" smtClean="0">
                <a:solidFill>
                  <a:srgbClr val="000000"/>
                </a:solidFill>
                <a:latin typeface="Times New Roman" pitchFamily="18" charset="0"/>
                <a:ea typeface="楷体_GB2312" pitchFamily="49" charset="-122"/>
                <a:cs typeface="Times New Roman" pitchFamily="18" charset="0"/>
              </a:rPr>
              <a:t>难以想象我们的街道离开清洁工的精心打理会是怎样的脏乱，我们的花朵离开园丁的辛勤培育会是怎样的憔悴，我们的生命离开医生的细心呵护会是怎样的脆弱，我们的良</a:t>
            </a:r>
            <a:endParaRPr lang="en-US" altLang="zh-CN" sz="2400" b="1" dirty="0">
              <a:solidFill>
                <a:srgbClr val="000000"/>
              </a:solidFill>
              <a:latin typeface="Times New Roman" pitchFamily="18" charset="0"/>
              <a:ea typeface="楷体_GB2312" pitchFamily="49" charset="-122"/>
              <a:cs typeface="Times New Roman" pitchFamily="18" charset="0"/>
            </a:endParaRPr>
          </a:p>
        </p:txBody>
      </p:sp>
      <p:sp>
        <p:nvSpPr>
          <p:cNvPr id="1788935"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788941"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788942"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85786" y="785794"/>
            <a:ext cx="7920037" cy="5499100"/>
          </a:xfrm>
        </p:spPr>
        <p:txBody>
          <a:bodyPr/>
          <a:lstStyle/>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田离开农民的用心耕作会是怎样的荒芜，我们的生活离开工人的全方位服务会是怎样的凌乱</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正是这些成千上万普普通通平平凡凡的“螺丝钉”们认认真真地默默无闻地坚守在自己的岗位上，日复一日、年复一年，才能使我们社会这台大机器正常运转。</a:t>
            </a: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正如悬崖边上不为人知的蜡梅，在寒冬腊月里， 它不怕风吹雪压，傲然挺立着，“俏也不争春，只把春来报”，散发着淡淡的迷人的清香。你能说它的风采不及在春风中摇曳的受万人瞩目的高贵的牡丹吗？</a:t>
            </a:r>
            <a:endParaRPr lang="en-US" altLang="zh-CN" sz="2400" b="1" dirty="0" smtClean="0">
              <a:solidFill>
                <a:srgbClr val="000000"/>
              </a:solidFill>
              <a:latin typeface="Times New Roman" pitchFamily="18" charset="0"/>
              <a:ea typeface="楷体_GB2312" pitchFamily="49" charset="-122"/>
              <a:cs typeface="Times New Roman" pitchFamily="18" charset="0"/>
            </a:endParaRPr>
          </a:p>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这个社会需要广博的大海，也需要清澈的小溪；需要巍峨的高山，也需要质朴的丘陵；需要伟岸的大树，也需要坚韧的小草</a:t>
            </a:r>
            <a:r>
              <a:rPr lang="en-US" altLang="zh-CN" sz="2400" b="1" dirty="0" smtClean="0">
                <a:solidFill>
                  <a:srgbClr val="000000"/>
                </a:solidFill>
                <a:latin typeface="Times New Roman" pitchFamily="18" charset="0"/>
                <a:ea typeface="楷体_GB2312" pitchFamily="49" charset="-122"/>
                <a:cs typeface="Times New Roman" pitchFamily="18" charset="0"/>
              </a:rPr>
              <a:t>……</a:t>
            </a:r>
            <a:r>
              <a:rPr lang="zh-CN" altLang="en-US" sz="2400" b="1" dirty="0" smtClean="0">
                <a:solidFill>
                  <a:srgbClr val="000000"/>
                </a:solidFill>
                <a:latin typeface="Times New Roman" pitchFamily="18" charset="0"/>
                <a:ea typeface="楷体_GB2312" pitchFamily="49" charset="-122"/>
                <a:cs typeface="Times New Roman" pitchFamily="18" charset="0"/>
              </a:rPr>
              <a:t>唯其如此，社会才能丰富多彩、自然和谐、完整无缺！</a:t>
            </a:r>
          </a:p>
          <a:p>
            <a:pPr marL="0" indent="0" eaLnBrk="1" hangingPunct="1">
              <a:lnSpc>
                <a:spcPts val="3500"/>
              </a:lnSpc>
              <a:spcBef>
                <a:spcPct val="0"/>
              </a:spcBef>
              <a:buNone/>
            </a:pPr>
            <a:endParaRPr lang="zh-CN" altLang="en-US" sz="2400" b="1" dirty="0" smtClean="0">
              <a:solidFill>
                <a:srgbClr val="000000"/>
              </a:solidFill>
              <a:latin typeface="Times New Roman" pitchFamily="18" charset="0"/>
              <a:ea typeface="楷体_GB2312" pitchFamily="49" charset="-122"/>
              <a:cs typeface="Times New Roman" pitchFamily="18" charset="0"/>
            </a:endParaRPr>
          </a:p>
          <a:p>
            <a:pPr marL="0" indent="0" eaLnBrk="1" hangingPunct="1">
              <a:lnSpc>
                <a:spcPts val="3500"/>
              </a:lnSpc>
              <a:spcBef>
                <a:spcPct val="0"/>
              </a:spcBef>
              <a:buNone/>
            </a:pPr>
            <a:endParaRPr lang="en-US" altLang="zh-CN" sz="2400" b="1" dirty="0" smtClean="0">
              <a:solidFill>
                <a:srgbClr val="000000"/>
              </a:solidFill>
              <a:latin typeface="Times New Roman" pitchFamily="18" charset="0"/>
              <a:ea typeface="楷体_GB2312" pitchFamily="49" charset="-122"/>
              <a:cs typeface="Times New Roman" pitchFamily="18" charset="0"/>
            </a:endParaRPr>
          </a:p>
        </p:txBody>
      </p:sp>
      <p:sp>
        <p:nvSpPr>
          <p:cNvPr id="178995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789968"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789969"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836613"/>
            <a:ext cx="7920037" cy="5499100"/>
          </a:xfrm>
        </p:spPr>
        <p:txBody>
          <a:bodyPr/>
          <a:lstStyle/>
          <a:p>
            <a:pPr marL="0" indent="0"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rPr>
              <a:t>一花一世界，一沙一天堂。朋友，让我们为平凡的爱岗敬业的“老王”们喝彩！让我们向把平凡的事业做到极致的“老王”们致敬！</a:t>
            </a:r>
          </a:p>
          <a:p>
            <a:pPr marL="0" indent="0" algn="r" eaLnBrk="1" hangingPunct="1">
              <a:lnSpc>
                <a:spcPts val="3500"/>
              </a:lnSpc>
              <a:spcBef>
                <a:spcPct val="0"/>
              </a:spcBef>
              <a:buNone/>
            </a:pPr>
            <a:r>
              <a:rPr lang="en-US" altLang="zh-CN" sz="2400" b="1" dirty="0" smtClean="0">
                <a:solidFill>
                  <a:srgbClr val="000000"/>
                </a:solidFill>
                <a:latin typeface="Times New Roman" pitchFamily="18" charset="0"/>
                <a:ea typeface="楷体_GB2312" pitchFamily="49" charset="-122"/>
              </a:rPr>
              <a:t>(2015</a:t>
            </a:r>
            <a:r>
              <a:rPr lang="zh-CN" altLang="en-US" sz="2400" b="1" dirty="0" smtClean="0">
                <a:solidFill>
                  <a:srgbClr val="000000"/>
                </a:solidFill>
                <a:latin typeface="Times New Roman" pitchFamily="18" charset="0"/>
                <a:ea typeface="楷体_GB2312" pitchFamily="49" charset="-122"/>
              </a:rPr>
              <a:t>年全国卷</a:t>
            </a:r>
            <a:r>
              <a:rPr lang="en-US" altLang="zh-CN" sz="2400" b="1" dirty="0" smtClean="0">
                <a:solidFill>
                  <a:srgbClr val="000000"/>
                </a:solidFill>
                <a:latin typeface="Times New Roman" pitchFamily="18" charset="0"/>
                <a:ea typeface="楷体_GB2312" pitchFamily="49" charset="-122"/>
              </a:rPr>
              <a:t>Ⅱ</a:t>
            </a:r>
            <a:r>
              <a:rPr lang="zh-CN" altLang="en-US" sz="2400" b="1" dirty="0" smtClean="0">
                <a:solidFill>
                  <a:srgbClr val="000000"/>
                </a:solidFill>
                <a:latin typeface="Times New Roman" pitchFamily="18" charset="0"/>
                <a:ea typeface="楷体_GB2312" pitchFamily="49" charset="-122"/>
              </a:rPr>
              <a:t>高分作文</a:t>
            </a:r>
            <a:r>
              <a:rPr lang="en-US" altLang="zh-CN" sz="2400" b="1" dirty="0" smtClean="0">
                <a:solidFill>
                  <a:srgbClr val="000000"/>
                </a:solidFill>
                <a:latin typeface="Times New Roman" pitchFamily="18" charset="0"/>
                <a:ea typeface="楷体_GB2312" pitchFamily="49" charset="-122"/>
              </a:rPr>
              <a:t>)</a:t>
            </a:r>
          </a:p>
          <a:p>
            <a:pPr marL="0" indent="0" algn="just" eaLnBrk="1" hangingPunct="1">
              <a:lnSpc>
                <a:spcPts val="3500"/>
              </a:lnSpc>
              <a:spcBef>
                <a:spcPct val="0"/>
              </a:spcBef>
              <a:buFont typeface="Arial" charset="0"/>
              <a:buNone/>
            </a:pPr>
            <a:endParaRPr lang="en-US" altLang="zh-CN" sz="2400" b="1" dirty="0" smtClean="0">
              <a:solidFill>
                <a:srgbClr val="000000"/>
              </a:solidFill>
              <a:latin typeface="宋体" pitchFamily="2" charset="-122"/>
              <a:ea typeface="仿宋_GB2312" pitchFamily="49" charset="-122"/>
              <a:cs typeface="Times New Roman" pitchFamily="18" charset="0"/>
            </a:endParaRPr>
          </a:p>
          <a:p>
            <a:pPr marL="0" indent="0" algn="just" eaLnBrk="1" hangingPunct="1">
              <a:lnSpc>
                <a:spcPts val="3500"/>
              </a:lnSpc>
              <a:spcBef>
                <a:spcPct val="0"/>
              </a:spcBef>
              <a:buNone/>
            </a:pPr>
            <a:r>
              <a:rPr lang="en-US" altLang="zh-CN" sz="2400" b="1" dirty="0" smtClean="0">
                <a:solidFill>
                  <a:srgbClr val="000000"/>
                </a:solidFill>
                <a:latin typeface="宋体" pitchFamily="2" charset="-122"/>
                <a:ea typeface="黑体" pitchFamily="2" charset="-122"/>
                <a:cs typeface="Times New Roman" pitchFamily="18" charset="0"/>
              </a:rPr>
              <a:t> </a:t>
            </a:r>
            <a:r>
              <a:rPr lang="en-US" altLang="zh-CN" sz="2400" b="1" dirty="0" smtClean="0">
                <a:solidFill>
                  <a:srgbClr val="000000"/>
                </a:solidFill>
                <a:latin typeface="黑体" pitchFamily="2" charset="-122"/>
                <a:ea typeface="黑体" pitchFamily="2" charset="-122"/>
                <a:cs typeface="Times New Roman" pitchFamily="18" charset="0"/>
              </a:rPr>
              <a:t>[</a:t>
            </a:r>
            <a:r>
              <a:rPr lang="zh-CN" altLang="en-US" sz="2400" b="1" dirty="0" smtClean="0">
                <a:solidFill>
                  <a:srgbClr val="000000"/>
                </a:solidFill>
                <a:latin typeface="黑体" pitchFamily="2" charset="-122"/>
                <a:ea typeface="黑体" pitchFamily="2" charset="-122"/>
                <a:cs typeface="Times New Roman" pitchFamily="18" charset="0"/>
              </a:rPr>
              <a:t>名师点评</a:t>
            </a:r>
            <a:r>
              <a:rPr lang="en-US" altLang="zh-CN" sz="2400" b="1" dirty="0" smtClean="0">
                <a:solidFill>
                  <a:srgbClr val="000000"/>
                </a:solidFill>
                <a:latin typeface="黑体" pitchFamily="2" charset="-122"/>
                <a:ea typeface="黑体" pitchFamily="2" charset="-122"/>
                <a:cs typeface="Times New Roman" pitchFamily="18" charset="0"/>
              </a:rPr>
              <a:t>]</a:t>
            </a:r>
            <a:r>
              <a:rPr lang="zh-CN" altLang="en-US" sz="2400" b="1" dirty="0" smtClean="0">
                <a:solidFill>
                  <a:srgbClr val="000000"/>
                </a:solidFill>
                <a:latin typeface="+mn-ea"/>
                <a:cs typeface="Times New Roman" pitchFamily="18" charset="0"/>
              </a:rPr>
              <a:t>作者采用“首尾点题法”，开头一上来便运用对比亮明观点：“平凡中的不平凡”，极其简洁而又干脆利落。结尾发出呼告，再次点明中心，全文浑然一体。</a:t>
            </a:r>
          </a:p>
          <a:p>
            <a:pPr marL="0" indent="0" algn="just" eaLnBrk="1" hangingPunct="1">
              <a:lnSpc>
                <a:spcPts val="3500"/>
              </a:lnSpc>
              <a:spcBef>
                <a:spcPct val="0"/>
              </a:spcBef>
              <a:buNone/>
            </a:pPr>
            <a:endParaRPr lang="en-US" altLang="zh-CN" sz="2400" b="1" dirty="0" smtClean="0">
              <a:solidFill>
                <a:srgbClr val="000000"/>
              </a:solidFill>
              <a:latin typeface="Times New Roman" pitchFamily="18" charset="0"/>
              <a:ea typeface="仿宋_GB2312" pitchFamily="49" charset="-122"/>
              <a:cs typeface="Times New Roman" pitchFamily="18" charset="0"/>
            </a:endParaRPr>
          </a:p>
        </p:txBody>
      </p:sp>
      <p:sp>
        <p:nvSpPr>
          <p:cNvPr id="289792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97929"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97930"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836613"/>
            <a:ext cx="7920037" cy="5499100"/>
          </a:xfrm>
        </p:spPr>
        <p:txBody>
          <a:bodyPr/>
          <a:lstStyle/>
          <a:p>
            <a:pPr marL="0" indent="0" algn="just" eaLnBrk="1" hangingPunct="1">
              <a:lnSpc>
                <a:spcPts val="35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对点训练</a:t>
            </a:r>
            <a:r>
              <a:rPr lang="en-US" altLang="zh-CN" sz="2400" b="1" dirty="0" smtClean="0">
                <a:solidFill>
                  <a:srgbClr val="000000"/>
                </a:solidFill>
                <a:latin typeface="Times New Roman" pitchFamily="18" charset="0"/>
                <a:cs typeface="Times New Roman" pitchFamily="18" charset="0"/>
              </a:rPr>
              <a:t>】</a:t>
            </a:r>
          </a:p>
          <a:p>
            <a:pPr marL="0" indent="0" algn="just"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3. </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厦门大学</a:t>
            </a:r>
            <a:r>
              <a:rPr lang="en-US" altLang="zh-CN" sz="2400" b="1" dirty="0" smtClean="0">
                <a:solidFill>
                  <a:srgbClr val="000000"/>
                </a:solidFill>
                <a:latin typeface="Times New Roman" pitchFamily="18" charset="0"/>
                <a:ea typeface="楷体_GB2312" pitchFamily="49" charset="-122"/>
                <a:cs typeface="Times New Roman" pitchFamily="18" charset="0"/>
              </a:rPr>
              <a:t>94</a:t>
            </a:r>
            <a:r>
              <a:rPr lang="zh-CN" altLang="en-US" sz="2400" b="1" dirty="0" smtClean="0">
                <a:solidFill>
                  <a:srgbClr val="000000"/>
                </a:solidFill>
                <a:latin typeface="Times New Roman" pitchFamily="18" charset="0"/>
                <a:ea typeface="楷体_GB2312" pitchFamily="49" charset="-122"/>
                <a:cs typeface="Times New Roman" pitchFamily="18" charset="0"/>
              </a:rPr>
              <a:t>岁高龄教授潘懋元，</a:t>
            </a:r>
            <a:r>
              <a:rPr lang="en-US" altLang="zh-CN" sz="2400" b="1" dirty="0" smtClean="0">
                <a:solidFill>
                  <a:srgbClr val="000000"/>
                </a:solidFill>
                <a:latin typeface="Times New Roman" pitchFamily="18" charset="0"/>
                <a:ea typeface="楷体_GB2312" pitchFamily="49" charset="-122"/>
                <a:cs typeface="Times New Roman" pitchFamily="18" charset="0"/>
              </a:rPr>
              <a:t>79</a:t>
            </a:r>
            <a:r>
              <a:rPr lang="zh-CN" altLang="en-US" sz="2400" b="1" dirty="0" smtClean="0">
                <a:solidFill>
                  <a:srgbClr val="000000"/>
                </a:solidFill>
                <a:latin typeface="Times New Roman" pitchFamily="18" charset="0"/>
                <a:ea typeface="楷体_GB2312" pitchFamily="49" charset="-122"/>
                <a:cs typeface="Times New Roman" pitchFamily="18" charset="0"/>
              </a:rPr>
              <a:t>年执着于一件事，研究高等教育学，开创中国高等教育学科之先河；某大学生热衷于参与选秀节目，渴望一夜走红，登上人生巅峰；更有一种人羡慕“官二代”“富二代”，渴望坐享其成</a:t>
            </a:r>
            <a:r>
              <a:rPr lang="en-US" altLang="zh-CN" sz="2400" b="1" dirty="0" smtClean="0">
                <a:solidFill>
                  <a:srgbClr val="000000"/>
                </a:solidFill>
                <a:latin typeface="Times New Roman" pitchFamily="18" charset="0"/>
                <a:ea typeface="楷体_GB2312" pitchFamily="49" charset="-122"/>
                <a:cs typeface="Times New Roman" pitchFamily="18" charset="0"/>
              </a:rPr>
              <a:t>……</a:t>
            </a:r>
          </a:p>
        </p:txBody>
      </p:sp>
      <p:sp>
        <p:nvSpPr>
          <p:cNvPr id="289894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9895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9895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a:buNone/>
            </a:pPr>
            <a:r>
              <a:rPr lang="zh-CN" altLang="en-US" sz="2400" b="1" dirty="0" smtClean="0">
                <a:solidFill>
                  <a:srgbClr val="000000"/>
                </a:solidFill>
                <a:latin typeface="+mn-ea"/>
                <a:cs typeface="Times New Roman" pitchFamily="18" charset="0"/>
              </a:rPr>
              <a:t>    这三种人中，你欣赏谁？请综合材料内容及含意作文，体现你的思考、权衡与选择。</a:t>
            </a:r>
          </a:p>
          <a:p>
            <a:pPr marL="0" indent="0">
              <a:buNone/>
            </a:pPr>
            <a:r>
              <a:rPr lang="zh-CN" altLang="en-US" sz="2400" b="1" dirty="0" smtClean="0">
                <a:solidFill>
                  <a:srgbClr val="000000"/>
                </a:solidFill>
                <a:latin typeface="+mn-ea"/>
                <a:cs typeface="Times New Roman" pitchFamily="18" charset="0"/>
              </a:rPr>
              <a:t>    要求选好角度，确定立意，明确文体，自拟标题；不要套作，不得抄袭。灵活运用首尾点题法。</a:t>
            </a:r>
          </a:p>
          <a:p>
            <a:pPr marL="0" indent="0" eaLnBrk="1" hangingPunct="1">
              <a:lnSpc>
                <a:spcPts val="3500"/>
              </a:lnSpc>
              <a:spcBef>
                <a:spcPct val="0"/>
              </a:spcBef>
              <a:buFont typeface="Arial" charset="0"/>
              <a:buNone/>
            </a:pPr>
            <a:endParaRPr lang="en-US" altLang="zh-CN" sz="2400" b="1" dirty="0" smtClean="0">
              <a:latin typeface="宋体" pitchFamily="2" charset="-122"/>
              <a:ea typeface="楷体_GB2312" pitchFamily="49" charset="-122"/>
              <a:cs typeface="Times New Roman" pitchFamily="18" charset="0"/>
            </a:endParaRPr>
          </a:p>
          <a:p>
            <a:pPr marL="0" indent="0" eaLnBrk="1" hangingPunct="1">
              <a:lnSpc>
                <a:spcPts val="3500"/>
              </a:lnSpc>
              <a:spcBef>
                <a:spcPct val="0"/>
              </a:spcBef>
              <a:buFont typeface="Arial" charset="0"/>
              <a:buNone/>
            </a:pPr>
            <a:endParaRPr lang="zh-CN" altLang="en-US" sz="2400" b="1" dirty="0" smtClean="0">
              <a:latin typeface="宋体" pitchFamily="2" charset="-122"/>
              <a:ea typeface="楷体_GB2312" pitchFamily="49" charset="-122"/>
              <a:cs typeface="Times New Roman" pitchFamily="18" charset="0"/>
            </a:endParaRPr>
          </a:p>
        </p:txBody>
      </p:sp>
      <p:sp>
        <p:nvSpPr>
          <p:cNvPr id="179302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793038"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793039"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836613"/>
            <a:ext cx="7920038" cy="5399087"/>
          </a:xfrm>
        </p:spPr>
        <p:txBody>
          <a:bodyPr/>
          <a:lstStyle/>
          <a:p>
            <a:pPr marL="0" indent="0" eaLnBrk="1" hangingPunct="1">
              <a:lnSpc>
                <a:spcPts val="3500"/>
              </a:lnSpc>
              <a:spcBef>
                <a:spcPct val="0"/>
              </a:spcBef>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审题提示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从材料看，三种人三种不同的人生追求方式，体现三种迥异的人生价值。所以，可以围绕“个人价值观”来谈。可充分肯定潘教授的“大道至简”的人生追求，褒扬这种生命不止、奋斗不止，一以贯之的进取精神，尤其在充斥浮躁与喧嚣的当下。对某大学生的行为，可褒可贬，褒其有所追求，贬其急功近利。也可批评第三种人的庸俗低级、灵魂扭曲的畸形人生价值观，只满足于“混日子”，浑浑噩噩，不思进取，用懒惰的心态终其平庸的一生，值得当代青年警醒。</a:t>
            </a:r>
          </a:p>
          <a:p>
            <a:pPr marL="0" indent="0" eaLnBrk="1" hangingPunct="1">
              <a:lnSpc>
                <a:spcPts val="3500"/>
              </a:lnSpc>
              <a:spcBef>
                <a:spcPct val="0"/>
              </a:spcBef>
              <a:buNone/>
            </a:pPr>
            <a:endParaRPr lang="en-US" altLang="zh-CN" sz="2400" b="1" dirty="0" smtClean="0">
              <a:latin typeface="宋体" pitchFamily="2" charset="-122"/>
            </a:endParaRPr>
          </a:p>
        </p:txBody>
      </p:sp>
      <p:sp>
        <p:nvSpPr>
          <p:cNvPr id="181248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81249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81249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836613"/>
            <a:ext cx="7920037" cy="5499100"/>
          </a:xfrm>
        </p:spPr>
        <p:txBody>
          <a:bodyPr/>
          <a:lstStyle/>
          <a:p>
            <a:pPr marL="0" indent="0" algn="just" eaLnBrk="1" hangingPunct="1">
              <a:lnSpc>
                <a:spcPts val="3500"/>
              </a:lnSpc>
              <a:spcBef>
                <a:spcPct val="0"/>
              </a:spcBef>
              <a:buFont typeface="Arial" charset="0"/>
              <a:buNone/>
            </a:pP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对点训练</a:t>
            </a:r>
            <a:r>
              <a:rPr lang="en-US" altLang="zh-CN" sz="2400" b="1" dirty="0" smtClean="0">
                <a:solidFill>
                  <a:srgbClr val="000000"/>
                </a:solidFill>
                <a:latin typeface="Times New Roman" pitchFamily="18" charset="0"/>
                <a:cs typeface="Times New Roman" pitchFamily="18" charset="0"/>
              </a:rPr>
              <a:t>】</a:t>
            </a:r>
          </a:p>
          <a:p>
            <a:pPr marL="0" indent="0" algn="just" eaLnBrk="1" hangingPunct="1">
              <a:lnSpc>
                <a:spcPts val="3500"/>
              </a:lnSpc>
              <a:spcBef>
                <a:spcPct val="0"/>
              </a:spcBef>
              <a:buNone/>
            </a:pPr>
            <a:r>
              <a:rPr lang="en-US" altLang="zh-CN" sz="2400" b="1" dirty="0" smtClean="0">
                <a:solidFill>
                  <a:srgbClr val="000000"/>
                </a:solidFill>
                <a:latin typeface="Times New Roman" pitchFamily="18" charset="0"/>
                <a:cs typeface="Times New Roman" pitchFamily="18" charset="0"/>
              </a:rPr>
              <a:t>4. </a:t>
            </a:r>
            <a:r>
              <a:rPr lang="zh-CN" altLang="en-US" sz="2400" b="1" dirty="0" smtClean="0">
                <a:solidFill>
                  <a:srgbClr val="000000"/>
                </a:solidFill>
                <a:latin typeface="Times New Roman" pitchFamily="18" charset="0"/>
                <a:cs typeface="Times New Roman" pitchFamily="18" charset="0"/>
              </a:rPr>
              <a:t>阅读下面的材料，根据要求写一篇不少于</a:t>
            </a:r>
            <a:r>
              <a:rPr lang="en-US" altLang="zh-CN" sz="2400" b="1" dirty="0" smtClean="0">
                <a:solidFill>
                  <a:srgbClr val="000000"/>
                </a:solidFill>
                <a:latin typeface="Times New Roman" pitchFamily="18" charset="0"/>
                <a:cs typeface="Times New Roman" pitchFamily="18" charset="0"/>
              </a:rPr>
              <a:t>800</a:t>
            </a:r>
            <a:r>
              <a:rPr lang="zh-CN" altLang="en-US" sz="2400" b="1" dirty="0" smtClean="0">
                <a:solidFill>
                  <a:srgbClr val="000000"/>
                </a:solidFill>
                <a:latin typeface="Times New Roman" pitchFamily="18" charset="0"/>
                <a:cs typeface="Times New Roman" pitchFamily="18" charset="0"/>
              </a:rPr>
              <a:t>字的文章。</a:t>
            </a:r>
            <a:r>
              <a:rPr lang="en-US" altLang="zh-CN" sz="2400" b="1" dirty="0" smtClean="0">
                <a:solidFill>
                  <a:srgbClr val="000000"/>
                </a:solidFill>
                <a:latin typeface="Times New Roman" pitchFamily="18" charset="0"/>
                <a:cs typeface="Times New Roman" pitchFamily="18" charset="0"/>
              </a:rPr>
              <a:t>(60</a:t>
            </a:r>
            <a:r>
              <a:rPr lang="zh-CN" altLang="en-US" sz="2400" b="1" dirty="0" smtClean="0">
                <a:solidFill>
                  <a:srgbClr val="000000"/>
                </a:solidFill>
                <a:latin typeface="Times New Roman" pitchFamily="18" charset="0"/>
                <a:cs typeface="Times New Roman" pitchFamily="18" charset="0"/>
              </a:rPr>
              <a:t>分</a:t>
            </a:r>
            <a:r>
              <a:rPr lang="en-US" altLang="zh-CN" sz="2400" b="1" dirty="0" smtClean="0">
                <a:solidFill>
                  <a:srgbClr val="000000"/>
                </a:solidFill>
                <a:latin typeface="Times New Roman" pitchFamily="18" charset="0"/>
                <a:cs typeface="Times New Roman" pitchFamily="18" charset="0"/>
              </a:rPr>
              <a:t>)</a:t>
            </a:r>
          </a:p>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年轻人在阳台上种植了一大排紫藤花。夏天，枝叶垂悬于两层楼之间，形成了美丽的绿色叶幔。年轻人几度想将枝叶拉起用木架固定，帮他挡住阳光，降低屋内暑气，但感觉如此做太小气而作罢。</a:t>
            </a:r>
          </a:p>
          <a:p>
            <a:pPr marL="0" indent="0" algn="just" eaLnBrk="1" hangingPunct="1">
              <a:lnSpc>
                <a:spcPts val="3500"/>
              </a:lnSpc>
              <a:spcBef>
                <a:spcPct val="0"/>
              </a:spcBef>
              <a:buNone/>
            </a:pPr>
            <a:r>
              <a:rPr lang="zh-CN" altLang="en-US" sz="2400" b="1" dirty="0" smtClean="0">
                <a:solidFill>
                  <a:srgbClr val="000000"/>
                </a:solidFill>
                <a:latin typeface="Times New Roman" pitchFamily="18" charset="0"/>
                <a:ea typeface="楷体_GB2312" pitchFamily="49" charset="-122"/>
                <a:cs typeface="Times New Roman" pitchFamily="18" charset="0"/>
              </a:rPr>
              <a:t>        第二年，年轻人在阳台欣赏盛开的紫藤花时，发现有几株葡萄藤攀上了他的阳台。往下看，一个女孩正对着他微笑。楼下人家为了感谢他种植的紫藤花挡住夏天的太阳，所以种植葡萄作为回馈。</a:t>
            </a:r>
          </a:p>
          <a:p>
            <a:pPr marL="0" indent="0" algn="just" eaLnBrk="1" hangingPunct="1">
              <a:lnSpc>
                <a:spcPts val="3500"/>
              </a:lnSpc>
              <a:spcBef>
                <a:spcPct val="0"/>
              </a:spcBef>
              <a:buNone/>
            </a:pPr>
            <a:endParaRPr lang="en-US" altLang="zh-CN" sz="2400" b="1" dirty="0" smtClean="0">
              <a:solidFill>
                <a:srgbClr val="000000"/>
              </a:solidFill>
              <a:latin typeface="Times New Roman" pitchFamily="18" charset="0"/>
              <a:ea typeface="楷体_GB2312" pitchFamily="49" charset="-122"/>
              <a:cs typeface="Times New Roman" pitchFamily="18" charset="0"/>
            </a:endParaRPr>
          </a:p>
        </p:txBody>
      </p:sp>
      <p:sp>
        <p:nvSpPr>
          <p:cNvPr id="289894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898953"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898954"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2163" y="936625"/>
            <a:ext cx="7920037" cy="5399088"/>
          </a:xfrm>
        </p:spPr>
        <p:txBody>
          <a:bodyPr/>
          <a:lstStyle/>
          <a:p>
            <a:pPr marL="0" indent="0">
              <a:buNone/>
            </a:pPr>
            <a:r>
              <a:rPr lang="zh-CN" altLang="en-US" sz="2400" b="1" dirty="0" smtClean="0">
                <a:solidFill>
                  <a:srgbClr val="000000"/>
                </a:solidFill>
                <a:latin typeface="+mn-ea"/>
                <a:cs typeface="Times New Roman" pitchFamily="18" charset="0"/>
              </a:rPr>
              <a:t>    要求选好角度，确定立意，明确文体，自拟标题；不要套作，不得抄袭。灵活运用首尾点题法。</a:t>
            </a:r>
            <a:endParaRPr lang="en-US" altLang="zh-CN" sz="2400" b="1" dirty="0" smtClean="0">
              <a:solidFill>
                <a:srgbClr val="000000"/>
              </a:solidFill>
              <a:latin typeface="+mn-ea"/>
              <a:cs typeface="Times New Roman" pitchFamily="18" charset="0"/>
            </a:endParaRPr>
          </a:p>
          <a:p>
            <a:pPr marL="0" indent="0">
              <a:buNone/>
            </a:pPr>
            <a:endParaRPr lang="en-US" altLang="zh-CN" sz="2400" b="1" dirty="0" smtClean="0">
              <a:solidFill>
                <a:srgbClr val="990033"/>
              </a:solidFill>
              <a:latin typeface="宋体" pitchFamily="2" charset="-122"/>
            </a:endParaRPr>
          </a:p>
          <a:p>
            <a:pPr marL="0" indent="0">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审题提示</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材料所写的是人与人之间相处的事，可供立意的角度有三：从年轻人看，大度会赢得回馈</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或：分享使快乐加倍</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；从女孩看，受惠应懂得感恩；从整件事看，邻里当和谐相处。写作时选择其中任何一个角度立意，均符合题意。</a:t>
            </a:r>
            <a:endParaRPr lang="en-US" altLang="zh-CN" sz="2400" b="1" dirty="0" smtClean="0">
              <a:latin typeface="宋体" pitchFamily="2" charset="-122"/>
            </a:endParaRPr>
          </a:p>
          <a:p>
            <a:pPr marL="0" indent="0">
              <a:buNone/>
            </a:pPr>
            <a:endParaRPr lang="zh-CN" altLang="en-US" sz="2400" b="1" dirty="0" smtClean="0">
              <a:solidFill>
                <a:srgbClr val="000000"/>
              </a:solidFill>
              <a:latin typeface="+mn-ea"/>
              <a:cs typeface="Times New Roman" pitchFamily="18" charset="0"/>
            </a:endParaRPr>
          </a:p>
          <a:p>
            <a:pPr marL="0" indent="0" eaLnBrk="1" hangingPunct="1">
              <a:lnSpc>
                <a:spcPts val="3500"/>
              </a:lnSpc>
              <a:spcBef>
                <a:spcPct val="0"/>
              </a:spcBef>
              <a:buFont typeface="Arial" charset="0"/>
              <a:buNone/>
            </a:pPr>
            <a:endParaRPr lang="en-US" altLang="zh-CN" sz="2400" b="1" dirty="0" smtClean="0">
              <a:latin typeface="宋体" pitchFamily="2" charset="-122"/>
              <a:ea typeface="楷体_GB2312" pitchFamily="49" charset="-122"/>
              <a:cs typeface="Times New Roman" pitchFamily="18" charset="0"/>
            </a:endParaRPr>
          </a:p>
          <a:p>
            <a:pPr marL="0" indent="0" eaLnBrk="1" hangingPunct="1">
              <a:lnSpc>
                <a:spcPts val="3500"/>
              </a:lnSpc>
              <a:spcBef>
                <a:spcPct val="0"/>
              </a:spcBef>
              <a:buFont typeface="Arial" charset="0"/>
              <a:buNone/>
            </a:pPr>
            <a:endParaRPr lang="zh-CN" altLang="en-US" sz="2400" b="1" dirty="0" smtClean="0">
              <a:latin typeface="宋体" pitchFamily="2" charset="-122"/>
              <a:ea typeface="楷体_GB2312" pitchFamily="49" charset="-122"/>
              <a:cs typeface="Times New Roman" pitchFamily="18" charset="0"/>
            </a:endParaRPr>
          </a:p>
        </p:txBody>
      </p:sp>
      <p:sp>
        <p:nvSpPr>
          <p:cNvPr id="1793028"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1793038"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1793039"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836613"/>
            <a:ext cx="7920038" cy="5399087"/>
          </a:xfrm>
        </p:spPr>
        <p:txBody>
          <a:bodyPr/>
          <a:lstStyle/>
          <a:p>
            <a:pPr marL="0" indent="0" eaLnBrk="1" hangingPunct="1">
              <a:lnSpc>
                <a:spcPts val="3500"/>
              </a:lnSpc>
              <a:spcBef>
                <a:spcPct val="0"/>
              </a:spcBef>
              <a:buFont typeface="Arial" charset="0"/>
              <a:buNone/>
            </a:pPr>
            <a:r>
              <a:rPr lang="zh-CN" altLang="en-US" sz="2400" b="1" dirty="0" smtClean="0">
                <a:latin typeface="宋体" pitchFamily="2" charset="-122"/>
              </a:rPr>
              <a:t>三、中间点题法</a:t>
            </a:r>
          </a:p>
          <a:p>
            <a:pPr marL="0" indent="0" eaLnBrk="1" hangingPunct="1">
              <a:lnSpc>
                <a:spcPts val="3500"/>
              </a:lnSpc>
              <a:spcBef>
                <a:spcPct val="0"/>
              </a:spcBef>
              <a:buNone/>
            </a:pPr>
            <a:r>
              <a:rPr lang="zh-CN" altLang="en-US" sz="2400" b="1" dirty="0" smtClean="0">
                <a:latin typeface="宋体" pitchFamily="2" charset="-122"/>
              </a:rPr>
              <a:t>    所谓“中间点题法”就是在文章的中间段落的关键处、醒目处适当地加上几个点题的句子。点题句可以放在中间文段的每一段的段首，作为本段的分论点</a:t>
            </a:r>
            <a:r>
              <a:rPr lang="en-US" altLang="zh-CN" sz="2400" b="1" dirty="0" smtClean="0">
                <a:latin typeface="宋体" pitchFamily="2" charset="-122"/>
              </a:rPr>
              <a:t>(</a:t>
            </a:r>
            <a:r>
              <a:rPr lang="zh-CN" altLang="en-US" sz="2400" b="1" dirty="0" smtClean="0">
                <a:latin typeface="宋体" pitchFamily="2" charset="-122"/>
              </a:rPr>
              <a:t>小标题</a:t>
            </a:r>
            <a:r>
              <a:rPr lang="en-US" altLang="zh-CN" sz="2400" b="1" dirty="0" smtClean="0">
                <a:latin typeface="宋体" pitchFamily="2" charset="-122"/>
              </a:rPr>
              <a:t>)</a:t>
            </a:r>
            <a:r>
              <a:rPr lang="zh-CN" altLang="en-US" sz="2400" b="1" dirty="0" smtClean="0">
                <a:latin typeface="宋体" pitchFamily="2" charset="-122"/>
              </a:rPr>
              <a:t>，这样既结构清晰，主旨鲜明，又很好地论述了中心。在叙述完事例论据后，也要有紧扣文题进行适当的分析议论的点题句，这样既能避免罗列事例、文体不清的问题，又能起到画龙点睛、突出中心的作用。</a:t>
            </a:r>
          </a:p>
          <a:p>
            <a:pPr marL="0" indent="0" eaLnBrk="1" hangingPunct="1">
              <a:lnSpc>
                <a:spcPts val="3500"/>
              </a:lnSpc>
              <a:spcBef>
                <a:spcPct val="0"/>
              </a:spcBef>
              <a:buNone/>
            </a:pPr>
            <a:endParaRPr lang="zh-CN" altLang="en-US" sz="2400" b="1" dirty="0" smtClean="0">
              <a:latin typeface="宋体" pitchFamily="2" charset="-122"/>
            </a:endParaRPr>
          </a:p>
          <a:p>
            <a:pPr marL="0" indent="0" eaLnBrk="1" hangingPunct="1">
              <a:lnSpc>
                <a:spcPts val="3500"/>
              </a:lnSpc>
              <a:spcBef>
                <a:spcPct val="0"/>
              </a:spcBef>
              <a:buFont typeface="Arial" charset="0"/>
              <a:buNone/>
            </a:pPr>
            <a:endParaRPr lang="zh-CN" altLang="en-US" sz="2400" b="1" dirty="0" smtClean="0">
              <a:solidFill>
                <a:srgbClr val="990033"/>
              </a:solidFill>
              <a:latin typeface="宋体" pitchFamily="2" charset="-122"/>
            </a:endParaRPr>
          </a:p>
        </p:txBody>
      </p:sp>
      <p:sp>
        <p:nvSpPr>
          <p:cNvPr id="262553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625545"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625546"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55650" y="836613"/>
            <a:ext cx="7920038" cy="5399087"/>
          </a:xfrm>
        </p:spPr>
        <p:txBody>
          <a:bodyPr/>
          <a:lstStyle/>
          <a:p>
            <a:pPr marL="0" indent="0" eaLnBrk="1" hangingPunct="1">
              <a:lnSpc>
                <a:spcPts val="3500"/>
              </a:lnSpc>
              <a:spcBef>
                <a:spcPct val="0"/>
              </a:spcBef>
              <a:buFont typeface="Arial" charset="0"/>
              <a:buNone/>
            </a:pPr>
            <a:r>
              <a:rPr lang="zh-CN" altLang="en-US" sz="2400" b="1" dirty="0" smtClean="0">
                <a:latin typeface="宋体" pitchFamily="2" charset="-122"/>
              </a:rPr>
              <a:t>三、中间点题法</a:t>
            </a:r>
          </a:p>
          <a:p>
            <a:pPr marL="0" indent="0" eaLnBrk="1" hangingPunct="1">
              <a:lnSpc>
                <a:spcPts val="3500"/>
              </a:lnSpc>
              <a:spcBef>
                <a:spcPct val="0"/>
              </a:spcBef>
              <a:buFont typeface="Arial" charset="0"/>
              <a:buNone/>
            </a:pPr>
            <a:r>
              <a:rPr lang="zh-CN" altLang="en-US" sz="2400" b="1" dirty="0" smtClean="0">
                <a:latin typeface="宋体" pitchFamily="2" charset="-122"/>
              </a:rPr>
              <a:t>    所谓“中间点题法”就是在文章的中间段落的关键处、醒目处适当地加上几个点题的句子。点题句可以放在中间文段的每一段的段首，作为本段的分论点</a:t>
            </a:r>
            <a:r>
              <a:rPr lang="en-US" altLang="zh-CN" sz="2400" b="1" dirty="0" smtClean="0">
                <a:latin typeface="宋体" pitchFamily="2" charset="-122"/>
              </a:rPr>
              <a:t>(</a:t>
            </a:r>
            <a:r>
              <a:rPr lang="zh-CN" altLang="en-US" sz="2400" b="1" dirty="0" smtClean="0">
                <a:latin typeface="宋体" pitchFamily="2" charset="-122"/>
              </a:rPr>
              <a:t>小标题</a:t>
            </a:r>
            <a:r>
              <a:rPr lang="en-US" altLang="zh-CN" sz="2400" b="1" dirty="0" smtClean="0">
                <a:latin typeface="宋体" pitchFamily="2" charset="-122"/>
              </a:rPr>
              <a:t>)</a:t>
            </a:r>
            <a:r>
              <a:rPr lang="zh-CN" altLang="en-US" sz="2400" b="1" dirty="0" smtClean="0">
                <a:latin typeface="宋体" pitchFamily="2" charset="-122"/>
              </a:rPr>
              <a:t>，这样既结构清晰，主旨鲜明，又很好地论述了中心。在叙述完事例论据后，也要有紧扣文题进行适当地分析议论的点题句，这样既能避免罗列事例、文体不清的问题，又能起到画龙点睛、突出中心的作用。</a:t>
            </a:r>
          </a:p>
          <a:p>
            <a:pPr marL="0" indent="0" eaLnBrk="1" hangingPunct="1">
              <a:lnSpc>
                <a:spcPts val="3500"/>
              </a:lnSpc>
              <a:spcBef>
                <a:spcPct val="0"/>
              </a:spcBef>
              <a:buFont typeface="Arial" charset="0"/>
              <a:buNone/>
            </a:pPr>
            <a:endParaRPr lang="zh-CN" altLang="en-US" sz="2400" b="1" dirty="0" smtClean="0">
              <a:solidFill>
                <a:srgbClr val="990033"/>
              </a:solidFill>
              <a:latin typeface="宋体" pitchFamily="2" charset="-122"/>
            </a:endParaRPr>
          </a:p>
        </p:txBody>
      </p:sp>
      <p:sp>
        <p:nvSpPr>
          <p:cNvPr id="2625539"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a:solidFill>
                  <a:srgbClr val="C00000"/>
                </a:solidFill>
                <a:latin typeface="幼圆" pitchFamily="49" charset="-122"/>
                <a:ea typeface="幼圆" pitchFamily="49" charset="-122"/>
              </a:rPr>
              <a:t>专题十五　回眸点题中心明</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7"/>
          <p:cNvGrpSpPr>
            <a:grpSpLocks/>
          </p:cNvGrpSpPr>
          <p:nvPr/>
        </p:nvGrpSpPr>
        <p:grpSpPr bwMode="auto">
          <a:xfrm>
            <a:off x="0" y="3716338"/>
            <a:ext cx="609600" cy="1978025"/>
            <a:chOff x="0" y="0"/>
            <a:chExt cx="384" cy="1246"/>
          </a:xfrm>
        </p:grpSpPr>
        <p:pic>
          <p:nvPicPr>
            <p:cNvPr id="2625545" name="Picture 8"/>
            <p:cNvPicPr>
              <a:picLocks noChangeAspect="1" noChangeArrowheads="1"/>
            </p:cNvPicPr>
            <p:nvPr/>
          </p:nvPicPr>
          <p:blipFill>
            <a:blip r:embed="rId3"/>
            <a:srcRect/>
            <a:stretch>
              <a:fillRect/>
            </a:stretch>
          </p:blipFill>
          <p:spPr bwMode="auto">
            <a:xfrm>
              <a:off x="0" y="0"/>
              <a:ext cx="384" cy="1171"/>
            </a:xfrm>
            <a:prstGeom prst="rect">
              <a:avLst/>
            </a:prstGeom>
            <a:noFill/>
            <a:ln w="9525">
              <a:noFill/>
              <a:miter lim="800000"/>
              <a:headEnd/>
              <a:tailEnd/>
            </a:ln>
          </p:spPr>
        </p:pic>
        <p:sp>
          <p:nvSpPr>
            <p:cNvPr id="2625546" name="内容占位符 2">
              <a:hlinkClick r:id="rId4" action="ppaction://hlinksldjump"/>
            </p:cNvPr>
            <p:cNvSpPr>
              <a:spLocks noChangeArrowheads="1"/>
            </p:cNvSpPr>
            <p:nvPr/>
          </p:nvSpPr>
          <p:spPr bwMode="auto">
            <a:xfrm>
              <a:off x="67" y="67"/>
              <a:ext cx="272" cy="1179"/>
            </a:xfrm>
            <a:prstGeom prst="rect">
              <a:avLst/>
            </a:prstGeom>
            <a:noFill/>
            <a:ln w="9525">
              <a:noFill/>
              <a:miter lim="800000"/>
              <a:headEnd/>
              <a:tailEnd/>
            </a:ln>
          </p:spPr>
          <p:txBody>
            <a:bodyPr/>
            <a:lstStyle/>
            <a:p>
              <a:pPr algn="ctr">
                <a:lnSpc>
                  <a:spcPts val="2300"/>
                </a:lnSpc>
                <a:buFont typeface="Arial" charset="0"/>
                <a:buNone/>
              </a:pPr>
              <a:r>
                <a:rPr lang="zh-CN" altLang="en-US" sz="2000" b="1">
                  <a:solidFill>
                    <a:schemeClr val="bg1"/>
                  </a:solidFill>
                  <a:ea typeface="幼圆" pitchFamily="49" charset="-122"/>
                </a:rPr>
                <a:t>技法</a:t>
              </a:r>
              <a:r>
                <a:rPr lang="en-US" altLang="zh-CN" sz="2000" b="1">
                  <a:solidFill>
                    <a:schemeClr val="bg1"/>
                  </a:solidFill>
                  <a:ea typeface="幼圆" pitchFamily="49" charset="-122"/>
                </a:rPr>
                <a:t>·</a:t>
              </a:r>
              <a:endParaRPr lang="en-US" sz="2000" b="1">
                <a:solidFill>
                  <a:schemeClr val="bg1"/>
                </a:solidFill>
                <a:ea typeface="幼圆" pitchFamily="49" charset="-122"/>
              </a:endParaRPr>
            </a:p>
            <a:p>
              <a:pPr>
                <a:lnSpc>
                  <a:spcPts val="2300"/>
                </a:lnSpc>
                <a:buFont typeface="Arial" charset="0"/>
                <a:buNone/>
              </a:pPr>
              <a:r>
                <a:rPr lang="zh-CN" altLang="en-US" sz="2000" b="1">
                  <a:solidFill>
                    <a:schemeClr val="bg1"/>
                  </a:solidFill>
                  <a:ea typeface="幼圆" pitchFamily="49" charset="-122"/>
                </a:rPr>
                <a:t>训练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553</TotalTime>
  <Words>71794</Words>
  <PresentationFormat>全屏显示(4:3)</PresentationFormat>
  <Paragraphs>2570</Paragraphs>
  <Slides>346</Slides>
  <Notes>3</Notes>
  <HiddenSlides>0</HiddenSlides>
  <MMClips>0</MMClips>
  <ScaleCrop>false</ScaleCrop>
  <HeadingPairs>
    <vt:vector size="4" baseType="variant">
      <vt:variant>
        <vt:lpstr>主题</vt:lpstr>
      </vt:variant>
      <vt:variant>
        <vt:i4>1</vt:i4>
      </vt:variant>
      <vt:variant>
        <vt:lpstr>幻灯片标题</vt:lpstr>
      </vt:variant>
      <vt:variant>
        <vt:i4>346</vt:i4>
      </vt:variant>
    </vt:vector>
  </HeadingPairs>
  <TitlesOfParts>
    <vt:vector size="347" baseType="lpstr">
      <vt:lpstr>Office 主题​​</vt:lpstr>
      <vt:lpstr>幻灯片 1</vt:lpstr>
      <vt:lpstr>幻灯片 2</vt:lpstr>
      <vt:lpstr>幻灯片 3</vt:lpstr>
      <vt:lpstr>幻灯片 4</vt:lpstr>
      <vt:lpstr>幻灯片 5</vt:lpstr>
      <vt:lpstr>幻灯片 6</vt:lpstr>
      <vt:lpstr>幻灯片 7</vt:lpstr>
      <vt:lpstr>专题十四　精准审题守江山 </vt:lpstr>
      <vt:lpstr>专题十四　精准审题守江山 </vt:lpstr>
      <vt:lpstr>专题十四　精准审题守江山 </vt:lpstr>
      <vt:lpstr>专题十四　精准审题守江山 </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专题十五　回眸点题中心明</vt:lpstr>
      <vt:lpstr>专题十五　回眸点题中心明</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专题十六　亮眼拟题招人爱 </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幻灯片 178</vt:lpstr>
      <vt:lpstr>幻灯片 179</vt:lpstr>
      <vt:lpstr>幻灯片 180</vt:lpstr>
      <vt:lpstr>幻灯片 181</vt:lpstr>
      <vt:lpstr>幻灯片 182</vt:lpstr>
      <vt:lpstr>幻灯片 183</vt:lpstr>
      <vt:lpstr>幻灯片 184</vt:lpstr>
      <vt:lpstr>幻灯片 185</vt:lpstr>
      <vt:lpstr>幻灯片 186</vt:lpstr>
      <vt:lpstr>幻灯片 187</vt:lpstr>
      <vt:lpstr>幻灯片 188</vt:lpstr>
      <vt:lpstr>幻灯片 189</vt:lpstr>
      <vt:lpstr>幻灯片 190</vt:lpstr>
      <vt:lpstr>幻灯片 191</vt:lpstr>
      <vt:lpstr>幻灯片 192</vt:lpstr>
      <vt:lpstr>幻灯片 193</vt:lpstr>
      <vt:lpstr>幻灯片 194</vt:lpstr>
      <vt:lpstr>幻灯片 195</vt:lpstr>
      <vt:lpstr>幻灯片 196</vt:lpstr>
      <vt:lpstr>幻灯片 197</vt:lpstr>
      <vt:lpstr>幻灯片 198</vt:lpstr>
      <vt:lpstr>幻灯片 199</vt:lpstr>
      <vt:lpstr>幻灯片 200</vt:lpstr>
      <vt:lpstr>幻灯片 201</vt:lpstr>
      <vt:lpstr>幻灯片 202</vt:lpstr>
      <vt:lpstr>幻灯片 203</vt:lpstr>
      <vt:lpstr>幻灯片 204</vt:lpstr>
      <vt:lpstr>幻灯片 205</vt:lpstr>
      <vt:lpstr>幻灯片 206</vt:lpstr>
      <vt:lpstr>幻灯片 207</vt:lpstr>
      <vt:lpstr>幻灯片 208</vt:lpstr>
      <vt:lpstr>幻灯片 209</vt:lpstr>
      <vt:lpstr>幻灯片 210</vt:lpstr>
      <vt:lpstr>幻灯片 211</vt:lpstr>
      <vt:lpstr>幻灯片 212</vt:lpstr>
      <vt:lpstr>幻灯片 213</vt:lpstr>
      <vt:lpstr>幻灯片 214</vt:lpstr>
      <vt:lpstr>幻灯片 215</vt:lpstr>
      <vt:lpstr>幻灯片 216</vt:lpstr>
      <vt:lpstr>幻灯片 217</vt:lpstr>
      <vt:lpstr>幻灯片 218</vt:lpstr>
      <vt:lpstr>幻灯片 219</vt:lpstr>
      <vt:lpstr>幻灯片 220</vt:lpstr>
      <vt:lpstr>幻灯片 221</vt:lpstr>
      <vt:lpstr>幻灯片 222</vt:lpstr>
      <vt:lpstr>幻灯片 223</vt:lpstr>
      <vt:lpstr>幻灯片 224</vt:lpstr>
      <vt:lpstr>幻灯片 225</vt:lpstr>
      <vt:lpstr>幻灯片 226</vt:lpstr>
      <vt:lpstr>幻灯片 227</vt:lpstr>
      <vt:lpstr>幻灯片 228</vt:lpstr>
      <vt:lpstr>幻灯片 229</vt:lpstr>
      <vt:lpstr>幻灯片 230</vt:lpstr>
      <vt:lpstr>幻灯片 231</vt:lpstr>
      <vt:lpstr>幻灯片 232</vt:lpstr>
      <vt:lpstr>幻灯片 233</vt:lpstr>
      <vt:lpstr>幻灯片 234</vt:lpstr>
      <vt:lpstr>幻灯片 235</vt:lpstr>
      <vt:lpstr>幻灯片 236</vt:lpstr>
      <vt:lpstr>幻灯片 237</vt:lpstr>
      <vt:lpstr>幻灯片 238</vt:lpstr>
      <vt:lpstr>幻灯片 239</vt:lpstr>
      <vt:lpstr>幻灯片 240</vt:lpstr>
      <vt:lpstr>幻灯片 241</vt:lpstr>
      <vt:lpstr>幻灯片 242</vt:lpstr>
      <vt:lpstr>幻灯片 243</vt:lpstr>
      <vt:lpstr>幻灯片 244</vt:lpstr>
      <vt:lpstr>幻灯片 245</vt:lpstr>
      <vt:lpstr>幻灯片 246</vt:lpstr>
      <vt:lpstr>幻灯片 247</vt:lpstr>
      <vt:lpstr>幻灯片 248</vt:lpstr>
      <vt:lpstr>幻灯片 249</vt:lpstr>
      <vt:lpstr>幻灯片 250</vt:lpstr>
      <vt:lpstr>幻灯片 251</vt:lpstr>
      <vt:lpstr>幻灯片 252</vt:lpstr>
      <vt:lpstr>幻灯片 253</vt:lpstr>
      <vt:lpstr>幻灯片 254</vt:lpstr>
      <vt:lpstr>幻灯片 255</vt:lpstr>
      <vt:lpstr>幻灯片 256</vt:lpstr>
      <vt:lpstr>幻灯片 257</vt:lpstr>
      <vt:lpstr>幻灯片 258</vt:lpstr>
      <vt:lpstr>幻灯片 259</vt:lpstr>
      <vt:lpstr>幻灯片 260</vt:lpstr>
      <vt:lpstr>幻灯片 261</vt:lpstr>
      <vt:lpstr>幻灯片 262</vt:lpstr>
      <vt:lpstr>幻灯片 263</vt:lpstr>
      <vt:lpstr>幻灯片 264</vt:lpstr>
      <vt:lpstr>幻灯片 265</vt:lpstr>
      <vt:lpstr>幻灯片 266</vt:lpstr>
      <vt:lpstr>幻灯片 267</vt:lpstr>
      <vt:lpstr>幻灯片 268</vt:lpstr>
      <vt:lpstr>幻灯片 269</vt:lpstr>
      <vt:lpstr>幻灯片 270</vt:lpstr>
      <vt:lpstr>幻灯片 271</vt:lpstr>
      <vt:lpstr>幻灯片 272</vt:lpstr>
      <vt:lpstr>幻灯片 273</vt:lpstr>
      <vt:lpstr>幻灯片 274</vt:lpstr>
      <vt:lpstr>专题十九　文体鲜明写佳篇</vt:lpstr>
      <vt:lpstr>专题十九　文体鲜明写佳篇</vt:lpstr>
      <vt:lpstr>幻灯片 277</vt:lpstr>
      <vt:lpstr>幻灯片 278</vt:lpstr>
      <vt:lpstr>幻灯片 279</vt:lpstr>
      <vt:lpstr>幻灯片 280</vt:lpstr>
      <vt:lpstr>幻灯片 281</vt:lpstr>
      <vt:lpstr>幻灯片 282</vt:lpstr>
      <vt:lpstr>幻灯片 283</vt:lpstr>
      <vt:lpstr>幻灯片 284</vt:lpstr>
      <vt:lpstr>幻灯片 285</vt:lpstr>
      <vt:lpstr>幻灯片 286</vt:lpstr>
      <vt:lpstr>幻灯片 287</vt:lpstr>
      <vt:lpstr>幻灯片 288</vt:lpstr>
      <vt:lpstr>幻灯片 289</vt:lpstr>
      <vt:lpstr>幻灯片 290</vt:lpstr>
      <vt:lpstr>幻灯片 291</vt:lpstr>
      <vt:lpstr>幻灯片 292</vt:lpstr>
      <vt:lpstr>幻灯片 293</vt:lpstr>
      <vt:lpstr>幻灯片 294</vt:lpstr>
      <vt:lpstr>幻灯片 295</vt:lpstr>
      <vt:lpstr>幻灯片 296</vt:lpstr>
      <vt:lpstr>幻灯片 297</vt:lpstr>
      <vt:lpstr>幻灯片 298</vt:lpstr>
      <vt:lpstr>幻灯片 299</vt:lpstr>
      <vt:lpstr>幻灯片 300</vt:lpstr>
      <vt:lpstr>幻灯片 301</vt:lpstr>
      <vt:lpstr>幻灯片 302</vt:lpstr>
      <vt:lpstr>幻灯片 303</vt:lpstr>
      <vt:lpstr>幻灯片 304</vt:lpstr>
      <vt:lpstr>幻灯片 305</vt:lpstr>
      <vt:lpstr>幻灯片 306</vt:lpstr>
      <vt:lpstr>幻灯片 307</vt:lpstr>
      <vt:lpstr>幻灯片 308</vt:lpstr>
      <vt:lpstr>幻灯片 309</vt:lpstr>
      <vt:lpstr>幻灯片 310</vt:lpstr>
      <vt:lpstr>幻灯片 311</vt:lpstr>
      <vt:lpstr>幻灯片 312</vt:lpstr>
      <vt:lpstr>幻灯片 313</vt:lpstr>
      <vt:lpstr>幻灯片 314</vt:lpstr>
      <vt:lpstr>幻灯片 315</vt:lpstr>
      <vt:lpstr>幻灯片 316</vt:lpstr>
      <vt:lpstr>幻灯片 317</vt:lpstr>
      <vt:lpstr>幻灯片 318</vt:lpstr>
      <vt:lpstr>幻灯片 319</vt:lpstr>
      <vt:lpstr>幻灯片 320</vt:lpstr>
      <vt:lpstr>幻灯片 321</vt:lpstr>
      <vt:lpstr>幻灯片 322</vt:lpstr>
      <vt:lpstr>幻灯片 323</vt:lpstr>
      <vt:lpstr>幻灯片 324</vt:lpstr>
      <vt:lpstr>幻灯片 325</vt:lpstr>
      <vt:lpstr>幻灯片 326</vt:lpstr>
      <vt:lpstr>幻灯片 327</vt:lpstr>
      <vt:lpstr>幻灯片 328</vt:lpstr>
      <vt:lpstr>幻灯片 329</vt:lpstr>
      <vt:lpstr>幻灯片 330</vt:lpstr>
      <vt:lpstr>幻灯片 331</vt:lpstr>
      <vt:lpstr>幻灯片 332</vt:lpstr>
      <vt:lpstr>幻灯片 333</vt:lpstr>
      <vt:lpstr>幻灯片 334</vt:lpstr>
      <vt:lpstr>幻灯片 335</vt:lpstr>
      <vt:lpstr>幻灯片 336</vt:lpstr>
      <vt:lpstr>幻灯片 337</vt:lpstr>
      <vt:lpstr>幻灯片 338</vt:lpstr>
      <vt:lpstr>幻灯片 339</vt:lpstr>
      <vt:lpstr>幻灯片 340</vt:lpstr>
      <vt:lpstr>幻灯片 341</vt:lpstr>
      <vt:lpstr>幻灯片 342</vt:lpstr>
      <vt:lpstr>幻灯片 343</vt:lpstr>
      <vt:lpstr>幻灯片 344</vt:lpstr>
      <vt:lpstr>幻灯片 345</vt:lpstr>
      <vt:lpstr>幻灯片 346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Sky123.Org</cp:lastModifiedBy>
  <cp:revision>125</cp:revision>
  <dcterms:modified xsi:type="dcterms:W3CDTF">2016-02-16T08:07:57Z</dcterms:modified>
</cp:coreProperties>
</file>