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55" r:id="rId2"/>
  </p:sldMasterIdLst>
  <p:sldIdLst>
    <p:sldId id="395" r:id="rId3"/>
    <p:sldId id="364" r:id="rId4"/>
    <p:sldId id="397" r:id="rId5"/>
    <p:sldId id="391" r:id="rId6"/>
    <p:sldId id="402" r:id="rId7"/>
    <p:sldId id="373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3300"/>
    <a:srgbClr val="FFFF00"/>
    <a:srgbClr val="006600"/>
    <a:srgbClr val="CC3300"/>
    <a:srgbClr val="FF3399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2" autoAdjust="0"/>
    <p:restoredTop sz="94646" autoAdjust="0"/>
  </p:normalViewPr>
  <p:slideViewPr>
    <p:cSldViewPr>
      <p:cViewPr>
        <p:scale>
          <a:sx n="75" d="100"/>
          <a:sy n="75" d="100"/>
        </p:scale>
        <p:origin x="-1548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7B93E3-B6CE-4597-8A5D-DE7FACA86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4DAC-1FFA-422F-BA6C-157110571F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5293-1F37-4454-9D17-F46C4B31A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AFEE68-02BF-4D9A-9133-82753674F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B0F2D-F22D-4C8B-A4CA-1835C33F76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49E1D-326A-44DD-BA6C-B22218F089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8319A-8939-403A-AF65-BADAFD752A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0AD9F-ECA3-4333-B845-36B350E78B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4C6C6-6A1C-486E-AC5A-65E9F97CC4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152-936F-43F2-B7C0-ED21F0F35A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A3895-D0BF-4BE9-B589-4253D79CC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05A78-56DB-44E6-A417-D5AAE1B5EF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1B735AB-08D1-40E3-8A6C-13763AFDE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4F3D4-4140-45DA-8C5D-BE8AA52CD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C8629-1A85-49B1-AF44-B8DEA0753B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E6335-107B-4F78-B21C-7FD110818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07913-CBA8-45A5-B5E4-1F0ADF0C3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C3800-BD3C-4579-B749-6EBE90B69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901F5-33F3-4973-9589-5B44B31607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B40AE-9400-4E24-B63C-9C7BC193A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8DE3B-B6A1-4B00-896F-AF01D317E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36D6CC-DB86-47A0-B1F9-8F72D2505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E2CEBBC-D9ED-4FA8-88CF-0C455FA70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16" r:id="rId9"/>
    <p:sldLayoutId id="2147483804" r:id="rId10"/>
    <p:sldLayoutId id="21474838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B2FAC4-B8AE-4263-94E9-7C8688B5E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8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  <a:ea typeface="微软雅黑" pitchFamily="34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764704"/>
            <a:ext cx="7772400" cy="26642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刺客还是英雄？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645024"/>
            <a:ext cx="6858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 pitchFamily="34" charset="0"/>
              <a:buNone/>
              <a:defRPr/>
            </a:pPr>
            <a:r>
              <a:rPr lang="en-US" altLang="zh-CN" sz="3200" b="1" dirty="0" smtClean="0"/>
              <a:t>《</a:t>
            </a:r>
            <a:r>
              <a:rPr lang="zh-CN" altLang="en-US" sz="3200" b="1" dirty="0" smtClean="0"/>
              <a:t>荆轲刺秦王</a:t>
            </a:r>
            <a:r>
              <a:rPr lang="en-US" altLang="zh-CN" sz="3200" b="1" dirty="0" smtClean="0"/>
              <a:t>》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420888"/>
            <a:ext cx="6480175" cy="1466677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      </a:t>
            </a:r>
            <a:r>
              <a:rPr lang="zh-CN" altLang="en-US" sz="3200" b="1" dirty="0" smtClean="0"/>
              <a:t>荆轲刺秦王失败之后，秦王勃然大怒，大举攻燕，于公元前</a:t>
            </a:r>
            <a:r>
              <a:rPr lang="en-US" altLang="zh-CN" sz="3200" b="1" dirty="0" smtClean="0"/>
              <a:t>226</a:t>
            </a:r>
            <a:r>
              <a:rPr lang="zh-CN" altLang="en-US" sz="3200" b="1" dirty="0" smtClean="0"/>
              <a:t>年破燕，公元前</a:t>
            </a:r>
            <a:r>
              <a:rPr lang="en-US" altLang="zh-CN" sz="3200" b="1" dirty="0" smtClean="0"/>
              <a:t>222</a:t>
            </a:r>
            <a:r>
              <a:rPr lang="zh-CN" altLang="en-US" sz="3200" b="1" dirty="0" smtClean="0"/>
              <a:t>年灭燕。  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1341438"/>
            <a:ext cx="331172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荆轲刺秦</a:t>
            </a:r>
            <a:r>
              <a:rPr lang="zh-CN" altLang="en-US" sz="4400" b="1" dirty="0" smtClean="0">
                <a:solidFill>
                  <a:srgbClr val="0000CC"/>
                </a:solidFill>
                <a:latin typeface="华文新魏" pitchFamily="2" charset="-122"/>
                <a:ea typeface="华文新魏" pitchFamily="2" charset="-122"/>
              </a:rPr>
              <a:t>后</a:t>
            </a:r>
            <a:endParaRPr lang="zh-CN" altLang="en-US" sz="4400" b="1" dirty="0">
              <a:solidFill>
                <a:srgbClr val="0000CC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755650" y="404813"/>
            <a:ext cx="741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课堂练习：解释下列句中的重点词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27088" y="134143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微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太子言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787900" y="1268413"/>
            <a:ext cx="4175125" cy="515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如果没有</a:t>
            </a: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信物</a:t>
            </a: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果真</a:t>
            </a: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36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悬赏，重金购买</a:t>
            </a:r>
            <a:r>
              <a:rPr kumimoji="1"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36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······</a:t>
            </a:r>
            <a:r>
              <a:rPr kumimoji="1" lang="zh-CN" altLang="en-US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为迟</a:t>
            </a:r>
            <a:r>
              <a:rPr kumimoji="1" lang="zh-CN" altLang="en-US" sz="3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755650" y="2276475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今行而无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信</a:t>
            </a: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755650" y="3200400"/>
            <a:ext cx="3789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诚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能得樊将军首</a:t>
            </a:r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755650" y="4076700"/>
            <a:ext cx="449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樊将军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以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穷困来归丹</a:t>
            </a:r>
          </a:p>
        </p:txBody>
      </p:sp>
      <p:sp>
        <p:nvSpPr>
          <p:cNvPr id="41992" name="Text Box 11"/>
          <p:cNvSpPr txBox="1">
            <a:spLocks noChangeArrowheads="1"/>
          </p:cNvSpPr>
          <p:nvPr/>
        </p:nvSpPr>
        <p:spPr bwMode="auto">
          <a:xfrm>
            <a:off x="755650" y="4941888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今闻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购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将军之首</a:t>
            </a:r>
          </a:p>
        </p:txBody>
      </p:sp>
      <p:sp>
        <p:nvSpPr>
          <p:cNvPr id="41993" name="Text Box 13"/>
          <p:cNvSpPr txBox="1">
            <a:spLocks noChangeArrowheads="1"/>
          </p:cNvSpPr>
          <p:nvPr/>
        </p:nvSpPr>
        <p:spPr bwMode="auto">
          <a:xfrm>
            <a:off x="827088" y="5805488"/>
            <a:ext cx="3568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今太子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迟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5800" y="677863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4017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终已不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顾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651500" y="549275"/>
            <a:ext cx="3313113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回头看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赠送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全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完成、达到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举起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 sz="3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挣扎</a:t>
            </a:r>
            <a:r>
              <a:rPr kumimoji="1" lang="zh-CN" altLang="en-US" sz="3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kumimoji="1" lang="zh-CN" altLang="en-US" sz="3600" b="1">
              <a:solidFill>
                <a:srgbClr val="00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1188" y="1628775"/>
            <a:ext cx="602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厚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遗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秦王宠臣中庶子蒙嘉</a:t>
            </a: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684213" y="2565400"/>
            <a:ext cx="356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愿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举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国为内臣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1524000" y="3954463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684213" y="3573463"/>
            <a:ext cx="383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轲自知事不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就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87388" y="4419600"/>
            <a:ext cx="447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乃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引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其匕首提秦王</a:t>
            </a:r>
          </a:p>
        </p:txBody>
      </p:sp>
      <p:sp>
        <p:nvSpPr>
          <p:cNvPr id="43018" name="Text Box 14"/>
          <p:cNvSpPr txBox="1">
            <a:spLocks noChangeArrowheads="1"/>
          </p:cNvSpPr>
          <p:nvPr/>
        </p:nvSpPr>
        <p:spPr bwMode="auto">
          <a:xfrm>
            <a:off x="763588" y="5334000"/>
            <a:ext cx="3195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自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引</a:t>
            </a:r>
            <a:r>
              <a:rPr kumimoji="1" lang="zh-CN" altLang="en-US" sz="36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而起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971550" y="260350"/>
            <a:ext cx="1800225" cy="7016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华文行楷" pitchFamily="2" charset="-122"/>
              </a:rPr>
              <a:t>通假字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900113" y="1125538"/>
            <a:ext cx="7724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秦王必说见臣（“说”通“悦”，高兴）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②往而不反者，竖子也（“反”通“返”，返回）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③燕王诚振怖大王之威（“振”通“震”，惧怕）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④秦王还柱而走（“还”通“环，绕）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⑤卒起不意（“卒”通“猝”，突然）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⑥日以尽矣（“以”通“已”，已经）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⑦请辞决矣（“决”通“诀”，诀别）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⑧图穷而匕首见（“见”通“现”，出现）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11188" y="719138"/>
            <a:ext cx="2254250" cy="739775"/>
          </a:xfrm>
          <a:prstGeom prst="rect">
            <a:avLst/>
          </a:prstGeom>
          <a:solidFill>
            <a:srgbClr val="CCECFF"/>
          </a:solidFill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  <a:ea typeface="华文行楷" pitchFamily="2" charset="-122"/>
              </a:rPr>
              <a:t>一词多义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68313" y="2708275"/>
            <a:ext cx="8245475" cy="2352675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ea typeface="华文新魏" pitchFamily="2" charset="-122"/>
              </a:rPr>
              <a:t>①</a:t>
            </a:r>
            <a:r>
              <a:rPr lang="zh-CN" altLang="en-US" sz="2800" b="1">
                <a:ea typeface="华文新魏" pitchFamily="2" charset="-122"/>
              </a:rPr>
              <a:t>军队（进兵北略地  秦兵旦暮渡易水  不敢兴兵以拒大王） 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ea typeface="华文新魏" pitchFamily="2" charset="-122"/>
              </a:rPr>
              <a:t>②士兵（不及召下兵）  </a:t>
            </a:r>
          </a:p>
          <a:p>
            <a:pPr>
              <a:lnSpc>
                <a:spcPct val="130000"/>
              </a:lnSpc>
            </a:pPr>
            <a:r>
              <a:rPr lang="zh-CN" altLang="en-US" sz="2800" b="1">
                <a:ea typeface="华文新魏" pitchFamily="2" charset="-122"/>
              </a:rPr>
              <a:t>③兵器、武器（不得持尺兵  诸郎中执兵）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132138" y="1484313"/>
            <a:ext cx="14097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258888" y="836613"/>
            <a:ext cx="7488237" cy="1198562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私利（丹不忍以己之私，而伤长者之意）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②私自、私下、偷偷地（乃遂私见樊於期）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私：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31913" y="2492375"/>
            <a:ext cx="7416800" cy="1198563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窘迫、走投无路（樊将军以穷困来归丹）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②穷尽、完结（图穷而匕首见）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23850" y="2492375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穷：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95288" y="4508500"/>
            <a:ext cx="8570912" cy="1839913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被（父母宗族，皆为戮没）  ②对（为之奈何）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③准备（乃为装遣荆轲）  ④做（乃令秦武阳为副）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⑤发出（荆轲和而歌，为变徵之声） 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23850" y="3716338"/>
            <a:ext cx="17287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22363" y="792163"/>
            <a:ext cx="7432675" cy="98425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接近、趋向（于是荆轲遂就（上）车而去） </a:t>
            </a:r>
          </a:p>
          <a:p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②完成、达到（轲自知事不就）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7600" y="2530475"/>
            <a:ext cx="6910388" cy="1198563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挣着（自引而起，绝袖）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②举起（荆轲废，乃引其匕首提秦王）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16013" y="4243388"/>
            <a:ext cx="4845050" cy="1411287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接见（秦王必说见臣）  </a:t>
            </a:r>
          </a:p>
          <a:p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②被（而燕国见陵之耻除矣）</a:t>
            </a:r>
          </a:p>
          <a:p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③出现（图穷而匕首见） 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733425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就：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4925" y="2533650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引：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0" y="4333875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331913" y="476250"/>
            <a:ext cx="7418387" cy="183991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情意、心意（而伤长者之意）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②意料（群臣惊愕，卒起不意，尽失其度）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③意思（日以尽矣，荆卿岂无意哉？）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331913" y="2565400"/>
            <a:ext cx="7343775" cy="2481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让（</a:t>
            </a:r>
            <a:r>
              <a:rPr lang="zh-CN" altLang="en-US" sz="2800" b="1">
                <a:solidFill>
                  <a:srgbClr val="FF3399"/>
                </a:solidFill>
                <a:ea typeface="华文新魏" pitchFamily="2" charset="-122"/>
              </a:rPr>
              <a:t>使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工以药淬之  </a:t>
            </a:r>
            <a:r>
              <a:rPr lang="zh-CN" altLang="en-US" sz="2800" b="1">
                <a:solidFill>
                  <a:srgbClr val="FF3399"/>
                </a:solidFill>
                <a:ea typeface="华文新魏" pitchFamily="2" charset="-122"/>
              </a:rPr>
              <a:t>使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毕使于前）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②命令，派遣（</a:t>
            </a:r>
            <a:r>
              <a:rPr lang="zh-CN" altLang="en-US" sz="2800" b="1">
                <a:solidFill>
                  <a:srgbClr val="FF3399"/>
                </a:solidFill>
                <a:ea typeface="华文新魏" pitchFamily="2" charset="-122"/>
              </a:rPr>
              <a:t>使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使以闻大王）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③使者（使</a:t>
            </a:r>
            <a:r>
              <a:rPr lang="zh-CN" altLang="en-US" sz="2800" b="1">
                <a:solidFill>
                  <a:srgbClr val="FF3399"/>
                </a:solidFill>
                <a:ea typeface="华文新魏" pitchFamily="2" charset="-122"/>
              </a:rPr>
              <a:t>使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以闻大王  见燕使者咸阳宫）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④使命（使毕</a:t>
            </a:r>
            <a:r>
              <a:rPr lang="zh-CN" altLang="en-US" sz="2800" b="1">
                <a:solidFill>
                  <a:srgbClr val="FF3399"/>
                </a:solidFill>
                <a:ea typeface="华文新魏" pitchFamily="2" charset="-122"/>
              </a:rPr>
              <a:t>使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于前）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331913" y="5373688"/>
            <a:ext cx="7297737" cy="9842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返回（壮士一去兮不复还）</a:t>
            </a:r>
          </a:p>
          <a:p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②通“环”、绕（秦王还柱而走）</a:t>
            </a:r>
            <a:endParaRPr lang="zh-CN" altLang="en-US" sz="2800" b="1">
              <a:solidFill>
                <a:srgbClr val="000000"/>
              </a:solidFill>
              <a:ea typeface="华文新魏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50825" y="5300663"/>
            <a:ext cx="14097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还：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50825" y="765175"/>
            <a:ext cx="14097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意：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50825" y="3068638"/>
            <a:ext cx="14097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使：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331913" y="620713"/>
            <a:ext cx="7488237" cy="1198562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陈述（恐惧不敢自陈）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②通“阵”、列阵（诸郎中执兵，皆陈殿下）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331913" y="2492375"/>
            <a:ext cx="7488237" cy="16256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只是，不过（顾计不知所出耳）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②回头看（于是荆轲遂就车而去，终已不顾  　　　　　　荆轲顾笑武阳，</a:t>
            </a: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……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）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31913" y="4437063"/>
            <a:ext cx="7488237" cy="162560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①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携带（今提一匕首入不测之强秦）  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②投掷（侍医夏无且以其所奉药囊提（ｄ</a:t>
            </a:r>
            <a:r>
              <a:rPr lang="en-US" altLang="zh-CN" sz="2800" b="1">
                <a:solidFill>
                  <a:srgbClr val="CC3300"/>
                </a:solidFill>
                <a:ea typeface="华文新魏" pitchFamily="2" charset="-122"/>
              </a:rPr>
              <a:t>ǐ</a:t>
            </a:r>
            <a:r>
              <a:rPr lang="zh-CN" altLang="en-US" sz="2800" b="1">
                <a:solidFill>
                  <a:srgbClr val="CC3300"/>
                </a:solidFill>
                <a:ea typeface="华文新魏" pitchFamily="2" charset="-122"/>
              </a:rPr>
              <a:t>）轲，乃引其匕首提秦王）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50825" y="765175"/>
            <a:ext cx="1403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陈：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50825" y="2636838"/>
            <a:ext cx="1403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顾：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250825" y="4724400"/>
            <a:ext cx="14033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006600"/>
                </a:solidFill>
                <a:ea typeface="隶书" pitchFamily="49" charset="-122"/>
              </a:rPr>
              <a:t>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176213"/>
            <a:ext cx="4495800" cy="64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仰天太息流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涕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樊将军以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穷困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来归丹 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丹不忍以己之私，而伤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长者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之意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将军岂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有意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乎 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秦之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遇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将军，可谓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深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矣 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太子预求天下之利匕首 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终已</a:t>
            </a:r>
            <a:r>
              <a:rPr kumimoji="1" lang="zh-CN" altLang="en-US" sz="2400" b="1" u="sng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不顾 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-1588" y="692150"/>
            <a:ext cx="611188" cy="54006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</a:rPr>
              <a:t>古   今   异   义   词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3779838" y="188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古义：眼泪</a:t>
            </a:r>
          </a:p>
        </p:txBody>
      </p: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3708400" y="765175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古义：走投无路，陷于困境 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3779838" y="1268413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今义：生活贫困，经济困难 </a:t>
            </a: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685800" y="23622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古义：品德高尚之人，此指樊将军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84" name="Text Box 9"/>
          <p:cNvSpPr txBox="1">
            <a:spLocks noChangeArrowheads="1"/>
          </p:cNvSpPr>
          <p:nvPr/>
        </p:nvSpPr>
        <p:spPr bwMode="auto">
          <a:xfrm>
            <a:off x="5867400" y="2362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今义：年长之人 </a:t>
            </a:r>
          </a:p>
        </p:txBody>
      </p:sp>
      <p:sp>
        <p:nvSpPr>
          <p:cNvPr id="50185" name="Text Box 10"/>
          <p:cNvSpPr txBox="1">
            <a:spLocks noChangeArrowheads="1"/>
          </p:cNvSpPr>
          <p:nvPr/>
        </p:nvSpPr>
        <p:spPr bwMode="auto">
          <a:xfrm>
            <a:off x="2819400" y="2971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古义：有心意，此引申为同意、愿意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86" name="Text Box 11"/>
          <p:cNvSpPr txBox="1">
            <a:spLocks noChangeArrowheads="1"/>
          </p:cNvSpPr>
          <p:nvPr/>
        </p:nvSpPr>
        <p:spPr bwMode="auto">
          <a:xfrm>
            <a:off x="2819400" y="35052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今义含有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故意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之意 </a:t>
            </a:r>
          </a:p>
        </p:txBody>
      </p:sp>
      <p:sp>
        <p:nvSpPr>
          <p:cNvPr id="50187" name="Text Box 12"/>
          <p:cNvSpPr txBox="1">
            <a:spLocks noChangeArrowheads="1"/>
          </p:cNvSpPr>
          <p:nvPr/>
        </p:nvSpPr>
        <p:spPr bwMode="auto">
          <a:xfrm>
            <a:off x="3995738" y="40767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古义：对待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88" name="Text Box 13"/>
          <p:cNvSpPr txBox="1">
            <a:spLocks noChangeArrowheads="1"/>
          </p:cNvSpPr>
          <p:nvPr/>
        </p:nvSpPr>
        <p:spPr bwMode="auto">
          <a:xfrm>
            <a:off x="6011863" y="40767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今义：遇到，碰巧</a:t>
            </a:r>
            <a:endParaRPr kumimoji="1" lang="zh-CN" altLang="en-US" sz="24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0189" name="Text Box 14"/>
          <p:cNvSpPr txBox="1">
            <a:spLocks noChangeArrowheads="1"/>
          </p:cNvSpPr>
          <p:nvPr/>
        </p:nvSpPr>
        <p:spPr bwMode="auto">
          <a:xfrm>
            <a:off x="2268538" y="45085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古义：刻毒 </a:t>
            </a:r>
          </a:p>
        </p:txBody>
      </p:sp>
      <p:sp>
        <p:nvSpPr>
          <p:cNvPr id="50190" name="Text Box 15"/>
          <p:cNvSpPr txBox="1">
            <a:spLocks noChangeArrowheads="1"/>
          </p:cNvSpPr>
          <p:nvPr/>
        </p:nvSpPr>
        <p:spPr bwMode="auto">
          <a:xfrm>
            <a:off x="4191000" y="45085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今义：有深度，与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“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浅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”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相对 </a:t>
            </a:r>
          </a:p>
        </p:txBody>
      </p:sp>
      <p:sp>
        <p:nvSpPr>
          <p:cNvPr id="50191" name="Text Box 16"/>
          <p:cNvSpPr txBox="1">
            <a:spLocks noChangeArrowheads="1"/>
          </p:cNvSpPr>
          <p:nvPr/>
        </p:nvSpPr>
        <p:spPr bwMode="auto">
          <a:xfrm>
            <a:off x="4716463" y="5157788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古义：在这时 </a:t>
            </a:r>
          </a:p>
        </p:txBody>
      </p:sp>
      <p:sp>
        <p:nvSpPr>
          <p:cNvPr id="50192" name="Text Box 17"/>
          <p:cNvSpPr txBox="1">
            <a:spLocks noChangeArrowheads="1"/>
          </p:cNvSpPr>
          <p:nvPr/>
        </p:nvSpPr>
        <p:spPr bwMode="auto">
          <a:xfrm>
            <a:off x="4572000" y="5734050"/>
            <a:ext cx="439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今义；表顺承关系或另提一事 </a:t>
            </a:r>
          </a:p>
        </p:txBody>
      </p:sp>
      <p:sp>
        <p:nvSpPr>
          <p:cNvPr id="50193" name="Text Box 18"/>
          <p:cNvSpPr txBox="1">
            <a:spLocks noChangeArrowheads="1"/>
          </p:cNvSpPr>
          <p:nvPr/>
        </p:nvSpPr>
        <p:spPr bwMode="auto">
          <a:xfrm>
            <a:off x="21336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古义：不回头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94" name="Text Box 19"/>
          <p:cNvSpPr txBox="1">
            <a:spLocks noChangeArrowheads="1"/>
          </p:cNvSpPr>
          <p:nvPr/>
        </p:nvSpPr>
        <p:spPr bwMode="auto">
          <a:xfrm>
            <a:off x="449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今义：不照顾，不考虑不顾忌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0195" name="Text Box 20"/>
          <p:cNvSpPr txBox="1">
            <a:spLocks noChangeArrowheads="1"/>
          </p:cNvSpPr>
          <p:nvPr/>
        </p:nvSpPr>
        <p:spPr bwMode="auto">
          <a:xfrm>
            <a:off x="5508625" y="1889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00"/>
                </a:solidFill>
                <a:latin typeface="宋体" pitchFamily="2" charset="-122"/>
              </a:rPr>
              <a:t>  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今义：鼻涕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12" y="548680"/>
            <a:ext cx="8229600" cy="3733800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44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于易水送人</a:t>
            </a:r>
            <a:r>
              <a:rPr lang="zh-CN" altLang="en-US" sz="44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                     </a:t>
            </a:r>
            <a:r>
              <a:rPr lang="zh-CN" altLang="en-US" sz="36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骆宾王  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  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       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此地别燕丹，壮士发冲冠。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    昔时人已没，今日水犹寒。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90600" y="152400"/>
            <a:ext cx="2362200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进兵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北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略地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函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封之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为谢曰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樊於期乃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前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曰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其人居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远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使使以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闻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大王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太子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迟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发尽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指冠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群臣</a:t>
            </a: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怪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之 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箕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踞以骂曰 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179388" y="620713"/>
            <a:ext cx="793750" cy="44640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词   类  活  用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851275" y="188913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方位名词作状语，向北 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851275" y="69215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名词作状语，用匣子 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3851275" y="119697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方位名词作动词，走上前 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3851275" y="1773238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方位名词作动词，走上前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851275" y="23495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形容词活用作名词，远方 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851275" y="2852738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动词使动用法，使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……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听到 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3851275" y="34290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形容词意动用法，以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……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为迟 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3851275" y="3933825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名词作动词，向上竖起 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3924300" y="4508500"/>
            <a:ext cx="482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形容词意动用法，以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  <a:ea typeface="华文行楷" pitchFamily="2" charset="-122"/>
              </a:rPr>
              <a:t>……</a:t>
            </a: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为怪 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924300" y="5084763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华文行楷" pitchFamily="2" charset="-122"/>
                <a:ea typeface="华文行楷" pitchFamily="2" charset="-122"/>
              </a:rPr>
              <a:t>名词作状语，象簸箕一样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54" grpId="0" autoUpdateAnimBg="0"/>
      <p:bldP spid="78855" grpId="0" autoUpdateAnimBg="0"/>
      <p:bldP spid="78856" grpId="0" autoUpdateAnimBg="0"/>
      <p:bldP spid="78857" grpId="0" autoUpdateAnimBg="0"/>
      <p:bldP spid="78858" grpId="0" autoUpdateAnimBg="0"/>
      <p:bldP spid="78859" grpId="0" autoUpdateAnimBg="0"/>
      <p:bldP spid="78860" grpId="0" autoUpdateAnimBg="0"/>
      <p:bldP spid="78861" grpId="0" autoUpdateAnimBg="0"/>
      <p:bldP spid="788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95288" y="260350"/>
            <a:ext cx="2254250" cy="739775"/>
          </a:xfrm>
          <a:prstGeom prst="rect">
            <a:avLst/>
          </a:prstGeom>
          <a:solidFill>
            <a:srgbClr val="CCECFF"/>
          </a:solidFill>
          <a:ln w="3810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4000" b="1">
                <a:solidFill>
                  <a:srgbClr val="FF9900"/>
                </a:solidFill>
                <a:ea typeface="华文新魏" pitchFamily="2" charset="-122"/>
              </a:rPr>
              <a:t>句式特点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207375" cy="984250"/>
          </a:xfrm>
          <a:prstGeom prst="rect">
            <a:avLst/>
          </a:prstGeom>
          <a:solidFill>
            <a:schemeClr val="bg1">
              <a:alpha val="70195"/>
            </a:schemeClr>
          </a:solidFill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　定语后置：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太子及宾客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知其事者</a:t>
            </a:r>
            <a:r>
              <a:rPr lang="zh-CN" altLang="en-US" sz="28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太子及知其事之宾客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8313" y="2708275"/>
            <a:ext cx="8280400" cy="2265363"/>
          </a:xfrm>
          <a:prstGeom prst="rect">
            <a:avLst/>
          </a:prstGeom>
          <a:solidFill>
            <a:schemeClr val="bg1">
              <a:alpha val="70195"/>
            </a:schemeClr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　状语后置：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①秦王购之金千斤，邑万家。即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秦王（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以金千斤、邑万家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）购之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②取之百金。</a:t>
            </a:r>
          </a:p>
          <a:p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以百金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）取之    ③嘉为先言于秦王。即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嘉为先（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于秦王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）言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，蒙嘉替他先对秦王说    ④见燕使者咸阳宫。即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于咸阳宫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）见燕使者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”</a:t>
            </a:r>
            <a:endParaRPr lang="zh-CN" altLang="en-US" sz="28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8313" y="5373688"/>
            <a:ext cx="8280400" cy="557212"/>
          </a:xfrm>
          <a:prstGeom prst="rect">
            <a:avLst/>
          </a:prstGeom>
          <a:solidFill>
            <a:schemeClr val="bg1">
              <a:alpha val="70195"/>
            </a:schemeClr>
          </a:solidFill>
          <a:ln w="38100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　被动句：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父母宗族，皆</a:t>
            </a:r>
            <a:r>
              <a:rPr lang="zh-CN" altLang="en-US" sz="2800" b="1">
                <a:solidFill>
                  <a:srgbClr val="0000FF"/>
                </a:solidFill>
                <a:ea typeface="楷体_GB2312" pitchFamily="49" charset="-122"/>
              </a:rPr>
              <a:t>为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</a:rPr>
              <a:t>（被）戮没。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9388" y="125413"/>
            <a:ext cx="8785225" cy="1287462"/>
          </a:xfrm>
          <a:prstGeom prst="rect">
            <a:avLst/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判断句</a:t>
            </a:r>
          </a:p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①今日往而不反者，竖子也     ②此臣日夜切齿拊心也。 </a:t>
            </a:r>
          </a:p>
          <a:p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③秦之遇将军，可谓深矣。</a:t>
            </a:r>
            <a:r>
              <a:rPr lang="zh-CN" altLang="en-US" sz="2400" b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0825" y="1628775"/>
            <a:ext cx="8893175" cy="49752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ea typeface="华文琥珀" pitchFamily="2" charset="-122"/>
              </a:rPr>
              <a:t>省略句</a:t>
            </a:r>
            <a:r>
              <a:rPr lang="zh-CN" altLang="en-US" sz="2800" b="1">
                <a:solidFill>
                  <a:srgbClr val="FF3399"/>
                </a:solidFill>
                <a:ea typeface="华文琥珀" pitchFamily="2" charset="-122"/>
              </a:rPr>
              <a:t>  </a:t>
            </a:r>
            <a:r>
              <a:rPr lang="zh-CN" altLang="en-US" sz="2400" b="1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秦兵旦暮渡易水，则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（丹）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虽欲长侍足下，岂可得哉？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今闻购将军之首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（以）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金千斤，邑万家，将奈何？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吾每念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（此），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常痛于骨髓，顾计不知所出耳！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今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（吾）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有一言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可以解燕国之患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而报将军之仇者，何如？   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樊於期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遂自刎。   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人不敢与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忤视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(7)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诸侯之列。    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(8)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见燕使者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咸阳宫。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(9)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秦王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拔剑，剑长，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秦王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操其室。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(10)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而秦法，群臣侍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殿上者，不得持尺兵。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(11)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诸郎中执兵，皆陈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殿下，非有诏不得上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殿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(12)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方急时，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秦王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不及召下兵，以故荆轲逐秦王。     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(13)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秦王复击轲，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荆轲</a:t>
            </a:r>
            <a:r>
              <a:rPr lang="zh-CN" altLang="en-US" sz="24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被八创。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1520" y="260648"/>
            <a:ext cx="8496300" cy="56261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刺秦王之前</a:t>
            </a:r>
            <a:endParaRPr kumimoji="1"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荆轲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春秋战国时代有名的刺客之一。祖先是齐国人，后迁居卫国，原叫庄坷，到了燕国以后，才叫荆轲，他喜欢读书击剑，结交名人勇士。课文中提到的击筑的高渐离，就是朋友之一。燕太子为了刺秦王，先找智勇双全的燕国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处士田光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。田光觉得自己老了，无法完成太子丹的重托，便向太子丹推荐了荆轲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。太子丹告诫田光刺杀之事不可泄露，田光便自杀身亡。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荆轲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接受任务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，太子丹高兴万分，马上封荆轲为上卿，精心奉侍</a:t>
            </a:r>
            <a:r>
              <a:rPr kumimoji="1"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以后，就是课文记叙的情况。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/>
          <p:cNvSpPr txBox="1">
            <a:spLocks noChangeArrowheads="1"/>
          </p:cNvSpPr>
          <p:nvPr/>
        </p:nvSpPr>
        <p:spPr bwMode="auto">
          <a:xfrm>
            <a:off x="323528" y="1268760"/>
            <a:ext cx="8496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6000" b="1" dirty="0" smtClean="0">
                <a:solidFill>
                  <a:srgbClr val="FF0000"/>
                </a:solidFill>
              </a:rPr>
              <a:t>阅读，理解并翻译课文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5288" y="188913"/>
            <a:ext cx="8374062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ea typeface="华文行楷" pitchFamily="2" charset="-122"/>
              </a:rPr>
              <a:t>　行刺这一过程可谓是惊心动魄，作者通过哪些方法描写这一场面？请大家</a:t>
            </a:r>
            <a:r>
              <a:rPr lang="zh-CN" altLang="en-US" sz="2800" b="1" dirty="0" smtClean="0">
                <a:ea typeface="华文行楷" pitchFamily="2" charset="-122"/>
              </a:rPr>
              <a:t>仔细阅读，</a:t>
            </a:r>
            <a:r>
              <a:rPr lang="zh-CN" altLang="en-US" sz="2800" b="1" dirty="0">
                <a:ea typeface="华文行楷" pitchFamily="2" charset="-122"/>
              </a:rPr>
              <a:t>讨论回答。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963613"/>
            <a:ext cx="89646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通过斗争双方的动作描写，展示生死搏斗的曲折过程：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　荆轲“取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提”，主动进攻未遂，仍进行最后一次努力；秦王“惊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击”，由惊慌失措转为有效反击，动作描写，层次分明。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通过语言、神态、表情描写，栩栩如生地刻画了人物形象。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　荆轲“顾笑武阳，前为谢曰”、“知事不就，倚柱而笑，箕踞以骂”，读之使人如见其形，如闻其声。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运用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间接（侧面）描写渲染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气氛，衬托荆轲的英雄形象。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　　写“年十二”就杀人的秦武阳“色变振恐”，衬托荆轲镇定自若；写秦王“恐急”，“群臣惊愕”，“尽失其度”，“不知所为”，衬托荆轲英雄虎胆，威慑秦廷；最后荆轲事败身亡，秦王仍“目眩良久”，这寥寥数语，从反面衬托了荆轲的威武壮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731838" y="2743200"/>
            <a:ext cx="67151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zh-CN" altLang="en-US" sz="3200" b="1">
                <a:ea typeface="黑体" pitchFamily="2" charset="-122"/>
              </a:rPr>
              <a:t>荆轲刺秦王</a:t>
            </a:r>
          </a:p>
        </p:txBody>
      </p:sp>
      <p:sp>
        <p:nvSpPr>
          <p:cNvPr id="26628" name="AutoShape 5"/>
          <p:cNvSpPr>
            <a:spLocks/>
          </p:cNvSpPr>
          <p:nvPr/>
        </p:nvSpPr>
        <p:spPr bwMode="auto">
          <a:xfrm>
            <a:off x="1295400" y="1524000"/>
            <a:ext cx="304800" cy="4530725"/>
          </a:xfrm>
          <a:prstGeom prst="leftBrace">
            <a:avLst>
              <a:gd name="adj1" fmla="val 1238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zh-CN" altLang="zh-CN" sz="30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676400" y="1282700"/>
            <a:ext cx="4343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>
                <a:latin typeface="黑体" pitchFamily="2" charset="-122"/>
                <a:ea typeface="黑体" pitchFamily="2" charset="-122"/>
              </a:rPr>
              <a:t>开端（</a:t>
            </a:r>
            <a:r>
              <a:rPr lang="en-US" altLang="zh-CN" sz="27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700" b="1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7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700" b="1">
                <a:latin typeface="黑体" pitchFamily="2" charset="-122"/>
                <a:ea typeface="黑体" pitchFamily="2" charset="-122"/>
              </a:rPr>
              <a:t>）：行刺缘起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838200" y="304800"/>
            <a:ext cx="47259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ea typeface="黑体" pitchFamily="2" charset="-122"/>
              </a:rPr>
              <a:t>结构分析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600200" y="2819400"/>
            <a:ext cx="4419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 dirty="0">
                <a:latin typeface="黑体" pitchFamily="2" charset="-122"/>
                <a:ea typeface="黑体" pitchFamily="2" charset="-122"/>
              </a:rPr>
              <a:t>发展（</a:t>
            </a:r>
            <a:r>
              <a:rPr lang="en-US" altLang="zh-CN" sz="27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700" b="1" dirty="0">
                <a:latin typeface="黑体" pitchFamily="2" charset="-122"/>
                <a:ea typeface="黑体" pitchFamily="2" charset="-122"/>
              </a:rPr>
              <a:t>～</a:t>
            </a:r>
            <a:r>
              <a:rPr lang="en-US" altLang="zh-CN" sz="2700" b="1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700" b="1" dirty="0">
                <a:latin typeface="黑体" pitchFamily="2" charset="-122"/>
                <a:ea typeface="黑体" pitchFamily="2" charset="-122"/>
              </a:rPr>
              <a:t>）：行刺准备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600200" y="4724400"/>
            <a:ext cx="4495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>
                <a:latin typeface="黑体" pitchFamily="2" charset="-122"/>
                <a:ea typeface="黑体" pitchFamily="2" charset="-122"/>
              </a:rPr>
              <a:t>高潮（</a:t>
            </a:r>
            <a:r>
              <a:rPr lang="en-US" altLang="zh-CN" sz="2700" b="1"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en-US" sz="2700" b="1">
                <a:latin typeface="黑体" pitchFamily="2" charset="-122"/>
                <a:ea typeface="黑体" pitchFamily="2" charset="-122"/>
              </a:rPr>
              <a:t>～</a:t>
            </a:r>
            <a:r>
              <a:rPr lang="en-US" altLang="zh-CN" sz="2700" b="1">
                <a:latin typeface="黑体" pitchFamily="2" charset="-122"/>
                <a:ea typeface="黑体" pitchFamily="2" charset="-122"/>
              </a:rPr>
              <a:t>17</a:t>
            </a:r>
            <a:r>
              <a:rPr lang="zh-CN" altLang="en-US" sz="2700" b="1">
                <a:latin typeface="黑体" pitchFamily="2" charset="-122"/>
                <a:ea typeface="黑体" pitchFamily="2" charset="-122"/>
              </a:rPr>
              <a:t>）：廷刺秦王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600200" y="5638800"/>
            <a:ext cx="4495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700" b="1">
                <a:latin typeface="黑体" pitchFamily="2" charset="-122"/>
                <a:ea typeface="黑体" pitchFamily="2" charset="-122"/>
              </a:rPr>
              <a:t>结局（</a:t>
            </a:r>
            <a:r>
              <a:rPr lang="en-US" altLang="zh-CN" sz="2700" b="1">
                <a:latin typeface="黑体" pitchFamily="2" charset="-122"/>
                <a:ea typeface="黑体" pitchFamily="2" charset="-122"/>
              </a:rPr>
              <a:t>18</a:t>
            </a:r>
            <a:r>
              <a:rPr lang="zh-CN" altLang="en-US" sz="2700" b="1">
                <a:latin typeface="黑体" pitchFamily="2" charset="-122"/>
                <a:ea typeface="黑体" pitchFamily="2" charset="-122"/>
              </a:rPr>
              <a:t>）：荆轲被斩</a:t>
            </a: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6019800" y="1981200"/>
            <a:ext cx="2286000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700" b="1" dirty="0">
                <a:latin typeface="黑体" pitchFamily="2" charset="-122"/>
                <a:ea typeface="黑体" pitchFamily="2" charset="-122"/>
              </a:rPr>
              <a:t>准备信物</a:t>
            </a:r>
          </a:p>
          <a:p>
            <a:r>
              <a:rPr kumimoji="1" lang="zh-CN" altLang="en-US" sz="2700" b="1" dirty="0">
                <a:latin typeface="黑体" pitchFamily="2" charset="-122"/>
                <a:ea typeface="黑体" pitchFamily="2" charset="-122"/>
              </a:rPr>
              <a:t>准备利刃</a:t>
            </a:r>
          </a:p>
          <a:p>
            <a:r>
              <a:rPr kumimoji="1" lang="zh-CN" altLang="en-US" sz="2700" b="1" dirty="0">
                <a:latin typeface="黑体" pitchFamily="2" charset="-122"/>
                <a:ea typeface="黑体" pitchFamily="2" charset="-122"/>
              </a:rPr>
              <a:t>配备助手</a:t>
            </a:r>
          </a:p>
          <a:p>
            <a:r>
              <a:rPr kumimoji="1" lang="zh-CN" altLang="en-US" sz="2700" b="1" dirty="0">
                <a:latin typeface="黑体" pitchFamily="2" charset="-122"/>
                <a:ea typeface="黑体" pitchFamily="2" charset="-122"/>
              </a:rPr>
              <a:t>怒叱太子</a:t>
            </a:r>
          </a:p>
          <a:p>
            <a:r>
              <a:rPr kumimoji="1" lang="zh-CN" altLang="en-US" sz="2700" b="1" dirty="0">
                <a:latin typeface="黑体" pitchFamily="2" charset="-122"/>
                <a:ea typeface="黑体" pitchFamily="2" charset="-122"/>
              </a:rPr>
              <a:t>易水送别</a:t>
            </a:r>
          </a:p>
        </p:txBody>
      </p:sp>
      <p:sp>
        <p:nvSpPr>
          <p:cNvPr id="26635" name="Rectangle 13"/>
          <p:cNvSpPr>
            <a:spLocks noChangeArrowheads="1"/>
          </p:cNvSpPr>
          <p:nvPr/>
        </p:nvSpPr>
        <p:spPr bwMode="auto">
          <a:xfrm>
            <a:off x="6019800" y="4114800"/>
            <a:ext cx="2743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黑体" pitchFamily="2" charset="-122"/>
                <a:ea typeface="黑体" pitchFamily="2" charset="-122"/>
              </a:rPr>
              <a:t>厚遗蒙嘉</a:t>
            </a:r>
          </a:p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顾笑武阳</a:t>
            </a:r>
          </a:p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图穷匕见</a:t>
            </a:r>
          </a:p>
          <a:p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倚柱笑骂</a:t>
            </a:r>
          </a:p>
        </p:txBody>
      </p:sp>
      <p:sp>
        <p:nvSpPr>
          <p:cNvPr id="26636" name="AutoShape 14"/>
          <p:cNvSpPr>
            <a:spLocks/>
          </p:cNvSpPr>
          <p:nvPr/>
        </p:nvSpPr>
        <p:spPr bwMode="auto">
          <a:xfrm>
            <a:off x="5791200" y="1143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637" name="AutoShape 15"/>
          <p:cNvSpPr>
            <a:spLocks/>
          </p:cNvSpPr>
          <p:nvPr/>
        </p:nvSpPr>
        <p:spPr bwMode="auto">
          <a:xfrm>
            <a:off x="5715000" y="2209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638" name="AutoShape 16"/>
          <p:cNvSpPr>
            <a:spLocks/>
          </p:cNvSpPr>
          <p:nvPr/>
        </p:nvSpPr>
        <p:spPr bwMode="auto">
          <a:xfrm>
            <a:off x="5791200" y="4267200"/>
            <a:ext cx="228600" cy="1444625"/>
          </a:xfrm>
          <a:prstGeom prst="leftBrace">
            <a:avLst>
              <a:gd name="adj1" fmla="val 526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639" name="Rectangle 17"/>
          <p:cNvSpPr>
            <a:spLocks noChangeArrowheads="1"/>
          </p:cNvSpPr>
          <p:nvPr/>
        </p:nvSpPr>
        <p:spPr bwMode="auto">
          <a:xfrm>
            <a:off x="6019800" y="1066800"/>
            <a:ext cx="1752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700" b="1">
                <a:ea typeface="黑体" pitchFamily="2" charset="-122"/>
              </a:rPr>
              <a:t>大军压境</a:t>
            </a:r>
          </a:p>
          <a:p>
            <a:r>
              <a:rPr kumimoji="1" lang="zh-CN" altLang="en-US" sz="2700" b="1">
                <a:ea typeface="黑体" pitchFamily="2" charset="-122"/>
              </a:rPr>
              <a:t>临危受命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3528" y="188640"/>
            <a:ext cx="210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ea typeface="楷体_GB2312" pitchFamily="49" charset="-122"/>
              </a:rPr>
              <a:t>探究思考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9388" y="1124744"/>
            <a:ext cx="8209036" cy="385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你眼中，荆轲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是一个什么样的人？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、你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认为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荆轲刺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秦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王能解决实际问题吗？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、如何评价“荆轲刺秦王”？（为什么千百年来人们记住了荆轲这个英雄？）</a:t>
            </a:r>
            <a:endParaRPr lang="en-US" altLang="zh-CN" sz="3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8610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历史上对荆轲的评价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北宋苏洵非议荆轲之行曰：“始速祸焉”。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朱熹认为“轲匹夫之勇，其事无足言”。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但肯定荆轲的人更多，第一个是司马迁，</a:t>
            </a:r>
            <a:r>
              <a:rPr lang="en-US" altLang="zh-CN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史记</a:t>
            </a:r>
            <a:r>
              <a:rPr lang="en-US" altLang="zh-CN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刺客列传</a:t>
            </a:r>
            <a:r>
              <a:rPr lang="en-US" altLang="zh-CN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结尾说：“其立意较然，不欺其志，名垂后世，岂妄也哉。”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左思的</a:t>
            </a:r>
            <a:r>
              <a:rPr lang="en-US" altLang="zh-CN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咏荆轲</a:t>
            </a:r>
            <a:r>
              <a:rPr lang="en-US" altLang="zh-CN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称颂他“虽无壮士节，与世亦殊伦”，“贱者虽自贱，重之若千钧”。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陶潜说他“其人虽已没，千载有余情”。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近代龚自珍赞扬他“江湖侠骨”。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5"/>
          <p:cNvSpPr>
            <a:spLocks noChangeArrowheads="1"/>
          </p:cNvSpPr>
          <p:nvPr/>
        </p:nvSpPr>
        <p:spPr bwMode="auto">
          <a:xfrm>
            <a:off x="0" y="0"/>
            <a:ext cx="4815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Times New Roman" pitchFamily="18" charset="0"/>
                <a:ea typeface="华文楷体" pitchFamily="2" charset="-122"/>
              </a:rPr>
              <a:t>对荆轲的另一种评价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692696"/>
            <a:ext cx="8676456" cy="435965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夫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其膝行、蒲伏，非恭也；复言、重诺，非信也；糜金、散玉，非惠也；刎首、决腹，非勇也。要之，谋不远而动不义，其楚白公胜之流乎！荆轲怀其豢养之私，不顾七族，欲以尺八匕首强燕而弱秦，不亦愚乎！故扬子论之，以要离为蛛蝥之靡，聂政为壮士之靡，荆轲为刺客之靡，皆不可谓之义。又曰：“荆轲，君子盗诸。”善哉！（司马光</a:t>
            </a:r>
            <a:r>
              <a:rPr kumimoji="1"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kumimoji="1"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资治通鉴</a:t>
            </a:r>
            <a:r>
              <a:rPr kumimoji="1"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1"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1"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1837</Words>
  <Application>Microsoft Office PowerPoint</Application>
  <PresentationFormat>全屏显示(4:3)</PresentationFormat>
  <Paragraphs>197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1_基本</vt:lpstr>
      <vt:lpstr>基本</vt:lpstr>
      <vt:lpstr>刺客还是英雄？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历史上对荆轲的评价</vt:lpstr>
      <vt:lpstr>PowerPoint 演示文稿</vt:lpstr>
      <vt:lpstr>      荆轲刺秦王失败之后，秦王勃然大怒，大举攻燕，于公元前226年破燕，公元前222年灭燕。 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yyhs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《荆轲刺秦王》教学课件</dc:title>
  <dc:creator>白芳</dc:creator>
  <cp:lastModifiedBy>USER</cp:lastModifiedBy>
  <cp:revision>327</cp:revision>
  <dcterms:created xsi:type="dcterms:W3CDTF">2003-12-14T05:01:28Z</dcterms:created>
  <dcterms:modified xsi:type="dcterms:W3CDTF">2015-08-08T07:54:29Z</dcterms:modified>
</cp:coreProperties>
</file>