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3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0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4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2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6" y="171451"/>
            <a:ext cx="8540750" cy="44029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6" y="4683919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683919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fld id="{BA4D9CF7-6784-45D5-99B7-5418056A6D7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644690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4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0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4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1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3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76D4-FA92-42D5-A66A-6AB6DCA370FA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9E21-9EB6-4EE0-B727-D5E821EB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学生干部培训大会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深圳实验学校高中部学生处团委 </a:t>
            </a:r>
            <a:endParaRPr lang="en-US" altLang="zh-CN" dirty="0" smtClean="0"/>
          </a:p>
          <a:p>
            <a:r>
              <a:rPr lang="en-US" altLang="zh-CN" dirty="0" smtClean="0"/>
              <a:t>2016-10-19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0" y="-288131"/>
            <a:ext cx="215504" cy="5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04022" y="231355"/>
            <a:ext cx="8130449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DFFFF">
                        <a:alpha val="67000"/>
                      </a:srgbClr>
                    </a:gs>
                    <a:gs pos="100000">
                      <a:srgbClr val="0080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zh-CN" sz="1800" b="1" dirty="0">
                <a:latin typeface="楷体_GB2312"/>
                <a:ea typeface="楷体_GB2312"/>
                <a:cs typeface="楷体_GB2312"/>
              </a:rPr>
              <a:t>    </a:t>
            </a:r>
          </a:p>
          <a:p>
            <a:pPr algn="l">
              <a:lnSpc>
                <a:spcPct val="120000"/>
              </a:lnSpc>
            </a:pPr>
            <a:r>
              <a:rPr lang="zh-CN" altLang="zh-CN" sz="1800" b="1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三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介绍礼仪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自我介绍：注意自我介绍时机，还要辅助工具（名片）和辅助人员。</a:t>
            </a:r>
          </a:p>
          <a:p>
            <a:pPr algn="l">
              <a:lnSpc>
                <a:spcPct val="12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介绍规则：位低者先行。主人和客人在一起，主人先做介绍；长辈和晚辈在一起，晚辈先做介绍；男士和女士在一起，男士先做介绍。</a:t>
            </a:r>
          </a:p>
          <a:p>
            <a:pPr algn="l">
              <a:lnSpc>
                <a:spcPct val="12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团体介绍：团体如存在主宾之分的，应先介绍主方（东道主），然后再介绍客方。</a:t>
            </a:r>
            <a:r>
              <a:rPr lang="zh-CN" altLang="en-US" sz="1800" b="1" dirty="0">
                <a:latin typeface="楷体_GB2312"/>
                <a:ea typeface="楷体_GB2312"/>
                <a:cs typeface="楷体_GB2312"/>
              </a:rPr>
              <a:t> </a:t>
            </a:r>
          </a:p>
          <a:p>
            <a:pPr algn="l">
              <a:lnSpc>
                <a:spcPct val="120000"/>
              </a:lnSpc>
            </a:pPr>
            <a:endParaRPr lang="zh-CN" altLang="zh-CN" sz="1800" b="1" dirty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64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572000" y="-288131"/>
            <a:ext cx="215504" cy="5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008044" y="396608"/>
            <a:ext cx="6687504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DFFFF">
                        <a:alpha val="67000"/>
                      </a:srgbClr>
                    </a:gs>
                    <a:gs pos="100000">
                      <a:srgbClr val="0080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    (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四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握手礼仪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100" b="1" dirty="0"/>
              <a:t>．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个别握手，一般遵照</a:t>
            </a:r>
            <a:r>
              <a:rPr lang="zh-CN" altLang="en-US" sz="2100" b="1" dirty="0">
                <a:ea typeface="楷体_GB2312"/>
                <a:cs typeface="楷体_GB2312"/>
              </a:rPr>
              <a:t>“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尊者优先</a:t>
            </a:r>
            <a:r>
              <a:rPr lang="zh-CN" altLang="en-US" sz="2100" b="1" dirty="0">
                <a:ea typeface="楷体_GB2312"/>
                <a:cs typeface="楷体_GB2312"/>
              </a:rPr>
              <a:t>”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原则，即由身份、地位高的人先伸手为礼。</a:t>
            </a:r>
          </a:p>
          <a:p>
            <a:pPr>
              <a:lnSpc>
                <a:spcPct val="12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  社交场合中先到者与后到者握手，一般是先到者伸手；</a:t>
            </a:r>
          </a:p>
          <a:p>
            <a:pPr>
              <a:lnSpc>
                <a:spcPct val="12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  主人待客时应先伸手与来访者握手，告别时应由客人先伸手。</a:t>
            </a:r>
          </a:p>
          <a:p>
            <a:pPr>
              <a:lnSpc>
                <a:spcPct val="12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0" y="-288131"/>
            <a:ext cx="215504" cy="5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35376" y="376310"/>
            <a:ext cx="6540032" cy="35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DFFFF">
                        <a:alpha val="67000"/>
                      </a:srgbClr>
                    </a:gs>
                    <a:gs pos="100000">
                      <a:srgbClr val="0080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100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dirty="0"/>
              <a:t>．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与多人握手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一是由尊而卑，从地位高的人开始，依次握手。二是由近而远，逐个握手。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400" b="1" dirty="0"/>
              <a:t>．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握手禁忌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忌用左手；忌戴手套；忌戴墨镜；忌握手完毕立即擦拭双手；忌拒绝与别人握手。</a:t>
            </a:r>
            <a:r>
              <a:rPr lang="zh-CN" altLang="en-US" sz="2400" b="1" dirty="0"/>
              <a:t> </a:t>
            </a:r>
          </a:p>
          <a:p>
            <a:pPr algn="l">
              <a:lnSpc>
                <a:spcPct val="120000"/>
              </a:lnSpc>
            </a:pPr>
            <a:endParaRPr lang="zh-CN" altLang="zh-CN" sz="1800" b="1" dirty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46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0" y="-288131"/>
            <a:ext cx="215504" cy="5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44487" y="303610"/>
            <a:ext cx="7576850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DFFFF">
                        <a:alpha val="67000"/>
                      </a:srgbClr>
                    </a:gs>
                    <a:gs pos="100000">
                      <a:srgbClr val="0080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100" dirty="0"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五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座次礼仪</a:t>
            </a:r>
          </a:p>
          <a:p>
            <a:pPr>
              <a:lnSpc>
                <a:spcPct val="150000"/>
              </a:lnSpc>
            </a:pPr>
            <a:r>
              <a:rPr lang="zh-CN" altLang="en-US" sz="2100" dirty="0"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我国传统是以左为上，国际惯例是以右为上。在工作中，既要遵守惯例，又要内外有别。</a:t>
            </a:r>
          </a:p>
          <a:p>
            <a:pPr>
              <a:lnSpc>
                <a:spcPct val="15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．面门为上：在室内正对房间正门的位置是上座，一般面对正门的位置是主位（见图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）。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14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0" y="-288131"/>
            <a:ext cx="215504" cy="5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5" t="19406" r="28165" b="43694"/>
          <a:stretch>
            <a:fillRect/>
          </a:stretch>
        </p:blipFill>
        <p:spPr bwMode="auto">
          <a:xfrm>
            <a:off x="1454228" y="7739"/>
            <a:ext cx="5764533" cy="382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alpha val="67000"/>
                      </a:schemeClr>
                    </a:gs>
                    <a:gs pos="100000">
                      <a:schemeClr val="accent1">
                        <a:alpha val="6200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818085" y="3868342"/>
            <a:ext cx="5400675" cy="86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alpha val="67000"/>
                      </a:schemeClr>
                    </a:gs>
                    <a:gs pos="100000">
                      <a:schemeClr val="accent1">
                        <a:alpha val="6200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zh-CN" sz="1200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注：</a:t>
            </a:r>
            <a:r>
              <a:rPr lang="zh-CN" altLang="zh-CN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．主人  </a:t>
            </a:r>
            <a:r>
              <a:rPr lang="zh-CN" altLang="zh-CN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．主宾  </a:t>
            </a:r>
            <a:r>
              <a:rPr lang="zh-CN" altLang="zh-CN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．译员（主方）  </a:t>
            </a:r>
            <a:r>
              <a:rPr lang="zh-CN" altLang="zh-CN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．译员（客方）  </a:t>
            </a:r>
            <a:r>
              <a:rPr lang="zh-CN" altLang="zh-CN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．主方人员   </a:t>
            </a:r>
            <a:r>
              <a:rPr lang="zh-CN" altLang="zh-CN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6</a:t>
            </a:r>
            <a:r>
              <a:rPr lang="zh-CN" altLang="en-US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．客方人员  </a:t>
            </a:r>
            <a:r>
              <a:rPr lang="zh-CN" altLang="zh-CN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7</a:t>
            </a:r>
            <a:r>
              <a:rPr lang="zh-CN" altLang="en-US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．会谈桌</a:t>
            </a:r>
          </a:p>
          <a:p>
            <a:pPr algn="l">
              <a:lnSpc>
                <a:spcPct val="80000"/>
              </a:lnSpc>
            </a:pPr>
            <a:r>
              <a:rPr lang="zh-CN" altLang="en-US" sz="1013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    标准的报告厅、会客厅、大礼堂的主席台都是正对正门的。</a:t>
            </a:r>
            <a:r>
              <a:rPr lang="zh-CN" altLang="en-US" sz="2400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53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0" y="-288131"/>
            <a:ext cx="215504" cy="5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455993" y="276174"/>
            <a:ext cx="5292328" cy="9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165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1650" b="1" dirty="0">
                <a:latin typeface="楷体_GB2312"/>
                <a:ea typeface="楷体_GB2312"/>
                <a:cs typeface="楷体_GB2312"/>
              </a:rPr>
              <a:t>．居中为上：即中央高于两侧。（图</a:t>
            </a:r>
            <a:r>
              <a:rPr lang="zh-CN" altLang="zh-CN" sz="165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1650" b="1" dirty="0">
                <a:latin typeface="楷体_GB2312"/>
                <a:ea typeface="楷体_GB2312"/>
                <a:cs typeface="楷体_GB2312"/>
              </a:rPr>
              <a:t>）  </a:t>
            </a:r>
          </a:p>
          <a:p>
            <a:pPr>
              <a:lnSpc>
                <a:spcPct val="150000"/>
              </a:lnSpc>
            </a:pPr>
            <a:r>
              <a:rPr lang="zh-CN" altLang="en-US" sz="1650" b="1" dirty="0">
                <a:latin typeface="楷体_GB2312"/>
                <a:ea typeface="楷体_GB2312"/>
                <a:cs typeface="楷体_GB2312"/>
              </a:rPr>
              <a:t>     图</a:t>
            </a:r>
            <a:r>
              <a:rPr lang="zh-CN" altLang="zh-CN" sz="165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1650" b="1" dirty="0">
                <a:latin typeface="楷体_GB2312"/>
                <a:ea typeface="楷体_GB2312"/>
                <a:cs typeface="楷体_GB2312"/>
              </a:rPr>
              <a:t>：主席台座次安排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789635" y="1597053"/>
            <a:ext cx="3186113" cy="57708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7  5  3  1  2  4  6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914650" y="3032136"/>
            <a:ext cx="3186113" cy="577081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5  3  1  2  4  6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914651" y="2233204"/>
            <a:ext cx="307895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b="1" dirty="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观    众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971801" y="2595189"/>
            <a:ext cx="307895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b="1" dirty="0">
                <a:latin typeface="楷体_GB2312"/>
                <a:ea typeface="楷体_GB2312"/>
                <a:cs typeface="楷体_GB2312"/>
              </a:rPr>
              <a:t>（主席台人数为双数）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789635" y="1144195"/>
            <a:ext cx="307895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b="1" dirty="0">
                <a:latin typeface="楷体_GB2312"/>
                <a:ea typeface="楷体_GB2312"/>
                <a:cs typeface="楷体_GB2312"/>
              </a:rPr>
              <a:t>（主席台人数为单数）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971801" y="3567162"/>
            <a:ext cx="307895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b="1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观    众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54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 autoUpdateAnimBg="0"/>
      <p:bldP spid="19465" grpId="0" animBg="1" autoUpdateAnimBg="0"/>
      <p:bldP spid="19466" grpId="0" autoUpdateAnimBg="0"/>
      <p:bldP spid="19467" grpId="0" autoUpdateAnimBg="0"/>
      <p:bldP spid="19468" grpId="0" autoUpdateAnimBg="0"/>
      <p:bldP spid="194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572000" y="-288131"/>
            <a:ext cx="215504" cy="5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974993" y="914401"/>
            <a:ext cx="6196988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DFFFF">
                        <a:alpha val="67000"/>
                      </a:srgbClr>
                    </a:gs>
                    <a:gs pos="100000">
                      <a:srgbClr val="0080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24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．前排为上：单位开会，无论台上、台下均是坐第一排的位置高。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．会客时座次安排：宾主对面而坐，面门为上；并排而坐，以右为上。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</a:t>
            </a:r>
            <a:endParaRPr lang="zh-CN" altLang="en-US" sz="2100" b="1" dirty="0"/>
          </a:p>
          <a:p>
            <a:pPr algn="l">
              <a:lnSpc>
                <a:spcPct val="120000"/>
              </a:lnSpc>
            </a:pPr>
            <a:endParaRPr lang="zh-CN" altLang="zh-CN" sz="2100" b="1" dirty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39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感谢大家！拜托大家！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楷体_GB2312"/>
                <a:ea typeface="黑体" panose="02010609060101010101" pitchFamily="49" charset="-122"/>
              </a:rPr>
              <a:t>从学生干部出发的</a:t>
            </a:r>
            <a:r>
              <a:rPr lang="zh-CN" altLang="en-US" dirty="0" smtClean="0">
                <a:solidFill>
                  <a:srgbClr val="000000"/>
                </a:solidFill>
                <a:latin typeface="楷体_GB2312"/>
                <a:ea typeface="黑体" panose="02010609060101010101" pitchFamily="49" charset="-122"/>
              </a:rPr>
              <a:t>人生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江泽民，</a:t>
            </a:r>
            <a:r>
              <a:rPr lang="zh-CN" altLang="en-US" dirty="0" smtClean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曾任学生会宣传部长 </a:t>
            </a:r>
            <a:endParaRPr lang="zh-CN" altLang="en-US" dirty="0">
              <a:solidFill>
                <a:srgbClr val="000000"/>
              </a:solidFill>
              <a:latin typeface="Arial Rounded MT Bold" pitchFamily="2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朱镕基，</a:t>
            </a:r>
            <a:r>
              <a:rPr lang="zh-CN" altLang="en-US" dirty="0" smtClean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曾任班长、学生会</a:t>
            </a: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主席 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李岚清，</a:t>
            </a:r>
            <a:r>
              <a:rPr lang="zh-CN" altLang="en-US" dirty="0" smtClean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曾任学生会</a:t>
            </a: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副主席 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胡锦涛，</a:t>
            </a:r>
            <a:r>
              <a:rPr lang="zh-CN" altLang="en-US" dirty="0" smtClean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曾任班长、学生会</a:t>
            </a: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主席 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李克强，</a:t>
            </a:r>
            <a:r>
              <a:rPr lang="zh-CN" altLang="en-US" dirty="0" smtClean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曾任团支书、学生会</a:t>
            </a: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主席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政治局</a:t>
            </a:r>
            <a:r>
              <a:rPr lang="zh-CN" altLang="en-US" dirty="0">
                <a:solidFill>
                  <a:srgbClr val="000000"/>
                </a:solidFill>
                <a:latin typeface="Arial Rounded MT Bold" pitchFamily="2" charset="0"/>
                <a:ea typeface="黑体" panose="02010609060101010101" pitchFamily="49" charset="-122"/>
              </a:rPr>
              <a:t>委员、全国人大副委员长、全国政协副主席、高院、高检以上有很多，省部级以上就更多了，学生干部从政的最多。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一、工作内容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、代表全体同学，做好本职工作；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、配合好班主任、年级主任等做好相关工作；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、上下沟通传达协商；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、积极向相关部门反馈同学们的意见或建议；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、特别注重晚自习纪律和班级良好学习环境；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、不能允许非官方允许的、影响班级学习的行为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二、工作要求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、做更好的自己，追求卓越； 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、身心健康，在思想道德品质礼仪上应该有更高要求； 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、处理好工作与学习的关系，有高度的自我责任心； 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、注重个人公开和私下言行（少数学生干部请自重），在思想言行上做表率； 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、主动担当，包括在宿舍、在班级、在操场等场合，应当主动制止危险和不良行为；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二、工作要求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zh-CN" dirty="0"/>
              <a:t>、在管理事务和各项活动中锻炼自己，提升能力； 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、提升领导力、策划力、组织力、沟通力、说服力、执行力； </a:t>
            </a:r>
          </a:p>
          <a:p>
            <a:r>
              <a:rPr lang="en-US" altLang="zh-CN" dirty="0"/>
              <a:t>8</a:t>
            </a:r>
            <a:r>
              <a:rPr lang="zh-CN" altLang="zh-CN" dirty="0"/>
              <a:t>、保持理性思考，独立精神，不人云亦云，不拉帮结派；</a:t>
            </a:r>
          </a:p>
          <a:p>
            <a:r>
              <a:rPr lang="en-US" altLang="zh-CN" dirty="0"/>
              <a:t>9</a:t>
            </a:r>
            <a:r>
              <a:rPr lang="zh-CN" altLang="zh-CN" dirty="0"/>
              <a:t>、牢固树立长远眼光和后果意识，防患于未然，为绝大多数人的利益服务。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三、工作方法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、以身作则，榜样力量；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、多请示，多汇报，多总结经验教训留给后来人；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、尊重他人，包括老师、同学、食堂员工、清洁阿姨等工作人员；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、注重团队协作，合理分工，统一思想，保质保量完成工作；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、活动前多沟通多商量，确定科学可行的计划；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7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三、工作方法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zh-CN" dirty="0"/>
              <a:t>、树立服务他人、学校、社会的意识，有奉献精神；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、绝不与他人正面冲突，积极寻求解决策略；</a:t>
            </a:r>
          </a:p>
          <a:p>
            <a:r>
              <a:rPr lang="en-US" altLang="zh-CN" dirty="0"/>
              <a:t>8</a:t>
            </a:r>
            <a:r>
              <a:rPr lang="zh-CN" altLang="zh-CN" dirty="0"/>
              <a:t>、多看、多问、多思考；做学生友，不做学生官。</a:t>
            </a:r>
          </a:p>
          <a:p>
            <a:r>
              <a:rPr lang="en-US" altLang="zh-CN" dirty="0"/>
              <a:t>9</a:t>
            </a:r>
            <a:r>
              <a:rPr lang="zh-CN" altLang="zh-CN" dirty="0"/>
              <a:t>、少管多理，小事别扩大，大事要细化</a:t>
            </a:r>
            <a:r>
              <a:rPr lang="zh-CN" altLang="zh-CN" dirty="0" smtClean="0"/>
              <a:t>；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4172"/>
          </a:xfrm>
        </p:spPr>
        <p:txBody>
          <a:bodyPr/>
          <a:lstStyle/>
          <a:p>
            <a:r>
              <a:rPr lang="zh-CN" altLang="en-US" dirty="0" smtClean="0"/>
              <a:t>四、工作礼仪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42791"/>
            <a:ext cx="7886700" cy="37899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一</a:t>
            </a:r>
            <a:r>
              <a:rPr lang="zh-CN" altLang="zh-CN" sz="2400" b="1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现代礼仪要求（</a:t>
            </a:r>
            <a:r>
              <a:rPr lang="zh-CN" altLang="en-US" sz="2400" b="1" dirty="0">
                <a:ea typeface="楷体_GB2312"/>
                <a:cs typeface="楷体_GB2312"/>
              </a:rPr>
              <a:t>“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六应六不</a:t>
            </a:r>
            <a:r>
              <a:rPr lang="zh-CN" altLang="en-US" sz="2400" b="1" dirty="0">
                <a:ea typeface="楷体_GB2312"/>
                <a:cs typeface="楷体_GB2312"/>
              </a:rPr>
              <a:t>”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     </a:t>
            </a:r>
            <a:r>
              <a:rPr lang="zh-CN" altLang="en-US" b="1" dirty="0" smtClean="0">
                <a:ea typeface="楷体_GB2312"/>
                <a:cs typeface="楷体_GB2312"/>
              </a:rPr>
              <a:t>“</a:t>
            </a: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六应</a:t>
            </a:r>
            <a:r>
              <a:rPr lang="zh-CN" altLang="en-US" b="1" dirty="0" smtClean="0">
                <a:ea typeface="楷体_GB2312"/>
                <a:cs typeface="楷体_GB2312"/>
              </a:rPr>
              <a:t>”</a:t>
            </a: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：             </a:t>
            </a:r>
            <a:r>
              <a:rPr lang="zh-CN" altLang="en-US" b="1" dirty="0" smtClean="0">
                <a:ea typeface="楷体_GB2312"/>
                <a:cs typeface="楷体_GB2312"/>
              </a:rPr>
              <a:t>“</a:t>
            </a: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六不</a:t>
            </a:r>
            <a:r>
              <a:rPr lang="zh-CN" altLang="en-US" b="1" dirty="0" smtClean="0">
                <a:ea typeface="楷体_GB2312"/>
                <a:cs typeface="楷体_GB2312"/>
              </a:rPr>
              <a:t>”</a:t>
            </a: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       应遵守工作时间      不迟到早退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       应保持环境整洁      不乱贴乱画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       应着装美观大方      不大声喧哗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       应讲求工作效率      不看与工作无关的书刊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       应严格请示汇报      不用办公电话聊天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_GB2312"/>
                <a:ea typeface="楷体_GB2312"/>
                <a:cs typeface="楷体_GB2312"/>
              </a:rPr>
              <a:t>       应待人和气礼貌      不言而无信、欺上瞒下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6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0" y="-288131"/>
            <a:ext cx="215504" cy="5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35376" y="156990"/>
            <a:ext cx="7265624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DFFFF">
                        <a:alpha val="67000"/>
                      </a:srgbClr>
                    </a:gs>
                    <a:gs pos="100000">
                      <a:srgbClr val="0080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    (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二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电话礼仪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接电话：</a:t>
            </a:r>
            <a:r>
              <a:rPr lang="zh-CN" altLang="en-US" sz="2100" b="1" dirty="0">
                <a:ea typeface="楷体_GB2312"/>
                <a:cs typeface="楷体_GB2312"/>
              </a:rPr>
              <a:t>“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铃响不过三</a:t>
            </a:r>
            <a:r>
              <a:rPr lang="zh-CN" altLang="en-US" sz="2100" b="1" dirty="0">
                <a:ea typeface="楷体_GB2312"/>
                <a:cs typeface="楷体_GB2312"/>
              </a:rPr>
              <a:t>”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原则，即在铃响三声之内接起。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打电话：讲话交谈一般不超过</a:t>
            </a:r>
            <a:r>
              <a:rPr lang="zh-CN" altLang="zh-CN" sz="21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分钟。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latin typeface="楷体_GB2312"/>
                <a:ea typeface="楷体_GB2312"/>
                <a:cs typeface="楷体_GB2312"/>
              </a:rPr>
              <a:t>    挂电话：按惯例一般是打电话者先挂电话。最好是地位高者先挂，让上级先挂，群众先挂，客人先挂。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4889824"/>
            <a:ext cx="2152400" cy="2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00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1060</Words>
  <Application>Microsoft Office PowerPoint</Application>
  <PresentationFormat>全屏显示(16:9)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Rounded MT Bold</vt:lpstr>
      <vt:lpstr>黑体</vt:lpstr>
      <vt:lpstr>楷体_GB2312</vt:lpstr>
      <vt:lpstr>宋体</vt:lpstr>
      <vt:lpstr>Arial</vt:lpstr>
      <vt:lpstr>Calibri</vt:lpstr>
      <vt:lpstr>Calibri Light</vt:lpstr>
      <vt:lpstr>Office 主题</vt:lpstr>
      <vt:lpstr>学生干部培训大会</vt:lpstr>
      <vt:lpstr>从学生干部出发的人生</vt:lpstr>
      <vt:lpstr>一、工作内容</vt:lpstr>
      <vt:lpstr>二、工作要求</vt:lpstr>
      <vt:lpstr>二、工作要求</vt:lpstr>
      <vt:lpstr>三、工作方法</vt:lpstr>
      <vt:lpstr>三、工作方法</vt:lpstr>
      <vt:lpstr>四、工作礼仪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感谢大家！拜托大家！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2016-10-19T00:51:14Z</dcterms:created>
  <dcterms:modified xsi:type="dcterms:W3CDTF">2016-10-19T05:03:19Z</dcterms:modified>
</cp:coreProperties>
</file>