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1520" r:id="rId2"/>
    <p:sldId id="1296" r:id="rId3"/>
    <p:sldId id="1360" r:id="rId4"/>
    <p:sldId id="856" r:id="rId5"/>
    <p:sldId id="1579" r:id="rId6"/>
    <p:sldId id="1658" r:id="rId7"/>
    <p:sldId id="1659" r:id="rId8"/>
    <p:sldId id="1660" r:id="rId9"/>
    <p:sldId id="1661" r:id="rId10"/>
    <p:sldId id="1662" r:id="rId11"/>
    <p:sldId id="1664" r:id="rId12"/>
    <p:sldId id="1665" r:id="rId13"/>
    <p:sldId id="1666" r:id="rId14"/>
    <p:sldId id="1667" r:id="rId15"/>
    <p:sldId id="1668" r:id="rId16"/>
    <p:sldId id="1582" r:id="rId17"/>
    <p:sldId id="1669" r:id="rId18"/>
    <p:sldId id="1670" r:id="rId19"/>
    <p:sldId id="1671" r:id="rId20"/>
    <p:sldId id="1672" r:id="rId21"/>
    <p:sldId id="1673" r:id="rId22"/>
    <p:sldId id="1746" r:id="rId23"/>
    <p:sldId id="1747" r:id="rId24"/>
    <p:sldId id="1674" r:id="rId25"/>
    <p:sldId id="1748" r:id="rId26"/>
    <p:sldId id="1675" r:id="rId27"/>
    <p:sldId id="1384" r:id="rId28"/>
    <p:sldId id="1619" r:id="rId29"/>
    <p:sldId id="1686" r:id="rId30"/>
    <p:sldId id="1687" r:id="rId31"/>
    <p:sldId id="1749" r:id="rId32"/>
    <p:sldId id="1688" r:id="rId33"/>
    <p:sldId id="1750" r:id="rId34"/>
    <p:sldId id="1751" r:id="rId35"/>
    <p:sldId id="1689" r:id="rId36"/>
    <p:sldId id="1690" r:id="rId37"/>
    <p:sldId id="1691" r:id="rId38"/>
    <p:sldId id="1692" r:id="rId39"/>
    <p:sldId id="1693" r:id="rId40"/>
    <p:sldId id="1694" r:id="rId41"/>
    <p:sldId id="1695" r:id="rId42"/>
    <p:sldId id="1696" r:id="rId43"/>
    <p:sldId id="1697" r:id="rId44"/>
    <p:sldId id="1698" r:id="rId45"/>
    <p:sldId id="1699" r:id="rId46"/>
    <p:sldId id="1700" r:id="rId47"/>
    <p:sldId id="1701" r:id="rId48"/>
    <p:sldId id="1702" r:id="rId49"/>
    <p:sldId id="1703" r:id="rId50"/>
    <p:sldId id="1752" r:id="rId51"/>
    <p:sldId id="1753" r:id="rId52"/>
    <p:sldId id="1704" r:id="rId53"/>
    <p:sldId id="1705" r:id="rId54"/>
    <p:sldId id="1754" r:id="rId55"/>
    <p:sldId id="1519" r:id="rId5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师阁小朋友\13125463_13321032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542"/>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语言文字应用</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142878" y="3789834"/>
            <a:ext cx="7560840" cy="60948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考点四　语句补写</a:t>
            </a:r>
          </a:p>
        </p:txBody>
      </p:sp>
      <p:sp>
        <p:nvSpPr>
          <p:cNvPr id="14" name="副标题 3"/>
          <p:cNvSpPr txBox="1">
            <a:spLocks/>
          </p:cNvSpPr>
          <p:nvPr/>
        </p:nvSpPr>
        <p:spPr>
          <a:xfrm>
            <a:off x="5058519" y="4399320"/>
            <a:ext cx="4418139" cy="50405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0"/>
              </a:spcBef>
              <a:buNone/>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Courier New"/>
              </a:rPr>
              <a:t>合理推导，扣紧接上</a:t>
            </a:r>
          </a:p>
        </p:txBody>
      </p:sp>
      <p:grpSp>
        <p:nvGrpSpPr>
          <p:cNvPr id="15" name="组合 14"/>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464740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15963">
              <a:lnSpc>
                <a:spcPct val="150000"/>
              </a:lnSpc>
            </a:pPr>
            <a:r>
              <a:rPr lang="zh-CN" altLang="zh-CN" sz="2800" kern="100" dirty="0">
                <a:latin typeface="Times New Roman"/>
                <a:ea typeface="华文细黑"/>
                <a:cs typeface="Times New Roman"/>
              </a:rPr>
              <a:t>电子商务存在的价值之一，就是通过互联网进行网上购物、网上支付，节省消费者与商家的时间和空间，</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对于工作忙碌的上班族而言，</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还易于达到货比三家、快乐购物的目的。在信息多元化的</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世纪，</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完成购物，已经成为许多消费者的习惯。</a:t>
            </a:r>
            <a:endParaRPr lang="zh-CN" altLang="zh-CN" sz="1050" kern="100" dirty="0">
              <a:effectLst/>
              <a:latin typeface="宋体"/>
              <a:cs typeface="Courier New"/>
            </a:endParaRPr>
          </a:p>
        </p:txBody>
      </p:sp>
      <p:sp>
        <p:nvSpPr>
          <p:cNvPr id="2" name="矩形 1"/>
          <p:cNvSpPr/>
          <p:nvPr/>
        </p:nvSpPr>
        <p:spPr>
          <a:xfrm>
            <a:off x="6859673" y="2214889"/>
            <a:ext cx="3700029"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从而大大提高交易效率　</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4690058" y="2862863"/>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除了大量节省宝贵</a:t>
            </a:r>
            <a:r>
              <a:rPr lang="zh-CN" altLang="zh-CN" sz="2800" kern="100" dirty="0" smtClean="0">
                <a:solidFill>
                  <a:srgbClr val="C00000"/>
                </a:solidFill>
                <a:latin typeface="Times New Roman"/>
                <a:ea typeface="华文细黑"/>
                <a:cs typeface="Times New Roman"/>
              </a:rPr>
              <a:t>时间</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8227471" y="3501492"/>
            <a:ext cx="317747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上网浏览</a:t>
            </a:r>
            <a:r>
              <a:rPr lang="zh-CN" altLang="zh-CN" sz="2800" kern="100">
                <a:solidFill>
                  <a:srgbClr val="C00000"/>
                </a:solidFill>
                <a:latin typeface="Times New Roman"/>
                <a:ea typeface="华文细黑"/>
                <a:cs typeface="Times New Roman"/>
              </a:rPr>
              <a:t>商品</a:t>
            </a:r>
            <a:r>
              <a:rPr lang="zh-CN" altLang="zh-CN" sz="2800" kern="100" smtClean="0">
                <a:solidFill>
                  <a:srgbClr val="C00000"/>
                </a:solidFill>
                <a:latin typeface="Times New Roman"/>
                <a:ea typeface="华文细黑"/>
                <a:cs typeface="Times New Roman"/>
              </a:rPr>
              <a:t>信息</a:t>
            </a:r>
            <a:endParaRPr lang="zh-CN" altLang="zh-CN" sz="2800" kern="100" dirty="0">
              <a:solidFill>
                <a:srgbClr val="C00000"/>
              </a:solidFill>
              <a:latin typeface="Times New Roman"/>
              <a:ea typeface="华文细黑"/>
              <a:cs typeface="Times New Roman"/>
            </a:endParaRPr>
          </a:p>
        </p:txBody>
      </p:sp>
      <p:sp>
        <p:nvSpPr>
          <p:cNvPr id="7" name="TextBox 6"/>
          <p:cNvSpPr txBox="1"/>
          <p:nvPr/>
        </p:nvSpPr>
        <p:spPr>
          <a:xfrm>
            <a:off x="6959302" y="42218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p:cNvSpPr txBox="1"/>
          <p:nvPr/>
        </p:nvSpPr>
        <p:spPr>
          <a:xfrm>
            <a:off x="8039422" y="42218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2" action="ppaction://hlinksldjump"/>
          </p:cNvPr>
          <p:cNvSpPr txBox="1"/>
          <p:nvPr/>
        </p:nvSpPr>
        <p:spPr>
          <a:xfrm>
            <a:off x="9122813" y="4221882"/>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10" name="矩形 9"/>
          <p:cNvSpPr/>
          <p:nvPr/>
        </p:nvSpPr>
        <p:spPr>
          <a:xfrm>
            <a:off x="416085" y="4869954"/>
            <a:ext cx="11386607"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做此题要在读懂语段的中心意思、背景语句内容的基础上，填写相应的语句，使上下文中心一致，意义连贯、贴切。</a:t>
            </a:r>
            <a:endParaRPr lang="zh-CN" altLang="zh-CN" sz="1050" kern="100" dirty="0">
              <a:effectLst/>
              <a:latin typeface="宋体"/>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5" restart="whenNotActive" fill="hold" evtFilter="cancelBubble" nodeType="interactiveSeq">
                <p:stCondLst>
                  <p:cond evt="onClick" delay="0">
                    <p:tgtEl>
                      <p:spTgt spid="8"/>
                    </p:tgtEl>
                  </p:cond>
                </p:stCondLst>
                <p:endSync evt="end" delay="0">
                  <p:rtn val="all"/>
                </p:endSync>
                <p:childTnLst>
                  <p:par>
                    <p:cTn id="26" fill="hold">
                      <p:stCondLst>
                        <p:cond delay="0"/>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3" grpId="0"/>
      <p:bldP spid="3" grpId="1"/>
      <p:bldP spid="4" grpId="0"/>
      <p:bldP spid="4" grpId="1"/>
      <p:bldP spid="10" grpId="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269554"/>
            <a:ext cx="11449272" cy="3272154"/>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该题考查目的和命题方式与</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年新课标全国卷语句补写题相同。该语段中心是谈通过互联网进行网上购物、网上支付的好处。三处所填句子，第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处是个总结句，第</a:t>
            </a:r>
            <a:r>
              <a:rPr lang="en-US" altLang="zh-CN" sz="2800" kern="100" dirty="0">
                <a:latin typeface="宋体"/>
                <a:ea typeface="华文细黑"/>
                <a:cs typeface="Times New Roman"/>
              </a:rPr>
              <a:t>②③</a:t>
            </a:r>
            <a:r>
              <a:rPr lang="zh-CN" altLang="zh-CN" sz="2800" kern="100" dirty="0">
                <a:latin typeface="Times New Roman"/>
                <a:ea typeface="华文细黑"/>
                <a:cs typeface="Times New Roman"/>
              </a:rPr>
              <a:t>处是承接句。虽说考生对电子商务可能不太熟悉，但只要能把握全段中心，根据上下文的相关提示，准确地补写并不困难。</a:t>
            </a:r>
            <a:endParaRPr lang="zh-CN" altLang="zh-CN" sz="1050" kern="100" dirty="0">
              <a:effectLst/>
              <a:latin typeface="宋体"/>
              <a:cs typeface="Courier New"/>
            </a:endParaRP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594006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nSpc>
                <a:spcPct val="150000"/>
              </a:lnSpc>
            </a:pPr>
            <a:r>
              <a:rPr lang="zh-CN" altLang="zh-CN" sz="2800" kern="100" spc="120" dirty="0" smtClean="0">
                <a:latin typeface="Times New Roman"/>
                <a:ea typeface="华文细黑"/>
                <a:cs typeface="Times New Roman"/>
              </a:rPr>
              <a:t>读书的目的仅仅是为了记住书中的内容吗？答案是否定的。</a:t>
            </a:r>
            <a:endParaRPr lang="en-US" altLang="zh-CN" sz="2800" kern="100" spc="12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①_________________________</a:t>
            </a:r>
            <a:r>
              <a:rPr lang="zh-CN" altLang="zh-CN" sz="2800" kern="100" dirty="0" smtClean="0">
                <a:latin typeface="Times New Roman"/>
                <a:ea typeface="华文细黑"/>
                <a:cs typeface="Times New Roman"/>
              </a:rPr>
              <a:t>。记忆型阅读是我们缺乏想象力的根源之一，因为它容易导致盲从书本知识，从而失去质疑精神。批判型阅读是一种创造性阅读，它不追求</a:t>
            </a: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，而主张激发想象力和灵感，带着自己的思考，让自己变得更有思想。能通过阅读提出有价值的质疑，</a:t>
            </a: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，通过分析根源找到解决问题的途径和方法，这在泛阅读日益普遍的时候更显得难能可贵。</a:t>
            </a:r>
            <a:endParaRPr lang="zh-CN" altLang="zh-CN" sz="1050" kern="100" dirty="0">
              <a:effectLst/>
              <a:latin typeface="宋体"/>
              <a:cs typeface="Courier New"/>
            </a:endParaRPr>
          </a:p>
        </p:txBody>
      </p:sp>
      <p:sp>
        <p:nvSpPr>
          <p:cNvPr id="4" name="矩形 3"/>
          <p:cNvSpPr/>
          <p:nvPr/>
        </p:nvSpPr>
        <p:spPr>
          <a:xfrm>
            <a:off x="881588" y="2105075"/>
            <a:ext cx="4493538" cy="523220"/>
          </a:xfrm>
          <a:prstGeom prst="rect">
            <a:avLst/>
          </a:prstGeom>
        </p:spPr>
        <p:txBody>
          <a:bodyPr wrap="none">
            <a:spAutoFit/>
          </a:bodyPr>
          <a:lstStyle/>
          <a:p>
            <a:pPr lvl="0"/>
            <a:r>
              <a:rPr lang="zh-CN" altLang="zh-CN" sz="2800" kern="100" dirty="0">
                <a:solidFill>
                  <a:srgbClr val="C00000"/>
                </a:solidFill>
                <a:latin typeface="Times New Roman"/>
                <a:ea typeface="华文细黑"/>
                <a:cs typeface="Times New Roman"/>
              </a:rPr>
              <a:t>阅读有</a:t>
            </a:r>
            <a:r>
              <a:rPr lang="zh-CN" altLang="zh-CN" sz="2800" kern="100" dirty="0" smtClean="0">
                <a:solidFill>
                  <a:srgbClr val="C00000"/>
                </a:solidFill>
                <a:latin typeface="Times New Roman"/>
                <a:ea typeface="华文细黑"/>
                <a:cs typeface="Times New Roman"/>
              </a:rPr>
              <a:t>记忆型和批判型之分</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4985077" y="3401105"/>
            <a:ext cx="413446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简单的、机械的知识记忆</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3256885" y="4695205"/>
            <a:ext cx="413446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通过质疑找出问题的根源</a:t>
            </a:r>
          </a:p>
        </p:txBody>
      </p:sp>
      <p:sp>
        <p:nvSpPr>
          <p:cNvPr id="8" name="TextBox 7"/>
          <p:cNvSpPr txBox="1"/>
          <p:nvPr/>
        </p:nvSpPr>
        <p:spPr>
          <a:xfrm>
            <a:off x="496148" y="6057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9" name="TextBox 8">
            <a:hlinkClick r:id="rId2" action="ppaction://hlinksldjump"/>
          </p:cNvPr>
          <p:cNvSpPr txBox="1"/>
          <p:nvPr/>
        </p:nvSpPr>
        <p:spPr>
          <a:xfrm>
            <a:off x="1576268" y="6057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0" name="TextBox 9">
            <a:hlinkClick r:id="rId3" action="ppaction://hlinksldjump"/>
          </p:cNvPr>
          <p:cNvSpPr txBox="1"/>
          <p:nvPr/>
        </p:nvSpPr>
        <p:spPr>
          <a:xfrm>
            <a:off x="2659659" y="605748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5" grpId="0"/>
      <p:bldP spid="5"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10014" y="986524"/>
            <a:ext cx="11500473" cy="2677656"/>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spc="-50" dirty="0">
                <a:latin typeface="Times New Roman"/>
                <a:ea typeface="华文细黑"/>
                <a:cs typeface="Times New Roman"/>
              </a:rPr>
              <a:t>根据下文的内容很容易看出第</a:t>
            </a:r>
            <a:r>
              <a:rPr lang="en-US" altLang="zh-CN" sz="2800" kern="100" spc="-50" dirty="0">
                <a:latin typeface="宋体"/>
                <a:ea typeface="华文细黑"/>
                <a:cs typeface="Times New Roman"/>
              </a:rPr>
              <a:t>①</a:t>
            </a:r>
            <a:r>
              <a:rPr lang="zh-CN" altLang="zh-CN" sz="2800" kern="100" spc="-50" dirty="0">
                <a:latin typeface="Times New Roman"/>
                <a:ea typeface="华文细黑"/>
                <a:cs typeface="Times New Roman"/>
              </a:rPr>
              <a:t>处应填阅读的两种类型：记忆型和批判型</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处应填的是批判型阅读与记忆型阅读相比的优点：不追求盲从书本知识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处应填与上下句构成递进关系的排比句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TextBox 3">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693490"/>
            <a:ext cx="11449272" cy="4564815"/>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a:latin typeface="Times New Roman"/>
                <a:ea typeface="华文细黑"/>
                <a:cs typeface="Times New Roman"/>
              </a:rPr>
              <a:t>该题以考查语言简明、连贯、得体为主，兼及压缩能力，与</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年新课标全国卷语句补写题命题完全一致。该语段中心是阅读，有三层意思：首先总说读书的目的不仅仅是为了记住书中的内容，然后分析阅读的两种类型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记忆型与批判型的不同特点，再进一步将批判型阅读在当下的可贵性进行延伸强调。第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处要填的是个总领句，第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处是个对比句，第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处是个类似顶真或承上启下的句子。该题难度大小适中，既平易又平稳。</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631710" y="63982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34103"/>
            <a:ext cx="11478502" cy="529373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5.(2016·</a:t>
            </a:r>
            <a:r>
              <a:rPr lang="zh-CN" altLang="zh-CN" sz="2800" kern="100" dirty="0">
                <a:latin typeface="Times New Roman"/>
                <a:ea typeface="华文细黑"/>
                <a:cs typeface="Times New Roman"/>
              </a:rPr>
              <a:t>全国甲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气候是一种复杂的自然现象，不仅决定着土壤、植被类型的形成，改变着地表形态，</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人们的生活、生产、建设无不需要考虑气候的影响。气候已成为一种自然资源，供人类充分利用，为人类造福。但是，</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有时会带来某些灾害。所以，人们会利用一些方法，在一定区域内改变气候</a:t>
            </a:r>
            <a:r>
              <a:rPr lang="zh-CN" altLang="zh-CN" sz="2800" kern="100" dirty="0" smtClean="0">
                <a:latin typeface="Times New Roman"/>
                <a:ea typeface="华文细黑"/>
                <a:cs typeface="Times New Roman"/>
              </a:rPr>
              <a:t>状况，</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6167087" y="488265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a:hlinkClick r:id="rId2" action="ppaction://hlinksldjump"/>
          </p:cNvPr>
          <p:cNvSpPr txBox="1"/>
          <p:nvPr/>
        </p:nvSpPr>
        <p:spPr>
          <a:xfrm>
            <a:off x="7247207" y="488265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TextBox 4">
            <a:hlinkClick r:id="rId3" action="ppaction://hlinksldjump"/>
          </p:cNvPr>
          <p:cNvSpPr txBox="1"/>
          <p:nvPr/>
        </p:nvSpPr>
        <p:spPr>
          <a:xfrm>
            <a:off x="8330598" y="4882654"/>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2" name="矩形 1"/>
          <p:cNvSpPr/>
          <p:nvPr/>
        </p:nvSpPr>
        <p:spPr>
          <a:xfrm>
            <a:off x="3578825" y="2220516"/>
            <a:ext cx="413446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而且还影响着人类的活动</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4852188" y="3492163"/>
            <a:ext cx="4493538"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气候对人类也有不利的一面</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739507" y="4808627"/>
            <a:ext cx="521168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使它向着有利于人类的方向发展</a:t>
            </a: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2" grpId="0"/>
      <p:bldP spid="2"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49823" y="251917"/>
            <a:ext cx="11500473" cy="5909310"/>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首先要准确理解所给材料的基本意思：气候影响着人类的生活，既能为人类造福，也能给人类带来灾害，所以，人类要设法改变气候，使它有利于人类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处根据上文的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与下文语意，可推导出气候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而且还影响着人类的活动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处根据上文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与下文语意，可推导出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气候对人类也有不利的一面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处根据上文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人们会利用一些方法，在一定区域内改变气候状况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及文段意思，可推导出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使它向着有利于人类的方向发展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027779"/>
            <a:ext cx="11449272" cy="1979492"/>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答该题先要把握语段中心：气候对人类社会的双重影响及人类如何化害为利的。同时要注意要补写句子的前后关联词语的提示作用。如第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631710" y="63982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2284"/>
            <a:ext cx="11478502" cy="5940063"/>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Times New Roman"/>
                <a:ea typeface="华文细黑"/>
                <a:cs typeface="Courier New"/>
              </a:rPr>
              <a:t>6.(2016·</a:t>
            </a:r>
            <a:r>
              <a:rPr lang="zh-CN" altLang="zh-CN" sz="2800" kern="100" dirty="0">
                <a:solidFill>
                  <a:prstClr val="black"/>
                </a:solidFill>
                <a:latin typeface="Times New Roman"/>
                <a:ea typeface="华文细黑"/>
                <a:cs typeface="Times New Roman"/>
              </a:rPr>
              <a:t>全国乙</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在下面一段文字横线处补写恰当的语句，使整段文字语意完整连贯，内容贴切，逻辑严密。每处不超过</a:t>
            </a:r>
            <a:r>
              <a:rPr lang="en-US" altLang="zh-CN" sz="2800" kern="100" dirty="0">
                <a:solidFill>
                  <a:prstClr val="black"/>
                </a:solidFill>
                <a:latin typeface="Times New Roman"/>
                <a:ea typeface="华文细黑"/>
                <a:cs typeface="Courier New"/>
              </a:rPr>
              <a:t>15</a:t>
            </a:r>
            <a:r>
              <a:rPr lang="zh-CN" altLang="zh-CN" sz="2800" kern="100" dirty="0">
                <a:solidFill>
                  <a:prstClr val="black"/>
                </a:solidFill>
                <a:latin typeface="Times New Roman"/>
                <a:ea typeface="华文细黑"/>
                <a:cs typeface="Times New Roman"/>
              </a:rPr>
              <a:t>个字</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nSpc>
                <a:spcPct val="150000"/>
              </a:lnSpc>
            </a:pPr>
            <a:r>
              <a:rPr lang="zh-CN" altLang="zh-CN" sz="2800" kern="100" spc="60" dirty="0">
                <a:latin typeface="Times New Roman"/>
                <a:ea typeface="华文细黑"/>
                <a:cs typeface="Times New Roman"/>
              </a:rPr>
              <a:t>花青素是一种水溶性的植物色素，分布在液泡内的细胞液中，能够决定花的红色、蓝色、紫色等颜色的差别。这是因为花青素</a:t>
            </a:r>
            <a:r>
              <a:rPr lang="en-US" altLang="zh-CN" sz="2800" kern="100" spc="60" dirty="0" smtClean="0">
                <a:latin typeface="宋体"/>
                <a:ea typeface="华文细黑"/>
                <a:cs typeface="Times New Roman"/>
              </a:rPr>
              <a:t>①</a:t>
            </a:r>
            <a:r>
              <a:rPr lang="en-US" altLang="zh-CN" sz="2800" kern="100" dirty="0" smtClean="0">
                <a:latin typeface="Times New Roman"/>
                <a:ea typeface="华文细黑"/>
                <a:cs typeface="Courier New"/>
              </a:rPr>
              <a:t>_____</a:t>
            </a:r>
          </a:p>
          <a:p>
            <a:pPr>
              <a:lnSpc>
                <a:spcPct val="150000"/>
              </a:lnSpc>
            </a:pP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r>
              <a:rPr lang="zh-CN" altLang="zh-CN" sz="2800" kern="100" spc="100" dirty="0">
                <a:latin typeface="Times New Roman"/>
                <a:ea typeface="华文细黑"/>
                <a:cs typeface="Times New Roman"/>
              </a:rPr>
              <a:t>在酸性溶液中呈现红色，在碱性溶液中变为蓝色，处于中性环境时则是紫色。更令人称奇的</a:t>
            </a:r>
            <a:r>
              <a:rPr lang="zh-CN" altLang="zh-CN" sz="2800" kern="100" spc="100" dirty="0" smtClean="0">
                <a:latin typeface="Times New Roman"/>
                <a:ea typeface="华文细黑"/>
                <a:cs typeface="Times New Roman"/>
              </a:rPr>
              <a:t>是</a:t>
            </a:r>
            <a:r>
              <a:rPr lang="en-US" altLang="zh-CN" sz="2800" kern="100" spc="100" dirty="0" smtClean="0">
                <a:latin typeface="宋体"/>
                <a:ea typeface="华文细黑"/>
                <a:cs typeface="Times New Roman"/>
              </a:rPr>
              <a:t>②</a:t>
            </a:r>
            <a:r>
              <a:rPr lang="en-US" altLang="zh-CN" sz="2800" kern="100" dirty="0" smtClean="0">
                <a:latin typeface="宋体"/>
                <a:ea typeface="华文细黑"/>
                <a:cs typeface="Times New Roman"/>
              </a:rPr>
              <a:t>____________</a:t>
            </a:r>
          </a:p>
          <a:p>
            <a:pPr>
              <a:lnSpc>
                <a:spcPct val="150000"/>
              </a:lnSpc>
            </a:pPr>
            <a:r>
              <a:rPr lang="en-US" altLang="zh-CN" sz="2800" kern="100" dirty="0" smtClean="0">
                <a:latin typeface="宋体"/>
                <a:ea typeface="华文细黑"/>
                <a:cs typeface="Times New Roman"/>
              </a:rPr>
              <a:t>_____________</a:t>
            </a:r>
            <a:r>
              <a:rPr lang="zh-CN" altLang="zh-CN" sz="2800" kern="100" dirty="0" smtClean="0">
                <a:latin typeface="Times New Roman"/>
                <a:ea typeface="华文细黑"/>
                <a:cs typeface="Times New Roman"/>
              </a:rPr>
              <a:t>，</a:t>
            </a:r>
            <a:r>
              <a:rPr lang="zh-CN" altLang="zh-CN" sz="2800" kern="100" spc="-50" dirty="0">
                <a:latin typeface="Times New Roman"/>
                <a:ea typeface="华文细黑"/>
                <a:cs typeface="Times New Roman"/>
              </a:rPr>
              <a:t>比如有一种牵牛花清晨是粉红色，之后变成紫红色，最后变成蓝色。究其原因，就是花瓣表皮细胞的液泡内</a:t>
            </a:r>
            <a:r>
              <a:rPr lang="en-US" altLang="zh-CN" sz="2800" kern="100" spc="-50" dirty="0">
                <a:latin typeface="Times New Roman"/>
                <a:ea typeface="华文细黑"/>
                <a:cs typeface="Courier New"/>
              </a:rPr>
              <a:t>pH</a:t>
            </a:r>
            <a:r>
              <a:rPr lang="zh-CN" altLang="zh-CN" sz="2800" kern="100" spc="-50" dirty="0">
                <a:latin typeface="Times New Roman"/>
                <a:ea typeface="华文细黑"/>
                <a:cs typeface="Times New Roman"/>
              </a:rPr>
              <a:t>值发生了变化，</a:t>
            </a:r>
            <a:r>
              <a:rPr lang="en-US" altLang="zh-CN" sz="2800" kern="100" spc="-50" dirty="0" smtClean="0">
                <a:latin typeface="宋体"/>
                <a:ea typeface="华文细黑"/>
                <a:cs typeface="Times New Roman"/>
              </a:rPr>
              <a:t>③</a:t>
            </a:r>
            <a:r>
              <a:rPr lang="en-US" altLang="zh-CN" sz="2800" kern="100" spc="-50" dirty="0" smtClean="0">
                <a:latin typeface="Times New Roman"/>
                <a:ea typeface="华文细黑"/>
                <a:cs typeface="Courier New"/>
              </a:rPr>
              <a:t>________________________</a:t>
            </a:r>
            <a:r>
              <a:rPr lang="zh-CN" altLang="zh-CN" sz="2800" kern="100" spc="-50" dirty="0">
                <a:latin typeface="Times New Roman"/>
                <a:ea typeface="华文细黑"/>
                <a:cs typeface="Times New Roman"/>
              </a:rPr>
              <a:t>，</a:t>
            </a:r>
            <a:r>
              <a:rPr lang="zh-CN" altLang="zh-CN" sz="2800" kern="100" dirty="0">
                <a:latin typeface="Times New Roman"/>
                <a:ea typeface="华文细黑"/>
                <a:cs typeface="Times New Roman"/>
              </a:rPr>
              <a:t>从而形成花的颜色的变化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86254" y="2785418"/>
            <a:ext cx="4134465" cy="523220"/>
          </a:xfrm>
          <a:prstGeom prst="rect">
            <a:avLst/>
          </a:prstGeom>
        </p:spPr>
        <p:txBody>
          <a:bodyPr wrap="none">
            <a:spAutoFit/>
          </a:bodyPr>
          <a:lstStyle/>
          <a:p>
            <a:pPr lvl="0"/>
            <a:r>
              <a:rPr lang="zh-CN" altLang="zh-CN" sz="2800" kern="100" dirty="0" smtClean="0">
                <a:solidFill>
                  <a:srgbClr val="C00000"/>
                </a:solidFill>
                <a:latin typeface="Times New Roman"/>
                <a:ea typeface="华文细黑"/>
                <a:cs typeface="Times New Roman"/>
              </a:rPr>
              <a:t>同</a:t>
            </a:r>
            <a:r>
              <a:rPr lang="zh-CN" altLang="zh-CN" sz="2800" kern="100" dirty="0">
                <a:solidFill>
                  <a:srgbClr val="C00000"/>
                </a:solidFill>
                <a:latin typeface="Times New Roman"/>
                <a:ea typeface="华文细黑"/>
                <a:cs typeface="Times New Roman"/>
              </a:rPr>
              <a:t>环境</a:t>
            </a:r>
            <a:r>
              <a:rPr lang="zh-CN" altLang="zh-CN" sz="2800" kern="100" dirty="0" smtClean="0">
                <a:solidFill>
                  <a:srgbClr val="C00000"/>
                </a:solidFill>
                <a:latin typeface="Times New Roman"/>
                <a:ea typeface="华文细黑"/>
                <a:cs typeface="Times New Roman"/>
              </a:rPr>
              <a:t>中会形成不同颜色</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9196408" y="3399314"/>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有些花</a:t>
            </a:r>
            <a:r>
              <a:rPr lang="zh-CN" altLang="zh-CN" sz="2800" kern="100">
                <a:solidFill>
                  <a:srgbClr val="C00000"/>
                </a:solidFill>
                <a:latin typeface="Times New Roman"/>
                <a:ea typeface="华文细黑"/>
                <a:cs typeface="Times New Roman"/>
              </a:rPr>
              <a:t>的</a:t>
            </a:r>
            <a:r>
              <a:rPr lang="zh-CN" altLang="zh-CN" sz="2800" kern="100" smtClean="0">
                <a:solidFill>
                  <a:srgbClr val="C00000"/>
                </a:solidFill>
                <a:latin typeface="Times New Roman"/>
                <a:ea typeface="华文细黑"/>
                <a:cs typeface="Times New Roman"/>
              </a:rPr>
              <a:t>颜色</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838622" y="5352802"/>
            <a:ext cx="4134465" cy="523220"/>
          </a:xfrm>
          <a:prstGeom prst="rect">
            <a:avLst/>
          </a:prstGeom>
        </p:spPr>
        <p:txBody>
          <a:bodyPr wrap="none">
            <a:spAutoFit/>
          </a:bodyPr>
          <a:lstStyle/>
          <a:p>
            <a:pPr lvl="0"/>
            <a:r>
              <a:rPr lang="zh-CN" altLang="zh-CN" sz="2800" kern="100" dirty="0" smtClean="0">
                <a:solidFill>
                  <a:srgbClr val="C00000"/>
                </a:solidFill>
                <a:latin typeface="Times New Roman"/>
                <a:ea typeface="华文细黑"/>
                <a:cs typeface="Times New Roman"/>
              </a:rPr>
              <a:t>花青素也就随之</a:t>
            </a:r>
            <a:r>
              <a:rPr lang="zh-CN" altLang="zh-CN" sz="2800" kern="100" dirty="0">
                <a:solidFill>
                  <a:srgbClr val="C00000"/>
                </a:solidFill>
                <a:latin typeface="Times New Roman"/>
                <a:ea typeface="华文细黑"/>
                <a:cs typeface="Times New Roman"/>
              </a:rPr>
              <a:t>发生</a:t>
            </a:r>
            <a:r>
              <a:rPr lang="zh-CN" altLang="zh-CN" sz="2800" kern="100" dirty="0" smtClean="0">
                <a:solidFill>
                  <a:srgbClr val="C00000"/>
                </a:solidFill>
                <a:latin typeface="Times New Roman"/>
                <a:ea typeface="华文细黑"/>
                <a:cs typeface="Times New Roman"/>
              </a:rPr>
              <a:t>变化</a:t>
            </a:r>
            <a:endParaRPr lang="zh-CN" altLang="zh-CN" sz="2800" kern="100" dirty="0">
              <a:solidFill>
                <a:srgbClr val="C00000"/>
              </a:solidFill>
              <a:latin typeface="Times New Roman"/>
              <a:ea typeface="华文细黑"/>
              <a:cs typeface="Times New Roman"/>
            </a:endParaRPr>
          </a:p>
        </p:txBody>
      </p:sp>
      <p:sp>
        <p:nvSpPr>
          <p:cNvPr id="10" name="TextBox 9"/>
          <p:cNvSpPr txBox="1"/>
          <p:nvPr/>
        </p:nvSpPr>
        <p:spPr>
          <a:xfrm>
            <a:off x="550590" y="607234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1" name="TextBox 10">
            <a:hlinkClick r:id="rId2" action="ppaction://hlinksldjump"/>
          </p:cNvPr>
          <p:cNvSpPr txBox="1"/>
          <p:nvPr/>
        </p:nvSpPr>
        <p:spPr>
          <a:xfrm>
            <a:off x="1630710" y="607234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2" name="TextBox 11">
            <a:hlinkClick r:id="rId3" action="ppaction://hlinksldjump"/>
          </p:cNvPr>
          <p:cNvSpPr txBox="1"/>
          <p:nvPr/>
        </p:nvSpPr>
        <p:spPr>
          <a:xfrm>
            <a:off x="2714101" y="6072347"/>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9" name="矩形 8"/>
          <p:cNvSpPr/>
          <p:nvPr/>
        </p:nvSpPr>
        <p:spPr>
          <a:xfrm>
            <a:off x="10683398" y="2133650"/>
            <a:ext cx="820739" cy="523220"/>
          </a:xfrm>
          <a:prstGeom prst="rect">
            <a:avLst/>
          </a:prstGeom>
        </p:spPr>
        <p:txBody>
          <a:bodyPr wrap="none">
            <a:spAutoFit/>
          </a:bodyPr>
          <a:lstStyle/>
          <a:p>
            <a:pPr lvl="0"/>
            <a:r>
              <a:rPr lang="zh-CN" altLang="zh-CN" sz="2800" kern="100" dirty="0">
                <a:solidFill>
                  <a:srgbClr val="C00000"/>
                </a:solidFill>
                <a:latin typeface="Times New Roman"/>
                <a:ea typeface="华文细黑"/>
                <a:cs typeface="Times New Roman"/>
              </a:rPr>
              <a:t>在不</a:t>
            </a:r>
            <a:endParaRPr lang="zh-CN" altLang="en-US" sz="2800" kern="100" dirty="0">
              <a:solidFill>
                <a:srgbClr val="C00000"/>
              </a:solidFill>
              <a:latin typeface="Times New Roman"/>
              <a:ea typeface="华文细黑"/>
              <a:cs typeface="Times New Roman"/>
            </a:endParaRPr>
          </a:p>
        </p:txBody>
      </p:sp>
      <p:sp>
        <p:nvSpPr>
          <p:cNvPr id="13" name="矩形 12"/>
          <p:cNvSpPr/>
          <p:nvPr/>
        </p:nvSpPr>
        <p:spPr>
          <a:xfrm>
            <a:off x="528494" y="4048542"/>
            <a:ext cx="2339102" cy="523220"/>
          </a:xfrm>
          <a:prstGeom prst="rect">
            <a:avLst/>
          </a:prstGeom>
        </p:spPr>
        <p:txBody>
          <a:bodyPr wrap="none">
            <a:spAutoFit/>
          </a:bodyPr>
          <a:lstStyle/>
          <a:p>
            <a:r>
              <a:rPr lang="zh-CN" altLang="zh-CN" sz="2800" kern="100" dirty="0" smtClean="0">
                <a:solidFill>
                  <a:srgbClr val="C00000"/>
                </a:solidFill>
                <a:latin typeface="Times New Roman"/>
                <a:ea typeface="华文细黑"/>
                <a:cs typeface="Times New Roman"/>
              </a:rPr>
              <a:t>可以</a:t>
            </a:r>
            <a:r>
              <a:rPr lang="zh-CN" altLang="zh-CN" sz="2800" kern="100" dirty="0">
                <a:solidFill>
                  <a:srgbClr val="C00000"/>
                </a:solidFill>
                <a:latin typeface="Times New Roman"/>
                <a:ea typeface="华文细黑"/>
                <a:cs typeface="Times New Roman"/>
              </a:rPr>
              <a:t>一日数变</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5" grpId="0"/>
      <p:bldP spid="5" grpId="1"/>
      <p:bldP spid="7" grpId="0"/>
      <p:bldP spid="7" grpId="1"/>
      <p:bldP spid="9" grpId="0"/>
      <p:bldP spid="9" grpId="1"/>
      <p:bldP spid="13" grpId="0"/>
      <p:bldP spid="13"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9823" y="897895"/>
            <a:ext cx="11500473" cy="3323987"/>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整个语段介绍花青素对花的颜色的决定作用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处是对前面一句原因的揭示，也是对其后花青素在不同溶液中呈现不同颜色的总括</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处是对其后三种情况的总括</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处和前后内容形成顺承关系，可以判断此处应填花青素的变化。</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3189501"/>
            <a:ext cx="55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7" y="2666281"/>
            <a:ext cx="5357169"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精做课标真题，把握复习方向</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8" y="4221578"/>
            <a:ext cx="55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8" y="3698396"/>
            <a:ext cx="5717207"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掌握做语句补写题的步骤及技巧</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234278"/>
            <a:ext cx="11449272" cy="1979492"/>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a:latin typeface="Times New Roman"/>
                <a:ea typeface="华文细黑"/>
                <a:cs typeface="Times New Roman"/>
              </a:rPr>
              <a:t>答该题首先要把握语段的中心：花青素对花朵的颜色变化的作用。再把握要补写句子的特点及上下句的内容，作合理的推导，并注意所补写句子前后呼应。如第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处后的冒号，表明要补写的句子是个总领句。</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816022" y="639792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8555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26951"/>
            <a:ext cx="11478502" cy="529373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7.(2016·</a:t>
            </a:r>
            <a:r>
              <a:rPr lang="zh-CN" altLang="zh-CN" sz="2800" kern="100" dirty="0">
                <a:latin typeface="Times New Roman"/>
                <a:ea typeface="华文细黑"/>
                <a:cs typeface="Times New Roman"/>
              </a:rPr>
              <a:t>全国丙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自第一颗人造地球卫星进入太空以来，除了载人航天飞行器会回收之外，其他上天的人造物体陆续被遗弃在太空中，</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太空垃圾已经威胁到人类的航天活动。比如厄瓜多尔的一颗卫星升空后不到一个月，就与太空中的火箭残骸相撞而报废。这种威胁不仅仅发生在太空，甚至地球上的人类生活也会</a:t>
            </a: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因此</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应是人类接下来要解决的一个重要课题。</a:t>
            </a:r>
            <a:endParaRPr lang="zh-CN" altLang="zh-CN" sz="1050" kern="100" dirty="0">
              <a:effectLst/>
              <a:latin typeface="宋体"/>
              <a:cs typeface="Courier New"/>
            </a:endParaRPr>
          </a:p>
        </p:txBody>
      </p:sp>
      <p:sp>
        <p:nvSpPr>
          <p:cNvPr id="7" name="TextBox 6"/>
          <p:cNvSpPr txBox="1"/>
          <p:nvPr/>
        </p:nvSpPr>
        <p:spPr>
          <a:xfrm>
            <a:off x="475311" y="548840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2" action="ppaction://hlinksldjump"/>
          </p:cNvPr>
          <p:cNvSpPr txBox="1"/>
          <p:nvPr/>
        </p:nvSpPr>
        <p:spPr>
          <a:xfrm>
            <a:off x="1555431" y="548840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2638822" y="548840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2" name="矩形 1"/>
          <p:cNvSpPr/>
          <p:nvPr/>
        </p:nvSpPr>
        <p:spPr>
          <a:xfrm>
            <a:off x="8586767" y="2133536"/>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都变成了太空垃圾</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6527254" y="4053483"/>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受到太空垃圾的影响</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743228" y="4697363"/>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如何清理太空垃圾</a:t>
            </a:r>
          </a:p>
        </p:txBody>
      </p:sp>
    </p:spTree>
    <p:extLst>
      <p:ext uri="{BB962C8B-B14F-4D97-AF65-F5344CB8AC3E}">
        <p14:creationId xmlns:p14="http://schemas.microsoft.com/office/powerpoint/2010/main" val="264202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9823" y="683612"/>
            <a:ext cx="11500473" cy="397031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首先要准确理解所给材料的基本意思：太空垃圾已经威胁到人类的航天活动。再研读内容，第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处后讲的是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太空垃圾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处必涉及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太空垃圾</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承接</a:t>
            </a:r>
            <a:r>
              <a:rPr lang="zh-CN" altLang="zh-CN" sz="2800" kern="100" dirty="0">
                <a:latin typeface="Times New Roman"/>
                <a:ea typeface="华文细黑"/>
                <a:cs typeface="Times New Roman"/>
              </a:rPr>
              <a:t>上文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这种威胁不仅仅发生在太空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处所填句子讲的应是地球上的人类生活也会受到太空垃圾的影响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处水到渠成，应填与解决太空垃圾问题有关的句子。</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088449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053530"/>
            <a:ext cx="11449272" cy="3272154"/>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该语段的核心话题是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太空垃圾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，根据前后句子和位置特点，第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处讲太空垃圾的来源，引出话题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处讲的是太空垃圾对人类生活的危害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处是结论句，讲的是如何处理太空垃圾。理清句子间的逻辑关系后，答案就很清晰了。</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816022" y="639792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058324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41562"/>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课标卷语句补写题命题有何特点？</a:t>
            </a:r>
            <a:endParaRPr lang="zh-CN" altLang="zh-CN" sz="1050" kern="100" dirty="0">
              <a:effectLst/>
              <a:latin typeface="宋体"/>
              <a:cs typeface="Courier New"/>
            </a:endParaRPr>
          </a:p>
        </p:txBody>
      </p:sp>
      <p:grpSp>
        <p:nvGrpSpPr>
          <p:cNvPr id="3" name="Group 19"/>
          <p:cNvGrpSpPr>
            <a:grpSpLocks/>
          </p:cNvGrpSpPr>
          <p:nvPr/>
        </p:nvGrpSpPr>
        <p:grpSpPr bwMode="auto">
          <a:xfrm rot="1947776">
            <a:off x="512162" y="401708"/>
            <a:ext cx="1575646" cy="852136"/>
            <a:chOff x="-19367" y="0"/>
            <a:chExt cx="427964" cy="504056"/>
          </a:xfrm>
        </p:grpSpPr>
        <p:grpSp>
          <p:nvGrpSpPr>
            <p:cNvPr id="4"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9" name="TextBox 8"/>
          <p:cNvSpPr txBox="1"/>
          <p:nvPr/>
        </p:nvSpPr>
        <p:spPr>
          <a:xfrm>
            <a:off x="6097301" y="15484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69057" y="2205658"/>
            <a:ext cx="11273868" cy="3887731"/>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从出现频率看，该题是课标卷语言表达题中最稳定、频率最高、也最具特色的综合型题，其地位不言而喻。</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从考点看，该题是综合性考点。综合考查语言表达简明、连贯、得体，准确、鲜明、生动，兼有压缩、仿写，重点考查的是连贯。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从题型形式看，所给的是一个以说明为主的语段，由</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个句子组成，要补写的句子在段中都有其特殊的地方和性质，且都有字数限制。</a:t>
            </a:r>
            <a:endParaRPr lang="zh-CN" altLang="zh-CN" sz="1050" kern="100" dirty="0">
              <a:effectLst/>
              <a:latin typeface="宋体"/>
              <a:cs typeface="Courier New"/>
            </a:endParaRPr>
          </a:p>
        </p:txBody>
      </p:sp>
    </p:spTree>
    <p:extLst>
      <p:ext uri="{BB962C8B-B14F-4D97-AF65-F5344CB8AC3E}">
        <p14:creationId xmlns:p14="http://schemas.microsoft.com/office/powerpoint/2010/main" val="130570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25970"/>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根据课标卷语句补写题的命题特点，我们应如何复习它呢？</a:t>
            </a:r>
            <a:endParaRPr lang="zh-CN" altLang="zh-CN" sz="1050" kern="100" dirty="0">
              <a:effectLst/>
              <a:latin typeface="宋体"/>
              <a:cs typeface="Courier New"/>
            </a:endParaRPr>
          </a:p>
        </p:txBody>
      </p:sp>
      <p:sp>
        <p:nvSpPr>
          <p:cNvPr id="9" name="TextBox 8">
            <a:hlinkClick r:id="rId2" action="ppaction://hlinksldjump"/>
          </p:cNvPr>
          <p:cNvSpPr txBox="1"/>
          <p:nvPr/>
        </p:nvSpPr>
        <p:spPr>
          <a:xfrm>
            <a:off x="10023934" y="90285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pic>
        <p:nvPicPr>
          <p:cNvPr id="11" name="图片 10">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04002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55755" y="110364"/>
            <a:ext cx="11500473" cy="6656181"/>
          </a:xfrm>
          <a:prstGeom prst="rect">
            <a:avLst/>
          </a:prstGeom>
          <a:solidFill>
            <a:schemeClr val="accent1">
              <a:lumMod val="20000"/>
              <a:lumOff val="80000"/>
            </a:schemeClr>
          </a:solidFill>
        </p:spPr>
        <p:txBody>
          <a:bodyPr wrap="square">
            <a:spAutoFit/>
          </a:bodyPr>
          <a:lstStyle/>
          <a:p>
            <a:pPr>
              <a:lnSpc>
                <a:spcPct val="140000"/>
              </a:lnSpc>
            </a:pPr>
            <a:r>
              <a:rPr lang="zh-CN" altLang="zh-CN" sz="2800" kern="100" dirty="0">
                <a:latin typeface="Times New Roman"/>
                <a:ea typeface="华文细黑"/>
                <a:cs typeface="Times New Roman"/>
              </a:rPr>
              <a:t>主要通过扎实、细致的题型训练来复习，即以训练带动复习。训练时尤其要注意两点：</a:t>
            </a:r>
            <a:endParaRPr lang="zh-CN" altLang="zh-CN" sz="1050" kern="100" dirty="0">
              <a:latin typeface="宋体"/>
              <a:cs typeface="Courier New"/>
            </a:endParaRPr>
          </a:p>
          <a:p>
            <a:pPr>
              <a:lnSpc>
                <a:spcPct val="14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加强语段的阅读训练及补写句子的语境推导和表述训练。如让考生自己形成对语段的类型、内部结构的整体认识，分析要补写的句子其位置有何特点等。</a:t>
            </a:r>
            <a:endParaRPr lang="zh-CN" altLang="zh-CN" sz="1050" kern="100" dirty="0">
              <a:latin typeface="宋体"/>
              <a:cs typeface="Courier New"/>
            </a:endParaRPr>
          </a:p>
          <a:p>
            <a:pPr>
              <a:lnSpc>
                <a:spcPct val="14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加强逻辑思维训练。答这种题型，表面上看考的是语言表达能力，实际上是逻辑思维能力。题干中本身就要求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逻辑严密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。像人教版必修四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梳理探究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板块中专门讲了逻辑知识，语句补写题就是对这个板块教学的直接照应，可以引导学习。另外，训练也不一定就是大量做题，而是思考、思辨。思维能力提高了，关于语段理解、语言表达的问题就变得容易了。</a:t>
            </a:r>
            <a:endParaRPr lang="zh-CN" altLang="zh-CN" sz="105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80003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6624" y="3076446"/>
            <a:ext cx="8137164"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掌握做语句补写题的步骤及技巧</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7987"/>
            <a:ext cx="11478502" cy="2625823"/>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解答语句补写题，一般分三步：第一步是阅读语段，确定中心，理清脉络；第二步是推导句子，明位置，看前后，抓暗示，推导出要补写句子的表达内容和形式；第三步是检查验证，代入原文，检验加工。第二步是最核心的工作。</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6476"/>
            <a:ext cx="11478502" cy="5940063"/>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第一步：阅读语段</a:t>
            </a:r>
            <a:r>
              <a:rPr lang="en-US" altLang="zh-CN" sz="2800" b="1" kern="100" dirty="0">
                <a:solidFill>
                  <a:srgbClr val="0000FF"/>
                </a:solidFill>
                <a:latin typeface="+mj-ea"/>
                <a:ea typeface="+mj-ea"/>
                <a:cs typeface="Courier New"/>
              </a:rPr>
              <a:t>——</a:t>
            </a:r>
            <a:r>
              <a:rPr lang="zh-CN" altLang="zh-CN" sz="2800" b="1" kern="100" dirty="0">
                <a:solidFill>
                  <a:srgbClr val="0000FF"/>
                </a:solidFill>
                <a:latin typeface="+mj-ea"/>
                <a:ea typeface="+mj-ea"/>
                <a:cs typeface="Times New Roman"/>
              </a:rPr>
              <a:t>确定中心，理清脉络</a:t>
            </a:r>
            <a:endParaRPr lang="zh-CN" altLang="zh-CN" sz="1050" b="1" kern="100" dirty="0">
              <a:solidFill>
                <a:srgbClr val="0000FF"/>
              </a:solidFill>
              <a:latin typeface="+mj-ea"/>
              <a:ea typeface="+mj-ea"/>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阅读下面的语段，完成题目。</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文学从宏观讲带有规律，</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________________________________</a:t>
            </a:r>
            <a:r>
              <a:rPr lang="zh-CN" altLang="zh-CN" sz="2800" kern="100" dirty="0">
                <a:latin typeface="Times New Roman"/>
                <a:ea typeface="华文细黑"/>
                <a:cs typeface="Times New Roman"/>
              </a:rPr>
              <a:t>。从古典走向现代，这是宏观规律。但从微观看，文学无所谓法则。说诗、小说逐步散文化，似是个规律，</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________________________________</a:t>
            </a:r>
            <a:r>
              <a:rPr lang="zh-CN" altLang="zh-CN" sz="2800" kern="100" dirty="0">
                <a:latin typeface="Times New Roman"/>
                <a:ea typeface="华文细黑"/>
                <a:cs typeface="Times New Roman"/>
              </a:rPr>
              <a:t>，如从汉赋到魏晋六朝的赋，却是诗化、小说化。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一代有一代文学之所胜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的判断也难成立。持此论者说，汉代以赋胜，其实汉司马迁等人的文比赋更有价值；说宋以词胜，</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________________________________</a:t>
            </a:r>
            <a:r>
              <a:rPr lang="zh-CN" altLang="zh-CN" sz="2800" kern="100" dirty="0">
                <a:latin typeface="Times New Roman"/>
                <a:ea typeface="华文细黑"/>
                <a:cs typeface="Times New Roman"/>
              </a:rPr>
              <a:t>，如苏轼、陆游的诗均对后世产生了深远的影响。</a:t>
            </a:r>
            <a:endParaRPr lang="zh-CN" altLang="zh-CN" sz="1050" kern="100" dirty="0">
              <a:effectLst/>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5" y="3076446"/>
            <a:ext cx="762420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精做</a:t>
            </a:r>
            <a:r>
              <a:rPr lang="zh-CN" altLang="en-US" sz="4000" b="1" dirty="0" smtClean="0">
                <a:solidFill>
                  <a:schemeClr val="bg1"/>
                </a:solidFill>
                <a:latin typeface="Times New Roman" pitchFamily="18" charset="0"/>
                <a:ea typeface="微软雅黑" pitchFamily="34" charset="-122"/>
                <a:cs typeface="Times New Roman" pitchFamily="18" charset="0"/>
              </a:rPr>
              <a:t>课标真</a:t>
            </a:r>
            <a:r>
              <a:rPr lang="zh-CN" altLang="en-US" sz="4000" b="1" dirty="0">
                <a:solidFill>
                  <a:schemeClr val="bg1"/>
                </a:solidFill>
                <a:latin typeface="Times New Roman" pitchFamily="18" charset="0"/>
                <a:ea typeface="微软雅黑" pitchFamily="34" charset="-122"/>
                <a:cs typeface="Times New Roman" pitchFamily="18" charset="0"/>
              </a:rPr>
              <a:t>题，把握复习方向</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97978"/>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该语段的中心是什么？其内部有着怎样的层次思路？</a:t>
            </a:r>
            <a:endParaRPr lang="zh-CN" altLang="zh-CN" sz="1050" kern="100" dirty="0">
              <a:effectLst/>
              <a:latin typeface="宋体"/>
              <a:cs typeface="Courier New"/>
            </a:endParaRPr>
          </a:p>
        </p:txBody>
      </p:sp>
      <p:sp>
        <p:nvSpPr>
          <p:cNvPr id="3" name="TextBox 2"/>
          <p:cNvSpPr txBox="1"/>
          <p:nvPr/>
        </p:nvSpPr>
        <p:spPr>
          <a:xfrm>
            <a:off x="9150313" y="102391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701602"/>
            <a:ext cx="11162246" cy="3242170"/>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a:latin typeface="Times New Roman"/>
                <a:ea typeface="华文细黑"/>
                <a:cs typeface="Times New Roman"/>
              </a:rPr>
              <a:t>中心是：文学从宏观讲带有规律，但从微观讲则没有规律。</a:t>
            </a:r>
            <a:endParaRPr lang="zh-CN" altLang="zh-CN" sz="1050" kern="100">
              <a:latin typeface="宋体"/>
              <a:cs typeface="Courier New"/>
            </a:endParaRPr>
          </a:p>
          <a:p>
            <a:pPr>
              <a:lnSpc>
                <a:spcPct val="150000"/>
              </a:lnSpc>
            </a:pPr>
            <a:r>
              <a:rPr lang="zh-CN" altLang="zh-CN" sz="2800" kern="100" dirty="0">
                <a:latin typeface="Times New Roman"/>
                <a:ea typeface="华文细黑"/>
                <a:cs typeface="Times New Roman"/>
              </a:rPr>
              <a:t>第一句是中心句。第二、三句是对中心句的具体解释。然后从两个层次阐述理由：一是说诗、小说逐步散文化有规律，但从文学史发展来说却是诗化、小说化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第四句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一代有一代文学之所胜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，但从作家角度正好相反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第五、六句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77466"/>
            <a:ext cx="1147850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在上面一段文字横线处补写恰当的语句，使整段文字语意完整连贯，内容贴切，逻辑严密。每处不超过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effectLst/>
              <a:latin typeface="宋体"/>
              <a:cs typeface="Courier New"/>
            </a:endParaRPr>
          </a:p>
        </p:txBody>
      </p:sp>
      <p:sp>
        <p:nvSpPr>
          <p:cNvPr id="3" name="TextBox 2"/>
          <p:cNvSpPr txBox="1"/>
          <p:nvPr/>
        </p:nvSpPr>
        <p:spPr>
          <a:xfrm>
            <a:off x="7215622" y="13214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989634"/>
            <a:ext cx="11162246" cy="2031325"/>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从微观讲没有规律　</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但也不尽然　</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但宋诗也有巨大的价值</a:t>
            </a:r>
            <a:endParaRPr lang="zh-CN" altLang="zh-CN" sz="1050" kern="100" dirty="0">
              <a:effectLst/>
              <a:latin typeface="宋体"/>
              <a:cs typeface="Courier New"/>
            </a:endParaRPr>
          </a:p>
        </p:txBody>
      </p:sp>
    </p:spTree>
    <p:extLst>
      <p:ext uri="{BB962C8B-B14F-4D97-AF65-F5344CB8AC3E}">
        <p14:creationId xmlns:p14="http://schemas.microsoft.com/office/powerpoint/2010/main" val="1339957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7852"/>
            <a:ext cx="11478502" cy="529373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阅读下面的语段，完成题目。</a:t>
            </a:r>
            <a:endParaRPr lang="zh-CN" altLang="zh-CN" sz="1050" kern="100" dirty="0">
              <a:latin typeface="宋体"/>
              <a:cs typeface="Courier New"/>
            </a:endParaRPr>
          </a:p>
          <a:p>
            <a:pPr indent="720000">
              <a:lnSpc>
                <a:spcPct val="150000"/>
              </a:lnSpc>
            </a:pPr>
            <a:r>
              <a:rPr lang="zh-CN" altLang="zh-CN" sz="2800" kern="100" dirty="0" smtClean="0">
                <a:latin typeface="Times New Roman"/>
                <a:ea typeface="华文细黑"/>
                <a:cs typeface="Times New Roman"/>
              </a:rPr>
              <a:t>全球气候在整个</a:t>
            </a:r>
            <a:r>
              <a:rPr lang="en-US" altLang="zh-CN" sz="2800" kern="100" dirty="0" smtClean="0">
                <a:latin typeface="Times New Roman"/>
                <a:ea typeface="华文细黑"/>
                <a:cs typeface="Courier New"/>
              </a:rPr>
              <a:t>20</a:t>
            </a:r>
            <a:r>
              <a:rPr lang="zh-CN" altLang="zh-CN" sz="2800" kern="100" dirty="0" smtClean="0">
                <a:latin typeface="Times New Roman"/>
                <a:ea typeface="华文细黑"/>
                <a:cs typeface="Times New Roman"/>
              </a:rPr>
              <a:t>世纪确实一直在变暖，</a:t>
            </a: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？对此，众说纷纭。有些科学家认为</a:t>
            </a:r>
            <a:r>
              <a:rPr lang="en-US" altLang="zh-CN" sz="2800" kern="100" dirty="0" smtClean="0">
                <a:latin typeface="Times New Roman"/>
                <a:ea typeface="华文细黑"/>
                <a:cs typeface="Courier New"/>
              </a:rPr>
              <a:t>20</a:t>
            </a:r>
            <a:r>
              <a:rPr lang="zh-CN" altLang="zh-CN" sz="2800" kern="100" dirty="0" smtClean="0">
                <a:latin typeface="Times New Roman"/>
                <a:ea typeface="华文细黑"/>
                <a:cs typeface="Times New Roman"/>
              </a:rPr>
              <a:t>世纪气候变暖是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小冰期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气温回升的延续，是自然演变的结果，跟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温室效应</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无关。但有些人反对这个观点，他们认为，</a:t>
            </a: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________________________________</a:t>
            </a:r>
            <a:r>
              <a:rPr lang="zh-CN" altLang="zh-CN" sz="2800" kern="100" dirty="0" smtClean="0">
                <a:latin typeface="Times New Roman"/>
                <a:ea typeface="华文细黑"/>
                <a:cs typeface="Times New Roman"/>
              </a:rPr>
              <a:t>，而人类是造成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温室效应</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的罪魁祸首。气象系统是十分复杂的，无论地球变暖是否因为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温室效应</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，我们都应该加以关注。相信终有一天我们会弄明白地球变暖的来龙去脉，</a:t>
            </a: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77466"/>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该语段的中心是什么？其内部有着怎样的层次思路？</a:t>
            </a:r>
            <a:endParaRPr lang="zh-CN" altLang="zh-CN" sz="1050" kern="100" dirty="0">
              <a:effectLst/>
              <a:latin typeface="宋体"/>
              <a:cs typeface="Courier New"/>
            </a:endParaRPr>
          </a:p>
        </p:txBody>
      </p:sp>
      <p:sp>
        <p:nvSpPr>
          <p:cNvPr id="3" name="TextBox 2"/>
          <p:cNvSpPr txBox="1"/>
          <p:nvPr/>
        </p:nvSpPr>
        <p:spPr>
          <a:xfrm>
            <a:off x="9038009" y="70301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1413570"/>
            <a:ext cx="11162246" cy="2677656"/>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中心是：全球气候变暖与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温室效应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是否有关。</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第一句先提出话题</a:t>
            </a:r>
            <a:r>
              <a:rPr lang="zh-CN" altLang="zh-CN" sz="2800" kern="100" dirty="0" smtClean="0">
                <a:latin typeface="Times New Roman"/>
                <a:ea typeface="华文细黑"/>
                <a:cs typeface="Times New Roman"/>
              </a:rPr>
              <a:t>。二至四</a:t>
            </a:r>
            <a:r>
              <a:rPr lang="zh-CN" altLang="zh-CN" sz="2800" kern="100" dirty="0">
                <a:latin typeface="Times New Roman"/>
                <a:ea typeface="华文细黑"/>
                <a:cs typeface="Times New Roman"/>
              </a:rPr>
              <a:t>句介绍了两种相反的观点：先说否定观点，后说肯定观点。</a:t>
            </a:r>
            <a:r>
              <a:rPr lang="zh-CN" altLang="zh-CN" sz="2800" kern="100" dirty="0" smtClean="0">
                <a:latin typeface="Times New Roman"/>
                <a:ea typeface="华文细黑"/>
                <a:cs typeface="Times New Roman"/>
              </a:rPr>
              <a:t>第五、六</a:t>
            </a:r>
            <a:r>
              <a:rPr lang="zh-CN" altLang="zh-CN" sz="2800" kern="100" dirty="0">
                <a:latin typeface="Times New Roman"/>
                <a:ea typeface="华文细黑"/>
                <a:cs typeface="Times New Roman"/>
              </a:rPr>
              <a:t>句提出希望：我们应关注地球变暖并相信终有一天会弄明白地球变暖的来龙去脉。</a:t>
            </a:r>
            <a:endParaRPr lang="zh-CN" altLang="zh-CN" sz="1050" kern="100" dirty="0">
              <a:effectLst/>
              <a:latin typeface="宋体"/>
              <a:cs typeface="Courier New"/>
            </a:endParaRPr>
          </a:p>
        </p:txBody>
      </p:sp>
    </p:spTree>
    <p:extLst>
      <p:ext uri="{BB962C8B-B14F-4D97-AF65-F5344CB8AC3E}">
        <p14:creationId xmlns:p14="http://schemas.microsoft.com/office/powerpoint/2010/main" val="18764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77466"/>
            <a:ext cx="1147850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在上面一段文字横线处补写恰当的语句，使整段文字语意完整连贯，内容贴切，逻辑严密。每处不超过</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个字。</a:t>
            </a:r>
            <a:endParaRPr lang="zh-CN" altLang="zh-CN" sz="1050" kern="100" dirty="0">
              <a:effectLst/>
              <a:latin typeface="宋体"/>
              <a:cs typeface="Courier New"/>
            </a:endParaRPr>
          </a:p>
        </p:txBody>
      </p:sp>
      <p:sp>
        <p:nvSpPr>
          <p:cNvPr id="3" name="TextBox 2"/>
          <p:cNvSpPr txBox="1"/>
          <p:nvPr/>
        </p:nvSpPr>
        <p:spPr>
          <a:xfrm>
            <a:off x="7228284" y="13510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2129127"/>
            <a:ext cx="11162246" cy="1948739"/>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但气候变暖是不是因为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温室效应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　</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全球气候变暖是因为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温室效应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从而改善环境，造福人类</a:t>
            </a:r>
            <a:endParaRPr lang="zh-CN" altLang="zh-CN" sz="1050" kern="100" dirty="0">
              <a:effectLst/>
              <a:latin typeface="宋体"/>
              <a:cs typeface="Courier New"/>
            </a:endParaRPr>
          </a:p>
        </p:txBody>
      </p:sp>
    </p:spTree>
    <p:extLst>
      <p:ext uri="{BB962C8B-B14F-4D97-AF65-F5344CB8AC3E}">
        <p14:creationId xmlns:p14="http://schemas.microsoft.com/office/powerpoint/2010/main" val="2010483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5336" y="1053530"/>
            <a:ext cx="11478502" cy="4564815"/>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语句补写题虽说考的主要是语言表达连贯的能力，但首先是阅读能力。先要阅读语段，把握语段的中心和脉络。应该说，语段的中心好把握，关键是弄清其脉络。脉络是作者思路的轨迹，分文脉和语脉，文脉指上下文内在的意义联系，不一定有语言标志；语脉是表达同一话题前后呼应、上下契合的词语线索，有明显的语言标志。理清了脉络，才能清楚语句之间的意义联系和语段内部语言之间的布局，从而为准确答题奠定良好的开端。</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642" y="325801"/>
            <a:ext cx="11709220" cy="5552265"/>
          </a:xfrm>
          <a:prstGeom prst="rect">
            <a:avLst/>
          </a:prstGeom>
        </p:spPr>
        <p:txBody>
          <a:bodyPr wrap="square" lIns="121898" tIns="60948" rIns="121898" bIns="60948">
            <a:spAutoFit/>
          </a:bodyPr>
          <a:lstStyle/>
          <a:p>
            <a:pPr>
              <a:lnSpc>
                <a:spcPct val="140000"/>
              </a:lnSpc>
            </a:pPr>
            <a:r>
              <a:rPr lang="zh-CN" altLang="zh-CN" sz="2800" b="1" kern="100" dirty="0">
                <a:solidFill>
                  <a:srgbClr val="0000FF"/>
                </a:solidFill>
                <a:latin typeface="+mj-ea"/>
                <a:ea typeface="+mj-ea"/>
                <a:cs typeface="Times New Roman"/>
              </a:rPr>
              <a:t>第二步：推导句子</a:t>
            </a:r>
            <a:r>
              <a:rPr lang="en-US" altLang="zh-CN" sz="2800" b="1" kern="100" dirty="0">
                <a:solidFill>
                  <a:srgbClr val="0000FF"/>
                </a:solidFill>
                <a:latin typeface="+mj-ea"/>
                <a:ea typeface="+mj-ea"/>
                <a:cs typeface="Courier New"/>
              </a:rPr>
              <a:t>——</a:t>
            </a:r>
            <a:r>
              <a:rPr lang="zh-CN" altLang="zh-CN" sz="2800" b="1" kern="100" dirty="0">
                <a:solidFill>
                  <a:srgbClr val="0000FF"/>
                </a:solidFill>
                <a:latin typeface="+mj-ea"/>
                <a:ea typeface="+mj-ea"/>
                <a:cs typeface="Times New Roman"/>
              </a:rPr>
              <a:t>明位置，看前后，抓暗示</a:t>
            </a:r>
            <a:endParaRPr lang="zh-CN" altLang="zh-CN" sz="1050" b="1" kern="100" dirty="0">
              <a:solidFill>
                <a:srgbClr val="0000FF"/>
              </a:solidFill>
              <a:latin typeface="+mj-ea"/>
              <a:ea typeface="+mj-ea"/>
              <a:cs typeface="Courier New"/>
            </a:endParaRPr>
          </a:p>
          <a:p>
            <a:pPr>
              <a:lnSpc>
                <a:spcPct val="14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nSpc>
                <a:spcPct val="140000"/>
              </a:lnSpc>
            </a:pPr>
            <a:r>
              <a:rPr lang="zh-CN" altLang="zh-CN" sz="2800" kern="100" spc="-80" dirty="0">
                <a:latin typeface="Times New Roman"/>
                <a:ea typeface="华文细黑"/>
                <a:cs typeface="Times New Roman"/>
              </a:rPr>
              <a:t>当今科技不断发展，机器作为生产工具，已日益减少了人们的手工劳动；日益发展的电子计算机，代替着人们的脑力劳动。现代机器人的出现，不</a:t>
            </a:r>
            <a:r>
              <a:rPr lang="zh-CN" altLang="zh-CN" sz="2800" kern="100" spc="-50" dirty="0">
                <a:latin typeface="Times New Roman"/>
                <a:ea typeface="华文细黑"/>
                <a:cs typeface="Times New Roman"/>
              </a:rPr>
              <a:t>仅可以代替人类双手去操作危险的工作或试验，</a:t>
            </a:r>
            <a:r>
              <a:rPr lang="en-US" altLang="zh-CN" sz="2800" kern="100" spc="-50" dirty="0">
                <a:latin typeface="宋体"/>
                <a:ea typeface="华文细黑"/>
                <a:cs typeface="Times New Roman"/>
              </a:rPr>
              <a:t>①</a:t>
            </a:r>
            <a:r>
              <a:rPr lang="en-US" altLang="zh-CN" sz="2800" kern="100" spc="-50" dirty="0" smtClean="0">
                <a:latin typeface="Times New Roman"/>
                <a:ea typeface="华文细黑"/>
                <a:cs typeface="Courier New"/>
              </a:rPr>
              <a:t>_______________________</a:t>
            </a:r>
            <a:r>
              <a:rPr lang="zh-CN" altLang="zh-CN" sz="2800" kern="100" spc="-50" dirty="0" smtClean="0">
                <a:latin typeface="Times New Roman"/>
                <a:ea typeface="华文细黑"/>
                <a:cs typeface="Times New Roman"/>
              </a:rPr>
              <a:t>。</a:t>
            </a:r>
            <a:r>
              <a:rPr lang="zh-CN" altLang="zh-CN" sz="2800" kern="100" dirty="0">
                <a:latin typeface="Times New Roman"/>
                <a:ea typeface="华文细黑"/>
                <a:cs typeface="Times New Roman"/>
              </a:rPr>
              <a:t>如用它写字、绘画、绣花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推想不久的将来，人类手工创造的一切艺术品，渐渐就会为电子计算机之类的科技产品所代替。那么，过去与人民生活密切相关的陶艺、编织、纸扎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手工制作之技艺，慢慢就无人详知了</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7783091" y="3359548"/>
            <a:ext cx="3903339" cy="523220"/>
          </a:xfrm>
          <a:prstGeom prst="rect">
            <a:avLst/>
          </a:prstGeom>
        </p:spPr>
        <p:txBody>
          <a:bodyPr wrap="none">
            <a:spAutoFit/>
          </a:bodyPr>
          <a:lstStyle/>
          <a:p>
            <a:r>
              <a:rPr lang="zh-CN" altLang="zh-CN" sz="2800" kern="100" spc="-80" dirty="0" smtClean="0">
                <a:solidFill>
                  <a:srgbClr val="C00000"/>
                </a:solidFill>
                <a:latin typeface="Times New Roman"/>
                <a:ea typeface="华文细黑"/>
                <a:cs typeface="Times New Roman"/>
              </a:rPr>
              <a:t>而且还可以从事艺术创作</a:t>
            </a:r>
            <a:endParaRPr lang="zh-CN" altLang="en-US" sz="2800" kern="100" spc="-80" dirty="0">
              <a:solidFill>
                <a:srgbClr val="C00000"/>
              </a:solidFill>
              <a:latin typeface="Times New Roman"/>
              <a:ea typeface="华文细黑"/>
              <a:cs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48909"/>
            <a:ext cx="11478502" cy="1932813"/>
          </a:xfrm>
          <a:prstGeom prst="rect">
            <a:avLst/>
          </a:prstGeom>
        </p:spPr>
        <p:txBody>
          <a:bodyPr wrap="square" lIns="121898" tIns="60948" rIns="121898" bIns="60948">
            <a:spAutoFit/>
          </a:bodyPr>
          <a:lstStyle/>
          <a:p>
            <a:pPr lvl="0">
              <a:lnSpc>
                <a:spcPct val="140000"/>
              </a:lnSpc>
            </a:pPr>
            <a:r>
              <a:rPr lang="en-US" altLang="zh-CN" sz="2800" kern="100" dirty="0">
                <a:solidFill>
                  <a:prstClr val="black"/>
                </a:solidFill>
                <a:latin typeface="宋体"/>
                <a:ea typeface="华文细黑"/>
                <a:cs typeface="Times New Roman"/>
              </a:rPr>
              <a:t>②</a:t>
            </a:r>
            <a:r>
              <a:rPr lang="en-US" altLang="zh-CN" sz="2800" kern="100" dirty="0">
                <a:solidFill>
                  <a:prstClr val="black"/>
                </a:solidFill>
                <a:latin typeface="Times New Roman"/>
                <a:ea typeface="华文细黑"/>
                <a:cs typeface="Courier New"/>
              </a:rPr>
              <a:t>________________________________</a:t>
            </a:r>
            <a:r>
              <a:rPr lang="zh-CN" altLang="zh-CN" sz="2800" kern="100" dirty="0">
                <a:solidFill>
                  <a:prstClr val="black"/>
                </a:solidFill>
                <a:latin typeface="Times New Roman"/>
                <a:ea typeface="华文细黑"/>
                <a:cs typeface="Times New Roman"/>
              </a:rPr>
              <a:t>。随之消逝的，还有人与物的沟通，生命与自然的和谐。当今，日用品、工艺品琳琅满目</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宋体"/>
                <a:ea typeface="华文细黑"/>
                <a:cs typeface="Times New Roman"/>
              </a:rPr>
              <a:t>③</a:t>
            </a:r>
            <a:r>
              <a:rPr lang="en-US" altLang="zh-CN" sz="2800" kern="100" dirty="0" smtClean="0">
                <a:solidFill>
                  <a:prstClr val="black"/>
                </a:solidFill>
                <a:latin typeface="Times New Roman"/>
                <a:ea typeface="华文细黑"/>
                <a:cs typeface="Courier New"/>
              </a:rPr>
              <a:t>________</a:t>
            </a:r>
          </a:p>
          <a:p>
            <a:pPr lvl="0">
              <a:lnSpc>
                <a:spcPct val="140000"/>
              </a:lnSpc>
            </a:pPr>
            <a:r>
              <a:rPr lang="en-US" altLang="zh-CN" sz="2800" kern="100" dirty="0" smtClean="0">
                <a:solidFill>
                  <a:prstClr val="black"/>
                </a:solidFill>
                <a:latin typeface="Times New Roman"/>
                <a:ea typeface="华文细黑"/>
                <a:cs typeface="Courier New"/>
              </a:rPr>
              <a:t>_______________________</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3" name="矩形 2"/>
          <p:cNvSpPr/>
          <p:nvPr/>
        </p:nvSpPr>
        <p:spPr>
          <a:xfrm>
            <a:off x="776139" y="881787"/>
            <a:ext cx="575543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现代化的冲击，使传统手艺悄然逝去</a:t>
            </a:r>
            <a:endParaRPr lang="zh-CN" altLang="en-US" sz="2800" kern="100" dirty="0">
              <a:solidFill>
                <a:srgbClr val="C00000"/>
              </a:solidFill>
              <a:latin typeface="Times New Roman"/>
              <a:ea typeface="华文细黑"/>
              <a:cs typeface="Times New Roman"/>
            </a:endParaRPr>
          </a:p>
        </p:txBody>
      </p:sp>
      <p:sp>
        <p:nvSpPr>
          <p:cNvPr id="2" name="矩形 1"/>
          <p:cNvSpPr/>
          <p:nvPr/>
        </p:nvSpPr>
        <p:spPr>
          <a:xfrm>
            <a:off x="376565" y="1957323"/>
            <a:ext cx="4134465" cy="738664"/>
          </a:xfrm>
          <a:prstGeom prst="rect">
            <a:avLst/>
          </a:prstGeom>
        </p:spPr>
        <p:txBody>
          <a:bodyPr wrap="none">
            <a:spAutoFit/>
          </a:bodyPr>
          <a:lstStyle/>
          <a:p>
            <a:pPr>
              <a:lnSpc>
                <a:spcPct val="150000"/>
              </a:lnSpc>
            </a:pPr>
            <a:r>
              <a:rPr lang="zh-CN" altLang="zh-CN" sz="2800" kern="100" dirty="0" smtClean="0">
                <a:solidFill>
                  <a:srgbClr val="C00000"/>
                </a:solidFill>
                <a:latin typeface="Times New Roman"/>
                <a:ea typeface="华文细黑"/>
                <a:cs typeface="Times New Roman"/>
              </a:rPr>
              <a:t>制作人</a:t>
            </a:r>
            <a:r>
              <a:rPr lang="zh-CN" altLang="zh-CN" sz="2800" kern="100" dirty="0">
                <a:solidFill>
                  <a:srgbClr val="C00000"/>
                </a:solidFill>
                <a:latin typeface="Times New Roman"/>
                <a:ea typeface="华文细黑"/>
                <a:cs typeface="Times New Roman"/>
              </a:rPr>
              <a:t>留下的体温和感情</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10024278" y="1533385"/>
            <a:ext cx="1620957" cy="523220"/>
          </a:xfrm>
          <a:prstGeom prst="rect">
            <a:avLst/>
          </a:prstGeom>
        </p:spPr>
        <p:txBody>
          <a:bodyPr wrap="none">
            <a:spAutoFit/>
          </a:bodyPr>
          <a:lstStyle/>
          <a:p>
            <a:r>
              <a:rPr lang="zh-CN" altLang="zh-CN" sz="2800" kern="100">
                <a:solidFill>
                  <a:srgbClr val="C00000"/>
                </a:solidFill>
                <a:latin typeface="Times New Roman"/>
                <a:ea typeface="华文细黑"/>
                <a:cs typeface="Times New Roman"/>
              </a:rPr>
              <a:t>却没有了</a:t>
            </a:r>
            <a:endParaRPr lang="zh-CN" altLang="en-US"/>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P spid="2" grpId="0"/>
      <p:bldP spid="2" grpId="1"/>
      <p:bldP spid="7"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095" y="11207"/>
            <a:ext cx="11826312" cy="6521761"/>
          </a:xfrm>
          <a:prstGeom prst="rect">
            <a:avLst/>
          </a:prstGeom>
        </p:spPr>
        <p:txBody>
          <a:bodyPr wrap="square" lIns="121898" tIns="60948" rIns="121898" bIns="60948">
            <a:spAutoFit/>
          </a:bodyPr>
          <a:lstStyle/>
          <a:p>
            <a:pPr>
              <a:lnSpc>
                <a:spcPct val="140000"/>
              </a:lnSpc>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在下面一段文字横线处补写恰当的语句，使整段文字语意完整连贯，内容贴切，逻辑严密。每处不超过</a:t>
            </a:r>
            <a:r>
              <a:rPr lang="en-US" altLang="zh-CN" sz="2700" kern="100" dirty="0">
                <a:latin typeface="Times New Roman"/>
                <a:ea typeface="华文细黑"/>
                <a:cs typeface="Courier New"/>
              </a:rPr>
              <a:t>15</a:t>
            </a:r>
            <a:r>
              <a:rPr lang="zh-CN" altLang="zh-CN" sz="2700" kern="100" dirty="0">
                <a:latin typeface="Times New Roman"/>
                <a:ea typeface="华文细黑"/>
                <a:cs typeface="Times New Roman"/>
              </a:rPr>
              <a:t>个字</a:t>
            </a:r>
            <a:r>
              <a:rPr lang="zh-CN" altLang="zh-CN" sz="2700" kern="100" dirty="0" smtClean="0">
                <a:latin typeface="Times New Roman"/>
                <a:ea typeface="华文细黑"/>
                <a:cs typeface="Times New Roman"/>
              </a:rPr>
              <a:t>。</a:t>
            </a:r>
            <a:endParaRPr lang="en-US" altLang="zh-CN" sz="2700" kern="100" dirty="0" smtClean="0">
              <a:latin typeface="宋体"/>
              <a:cs typeface="Courier New"/>
            </a:endParaRPr>
          </a:p>
          <a:p>
            <a:pPr indent="720000">
              <a:lnSpc>
                <a:spcPct val="140000"/>
              </a:lnSpc>
            </a:pPr>
            <a:r>
              <a:rPr lang="zh-CN" altLang="zh-CN" sz="2700" kern="100" dirty="0">
                <a:latin typeface="Times New Roman"/>
                <a:ea typeface="华文细黑"/>
                <a:cs typeface="Times New Roman"/>
              </a:rPr>
              <a:t>传统社会中，诚信是做人之本，</a:t>
            </a:r>
            <a:r>
              <a:rPr lang="en-US" altLang="zh-CN" sz="2700" kern="100" dirty="0">
                <a:latin typeface="宋体"/>
                <a:ea typeface="华文细黑"/>
                <a:cs typeface="Times New Roman"/>
              </a:rPr>
              <a:t>①</a:t>
            </a:r>
            <a:r>
              <a:rPr lang="en-US" altLang="zh-CN" sz="2700" kern="100" dirty="0" smtClean="0">
                <a:latin typeface="Times New Roman"/>
                <a:ea typeface="华文细黑"/>
                <a:cs typeface="Courier New"/>
              </a:rPr>
              <a:t>___________________</a:t>
            </a:r>
            <a:r>
              <a:rPr lang="en-US" altLang="zh-CN" sz="2700" kern="100" dirty="0">
                <a:latin typeface="Times New Roman"/>
                <a:ea typeface="华文细黑"/>
                <a:cs typeface="Courier New"/>
              </a:rPr>
              <a:t>_</a:t>
            </a:r>
            <a:r>
              <a:rPr lang="en-US" altLang="zh-CN" sz="2700" kern="100" dirty="0" smtClean="0">
                <a:latin typeface="Times New Roman"/>
                <a:ea typeface="华文细黑"/>
                <a:cs typeface="Courier New"/>
              </a:rPr>
              <a:t>_</a:t>
            </a:r>
            <a:r>
              <a:rPr lang="zh-CN" altLang="zh-CN" sz="2700" kern="100" dirty="0" smtClean="0">
                <a:latin typeface="Times New Roman"/>
                <a:ea typeface="华文细黑"/>
                <a:cs typeface="Times New Roman"/>
              </a:rPr>
              <a:t>，</a:t>
            </a:r>
            <a:r>
              <a:rPr lang="zh-CN" altLang="zh-CN" sz="2700" kern="100" dirty="0">
                <a:latin typeface="Times New Roman"/>
                <a:ea typeface="华文细黑"/>
                <a:cs typeface="Times New Roman"/>
              </a:rPr>
              <a:t>那么他就难以立身处世。在我国古代社会，诚信不仅是调节个人行为的道德规范，而且是为大多数人所尊奉、具有普遍意义的伦理道德。它要求个人对内立足于</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诚</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，坚持自我本真和独立，不趋炎附势，不随波逐流</a:t>
            </a:r>
            <a:r>
              <a:rPr lang="zh-CN" altLang="zh-CN" sz="2700" kern="100" dirty="0">
                <a:latin typeface="Times New Roman"/>
                <a:ea typeface="华文细黑"/>
                <a:cs typeface="Times New Roman"/>
              </a:rPr>
              <a:t>；</a:t>
            </a:r>
            <a:r>
              <a:rPr lang="en-US" altLang="zh-CN" sz="2700" kern="100" dirty="0">
                <a:latin typeface="宋体"/>
                <a:ea typeface="华文细黑"/>
                <a:cs typeface="Times New Roman"/>
              </a:rPr>
              <a:t>②</a:t>
            </a:r>
            <a:r>
              <a:rPr lang="en-US" altLang="zh-CN" sz="2700" kern="100" dirty="0" smtClean="0">
                <a:latin typeface="Times New Roman"/>
                <a:ea typeface="华文细黑"/>
                <a:cs typeface="Courier New"/>
              </a:rPr>
              <a:t>_______________</a:t>
            </a:r>
            <a:r>
              <a:rPr lang="zh-CN" altLang="zh-CN" sz="2700" kern="100" dirty="0" smtClean="0">
                <a:latin typeface="Times New Roman"/>
                <a:ea typeface="华文细黑"/>
                <a:cs typeface="Times New Roman"/>
              </a:rPr>
              <a:t>，</a:t>
            </a:r>
            <a:r>
              <a:rPr lang="zh-CN" altLang="zh-CN" sz="2700" kern="100" dirty="0">
                <a:latin typeface="Times New Roman"/>
                <a:ea typeface="华文细黑"/>
                <a:cs typeface="Times New Roman"/>
              </a:rPr>
              <a:t>信守自己的承诺，不出尔反尔，不人云亦云。诚信更应成为现代社会的基本规范，然而人们却也感受到了</a:t>
            </a:r>
            <a:r>
              <a:rPr lang="en-US" altLang="zh-CN" sz="2700" kern="100" dirty="0">
                <a:latin typeface="宋体"/>
                <a:ea typeface="华文细黑"/>
                <a:cs typeface="Times New Roman"/>
              </a:rPr>
              <a:t>③</a:t>
            </a:r>
            <a:r>
              <a:rPr lang="en-US" altLang="zh-CN" sz="2700" kern="100" dirty="0" smtClean="0">
                <a:latin typeface="Times New Roman"/>
                <a:ea typeface="华文细黑"/>
                <a:cs typeface="Courier New"/>
              </a:rPr>
              <a:t>_____________________</a:t>
            </a:r>
            <a:r>
              <a:rPr lang="en-US" altLang="zh-CN" sz="2700" kern="100" dirty="0">
                <a:latin typeface="Times New Roman"/>
                <a:ea typeface="华文细黑"/>
                <a:cs typeface="Courier New"/>
              </a:rPr>
              <a:t>_</a:t>
            </a:r>
            <a:r>
              <a:rPr lang="en-US" altLang="zh-CN" sz="2700" kern="100" dirty="0" smtClean="0">
                <a:latin typeface="Times New Roman"/>
                <a:ea typeface="华文细黑"/>
                <a:cs typeface="Courier New"/>
              </a:rPr>
              <a:t>_</a:t>
            </a:r>
            <a:r>
              <a:rPr lang="zh-CN" altLang="zh-CN" sz="2700" kern="100" dirty="0" smtClean="0">
                <a:latin typeface="Times New Roman"/>
                <a:ea typeface="华文细黑"/>
                <a:cs typeface="Times New Roman"/>
              </a:rPr>
              <a:t>，</a:t>
            </a:r>
            <a:r>
              <a:rPr lang="zh-CN" altLang="zh-CN" sz="2700" kern="100" dirty="0">
                <a:latin typeface="Times New Roman"/>
                <a:ea typeface="华文细黑"/>
                <a:cs typeface="Times New Roman"/>
              </a:rPr>
              <a:t>当前市场经济环境下的某些无序和道德失范，已成为社会生活中的突出问题。因此，在社会主义市场经济体制建立和完善的过程中，特别需要诚信来维系，需要诚信的精神价值的支持</a:t>
            </a:r>
            <a:r>
              <a:rPr lang="zh-CN" altLang="zh-CN" sz="2700" kern="100" dirty="0" smtClean="0">
                <a:latin typeface="Times New Roman"/>
                <a:ea typeface="华文细黑"/>
                <a:cs typeface="Times New Roman"/>
              </a:rPr>
              <a:t>。</a:t>
            </a:r>
            <a:endParaRPr lang="zh-CN" altLang="zh-CN" sz="2700" kern="100" dirty="0">
              <a:latin typeface="宋体"/>
              <a:cs typeface="Courier New"/>
            </a:endParaRPr>
          </a:p>
        </p:txBody>
      </p:sp>
      <p:sp>
        <p:nvSpPr>
          <p:cNvPr id="2" name="矩形 1"/>
          <p:cNvSpPr/>
          <p:nvPr/>
        </p:nvSpPr>
        <p:spPr>
          <a:xfrm>
            <a:off x="6210627" y="1212404"/>
            <a:ext cx="3701003" cy="523220"/>
          </a:xfrm>
          <a:prstGeom prst="rect">
            <a:avLst/>
          </a:prstGeom>
        </p:spPr>
        <p:txBody>
          <a:bodyPr wrap="none">
            <a:spAutoFit/>
          </a:bodyPr>
          <a:lstStyle/>
          <a:p>
            <a:r>
              <a:rPr lang="zh-CN" altLang="zh-CN" sz="2700" kern="100" dirty="0">
                <a:solidFill>
                  <a:srgbClr val="C00000"/>
                </a:solidFill>
                <a:latin typeface="Times New Roman"/>
                <a:ea typeface="华文细黑"/>
                <a:cs typeface="Times New Roman"/>
              </a:rPr>
              <a:t>一个人一旦没有了诚信</a:t>
            </a:r>
            <a:endParaRPr lang="zh-CN" altLang="en-US" sz="2700" kern="100" dirty="0">
              <a:solidFill>
                <a:srgbClr val="C00000"/>
              </a:solidFill>
              <a:latin typeface="Times New Roman"/>
              <a:ea typeface="华文细黑"/>
              <a:cs typeface="Times New Roman"/>
            </a:endParaRPr>
          </a:p>
        </p:txBody>
      </p:sp>
      <p:sp>
        <p:nvSpPr>
          <p:cNvPr id="3" name="矩形 2"/>
          <p:cNvSpPr/>
          <p:nvPr/>
        </p:nvSpPr>
        <p:spPr>
          <a:xfrm>
            <a:off x="9171230" y="2959418"/>
            <a:ext cx="2903359" cy="507831"/>
          </a:xfrm>
          <a:prstGeom prst="rect">
            <a:avLst/>
          </a:prstGeom>
        </p:spPr>
        <p:txBody>
          <a:bodyPr wrap="none">
            <a:spAutoFit/>
          </a:bodyPr>
          <a:lstStyle/>
          <a:p>
            <a:r>
              <a:rPr lang="zh-CN" altLang="zh-CN" sz="2700" kern="100" spc="-50" dirty="0">
                <a:solidFill>
                  <a:srgbClr val="C00000"/>
                </a:solidFill>
                <a:latin typeface="Times New Roman"/>
                <a:ea typeface="华文细黑"/>
                <a:cs typeface="Times New Roman"/>
              </a:rPr>
              <a:t>对外恪守于</a:t>
            </a:r>
            <a:r>
              <a:rPr lang="en-US" altLang="zh-CN" sz="2700" kern="100" spc="-50" dirty="0">
                <a:solidFill>
                  <a:srgbClr val="C00000"/>
                </a:solidFill>
                <a:latin typeface="宋体" pitchFamily="2" charset="-122"/>
                <a:ea typeface="宋体" pitchFamily="2" charset="-122"/>
                <a:cs typeface="Times New Roman"/>
              </a:rPr>
              <a:t>“</a:t>
            </a:r>
            <a:r>
              <a:rPr lang="zh-CN" altLang="zh-CN" sz="2700" kern="100" spc="-50" dirty="0">
                <a:solidFill>
                  <a:srgbClr val="C00000"/>
                </a:solidFill>
                <a:latin typeface="Times New Roman"/>
                <a:ea typeface="华文细黑"/>
                <a:cs typeface="Times New Roman"/>
              </a:rPr>
              <a:t>信</a:t>
            </a:r>
            <a:r>
              <a:rPr lang="en-US" altLang="zh-CN" sz="2700" kern="100" spc="-50" dirty="0">
                <a:solidFill>
                  <a:srgbClr val="C00000"/>
                </a:solidFill>
                <a:latin typeface="宋体" pitchFamily="2" charset="-122"/>
                <a:ea typeface="宋体" pitchFamily="2" charset="-122"/>
                <a:cs typeface="Times New Roman"/>
              </a:rPr>
              <a:t>”</a:t>
            </a:r>
            <a:endParaRPr lang="zh-CN" altLang="en-US" sz="2700" kern="100" spc="-50" dirty="0">
              <a:solidFill>
                <a:srgbClr val="C00000"/>
              </a:solidFill>
              <a:latin typeface="宋体" pitchFamily="2" charset="-122"/>
              <a:ea typeface="宋体" pitchFamily="2" charset="-122"/>
              <a:cs typeface="Times New Roman"/>
            </a:endParaRPr>
          </a:p>
        </p:txBody>
      </p:sp>
      <p:sp>
        <p:nvSpPr>
          <p:cNvPr id="5" name="矩形 4"/>
          <p:cNvSpPr/>
          <p:nvPr/>
        </p:nvSpPr>
        <p:spPr>
          <a:xfrm>
            <a:off x="5061694" y="4092724"/>
            <a:ext cx="4093530" cy="523220"/>
          </a:xfrm>
          <a:prstGeom prst="rect">
            <a:avLst/>
          </a:prstGeom>
        </p:spPr>
        <p:txBody>
          <a:bodyPr wrap="none">
            <a:spAutoFit/>
          </a:bodyPr>
          <a:lstStyle/>
          <a:p>
            <a:r>
              <a:rPr lang="zh-CN" altLang="zh-CN" sz="2700" kern="100" dirty="0">
                <a:solidFill>
                  <a:srgbClr val="C00000"/>
                </a:solidFill>
                <a:latin typeface="Times New Roman"/>
                <a:ea typeface="华文细黑"/>
                <a:cs typeface="Times New Roman"/>
              </a:rPr>
              <a:t>自己的周遭生活诚信缺失</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641" y="164605"/>
            <a:ext cx="11709220" cy="5293733"/>
          </a:xfrm>
          <a:prstGeom prst="rect">
            <a:avLst/>
          </a:prstGeom>
        </p:spPr>
        <p:txBody>
          <a:bodyPr wrap="square" lIns="121898" tIns="60948" rIns="121898" bIns="60948">
            <a:spAutoFit/>
          </a:bodyPr>
          <a:lstStyle/>
          <a:p>
            <a:pPr algn="just">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gn="just">
              <a:lnSpc>
                <a:spcPct val="150000"/>
              </a:lnSpc>
            </a:pPr>
            <a:r>
              <a:rPr lang="zh-CN" altLang="zh-CN" sz="2800" kern="100" dirty="0">
                <a:latin typeface="Times New Roman"/>
                <a:ea typeface="华文细黑"/>
                <a:cs typeface="Times New Roman"/>
              </a:rPr>
              <a:t>礼是对人的社会行为的规范，是文明社会的重要标志</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_________</a:t>
            </a:r>
          </a:p>
          <a:p>
            <a:pPr algn="just">
              <a:lnSpc>
                <a:spcPct val="150000"/>
              </a:lnSpc>
            </a:pP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：一种是自然属性，一种是社会属性。作为自然属性的人，属于动物，只不过是高级动物而已；作为社会属性的人，</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。一个人的行为，如果脱离了礼仪的规范，那么剩下的只是自然属性，</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a:t>
            </a:r>
          </a:p>
          <a:p>
            <a:pPr algn="just">
              <a:lnSpc>
                <a:spcPct val="150000"/>
              </a:lnSpc>
            </a:pP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这个道理，早在两千多年前，我们的先哲就已经说得清清楚楚了。</a:t>
            </a:r>
            <a:endParaRPr lang="zh-CN" altLang="zh-CN" sz="1050" kern="100" dirty="0">
              <a:effectLst/>
              <a:latin typeface="宋体"/>
              <a:cs typeface="Courier New"/>
            </a:endParaRPr>
          </a:p>
        </p:txBody>
      </p:sp>
      <p:sp>
        <p:nvSpPr>
          <p:cNvPr id="2" name="矩形 1"/>
          <p:cNvSpPr/>
          <p:nvPr/>
        </p:nvSpPr>
        <p:spPr>
          <a:xfrm>
            <a:off x="190550" y="2186494"/>
            <a:ext cx="1261884" cy="523220"/>
          </a:xfrm>
          <a:prstGeom prst="rect">
            <a:avLst/>
          </a:prstGeom>
        </p:spPr>
        <p:txBody>
          <a:bodyPr wrap="none">
            <a:spAutoFit/>
          </a:bodyPr>
          <a:lstStyle/>
          <a:p>
            <a:r>
              <a:rPr lang="zh-CN" altLang="zh-CN" sz="2800" kern="100" dirty="0" smtClean="0">
                <a:solidFill>
                  <a:srgbClr val="C00000"/>
                </a:solidFill>
                <a:latin typeface="Times New Roman"/>
                <a:ea typeface="华文细黑"/>
                <a:cs typeface="Times New Roman"/>
              </a:rPr>
              <a:t>重</a:t>
            </a:r>
            <a:r>
              <a:rPr lang="zh-CN" altLang="zh-CN" sz="2800" kern="100" dirty="0">
                <a:solidFill>
                  <a:srgbClr val="C00000"/>
                </a:solidFill>
                <a:latin typeface="Times New Roman"/>
                <a:ea typeface="华文细黑"/>
                <a:cs typeface="Times New Roman"/>
              </a:rPr>
              <a:t>属性</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8510567" y="2831791"/>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必须受礼仪的规范</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457374" y="4096802"/>
            <a:ext cx="2698175" cy="523220"/>
          </a:xfrm>
          <a:prstGeom prst="rect">
            <a:avLst/>
          </a:prstGeom>
        </p:spPr>
        <p:txBody>
          <a:bodyPr wrap="none">
            <a:spAutoFit/>
          </a:bodyPr>
          <a:lstStyle/>
          <a:p>
            <a:r>
              <a:rPr lang="zh-CN" altLang="zh-CN" sz="2800" kern="100" smtClean="0">
                <a:solidFill>
                  <a:srgbClr val="C00000"/>
                </a:solidFill>
                <a:latin typeface="Times New Roman"/>
                <a:ea typeface="华文细黑"/>
                <a:cs typeface="Times New Roman"/>
              </a:rPr>
              <a:t>就</a:t>
            </a:r>
            <a:r>
              <a:rPr lang="zh-CN" altLang="zh-CN" sz="2800" kern="100" dirty="0">
                <a:solidFill>
                  <a:srgbClr val="C00000"/>
                </a:solidFill>
                <a:latin typeface="Times New Roman"/>
                <a:ea typeface="华文细黑"/>
                <a:cs typeface="Times New Roman"/>
              </a:rPr>
              <a:t>与禽兽无异了</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9942998" y="1557586"/>
            <a:ext cx="162095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人具有</a:t>
            </a:r>
            <a:r>
              <a:rPr lang="zh-CN" altLang="zh-CN" sz="2800" kern="100" dirty="0" smtClean="0">
                <a:solidFill>
                  <a:srgbClr val="C00000"/>
                </a:solidFill>
                <a:latin typeface="Times New Roman"/>
                <a:ea typeface="华文细黑"/>
                <a:cs typeface="Times New Roman"/>
              </a:rPr>
              <a:t>双</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11289530" y="3471322"/>
            <a:ext cx="494308" cy="523220"/>
          </a:xfrm>
          <a:prstGeom prst="rect">
            <a:avLst/>
          </a:prstGeom>
        </p:spPr>
        <p:txBody>
          <a:bodyPr wrap="none">
            <a:spAutoFit/>
          </a:bodyPr>
          <a:lstStyle/>
          <a:p>
            <a:r>
              <a:rPr lang="zh-CN" altLang="zh-CN" sz="2800" kern="100" smtClean="0">
                <a:solidFill>
                  <a:srgbClr val="C00000"/>
                </a:solidFill>
                <a:latin typeface="Times New Roman"/>
                <a:ea typeface="华文细黑"/>
                <a:cs typeface="Times New Roman"/>
              </a:rPr>
              <a:t>这</a:t>
            </a:r>
            <a:endParaRPr lang="zh-CN" altLang="zh-CN"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P spid="5" grpId="0"/>
      <p:bldP spid="5" grpId="1"/>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4943"/>
            <a:ext cx="11449272" cy="6758749"/>
          </a:xfrm>
          <a:prstGeom prst="rect">
            <a:avLst/>
          </a:prstGeom>
        </p:spPr>
        <p:txBody>
          <a:bodyPr wrap="square" lIns="121898" tIns="60948" rIns="121898" bIns="60948">
            <a:spAutoFit/>
          </a:bodyPr>
          <a:lstStyle/>
          <a:p>
            <a:pPr>
              <a:lnSpc>
                <a:spcPct val="14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表达应用</a:t>
            </a:r>
            <a:r>
              <a:rPr lang="en-US" altLang="zh-CN" sz="2800" kern="100" dirty="0">
                <a:latin typeface="Times New Roman"/>
                <a:ea typeface="华文细黑"/>
                <a:cs typeface="Courier New"/>
              </a:rPr>
              <a:t>E</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语言表达简明、连贯、得体，准确、鲜明、生动</a:t>
            </a:r>
            <a:endParaRPr lang="zh-CN" altLang="zh-CN" sz="1050" kern="100" dirty="0">
              <a:latin typeface="宋体"/>
              <a:cs typeface="Courier New"/>
            </a:endParaRPr>
          </a:p>
          <a:p>
            <a:pPr>
              <a:lnSpc>
                <a:spcPct val="140000"/>
              </a:lnSpc>
            </a:pPr>
            <a:r>
              <a:rPr lang="en-US" altLang="zh-CN" sz="2800" kern="100" dirty="0">
                <a:latin typeface="Times New Roman"/>
                <a:ea typeface="华文细黑"/>
                <a:cs typeface="Courier New"/>
              </a:rPr>
              <a:t>1.(2014·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15963">
              <a:lnSpc>
                <a:spcPct val="140000"/>
              </a:lnSpc>
            </a:pPr>
            <a:r>
              <a:rPr lang="zh-CN" altLang="zh-CN" sz="2800" kern="100" dirty="0">
                <a:latin typeface="Times New Roman"/>
                <a:ea typeface="华文细黑"/>
                <a:cs typeface="Times New Roman"/>
              </a:rPr>
              <a:t>二氧化碳是最主要的大气保温气体之一。大气中的二氧化碳浓度升高会导致全球变暖，造成天气干旱或旱涝不均，甚至可能造成海洋水位上升，淹没大量沿海城市，</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然而，也有研究指出，</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：比如增加的二氧化碳可以给植物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施肥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，有利于植物的生长。但这必须有个前提，植物还活着！如果土壤被污染，</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我们就失去了这些向大气中释放氧气的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氧气工厂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空气净化器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982043" y="3712085"/>
            <a:ext cx="375860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给人类带来巨大的灾难　</a:t>
            </a:r>
            <a:endParaRPr lang="zh-CN" altLang="en-US" sz="2800" dirty="0">
              <a:solidFill>
                <a:srgbClr val="C00000"/>
              </a:solidFill>
            </a:endParaRPr>
          </a:p>
        </p:txBody>
      </p:sp>
      <p:sp>
        <p:nvSpPr>
          <p:cNvPr id="4" name="矩形 3"/>
          <p:cNvSpPr/>
          <p:nvPr/>
        </p:nvSpPr>
        <p:spPr>
          <a:xfrm>
            <a:off x="1763571" y="4308748"/>
            <a:ext cx="413446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二氧化碳增加会带来好处</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2833296" y="5493643"/>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植物就会生病甚至死亡</a:t>
            </a:r>
          </a:p>
        </p:txBody>
      </p:sp>
      <p:sp>
        <p:nvSpPr>
          <p:cNvPr id="8" name="TextBox 7"/>
          <p:cNvSpPr txBox="1"/>
          <p:nvPr/>
        </p:nvSpPr>
        <p:spPr>
          <a:xfrm>
            <a:off x="8027701" y="8078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TextBox 8">
            <a:hlinkClick r:id="rId2" action="ppaction://hlinksldjump"/>
          </p:cNvPr>
          <p:cNvSpPr txBox="1"/>
          <p:nvPr/>
        </p:nvSpPr>
        <p:spPr>
          <a:xfrm>
            <a:off x="9138592" y="8078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0" name="TextBox 9">
            <a:hlinkClick r:id="rId3" action="ppaction://hlinksldjump"/>
          </p:cNvPr>
          <p:cNvSpPr txBox="1"/>
          <p:nvPr/>
        </p:nvSpPr>
        <p:spPr>
          <a:xfrm>
            <a:off x="10247287" y="80788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P spid="4" grpId="0"/>
      <p:bldP spid="4" grpId="1"/>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30664"/>
            <a:ext cx="11478502" cy="4647402"/>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推导要补写的句子是做题的核心，那么如何推导呢？</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依据所填的句子位置，推导所补写句子的特点和作用。</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把握了语段内容后，就要看所填句子在语段中的位置，结合上下文语境，推测其作用和大致内容，这样才能确定答案。</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如果空缺在段首，说明它可能是语段的起始句，起总领作用。如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年全国乙卷第</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题第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句就是这样的句子，应围绕总结性、提要性的内容组织答案</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93490"/>
            <a:ext cx="11478502" cy="5293733"/>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如果空缺在语段中间，说明它可能是过渡句、衔接句，起承上启下、递进延展的作用，所拟写句子应与上文或下文有紧密关联，需要兼顾，不能顾此失彼。</a:t>
            </a:r>
            <a:endParaRPr lang="zh-CN" altLang="zh-CN" sz="1050" kern="100" dirty="0">
              <a:solidFill>
                <a:prstClr val="black"/>
              </a:solidFill>
              <a:latin typeface="宋体"/>
              <a:cs typeface="Courier New"/>
            </a:endParaRPr>
          </a:p>
          <a:p>
            <a:pPr>
              <a:lnSpc>
                <a:spcPct val="150000"/>
              </a:lnSpc>
            </a:pPr>
            <a:r>
              <a:rPr lang="zh-CN" altLang="zh-CN" sz="2800" kern="100" dirty="0" smtClean="0">
                <a:latin typeface="Times New Roman"/>
                <a:ea typeface="华文细黑"/>
                <a:cs typeface="Times New Roman"/>
              </a:rPr>
              <a:t>如果空缺在语段末尾，说明它可能是个总结句，是对该句或整个语段内容的高度概括。如</a:t>
            </a:r>
            <a:r>
              <a:rPr lang="en-US" altLang="zh-CN" sz="2800" kern="100" dirty="0" smtClean="0">
                <a:latin typeface="Times New Roman"/>
                <a:ea typeface="华文细黑"/>
                <a:cs typeface="Courier New"/>
              </a:rPr>
              <a:t>2016</a:t>
            </a:r>
            <a:r>
              <a:rPr lang="zh-CN" altLang="zh-CN" sz="2800" kern="100" dirty="0" smtClean="0">
                <a:latin typeface="Times New Roman"/>
                <a:ea typeface="华文细黑"/>
                <a:cs typeface="Times New Roman"/>
              </a:rPr>
              <a:t>年全国丙卷第</a:t>
            </a:r>
            <a:r>
              <a:rPr lang="en-US" altLang="zh-CN" sz="2800" kern="100" dirty="0" smtClean="0">
                <a:latin typeface="Times New Roman"/>
                <a:ea typeface="华文细黑"/>
                <a:cs typeface="Courier New"/>
              </a:rPr>
              <a:t>16</a:t>
            </a:r>
            <a:r>
              <a:rPr lang="zh-CN" altLang="zh-CN" sz="2800" kern="100" dirty="0" smtClean="0">
                <a:latin typeface="Times New Roman"/>
                <a:ea typeface="华文细黑"/>
                <a:cs typeface="Times New Roman"/>
              </a:rPr>
              <a:t>题第</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句就是结论句，所拟写句子要具有高度概括性，需要顾及整个语段，有时要与总领句照应。</a:t>
            </a:r>
            <a:endParaRPr lang="zh-CN" altLang="zh-CN" sz="1050" kern="100" dirty="0" smtClean="0">
              <a:latin typeface="宋体"/>
              <a:cs typeface="Courier New"/>
            </a:endParaRPr>
          </a:p>
          <a:p>
            <a:pPr>
              <a:lnSpc>
                <a:spcPct val="150000"/>
              </a:lnSpc>
            </a:pPr>
            <a:r>
              <a:rPr lang="zh-CN" altLang="zh-CN" sz="2800" kern="100" dirty="0" smtClean="0">
                <a:latin typeface="Times New Roman"/>
                <a:ea typeface="华文细黑"/>
                <a:cs typeface="Times New Roman"/>
              </a:rPr>
              <a:t>此外</a:t>
            </a:r>
            <a:r>
              <a:rPr lang="zh-CN" altLang="zh-CN" sz="2800" kern="100" dirty="0">
                <a:latin typeface="Times New Roman"/>
                <a:ea typeface="华文细黑"/>
                <a:cs typeface="Times New Roman"/>
              </a:rPr>
              <a:t>，如果空缺后面有个例子，所拟写句子就需要对所举例子予以总结、概括。</a:t>
            </a:r>
            <a:endParaRPr lang="zh-CN" altLang="zh-CN" sz="1050" kern="100" dirty="0">
              <a:effectLst/>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0896"/>
            <a:ext cx="11478502" cy="5211146"/>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依据上下文内容及上下文的逻辑发展推导所补写句子的内容，做到内容上扣得紧。</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如前面第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处，上文正面谈诚信的重要性，根据下文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那么他就难以立身处世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推知，此处应填的是反面谈诚信的重要性，是谈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诚信的缺失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做语句补写题特别需要这种联系上下文的能力。这个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，不仅仅指所要填句子的上句或下句，有时需要更远的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。只有紧紧把握了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，才能做到语意贯通、基调和谐、事理情理相通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658639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依据上下文的语言形式，推知具体的衔接词语及表达形式，做到形式上接得上。</a:t>
            </a:r>
            <a:endParaRPr lang="zh-CN" altLang="zh-CN" sz="1050" kern="100" dirty="0">
              <a:latin typeface="宋体"/>
              <a:cs typeface="Courier New"/>
            </a:endParaRPr>
          </a:p>
          <a:p>
            <a:pPr>
              <a:lnSpc>
                <a:spcPct val="150000"/>
              </a:lnSpc>
            </a:pP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上下文的语言形式</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具体指：</a:t>
            </a:r>
            <a:r>
              <a:rPr lang="en-US" altLang="zh-CN" sz="2800" kern="100" spc="-100" dirty="0">
                <a:latin typeface="宋体"/>
                <a:ea typeface="华文细黑"/>
                <a:cs typeface="Times New Roman"/>
              </a:rPr>
              <a:t>①</a:t>
            </a:r>
            <a:r>
              <a:rPr lang="zh-CN" altLang="zh-CN" sz="2800" kern="100" spc="-100" dirty="0">
                <a:latin typeface="Times New Roman"/>
                <a:ea typeface="华文细黑"/>
                <a:cs typeface="Times New Roman"/>
              </a:rPr>
              <a:t>语序要一致，</a:t>
            </a:r>
            <a:r>
              <a:rPr lang="en-US" altLang="zh-CN" sz="2800" kern="100" spc="-100" dirty="0">
                <a:latin typeface="宋体"/>
                <a:ea typeface="华文细黑"/>
                <a:cs typeface="Times New Roman"/>
              </a:rPr>
              <a:t>②</a:t>
            </a:r>
            <a:r>
              <a:rPr lang="zh-CN" altLang="zh-CN" sz="2800" kern="100" spc="-100" dirty="0">
                <a:latin typeface="Times New Roman"/>
                <a:ea typeface="华文细黑"/>
                <a:cs typeface="Times New Roman"/>
              </a:rPr>
              <a:t>关联词语要搭配，</a:t>
            </a:r>
            <a:r>
              <a:rPr lang="en-US" altLang="zh-CN" sz="2800" kern="100" spc="-100" dirty="0">
                <a:latin typeface="宋体"/>
                <a:ea typeface="华文细黑"/>
                <a:cs typeface="Times New Roman"/>
              </a:rPr>
              <a:t>③</a:t>
            </a:r>
            <a:r>
              <a:rPr lang="zh-CN" altLang="zh-CN" sz="2800" kern="100" spc="-100" dirty="0">
                <a:latin typeface="Times New Roman"/>
                <a:ea typeface="华文细黑"/>
                <a:cs typeface="Times New Roman"/>
              </a:rPr>
              <a:t>问</a:t>
            </a:r>
            <a:r>
              <a:rPr lang="zh-CN" altLang="zh-CN" sz="2800" kern="100" dirty="0">
                <a:latin typeface="Times New Roman"/>
                <a:ea typeface="华文细黑"/>
                <a:cs typeface="Times New Roman"/>
              </a:rPr>
              <a:t>句与答句相照应，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指代词要衔接，</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句式前后要一致，</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与前后句的词语要搭配。</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例如上面第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处后半句中有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一词，表明是假设关系，故前半句应含有表假设的关联词。第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处前面是分号，表明要填的句子在结构上应与前面的保持一致，故应用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处要填的是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感受到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的宾语，故所填的句子应与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相搭配，不能使用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等词语。</a:t>
            </a:r>
            <a:endParaRPr lang="zh-CN" altLang="zh-CN" sz="1050" kern="100" dirty="0">
              <a:effectLst/>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97448"/>
            <a:ext cx="11478502" cy="2708410"/>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不少考生做此类题目，问题不是出在内容的连贯上，而是语言形式上，缺少必要的衔接词。解决这一问题的唯一办法就是好好研究上下文的语言形式。</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另外，像要填句子所处的位置、上下句的标点等，都能帮助我们推导</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65498"/>
            <a:ext cx="11478502" cy="5293733"/>
          </a:xfrm>
          <a:prstGeom prst="rect">
            <a:avLst/>
          </a:prstGeom>
        </p:spPr>
        <p:txBody>
          <a:bodyPr wrap="square" lIns="121898" tIns="60948" rIns="121898" bIns="60948">
            <a:spAutoFit/>
          </a:bodyPr>
          <a:lstStyle/>
          <a:p>
            <a:pPr lvl="0">
              <a:lnSpc>
                <a:spcPct val="150000"/>
              </a:lnSpc>
            </a:pPr>
            <a:r>
              <a:rPr lang="zh-CN" altLang="zh-CN" sz="2800" b="1" kern="100" dirty="0">
                <a:solidFill>
                  <a:srgbClr val="0000FF"/>
                </a:solidFill>
                <a:latin typeface="微软雅黑"/>
                <a:ea typeface="微软雅黑"/>
                <a:cs typeface="Times New Roman"/>
              </a:rPr>
              <a:t>第三步：检查验证</a:t>
            </a:r>
            <a:r>
              <a:rPr lang="en-US" altLang="zh-CN" sz="2800" b="1" kern="100" dirty="0">
                <a:solidFill>
                  <a:srgbClr val="0000FF"/>
                </a:solidFill>
                <a:latin typeface="微软雅黑"/>
                <a:ea typeface="微软雅黑"/>
                <a:cs typeface="Courier New"/>
              </a:rPr>
              <a:t>——</a:t>
            </a:r>
            <a:r>
              <a:rPr lang="zh-CN" altLang="zh-CN" sz="2800" b="1" kern="100" dirty="0">
                <a:solidFill>
                  <a:srgbClr val="0000FF"/>
                </a:solidFill>
                <a:latin typeface="微软雅黑"/>
                <a:ea typeface="微软雅黑"/>
                <a:cs typeface="Times New Roman"/>
              </a:rPr>
              <a:t>代入检验，以求连贯</a:t>
            </a:r>
            <a:endParaRPr lang="zh-CN" altLang="zh-CN" sz="1050" b="1" kern="100" dirty="0">
              <a:solidFill>
                <a:srgbClr val="0000FF"/>
              </a:solidFill>
              <a:latin typeface="微软雅黑"/>
              <a:ea typeface="微软雅黑"/>
              <a:cs typeface="Courier New"/>
            </a:endParaRPr>
          </a:p>
          <a:p>
            <a:pPr lvl="0">
              <a:lnSpc>
                <a:spcPct val="150000"/>
              </a:lnSpc>
            </a:pPr>
            <a:r>
              <a:rPr lang="zh-CN" altLang="zh-CN" sz="2800" kern="100" dirty="0">
                <a:solidFill>
                  <a:prstClr val="black"/>
                </a:solidFill>
                <a:latin typeface="Times New Roman"/>
                <a:ea typeface="华文细黑"/>
                <a:cs typeface="Times New Roman"/>
              </a:rPr>
              <a:t>语句补写题所补写的句子，无论是内容还是形式，都只能来自语段，绝对不能脱离语段。根据这个原则，必须要对拟写好的句子作全面细致的检查验证，看是否自然巧妙、准确和谐；是否做到了内容贴切、语意连贯、逻辑严密；是否兼顾了事理的逻辑性、风格的趋同性、文体色彩</a:t>
            </a:r>
            <a:r>
              <a:rPr lang="zh-CN" altLang="zh-CN" sz="2800" kern="100" dirty="0" smtClean="0">
                <a:solidFill>
                  <a:prstClr val="black"/>
                </a:solidFill>
                <a:latin typeface="Times New Roman"/>
                <a:ea typeface="华文细黑"/>
                <a:cs typeface="Times New Roman"/>
              </a:rPr>
              <a:t>的一致性。如语段是议论性的，就要表达得周密严谨；是说明性的，就要表达得简明清晰；是文艺性的，就要表达得典雅富有诗意。总之，必须要代入原文读一读，做到发现问题及时补救。</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3422"/>
            <a:ext cx="11478502" cy="5857477"/>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推导出要补写的句子，很讲究推导技巧，这个技巧就是看清所补写句子的上下文，找出暗示性语言信息，这样可以保证所补写的句子内容扣得紧，形式接得上。</a:t>
            </a:r>
            <a:endParaRPr lang="zh-CN" altLang="zh-CN" sz="1050" kern="100" dirty="0">
              <a:latin typeface="宋体"/>
              <a:cs typeface="Courier New"/>
            </a:endParaRPr>
          </a:p>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抓住前后照应的暗示</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在语段中，常常会出现内容上总分或分总的照应；关键词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即使、不仅、之所以、不是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分别与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也、而且、是因为、而是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照应；代词指代对象出现在前，代词指代句出现在后，二者之间也有照应的暗示。抓住了这些暗示信息，所拟写句子的句序、句式甚至用词大致也可确定下来。</a:t>
            </a:r>
            <a:endParaRPr lang="zh-CN" altLang="zh-CN" sz="1050" kern="100" dirty="0">
              <a:effectLst/>
              <a:latin typeface="宋体"/>
              <a:cs typeface="Courier New"/>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5" name="矩形 4"/>
          <p:cNvSpPr/>
          <p:nvPr/>
        </p:nvSpPr>
        <p:spPr>
          <a:xfrm>
            <a:off x="4291513" y="189434"/>
            <a:ext cx="6340197" cy="553998"/>
          </a:xfrm>
          <a:prstGeom prst="rect">
            <a:avLst/>
          </a:prstGeom>
        </p:spPr>
        <p:txBody>
          <a:bodyPr wrap="none">
            <a:spAutoFit/>
          </a:bodyPr>
          <a:lstStyle/>
          <a:p>
            <a:r>
              <a:rPr lang="zh-CN" altLang="zh-CN" sz="3000" b="1" dirty="0">
                <a:solidFill>
                  <a:schemeClr val="bg1"/>
                </a:solidFill>
                <a:latin typeface="微软雅黑" pitchFamily="34" charset="-122"/>
                <a:ea typeface="微软雅黑" pitchFamily="34" charset="-122"/>
              </a:rPr>
              <a:t>瞻前顾后，巧抓暗示，保证扣紧接上</a:t>
            </a:r>
          </a:p>
        </p:txBody>
      </p:sp>
      <p:sp>
        <p:nvSpPr>
          <p:cNvPr id="6" name="矩形 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7" name="矩形 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语言文字运用</a:t>
            </a:r>
            <a:r>
              <a:rPr lang="en-US" altLang="zh-CN" sz="2000" b="1" dirty="0" smtClean="0">
                <a:solidFill>
                  <a:schemeClr val="tx1"/>
                </a:solidFill>
                <a:latin typeface="Times New Roman" pitchFamily="18" charset="0"/>
                <a:ea typeface="+mj-ea"/>
                <a:cs typeface="Times New Roman" pitchFamily="18" charset="0"/>
              </a:rPr>
              <a:t>2</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642" y="88851"/>
            <a:ext cx="11709220" cy="6724894"/>
          </a:xfrm>
          <a:prstGeom prst="rect">
            <a:avLst/>
          </a:prstGeom>
        </p:spPr>
        <p:txBody>
          <a:bodyPr wrap="square" lIns="121898" tIns="60948" rIns="121898" bIns="60948">
            <a:spAutoFit/>
          </a:bodyPr>
          <a:lstStyle/>
          <a:p>
            <a:pPr>
              <a:lnSpc>
                <a:spcPct val="150000"/>
              </a:lnSpc>
            </a:pPr>
            <a:r>
              <a:rPr lang="en-US" altLang="zh-CN" sz="2600" b="1" kern="100" dirty="0">
                <a:solidFill>
                  <a:srgbClr val="C00000"/>
                </a:solidFill>
                <a:latin typeface="+mj-ea"/>
                <a:ea typeface="+mj-ea"/>
                <a:cs typeface="Times New Roman"/>
              </a:rPr>
              <a:t>边练边悟</a:t>
            </a:r>
            <a:r>
              <a:rPr lang="en-US" altLang="zh-CN" sz="2600" b="1" kern="100" dirty="0">
                <a:solidFill>
                  <a:srgbClr val="C00000"/>
                </a:solidFill>
                <a:latin typeface="Times New Roman" pitchFamily="18" charset="0"/>
                <a:ea typeface="Times New Roman" pitchFamily="18" charset="0"/>
                <a:cs typeface="Times New Roman" pitchFamily="18" charset="0"/>
              </a:rPr>
              <a:t>1</a:t>
            </a:r>
            <a:r>
              <a:rPr lang="en-US" altLang="zh-CN" sz="2600" b="1" kern="100" dirty="0">
                <a:solidFill>
                  <a:srgbClr val="C00000"/>
                </a:solidFill>
                <a:latin typeface="+mj-ea"/>
                <a:ea typeface="+mj-ea"/>
                <a:cs typeface="Courier New"/>
              </a:rPr>
              <a:t> </a:t>
            </a:r>
            <a:r>
              <a:rPr lang="en-US" altLang="zh-CN" sz="2600" kern="100" dirty="0">
                <a:latin typeface="华文细黑"/>
                <a:ea typeface="华文细黑"/>
                <a:cs typeface="Times New Roman"/>
              </a:rPr>
              <a:t>　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en-US" altLang="zh-CN" sz="2600" kern="100" dirty="0">
                <a:latin typeface="华文细黑"/>
                <a:ea typeface="华文细黑"/>
                <a:cs typeface="Times New Roman"/>
              </a:rPr>
              <a:t>个字。</a:t>
            </a:r>
            <a:endParaRPr lang="en-US" altLang="zh-CN" sz="2600" kern="100" dirty="0">
              <a:latin typeface="Times New Roman"/>
              <a:ea typeface="华文细黑"/>
              <a:cs typeface="Courier New"/>
            </a:endParaRPr>
          </a:p>
          <a:p>
            <a:pPr indent="720000">
              <a:lnSpc>
                <a:spcPct val="150000"/>
              </a:lnSpc>
            </a:pPr>
            <a:r>
              <a:rPr lang="zh-CN" altLang="zh-CN" sz="2600" kern="100" spc="-50" dirty="0">
                <a:latin typeface="Times New Roman"/>
                <a:ea typeface="华文细黑"/>
                <a:cs typeface="Times New Roman"/>
              </a:rPr>
              <a:t>中国人的吃喝绝对是一种文化，今天我们就来对此进行一番文化自省。作为个人，我就不大能节制吃喝：因为当过知青，有过饥渴难耐的体验，所以只要有机会就期盼</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好好撮一顿</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a:t>
            </a:r>
            <a:r>
              <a:rPr lang="en-US" altLang="zh-CN" sz="2600" kern="100" spc="-50" dirty="0">
                <a:latin typeface="宋体"/>
                <a:ea typeface="华文细黑"/>
                <a:cs typeface="Times New Roman"/>
              </a:rPr>
              <a:t>①</a:t>
            </a:r>
            <a:r>
              <a:rPr lang="en-US" altLang="zh-CN" sz="2600" kern="100" spc="-50" dirty="0" smtClean="0">
                <a:latin typeface="Times New Roman"/>
                <a:ea typeface="华文细黑"/>
                <a:cs typeface="Courier New"/>
              </a:rPr>
              <a:t>______________________________</a:t>
            </a:r>
            <a:r>
              <a:rPr lang="zh-CN" altLang="zh-CN" sz="2600" kern="100" spc="-50" dirty="0" smtClean="0">
                <a:latin typeface="Times New Roman"/>
                <a:ea typeface="华文细黑"/>
                <a:cs typeface="Times New Roman"/>
              </a:rPr>
              <a:t>：</a:t>
            </a:r>
            <a:r>
              <a:rPr lang="zh-CN" altLang="zh-CN" sz="2600" kern="100" spc="-50" dirty="0">
                <a:latin typeface="Times New Roman"/>
                <a:ea typeface="华文细黑"/>
                <a:cs typeface="Times New Roman"/>
              </a:rPr>
              <a:t>有人振振有词地找到</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文化根据</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，说是凡农耕、游牧民族的后代都遗传着一种</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饥渴因子</a:t>
            </a:r>
            <a:r>
              <a:rPr lang="en-US" altLang="zh-CN" sz="2600" kern="100" spc="-50" dirty="0">
                <a:latin typeface="宋体"/>
                <a:ea typeface="华文细黑"/>
                <a:cs typeface="Times New Roman"/>
              </a:rPr>
              <a:t>”</a:t>
            </a:r>
            <a:r>
              <a:rPr lang="zh-CN" altLang="zh-CN" sz="2600" kern="100" spc="-50" dirty="0">
                <a:latin typeface="Times New Roman"/>
                <a:ea typeface="华文细黑"/>
                <a:cs typeface="Times New Roman"/>
              </a:rPr>
              <a:t>，一旦</a:t>
            </a:r>
            <a:r>
              <a:rPr lang="en-US" altLang="zh-CN" sz="2600" kern="100" spc="-50" dirty="0">
                <a:latin typeface="宋体"/>
                <a:ea typeface="华文细黑"/>
                <a:cs typeface="Times New Roman"/>
              </a:rPr>
              <a:t>②</a:t>
            </a:r>
            <a:r>
              <a:rPr lang="en-US" altLang="zh-CN" sz="2600" kern="100" spc="-50" dirty="0" smtClean="0">
                <a:latin typeface="Times New Roman"/>
                <a:ea typeface="华文细黑"/>
                <a:cs typeface="Courier New"/>
              </a:rPr>
              <a:t>______________</a:t>
            </a:r>
            <a:r>
              <a:rPr lang="en-US" altLang="zh-CN" sz="2600" kern="100" spc="-50" dirty="0">
                <a:latin typeface="Times New Roman"/>
                <a:ea typeface="华文细黑"/>
                <a:cs typeface="Courier New"/>
              </a:rPr>
              <a:t>__</a:t>
            </a:r>
            <a:r>
              <a:rPr lang="en-US" altLang="zh-CN" sz="2600" kern="100" spc="-50" dirty="0" smtClean="0">
                <a:latin typeface="Times New Roman"/>
                <a:ea typeface="华文细黑"/>
                <a:cs typeface="Courier New"/>
              </a:rPr>
              <a:t>_______________________</a:t>
            </a:r>
            <a:r>
              <a:rPr lang="zh-CN" altLang="zh-CN" sz="2600" kern="100" spc="-50" dirty="0" smtClean="0">
                <a:latin typeface="Times New Roman"/>
                <a:ea typeface="华文细黑"/>
                <a:cs typeface="Times New Roman"/>
              </a:rPr>
              <a:t>，</a:t>
            </a:r>
            <a:r>
              <a:rPr lang="zh-CN" altLang="zh-CN" sz="2600" kern="100" spc="-50" dirty="0">
                <a:latin typeface="Times New Roman"/>
                <a:ea typeface="华文细黑"/>
                <a:cs typeface="Times New Roman"/>
              </a:rPr>
              <a:t>就容易</a:t>
            </a:r>
            <a:r>
              <a:rPr lang="zh-CN" altLang="zh-CN" sz="2600" kern="100" dirty="0">
                <a:latin typeface="Times New Roman"/>
                <a:ea typeface="华文细黑"/>
                <a:cs typeface="Times New Roman"/>
              </a:rPr>
              <a:t>放开肚皮胡吃海喝。作为民族，我们也不大注意节制吃喝：侵吞公款要判刑，公款吃喝却很容易被宽容。于是，山珍海味满桌，多高级的红酒皆能一饮而尽，直让外宾目瞪口呆。舌尖上的浪费，不可小看。无论个人、群体、民族，若想匡民风，清世风，</a:t>
            </a:r>
            <a:r>
              <a:rPr lang="en-US" altLang="zh-CN" sz="2600" kern="100" dirty="0">
                <a:latin typeface="宋体"/>
                <a:ea typeface="华文细黑"/>
                <a:cs typeface="Times New Roman"/>
              </a:rPr>
              <a:t>③</a:t>
            </a:r>
            <a:r>
              <a:rPr lang="en-US" altLang="zh-CN" sz="2600" kern="100" dirty="0" smtClean="0">
                <a:latin typeface="Times New Roman"/>
                <a:ea typeface="华文细黑"/>
                <a:cs typeface="Courier New"/>
              </a:rPr>
              <a:t>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_________________________</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2" name="矩形 1"/>
          <p:cNvSpPr/>
          <p:nvPr/>
        </p:nvSpPr>
        <p:spPr>
          <a:xfrm>
            <a:off x="4876427" y="2542947"/>
            <a:ext cx="4993675" cy="492443"/>
          </a:xfrm>
          <a:prstGeom prst="rect">
            <a:avLst/>
          </a:prstGeom>
        </p:spPr>
        <p:txBody>
          <a:bodyPr wrap="none">
            <a:spAutoFit/>
          </a:bodyPr>
          <a:lstStyle/>
          <a:p>
            <a:r>
              <a:rPr lang="zh-CN" altLang="zh-CN" sz="2600" kern="100" cap="all" spc="-100" dirty="0">
                <a:solidFill>
                  <a:srgbClr val="C00000"/>
                </a:solidFill>
                <a:latin typeface="Times New Roman"/>
                <a:ea typeface="华文细黑"/>
                <a:cs typeface="Times New Roman"/>
              </a:rPr>
              <a:t>作为群体，我们也不大能节制吃喝</a:t>
            </a:r>
            <a:endParaRPr lang="zh-CN" altLang="en-US" sz="2600" kern="100" cap="all" spc="-100" dirty="0">
              <a:solidFill>
                <a:srgbClr val="C00000"/>
              </a:solidFill>
              <a:latin typeface="Times New Roman"/>
              <a:ea typeface="华文细黑"/>
              <a:cs typeface="Times New Roman"/>
            </a:endParaRPr>
          </a:p>
        </p:txBody>
      </p:sp>
      <p:sp>
        <p:nvSpPr>
          <p:cNvPr id="3" name="矩形 2"/>
          <p:cNvSpPr/>
          <p:nvPr/>
        </p:nvSpPr>
        <p:spPr>
          <a:xfrm>
            <a:off x="2279127" y="3732540"/>
            <a:ext cx="6420347" cy="507831"/>
          </a:xfrm>
          <a:prstGeom prst="rect">
            <a:avLst/>
          </a:prstGeom>
        </p:spPr>
        <p:txBody>
          <a:bodyPr wrap="none">
            <a:spAutoFit/>
          </a:bodyPr>
          <a:lstStyle/>
          <a:p>
            <a:r>
              <a:rPr lang="zh-CN" altLang="zh-CN" sz="2600" kern="100" cap="all" dirty="0">
                <a:solidFill>
                  <a:srgbClr val="C00000"/>
                </a:solidFill>
                <a:latin typeface="Times New Roman"/>
                <a:ea typeface="华文细黑"/>
                <a:cs typeface="Times New Roman"/>
              </a:rPr>
              <a:t>吃喝不受约束</a:t>
            </a:r>
            <a:r>
              <a:rPr lang="en-US" altLang="zh-CN" sz="2600" kern="100" cap="all" dirty="0">
                <a:solidFill>
                  <a:srgbClr val="C00000"/>
                </a:solidFill>
                <a:latin typeface="Times New Roman"/>
                <a:ea typeface="华文细黑"/>
                <a:cs typeface="Times New Roman"/>
              </a:rPr>
              <a:t>(</a:t>
            </a:r>
            <a:r>
              <a:rPr lang="zh-CN" altLang="zh-CN" sz="2600" kern="100" cap="all" dirty="0">
                <a:solidFill>
                  <a:srgbClr val="C00000"/>
                </a:solidFill>
                <a:latin typeface="Times New Roman"/>
                <a:ea typeface="华文细黑"/>
                <a:cs typeface="Times New Roman"/>
              </a:rPr>
              <a:t>或</a:t>
            </a:r>
            <a:r>
              <a:rPr lang="en-US" altLang="zh-CN" sz="2700" kern="100" spc="-50" dirty="0">
                <a:solidFill>
                  <a:srgbClr val="C00000"/>
                </a:solidFill>
                <a:latin typeface="宋体" pitchFamily="2" charset="-122"/>
                <a:ea typeface="宋体" pitchFamily="2" charset="-122"/>
                <a:cs typeface="Times New Roman"/>
              </a:rPr>
              <a:t>“</a:t>
            </a:r>
            <a:r>
              <a:rPr lang="zh-CN" altLang="zh-CN" sz="2600" kern="100" cap="all" dirty="0">
                <a:solidFill>
                  <a:srgbClr val="C00000"/>
                </a:solidFill>
                <a:latin typeface="Times New Roman"/>
                <a:ea typeface="华文细黑"/>
                <a:cs typeface="Times New Roman"/>
              </a:rPr>
              <a:t>一旦有了吃喝的机会</a:t>
            </a:r>
            <a:r>
              <a:rPr lang="en-US" altLang="zh-CN" sz="2700" kern="100" spc="-50" dirty="0">
                <a:solidFill>
                  <a:srgbClr val="C00000"/>
                </a:solidFill>
                <a:latin typeface="宋体" pitchFamily="2" charset="-122"/>
                <a:ea typeface="宋体" pitchFamily="2" charset="-122"/>
                <a:cs typeface="Times New Roman"/>
              </a:rPr>
              <a:t>”</a:t>
            </a:r>
            <a:r>
              <a:rPr lang="en-US" altLang="zh-CN" sz="2600" kern="100" cap="all" dirty="0">
                <a:solidFill>
                  <a:srgbClr val="C00000"/>
                </a:solidFill>
                <a:latin typeface="Times New Roman"/>
                <a:ea typeface="华文细黑"/>
                <a:cs typeface="Times New Roman"/>
              </a:rPr>
              <a:t>)</a:t>
            </a:r>
            <a:endParaRPr lang="zh-CN" altLang="en-US" sz="2600" kern="100" cap="all" dirty="0">
              <a:solidFill>
                <a:srgbClr val="C00000"/>
              </a:solidFill>
              <a:latin typeface="Times New Roman"/>
              <a:ea typeface="华文细黑"/>
              <a:cs typeface="Times New Roman"/>
            </a:endParaRPr>
          </a:p>
        </p:txBody>
      </p:sp>
      <p:sp>
        <p:nvSpPr>
          <p:cNvPr id="5" name="矩形 4"/>
          <p:cNvSpPr/>
          <p:nvPr/>
        </p:nvSpPr>
        <p:spPr>
          <a:xfrm>
            <a:off x="1696986" y="6089754"/>
            <a:ext cx="7087197" cy="507831"/>
          </a:xfrm>
          <a:prstGeom prst="rect">
            <a:avLst/>
          </a:prstGeom>
        </p:spPr>
        <p:txBody>
          <a:bodyPr wrap="none">
            <a:spAutoFit/>
          </a:bodyPr>
          <a:lstStyle/>
          <a:p>
            <a:r>
              <a:rPr lang="zh-CN" altLang="zh-CN" sz="2600" kern="100" cap="all" dirty="0">
                <a:solidFill>
                  <a:srgbClr val="C00000"/>
                </a:solidFill>
                <a:latin typeface="Times New Roman"/>
                <a:ea typeface="华文细黑"/>
                <a:cs typeface="Times New Roman"/>
              </a:rPr>
              <a:t>不妨从狠刹吃喝风做起</a:t>
            </a:r>
            <a:r>
              <a:rPr lang="en-US" altLang="zh-CN" sz="2600" kern="100" cap="all" dirty="0">
                <a:solidFill>
                  <a:srgbClr val="C00000"/>
                </a:solidFill>
                <a:latin typeface="Times New Roman"/>
                <a:ea typeface="华文细黑"/>
                <a:cs typeface="Times New Roman"/>
              </a:rPr>
              <a:t>(</a:t>
            </a:r>
            <a:r>
              <a:rPr lang="zh-CN" altLang="zh-CN" sz="2600" kern="100" cap="all" dirty="0">
                <a:solidFill>
                  <a:srgbClr val="C00000"/>
                </a:solidFill>
                <a:latin typeface="Times New Roman"/>
                <a:ea typeface="华文细黑"/>
                <a:cs typeface="Times New Roman"/>
              </a:rPr>
              <a:t>或</a:t>
            </a:r>
            <a:r>
              <a:rPr lang="en-US" altLang="zh-CN" sz="2700" kern="100" spc="-50" dirty="0">
                <a:solidFill>
                  <a:srgbClr val="C00000"/>
                </a:solidFill>
                <a:latin typeface="宋体" pitchFamily="2" charset="-122"/>
                <a:ea typeface="宋体" pitchFamily="2" charset="-122"/>
                <a:cs typeface="Times New Roman"/>
              </a:rPr>
              <a:t>“</a:t>
            </a:r>
            <a:r>
              <a:rPr lang="zh-CN" altLang="zh-CN" sz="2600" kern="100" cap="all" dirty="0">
                <a:solidFill>
                  <a:srgbClr val="C00000"/>
                </a:solidFill>
                <a:latin typeface="Times New Roman"/>
                <a:ea typeface="华文细黑"/>
                <a:cs typeface="Times New Roman"/>
              </a:rPr>
              <a:t>就得刹住吃喝风</a:t>
            </a:r>
            <a:r>
              <a:rPr lang="en-US" altLang="zh-CN" sz="2700" kern="100" spc="-50" dirty="0">
                <a:solidFill>
                  <a:srgbClr val="C00000"/>
                </a:solidFill>
                <a:latin typeface="宋体" pitchFamily="2" charset="-122"/>
                <a:ea typeface="宋体" pitchFamily="2" charset="-122"/>
                <a:cs typeface="Times New Roman"/>
              </a:rPr>
              <a:t>”</a:t>
            </a:r>
            <a:r>
              <a:rPr lang="en-US" altLang="zh-CN" sz="2600" kern="100" cap="all" dirty="0">
                <a:solidFill>
                  <a:srgbClr val="C00000"/>
                </a:solidFill>
                <a:latin typeface="Times New Roman"/>
                <a:ea typeface="华文细黑"/>
                <a:cs typeface="Times New Roman"/>
              </a:rPr>
              <a:t>)</a:t>
            </a:r>
            <a:endParaRPr lang="zh-CN" altLang="zh-CN" sz="2600" kern="100" cap="all" dirty="0">
              <a:solidFill>
                <a:srgbClr val="C00000"/>
              </a:solidFill>
              <a:latin typeface="Times New Roman"/>
              <a:ea typeface="华文细黑"/>
              <a:cs typeface="Times New Roman"/>
            </a:endParaRPr>
          </a:p>
        </p:txBody>
      </p:sp>
      <p:sp>
        <p:nvSpPr>
          <p:cNvPr id="6" name="TextBox 5"/>
          <p:cNvSpPr txBox="1"/>
          <p:nvPr/>
        </p:nvSpPr>
        <p:spPr>
          <a:xfrm>
            <a:off x="9006297" y="6208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a:hlinkClick r:id="rId2" action="ppaction://hlinksldjump"/>
          </p:cNvPr>
          <p:cNvSpPr txBox="1"/>
          <p:nvPr/>
        </p:nvSpPr>
        <p:spPr>
          <a:xfrm>
            <a:off x="10086417" y="62084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P spid="5" grpId="0"/>
      <p:bldP spid="5" grpId="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405458"/>
            <a:ext cx="11615478" cy="5826723"/>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我们可以很容易地发现语段中的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作为个人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作为民族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与末尾的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无论个人、群体、民族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这些前后照应的关键语句，因此，第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处应该是阐述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作为群体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作为群体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后面紧接什么内容呢？根据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作为个人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作为民族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两处后面的内容的暗示可知，此处也是在说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不大能节制吃喝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，实际上三处形成一组递进关系的排比句群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处，根据上文，抓住句间句内关系的暗示，答题不难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处是提出观点，对全段作总结，相当于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由此可见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综上所述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，只要结合段首的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进行一番文化自省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若想匡民风，清世风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这一表假设的词语，就可知作者的主张。</a:t>
            </a:r>
            <a:endParaRPr lang="zh-CN" altLang="zh-CN" sz="1050" kern="100" dirty="0">
              <a:effectLst/>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6206"/>
            <a:ext cx="11478502" cy="1979492"/>
          </a:xfrm>
          <a:prstGeom prst="rect">
            <a:avLst/>
          </a:prstGeom>
        </p:spPr>
        <p:txBody>
          <a:bodyPr wrap="square" lIns="121898" tIns="60948" rIns="121898" bIns="60948">
            <a:spAutoFit/>
          </a:bodyPr>
          <a:lstStyle/>
          <a:p>
            <a:pPr lvl="0">
              <a:lnSpc>
                <a:spcPct val="150000"/>
              </a:lnSpc>
            </a:pPr>
            <a:r>
              <a:rPr lang="en-US" altLang="zh-CN" sz="2800" b="1" kern="100" dirty="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抓住句式一致的暗示</a:t>
            </a:r>
            <a:endParaRPr lang="zh-CN" altLang="zh-CN" sz="1050" b="1" kern="100" dirty="0">
              <a:solidFill>
                <a:prstClr val="black"/>
              </a:solidFill>
              <a:latin typeface="宋体"/>
              <a:cs typeface="Courier New"/>
            </a:endParaRPr>
          </a:p>
          <a:p>
            <a:pPr lvl="0">
              <a:lnSpc>
                <a:spcPct val="150000"/>
              </a:lnSpc>
            </a:pPr>
            <a:r>
              <a:rPr lang="zh-CN" altLang="zh-CN" sz="2800" kern="100" dirty="0">
                <a:solidFill>
                  <a:prstClr val="black"/>
                </a:solidFill>
                <a:latin typeface="Times New Roman"/>
                <a:ea typeface="华文细黑"/>
                <a:cs typeface="Times New Roman"/>
              </a:rPr>
              <a:t>在语段中，常常会有相同的句式重复出现。根据已出现的句式可以推知空缺处的句式，采用仿写句式法即可作答。</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903250"/>
            <a:ext cx="11386607" cy="194873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首先要准确理解所给材料的基本意思：二氧化碳的益处与</a:t>
            </a:r>
            <a:r>
              <a:rPr lang="zh-CN" altLang="zh-CN" sz="2800" kern="100" dirty="0" smtClean="0">
                <a:latin typeface="Times New Roman"/>
                <a:ea typeface="华文细黑"/>
                <a:cs typeface="Times New Roman"/>
              </a:rPr>
              <a:t>害处。</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处应为对上文的总结，第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处应为下文的总领句，第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处是假设的结果。</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051"/>
            <a:ext cx="11579330" cy="5940063"/>
          </a:xfrm>
          <a:prstGeom prst="rect">
            <a:avLst/>
          </a:prstGeom>
        </p:spPr>
        <p:txBody>
          <a:bodyPr wrap="square" lIns="121898" tIns="60948" rIns="121898" bIns="60948">
            <a:spAutoFit/>
          </a:bodyPr>
          <a:lstStyle/>
          <a:p>
            <a:pPr>
              <a:lnSpc>
                <a:spcPct val="150000"/>
              </a:lnSpc>
            </a:pPr>
            <a:r>
              <a:rPr lang="zh-CN" altLang="zh-CN" sz="2600" b="1" kern="100" dirty="0">
                <a:solidFill>
                  <a:srgbClr val="C00000"/>
                </a:solidFill>
                <a:latin typeface="+mj-ea"/>
                <a:ea typeface="+mj-ea"/>
                <a:cs typeface="Times New Roman"/>
              </a:rPr>
              <a:t>边练边悟</a:t>
            </a:r>
            <a:r>
              <a:rPr lang="en-US" altLang="zh-CN" sz="2600" b="1" kern="100" dirty="0">
                <a:solidFill>
                  <a:srgbClr val="C00000"/>
                </a:solidFill>
                <a:latin typeface="Times New Roman" pitchFamily="18" charset="0"/>
                <a:ea typeface="Times New Roman" pitchFamily="18" charset="0"/>
                <a:cs typeface="Times New Roman" pitchFamily="18" charset="0"/>
              </a:rPr>
              <a:t>2</a:t>
            </a:r>
            <a:r>
              <a:rPr lang="en-US" altLang="zh-CN" sz="2600" b="1" kern="100" dirty="0">
                <a:solidFill>
                  <a:srgbClr val="C00000"/>
                </a:solidFill>
                <a:latin typeface="+mj-ea"/>
                <a:ea typeface="+mj-ea"/>
                <a:cs typeface="Times New Roman"/>
              </a:rPr>
              <a:t> </a:t>
            </a:r>
            <a:r>
              <a:rPr lang="zh-CN" altLang="zh-CN" sz="2800" kern="100" dirty="0">
                <a:latin typeface="Times New Roman"/>
                <a:ea typeface="华文细黑"/>
                <a:cs typeface="Times New Roman"/>
              </a:rPr>
              <a:t>　在下面一段文字横线处补写恰当的语句，使整段文字语意完整连贯，内容贴切，逻辑严密。每处不超过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孟德斯鸠说：对一个人的不公，就是对所有人的威胁。为什么？因为对一个人的不公，</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____________________</a:t>
            </a:r>
            <a:r>
              <a:rPr lang="zh-CN" altLang="zh-CN" sz="2800" kern="100" dirty="0">
                <a:latin typeface="Times New Roman"/>
                <a:ea typeface="华文细黑"/>
                <a:cs typeface="Times New Roman"/>
              </a:rPr>
              <a:t>，可以用来对待所有人，无人能保证自己幸免。我想补充说：对一个人的不义，</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a:t>
            </a:r>
          </a:p>
          <a:p>
            <a:pPr>
              <a:lnSpc>
                <a:spcPct val="150000"/>
              </a:lnSpc>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为什么？因为对一个人的不义，所显示的是人格的卑劣，这不只是在侮辱某个具体的人，而是在侮辱所有人的尊严，这个尊严是在所有人身上都存在的。所以，看见不公，</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看见不义，我们要当心小人。</a:t>
            </a:r>
            <a:endParaRPr lang="zh-CN" altLang="zh-CN" sz="1050" kern="100" dirty="0">
              <a:effectLst/>
              <a:latin typeface="宋体"/>
              <a:cs typeface="Courier New"/>
            </a:endParaRPr>
          </a:p>
        </p:txBody>
      </p:sp>
      <p:sp>
        <p:nvSpPr>
          <p:cNvPr id="2" name="矩形 1"/>
          <p:cNvSpPr/>
          <p:nvPr/>
        </p:nvSpPr>
        <p:spPr>
          <a:xfrm>
            <a:off x="3916689" y="2368724"/>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所显示的是制度的</a:t>
            </a:r>
            <a:r>
              <a:rPr lang="zh-CN" altLang="zh-CN" sz="2800" kern="100" dirty="0" smtClean="0">
                <a:solidFill>
                  <a:srgbClr val="C00000"/>
                </a:solidFill>
                <a:latin typeface="Times New Roman"/>
                <a:ea typeface="华文细黑"/>
                <a:cs typeface="Times New Roman"/>
              </a:rPr>
              <a:t>恶劣</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9293179" y="3007271"/>
            <a:ext cx="2698175"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就是对所有人</a:t>
            </a:r>
            <a:r>
              <a:rPr lang="zh-CN" altLang="zh-CN" sz="2800" kern="100" dirty="0" smtClean="0">
                <a:solidFill>
                  <a:srgbClr val="C00000"/>
                </a:solidFill>
                <a:latin typeface="Times New Roman"/>
                <a:ea typeface="华文细黑"/>
                <a:cs typeface="Times New Roman"/>
              </a:rPr>
              <a:t>的</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6899994" y="4941962"/>
            <a:ext cx="365677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我们要当心</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警惕</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制度</a:t>
            </a:r>
          </a:p>
        </p:txBody>
      </p:sp>
      <p:sp>
        <p:nvSpPr>
          <p:cNvPr id="6" name="TextBox 5"/>
          <p:cNvSpPr txBox="1"/>
          <p:nvPr/>
        </p:nvSpPr>
        <p:spPr>
          <a:xfrm>
            <a:off x="4511030" y="569061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a:hlinkClick r:id="rId2" action="ppaction://hlinksldjump"/>
          </p:cNvPr>
          <p:cNvSpPr txBox="1"/>
          <p:nvPr/>
        </p:nvSpPr>
        <p:spPr>
          <a:xfrm>
            <a:off x="5591150" y="569061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8" name="矩形 7"/>
          <p:cNvSpPr/>
          <p:nvPr/>
        </p:nvSpPr>
        <p:spPr>
          <a:xfrm>
            <a:off x="575990" y="3660562"/>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侮辱</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05551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P spid="5" grpId="0"/>
      <p:bldP spid="5" grpId="1"/>
      <p:bldP spid="8" grpId="0"/>
      <p:bldP spid="8" grpId="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45418"/>
            <a:ext cx="11615478" cy="6747425"/>
          </a:xfrm>
          <a:prstGeom prst="rect">
            <a:avLst/>
          </a:prstGeom>
          <a:solidFill>
            <a:schemeClr val="accent1">
              <a:lumMod val="20000"/>
              <a:lumOff val="80000"/>
            </a:schemeClr>
          </a:solidFill>
        </p:spPr>
        <p:txBody>
          <a:bodyPr wrap="square">
            <a:spAutoFit/>
          </a:bodyPr>
          <a:lstStyle/>
          <a:p>
            <a:pPr>
              <a:lnSpc>
                <a:spcPct val="140000"/>
              </a:lnSpc>
            </a:pP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处应该抓住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因为对一个人的不义，所显示的是人格的卑劣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因为对一个人的不公，</a:t>
            </a:r>
            <a:r>
              <a:rPr lang="en-US" altLang="zh-CN" sz="2600" kern="100" dirty="0">
                <a:latin typeface="宋体"/>
                <a:ea typeface="华文细黑"/>
                <a:cs typeface="Times New Roman"/>
              </a:rPr>
              <a:t>①</a:t>
            </a:r>
            <a:r>
              <a:rPr lang="en-US" altLang="zh-CN" sz="2600" kern="100" dirty="0" smtClean="0">
                <a:latin typeface="Times New Roman"/>
                <a:ea typeface="华文细黑"/>
                <a:cs typeface="Courier New"/>
              </a:rPr>
              <a:t>____</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句式一致性的暗示。由此第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处应该表达为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所显示的是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。再结合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可以用来对待所有人，无人能保证自己幸免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的应该是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制度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。最后结合前后句意可以确定第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处答案表述形式为：所显示的是制度的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40000"/>
              </a:lnSpc>
            </a:pP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处应该抓住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对一个人的不公，就是对所有人的威胁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对一个人的不义，</a:t>
            </a:r>
            <a:r>
              <a:rPr lang="en-US" altLang="zh-CN" sz="2600" kern="100" dirty="0">
                <a:latin typeface="宋体"/>
                <a:ea typeface="华文细黑"/>
                <a:cs typeface="Times New Roman"/>
              </a:rPr>
              <a:t>②</a:t>
            </a:r>
            <a:r>
              <a:rPr lang="en-US" altLang="zh-CN" sz="2600" kern="100" dirty="0" smtClean="0">
                <a:latin typeface="Times New Roman"/>
                <a:ea typeface="华文细黑"/>
                <a:cs typeface="Courier New"/>
              </a:rPr>
              <a:t>____</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句式一致性的暗示。由此第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处应该表达为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。再结合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这不只是在侮辱某个具体的人，而是在侮辱所有人的尊严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可以确定第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处答案为：就是对所有人的侮辱。</a:t>
            </a:r>
            <a:endParaRPr lang="zh-CN" altLang="zh-CN" sz="2600" kern="100" dirty="0">
              <a:latin typeface="宋体"/>
              <a:cs typeface="Courier New"/>
            </a:endParaRPr>
          </a:p>
          <a:p>
            <a:pPr>
              <a:lnSpc>
                <a:spcPct val="140000"/>
              </a:lnSpc>
            </a:pP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处应该注意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看见不义，我们要当心小人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看见不公，</a:t>
            </a:r>
            <a:r>
              <a:rPr lang="en-US" altLang="zh-CN" sz="2600" kern="100" dirty="0">
                <a:latin typeface="宋体"/>
                <a:ea typeface="华文细黑"/>
                <a:cs typeface="Times New Roman"/>
              </a:rPr>
              <a:t>③</a:t>
            </a:r>
            <a:r>
              <a:rPr lang="en-US" altLang="zh-CN" sz="2600" kern="100" dirty="0" smtClean="0">
                <a:latin typeface="Times New Roman"/>
                <a:ea typeface="华文细黑"/>
                <a:cs typeface="Courier New"/>
              </a:rPr>
              <a:t>_____</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句式一致性的暗示。由此第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处应该表达为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我们要当心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警惕</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。最后结合第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处可以确定答案。</a:t>
            </a:r>
            <a:endParaRPr lang="zh-CN" altLang="zh-CN" sz="2600" kern="100" dirty="0">
              <a:effectLst/>
              <a:latin typeface="宋体"/>
              <a:cs typeface="Courier New"/>
            </a:endParaRPr>
          </a:p>
        </p:txBody>
      </p:sp>
    </p:spTree>
    <p:extLst>
      <p:ext uri="{BB962C8B-B14F-4D97-AF65-F5344CB8AC3E}">
        <p14:creationId xmlns:p14="http://schemas.microsoft.com/office/powerpoint/2010/main" val="41803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6613"/>
            <a:ext cx="11478502" cy="5857477"/>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抓住标点符号的暗示</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在语段中，最能暗示所拟写句子内容、形式等信息的标点符号有四个。</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问号。如果空缺前有问号，则所拟写句式可能是答句；如果空缺本身后面带问号，则所拟写句子可能是设问或反问句式。</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冒号。如果空缺本身后面带冒号，则所拟写句子可能是个总提句；如果空缺前带冒号，则所拟写句子可能是个总括句。</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分号。无论空缺前或后出现分号，则所拟写句子与前或后构成一个并列关系，可能句式上要与前或后保持一致。</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逗号。如果空缺前是逗号，则所拟写句子可能是个衔接句，语意是在前面基础上延伸、承接、递进等。</a:t>
            </a:r>
            <a:endParaRPr lang="zh-CN" altLang="zh-CN" sz="1050" kern="100" dirty="0">
              <a:effectLst/>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8621"/>
            <a:ext cx="11478502" cy="4647402"/>
          </a:xfrm>
          <a:prstGeom prst="rect">
            <a:avLst/>
          </a:prstGeom>
        </p:spPr>
        <p:txBody>
          <a:bodyPr wrap="square" lIns="121898" tIns="60948" rIns="121898" bIns="60948">
            <a:spAutoFit/>
          </a:bodyPr>
          <a:lstStyle/>
          <a:p>
            <a:pPr>
              <a:lnSpc>
                <a:spcPct val="150000"/>
              </a:lnSpc>
            </a:pPr>
            <a:r>
              <a:rPr lang="en-US" altLang="zh-CN" sz="2600" b="1" kern="100" dirty="0">
                <a:solidFill>
                  <a:srgbClr val="C00000"/>
                </a:solidFill>
                <a:latin typeface="+mj-ea"/>
                <a:ea typeface="+mj-ea"/>
                <a:cs typeface="Times New Roman"/>
              </a:rPr>
              <a:t>边练边悟</a:t>
            </a:r>
            <a:r>
              <a:rPr lang="en-US" altLang="zh-CN" sz="2600" b="1" kern="100" dirty="0">
                <a:solidFill>
                  <a:srgbClr val="C00000"/>
                </a:solidFill>
                <a:latin typeface="Times New Roman" pitchFamily="18" charset="0"/>
                <a:ea typeface="Times New Roman" pitchFamily="18" charset="0"/>
                <a:cs typeface="Times New Roman" pitchFamily="18" charset="0"/>
              </a:rPr>
              <a:t>3</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在下面一段文字横线处补写恰当的语句，使整段文字语意完整连贯，内容贴切，逻辑严密。每处不超过</a:t>
            </a:r>
            <a:r>
              <a:rPr lang="en-US" altLang="zh-CN" sz="2800" kern="100" dirty="0">
                <a:latin typeface="Times New Roman"/>
                <a:ea typeface="华文细黑"/>
                <a:cs typeface="Courier New"/>
              </a:rPr>
              <a:t>10</a:t>
            </a:r>
            <a:r>
              <a:rPr lang="en-US" altLang="zh-CN" sz="2800" kern="100" dirty="0">
                <a:latin typeface="华文细黑"/>
                <a:ea typeface="华文细黑"/>
                <a:cs typeface="Times New Roman"/>
              </a:rPr>
              <a:t>个字。</a:t>
            </a:r>
            <a:endParaRPr lang="en-US" altLang="zh-CN" sz="2800" kern="100" dirty="0">
              <a:latin typeface="Times New Roman"/>
              <a:ea typeface="华文细黑"/>
              <a:cs typeface="Courier New"/>
            </a:endParaRPr>
          </a:p>
          <a:p>
            <a:pPr indent="720000">
              <a:lnSpc>
                <a:spcPct val="150000"/>
              </a:lnSpc>
            </a:pPr>
            <a:r>
              <a:rPr lang="zh-CN" altLang="zh-CN" sz="2800" kern="100" dirty="0">
                <a:latin typeface="Times New Roman"/>
                <a:ea typeface="华文细黑"/>
                <a:cs typeface="Times New Roman"/>
              </a:rPr>
              <a:t>在能源领域，煤和石油的时代已渐近黄昏</a:t>
            </a:r>
            <a:r>
              <a:rPr lang="zh-CN" altLang="zh-CN" sz="2800" kern="100" dirty="0" smtClean="0">
                <a:latin typeface="Times New Roman"/>
                <a:ea typeface="华文细黑"/>
                <a:cs typeface="Times New Roman"/>
              </a:rPr>
              <a:t>。</a:t>
            </a:r>
            <a:r>
              <a:rPr lang="en-US" altLang="zh-CN" sz="2800" kern="100" dirty="0" smtClean="0">
                <a:solidFill>
                  <a:prstClr val="black"/>
                </a:solidFill>
                <a:latin typeface="宋体"/>
                <a:ea typeface="华文细黑"/>
                <a:cs typeface="Times New Roman"/>
              </a:rPr>
              <a:t>①___________________</a:t>
            </a:r>
            <a:endParaRPr lang="en-US" altLang="zh-CN" sz="2800" kern="100" dirty="0" smtClean="0">
              <a:latin typeface="Times New Roman"/>
              <a:ea typeface="华文细黑"/>
              <a:cs typeface="Times New Roman"/>
            </a:endParaRPr>
          </a:p>
          <a:p>
            <a:pPr>
              <a:lnSpc>
                <a:spcPct val="150000"/>
              </a:lnSpc>
            </a:pP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？环保人士主张发展太阳能、风能、潮汐能之类的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清洁能源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。不过有人警告说，</a:t>
            </a: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：因</a:t>
            </a:r>
            <a:r>
              <a:rPr lang="zh-CN" altLang="zh-CN" sz="2800" kern="100" spc="-50" dirty="0" smtClean="0">
                <a:latin typeface="Times New Roman"/>
                <a:ea typeface="华文细黑"/>
                <a:cs typeface="Times New Roman"/>
              </a:rPr>
              <a:t>为制造相关设备造成的污染是非常严重的。科学家指出，</a:t>
            </a:r>
            <a:r>
              <a:rPr lang="en-US" altLang="zh-CN" sz="2800" kern="100" spc="-50" dirty="0" smtClean="0">
                <a:latin typeface="宋体"/>
                <a:ea typeface="华文细黑"/>
                <a:cs typeface="Times New Roman"/>
              </a:rPr>
              <a:t>③</a:t>
            </a:r>
            <a:r>
              <a:rPr lang="en-US" altLang="zh-CN" sz="2800" kern="100" spc="-50" dirty="0" smtClean="0">
                <a:latin typeface="Times New Roman"/>
                <a:ea typeface="华文细黑"/>
                <a:cs typeface="Courier New"/>
              </a:rPr>
              <a:t>____________</a:t>
            </a:r>
            <a:r>
              <a:rPr lang="zh-CN" altLang="zh-CN" sz="2800" kern="100" spc="-50" dirty="0" smtClean="0">
                <a:latin typeface="Times New Roman"/>
                <a:ea typeface="华文细黑"/>
                <a:cs typeface="Times New Roman"/>
              </a:rPr>
              <a:t>，</a:t>
            </a:r>
            <a:r>
              <a:rPr lang="zh-CN" altLang="zh-CN" sz="2800" kern="100" dirty="0" smtClean="0">
                <a:latin typeface="Times New Roman"/>
                <a:ea typeface="华文细黑"/>
                <a:cs typeface="Times New Roman"/>
              </a:rPr>
              <a:t>因为核能既经济又清洁。这种说法遭到了环保人士的嗤笑和抗议。</a:t>
            </a:r>
            <a:endParaRPr lang="zh-CN" altLang="zh-CN" sz="1050" kern="100" dirty="0" smtClean="0">
              <a:latin typeface="宋体"/>
              <a:cs typeface="Courier New"/>
            </a:endParaRPr>
          </a:p>
        </p:txBody>
      </p:sp>
      <p:sp>
        <p:nvSpPr>
          <p:cNvPr id="2" name="矩形 1"/>
          <p:cNvSpPr/>
          <p:nvPr/>
        </p:nvSpPr>
        <p:spPr>
          <a:xfrm>
            <a:off x="8114764" y="1642294"/>
            <a:ext cx="3897798" cy="523220"/>
          </a:xfrm>
          <a:prstGeom prst="rect">
            <a:avLst/>
          </a:prstGeom>
        </p:spPr>
        <p:txBody>
          <a:bodyPr>
            <a:spAutoFit/>
          </a:bodyPr>
          <a:lstStyle/>
          <a:p>
            <a:pPr lvl="0"/>
            <a:r>
              <a:rPr lang="zh-CN" altLang="zh-CN" sz="2800" kern="100" dirty="0" smtClean="0">
                <a:solidFill>
                  <a:srgbClr val="C00000"/>
                </a:solidFill>
                <a:latin typeface="Times New Roman"/>
                <a:ea typeface="华文细黑"/>
                <a:cs typeface="Times New Roman"/>
              </a:rPr>
              <a:t>下一个能源霸主是什么</a:t>
            </a:r>
            <a:endParaRPr lang="en-US" altLang="zh-CN" sz="2800" kern="100" dirty="0">
              <a:solidFill>
                <a:srgbClr val="C00000"/>
              </a:solidFill>
              <a:latin typeface="Times New Roman"/>
              <a:ea typeface="华文细黑"/>
              <a:cs typeface="Times New Roman"/>
            </a:endParaRPr>
          </a:p>
        </p:txBody>
      </p:sp>
      <p:sp>
        <p:nvSpPr>
          <p:cNvPr id="5" name="矩形 4"/>
          <p:cNvSpPr/>
          <p:nvPr/>
        </p:nvSpPr>
        <p:spPr>
          <a:xfrm>
            <a:off x="242238" y="2287077"/>
            <a:ext cx="5093061" cy="523220"/>
          </a:xfrm>
          <a:prstGeom prst="rect">
            <a:avLst/>
          </a:prstGeom>
        </p:spPr>
        <p:txBody>
          <a:bodyPr wrap="none">
            <a:spAutoFit/>
          </a:bodyPr>
          <a:lstStyle/>
          <a:p>
            <a:pPr lvl="0"/>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或</a:t>
            </a:r>
            <a:r>
              <a:rPr lang="en-US" altLang="zh-CN" sz="2800" kern="100" dirty="0">
                <a:solidFill>
                  <a:srgbClr val="C00000"/>
                </a:solidFill>
                <a:latin typeface="宋体" pitchFamily="2" charset="-122"/>
                <a:ea typeface="宋体" pitchFamily="2" charset="-122"/>
                <a:cs typeface="Times New Roman"/>
              </a:rPr>
              <a:t>“</a:t>
            </a:r>
            <a:r>
              <a:rPr lang="zh-CN" altLang="zh-CN" sz="2800" kern="100" dirty="0">
                <a:solidFill>
                  <a:srgbClr val="C00000"/>
                </a:solidFill>
                <a:latin typeface="Times New Roman"/>
                <a:ea typeface="华文细黑"/>
                <a:cs typeface="Times New Roman"/>
              </a:rPr>
              <a:t>下一种主要能源是什么</a:t>
            </a:r>
            <a:r>
              <a:rPr lang="en-US" altLang="zh-CN" sz="2800" kern="100" dirty="0">
                <a:solidFill>
                  <a:srgbClr val="C00000"/>
                </a:solidFill>
                <a:latin typeface="宋体" pitchFamily="2" charset="-122"/>
                <a:ea typeface="宋体" pitchFamily="2" charset="-122"/>
                <a:cs typeface="Times New Roman"/>
              </a:rPr>
              <a:t>”</a:t>
            </a:r>
            <a:r>
              <a:rPr lang="en-US" altLang="zh-CN" sz="2800" kern="100" dirty="0">
                <a:solidFill>
                  <a:srgbClr val="C00000"/>
                </a:solidFill>
                <a:latin typeface="Times New Roman"/>
                <a:ea typeface="华文细黑"/>
                <a:cs typeface="Times New Roman"/>
              </a:rPr>
              <a:t>)</a:t>
            </a:r>
          </a:p>
        </p:txBody>
      </p:sp>
      <p:sp>
        <p:nvSpPr>
          <p:cNvPr id="6" name="矩形 5"/>
          <p:cNvSpPr/>
          <p:nvPr/>
        </p:nvSpPr>
        <p:spPr>
          <a:xfrm>
            <a:off x="7449800" y="2950121"/>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这些能源可不算清洁</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9446324" y="3617129"/>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应该发展核能</a:t>
            </a:r>
            <a:endParaRPr lang="zh-CN" altLang="en-US" sz="2800" kern="100" dirty="0">
              <a:solidFill>
                <a:srgbClr val="C00000"/>
              </a:solidFill>
              <a:latin typeface="Times New Roman"/>
              <a:ea typeface="华文细黑"/>
              <a:cs typeface="Times New Roman"/>
            </a:endParaRPr>
          </a:p>
        </p:txBody>
      </p:sp>
      <p:sp>
        <p:nvSpPr>
          <p:cNvPr id="8" name="TextBox 7"/>
          <p:cNvSpPr txBox="1"/>
          <p:nvPr/>
        </p:nvSpPr>
        <p:spPr>
          <a:xfrm>
            <a:off x="490303" y="496554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9" name="TextBox 8">
            <a:hlinkClick r:id="rId2" action="ppaction://hlinksldjump"/>
          </p:cNvPr>
          <p:cNvSpPr txBox="1"/>
          <p:nvPr/>
        </p:nvSpPr>
        <p:spPr>
          <a:xfrm>
            <a:off x="1570423" y="496554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pic>
        <p:nvPicPr>
          <p:cNvPr id="10" name="图片 9">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5" grpId="0"/>
      <p:bldP spid="5" grpId="1"/>
      <p:bldP spid="6" grpId="0"/>
      <p:bldP spid="6" grpId="1"/>
      <p:bldP spid="7" grpId="0"/>
      <p:bldP spid="7" grpId="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37860" y="1019295"/>
            <a:ext cx="10620494" cy="3994675"/>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处，根据后面的问号及后面内容，应拟写一个能引起下文的设问句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处，根据后面的冒号可知，所拟写的句子应该总括、总提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处，后面是个逗号，但根据后面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的提示，所拟写的句子应是与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构为因果关系的结果句。</a:t>
            </a:r>
            <a:endParaRPr lang="zh-CN" altLang="zh-CN" sz="100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68683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3125463_13321032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542"/>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269554"/>
            <a:ext cx="11449272" cy="3277091"/>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en-US" altLang="zh-CN" sz="2800" kern="100" dirty="0" smtClean="0">
                <a:latin typeface="华文细黑"/>
                <a:ea typeface="华文细黑"/>
                <a:cs typeface="Times New Roman"/>
              </a:rPr>
              <a:t>该题主要考查语言表达连贯的能力</a:t>
            </a:r>
            <a:r>
              <a:rPr lang="en-US" altLang="zh-CN" sz="2800" kern="100" dirty="0">
                <a:latin typeface="华文细黑"/>
                <a:ea typeface="华文细黑"/>
                <a:cs typeface="Times New Roman"/>
              </a:rPr>
              <a:t>，兼及简明、压缩等。该语段说的是大气中二氧化碳浓度增加会带来有利和不利两方面的影响，且文字较长，难度稍大。初看起来，似乎需要专业知识，但实际上只要综观全文，把握所给文字的核心话题，依据上下文的相关提示语和相关信息提示，准确地补写并不困难。</a:t>
            </a:r>
            <a:endParaRPr lang="en-US" altLang="zh-CN" sz="2800" kern="100" dirty="0">
              <a:latin typeface="Times New Roman"/>
              <a:ea typeface="华文细黑"/>
              <a:cs typeface="Courier New"/>
            </a:endParaRPr>
          </a:p>
        </p:txBody>
      </p:sp>
      <p:sp>
        <p:nvSpPr>
          <p:cNvPr id="4" name="TextBox 3">
            <a:hlinkClick r:id="rId2" action="ppaction://hlinksldjump"/>
          </p:cNvPr>
          <p:cNvSpPr txBox="1"/>
          <p:nvPr/>
        </p:nvSpPr>
        <p:spPr>
          <a:xfrm>
            <a:off x="10631710" y="63982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92819"/>
            <a:ext cx="1147850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15963">
              <a:lnSpc>
                <a:spcPct val="150000"/>
              </a:lnSpc>
            </a:pPr>
            <a:r>
              <a:rPr lang="zh-CN" altLang="zh-CN" sz="2800" kern="100" dirty="0">
                <a:latin typeface="Times New Roman"/>
                <a:ea typeface="华文细黑"/>
                <a:cs typeface="Times New Roman"/>
              </a:rPr>
              <a:t>大家都知道，</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倘若呼吸停止，生命也将终结。人体通过呼吸，</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排出二氧化碳。那你可知道土壤也有呼吸？土壤呼吸和人的呼吸一样，也是一</a:t>
            </a:r>
            <a:r>
              <a:rPr lang="zh-CN" altLang="zh-CN" sz="2800" kern="100" dirty="0" smtClean="0">
                <a:latin typeface="Times New Roman"/>
                <a:ea typeface="华文细黑"/>
                <a:cs typeface="Times New Roman"/>
              </a:rPr>
              <a:t>个</a:t>
            </a: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____________</a:t>
            </a:r>
          </a:p>
          <a:p>
            <a:pPr>
              <a:lnSpc>
                <a:spcPct val="150000"/>
              </a:lnSpc>
            </a:pPr>
            <a:r>
              <a:rPr lang="en-US" altLang="zh-CN" sz="2800" kern="100" dirty="0">
                <a:latin typeface="Times New Roman"/>
                <a:ea typeface="华文细黑"/>
                <a:cs typeface="Courier New"/>
              </a:rPr>
              <a:t>_________</a:t>
            </a:r>
            <a:r>
              <a:rPr lang="zh-CN" altLang="zh-CN" sz="2800" kern="100" dirty="0">
                <a:latin typeface="Times New Roman"/>
                <a:ea typeface="华文细黑"/>
                <a:cs typeface="Times New Roman"/>
              </a:rPr>
              <a:t>的过程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632377" y="1672426"/>
            <a:ext cx="3705819"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一个人活着就必须</a:t>
            </a:r>
            <a:r>
              <a:rPr lang="zh-CN" altLang="zh-CN" sz="2800" kern="100" dirty="0" smtClean="0">
                <a:solidFill>
                  <a:srgbClr val="C00000"/>
                </a:solidFill>
                <a:latin typeface="Times New Roman"/>
                <a:ea typeface="华文细黑"/>
                <a:cs typeface="Times New Roman"/>
              </a:rPr>
              <a:t>呼吸　</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4415538" y="2325717"/>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从大气中吸入氧气</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9348316" y="2959728"/>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吸入氧气</a:t>
            </a:r>
            <a:r>
              <a:rPr lang="zh-CN" altLang="zh-CN" sz="2800" kern="100" dirty="0" smtClean="0">
                <a:solidFill>
                  <a:srgbClr val="C00000"/>
                </a:solidFill>
                <a:latin typeface="Times New Roman"/>
                <a:ea typeface="华文细黑"/>
                <a:cs typeface="Times New Roman"/>
              </a:rPr>
              <a:t>释放</a:t>
            </a:r>
            <a:endParaRPr lang="zh-CN" altLang="en-US" sz="2800" kern="100" dirty="0">
              <a:solidFill>
                <a:srgbClr val="C00000"/>
              </a:solidFill>
              <a:latin typeface="Times New Roman"/>
              <a:ea typeface="华文细黑"/>
              <a:cs typeface="Times New Roman"/>
            </a:endParaRPr>
          </a:p>
        </p:txBody>
      </p:sp>
      <p:sp>
        <p:nvSpPr>
          <p:cNvPr id="7" name="TextBox 6"/>
          <p:cNvSpPr txBox="1"/>
          <p:nvPr/>
        </p:nvSpPr>
        <p:spPr>
          <a:xfrm>
            <a:off x="3574926" y="368820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2" action="ppaction://hlinksldjump"/>
          </p:cNvPr>
          <p:cNvSpPr txBox="1"/>
          <p:nvPr/>
        </p:nvSpPr>
        <p:spPr>
          <a:xfrm>
            <a:off x="4655046" y="368820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5738437" y="368820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10" name="矩形 9"/>
          <p:cNvSpPr/>
          <p:nvPr/>
        </p:nvSpPr>
        <p:spPr>
          <a:xfrm>
            <a:off x="416001" y="3601781"/>
            <a:ext cx="1620957" cy="523220"/>
          </a:xfrm>
          <a:prstGeom prst="rect">
            <a:avLst/>
          </a:prstGeom>
        </p:spPr>
        <p:txBody>
          <a:bodyPr wrap="none">
            <a:spAutoFit/>
          </a:bodyPr>
          <a:lstStyle/>
          <a:p>
            <a:r>
              <a:rPr lang="zh-CN" altLang="en-US" sz="2800" kern="100" dirty="0">
                <a:solidFill>
                  <a:srgbClr val="C00000"/>
                </a:solidFill>
                <a:latin typeface="Times New Roman"/>
                <a:ea typeface="华文细黑"/>
                <a:cs typeface="Times New Roman"/>
              </a:rPr>
              <a:t>二氧化碳</a:t>
            </a: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4" grpId="0"/>
      <p:bldP spid="4"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896154"/>
            <a:ext cx="11386607" cy="2677656"/>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首先要准确把握材料的陈述对象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呼吸。再分析这段话的层次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第一</a:t>
            </a:r>
            <a:r>
              <a:rPr lang="zh-CN" altLang="zh-CN" sz="2800" kern="100" dirty="0">
                <a:latin typeface="Times New Roman"/>
                <a:ea typeface="华文细黑"/>
                <a:cs typeface="Times New Roman"/>
              </a:rPr>
              <a:t>层从正反两方面说明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生命需要呼吸</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，第二</a:t>
            </a:r>
            <a:r>
              <a:rPr lang="zh-CN" altLang="zh-CN" sz="2800" kern="100" dirty="0">
                <a:latin typeface="Times New Roman"/>
                <a:ea typeface="华文细黑"/>
                <a:cs typeface="Times New Roman"/>
              </a:rPr>
              <a:t>层说明人体呼吸的过程</a:t>
            </a:r>
            <a:r>
              <a:rPr lang="zh-CN" altLang="zh-CN" sz="2800" kern="100" dirty="0" smtClean="0">
                <a:latin typeface="Times New Roman"/>
                <a:ea typeface="华文细黑"/>
                <a:cs typeface="Times New Roman"/>
              </a:rPr>
              <a:t>，第三</a:t>
            </a:r>
            <a:r>
              <a:rPr lang="zh-CN" altLang="zh-CN" sz="2800" kern="100" dirty="0">
                <a:latin typeface="Times New Roman"/>
                <a:ea typeface="华文细黑"/>
                <a:cs typeface="Times New Roman"/>
              </a:rPr>
              <a:t>层类比说明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土壤呼吸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人的呼吸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是相同的</a:t>
            </a:r>
            <a:r>
              <a:rPr lang="zh-CN" altLang="zh-CN" sz="2800" kern="100" dirty="0" smtClean="0">
                <a:latin typeface="Times New Roman"/>
                <a:ea typeface="华文细黑"/>
                <a:cs typeface="Times New Roman"/>
              </a:rPr>
              <a:t>。据此</a:t>
            </a:r>
            <a:r>
              <a:rPr lang="zh-CN" altLang="zh-CN" sz="2800" kern="100" dirty="0">
                <a:latin typeface="Times New Roman"/>
                <a:ea typeface="华文细黑"/>
                <a:cs typeface="Times New Roman"/>
              </a:rPr>
              <a:t>，根据连贯的要求可以补写出相关语句。</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247287"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091" y="1306286"/>
            <a:ext cx="11449272" cy="1979492"/>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该题命题思路与同年新课标全国卷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语句补写题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上一题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一致，连语段内容都相同，都说的是二氧化碳问题。该语段说的是人和土壤的呼吸问题。所给语段文字较少，难度有所降低。</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631710" y="63982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6274</TotalTime>
  <Words>5479</Words>
  <Application>Microsoft Office PowerPoint</Application>
  <PresentationFormat>自定义</PresentationFormat>
  <Paragraphs>238</Paragraphs>
  <Slides>55</Slides>
  <Notes>0</Notes>
  <HiddenSlides>17</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4252</cp:revision>
  <dcterms:created xsi:type="dcterms:W3CDTF">2014-11-27T01:03:00Z</dcterms:created>
  <dcterms:modified xsi:type="dcterms:W3CDTF">2017-03-27T01:40:15Z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