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EEB5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9E600D-5C15-4087-B130-46A599D526C5}" type="datetimeFigureOut">
              <a:rPr lang="zh-CN" altLang="en-US" smtClean="0"/>
              <a:t>2013-12-16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464EA5-F287-4C35-AC12-159CB98B2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ot" TargetMode="External"/><Relationship Id="rId3" Type="http://schemas.openxmlformats.org/officeDocument/2006/relationships/hyperlink" Target="http://dict.cn/medicine" TargetMode="External"/><Relationship Id="rId7" Type="http://schemas.openxmlformats.org/officeDocument/2006/relationships/hyperlink" Target="http://dict.cn/drug%20addict" TargetMode="External"/><Relationship Id="rId2" Type="http://schemas.openxmlformats.org/officeDocument/2006/relationships/hyperlink" Target="http://dict.cn/med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ake%20a%20drug" TargetMode="External"/><Relationship Id="rId11" Type="http://schemas.openxmlformats.org/officeDocument/2006/relationships/hyperlink" Target="http://dict.cn/cure%E3%80%94treat%E3%80%95%20cancer" TargetMode="External"/><Relationship Id="rId5" Type="http://schemas.openxmlformats.org/officeDocument/2006/relationships/hyperlink" Target="http://dict.cn/apply%20drugs" TargetMode="External"/><Relationship Id="rId10" Type="http://schemas.openxmlformats.org/officeDocument/2006/relationships/hyperlink" Target="http://dict.cn/contract%E3%80%94develop,%20set%E3%80%95%20cancer" TargetMode="External"/><Relationship Id="rId4" Type="http://schemas.openxmlformats.org/officeDocument/2006/relationships/hyperlink" Target="http://dict.cn/remedy" TargetMode="External"/><Relationship Id="rId9" Type="http://schemas.openxmlformats.org/officeDocument/2006/relationships/hyperlink" Target="http://dict.cn/sicknes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violate%20a%20ban" TargetMode="External"/><Relationship Id="rId3" Type="http://schemas.openxmlformats.org/officeDocument/2006/relationships/hyperlink" Target="http://dict.cn/ban%20demonstrations" TargetMode="External"/><Relationship Id="rId7" Type="http://schemas.openxmlformats.org/officeDocument/2006/relationships/hyperlink" Target="http://dict.cn/enforce%20a%20ban%20on" TargetMode="External"/><Relationship Id="rId2" Type="http://schemas.openxmlformats.org/officeDocument/2006/relationships/hyperlink" Target="http://dict.cn/ban%20a%20pro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rop%20a%20ban" TargetMode="External"/><Relationship Id="rId5" Type="http://schemas.openxmlformats.org/officeDocument/2006/relationships/hyperlink" Target="http://dict.cn/ban%20strikes" TargetMode="External"/><Relationship Id="rId4" Type="http://schemas.openxmlformats.org/officeDocument/2006/relationships/hyperlink" Target="http://dict.cn/ban%20opium" TargetMode="External"/><Relationship Id="rId9" Type="http://schemas.openxmlformats.org/officeDocument/2006/relationships/hyperlink" Target="http://dict.cn/withdraw%20a%20ba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ffect%20the%20profits" TargetMode="External"/><Relationship Id="rId13" Type="http://schemas.openxmlformats.org/officeDocument/2006/relationships/hyperlink" Target="http://dict.cn/member" TargetMode="External"/><Relationship Id="rId18" Type="http://schemas.openxmlformats.org/officeDocument/2006/relationships/hyperlink" Target="http://dict.cn/partner" TargetMode="External"/><Relationship Id="rId3" Type="http://schemas.openxmlformats.org/officeDocument/2006/relationships/hyperlink" Target="http://dict.cn/impress" TargetMode="External"/><Relationship Id="rId7" Type="http://schemas.openxmlformats.org/officeDocument/2006/relationships/hyperlink" Target="http://dict.cn/affect%20sb%27s%20interest" TargetMode="External"/><Relationship Id="rId12" Type="http://schemas.openxmlformats.org/officeDocument/2006/relationships/hyperlink" Target="http://dict.cn/player" TargetMode="External"/><Relationship Id="rId17" Type="http://schemas.openxmlformats.org/officeDocument/2006/relationships/hyperlink" Target="http://dict.cn/partaker" TargetMode="External"/><Relationship Id="rId2" Type="http://schemas.openxmlformats.org/officeDocument/2006/relationships/hyperlink" Target="http://dict.cn/impact" TargetMode="External"/><Relationship Id="rId16" Type="http://schemas.openxmlformats.org/officeDocument/2006/relationships/hyperlink" Target="http://dict.cn/applic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ouch" TargetMode="External"/><Relationship Id="rId11" Type="http://schemas.openxmlformats.org/officeDocument/2006/relationships/hyperlink" Target="http://dict.cn/affect%20unfavorably" TargetMode="External"/><Relationship Id="rId5" Type="http://schemas.openxmlformats.org/officeDocument/2006/relationships/hyperlink" Target="http://dict.cn/move" TargetMode="External"/><Relationship Id="rId15" Type="http://schemas.openxmlformats.org/officeDocument/2006/relationships/hyperlink" Target="http://dict.cn/contestant" TargetMode="External"/><Relationship Id="rId10" Type="http://schemas.openxmlformats.org/officeDocument/2006/relationships/hyperlink" Target="http://dict.cn/affect%20profoundly" TargetMode="External"/><Relationship Id="rId19" Type="http://schemas.openxmlformats.org/officeDocument/2006/relationships/hyperlink" Target="http://dict.cn/ally" TargetMode="External"/><Relationship Id="rId4" Type="http://schemas.openxmlformats.org/officeDocument/2006/relationships/hyperlink" Target="http://dict.cn/infect" TargetMode="External"/><Relationship Id="rId9" Type="http://schemas.openxmlformats.org/officeDocument/2006/relationships/hyperlink" Target="http://dict.cn/affect%20indirectly" TargetMode="External"/><Relationship Id="rId14" Type="http://schemas.openxmlformats.org/officeDocument/2006/relationships/hyperlink" Target="http://dict.cn/contribu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pick%20out" TargetMode="External"/><Relationship Id="rId2" Type="http://schemas.openxmlformats.org/officeDocument/2006/relationships/hyperlink" Target="http://dict.cn/acknowled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discern" TargetMode="External"/><Relationship Id="rId4" Type="http://schemas.openxmlformats.org/officeDocument/2006/relationships/hyperlink" Target="http://dict.cn/know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ir-drop%20leaflets" TargetMode="External"/><Relationship Id="rId3" Type="http://schemas.openxmlformats.org/officeDocument/2006/relationships/hyperlink" Target="http://dict.cn/booklet" TargetMode="External"/><Relationship Id="rId7" Type="http://schemas.openxmlformats.org/officeDocument/2006/relationships/hyperlink" Target="http://dict.cn/advertising%20leaflets" TargetMode="External"/><Relationship Id="rId12" Type="http://schemas.openxmlformats.org/officeDocument/2006/relationships/hyperlink" Target="http://dict.cn/disturbance" TargetMode="External"/><Relationship Id="rId2" Type="http://schemas.openxmlformats.org/officeDocument/2006/relationships/hyperlink" Target="http://dict.cn/broch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istribute%E3%80%94hand%20out%E3%80%95%20leaflets" TargetMode="External"/><Relationship Id="rId11" Type="http://schemas.openxmlformats.org/officeDocument/2006/relationships/hyperlink" Target="http://dict.cn/disruption" TargetMode="External"/><Relationship Id="rId5" Type="http://schemas.openxmlformats.org/officeDocument/2006/relationships/hyperlink" Target="http://dict.cn/handbill" TargetMode="External"/><Relationship Id="rId10" Type="http://schemas.openxmlformats.org/officeDocument/2006/relationships/hyperlink" Target="http://dict.cn/interruption" TargetMode="External"/><Relationship Id="rId4" Type="http://schemas.openxmlformats.org/officeDocument/2006/relationships/hyperlink" Target="http://dict.cn/pamphlet" TargetMode="External"/><Relationship Id="rId9" Type="http://schemas.openxmlformats.org/officeDocument/2006/relationships/hyperlink" Target="http://dict.cn/divers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igar" TargetMode="External"/><Relationship Id="rId3" Type="http://schemas.openxmlformats.org/officeDocument/2006/relationships/hyperlink" Target="http://dict.cn/breast%E3%80%94skin%E3%80%95%20cancer" TargetMode="External"/><Relationship Id="rId7" Type="http://schemas.openxmlformats.org/officeDocument/2006/relationships/hyperlink" Target="http://dict.cn/cancer%20stick" TargetMode="External"/><Relationship Id="rId2" Type="http://schemas.openxmlformats.org/officeDocument/2006/relationships/hyperlink" Target="http://dict.cn/progressive%20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moke" TargetMode="External"/><Relationship Id="rId11" Type="http://schemas.openxmlformats.org/officeDocument/2006/relationships/hyperlink" Target="http://dict.cn/filter-tipped%20cigarette" TargetMode="External"/><Relationship Id="rId5" Type="http://schemas.openxmlformats.org/officeDocument/2006/relationships/hyperlink" Target="http://dict.cn/cancer%20cells" TargetMode="External"/><Relationship Id="rId10" Type="http://schemas.openxmlformats.org/officeDocument/2006/relationships/hyperlink" Target="http://dict.cn/smoke%20a%20cigarette" TargetMode="External"/><Relationship Id="rId4" Type="http://schemas.openxmlformats.org/officeDocument/2006/relationships/hyperlink" Target="http://dict.cn/liver%E3%80%94lung%2C%20stomach%E3%80%95%20cancer" TargetMode="External"/><Relationship Id="rId9" Type="http://schemas.openxmlformats.org/officeDocument/2006/relationships/hyperlink" Target="http://dict.cn/put%20out%20a%20cigarett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users%20of%20tobacco" TargetMode="External"/><Relationship Id="rId3" Type="http://schemas.openxmlformats.org/officeDocument/2006/relationships/hyperlink" Target="http://dict.cn/a%20pack%20of%20cigarettes" TargetMode="External"/><Relationship Id="rId7" Type="http://schemas.openxmlformats.org/officeDocument/2006/relationships/hyperlink" Target="http://dict.cn/pipe%20tobacco" TargetMode="External"/><Relationship Id="rId2" Type="http://schemas.openxmlformats.org/officeDocument/2006/relationships/hyperlink" Target="http://dict.cn/light%20a%20cigaret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obacco%20plant" TargetMode="External"/><Relationship Id="rId5" Type="http://schemas.openxmlformats.org/officeDocument/2006/relationships/hyperlink" Target="http://dict.cn/cigar" TargetMode="External"/><Relationship Id="rId4" Type="http://schemas.openxmlformats.org/officeDocument/2006/relationships/hyperlink" Target="http://dict.cn/cigarette" TargetMode="External"/><Relationship Id="rId9" Type="http://schemas.openxmlformats.org/officeDocument/2006/relationships/hyperlink" Target="http://dict.cn/habit-form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inoculate" TargetMode="External"/><Relationship Id="rId3" Type="http://schemas.openxmlformats.org/officeDocument/2006/relationships/hyperlink" Target="http://dict.cn/fan" TargetMode="External"/><Relationship Id="rId7" Type="http://schemas.openxmlformats.org/officeDocument/2006/relationships/hyperlink" Target="http://dict.cn/insert" TargetMode="External"/><Relationship Id="rId2" Type="http://schemas.openxmlformats.org/officeDocument/2006/relationships/hyperlink" Target="http://dict.cn/devot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work%20addict" TargetMode="External"/><Relationship Id="rId5" Type="http://schemas.openxmlformats.org/officeDocument/2006/relationships/hyperlink" Target="http://dict.cn/enthusiast" TargetMode="External"/><Relationship Id="rId4" Type="http://schemas.openxmlformats.org/officeDocument/2006/relationships/hyperlink" Target="http://dict.cn/fanatic" TargetMode="External"/><Relationship Id="rId9" Type="http://schemas.openxmlformats.org/officeDocument/2006/relationships/hyperlink" Target="http://dict.cn/inject%20the%20pati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duce%20in" TargetMode="External"/><Relationship Id="rId13" Type="http://schemas.openxmlformats.org/officeDocument/2006/relationships/hyperlink" Target="http://dict.cn/robbery" TargetMode="External"/><Relationship Id="rId3" Type="http://schemas.openxmlformats.org/officeDocument/2006/relationships/hyperlink" Target="http://dict.cn/cut" TargetMode="External"/><Relationship Id="rId7" Type="http://schemas.openxmlformats.org/officeDocument/2006/relationships/hyperlink" Target="http://dict.cn/reduce%20sth%20from_2E_2E_2Eto" TargetMode="External"/><Relationship Id="rId12" Type="http://schemas.openxmlformats.org/officeDocument/2006/relationships/hyperlink" Target="http://dict.cn/theft" TargetMode="External"/><Relationship Id="rId2" Type="http://schemas.openxmlformats.org/officeDocument/2006/relationships/hyperlink" Target="http://dict.cn/con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duce%20the%20size" TargetMode="External"/><Relationship Id="rId11" Type="http://schemas.openxmlformats.org/officeDocument/2006/relationships/hyperlink" Target="http://dict.cn/reduce%20to%20despair" TargetMode="External"/><Relationship Id="rId5" Type="http://schemas.openxmlformats.org/officeDocument/2006/relationships/hyperlink" Target="http://dict.cn/weaken" TargetMode="External"/><Relationship Id="rId15" Type="http://schemas.openxmlformats.org/officeDocument/2006/relationships/hyperlink" Target="http://dict.cn/break-in" TargetMode="External"/><Relationship Id="rId10" Type="http://schemas.openxmlformats.org/officeDocument/2006/relationships/hyperlink" Target="http://dict.cn/reduce%20to" TargetMode="External"/><Relationship Id="rId4" Type="http://schemas.openxmlformats.org/officeDocument/2006/relationships/hyperlink" Target="http://dict.cn/shorten" TargetMode="External"/><Relationship Id="rId9" Type="http://schemas.openxmlformats.org/officeDocument/2006/relationships/hyperlink" Target="http://dict.cn/reduce%20in%20price" TargetMode="External"/><Relationship Id="rId14" Type="http://schemas.openxmlformats.org/officeDocument/2006/relationships/hyperlink" Target="http://dict.cn/steali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apital%20crime" TargetMode="External"/><Relationship Id="rId3" Type="http://schemas.openxmlformats.org/officeDocument/2006/relationships/hyperlink" Target="http://dict.cn/offence" TargetMode="External"/><Relationship Id="rId7" Type="http://schemas.openxmlformats.org/officeDocument/2006/relationships/hyperlink" Target="http://dict.cn/commit%E3%80%94do%E3%80%95%20a%20crime" TargetMode="External"/><Relationship Id="rId2" Type="http://schemas.openxmlformats.org/officeDocument/2006/relationships/hyperlink" Target="http://dict.cn/miscond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cknowledge%E3%80%94deny%E3%80%95%20crimes" TargetMode="External"/><Relationship Id="rId5" Type="http://schemas.openxmlformats.org/officeDocument/2006/relationships/hyperlink" Target="http://dict.cn/wrong" TargetMode="External"/><Relationship Id="rId10" Type="http://schemas.openxmlformats.org/officeDocument/2006/relationships/hyperlink" Target="http://dict.cn/crime%20against%20life" TargetMode="External"/><Relationship Id="rId4" Type="http://schemas.openxmlformats.org/officeDocument/2006/relationships/hyperlink" Target="http://dict.cn/violation" TargetMode="External"/><Relationship Id="rId9" Type="http://schemas.openxmlformats.org/officeDocument/2006/relationships/hyperlink" Target="http://dict.cn/minor%E3%80%94serious%E3%80%95%20crim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art" TargetMode="External"/><Relationship Id="rId13" Type="http://schemas.openxmlformats.org/officeDocument/2006/relationships/hyperlink" Target="http://dict.cn/birth%E3%80%94death%E3%80%95ratio" TargetMode="External"/><Relationship Id="rId3" Type="http://schemas.openxmlformats.org/officeDocument/2006/relationships/hyperlink" Target="http://dict.cn/unlawful" TargetMode="External"/><Relationship Id="rId7" Type="http://schemas.openxmlformats.org/officeDocument/2006/relationships/hyperlink" Target="http://dict.cn/percentage" TargetMode="External"/><Relationship Id="rId12" Type="http://schemas.openxmlformats.org/officeDocument/2006/relationships/hyperlink" Target="http://dict.cn/direct%E3%80%94inverse%E3%80%95ratio" TargetMode="External"/><Relationship Id="rId2" Type="http://schemas.openxmlformats.org/officeDocument/2006/relationships/hyperlink" Target="http://dict.cn/illic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roportion" TargetMode="External"/><Relationship Id="rId11" Type="http://schemas.openxmlformats.org/officeDocument/2006/relationships/hyperlink" Target="http://dict.cn/quota" TargetMode="External"/><Relationship Id="rId5" Type="http://schemas.openxmlformats.org/officeDocument/2006/relationships/hyperlink" Target="http://dict.cn/illegal%20trial" TargetMode="External"/><Relationship Id="rId10" Type="http://schemas.openxmlformats.org/officeDocument/2006/relationships/hyperlink" Target="http://dict.cn/quotient" TargetMode="External"/><Relationship Id="rId4" Type="http://schemas.openxmlformats.org/officeDocument/2006/relationships/hyperlink" Target="http://dict.cn/illegal%20act" TargetMode="External"/><Relationship Id="rId9" Type="http://schemas.openxmlformats.org/officeDocument/2006/relationships/hyperlink" Target="http://dict.cn/fraction" TargetMode="External"/><Relationship Id="rId14" Type="http://schemas.openxmlformats.org/officeDocument/2006/relationships/hyperlink" Target="http://dict.cn/at%20the%20ratio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andling" TargetMode="External"/><Relationship Id="rId3" Type="http://schemas.openxmlformats.org/officeDocument/2006/relationships/hyperlink" Target="http://dict.cn/ratio%20to" TargetMode="External"/><Relationship Id="rId7" Type="http://schemas.openxmlformats.org/officeDocument/2006/relationships/hyperlink" Target="http://dict.cn/thieving" TargetMode="External"/><Relationship Id="rId2" Type="http://schemas.openxmlformats.org/officeDocument/2006/relationships/hyperlink" Target="http://dict.cn/by%20a%20ratio%20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tealing" TargetMode="External"/><Relationship Id="rId11" Type="http://schemas.openxmlformats.org/officeDocument/2006/relationships/hyperlink" Target="http://dict.cn/suffer%20from%20bad%20treatment" TargetMode="External"/><Relationship Id="rId5" Type="http://schemas.openxmlformats.org/officeDocument/2006/relationships/hyperlink" Target="http://dict.cn/robbery" TargetMode="External"/><Relationship Id="rId10" Type="http://schemas.openxmlformats.org/officeDocument/2006/relationships/hyperlink" Target="http://dict.cn/medication" TargetMode="External"/><Relationship Id="rId4" Type="http://schemas.openxmlformats.org/officeDocument/2006/relationships/hyperlink" Target="http://dict.cn/shoplift" TargetMode="External"/><Relationship Id="rId9" Type="http://schemas.openxmlformats.org/officeDocument/2006/relationships/hyperlink" Target="http://dict.cn/car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isagree%20sharply" TargetMode="External"/><Relationship Id="rId13" Type="http://schemas.openxmlformats.org/officeDocument/2006/relationships/hyperlink" Target="http://dict.cn/prohibit" TargetMode="External"/><Relationship Id="rId3" Type="http://schemas.openxmlformats.org/officeDocument/2006/relationships/hyperlink" Target="http://dict.cn/conflict" TargetMode="External"/><Relationship Id="rId7" Type="http://schemas.openxmlformats.org/officeDocument/2006/relationships/hyperlink" Target="http://dict.cn/clash" TargetMode="External"/><Relationship Id="rId12" Type="http://schemas.openxmlformats.org/officeDocument/2006/relationships/hyperlink" Target="http://dict.cn/outlaw" TargetMode="External"/><Relationship Id="rId2" Type="http://schemas.openxmlformats.org/officeDocument/2006/relationships/hyperlink" Target="http://dict.cn/differ" TargetMode="External"/><Relationship Id="rId16" Type="http://schemas.openxmlformats.org/officeDocument/2006/relationships/hyperlink" Target="http://dict.cn/wartime%20b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rgue" TargetMode="External"/><Relationship Id="rId11" Type="http://schemas.openxmlformats.org/officeDocument/2006/relationships/hyperlink" Target="http://dict.cn/forbid" TargetMode="External"/><Relationship Id="rId5" Type="http://schemas.openxmlformats.org/officeDocument/2006/relationships/hyperlink" Target="http://dict.cn/dispute" TargetMode="External"/><Relationship Id="rId15" Type="http://schemas.openxmlformats.org/officeDocument/2006/relationships/hyperlink" Target="http://dict.cn/veto" TargetMode="External"/><Relationship Id="rId10" Type="http://schemas.openxmlformats.org/officeDocument/2006/relationships/hyperlink" Target="http://dict.cn/disagree%20with" TargetMode="External"/><Relationship Id="rId4" Type="http://schemas.openxmlformats.org/officeDocument/2006/relationships/hyperlink" Target="http://dict.cn/quarrel" TargetMode="External"/><Relationship Id="rId9" Type="http://schemas.openxmlformats.org/officeDocument/2006/relationships/hyperlink" Target="http://dict.cn/disagree%20on" TargetMode="External"/><Relationship Id="rId14" Type="http://schemas.openxmlformats.org/officeDocument/2006/relationships/hyperlink" Target="http://dict.cn/prohib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Drug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毒品；药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使服麻醉药；使服毒品；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 </a:t>
            </a:r>
            <a:r>
              <a:rPr lang="en-US" altLang="zh-CN" b="1" dirty="0" smtClean="0">
                <a:hlinkClick r:id="rId2"/>
              </a:rPr>
              <a:t>medication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/>
              </a:rPr>
              <a:t>medicine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/>
              </a:rPr>
              <a:t>remedy</a:t>
            </a:r>
            <a:endParaRPr lang="en-US" altLang="zh-CN" b="1" dirty="0" smtClean="0"/>
          </a:p>
          <a:p>
            <a:r>
              <a:rPr lang="zh-CN" altLang="en-US" b="1" dirty="0" smtClean="0"/>
              <a:t>用药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apply drugs</a:t>
            </a:r>
            <a:endParaRPr lang="zh-CN" altLang="en-US" b="1" dirty="0" smtClean="0"/>
          </a:p>
          <a:p>
            <a:r>
              <a:rPr lang="zh-CN" altLang="en-US" b="1" dirty="0" smtClean="0"/>
              <a:t>吃药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take a drug</a:t>
            </a:r>
            <a:endParaRPr lang="en-US" altLang="zh-CN" b="1" dirty="0" smtClean="0"/>
          </a:p>
          <a:p>
            <a:r>
              <a:rPr lang="zh-CN" altLang="en-US" b="1" dirty="0" smtClean="0"/>
              <a:t>服用毒品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89800"/>
                </a:solidFill>
              </a:rPr>
              <a:t>Take drugs</a:t>
            </a:r>
            <a:endParaRPr lang="en-US" altLang="zh-CN" b="1" dirty="0">
              <a:solidFill>
                <a:srgbClr val="C89800"/>
              </a:solidFill>
            </a:endParaRPr>
          </a:p>
          <a:p>
            <a:r>
              <a:rPr lang="zh-CN" altLang="en-US" b="1" dirty="0" smtClean="0"/>
              <a:t>瘾君子 </a:t>
            </a:r>
          </a:p>
          <a:p>
            <a:r>
              <a:rPr lang="en-US" altLang="zh-CN" b="1" dirty="0" smtClean="0">
                <a:hlinkClick r:id="rId7"/>
              </a:rPr>
              <a:t>drug addict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Cancer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癌；肿瘤；毒瘤 </a:t>
            </a:r>
            <a:r>
              <a:rPr lang="en-US" altLang="zh-CN" b="1" dirty="0"/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巨蟹座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8"/>
              </a:rPr>
              <a:t>rot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/>
              </a:rPr>
              <a:t>sickness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r>
              <a:rPr lang="zh-CN" altLang="en-US" b="1" dirty="0" smtClean="0"/>
              <a:t>患癌症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0"/>
              </a:rPr>
              <a:t>contract〔develop</a:t>
            </a:r>
            <a:r>
              <a:rPr lang="en-US" altLang="zh-CN" b="1" dirty="0" smtClean="0">
                <a:hlinkClick r:id="rId10"/>
              </a:rPr>
              <a:t>, set〕 cancer</a:t>
            </a:r>
            <a:endParaRPr lang="zh-CN" altLang="en-US" b="1" dirty="0" smtClean="0"/>
          </a:p>
          <a:p>
            <a:r>
              <a:rPr lang="zh-CN" altLang="en-US" b="1" dirty="0" smtClean="0"/>
              <a:t>治疗癌症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1"/>
              </a:rPr>
              <a:t>cure〔treat</a:t>
            </a:r>
            <a:r>
              <a:rPr lang="en-US" altLang="zh-CN" b="1" dirty="0" smtClean="0">
                <a:hlinkClick r:id="rId11"/>
              </a:rPr>
              <a:t>〕 cancer</a:t>
            </a:r>
            <a:endParaRPr lang="zh-CN" altLang="en-US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禁止抗议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ban a protest</a:t>
            </a:r>
            <a:endParaRPr lang="zh-CN" altLang="en-US" b="1" dirty="0" smtClean="0"/>
          </a:p>
          <a:p>
            <a:r>
              <a:rPr lang="zh-CN" altLang="en-US" b="1" dirty="0" smtClean="0"/>
              <a:t>禁止示威活动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ban demonstrations</a:t>
            </a:r>
            <a:endParaRPr lang="zh-CN" altLang="en-US" b="1" dirty="0" smtClean="0"/>
          </a:p>
          <a:p>
            <a:r>
              <a:rPr lang="zh-CN" altLang="en-US" b="1" dirty="0" smtClean="0"/>
              <a:t>禁鸦片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ban opium</a:t>
            </a:r>
            <a:endParaRPr lang="zh-CN" altLang="en-US" b="1" dirty="0" smtClean="0"/>
          </a:p>
          <a:p>
            <a:r>
              <a:rPr lang="zh-CN" altLang="en-US" b="1" dirty="0" smtClean="0"/>
              <a:t>禁止罢工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ban strikes</a:t>
            </a:r>
            <a:endParaRPr lang="zh-CN" altLang="en-US" b="1" dirty="0" smtClean="0"/>
          </a:p>
          <a:p>
            <a:r>
              <a:rPr lang="zh-CN" altLang="en-US" b="1" dirty="0" smtClean="0"/>
              <a:t>解禁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drop a ban</a:t>
            </a:r>
            <a:endParaRPr lang="zh-CN" altLang="en-US" b="1" dirty="0" smtClean="0"/>
          </a:p>
          <a:p>
            <a:r>
              <a:rPr lang="zh-CN" altLang="en-US" b="1" dirty="0" smtClean="0"/>
              <a:t>实施对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的禁令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enforce a ban on</a:t>
            </a:r>
            <a:endParaRPr lang="zh-CN" altLang="en-US" b="1" dirty="0" smtClean="0"/>
          </a:p>
          <a:p>
            <a:r>
              <a:rPr lang="zh-CN" altLang="en-US" b="1" dirty="0" smtClean="0"/>
              <a:t>违禁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violate a ban</a:t>
            </a:r>
            <a:endParaRPr lang="zh-CN" altLang="en-US" b="1" dirty="0" smtClean="0"/>
          </a:p>
          <a:p>
            <a:r>
              <a:rPr lang="zh-CN" altLang="en-US" b="1" dirty="0" smtClean="0"/>
              <a:t>取消禁令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withdraw a ban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Affect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影响；感动；作用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Synonym: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influence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2" action="ppaction://hlinkfile"/>
              </a:rPr>
              <a:t>impact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impress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infect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move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touch</a:t>
            </a:r>
            <a:endParaRPr lang="en-US" altLang="zh-CN" b="1" dirty="0" smtClean="0"/>
          </a:p>
          <a:p>
            <a:r>
              <a:rPr lang="zh-CN" altLang="en-US" b="1" dirty="0" smtClean="0"/>
              <a:t>影响某人的利益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affect </a:t>
            </a:r>
            <a:r>
              <a:rPr lang="en-US" altLang="zh-CN" b="1" dirty="0" err="1" smtClean="0">
                <a:hlinkClick r:id="rId7"/>
              </a:rPr>
              <a:t>sb's</a:t>
            </a:r>
            <a:r>
              <a:rPr lang="en-US" altLang="zh-CN" b="1" dirty="0" smtClean="0">
                <a:hlinkClick r:id="rId7"/>
              </a:rPr>
              <a:t> interest</a:t>
            </a:r>
            <a:endParaRPr lang="zh-CN" altLang="en-US" b="1" dirty="0" smtClean="0"/>
          </a:p>
          <a:p>
            <a:r>
              <a:rPr lang="zh-CN" altLang="en-US" b="1" dirty="0" smtClean="0"/>
              <a:t>影响收益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8"/>
              </a:rPr>
              <a:t>affect the profits</a:t>
            </a:r>
            <a:endParaRPr lang="zh-CN" altLang="en-US" b="1" dirty="0" smtClean="0"/>
          </a:p>
          <a:p>
            <a:r>
              <a:rPr lang="zh-CN" altLang="en-US" b="1" dirty="0" smtClean="0"/>
              <a:t>间接影响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9"/>
              </a:rPr>
              <a:t>affect indirectly</a:t>
            </a:r>
            <a:endParaRPr lang="zh-CN" altLang="en-US" b="1" dirty="0" smtClean="0"/>
          </a:p>
          <a:p>
            <a:r>
              <a:rPr lang="zh-CN" altLang="en-US" b="1" dirty="0" smtClean="0"/>
              <a:t>深刻地影响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affect profoundly</a:t>
            </a:r>
            <a:endParaRPr lang="zh-CN" altLang="en-US" b="1" dirty="0" smtClean="0"/>
          </a:p>
          <a:p>
            <a:r>
              <a:rPr lang="zh-CN" altLang="en-US" b="1" dirty="0" smtClean="0"/>
              <a:t>产生不利的影响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affect unfavorably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Participant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参与者 </a:t>
            </a:r>
            <a:r>
              <a:rPr lang="en-US" altLang="zh-CN" b="1" dirty="0" smtClean="0"/>
              <a:t>( </a:t>
            </a:r>
            <a:r>
              <a:rPr lang="en-US" altLang="zh-CN" b="1" dirty="0" smtClean="0">
                <a:solidFill>
                  <a:srgbClr val="FF0000"/>
                </a:solidFill>
              </a:rPr>
              <a:t>participate in </a:t>
            </a:r>
            <a:r>
              <a:rPr lang="zh-CN" altLang="en-US" b="1" dirty="0" smtClean="0"/>
              <a:t>参与）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2"/>
              </a:rPr>
              <a:t>player</a:t>
            </a:r>
            <a:r>
              <a:rPr lang="zh-CN" altLang="en-US" b="1" dirty="0" smtClean="0"/>
              <a:t>比赛者 </a:t>
            </a:r>
            <a:r>
              <a:rPr lang="en-US" altLang="zh-CN" b="1" dirty="0" smtClean="0">
                <a:hlinkClick r:id="rId13"/>
              </a:rPr>
              <a:t>member</a:t>
            </a:r>
            <a:r>
              <a:rPr lang="zh-CN" altLang="en-US" b="1" dirty="0" smtClean="0"/>
              <a:t>成员 </a:t>
            </a:r>
            <a:r>
              <a:rPr lang="en-US" altLang="zh-CN" b="1" dirty="0" smtClean="0">
                <a:hlinkClick r:id="rId14"/>
              </a:rPr>
              <a:t>contributor</a:t>
            </a:r>
            <a:r>
              <a:rPr lang="zh-CN" altLang="en-US" b="1" dirty="0" smtClean="0"/>
              <a:t>贡献者 </a:t>
            </a:r>
            <a:r>
              <a:rPr lang="en-US" altLang="zh-CN" b="1" dirty="0" smtClean="0">
                <a:hlinkClick r:id="rId15"/>
              </a:rPr>
              <a:t>contestant</a:t>
            </a:r>
            <a:r>
              <a:rPr lang="zh-CN" altLang="en-US" b="1" dirty="0" smtClean="0"/>
              <a:t>竞争者 </a:t>
            </a:r>
            <a:r>
              <a:rPr lang="en-US" altLang="zh-CN" b="1" dirty="0" smtClean="0">
                <a:hlinkClick r:id="rId16"/>
              </a:rPr>
              <a:t>applicant</a:t>
            </a:r>
            <a:r>
              <a:rPr lang="zh-CN" altLang="en-US" b="1" dirty="0" smtClean="0"/>
              <a:t>申请人 </a:t>
            </a:r>
            <a:r>
              <a:rPr lang="en-US" altLang="zh-CN" b="1" dirty="0" smtClean="0">
                <a:hlinkClick r:id="rId17"/>
              </a:rPr>
              <a:t>partaker</a:t>
            </a:r>
            <a:r>
              <a:rPr lang="zh-CN" altLang="en-US" b="1" dirty="0" smtClean="0"/>
              <a:t>关系者 </a:t>
            </a:r>
            <a:r>
              <a:rPr lang="en-US" altLang="zh-CN" b="1" dirty="0" smtClean="0">
                <a:hlinkClick r:id="rId18"/>
              </a:rPr>
              <a:t>partner</a:t>
            </a:r>
            <a:r>
              <a:rPr lang="zh-CN" altLang="en-US" b="1" dirty="0" smtClean="0"/>
              <a:t>伙伴 </a:t>
            </a:r>
            <a:r>
              <a:rPr lang="en-US" altLang="zh-CN" b="1" dirty="0" smtClean="0">
                <a:hlinkClick r:id="rId19"/>
              </a:rPr>
              <a:t>ally</a:t>
            </a:r>
            <a:r>
              <a:rPr lang="zh-CN" altLang="en-US" b="1" dirty="0" smtClean="0"/>
              <a:t>同盟国 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b="1" dirty="0" smtClean="0"/>
          </a:p>
          <a:p>
            <a:r>
              <a:rPr lang="zh-CN" altLang="en-US" b="1" dirty="0" smtClean="0"/>
              <a:t>他是人权运动的积极参加者。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He is an active </a:t>
            </a:r>
            <a:r>
              <a:rPr lang="en-US" altLang="zh-CN" b="1" i="1" dirty="0" smtClean="0">
                <a:solidFill>
                  <a:srgbClr val="C89800"/>
                </a:solidFill>
              </a:rPr>
              <a:t>participant</a:t>
            </a:r>
            <a:r>
              <a:rPr lang="en-US" altLang="zh-CN" b="1" dirty="0" smtClean="0">
                <a:solidFill>
                  <a:srgbClr val="C89800"/>
                </a:solidFill>
              </a:rPr>
              <a:t> in the civil rights movement.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endParaRPr lang="en-US" altLang="zh-CN" b="1" dirty="0" smtClean="0">
              <a:solidFill>
                <a:srgbClr val="C89800"/>
              </a:solidFill>
            </a:endParaRPr>
          </a:p>
          <a:p>
            <a:r>
              <a:rPr lang="zh-CN" altLang="en-US" b="1" dirty="0" smtClean="0"/>
              <a:t>每个参与者都必须自费。 </a:t>
            </a:r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Each </a:t>
            </a:r>
            <a:r>
              <a:rPr lang="en-US" altLang="zh-CN" b="1" i="1" dirty="0" smtClean="0">
                <a:solidFill>
                  <a:srgbClr val="C89800"/>
                </a:solidFill>
              </a:rPr>
              <a:t>participant</a:t>
            </a:r>
            <a:r>
              <a:rPr lang="en-US" altLang="zh-CN" b="1" dirty="0" smtClean="0">
                <a:solidFill>
                  <a:srgbClr val="C89800"/>
                </a:solidFill>
              </a:rPr>
              <a:t> is to pay his own expenses.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endParaRPr lang="en-US" altLang="zh-CN" b="1" dirty="0" smtClean="0">
              <a:solidFill>
                <a:srgbClr val="C898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Recognise</a:t>
            </a:r>
            <a:r>
              <a:rPr lang="en-US" altLang="zh-CN" b="1" dirty="0" smtClean="0"/>
              <a:t> v.&lt;</a:t>
            </a:r>
            <a:r>
              <a:rPr lang="zh-CN" altLang="en-US" b="1" dirty="0" smtClean="0"/>
              <a:t>英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承认；识别，认出；认可 </a:t>
            </a:r>
            <a:r>
              <a:rPr lang="en-US" altLang="zh-CN" b="1" dirty="0" smtClean="0"/>
              <a:t>=recognize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zh-CN" altLang="en-US" b="1" dirty="0"/>
              <a:t> </a:t>
            </a:r>
            <a:r>
              <a:rPr lang="en-US" altLang="zh-CN" b="1" dirty="0" smtClean="0">
                <a:hlinkClick r:id="rId2"/>
              </a:rPr>
              <a:t>acknowledge</a:t>
            </a:r>
            <a:r>
              <a:rPr lang="zh-CN" altLang="en-US" b="1" dirty="0" smtClean="0"/>
              <a:t>承认  </a:t>
            </a:r>
            <a:r>
              <a:rPr lang="en-US" altLang="zh-CN" b="1" dirty="0" smtClean="0">
                <a:hlinkClick r:id="rId3"/>
              </a:rPr>
              <a:t>pick out</a:t>
            </a:r>
            <a:r>
              <a:rPr lang="zh-CN" altLang="en-US" b="1" dirty="0" smtClean="0"/>
              <a:t>挑出 </a:t>
            </a:r>
            <a:r>
              <a:rPr lang="en-US" altLang="zh-CN" b="1" dirty="0" smtClean="0">
                <a:hlinkClick r:id="rId4"/>
              </a:rPr>
              <a:t>know</a:t>
            </a:r>
            <a:r>
              <a:rPr lang="zh-CN" altLang="en-US" b="1" dirty="0" smtClean="0"/>
              <a:t>了解  </a:t>
            </a:r>
            <a:r>
              <a:rPr lang="en-US" altLang="zh-CN" b="1" dirty="0" smtClean="0">
                <a:hlinkClick r:id="rId5"/>
              </a:rPr>
              <a:t>discern</a:t>
            </a:r>
            <a:r>
              <a:rPr lang="zh-CN" altLang="en-US" b="1" dirty="0" smtClean="0"/>
              <a:t>辨别</a:t>
            </a:r>
            <a:endParaRPr lang="en-US" altLang="zh-CN" b="1" dirty="0" smtClean="0"/>
          </a:p>
          <a:p>
            <a:r>
              <a:rPr lang="zh-CN" altLang="en-US" b="1" dirty="0" smtClean="0"/>
              <a:t>很多人对于电脑能够识别人的声音感到非常吃惊</a:t>
            </a:r>
            <a:r>
              <a:rPr lang="en-US" altLang="zh-CN" b="1" dirty="0" smtClean="0"/>
              <a:t>.</a:t>
            </a:r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The idea that computers can </a:t>
            </a:r>
            <a:r>
              <a:rPr lang="en-US" altLang="zh-CN" b="1" i="1" dirty="0" err="1" smtClean="0">
                <a:solidFill>
                  <a:srgbClr val="C89800"/>
                </a:solidFill>
              </a:rPr>
              <a:t>recognise</a:t>
            </a:r>
            <a:r>
              <a:rPr lang="en-US" altLang="zh-CN" b="1" dirty="0" smtClean="0">
                <a:solidFill>
                  <a:srgbClr val="C89800"/>
                </a:solidFill>
              </a:rPr>
              <a:t> human voices surprises many people.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r>
              <a:rPr lang="en-US" altLang="zh-CN" b="1" dirty="0" smtClean="0">
                <a:solidFill>
                  <a:srgbClr val="C89800"/>
                </a:solidFill>
              </a:rPr>
              <a:t/>
            </a:r>
            <a:br>
              <a:rPr lang="en-US" altLang="zh-CN" b="1" dirty="0" smtClean="0">
                <a:solidFill>
                  <a:srgbClr val="C89800"/>
                </a:solidFill>
              </a:rPr>
            </a:br>
            <a:endParaRPr lang="zh-CN" altLang="en-US" b="1" dirty="0" smtClean="0">
              <a:solidFill>
                <a:srgbClr val="C89800"/>
              </a:solidFill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Leaflet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小叶；传单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散发传单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Synonym: </a:t>
            </a:r>
            <a:r>
              <a:rPr lang="en-US" altLang="zh-CN" b="1" dirty="0" smtClean="0">
                <a:hlinkClick r:id="rId2"/>
              </a:rPr>
              <a:t>brochure</a:t>
            </a:r>
            <a:r>
              <a:rPr lang="zh-CN" altLang="en-US" b="1" dirty="0" smtClean="0"/>
              <a:t>小册子，资料手册</a:t>
            </a:r>
            <a:r>
              <a:rPr lang="en-US" altLang="zh-CN" b="1" dirty="0" smtClean="0"/>
              <a:t>... </a:t>
            </a:r>
            <a:r>
              <a:rPr lang="en-US" altLang="zh-CN" b="1" dirty="0" smtClean="0">
                <a:hlinkClick r:id="rId3"/>
              </a:rPr>
              <a:t>booklet</a:t>
            </a:r>
            <a:r>
              <a:rPr lang="zh-CN" altLang="en-US" b="1" dirty="0" smtClean="0"/>
              <a:t>小册子 </a:t>
            </a:r>
            <a:r>
              <a:rPr lang="en-US" altLang="zh-CN" b="1" dirty="0" smtClean="0">
                <a:hlinkClick r:id="rId4"/>
              </a:rPr>
              <a:t>pamphlet</a:t>
            </a:r>
            <a:r>
              <a:rPr lang="zh-CN" altLang="en-US" b="1" dirty="0" smtClean="0"/>
              <a:t>小册子 </a:t>
            </a:r>
            <a:r>
              <a:rPr lang="en-US" altLang="zh-CN" b="1" dirty="0" smtClean="0">
                <a:hlinkClick r:id="rId5"/>
              </a:rPr>
              <a:t>handbill</a:t>
            </a:r>
            <a:r>
              <a:rPr lang="zh-CN" altLang="en-US" b="1" dirty="0" smtClean="0"/>
              <a:t>传单 </a:t>
            </a:r>
          </a:p>
          <a:p>
            <a:r>
              <a:rPr lang="zh-CN" altLang="en-US" b="1" dirty="0" smtClean="0"/>
              <a:t>分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散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发传单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6"/>
              </a:rPr>
              <a:t>distribute〔hand</a:t>
            </a:r>
            <a:r>
              <a:rPr lang="en-US" altLang="zh-CN" b="1" dirty="0" smtClean="0">
                <a:hlinkClick r:id="rId6"/>
              </a:rPr>
              <a:t> out〕 leaflets</a:t>
            </a:r>
            <a:endParaRPr lang="zh-CN" altLang="en-US" b="1" dirty="0" smtClean="0"/>
          </a:p>
          <a:p>
            <a:r>
              <a:rPr lang="zh-CN" altLang="en-US" b="1" dirty="0" smtClean="0"/>
              <a:t>广告传单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advertising leaflets</a:t>
            </a:r>
            <a:endParaRPr lang="zh-CN" altLang="en-US" b="1" dirty="0" smtClean="0"/>
          </a:p>
          <a:p>
            <a:r>
              <a:rPr lang="zh-CN" altLang="en-US" b="1" dirty="0" smtClean="0"/>
              <a:t>空投传单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air-drop leaflets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Distraction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分心；分心的事物；注意力分散；</a:t>
            </a:r>
            <a:r>
              <a:rPr lang="en-US" altLang="zh-CN" b="1" dirty="0" smtClean="0"/>
              <a:t>( v. distract)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</a:t>
            </a:r>
            <a:r>
              <a:rPr lang="zh-CN" altLang="en-US" b="1" dirty="0"/>
              <a:t> </a:t>
            </a:r>
            <a:r>
              <a:rPr lang="en-US" altLang="zh-CN" b="1" dirty="0" smtClean="0">
                <a:hlinkClick r:id="rId9"/>
              </a:rPr>
              <a:t>diversion</a:t>
            </a:r>
            <a:r>
              <a:rPr lang="zh-CN" altLang="en-US" b="1" dirty="0" smtClean="0"/>
              <a:t>转向  </a:t>
            </a:r>
            <a:r>
              <a:rPr lang="en-US" altLang="zh-CN" b="1" dirty="0" smtClean="0">
                <a:hlinkClick r:id="rId10"/>
              </a:rPr>
              <a:t>interruption</a:t>
            </a:r>
            <a:r>
              <a:rPr lang="zh-CN" altLang="en-US" b="1" dirty="0" smtClean="0"/>
              <a:t>打岔  </a:t>
            </a:r>
            <a:r>
              <a:rPr lang="en-US" altLang="zh-CN" b="1" dirty="0" smtClean="0">
                <a:hlinkClick r:id="rId11"/>
              </a:rPr>
              <a:t>disruption</a:t>
            </a:r>
            <a:r>
              <a:rPr lang="zh-CN" altLang="en-US" b="1" dirty="0" smtClean="0"/>
              <a:t>分裂  </a:t>
            </a:r>
            <a:r>
              <a:rPr lang="en-US" altLang="zh-CN" b="1" dirty="0" smtClean="0">
                <a:hlinkClick r:id="rId12"/>
              </a:rPr>
              <a:t>disturbance</a:t>
            </a:r>
            <a:r>
              <a:rPr lang="zh-CN" altLang="en-US" b="1" dirty="0" smtClean="0"/>
              <a:t>扰乱 </a:t>
            </a:r>
            <a:endParaRPr lang="en-US" altLang="zh-CN" b="1" dirty="0" smtClean="0"/>
          </a:p>
          <a:p>
            <a:r>
              <a:rPr lang="zh-CN" altLang="en-US" b="1" dirty="0" smtClean="0"/>
              <a:t>当你读书时，喧闹声是会令人分心的。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Noise is a </a:t>
            </a:r>
            <a:r>
              <a:rPr lang="en-US" altLang="zh-CN" b="1" i="1" dirty="0" smtClean="0">
                <a:solidFill>
                  <a:srgbClr val="C89800"/>
                </a:solidFill>
              </a:rPr>
              <a:t>distraction</a:t>
            </a:r>
            <a:r>
              <a:rPr lang="en-US" altLang="zh-CN" b="1" dirty="0" smtClean="0">
                <a:solidFill>
                  <a:srgbClr val="C89800"/>
                </a:solidFill>
              </a:rPr>
              <a:t> when you are trying to study.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endParaRPr lang="en-US" altLang="zh-CN" b="1" dirty="0" smtClean="0">
              <a:solidFill>
                <a:srgbClr val="C89800"/>
              </a:solidFill>
            </a:endParaRPr>
          </a:p>
          <a:p>
            <a:r>
              <a:rPr lang="zh-CN" altLang="en-US" b="1" dirty="0" smtClean="0"/>
              <a:t>你可以帮我制造些令人分心的事吗</a:t>
            </a:r>
            <a:r>
              <a:rPr lang="en-US" altLang="zh-CN" b="1" dirty="0" smtClean="0"/>
              <a:t>? 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Could you set up a </a:t>
            </a:r>
            <a:r>
              <a:rPr lang="en-US" altLang="zh-CN" b="1" i="1" dirty="0" smtClean="0">
                <a:solidFill>
                  <a:srgbClr val="C89800"/>
                </a:solidFill>
              </a:rPr>
              <a:t>distraction</a:t>
            </a:r>
            <a:r>
              <a:rPr lang="en-US" altLang="zh-CN" b="1" dirty="0" smtClean="0">
                <a:solidFill>
                  <a:srgbClr val="C89800"/>
                </a:solidFill>
              </a:rPr>
              <a:t> for me?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恶性肿瘤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progressive cancer</a:t>
            </a:r>
            <a:endParaRPr lang="zh-CN" altLang="en-US" b="1" dirty="0" smtClean="0"/>
          </a:p>
          <a:p>
            <a:r>
              <a:rPr lang="zh-CN" altLang="en-US" b="1" dirty="0" smtClean="0"/>
              <a:t>乳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皮肤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癌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3"/>
              </a:rPr>
              <a:t>breast〔skin</a:t>
            </a:r>
            <a:r>
              <a:rPr lang="en-US" altLang="zh-CN" b="1" dirty="0" smtClean="0">
                <a:hlinkClick r:id="rId3"/>
              </a:rPr>
              <a:t>〕 cancer</a:t>
            </a:r>
            <a:endParaRPr lang="zh-CN" altLang="en-US" b="1" dirty="0" smtClean="0"/>
          </a:p>
          <a:p>
            <a:r>
              <a:rPr lang="zh-CN" altLang="en-US" b="1" dirty="0" smtClean="0"/>
              <a:t>肝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胃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癌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4"/>
              </a:rPr>
              <a:t>liver〔lung</a:t>
            </a:r>
            <a:r>
              <a:rPr lang="en-US" altLang="zh-CN" b="1" dirty="0" smtClean="0">
                <a:hlinkClick r:id="rId4"/>
              </a:rPr>
              <a:t>, stomach〕 cancer</a:t>
            </a:r>
            <a:endParaRPr lang="zh-CN" altLang="en-US" b="1" dirty="0" smtClean="0"/>
          </a:p>
          <a:p>
            <a:r>
              <a:rPr lang="zh-CN" altLang="en-US" b="1" dirty="0" smtClean="0"/>
              <a:t>癌细胞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cancer cells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Cigarette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香烟，卷烟，烟卷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smoke</a:t>
            </a:r>
            <a:r>
              <a:rPr lang="zh-CN" altLang="en-US" b="1" dirty="0" smtClean="0"/>
              <a:t>烟  </a:t>
            </a:r>
            <a:r>
              <a:rPr lang="en-US" altLang="zh-CN" b="1" dirty="0" smtClean="0">
                <a:hlinkClick r:id="rId7"/>
              </a:rPr>
              <a:t>cancer stick</a:t>
            </a:r>
            <a:r>
              <a:rPr lang="zh-CN" altLang="en-US" b="1" dirty="0" smtClean="0"/>
              <a:t>癌唪 </a:t>
            </a:r>
            <a:r>
              <a:rPr lang="en-US" altLang="zh-CN" b="1" dirty="0" smtClean="0">
                <a:hlinkClick r:id="rId8"/>
              </a:rPr>
              <a:t>cigar</a:t>
            </a:r>
            <a:r>
              <a:rPr lang="zh-CN" altLang="en-US" b="1" dirty="0" smtClean="0"/>
              <a:t>雪茄烟</a:t>
            </a:r>
            <a:endParaRPr lang="en-US" altLang="zh-CN" b="1" dirty="0" smtClean="0"/>
          </a:p>
          <a:p>
            <a:r>
              <a:rPr lang="zh-CN" altLang="en-US" b="1" dirty="0" smtClean="0"/>
              <a:t>熄灭香烟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put out a cigarette</a:t>
            </a:r>
            <a:endParaRPr lang="zh-CN" altLang="en-US" b="1" dirty="0" smtClean="0"/>
          </a:p>
          <a:p>
            <a:r>
              <a:rPr lang="zh-CN" altLang="en-US" b="1" dirty="0" smtClean="0"/>
              <a:t>抽烟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smoke a cigarette</a:t>
            </a:r>
            <a:endParaRPr lang="zh-CN" altLang="en-US" b="1" dirty="0" smtClean="0"/>
          </a:p>
          <a:p>
            <a:r>
              <a:rPr lang="zh-CN" altLang="en-US" b="1" dirty="0" smtClean="0"/>
              <a:t>有过滤嘴的香烟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filter-tipped cigarette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点燃香烟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light a cigarette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一包香烟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a pack of cigarettes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Tobacco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烟草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zh-CN" altLang="en-US" b="1" dirty="0"/>
              <a:t> </a:t>
            </a:r>
            <a:r>
              <a:rPr lang="en-US" altLang="zh-CN" b="1" dirty="0" smtClean="0">
                <a:hlinkClick r:id="rId4"/>
              </a:rPr>
              <a:t>cigarette</a:t>
            </a:r>
            <a:r>
              <a:rPr lang="zh-CN" altLang="en-US" b="1" dirty="0" smtClean="0"/>
              <a:t>香烟，</a:t>
            </a:r>
            <a:r>
              <a:rPr lang="en-US" altLang="zh-CN" b="1" dirty="0" smtClean="0">
                <a:hlinkClick r:id="rId5"/>
              </a:rPr>
              <a:t>cigar</a:t>
            </a:r>
            <a:r>
              <a:rPr lang="zh-CN" altLang="en-US" b="1" dirty="0" smtClean="0"/>
              <a:t>雪茄烟  </a:t>
            </a:r>
            <a:r>
              <a:rPr lang="en-US" altLang="zh-CN" b="1" dirty="0" smtClean="0">
                <a:hlinkClick r:id="rId6"/>
              </a:rPr>
              <a:t>tobacco plant</a:t>
            </a:r>
            <a:r>
              <a:rPr lang="zh-CN" altLang="en-US" b="1" dirty="0" smtClean="0"/>
              <a:t>烟叶 </a:t>
            </a:r>
            <a:endParaRPr lang="en-US" altLang="zh-CN" b="1" dirty="0" smtClean="0"/>
          </a:p>
          <a:p>
            <a:r>
              <a:rPr lang="zh-CN" altLang="en-US" b="1" dirty="0" smtClean="0"/>
              <a:t>抽烟斗用的烟丝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pipe tobacco</a:t>
            </a:r>
            <a:endParaRPr lang="zh-CN" altLang="en-US" b="1" dirty="0" smtClean="0"/>
          </a:p>
          <a:p>
            <a:r>
              <a:rPr lang="zh-CN" altLang="en-US" b="1" dirty="0" smtClean="0"/>
              <a:t>抽烟者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烟民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users of tobacco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Addictive</a:t>
            </a:r>
            <a:r>
              <a:rPr lang="en-US" altLang="zh-CN" b="1" dirty="0" smtClean="0"/>
              <a:t>  adj.</a:t>
            </a:r>
            <a:r>
              <a:rPr lang="zh-CN" altLang="en-US" b="1" dirty="0" smtClean="0"/>
              <a:t>使人上瘾的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9"/>
              </a:rPr>
              <a:t>habit-forming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尤指药物、毒品等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易使</a:t>
            </a:r>
            <a:r>
              <a:rPr lang="en-US" altLang="zh-CN" b="1" dirty="0" smtClean="0"/>
              <a:t>... </a:t>
            </a:r>
          </a:p>
          <a:p>
            <a:r>
              <a:rPr lang="zh-CN" altLang="en-US" b="1" dirty="0" smtClean="0"/>
              <a:t>香烟很容易使人上瘾。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Cigarettes are highly addictive...</a:t>
            </a:r>
          </a:p>
          <a:p>
            <a:r>
              <a:rPr lang="zh-CN" altLang="en-US" b="1" dirty="0" smtClean="0"/>
              <a:t>我饮食没有规律，而且性格上容易沉迷某事。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I have an eating disorder and an addictive personality.</a:t>
            </a:r>
          </a:p>
          <a:p>
            <a:pPr>
              <a:buNone/>
            </a:pP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Addict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沉溺；使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上瘾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耽溺者；上瘾者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/>
              </a:rPr>
              <a:t>devotee</a:t>
            </a:r>
            <a:r>
              <a:rPr lang="zh-CN" altLang="en-US" b="1" dirty="0" smtClean="0"/>
              <a:t>爱好者 </a:t>
            </a:r>
            <a:r>
              <a:rPr lang="en-US" altLang="zh-CN" b="1" dirty="0" smtClean="0">
                <a:hlinkClick r:id="rId3"/>
              </a:rPr>
              <a:t>fan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迷，爱好者 </a:t>
            </a:r>
            <a:r>
              <a:rPr lang="en-US" altLang="zh-CN" b="1" dirty="0" smtClean="0">
                <a:hlinkClick r:id="rId4"/>
              </a:rPr>
              <a:t>fanatic</a:t>
            </a:r>
            <a:r>
              <a:rPr lang="zh-CN" altLang="en-US" b="1" dirty="0" smtClean="0"/>
              <a:t>狂热者 </a:t>
            </a:r>
            <a:r>
              <a:rPr lang="en-US" altLang="zh-CN" b="1" dirty="0" smtClean="0">
                <a:hlinkClick r:id="rId5"/>
              </a:rPr>
              <a:t>enthusiast</a:t>
            </a:r>
            <a:r>
              <a:rPr lang="zh-CN" altLang="en-US" b="1" dirty="0" smtClean="0"/>
              <a:t>热心人 </a:t>
            </a:r>
            <a:endParaRPr lang="en-US" altLang="zh-CN" b="1" dirty="0" smtClean="0"/>
          </a:p>
          <a:p>
            <a:r>
              <a:rPr lang="zh-CN" altLang="en-US" b="1" dirty="0" smtClean="0"/>
              <a:t>工作狂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work addict</a:t>
            </a:r>
            <a:endParaRPr lang="zh-CN" altLang="en-US" b="1" dirty="0" smtClean="0"/>
          </a:p>
          <a:p>
            <a:r>
              <a:rPr lang="zh-CN" altLang="en-US" b="1" dirty="0" smtClean="0"/>
              <a:t>嗜好使他沉迷于电脑游戏。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His tastes </a:t>
            </a:r>
            <a:r>
              <a:rPr lang="en-US" altLang="zh-CN" b="1" i="1" dirty="0" smtClean="0">
                <a:solidFill>
                  <a:srgbClr val="C89800"/>
                </a:solidFill>
              </a:rPr>
              <a:t>addict</a:t>
            </a:r>
            <a:r>
              <a:rPr lang="en-US" altLang="zh-CN" b="1" dirty="0" smtClean="0">
                <a:solidFill>
                  <a:srgbClr val="C89800"/>
                </a:solidFill>
              </a:rPr>
              <a:t> him to computer games.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endParaRPr lang="zh-CN" altLang="en-US" b="1" dirty="0" smtClean="0">
              <a:solidFill>
                <a:srgbClr val="C89800"/>
              </a:solidFill>
            </a:endParaRPr>
          </a:p>
          <a:p>
            <a:r>
              <a:rPr lang="zh-CN" altLang="en-US" b="1" dirty="0" smtClean="0"/>
              <a:t>他吸可卡因上瘾。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He was </a:t>
            </a:r>
            <a:r>
              <a:rPr lang="en-US" altLang="zh-CN" b="1" i="1" dirty="0" smtClean="0">
                <a:solidFill>
                  <a:srgbClr val="C89800"/>
                </a:solidFill>
              </a:rPr>
              <a:t>addicted</a:t>
            </a:r>
            <a:r>
              <a:rPr lang="en-US" altLang="zh-CN" b="1" dirty="0" smtClean="0">
                <a:solidFill>
                  <a:srgbClr val="C89800"/>
                </a:solidFill>
              </a:rPr>
              <a:t> to cocaine.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Inject</a:t>
            </a:r>
            <a:r>
              <a:rPr lang="en-US" altLang="zh-CN" b="1" dirty="0" smtClean="0"/>
              <a:t>  v.</a:t>
            </a:r>
            <a:r>
              <a:rPr lang="zh-CN" altLang="en-US" b="1" dirty="0" smtClean="0"/>
              <a:t>注射；注入；引入；插入</a:t>
            </a:r>
            <a:r>
              <a:rPr lang="en-US" altLang="zh-CN" b="1" dirty="0" smtClean="0"/>
              <a:t>( n. </a:t>
            </a:r>
            <a:r>
              <a:rPr lang="en-US" altLang="zh-CN" b="1" dirty="0" smtClean="0">
                <a:solidFill>
                  <a:srgbClr val="FF0000"/>
                </a:solidFill>
              </a:rPr>
              <a:t>injection)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7"/>
              </a:rPr>
              <a:t>insert</a:t>
            </a:r>
            <a:r>
              <a:rPr lang="zh-CN" altLang="en-US" b="1" dirty="0" smtClean="0"/>
              <a:t>插入  </a:t>
            </a:r>
            <a:r>
              <a:rPr lang="en-US" altLang="zh-CN" b="1" dirty="0" smtClean="0">
                <a:hlinkClick r:id="rId8"/>
              </a:rPr>
              <a:t>inoculate</a:t>
            </a:r>
            <a:r>
              <a:rPr lang="zh-CN" altLang="en-US" b="1" dirty="0" smtClean="0"/>
              <a:t>给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注射疫苗</a:t>
            </a:r>
            <a:r>
              <a:rPr lang="en-US" altLang="zh-CN" b="1" dirty="0" smtClean="0"/>
              <a:t>... </a:t>
            </a:r>
          </a:p>
          <a:p>
            <a:r>
              <a:rPr lang="zh-CN" altLang="en-US" b="1" dirty="0" smtClean="0"/>
              <a:t>给病人打针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inject the patient</a:t>
            </a:r>
            <a:endParaRPr lang="en-US" altLang="zh-CN" b="1" dirty="0" smtClean="0"/>
          </a:p>
          <a:p>
            <a:r>
              <a:rPr lang="zh-CN" altLang="en-US" b="1" dirty="0" smtClean="0"/>
              <a:t>这药不能吞服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只能注射。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This drug can't be swallowed; it has to be </a:t>
            </a:r>
            <a:r>
              <a:rPr lang="en-US" altLang="zh-CN" b="1" i="1" dirty="0" smtClean="0">
                <a:solidFill>
                  <a:srgbClr val="C89800"/>
                </a:solidFill>
              </a:rPr>
              <a:t>injected</a:t>
            </a:r>
            <a:r>
              <a:rPr lang="en-US" altLang="zh-CN" b="1" dirty="0" smtClean="0">
                <a:solidFill>
                  <a:srgbClr val="C89800"/>
                </a:solidFill>
              </a:rPr>
              <a:t>. </a:t>
            </a:r>
            <a:endParaRPr lang="zh-CN" altLang="en-US" b="1" dirty="0" smtClean="0">
              <a:solidFill>
                <a:srgbClr val="C89800"/>
              </a:solidFill>
            </a:endParaRPr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Reduce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减少；缩小；使落魄；简化；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 action="ppaction://hlinkfile"/>
              </a:rPr>
              <a:t>contract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cut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shorten</a:t>
            </a:r>
            <a:r>
              <a:rPr lang="zh-CN" altLang="en-US" b="1" dirty="0" smtClean="0"/>
              <a:t>　  </a:t>
            </a:r>
            <a:r>
              <a:rPr lang="en-US" altLang="zh-CN" b="1" dirty="0" smtClean="0">
                <a:hlinkClick r:id="rId5" action="ppaction://hlinkfile"/>
              </a:rPr>
              <a:t>weaken</a:t>
            </a:r>
            <a:endParaRPr lang="en-US" altLang="zh-CN" b="1" dirty="0" smtClean="0"/>
          </a:p>
          <a:p>
            <a:r>
              <a:rPr lang="zh-CN" altLang="en-US" b="1" dirty="0" smtClean="0"/>
              <a:t>缩小体积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reduce the size</a:t>
            </a:r>
            <a:endParaRPr lang="zh-CN" altLang="en-US" b="1" dirty="0" smtClean="0"/>
          </a:p>
          <a:p>
            <a:r>
              <a:rPr lang="zh-CN" altLang="en-US" b="1" dirty="0" smtClean="0"/>
              <a:t>把某物从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降至</a:t>
            </a:r>
            <a:r>
              <a:rPr lang="en-US" altLang="zh-CN" b="1" dirty="0" smtClean="0"/>
              <a:t>… </a:t>
            </a:r>
          </a:p>
          <a:p>
            <a:r>
              <a:rPr lang="en-US" altLang="zh-CN" b="1" dirty="0" smtClean="0">
                <a:hlinkClick r:id="rId7"/>
              </a:rPr>
              <a:t>reduce </a:t>
            </a:r>
            <a:r>
              <a:rPr lang="en-US" altLang="zh-CN" b="1" dirty="0" err="1" smtClean="0">
                <a:hlinkClick r:id="rId7"/>
              </a:rPr>
              <a:t>sth</a:t>
            </a:r>
            <a:r>
              <a:rPr lang="en-US" altLang="zh-CN" b="1" dirty="0" smtClean="0">
                <a:hlinkClick r:id="rId7"/>
              </a:rPr>
              <a:t> from...to</a:t>
            </a:r>
            <a:endParaRPr lang="en-US" altLang="zh-CN" b="1" dirty="0" smtClean="0"/>
          </a:p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方面减少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方面降低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reduce in</a:t>
            </a:r>
            <a:endParaRPr lang="zh-CN" altLang="en-US" b="1" dirty="0" smtClean="0"/>
          </a:p>
          <a:p>
            <a:r>
              <a:rPr lang="zh-CN" altLang="en-US" b="1" dirty="0" smtClean="0"/>
              <a:t>削价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reduce in price</a:t>
            </a:r>
            <a:endParaRPr lang="zh-CN" altLang="en-US" b="1" dirty="0" smtClean="0"/>
          </a:p>
          <a:p>
            <a:r>
              <a:rPr lang="zh-CN" altLang="en-US" b="1" dirty="0" smtClean="0"/>
              <a:t>使变成</a:t>
            </a:r>
            <a:r>
              <a:rPr lang="en-US" altLang="zh-CN" b="1" dirty="0" smtClean="0"/>
              <a:t>…,</a:t>
            </a:r>
            <a:r>
              <a:rPr lang="zh-CN" altLang="en-US" b="1" dirty="0" smtClean="0"/>
              <a:t>使陷入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reduce to</a:t>
            </a:r>
            <a:endParaRPr lang="zh-CN" altLang="en-US" b="1" dirty="0" smtClean="0"/>
          </a:p>
          <a:p>
            <a:r>
              <a:rPr lang="zh-CN" altLang="en-US" b="1" dirty="0" smtClean="0"/>
              <a:t>陷入绝望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reduce to despair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Burglary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盗窃行为  </a:t>
            </a:r>
            <a:r>
              <a:rPr lang="en-US" altLang="zh-CN" b="1" dirty="0" smtClean="0">
                <a:solidFill>
                  <a:srgbClr val="FF0000"/>
                </a:solidFill>
              </a:rPr>
              <a:t>burglar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窃贼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12"/>
              </a:rPr>
              <a:t>theft</a:t>
            </a:r>
            <a:r>
              <a:rPr lang="zh-CN" altLang="en-US" b="1" dirty="0" smtClean="0"/>
              <a:t>偷窃  </a:t>
            </a:r>
            <a:r>
              <a:rPr lang="en-US" altLang="zh-CN" b="1" dirty="0" smtClean="0">
                <a:hlinkClick r:id="rId13"/>
              </a:rPr>
              <a:t>robbery</a:t>
            </a:r>
            <a:r>
              <a:rPr lang="zh-CN" altLang="en-US" b="1" dirty="0" smtClean="0"/>
              <a:t>抢劫  </a:t>
            </a:r>
            <a:r>
              <a:rPr lang="en-US" altLang="zh-CN" b="1" dirty="0" smtClean="0">
                <a:hlinkClick r:id="rId14"/>
              </a:rPr>
              <a:t>stealing</a:t>
            </a:r>
            <a:r>
              <a:rPr lang="zh-CN" altLang="en-US" b="1" dirty="0" smtClean="0"/>
              <a:t>偷窃  </a:t>
            </a:r>
            <a:r>
              <a:rPr lang="en-US" altLang="zh-CN" b="1" dirty="0" smtClean="0">
                <a:hlinkClick r:id="rId15"/>
              </a:rPr>
              <a:t>break-in</a:t>
            </a:r>
            <a:r>
              <a:rPr lang="zh-CN" altLang="en-US" b="1" dirty="0" smtClean="0"/>
              <a:t>非法闯入 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我一到家就发现家中被盗。</a:t>
            </a:r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On my arrival home/On arriving home, I discovered the burglary.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Crime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犯罪；恶行 </a:t>
            </a:r>
            <a:r>
              <a:rPr lang="en-US" altLang="zh-CN" b="1" dirty="0" smtClean="0"/>
              <a:t>(crimin</a:t>
            </a:r>
            <a:r>
              <a:rPr lang="en-US" altLang="zh-CN" b="1" dirty="0" smtClean="0"/>
              <a:t>a</a:t>
            </a:r>
            <a:r>
              <a:rPr lang="en-US" altLang="zh-CN" b="1" dirty="0" smtClean="0"/>
              <a:t>l </a:t>
            </a:r>
            <a:r>
              <a:rPr lang="zh-CN" altLang="en-US" b="1" dirty="0" smtClean="0"/>
              <a:t>罪犯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 action="ppaction://hlinkfile"/>
              </a:rPr>
              <a:t>misconduct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offence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violation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wrong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承认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否认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罪行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6"/>
              </a:rPr>
              <a:t>acknowledge〔deny</a:t>
            </a:r>
            <a:r>
              <a:rPr lang="en-US" altLang="zh-CN" b="1" dirty="0" smtClean="0">
                <a:hlinkClick r:id="rId6"/>
              </a:rPr>
              <a:t>〕 crimes</a:t>
            </a:r>
            <a:endParaRPr lang="zh-CN" altLang="en-US" b="1" dirty="0" smtClean="0"/>
          </a:p>
          <a:p>
            <a:r>
              <a:rPr lang="zh-CN" altLang="en-US" b="1" dirty="0" smtClean="0"/>
              <a:t>犯罪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7"/>
              </a:rPr>
              <a:t>commit〔do</a:t>
            </a:r>
            <a:r>
              <a:rPr lang="en-US" altLang="zh-CN" b="1" dirty="0" smtClean="0">
                <a:hlinkClick r:id="rId7"/>
              </a:rPr>
              <a:t>〕 a crime</a:t>
            </a:r>
            <a:endParaRPr lang="zh-CN" altLang="en-US" b="1" dirty="0" smtClean="0"/>
          </a:p>
          <a:p>
            <a:r>
              <a:rPr lang="zh-CN" altLang="en-US" b="1" dirty="0" smtClean="0"/>
              <a:t>死罪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capital crime</a:t>
            </a:r>
            <a:endParaRPr lang="zh-CN" altLang="en-US" b="1" dirty="0" smtClean="0"/>
          </a:p>
          <a:p>
            <a:r>
              <a:rPr lang="zh-CN" altLang="en-US" b="1" dirty="0" smtClean="0"/>
              <a:t>轻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重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罪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9"/>
              </a:rPr>
              <a:t>minor〔serious</a:t>
            </a:r>
            <a:r>
              <a:rPr lang="en-US" altLang="zh-CN" b="1" dirty="0" smtClean="0">
                <a:hlinkClick r:id="rId9"/>
              </a:rPr>
              <a:t>〕 crime</a:t>
            </a:r>
            <a:endParaRPr lang="zh-CN" altLang="en-US" b="1" dirty="0" smtClean="0"/>
          </a:p>
          <a:p>
            <a:r>
              <a:rPr lang="zh-CN" altLang="en-US" b="1" dirty="0" smtClean="0"/>
              <a:t>杀人罪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crime against life</a:t>
            </a:r>
            <a:r>
              <a:rPr lang="zh-CN" altLang="en-US" b="1" dirty="0" smtClean="0"/>
              <a:t> </a:t>
            </a:r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Illegal</a:t>
            </a:r>
            <a:r>
              <a:rPr lang="en-US" altLang="zh-CN" b="1" dirty="0" smtClean="0"/>
              <a:t>  adj.</a:t>
            </a:r>
            <a:r>
              <a:rPr lang="zh-CN" altLang="en-US" b="1" dirty="0" smtClean="0"/>
              <a:t>非法的；不合法的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非法移民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 action="ppaction://hlinkfile"/>
              </a:rPr>
              <a:t>illicit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unlawful</a:t>
            </a:r>
            <a:r>
              <a:rPr lang="zh-CN" altLang="en-US" b="1" dirty="0" smtClean="0"/>
              <a:t>　 </a:t>
            </a:r>
            <a:endParaRPr lang="en-US" altLang="zh-CN" b="1" dirty="0" smtClean="0"/>
          </a:p>
          <a:p>
            <a:r>
              <a:rPr lang="zh-CN" altLang="en-US" b="1" dirty="0" smtClean="0"/>
              <a:t>违法的行为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illegal act</a:t>
            </a:r>
            <a:endParaRPr lang="zh-CN" altLang="en-US" b="1" dirty="0" smtClean="0"/>
          </a:p>
          <a:p>
            <a:r>
              <a:rPr lang="zh-CN" altLang="en-US" b="1" dirty="0" smtClean="0"/>
              <a:t>非法审讯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illegal trial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Ratio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比率；比例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6"/>
              </a:rPr>
              <a:t>proportion</a:t>
            </a:r>
            <a:r>
              <a:rPr lang="zh-CN" altLang="en-US" b="1" dirty="0" smtClean="0"/>
              <a:t>部分 </a:t>
            </a:r>
            <a:r>
              <a:rPr lang="en-US" altLang="zh-CN" b="1" dirty="0" smtClean="0">
                <a:hlinkClick r:id="rId7"/>
              </a:rPr>
              <a:t>percentage</a:t>
            </a:r>
            <a:r>
              <a:rPr lang="zh-CN" altLang="en-US" b="1" dirty="0" smtClean="0"/>
              <a:t>百分率 </a:t>
            </a:r>
            <a:r>
              <a:rPr lang="en-US" altLang="zh-CN" b="1" dirty="0" smtClean="0">
                <a:hlinkClick r:id="rId8"/>
              </a:rPr>
              <a:t>part</a:t>
            </a:r>
            <a:r>
              <a:rPr lang="zh-CN" altLang="en-US" b="1" dirty="0" smtClean="0"/>
              <a:t>部分 </a:t>
            </a:r>
            <a:r>
              <a:rPr lang="en-US" altLang="zh-CN" b="1" dirty="0" smtClean="0">
                <a:hlinkClick r:id="rId9"/>
              </a:rPr>
              <a:t>fraction</a:t>
            </a:r>
            <a:r>
              <a:rPr lang="zh-CN" altLang="en-US" b="1" dirty="0" smtClean="0"/>
              <a:t>小部分 </a:t>
            </a:r>
            <a:r>
              <a:rPr lang="en-US" altLang="zh-CN" b="1" dirty="0" smtClean="0">
                <a:hlinkClick r:id="rId10"/>
              </a:rPr>
              <a:t>quotient</a:t>
            </a:r>
            <a:r>
              <a:rPr lang="zh-CN" altLang="en-US" b="1" dirty="0" smtClean="0"/>
              <a:t>份额 </a:t>
            </a:r>
            <a:r>
              <a:rPr lang="en-US" altLang="zh-CN" b="1" dirty="0" smtClean="0">
                <a:hlinkClick r:id="rId11"/>
              </a:rPr>
              <a:t>quota</a:t>
            </a:r>
            <a:r>
              <a:rPr lang="zh-CN" altLang="en-US" b="1" dirty="0" smtClean="0"/>
              <a:t>限额 </a:t>
            </a:r>
            <a:endParaRPr lang="en-US" altLang="zh-CN" b="1" dirty="0" smtClean="0"/>
          </a:p>
          <a:p>
            <a:r>
              <a:rPr lang="zh-CN" altLang="en-US" b="1" dirty="0" smtClean="0"/>
              <a:t>正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反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比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2"/>
              </a:rPr>
              <a:t>direct〔inverse〕ratio</a:t>
            </a:r>
            <a:endParaRPr lang="zh-CN" altLang="en-US" b="1" dirty="0" smtClean="0"/>
          </a:p>
          <a:p>
            <a:r>
              <a:rPr lang="zh-CN" altLang="en-US" b="1" dirty="0" smtClean="0"/>
              <a:t>出生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死亡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率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3"/>
              </a:rPr>
              <a:t>birth〔death〕ratio</a:t>
            </a:r>
            <a:endParaRPr lang="zh-CN" altLang="en-US" b="1" dirty="0" smtClean="0"/>
          </a:p>
          <a:p>
            <a:r>
              <a:rPr lang="zh-CN" altLang="en-US" b="1" dirty="0" smtClean="0"/>
              <a:t>按比率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at the ratio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/>
              <a:t>根据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的比率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by a ratio of</a:t>
            </a:r>
            <a:endParaRPr lang="zh-CN" altLang="en-US" b="1" dirty="0" smtClean="0"/>
          </a:p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的比率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ratio to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Shoplifting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入店行窃用作名词 </a:t>
            </a:r>
            <a:r>
              <a:rPr lang="en-US" altLang="zh-CN" b="1" dirty="0" smtClean="0"/>
              <a:t>(n.)( v. </a:t>
            </a:r>
            <a:r>
              <a:rPr lang="en-US" altLang="zh-CN" b="1" dirty="0" smtClean="0">
                <a:hlinkClick r:id="rId4"/>
              </a:rPr>
              <a:t> shoplift</a:t>
            </a:r>
            <a:r>
              <a:rPr lang="zh-CN" altLang="en-US" b="1" dirty="0" smtClean="0"/>
              <a:t>从商店中偷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5"/>
              </a:rPr>
              <a:t>robbery</a:t>
            </a:r>
            <a:r>
              <a:rPr lang="zh-CN" altLang="en-US" b="1" dirty="0" smtClean="0"/>
              <a:t>抢劫  </a:t>
            </a:r>
            <a:r>
              <a:rPr lang="en-US" altLang="zh-CN" b="1" dirty="0" smtClean="0">
                <a:hlinkClick r:id="rId6"/>
              </a:rPr>
              <a:t>stealing</a:t>
            </a:r>
            <a:r>
              <a:rPr lang="zh-CN" altLang="en-US" b="1" dirty="0" smtClean="0"/>
              <a:t>偷窃  </a:t>
            </a:r>
            <a:r>
              <a:rPr lang="en-US" altLang="zh-CN" b="1" dirty="0" smtClean="0">
                <a:hlinkClick r:id="rId7"/>
              </a:rPr>
              <a:t>thieving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thieve</a:t>
            </a:r>
            <a:r>
              <a:rPr lang="zh-CN" altLang="en-US" b="1" dirty="0" smtClean="0"/>
              <a:t>的现在进</a:t>
            </a:r>
            <a:r>
              <a:rPr lang="en-US" altLang="zh-CN" b="1" dirty="0" smtClean="0"/>
              <a:t>...)</a:t>
            </a:r>
          </a:p>
          <a:p>
            <a:r>
              <a:rPr lang="zh-CN" altLang="en-US" b="1" dirty="0" smtClean="0"/>
              <a:t>那家公司对店内行窃采取了严厉的措施。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The company has adopted a firm policy on </a:t>
            </a:r>
            <a:r>
              <a:rPr lang="en-US" altLang="zh-CN" b="1" i="1" dirty="0" smtClean="0">
                <a:solidFill>
                  <a:srgbClr val="C89800"/>
                </a:solidFill>
              </a:rPr>
              <a:t>shoplifting</a:t>
            </a:r>
            <a:r>
              <a:rPr lang="en-US" altLang="zh-CN" b="1" dirty="0" smtClean="0">
                <a:solidFill>
                  <a:srgbClr val="C89800"/>
                </a:solidFill>
              </a:rPr>
              <a:t>.</a:t>
            </a:r>
            <a:r>
              <a:rPr lang="en-US" altLang="zh-CN" b="1" i="1" dirty="0" smtClean="0">
                <a:solidFill>
                  <a:srgbClr val="C89800"/>
                </a:solidFill>
              </a:rPr>
              <a:t> </a:t>
            </a:r>
            <a:endParaRPr lang="en-US" altLang="zh-CN" b="1" dirty="0">
              <a:solidFill>
                <a:srgbClr val="C898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Treatment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治疗；对待；处理 </a:t>
            </a:r>
            <a:r>
              <a:rPr lang="en-US" altLang="zh-CN" b="1" dirty="0" smtClean="0"/>
              <a:t>(v. treat)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8"/>
              </a:rPr>
              <a:t>handling</a:t>
            </a:r>
            <a:r>
              <a:rPr lang="zh-CN" altLang="en-US" b="1" dirty="0" smtClean="0"/>
              <a:t>处理  </a:t>
            </a:r>
            <a:r>
              <a:rPr lang="en-US" altLang="zh-CN" b="1" dirty="0" smtClean="0">
                <a:hlinkClick r:id="rId9"/>
              </a:rPr>
              <a:t>care</a:t>
            </a:r>
            <a:r>
              <a:rPr lang="zh-CN" altLang="en-US" b="1" dirty="0" smtClean="0"/>
              <a:t>关心 </a:t>
            </a:r>
            <a:r>
              <a:rPr lang="en-US" altLang="zh-CN" b="1" dirty="0" smtClean="0">
                <a:hlinkClick r:id="rId10"/>
              </a:rPr>
              <a:t>medication</a:t>
            </a:r>
            <a:r>
              <a:rPr lang="zh-CN" altLang="en-US" b="1" dirty="0" smtClean="0"/>
              <a:t>药物治疗 </a:t>
            </a:r>
          </a:p>
          <a:p>
            <a:r>
              <a:rPr lang="zh-CN" altLang="en-US" b="1" dirty="0" smtClean="0"/>
              <a:t>受到虐待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suffer from bad treatment</a:t>
            </a:r>
            <a:endParaRPr lang="zh-CN" altLang="en-US" b="1" dirty="0" smtClean="0"/>
          </a:p>
          <a:p>
            <a:r>
              <a:rPr lang="zh-CN" altLang="en-US" b="1" dirty="0" smtClean="0"/>
              <a:t>我不甘心忍受这样的待遇。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89800"/>
                </a:solidFill>
              </a:rPr>
              <a:t>I will not submit to such </a:t>
            </a:r>
            <a:r>
              <a:rPr lang="en-US" altLang="zh-CN" b="1" i="1" dirty="0" smtClean="0">
                <a:solidFill>
                  <a:srgbClr val="C89800"/>
                </a:solidFill>
              </a:rPr>
              <a:t>treatment</a:t>
            </a:r>
            <a:r>
              <a:rPr lang="en-US" altLang="zh-CN" b="1" dirty="0" smtClean="0">
                <a:solidFill>
                  <a:srgbClr val="C89800"/>
                </a:solidFill>
              </a:rPr>
              <a:t>. </a:t>
            </a:r>
            <a:endParaRPr lang="zh-CN" altLang="en-US" b="1" dirty="0">
              <a:solidFill>
                <a:srgbClr val="C89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Disagree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不同意；不一致；有分歧；不适应；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 </a:t>
            </a:r>
            <a:r>
              <a:rPr lang="en-US" altLang="zh-CN" b="1" dirty="0" smtClean="0">
                <a:hlinkClick r:id="rId2"/>
              </a:rPr>
              <a:t>differ</a:t>
            </a:r>
            <a:r>
              <a:rPr lang="zh-CN" altLang="en-US" b="1" dirty="0" smtClean="0"/>
              <a:t>不同 </a:t>
            </a:r>
            <a:r>
              <a:rPr lang="en-US" altLang="zh-CN" b="1" dirty="0" smtClean="0">
                <a:hlinkClick r:id="rId3"/>
              </a:rPr>
              <a:t>conflict</a:t>
            </a:r>
            <a:r>
              <a:rPr lang="zh-CN" altLang="en-US" b="1" dirty="0" smtClean="0"/>
              <a:t>冲突 </a:t>
            </a:r>
            <a:r>
              <a:rPr lang="en-US" altLang="zh-CN" b="1" dirty="0" smtClean="0">
                <a:hlinkClick r:id="rId4"/>
              </a:rPr>
              <a:t>quarrel</a:t>
            </a:r>
            <a:r>
              <a:rPr lang="zh-CN" altLang="en-US" b="1" dirty="0" smtClean="0"/>
              <a:t>吵架 </a:t>
            </a:r>
            <a:r>
              <a:rPr lang="en-US" altLang="zh-CN" b="1" dirty="0" smtClean="0">
                <a:hlinkClick r:id="rId5"/>
              </a:rPr>
              <a:t>dispute</a:t>
            </a:r>
            <a:r>
              <a:rPr lang="zh-CN" altLang="en-US" b="1" dirty="0" smtClean="0"/>
              <a:t>争论 </a:t>
            </a:r>
            <a:r>
              <a:rPr lang="en-US" altLang="zh-CN" b="1" dirty="0" smtClean="0">
                <a:hlinkClick r:id="rId6"/>
              </a:rPr>
              <a:t>argue</a:t>
            </a:r>
            <a:r>
              <a:rPr lang="zh-CN" altLang="en-US" b="1" dirty="0" smtClean="0"/>
              <a:t>说服 </a:t>
            </a:r>
            <a:r>
              <a:rPr lang="en-US" altLang="zh-CN" b="1" dirty="0" smtClean="0">
                <a:hlinkClick r:id="rId7"/>
              </a:rPr>
              <a:t>clash</a:t>
            </a:r>
            <a:r>
              <a:rPr lang="zh-CN" altLang="en-US" b="1" dirty="0" smtClean="0"/>
              <a:t>冲突 </a:t>
            </a:r>
            <a:endParaRPr lang="en-US" altLang="zh-CN" b="1" dirty="0" smtClean="0"/>
          </a:p>
          <a:p>
            <a:r>
              <a:rPr lang="zh-CN" altLang="en-US" b="1" dirty="0" smtClean="0"/>
              <a:t>意见严重不一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disagree sharply</a:t>
            </a:r>
            <a:endParaRPr lang="zh-CN" altLang="en-US" b="1" dirty="0" smtClean="0"/>
          </a:p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意见不一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disagree on</a:t>
            </a:r>
            <a:endParaRPr lang="zh-CN" altLang="en-US" b="1" dirty="0" smtClean="0"/>
          </a:p>
          <a:p>
            <a:r>
              <a:rPr lang="zh-CN" altLang="en-US" b="1" dirty="0" smtClean="0"/>
              <a:t>与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意见不一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disagree with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Ban 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禁止；剥夺权利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禁令；禁止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11"/>
              </a:rPr>
              <a:t>forbid</a:t>
            </a:r>
            <a:r>
              <a:rPr lang="zh-CN" altLang="en-US" b="1" dirty="0" smtClean="0"/>
              <a:t>禁止  </a:t>
            </a:r>
            <a:r>
              <a:rPr lang="en-US" altLang="zh-CN" b="1" dirty="0" smtClean="0">
                <a:hlinkClick r:id="rId12"/>
              </a:rPr>
              <a:t>outlaw</a:t>
            </a:r>
            <a:r>
              <a:rPr lang="zh-CN" altLang="en-US" b="1" dirty="0" smtClean="0"/>
              <a:t>被剥夺法律保护的人</a:t>
            </a:r>
            <a:r>
              <a:rPr lang="en-US" altLang="zh-CN" b="1" dirty="0" smtClean="0"/>
              <a:t>... </a:t>
            </a:r>
            <a:r>
              <a:rPr lang="en-US" altLang="zh-CN" b="1" dirty="0" smtClean="0">
                <a:hlinkClick r:id="rId13"/>
              </a:rPr>
              <a:t>prohibit</a:t>
            </a:r>
            <a:r>
              <a:rPr lang="zh-CN" altLang="en-US" b="1" dirty="0" smtClean="0"/>
              <a:t>禁止 </a:t>
            </a:r>
            <a:r>
              <a:rPr lang="en-US" altLang="zh-CN" b="1" dirty="0" smtClean="0">
                <a:hlinkClick r:id="rId14"/>
              </a:rPr>
              <a:t>prohibition</a:t>
            </a:r>
            <a:r>
              <a:rPr lang="zh-CN" altLang="en-US" b="1" dirty="0" smtClean="0"/>
              <a:t>禁止 </a:t>
            </a:r>
            <a:r>
              <a:rPr lang="en-US" altLang="zh-CN" b="1" dirty="0" smtClean="0">
                <a:hlinkClick r:id="rId15"/>
              </a:rPr>
              <a:t>veto</a:t>
            </a:r>
            <a:r>
              <a:rPr lang="zh-CN" altLang="en-US" b="1" dirty="0" smtClean="0"/>
              <a:t>否决</a:t>
            </a:r>
            <a:endParaRPr lang="en-US" altLang="zh-CN" b="1" dirty="0" smtClean="0"/>
          </a:p>
          <a:p>
            <a:r>
              <a:rPr lang="zh-CN" altLang="en-US" b="1" dirty="0" smtClean="0"/>
              <a:t>战时禁令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6"/>
              </a:rPr>
              <a:t>wartime ban</a:t>
            </a:r>
            <a:endParaRPr lang="zh-CN" altLang="en-US" b="1" dirty="0" smtClean="0"/>
          </a:p>
          <a:p>
            <a:r>
              <a:rPr lang="zh-CN" altLang="en-US" b="1" dirty="0" smtClean="0"/>
              <a:t>全面禁止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89800"/>
                </a:solidFill>
              </a:rPr>
              <a:t>Carpet ban</a:t>
            </a:r>
            <a:endParaRPr lang="zh-CN" altLang="en-US" b="1" dirty="0" smtClean="0">
              <a:solidFill>
                <a:srgbClr val="C89800"/>
              </a:solidFill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</TotalTime>
  <Words>802</Words>
  <Application>Microsoft Office PowerPoint</Application>
  <PresentationFormat>全屏显示(4:3)</PresentationFormat>
  <Paragraphs>205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29</cp:revision>
  <dcterms:created xsi:type="dcterms:W3CDTF">2013-12-16T02:07:59Z</dcterms:created>
  <dcterms:modified xsi:type="dcterms:W3CDTF">2013-12-16T04:46:08Z</dcterms:modified>
</cp:coreProperties>
</file>