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81" r:id="rId3"/>
    <p:sldId id="280" r:id="rId4"/>
    <p:sldId id="259" r:id="rId5"/>
    <p:sldId id="257" r:id="rId6"/>
    <p:sldId id="258" r:id="rId7"/>
    <p:sldId id="266" r:id="rId8"/>
    <p:sldId id="264" r:id="rId9"/>
    <p:sldId id="265" r:id="rId10"/>
    <p:sldId id="279" r:id="rId11"/>
    <p:sldId id="270" r:id="rId12"/>
    <p:sldId id="271" r:id="rId13"/>
    <p:sldId id="272" r:id="rId14"/>
    <p:sldId id="273" r:id="rId15"/>
    <p:sldId id="274" r:id="rId16"/>
    <p:sldId id="275" r:id="rId17"/>
    <p:sldId id="282" r:id="rId18"/>
    <p:sldId id="283" r:id="rId19"/>
    <p:sldId id="284" r:id="rId20"/>
    <p:sldId id="267" r:id="rId21"/>
    <p:sldId id="268" r:id="rId22"/>
    <p:sldId id="269"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1E8D82-511E-4C1B-BCA1-ABE958BEF2A1}" type="datetimeFigureOut">
              <a:rPr lang="zh-CN" altLang="en-US" smtClean="0"/>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ADB060-82D8-4690-92BE-D025BBE3E562}" type="slidenum">
              <a:rPr lang="zh-CN" altLang="en-US" smtClean="0"/>
              <a:t>‹#›</a:t>
            </a:fld>
            <a:endParaRPr lang="zh-CN" altLang="en-US"/>
          </a:p>
        </p:txBody>
      </p:sp>
    </p:spTree>
    <p:extLst>
      <p:ext uri="{BB962C8B-B14F-4D97-AF65-F5344CB8AC3E}">
        <p14:creationId xmlns:p14="http://schemas.microsoft.com/office/powerpoint/2010/main" val="1463636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1E8D82-511E-4C1B-BCA1-ABE958BEF2A1}" type="datetimeFigureOut">
              <a:rPr lang="zh-CN" altLang="en-US" smtClean="0"/>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ADB060-82D8-4690-92BE-D025BBE3E562}" type="slidenum">
              <a:rPr lang="zh-CN" altLang="en-US" smtClean="0"/>
              <a:t>‹#›</a:t>
            </a:fld>
            <a:endParaRPr lang="zh-CN" altLang="en-US"/>
          </a:p>
        </p:txBody>
      </p:sp>
    </p:spTree>
    <p:extLst>
      <p:ext uri="{BB962C8B-B14F-4D97-AF65-F5344CB8AC3E}">
        <p14:creationId xmlns:p14="http://schemas.microsoft.com/office/powerpoint/2010/main" val="2668745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1E8D82-511E-4C1B-BCA1-ABE958BEF2A1}" type="datetimeFigureOut">
              <a:rPr lang="zh-CN" altLang="en-US" smtClean="0"/>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ADB060-82D8-4690-92BE-D025BBE3E562}" type="slidenum">
              <a:rPr lang="zh-CN" altLang="en-US" smtClean="0"/>
              <a:t>‹#›</a:t>
            </a:fld>
            <a:endParaRPr lang="zh-CN" altLang="en-US"/>
          </a:p>
        </p:txBody>
      </p:sp>
    </p:spTree>
    <p:extLst>
      <p:ext uri="{BB962C8B-B14F-4D97-AF65-F5344CB8AC3E}">
        <p14:creationId xmlns:p14="http://schemas.microsoft.com/office/powerpoint/2010/main" val="1419689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2415220-50F7-48C5-89B4-69E7AA85E2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01791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E38A38C-CDD1-4BE5-B22B-25A5BD8ABAB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21505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9224CBF-F85E-46D0-82EB-E85CE0555A8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2622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580DAD15-8EE6-4283-A1B1-93AC3F78B43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31751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F5E3A6F0-D288-4893-8B30-D1E50E3C320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29531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3AC1FF88-1385-46B4-AD78-12AA8FBF436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26266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4395F0A3-B5C0-4927-ADF0-ACE133F1743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80177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ACE3649F-5CED-4DD8-BAA9-A3A5326C0E3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5871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1E8D82-511E-4C1B-BCA1-ABE958BEF2A1}" type="datetimeFigureOut">
              <a:rPr lang="zh-CN" altLang="en-US" smtClean="0"/>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ADB060-82D8-4690-92BE-D025BBE3E562}" type="slidenum">
              <a:rPr lang="zh-CN" altLang="en-US" smtClean="0"/>
              <a:t>‹#›</a:t>
            </a:fld>
            <a:endParaRPr lang="zh-CN" altLang="en-US"/>
          </a:p>
        </p:txBody>
      </p:sp>
    </p:spTree>
    <p:extLst>
      <p:ext uri="{BB962C8B-B14F-4D97-AF65-F5344CB8AC3E}">
        <p14:creationId xmlns:p14="http://schemas.microsoft.com/office/powerpoint/2010/main" val="4108262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D4072AF-D4C3-426E-A0B7-ABBE11C9F47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803709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AAB2676-C5D7-4A2C-97C5-94FD2FF8019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18307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568B0E0-06CD-499B-ACCE-DBFB0391C9A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0651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1E8D82-511E-4C1B-BCA1-ABE958BEF2A1}" type="datetimeFigureOut">
              <a:rPr lang="zh-CN" altLang="en-US" smtClean="0"/>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ADB060-82D8-4690-92BE-D025BBE3E562}" type="slidenum">
              <a:rPr lang="zh-CN" altLang="en-US" smtClean="0"/>
              <a:t>‹#›</a:t>
            </a:fld>
            <a:endParaRPr lang="zh-CN" altLang="en-US"/>
          </a:p>
        </p:txBody>
      </p:sp>
    </p:spTree>
    <p:extLst>
      <p:ext uri="{BB962C8B-B14F-4D97-AF65-F5344CB8AC3E}">
        <p14:creationId xmlns:p14="http://schemas.microsoft.com/office/powerpoint/2010/main" val="227375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1E8D82-511E-4C1B-BCA1-ABE958BEF2A1}" type="datetimeFigureOut">
              <a:rPr lang="zh-CN" altLang="en-US" smtClean="0"/>
              <a:t>2015-11-16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ADB060-82D8-4690-92BE-D025BBE3E562}" type="slidenum">
              <a:rPr lang="zh-CN" altLang="en-US" smtClean="0"/>
              <a:t>‹#›</a:t>
            </a:fld>
            <a:endParaRPr lang="zh-CN" altLang="en-US"/>
          </a:p>
        </p:txBody>
      </p:sp>
    </p:spTree>
    <p:extLst>
      <p:ext uri="{BB962C8B-B14F-4D97-AF65-F5344CB8AC3E}">
        <p14:creationId xmlns:p14="http://schemas.microsoft.com/office/powerpoint/2010/main" val="4176509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1E8D82-511E-4C1B-BCA1-ABE958BEF2A1}" type="datetimeFigureOut">
              <a:rPr lang="zh-CN" altLang="en-US" smtClean="0"/>
              <a:t>2015-11-16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ADB060-82D8-4690-92BE-D025BBE3E562}" type="slidenum">
              <a:rPr lang="zh-CN" altLang="en-US" smtClean="0"/>
              <a:t>‹#›</a:t>
            </a:fld>
            <a:endParaRPr lang="zh-CN" altLang="en-US"/>
          </a:p>
        </p:txBody>
      </p:sp>
    </p:spTree>
    <p:extLst>
      <p:ext uri="{BB962C8B-B14F-4D97-AF65-F5344CB8AC3E}">
        <p14:creationId xmlns:p14="http://schemas.microsoft.com/office/powerpoint/2010/main" val="30932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1E8D82-511E-4C1B-BCA1-ABE958BEF2A1}" type="datetimeFigureOut">
              <a:rPr lang="zh-CN" altLang="en-US" smtClean="0"/>
              <a:t>2015-11-16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ADB060-82D8-4690-92BE-D025BBE3E562}" type="slidenum">
              <a:rPr lang="zh-CN" altLang="en-US" smtClean="0"/>
              <a:t>‹#›</a:t>
            </a:fld>
            <a:endParaRPr lang="zh-CN" altLang="en-US"/>
          </a:p>
        </p:txBody>
      </p:sp>
    </p:spTree>
    <p:extLst>
      <p:ext uri="{BB962C8B-B14F-4D97-AF65-F5344CB8AC3E}">
        <p14:creationId xmlns:p14="http://schemas.microsoft.com/office/powerpoint/2010/main" val="137712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1E8D82-511E-4C1B-BCA1-ABE958BEF2A1}" type="datetimeFigureOut">
              <a:rPr lang="zh-CN" altLang="en-US" smtClean="0"/>
              <a:t>2015-11-16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ADB060-82D8-4690-92BE-D025BBE3E562}" type="slidenum">
              <a:rPr lang="zh-CN" altLang="en-US" smtClean="0"/>
              <a:t>‹#›</a:t>
            </a:fld>
            <a:endParaRPr lang="zh-CN" altLang="en-US"/>
          </a:p>
        </p:txBody>
      </p:sp>
    </p:spTree>
    <p:extLst>
      <p:ext uri="{BB962C8B-B14F-4D97-AF65-F5344CB8AC3E}">
        <p14:creationId xmlns:p14="http://schemas.microsoft.com/office/powerpoint/2010/main" val="336565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1E8D82-511E-4C1B-BCA1-ABE958BEF2A1}" type="datetimeFigureOut">
              <a:rPr lang="zh-CN" altLang="en-US" smtClean="0"/>
              <a:t>2015-11-16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ADB060-82D8-4690-92BE-D025BBE3E562}" type="slidenum">
              <a:rPr lang="zh-CN" altLang="en-US" smtClean="0"/>
              <a:t>‹#›</a:t>
            </a:fld>
            <a:endParaRPr lang="zh-CN" altLang="en-US"/>
          </a:p>
        </p:txBody>
      </p:sp>
    </p:spTree>
    <p:extLst>
      <p:ext uri="{BB962C8B-B14F-4D97-AF65-F5344CB8AC3E}">
        <p14:creationId xmlns:p14="http://schemas.microsoft.com/office/powerpoint/2010/main" val="379096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1E8D82-511E-4C1B-BCA1-ABE958BEF2A1}" type="datetimeFigureOut">
              <a:rPr lang="zh-CN" altLang="en-US" smtClean="0"/>
              <a:t>2015-11-16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ADB060-82D8-4690-92BE-D025BBE3E562}" type="slidenum">
              <a:rPr lang="zh-CN" altLang="en-US" smtClean="0"/>
              <a:t>‹#›</a:t>
            </a:fld>
            <a:endParaRPr lang="zh-CN" altLang="en-US"/>
          </a:p>
        </p:txBody>
      </p:sp>
    </p:spTree>
    <p:extLst>
      <p:ext uri="{BB962C8B-B14F-4D97-AF65-F5344CB8AC3E}">
        <p14:creationId xmlns:p14="http://schemas.microsoft.com/office/powerpoint/2010/main" val="198343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E8D82-511E-4C1B-BCA1-ABE958BEF2A1}" type="datetimeFigureOut">
              <a:rPr lang="zh-CN" altLang="en-US" smtClean="0"/>
              <a:t>2015-11-16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DB060-82D8-4690-92BE-D025BBE3E562}" type="slidenum">
              <a:rPr lang="zh-CN" altLang="en-US" smtClean="0"/>
              <a:t>‹#›</a:t>
            </a:fld>
            <a:endParaRPr lang="zh-CN" altLang="en-US"/>
          </a:p>
        </p:txBody>
      </p:sp>
    </p:spTree>
    <p:extLst>
      <p:ext uri="{BB962C8B-B14F-4D97-AF65-F5344CB8AC3E}">
        <p14:creationId xmlns:p14="http://schemas.microsoft.com/office/powerpoint/2010/main" val="3973525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479AC97-B0EF-4701-928C-F0BBC3103D1C}" type="slidenum">
              <a:rPr kumimoji="1" lang="en-US" altLang="zh-CN">
                <a:solidFill>
                  <a:srgbClr val="000000"/>
                </a:solidFill>
              </a:rPr>
              <a:pPr fontAlgn="base">
                <a:spcBef>
                  <a:spcPct val="0"/>
                </a:spcBef>
                <a:spcAft>
                  <a:spcPct val="0"/>
                </a:spcAft>
              </a:pPr>
              <a:t>‹#›</a:t>
            </a:fld>
            <a:endParaRPr kumimoji="1" lang="en-US" altLang="zh-CN">
              <a:solidFill>
                <a:srgbClr val="000000"/>
              </a:solidFill>
            </a:endParaRPr>
          </a:p>
        </p:txBody>
      </p:sp>
    </p:spTree>
    <p:extLst>
      <p:ext uri="{BB962C8B-B14F-4D97-AF65-F5344CB8AC3E}">
        <p14:creationId xmlns:p14="http://schemas.microsoft.com/office/powerpoint/2010/main" val="3548733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0" y="18494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endParaRPr kumimoji="1" lang="zh-CN" altLang="zh-CN" sz="2400">
              <a:solidFill>
                <a:srgbClr val="000000"/>
              </a:solidFill>
            </a:endParaRPr>
          </a:p>
        </p:txBody>
      </p:sp>
      <p:sp>
        <p:nvSpPr>
          <p:cNvPr id="23578" name="Text Box 26"/>
          <p:cNvSpPr txBox="1">
            <a:spLocks noChangeArrowheads="1"/>
          </p:cNvSpPr>
          <p:nvPr/>
        </p:nvSpPr>
        <p:spPr bwMode="auto">
          <a:xfrm>
            <a:off x="228600" y="1849438"/>
            <a:ext cx="891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endParaRPr kumimoji="1" lang="zh-CN" altLang="zh-CN" sz="2400">
              <a:solidFill>
                <a:srgbClr val="000000"/>
              </a:solidFill>
            </a:endParaRPr>
          </a:p>
        </p:txBody>
      </p:sp>
      <p:sp>
        <p:nvSpPr>
          <p:cNvPr id="23580" name="Text Box 28"/>
          <p:cNvSpPr txBox="1">
            <a:spLocks noChangeArrowheads="1"/>
          </p:cNvSpPr>
          <p:nvPr/>
        </p:nvSpPr>
        <p:spPr bwMode="auto">
          <a:xfrm>
            <a:off x="152400" y="3284538"/>
            <a:ext cx="88122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a:solidFill>
                  <a:srgbClr val="000000"/>
                </a:solidFill>
              </a:rPr>
              <a:t>请写出含有</a:t>
            </a:r>
            <a:r>
              <a:rPr kumimoji="1" lang="en-US" altLang="zh-CN" sz="2400" b="1">
                <a:solidFill>
                  <a:srgbClr val="000000"/>
                </a:solidFill>
              </a:rPr>
              <a:t>18</a:t>
            </a:r>
            <a:r>
              <a:rPr kumimoji="1" lang="zh-CN" altLang="en-US" sz="2400" b="1">
                <a:solidFill>
                  <a:srgbClr val="000000"/>
                </a:solidFill>
              </a:rPr>
              <a:t>个电子，化学性质不同的</a:t>
            </a:r>
            <a:r>
              <a:rPr kumimoji="1" lang="en-US" altLang="zh-CN" sz="2400" b="1">
                <a:solidFill>
                  <a:srgbClr val="000000"/>
                </a:solidFill>
              </a:rPr>
              <a:t>8</a:t>
            </a:r>
            <a:r>
              <a:rPr kumimoji="1" lang="zh-CN" altLang="en-US" sz="2400" b="1">
                <a:solidFill>
                  <a:srgbClr val="000000"/>
                </a:solidFill>
              </a:rPr>
              <a:t>种分子的化学式</a:t>
            </a:r>
            <a:r>
              <a:rPr kumimoji="1" lang="en-US" altLang="zh-CN" sz="2400" b="1">
                <a:solidFill>
                  <a:srgbClr val="000000"/>
                </a:solidFill>
              </a:rPr>
              <a:t>_____</a:t>
            </a:r>
            <a:r>
              <a:rPr kumimoji="1" lang="zh-CN" altLang="en-US" sz="2400" b="1">
                <a:solidFill>
                  <a:srgbClr val="000000"/>
                </a:solidFill>
              </a:rPr>
              <a:t>、</a:t>
            </a:r>
            <a:r>
              <a:rPr kumimoji="1" lang="en-US" altLang="zh-CN" sz="2400" b="1">
                <a:solidFill>
                  <a:srgbClr val="000000"/>
                </a:solidFill>
              </a:rPr>
              <a:t>________</a:t>
            </a:r>
            <a:r>
              <a:rPr kumimoji="1" lang="zh-CN" altLang="en-US" sz="2400" b="1">
                <a:solidFill>
                  <a:srgbClr val="000000"/>
                </a:solidFill>
              </a:rPr>
              <a:t>、</a:t>
            </a:r>
            <a:r>
              <a:rPr kumimoji="1" lang="en-US" altLang="zh-CN" sz="2400" b="1">
                <a:solidFill>
                  <a:srgbClr val="000000"/>
                </a:solidFill>
              </a:rPr>
              <a:t>_________</a:t>
            </a:r>
            <a:r>
              <a:rPr kumimoji="1" lang="zh-CN" altLang="en-US" sz="2400" b="1">
                <a:solidFill>
                  <a:srgbClr val="000000"/>
                </a:solidFill>
              </a:rPr>
              <a:t>、</a:t>
            </a:r>
            <a:r>
              <a:rPr kumimoji="1" lang="en-US" altLang="zh-CN" sz="2400" b="1">
                <a:solidFill>
                  <a:srgbClr val="000000"/>
                </a:solidFill>
              </a:rPr>
              <a:t>_________</a:t>
            </a:r>
            <a:r>
              <a:rPr kumimoji="1" lang="zh-CN" altLang="en-US" sz="2400" b="1">
                <a:solidFill>
                  <a:srgbClr val="000000"/>
                </a:solidFill>
              </a:rPr>
              <a:t>、</a:t>
            </a:r>
            <a:r>
              <a:rPr kumimoji="1" lang="en-US" altLang="zh-CN" sz="2400" b="1">
                <a:solidFill>
                  <a:srgbClr val="000000"/>
                </a:solidFill>
              </a:rPr>
              <a:t>__________</a:t>
            </a:r>
            <a:r>
              <a:rPr kumimoji="1" lang="zh-CN" altLang="en-US" sz="2400" b="1">
                <a:solidFill>
                  <a:srgbClr val="000000"/>
                </a:solidFill>
              </a:rPr>
              <a:t>、</a:t>
            </a:r>
            <a:r>
              <a:rPr kumimoji="1" lang="en-US" altLang="zh-CN" sz="2400" b="1">
                <a:solidFill>
                  <a:srgbClr val="000000"/>
                </a:solidFill>
              </a:rPr>
              <a:t>_________</a:t>
            </a:r>
            <a:r>
              <a:rPr kumimoji="1" lang="zh-CN" altLang="en-US" sz="2400" b="1">
                <a:solidFill>
                  <a:srgbClr val="000000"/>
                </a:solidFill>
              </a:rPr>
              <a:t>、</a:t>
            </a:r>
          </a:p>
          <a:p>
            <a:pPr fontAlgn="base">
              <a:spcBef>
                <a:spcPct val="50000"/>
              </a:spcBef>
              <a:spcAft>
                <a:spcPct val="0"/>
              </a:spcAft>
            </a:pPr>
            <a:r>
              <a:rPr kumimoji="1" lang="en-US" altLang="zh-CN" sz="2400" b="1">
                <a:solidFill>
                  <a:srgbClr val="000000"/>
                </a:solidFill>
              </a:rPr>
              <a:t>________</a:t>
            </a:r>
            <a:r>
              <a:rPr kumimoji="1" lang="zh-CN" altLang="en-US" sz="2400" b="1">
                <a:solidFill>
                  <a:srgbClr val="000000"/>
                </a:solidFill>
              </a:rPr>
              <a:t>、</a:t>
            </a:r>
            <a:r>
              <a:rPr kumimoji="1" lang="en-US" altLang="zh-CN" sz="2400" b="1">
                <a:solidFill>
                  <a:srgbClr val="000000"/>
                </a:solidFill>
              </a:rPr>
              <a:t>__________</a:t>
            </a:r>
            <a:r>
              <a:rPr kumimoji="1" lang="zh-CN" altLang="en-US" sz="2400" b="1">
                <a:solidFill>
                  <a:srgbClr val="000000"/>
                </a:solidFill>
              </a:rPr>
              <a:t>。</a:t>
            </a:r>
            <a:endParaRPr kumimoji="1" lang="zh-CN" altLang="en-US" sz="2400">
              <a:solidFill>
                <a:srgbClr val="000000"/>
              </a:solidFill>
            </a:endParaRPr>
          </a:p>
          <a:p>
            <a:pPr fontAlgn="base">
              <a:spcBef>
                <a:spcPct val="50000"/>
              </a:spcBef>
              <a:spcAft>
                <a:spcPct val="0"/>
              </a:spcAft>
            </a:pPr>
            <a:endParaRPr kumimoji="1" lang="en-US" altLang="zh-CN" sz="2400">
              <a:solidFill>
                <a:srgbClr val="000000"/>
              </a:solidFill>
            </a:endParaRPr>
          </a:p>
        </p:txBody>
      </p:sp>
      <p:sp>
        <p:nvSpPr>
          <p:cNvPr id="23581" name="Text Box 29"/>
          <p:cNvSpPr txBox="1">
            <a:spLocks noChangeArrowheads="1"/>
          </p:cNvSpPr>
          <p:nvPr/>
        </p:nvSpPr>
        <p:spPr bwMode="auto">
          <a:xfrm>
            <a:off x="0" y="1455738"/>
            <a:ext cx="891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00"/>
                </a:solidFill>
              </a:rPr>
              <a:t>1</a:t>
            </a:r>
            <a:r>
              <a:rPr kumimoji="1" lang="zh-CN" altLang="en-US" sz="2400" b="1">
                <a:solidFill>
                  <a:srgbClr val="000000"/>
                </a:solidFill>
              </a:rPr>
              <a:t>、请写出含有</a:t>
            </a:r>
            <a:r>
              <a:rPr kumimoji="1" lang="en-US" altLang="zh-CN" sz="2400" b="1">
                <a:solidFill>
                  <a:srgbClr val="000000"/>
                </a:solidFill>
              </a:rPr>
              <a:t>10</a:t>
            </a:r>
            <a:r>
              <a:rPr kumimoji="1" lang="zh-CN" altLang="en-US" sz="2400" b="1">
                <a:solidFill>
                  <a:srgbClr val="000000"/>
                </a:solidFill>
              </a:rPr>
              <a:t>个电子，化学性质不同的</a:t>
            </a:r>
            <a:r>
              <a:rPr kumimoji="1" lang="en-US" altLang="zh-CN" sz="2400" b="1">
                <a:solidFill>
                  <a:srgbClr val="000000"/>
                </a:solidFill>
              </a:rPr>
              <a:t>5</a:t>
            </a:r>
            <a:r>
              <a:rPr kumimoji="1" lang="zh-CN" altLang="en-US" sz="2400" b="1">
                <a:solidFill>
                  <a:srgbClr val="000000"/>
                </a:solidFill>
              </a:rPr>
              <a:t>种分子的分子式</a:t>
            </a:r>
            <a:r>
              <a:rPr kumimoji="1" lang="en-US" altLang="zh-CN" sz="2400" b="1">
                <a:solidFill>
                  <a:srgbClr val="000000"/>
                </a:solidFill>
              </a:rPr>
              <a:t>_____</a:t>
            </a:r>
            <a:r>
              <a:rPr kumimoji="1" lang="zh-CN" altLang="en-US" sz="2400" b="1">
                <a:solidFill>
                  <a:srgbClr val="000000"/>
                </a:solidFill>
              </a:rPr>
              <a:t>、</a:t>
            </a:r>
            <a:r>
              <a:rPr kumimoji="1" lang="en-US" altLang="zh-CN" sz="2400" b="1">
                <a:solidFill>
                  <a:srgbClr val="000000"/>
                </a:solidFill>
              </a:rPr>
              <a:t>________</a:t>
            </a:r>
            <a:r>
              <a:rPr kumimoji="1" lang="zh-CN" altLang="en-US" sz="2400" b="1">
                <a:solidFill>
                  <a:srgbClr val="000000"/>
                </a:solidFill>
              </a:rPr>
              <a:t>、</a:t>
            </a:r>
            <a:r>
              <a:rPr kumimoji="1" lang="en-US" altLang="zh-CN" sz="2400" b="1">
                <a:solidFill>
                  <a:srgbClr val="000000"/>
                </a:solidFill>
              </a:rPr>
              <a:t>_________</a:t>
            </a:r>
            <a:r>
              <a:rPr kumimoji="1" lang="zh-CN" altLang="en-US" sz="2400" b="1">
                <a:solidFill>
                  <a:srgbClr val="000000"/>
                </a:solidFill>
              </a:rPr>
              <a:t>、</a:t>
            </a:r>
            <a:r>
              <a:rPr kumimoji="1" lang="en-US" altLang="zh-CN" sz="2400" b="1">
                <a:solidFill>
                  <a:srgbClr val="000000"/>
                </a:solidFill>
              </a:rPr>
              <a:t>_________</a:t>
            </a:r>
            <a:r>
              <a:rPr kumimoji="1" lang="zh-CN" altLang="en-US" sz="2400" b="1">
                <a:solidFill>
                  <a:srgbClr val="000000"/>
                </a:solidFill>
              </a:rPr>
              <a:t>、</a:t>
            </a:r>
            <a:r>
              <a:rPr kumimoji="1" lang="en-US" altLang="zh-CN" sz="2400" b="1">
                <a:solidFill>
                  <a:srgbClr val="000000"/>
                </a:solidFill>
              </a:rPr>
              <a:t>__________</a:t>
            </a:r>
            <a:r>
              <a:rPr kumimoji="1" lang="zh-CN" altLang="en-US" sz="2400" b="1">
                <a:solidFill>
                  <a:srgbClr val="000000"/>
                </a:solidFill>
              </a:rPr>
              <a:t>。</a:t>
            </a:r>
          </a:p>
        </p:txBody>
      </p:sp>
      <p:sp>
        <p:nvSpPr>
          <p:cNvPr id="23582" name="Text Box 30"/>
          <p:cNvSpPr txBox="1">
            <a:spLocks noChangeArrowheads="1"/>
          </p:cNvSpPr>
          <p:nvPr/>
        </p:nvSpPr>
        <p:spPr bwMode="auto">
          <a:xfrm>
            <a:off x="8044372" y="14097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dirty="0">
                <a:solidFill>
                  <a:srgbClr val="0000FF"/>
                </a:solidFill>
              </a:rPr>
              <a:t>CH</a:t>
            </a:r>
            <a:r>
              <a:rPr kumimoji="1" lang="en-US" altLang="zh-CN" sz="2400" b="1" baseline="-25000" dirty="0">
                <a:solidFill>
                  <a:srgbClr val="0000FF"/>
                </a:solidFill>
              </a:rPr>
              <a:t>4</a:t>
            </a:r>
            <a:endParaRPr kumimoji="1" lang="en-US" altLang="zh-CN" sz="2400" b="1" dirty="0">
              <a:solidFill>
                <a:srgbClr val="0000FF"/>
              </a:solidFill>
            </a:endParaRPr>
          </a:p>
        </p:txBody>
      </p:sp>
      <p:sp>
        <p:nvSpPr>
          <p:cNvPr id="23583" name="Text Box 31"/>
          <p:cNvSpPr txBox="1">
            <a:spLocks noChangeArrowheads="1"/>
          </p:cNvSpPr>
          <p:nvPr/>
        </p:nvSpPr>
        <p:spPr bwMode="auto">
          <a:xfrm>
            <a:off x="228600" y="1760538"/>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NH</a:t>
            </a:r>
            <a:r>
              <a:rPr kumimoji="1" lang="en-US" altLang="zh-CN" sz="2400" b="1" baseline="-25000">
                <a:solidFill>
                  <a:srgbClr val="0000FF"/>
                </a:solidFill>
              </a:rPr>
              <a:t>3</a:t>
            </a:r>
            <a:endParaRPr kumimoji="1" lang="en-US" altLang="zh-CN" sz="2400" b="1">
              <a:solidFill>
                <a:srgbClr val="0000FF"/>
              </a:solidFill>
            </a:endParaRPr>
          </a:p>
        </p:txBody>
      </p:sp>
      <p:sp>
        <p:nvSpPr>
          <p:cNvPr id="23584" name="Text Box 32"/>
          <p:cNvSpPr txBox="1">
            <a:spLocks noChangeArrowheads="1"/>
          </p:cNvSpPr>
          <p:nvPr/>
        </p:nvSpPr>
        <p:spPr bwMode="auto">
          <a:xfrm>
            <a:off x="1828800" y="1760538"/>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H</a:t>
            </a:r>
            <a:r>
              <a:rPr kumimoji="1" lang="en-US" altLang="zh-CN" sz="2400" b="1" baseline="-25000">
                <a:solidFill>
                  <a:srgbClr val="0000FF"/>
                </a:solidFill>
              </a:rPr>
              <a:t>2</a:t>
            </a:r>
            <a:r>
              <a:rPr kumimoji="1" lang="en-US" altLang="zh-CN" sz="2400" b="1">
                <a:solidFill>
                  <a:srgbClr val="0000FF"/>
                </a:solidFill>
              </a:rPr>
              <a:t>O</a:t>
            </a:r>
          </a:p>
        </p:txBody>
      </p:sp>
      <p:sp>
        <p:nvSpPr>
          <p:cNvPr id="23585" name="Text Box 33"/>
          <p:cNvSpPr txBox="1">
            <a:spLocks noChangeArrowheads="1"/>
          </p:cNvSpPr>
          <p:nvPr/>
        </p:nvSpPr>
        <p:spPr bwMode="auto">
          <a:xfrm>
            <a:off x="3543300" y="1798638"/>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HF</a:t>
            </a:r>
          </a:p>
        </p:txBody>
      </p:sp>
      <p:sp>
        <p:nvSpPr>
          <p:cNvPr id="23586" name="Text Box 34"/>
          <p:cNvSpPr txBox="1">
            <a:spLocks noChangeArrowheads="1"/>
          </p:cNvSpPr>
          <p:nvPr/>
        </p:nvSpPr>
        <p:spPr bwMode="auto">
          <a:xfrm>
            <a:off x="5334000" y="1760538"/>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Ne</a:t>
            </a:r>
          </a:p>
        </p:txBody>
      </p:sp>
      <p:sp>
        <p:nvSpPr>
          <p:cNvPr id="23587" name="Text Box 35"/>
          <p:cNvSpPr txBox="1">
            <a:spLocks noChangeArrowheads="1"/>
          </p:cNvSpPr>
          <p:nvPr/>
        </p:nvSpPr>
        <p:spPr bwMode="auto">
          <a:xfrm>
            <a:off x="152400" y="2370138"/>
            <a:ext cx="891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a:solidFill>
                  <a:srgbClr val="000000"/>
                </a:solidFill>
              </a:rPr>
              <a:t>请写出含有</a:t>
            </a:r>
            <a:r>
              <a:rPr kumimoji="1" lang="en-US" altLang="zh-CN" sz="2400" b="1">
                <a:solidFill>
                  <a:srgbClr val="000000"/>
                </a:solidFill>
              </a:rPr>
              <a:t>10</a:t>
            </a:r>
            <a:r>
              <a:rPr kumimoji="1" lang="zh-CN" altLang="en-US" sz="2400" b="1">
                <a:solidFill>
                  <a:srgbClr val="000000"/>
                </a:solidFill>
              </a:rPr>
              <a:t>个电子，化学性质不同的</a:t>
            </a:r>
            <a:r>
              <a:rPr kumimoji="1" lang="en-US" altLang="zh-CN" sz="2400" b="1">
                <a:solidFill>
                  <a:srgbClr val="000000"/>
                </a:solidFill>
              </a:rPr>
              <a:t>5</a:t>
            </a:r>
            <a:r>
              <a:rPr kumimoji="1" lang="zh-CN" altLang="en-US" sz="2400" b="1">
                <a:solidFill>
                  <a:srgbClr val="000000"/>
                </a:solidFill>
              </a:rPr>
              <a:t>种阳离子的化学式</a:t>
            </a:r>
            <a:r>
              <a:rPr kumimoji="1" lang="en-US" altLang="zh-CN" sz="2400" b="1">
                <a:solidFill>
                  <a:srgbClr val="000000"/>
                </a:solidFill>
              </a:rPr>
              <a:t>_____</a:t>
            </a:r>
            <a:r>
              <a:rPr kumimoji="1" lang="zh-CN" altLang="en-US" sz="2400" b="1">
                <a:solidFill>
                  <a:srgbClr val="000000"/>
                </a:solidFill>
              </a:rPr>
              <a:t>、</a:t>
            </a:r>
            <a:r>
              <a:rPr kumimoji="1" lang="en-US" altLang="zh-CN" sz="2400" b="1">
                <a:solidFill>
                  <a:srgbClr val="000000"/>
                </a:solidFill>
              </a:rPr>
              <a:t>________</a:t>
            </a:r>
            <a:r>
              <a:rPr kumimoji="1" lang="zh-CN" altLang="en-US" sz="2400" b="1">
                <a:solidFill>
                  <a:srgbClr val="000000"/>
                </a:solidFill>
              </a:rPr>
              <a:t>、</a:t>
            </a:r>
            <a:r>
              <a:rPr kumimoji="1" lang="en-US" altLang="zh-CN" sz="2400" b="1">
                <a:solidFill>
                  <a:srgbClr val="000000"/>
                </a:solidFill>
              </a:rPr>
              <a:t>_________</a:t>
            </a:r>
            <a:r>
              <a:rPr kumimoji="1" lang="zh-CN" altLang="en-US" sz="2400" b="1">
                <a:solidFill>
                  <a:srgbClr val="000000"/>
                </a:solidFill>
              </a:rPr>
              <a:t>、</a:t>
            </a:r>
            <a:r>
              <a:rPr kumimoji="1" lang="en-US" altLang="zh-CN" sz="2400" b="1">
                <a:solidFill>
                  <a:srgbClr val="000000"/>
                </a:solidFill>
              </a:rPr>
              <a:t>_________</a:t>
            </a:r>
            <a:r>
              <a:rPr kumimoji="1" lang="zh-CN" altLang="en-US" sz="2400" b="1">
                <a:solidFill>
                  <a:srgbClr val="000000"/>
                </a:solidFill>
              </a:rPr>
              <a:t>、</a:t>
            </a:r>
            <a:r>
              <a:rPr kumimoji="1" lang="en-US" altLang="zh-CN" sz="2400" b="1">
                <a:solidFill>
                  <a:srgbClr val="000000"/>
                </a:solidFill>
              </a:rPr>
              <a:t>__________</a:t>
            </a:r>
            <a:r>
              <a:rPr kumimoji="1" lang="zh-CN" altLang="en-US" sz="2400" b="1">
                <a:solidFill>
                  <a:srgbClr val="000000"/>
                </a:solidFill>
              </a:rPr>
              <a:t>。</a:t>
            </a:r>
            <a:endParaRPr kumimoji="1" lang="zh-CN" altLang="en-US" sz="2400">
              <a:solidFill>
                <a:srgbClr val="000000"/>
              </a:solidFill>
            </a:endParaRPr>
          </a:p>
        </p:txBody>
      </p:sp>
      <p:sp>
        <p:nvSpPr>
          <p:cNvPr id="23588" name="Text Box 36"/>
          <p:cNvSpPr txBox="1">
            <a:spLocks noChangeArrowheads="1"/>
          </p:cNvSpPr>
          <p:nvPr/>
        </p:nvSpPr>
        <p:spPr bwMode="auto">
          <a:xfrm>
            <a:off x="8153400" y="2293938"/>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Na</a:t>
            </a:r>
            <a:r>
              <a:rPr kumimoji="1" lang="en-US" altLang="zh-CN" sz="2400" b="1" baseline="30000">
                <a:solidFill>
                  <a:srgbClr val="0000FF"/>
                </a:solidFill>
              </a:rPr>
              <a:t>+</a:t>
            </a:r>
            <a:endParaRPr kumimoji="1" lang="en-US" altLang="zh-CN" sz="2400" b="1">
              <a:solidFill>
                <a:srgbClr val="0000FF"/>
              </a:solidFill>
            </a:endParaRPr>
          </a:p>
        </p:txBody>
      </p:sp>
      <p:sp>
        <p:nvSpPr>
          <p:cNvPr id="23589" name="Text Box 37"/>
          <p:cNvSpPr txBox="1">
            <a:spLocks noChangeArrowheads="1"/>
          </p:cNvSpPr>
          <p:nvPr/>
        </p:nvSpPr>
        <p:spPr bwMode="auto">
          <a:xfrm>
            <a:off x="228600" y="2674938"/>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Mg</a:t>
            </a:r>
            <a:r>
              <a:rPr kumimoji="1" lang="en-US" altLang="zh-CN" sz="2400" b="1" baseline="30000">
                <a:solidFill>
                  <a:srgbClr val="0000FF"/>
                </a:solidFill>
              </a:rPr>
              <a:t>2+</a:t>
            </a:r>
            <a:endParaRPr kumimoji="1" lang="en-US" altLang="zh-CN" sz="2400" b="1">
              <a:solidFill>
                <a:srgbClr val="0000FF"/>
              </a:solidFill>
            </a:endParaRPr>
          </a:p>
        </p:txBody>
      </p:sp>
      <p:sp>
        <p:nvSpPr>
          <p:cNvPr id="23590" name="Text Box 38"/>
          <p:cNvSpPr txBox="1">
            <a:spLocks noChangeArrowheads="1"/>
          </p:cNvSpPr>
          <p:nvPr/>
        </p:nvSpPr>
        <p:spPr bwMode="auto">
          <a:xfrm>
            <a:off x="1905000" y="2674938"/>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Al</a:t>
            </a:r>
            <a:r>
              <a:rPr kumimoji="1" lang="en-US" altLang="zh-CN" sz="2400" b="1" baseline="30000">
                <a:solidFill>
                  <a:srgbClr val="0000FF"/>
                </a:solidFill>
              </a:rPr>
              <a:t>3+</a:t>
            </a:r>
            <a:endParaRPr kumimoji="1" lang="en-US" altLang="zh-CN" sz="2400" b="1">
              <a:solidFill>
                <a:srgbClr val="0000FF"/>
              </a:solidFill>
            </a:endParaRPr>
          </a:p>
        </p:txBody>
      </p:sp>
      <p:sp>
        <p:nvSpPr>
          <p:cNvPr id="23591" name="Text Box 39"/>
          <p:cNvSpPr txBox="1">
            <a:spLocks noChangeArrowheads="1"/>
          </p:cNvSpPr>
          <p:nvPr/>
        </p:nvSpPr>
        <p:spPr bwMode="auto">
          <a:xfrm>
            <a:off x="3657600" y="2751138"/>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NH</a:t>
            </a:r>
            <a:r>
              <a:rPr kumimoji="1" lang="en-US" altLang="zh-CN" sz="2400" b="1" baseline="-25000">
                <a:solidFill>
                  <a:srgbClr val="0000FF"/>
                </a:solidFill>
              </a:rPr>
              <a:t>4</a:t>
            </a:r>
            <a:r>
              <a:rPr kumimoji="1" lang="en-US" altLang="zh-CN" sz="2400" b="1" baseline="30000">
                <a:solidFill>
                  <a:srgbClr val="0000FF"/>
                </a:solidFill>
              </a:rPr>
              <a:t>+</a:t>
            </a:r>
            <a:endParaRPr kumimoji="1" lang="en-US" altLang="zh-CN" sz="2400" b="1">
              <a:solidFill>
                <a:srgbClr val="0000FF"/>
              </a:solidFill>
            </a:endParaRPr>
          </a:p>
        </p:txBody>
      </p:sp>
      <p:sp>
        <p:nvSpPr>
          <p:cNvPr id="23592" name="Text Box 40"/>
          <p:cNvSpPr txBox="1">
            <a:spLocks noChangeArrowheads="1"/>
          </p:cNvSpPr>
          <p:nvPr/>
        </p:nvSpPr>
        <p:spPr bwMode="auto">
          <a:xfrm>
            <a:off x="5334000" y="275113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H</a:t>
            </a:r>
            <a:r>
              <a:rPr kumimoji="1" lang="en-US" altLang="zh-CN" sz="2400" b="1" baseline="-25000">
                <a:solidFill>
                  <a:srgbClr val="0000FF"/>
                </a:solidFill>
              </a:rPr>
              <a:t>3</a:t>
            </a:r>
            <a:r>
              <a:rPr kumimoji="1" lang="en-US" altLang="zh-CN" sz="2400" b="1">
                <a:solidFill>
                  <a:srgbClr val="0000FF"/>
                </a:solidFill>
              </a:rPr>
              <a:t>O</a:t>
            </a:r>
            <a:r>
              <a:rPr kumimoji="1" lang="en-US" altLang="zh-CN" sz="2400" b="1" baseline="30000">
                <a:solidFill>
                  <a:srgbClr val="0000FF"/>
                </a:solidFill>
              </a:rPr>
              <a:t>+</a:t>
            </a:r>
            <a:endParaRPr kumimoji="1" lang="en-US" altLang="zh-CN" sz="2400" b="1">
              <a:solidFill>
                <a:srgbClr val="0000FF"/>
              </a:solidFill>
            </a:endParaRPr>
          </a:p>
        </p:txBody>
      </p:sp>
      <p:sp>
        <p:nvSpPr>
          <p:cNvPr id="23593" name="Text Box 41"/>
          <p:cNvSpPr txBox="1">
            <a:spLocks noChangeArrowheads="1"/>
          </p:cNvSpPr>
          <p:nvPr/>
        </p:nvSpPr>
        <p:spPr bwMode="auto">
          <a:xfrm>
            <a:off x="7772400" y="3132138"/>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SiH</a:t>
            </a:r>
            <a:r>
              <a:rPr kumimoji="1" lang="en-US" altLang="zh-CN" sz="2400" b="1" baseline="-25000">
                <a:solidFill>
                  <a:srgbClr val="0000FF"/>
                </a:solidFill>
              </a:rPr>
              <a:t>4</a:t>
            </a:r>
            <a:endParaRPr kumimoji="1" lang="en-US" altLang="zh-CN" sz="2400" b="1">
              <a:solidFill>
                <a:srgbClr val="0000FF"/>
              </a:solidFill>
            </a:endParaRPr>
          </a:p>
        </p:txBody>
      </p:sp>
      <p:sp>
        <p:nvSpPr>
          <p:cNvPr id="23594" name="Text Box 42"/>
          <p:cNvSpPr txBox="1">
            <a:spLocks noChangeArrowheads="1"/>
          </p:cNvSpPr>
          <p:nvPr/>
        </p:nvSpPr>
        <p:spPr bwMode="auto">
          <a:xfrm>
            <a:off x="304800" y="3665538"/>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PH</a:t>
            </a:r>
            <a:r>
              <a:rPr kumimoji="1" lang="en-US" altLang="zh-CN" sz="2400" b="1" baseline="-25000">
                <a:solidFill>
                  <a:srgbClr val="0000FF"/>
                </a:solidFill>
              </a:rPr>
              <a:t>3</a:t>
            </a:r>
            <a:endParaRPr kumimoji="1" lang="en-US" altLang="zh-CN" sz="2400" b="1">
              <a:solidFill>
                <a:srgbClr val="0000FF"/>
              </a:solidFill>
            </a:endParaRPr>
          </a:p>
        </p:txBody>
      </p:sp>
      <p:sp>
        <p:nvSpPr>
          <p:cNvPr id="23595" name="Text Box 43"/>
          <p:cNvSpPr txBox="1">
            <a:spLocks noChangeArrowheads="1"/>
          </p:cNvSpPr>
          <p:nvPr/>
        </p:nvSpPr>
        <p:spPr bwMode="auto">
          <a:xfrm>
            <a:off x="1981200" y="3684588"/>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H</a:t>
            </a:r>
            <a:r>
              <a:rPr kumimoji="1" lang="en-US" altLang="zh-CN" sz="2400" b="1" baseline="-25000">
                <a:solidFill>
                  <a:srgbClr val="0000FF"/>
                </a:solidFill>
              </a:rPr>
              <a:t>2</a:t>
            </a:r>
            <a:r>
              <a:rPr kumimoji="1" lang="en-US" altLang="zh-CN" sz="2400" b="1">
                <a:solidFill>
                  <a:srgbClr val="0000FF"/>
                </a:solidFill>
              </a:rPr>
              <a:t>S</a:t>
            </a:r>
          </a:p>
        </p:txBody>
      </p:sp>
      <p:sp>
        <p:nvSpPr>
          <p:cNvPr id="23596" name="Text Box 44"/>
          <p:cNvSpPr txBox="1">
            <a:spLocks noChangeArrowheads="1"/>
          </p:cNvSpPr>
          <p:nvPr/>
        </p:nvSpPr>
        <p:spPr bwMode="auto">
          <a:xfrm>
            <a:off x="3657600" y="3665538"/>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HCl</a:t>
            </a:r>
          </a:p>
        </p:txBody>
      </p:sp>
      <p:sp>
        <p:nvSpPr>
          <p:cNvPr id="23597" name="Text Box 45"/>
          <p:cNvSpPr txBox="1">
            <a:spLocks noChangeArrowheads="1"/>
          </p:cNvSpPr>
          <p:nvPr/>
        </p:nvSpPr>
        <p:spPr bwMode="auto">
          <a:xfrm>
            <a:off x="5257800" y="3665538"/>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Ar</a:t>
            </a:r>
          </a:p>
        </p:txBody>
      </p:sp>
      <p:sp>
        <p:nvSpPr>
          <p:cNvPr id="23598" name="Text Box 46"/>
          <p:cNvSpPr txBox="1">
            <a:spLocks noChangeArrowheads="1"/>
          </p:cNvSpPr>
          <p:nvPr/>
        </p:nvSpPr>
        <p:spPr bwMode="auto">
          <a:xfrm>
            <a:off x="7162800" y="3665538"/>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C</a:t>
            </a:r>
            <a:r>
              <a:rPr kumimoji="1" lang="en-US" altLang="zh-CN" sz="2400" b="1" baseline="-25000">
                <a:solidFill>
                  <a:srgbClr val="0000FF"/>
                </a:solidFill>
              </a:rPr>
              <a:t>2</a:t>
            </a:r>
            <a:r>
              <a:rPr kumimoji="1" lang="en-US" altLang="zh-CN" sz="2400" b="1">
                <a:solidFill>
                  <a:srgbClr val="0000FF"/>
                </a:solidFill>
              </a:rPr>
              <a:t>H</a:t>
            </a:r>
            <a:r>
              <a:rPr kumimoji="1" lang="en-US" altLang="zh-CN" sz="2400" b="1" baseline="-25000">
                <a:solidFill>
                  <a:srgbClr val="0000FF"/>
                </a:solidFill>
              </a:rPr>
              <a:t>6</a:t>
            </a:r>
            <a:endParaRPr kumimoji="1" lang="en-US" altLang="zh-CN" sz="2400" b="1">
              <a:solidFill>
                <a:srgbClr val="0000FF"/>
              </a:solidFill>
            </a:endParaRPr>
          </a:p>
        </p:txBody>
      </p:sp>
      <p:sp>
        <p:nvSpPr>
          <p:cNvPr id="23599" name="Text Box 47"/>
          <p:cNvSpPr txBox="1">
            <a:spLocks noChangeArrowheads="1"/>
          </p:cNvSpPr>
          <p:nvPr/>
        </p:nvSpPr>
        <p:spPr bwMode="auto">
          <a:xfrm>
            <a:off x="381000" y="4198938"/>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N</a:t>
            </a:r>
            <a:r>
              <a:rPr kumimoji="1" lang="en-US" altLang="zh-CN" sz="2400" b="1" baseline="-25000">
                <a:solidFill>
                  <a:srgbClr val="0000FF"/>
                </a:solidFill>
              </a:rPr>
              <a:t>2</a:t>
            </a:r>
            <a:r>
              <a:rPr kumimoji="1" lang="en-US" altLang="zh-CN" sz="2400" b="1">
                <a:solidFill>
                  <a:srgbClr val="0000FF"/>
                </a:solidFill>
              </a:rPr>
              <a:t>H</a:t>
            </a:r>
            <a:r>
              <a:rPr kumimoji="1" lang="en-US" altLang="zh-CN" sz="2400" b="1" baseline="-25000">
                <a:solidFill>
                  <a:srgbClr val="0000FF"/>
                </a:solidFill>
              </a:rPr>
              <a:t>4</a:t>
            </a:r>
            <a:endParaRPr kumimoji="1" lang="en-US" altLang="zh-CN" sz="2400" b="1">
              <a:solidFill>
                <a:srgbClr val="0000FF"/>
              </a:solidFill>
            </a:endParaRPr>
          </a:p>
        </p:txBody>
      </p:sp>
      <p:sp>
        <p:nvSpPr>
          <p:cNvPr id="23600" name="Text Box 48"/>
          <p:cNvSpPr txBox="1">
            <a:spLocks noChangeArrowheads="1"/>
          </p:cNvSpPr>
          <p:nvPr/>
        </p:nvSpPr>
        <p:spPr bwMode="auto">
          <a:xfrm>
            <a:off x="2057400" y="4198938"/>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00FF"/>
                </a:solidFill>
              </a:rPr>
              <a:t>H</a:t>
            </a:r>
            <a:r>
              <a:rPr kumimoji="1" lang="en-US" altLang="zh-CN" sz="2400" b="1" baseline="-25000">
                <a:solidFill>
                  <a:srgbClr val="0000FF"/>
                </a:solidFill>
              </a:rPr>
              <a:t>2</a:t>
            </a:r>
            <a:r>
              <a:rPr kumimoji="1" lang="en-US" altLang="zh-CN" sz="2400" b="1">
                <a:solidFill>
                  <a:srgbClr val="0000FF"/>
                </a:solidFill>
              </a:rPr>
              <a:t>O</a:t>
            </a:r>
            <a:r>
              <a:rPr kumimoji="1" lang="en-US" altLang="zh-CN" sz="2400" b="1" baseline="-25000">
                <a:solidFill>
                  <a:srgbClr val="0000FF"/>
                </a:solidFill>
              </a:rPr>
              <a:t>2</a:t>
            </a:r>
            <a:endParaRPr kumimoji="1" lang="en-US" altLang="zh-CN" sz="2400" b="1">
              <a:solidFill>
                <a:srgbClr val="0000FF"/>
              </a:solidFill>
            </a:endParaRPr>
          </a:p>
        </p:txBody>
      </p:sp>
      <p:sp>
        <p:nvSpPr>
          <p:cNvPr id="23601" name="Text Box 49"/>
          <p:cNvSpPr txBox="1">
            <a:spLocks noChangeArrowheads="1"/>
          </p:cNvSpPr>
          <p:nvPr/>
        </p:nvSpPr>
        <p:spPr bwMode="auto">
          <a:xfrm>
            <a:off x="611188" y="23813"/>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b="1">
                <a:solidFill>
                  <a:srgbClr val="FFFF00"/>
                </a:solidFill>
                <a:ea typeface="方正姚体" pitchFamily="2" charset="-122"/>
              </a:rPr>
              <a:t>课堂练习</a:t>
            </a:r>
          </a:p>
        </p:txBody>
      </p:sp>
    </p:spTree>
    <p:extLst>
      <p:ext uri="{BB962C8B-B14F-4D97-AF65-F5344CB8AC3E}">
        <p14:creationId xmlns:p14="http://schemas.microsoft.com/office/powerpoint/2010/main" val="2529042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0-#ppt_w/2"/>
                                          </p:val>
                                        </p:tav>
                                        <p:tav tm="100000">
                                          <p:val>
                                            <p:strVal val="#ppt_x"/>
                                          </p:val>
                                        </p:tav>
                                      </p:tavLst>
                                    </p:anim>
                                    <p:anim calcmode="lin" valueType="num">
                                      <p:cBhvr additive="base">
                                        <p:cTn id="8"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81"/>
                                        </p:tgtEl>
                                        <p:attrNameLst>
                                          <p:attrName>style.visibility</p:attrName>
                                        </p:attrNameLst>
                                      </p:cBhvr>
                                      <p:to>
                                        <p:strVal val="visible"/>
                                      </p:to>
                                    </p:set>
                                    <p:anim calcmode="lin" valueType="num">
                                      <p:cBhvr additive="base">
                                        <p:cTn id="13" dur="500" fill="hold"/>
                                        <p:tgtEl>
                                          <p:spTgt spid="23581"/>
                                        </p:tgtEl>
                                        <p:attrNameLst>
                                          <p:attrName>ppt_x</p:attrName>
                                        </p:attrNameLst>
                                      </p:cBhvr>
                                      <p:tavLst>
                                        <p:tav tm="0">
                                          <p:val>
                                            <p:strVal val="0-#ppt_w/2"/>
                                          </p:val>
                                        </p:tav>
                                        <p:tav tm="100000">
                                          <p:val>
                                            <p:strVal val="#ppt_x"/>
                                          </p:val>
                                        </p:tav>
                                      </p:tavLst>
                                    </p:anim>
                                    <p:anim calcmode="lin" valueType="num">
                                      <p:cBhvr additive="base">
                                        <p:cTn id="14" dur="500" fill="hold"/>
                                        <p:tgtEl>
                                          <p:spTgt spid="235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nodePh="1">
                                  <p:stCondLst>
                                    <p:cond delay="0"/>
                                  </p:stCondLst>
                                  <p:endCondLst>
                                    <p:cond evt="begin" delay="0">
                                      <p:tn val="17"/>
                                    </p:cond>
                                  </p:endCondLst>
                                  <p:childTnLst>
                                    <p:set>
                                      <p:cBhvr>
                                        <p:cTn id="18" dur="1" fill="hold">
                                          <p:stCondLst>
                                            <p:cond delay="0"/>
                                          </p:stCondLst>
                                        </p:cTn>
                                        <p:tgtEl>
                                          <p:spTgt spid="23578"/>
                                        </p:tgtEl>
                                        <p:attrNameLst>
                                          <p:attrName>style.visibility</p:attrName>
                                        </p:attrNameLst>
                                      </p:cBhvr>
                                      <p:to>
                                        <p:strVal val="visible"/>
                                      </p:to>
                                    </p:set>
                                    <p:anim calcmode="lin" valueType="num">
                                      <p:cBhvr additive="base">
                                        <p:cTn id="19" dur="500" fill="hold"/>
                                        <p:tgtEl>
                                          <p:spTgt spid="23578"/>
                                        </p:tgtEl>
                                        <p:attrNameLst>
                                          <p:attrName>ppt_x</p:attrName>
                                        </p:attrNameLst>
                                      </p:cBhvr>
                                      <p:tavLst>
                                        <p:tav tm="0">
                                          <p:val>
                                            <p:strVal val="0-#ppt_w/2"/>
                                          </p:val>
                                        </p:tav>
                                        <p:tav tm="100000">
                                          <p:val>
                                            <p:strVal val="#ppt_x"/>
                                          </p:val>
                                        </p:tav>
                                      </p:tavLst>
                                    </p:anim>
                                    <p:anim calcmode="lin" valueType="num">
                                      <p:cBhvr additive="base">
                                        <p:cTn id="20" dur="500" fill="hold"/>
                                        <p:tgtEl>
                                          <p:spTgt spid="2357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582"/>
                                        </p:tgtEl>
                                        <p:attrNameLst>
                                          <p:attrName>style.visibility</p:attrName>
                                        </p:attrNameLst>
                                      </p:cBhvr>
                                      <p:to>
                                        <p:strVal val="visible"/>
                                      </p:to>
                                    </p:set>
                                    <p:anim calcmode="lin" valueType="num">
                                      <p:cBhvr additive="base">
                                        <p:cTn id="25" dur="500" fill="hold"/>
                                        <p:tgtEl>
                                          <p:spTgt spid="23582"/>
                                        </p:tgtEl>
                                        <p:attrNameLst>
                                          <p:attrName>ppt_x</p:attrName>
                                        </p:attrNameLst>
                                      </p:cBhvr>
                                      <p:tavLst>
                                        <p:tav tm="0">
                                          <p:val>
                                            <p:strVal val="0-#ppt_w/2"/>
                                          </p:val>
                                        </p:tav>
                                        <p:tav tm="100000">
                                          <p:val>
                                            <p:strVal val="#ppt_x"/>
                                          </p:val>
                                        </p:tav>
                                      </p:tavLst>
                                    </p:anim>
                                    <p:anim calcmode="lin" valueType="num">
                                      <p:cBhvr additive="base">
                                        <p:cTn id="26" dur="500" fill="hold"/>
                                        <p:tgtEl>
                                          <p:spTgt spid="2358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583"/>
                                        </p:tgtEl>
                                        <p:attrNameLst>
                                          <p:attrName>style.visibility</p:attrName>
                                        </p:attrNameLst>
                                      </p:cBhvr>
                                      <p:to>
                                        <p:strVal val="visible"/>
                                      </p:to>
                                    </p:set>
                                    <p:anim calcmode="lin" valueType="num">
                                      <p:cBhvr additive="base">
                                        <p:cTn id="31" dur="500" fill="hold"/>
                                        <p:tgtEl>
                                          <p:spTgt spid="23583"/>
                                        </p:tgtEl>
                                        <p:attrNameLst>
                                          <p:attrName>ppt_x</p:attrName>
                                        </p:attrNameLst>
                                      </p:cBhvr>
                                      <p:tavLst>
                                        <p:tav tm="0">
                                          <p:val>
                                            <p:strVal val="0-#ppt_w/2"/>
                                          </p:val>
                                        </p:tav>
                                        <p:tav tm="100000">
                                          <p:val>
                                            <p:strVal val="#ppt_x"/>
                                          </p:val>
                                        </p:tav>
                                      </p:tavLst>
                                    </p:anim>
                                    <p:anim calcmode="lin" valueType="num">
                                      <p:cBhvr additive="base">
                                        <p:cTn id="32" dur="500" fill="hold"/>
                                        <p:tgtEl>
                                          <p:spTgt spid="2358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584"/>
                                        </p:tgtEl>
                                        <p:attrNameLst>
                                          <p:attrName>style.visibility</p:attrName>
                                        </p:attrNameLst>
                                      </p:cBhvr>
                                      <p:to>
                                        <p:strVal val="visible"/>
                                      </p:to>
                                    </p:set>
                                    <p:anim calcmode="lin" valueType="num">
                                      <p:cBhvr additive="base">
                                        <p:cTn id="37" dur="500" fill="hold"/>
                                        <p:tgtEl>
                                          <p:spTgt spid="23584"/>
                                        </p:tgtEl>
                                        <p:attrNameLst>
                                          <p:attrName>ppt_x</p:attrName>
                                        </p:attrNameLst>
                                      </p:cBhvr>
                                      <p:tavLst>
                                        <p:tav tm="0">
                                          <p:val>
                                            <p:strVal val="0-#ppt_w/2"/>
                                          </p:val>
                                        </p:tav>
                                        <p:tav tm="100000">
                                          <p:val>
                                            <p:strVal val="#ppt_x"/>
                                          </p:val>
                                        </p:tav>
                                      </p:tavLst>
                                    </p:anim>
                                    <p:anim calcmode="lin" valueType="num">
                                      <p:cBhvr additive="base">
                                        <p:cTn id="38" dur="500" fill="hold"/>
                                        <p:tgtEl>
                                          <p:spTgt spid="2358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585"/>
                                        </p:tgtEl>
                                        <p:attrNameLst>
                                          <p:attrName>style.visibility</p:attrName>
                                        </p:attrNameLst>
                                      </p:cBhvr>
                                      <p:to>
                                        <p:strVal val="visible"/>
                                      </p:to>
                                    </p:set>
                                    <p:anim calcmode="lin" valueType="num">
                                      <p:cBhvr additive="base">
                                        <p:cTn id="43" dur="500" fill="hold"/>
                                        <p:tgtEl>
                                          <p:spTgt spid="23585"/>
                                        </p:tgtEl>
                                        <p:attrNameLst>
                                          <p:attrName>ppt_x</p:attrName>
                                        </p:attrNameLst>
                                      </p:cBhvr>
                                      <p:tavLst>
                                        <p:tav tm="0">
                                          <p:val>
                                            <p:strVal val="0-#ppt_w/2"/>
                                          </p:val>
                                        </p:tav>
                                        <p:tav tm="100000">
                                          <p:val>
                                            <p:strVal val="#ppt_x"/>
                                          </p:val>
                                        </p:tav>
                                      </p:tavLst>
                                    </p:anim>
                                    <p:anim calcmode="lin" valueType="num">
                                      <p:cBhvr additive="base">
                                        <p:cTn id="44" dur="500" fill="hold"/>
                                        <p:tgtEl>
                                          <p:spTgt spid="2358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586"/>
                                        </p:tgtEl>
                                        <p:attrNameLst>
                                          <p:attrName>style.visibility</p:attrName>
                                        </p:attrNameLst>
                                      </p:cBhvr>
                                      <p:to>
                                        <p:strVal val="visible"/>
                                      </p:to>
                                    </p:set>
                                    <p:anim calcmode="lin" valueType="num">
                                      <p:cBhvr additive="base">
                                        <p:cTn id="49" dur="500" fill="hold"/>
                                        <p:tgtEl>
                                          <p:spTgt spid="23586"/>
                                        </p:tgtEl>
                                        <p:attrNameLst>
                                          <p:attrName>ppt_x</p:attrName>
                                        </p:attrNameLst>
                                      </p:cBhvr>
                                      <p:tavLst>
                                        <p:tav tm="0">
                                          <p:val>
                                            <p:strVal val="0-#ppt_w/2"/>
                                          </p:val>
                                        </p:tav>
                                        <p:tav tm="100000">
                                          <p:val>
                                            <p:strVal val="#ppt_x"/>
                                          </p:val>
                                        </p:tav>
                                      </p:tavLst>
                                    </p:anim>
                                    <p:anim calcmode="lin" valueType="num">
                                      <p:cBhvr additive="base">
                                        <p:cTn id="50" dur="500" fill="hold"/>
                                        <p:tgtEl>
                                          <p:spTgt spid="2358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3587"/>
                                        </p:tgtEl>
                                        <p:attrNameLst>
                                          <p:attrName>style.visibility</p:attrName>
                                        </p:attrNameLst>
                                      </p:cBhvr>
                                      <p:to>
                                        <p:strVal val="visible"/>
                                      </p:to>
                                    </p:set>
                                    <p:anim calcmode="lin" valueType="num">
                                      <p:cBhvr additive="base">
                                        <p:cTn id="55" dur="500" fill="hold"/>
                                        <p:tgtEl>
                                          <p:spTgt spid="23587"/>
                                        </p:tgtEl>
                                        <p:attrNameLst>
                                          <p:attrName>ppt_x</p:attrName>
                                        </p:attrNameLst>
                                      </p:cBhvr>
                                      <p:tavLst>
                                        <p:tav tm="0">
                                          <p:val>
                                            <p:strVal val="0-#ppt_w/2"/>
                                          </p:val>
                                        </p:tav>
                                        <p:tav tm="100000">
                                          <p:val>
                                            <p:strVal val="#ppt_x"/>
                                          </p:val>
                                        </p:tav>
                                      </p:tavLst>
                                    </p:anim>
                                    <p:anim calcmode="lin" valueType="num">
                                      <p:cBhvr additive="base">
                                        <p:cTn id="56" dur="500" fill="hold"/>
                                        <p:tgtEl>
                                          <p:spTgt spid="23587"/>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3588"/>
                                        </p:tgtEl>
                                        <p:attrNameLst>
                                          <p:attrName>style.visibility</p:attrName>
                                        </p:attrNameLst>
                                      </p:cBhvr>
                                      <p:to>
                                        <p:strVal val="visible"/>
                                      </p:to>
                                    </p:set>
                                    <p:anim calcmode="lin" valueType="num">
                                      <p:cBhvr additive="base">
                                        <p:cTn id="61" dur="500" fill="hold"/>
                                        <p:tgtEl>
                                          <p:spTgt spid="23588"/>
                                        </p:tgtEl>
                                        <p:attrNameLst>
                                          <p:attrName>ppt_x</p:attrName>
                                        </p:attrNameLst>
                                      </p:cBhvr>
                                      <p:tavLst>
                                        <p:tav tm="0">
                                          <p:val>
                                            <p:strVal val="0-#ppt_w/2"/>
                                          </p:val>
                                        </p:tav>
                                        <p:tav tm="100000">
                                          <p:val>
                                            <p:strVal val="#ppt_x"/>
                                          </p:val>
                                        </p:tav>
                                      </p:tavLst>
                                    </p:anim>
                                    <p:anim calcmode="lin" valueType="num">
                                      <p:cBhvr additive="base">
                                        <p:cTn id="62" dur="500" fill="hold"/>
                                        <p:tgtEl>
                                          <p:spTgt spid="23588"/>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3589"/>
                                        </p:tgtEl>
                                        <p:attrNameLst>
                                          <p:attrName>style.visibility</p:attrName>
                                        </p:attrNameLst>
                                      </p:cBhvr>
                                      <p:to>
                                        <p:strVal val="visible"/>
                                      </p:to>
                                    </p:set>
                                    <p:anim calcmode="lin" valueType="num">
                                      <p:cBhvr additive="base">
                                        <p:cTn id="67" dur="500" fill="hold"/>
                                        <p:tgtEl>
                                          <p:spTgt spid="23589"/>
                                        </p:tgtEl>
                                        <p:attrNameLst>
                                          <p:attrName>ppt_x</p:attrName>
                                        </p:attrNameLst>
                                      </p:cBhvr>
                                      <p:tavLst>
                                        <p:tav tm="0">
                                          <p:val>
                                            <p:strVal val="0-#ppt_w/2"/>
                                          </p:val>
                                        </p:tav>
                                        <p:tav tm="100000">
                                          <p:val>
                                            <p:strVal val="#ppt_x"/>
                                          </p:val>
                                        </p:tav>
                                      </p:tavLst>
                                    </p:anim>
                                    <p:anim calcmode="lin" valueType="num">
                                      <p:cBhvr additive="base">
                                        <p:cTn id="68" dur="500" fill="hold"/>
                                        <p:tgtEl>
                                          <p:spTgt spid="23589"/>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3590"/>
                                        </p:tgtEl>
                                        <p:attrNameLst>
                                          <p:attrName>style.visibility</p:attrName>
                                        </p:attrNameLst>
                                      </p:cBhvr>
                                      <p:to>
                                        <p:strVal val="visible"/>
                                      </p:to>
                                    </p:set>
                                    <p:anim calcmode="lin" valueType="num">
                                      <p:cBhvr additive="base">
                                        <p:cTn id="73" dur="500" fill="hold"/>
                                        <p:tgtEl>
                                          <p:spTgt spid="23590"/>
                                        </p:tgtEl>
                                        <p:attrNameLst>
                                          <p:attrName>ppt_x</p:attrName>
                                        </p:attrNameLst>
                                      </p:cBhvr>
                                      <p:tavLst>
                                        <p:tav tm="0">
                                          <p:val>
                                            <p:strVal val="0-#ppt_w/2"/>
                                          </p:val>
                                        </p:tav>
                                        <p:tav tm="100000">
                                          <p:val>
                                            <p:strVal val="#ppt_x"/>
                                          </p:val>
                                        </p:tav>
                                      </p:tavLst>
                                    </p:anim>
                                    <p:anim calcmode="lin" valueType="num">
                                      <p:cBhvr additive="base">
                                        <p:cTn id="74" dur="500" fill="hold"/>
                                        <p:tgtEl>
                                          <p:spTgt spid="23590"/>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3591"/>
                                        </p:tgtEl>
                                        <p:attrNameLst>
                                          <p:attrName>style.visibility</p:attrName>
                                        </p:attrNameLst>
                                      </p:cBhvr>
                                      <p:to>
                                        <p:strVal val="visible"/>
                                      </p:to>
                                    </p:set>
                                    <p:anim calcmode="lin" valueType="num">
                                      <p:cBhvr additive="base">
                                        <p:cTn id="79" dur="500" fill="hold"/>
                                        <p:tgtEl>
                                          <p:spTgt spid="23591"/>
                                        </p:tgtEl>
                                        <p:attrNameLst>
                                          <p:attrName>ppt_x</p:attrName>
                                        </p:attrNameLst>
                                      </p:cBhvr>
                                      <p:tavLst>
                                        <p:tav tm="0">
                                          <p:val>
                                            <p:strVal val="0-#ppt_w/2"/>
                                          </p:val>
                                        </p:tav>
                                        <p:tav tm="100000">
                                          <p:val>
                                            <p:strVal val="#ppt_x"/>
                                          </p:val>
                                        </p:tav>
                                      </p:tavLst>
                                    </p:anim>
                                    <p:anim calcmode="lin" valueType="num">
                                      <p:cBhvr additive="base">
                                        <p:cTn id="80" dur="500" fill="hold"/>
                                        <p:tgtEl>
                                          <p:spTgt spid="23591"/>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3592"/>
                                        </p:tgtEl>
                                        <p:attrNameLst>
                                          <p:attrName>style.visibility</p:attrName>
                                        </p:attrNameLst>
                                      </p:cBhvr>
                                      <p:to>
                                        <p:strVal val="visible"/>
                                      </p:to>
                                    </p:set>
                                    <p:anim calcmode="lin" valueType="num">
                                      <p:cBhvr additive="base">
                                        <p:cTn id="85" dur="500" fill="hold"/>
                                        <p:tgtEl>
                                          <p:spTgt spid="23592"/>
                                        </p:tgtEl>
                                        <p:attrNameLst>
                                          <p:attrName>ppt_x</p:attrName>
                                        </p:attrNameLst>
                                      </p:cBhvr>
                                      <p:tavLst>
                                        <p:tav tm="0">
                                          <p:val>
                                            <p:strVal val="0-#ppt_w/2"/>
                                          </p:val>
                                        </p:tav>
                                        <p:tav tm="100000">
                                          <p:val>
                                            <p:strVal val="#ppt_x"/>
                                          </p:val>
                                        </p:tav>
                                      </p:tavLst>
                                    </p:anim>
                                    <p:anim calcmode="lin" valueType="num">
                                      <p:cBhvr additive="base">
                                        <p:cTn id="86" dur="500" fill="hold"/>
                                        <p:tgtEl>
                                          <p:spTgt spid="23592"/>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3580"/>
                                        </p:tgtEl>
                                        <p:attrNameLst>
                                          <p:attrName>style.visibility</p:attrName>
                                        </p:attrNameLst>
                                      </p:cBhvr>
                                      <p:to>
                                        <p:strVal val="visible"/>
                                      </p:to>
                                    </p:set>
                                    <p:anim calcmode="lin" valueType="num">
                                      <p:cBhvr additive="base">
                                        <p:cTn id="91" dur="500" fill="hold"/>
                                        <p:tgtEl>
                                          <p:spTgt spid="23580"/>
                                        </p:tgtEl>
                                        <p:attrNameLst>
                                          <p:attrName>ppt_x</p:attrName>
                                        </p:attrNameLst>
                                      </p:cBhvr>
                                      <p:tavLst>
                                        <p:tav tm="0">
                                          <p:val>
                                            <p:strVal val="0-#ppt_w/2"/>
                                          </p:val>
                                        </p:tav>
                                        <p:tav tm="100000">
                                          <p:val>
                                            <p:strVal val="#ppt_x"/>
                                          </p:val>
                                        </p:tav>
                                      </p:tavLst>
                                    </p:anim>
                                    <p:anim calcmode="lin" valueType="num">
                                      <p:cBhvr additive="base">
                                        <p:cTn id="92" dur="500" fill="hold"/>
                                        <p:tgtEl>
                                          <p:spTgt spid="23580"/>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23593"/>
                                        </p:tgtEl>
                                        <p:attrNameLst>
                                          <p:attrName>style.visibility</p:attrName>
                                        </p:attrNameLst>
                                      </p:cBhvr>
                                      <p:to>
                                        <p:strVal val="visible"/>
                                      </p:to>
                                    </p:set>
                                    <p:anim calcmode="lin" valueType="num">
                                      <p:cBhvr additive="base">
                                        <p:cTn id="97" dur="500" fill="hold"/>
                                        <p:tgtEl>
                                          <p:spTgt spid="23593"/>
                                        </p:tgtEl>
                                        <p:attrNameLst>
                                          <p:attrName>ppt_x</p:attrName>
                                        </p:attrNameLst>
                                      </p:cBhvr>
                                      <p:tavLst>
                                        <p:tav tm="0">
                                          <p:val>
                                            <p:strVal val="0-#ppt_w/2"/>
                                          </p:val>
                                        </p:tav>
                                        <p:tav tm="100000">
                                          <p:val>
                                            <p:strVal val="#ppt_x"/>
                                          </p:val>
                                        </p:tav>
                                      </p:tavLst>
                                    </p:anim>
                                    <p:anim calcmode="lin" valueType="num">
                                      <p:cBhvr additive="base">
                                        <p:cTn id="98" dur="500" fill="hold"/>
                                        <p:tgtEl>
                                          <p:spTgt spid="23593"/>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23594"/>
                                        </p:tgtEl>
                                        <p:attrNameLst>
                                          <p:attrName>style.visibility</p:attrName>
                                        </p:attrNameLst>
                                      </p:cBhvr>
                                      <p:to>
                                        <p:strVal val="visible"/>
                                      </p:to>
                                    </p:set>
                                    <p:anim calcmode="lin" valueType="num">
                                      <p:cBhvr additive="base">
                                        <p:cTn id="103" dur="500" fill="hold"/>
                                        <p:tgtEl>
                                          <p:spTgt spid="23594"/>
                                        </p:tgtEl>
                                        <p:attrNameLst>
                                          <p:attrName>ppt_x</p:attrName>
                                        </p:attrNameLst>
                                      </p:cBhvr>
                                      <p:tavLst>
                                        <p:tav tm="0">
                                          <p:val>
                                            <p:strVal val="0-#ppt_w/2"/>
                                          </p:val>
                                        </p:tav>
                                        <p:tav tm="100000">
                                          <p:val>
                                            <p:strVal val="#ppt_x"/>
                                          </p:val>
                                        </p:tav>
                                      </p:tavLst>
                                    </p:anim>
                                    <p:anim calcmode="lin" valueType="num">
                                      <p:cBhvr additive="base">
                                        <p:cTn id="104" dur="500" fill="hold"/>
                                        <p:tgtEl>
                                          <p:spTgt spid="23594"/>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23595"/>
                                        </p:tgtEl>
                                        <p:attrNameLst>
                                          <p:attrName>style.visibility</p:attrName>
                                        </p:attrNameLst>
                                      </p:cBhvr>
                                      <p:to>
                                        <p:strVal val="visible"/>
                                      </p:to>
                                    </p:set>
                                    <p:anim calcmode="lin" valueType="num">
                                      <p:cBhvr additive="base">
                                        <p:cTn id="109" dur="500" fill="hold"/>
                                        <p:tgtEl>
                                          <p:spTgt spid="23595"/>
                                        </p:tgtEl>
                                        <p:attrNameLst>
                                          <p:attrName>ppt_x</p:attrName>
                                        </p:attrNameLst>
                                      </p:cBhvr>
                                      <p:tavLst>
                                        <p:tav tm="0">
                                          <p:val>
                                            <p:strVal val="0-#ppt_w/2"/>
                                          </p:val>
                                        </p:tav>
                                        <p:tav tm="100000">
                                          <p:val>
                                            <p:strVal val="#ppt_x"/>
                                          </p:val>
                                        </p:tav>
                                      </p:tavLst>
                                    </p:anim>
                                    <p:anim calcmode="lin" valueType="num">
                                      <p:cBhvr additive="base">
                                        <p:cTn id="110" dur="500" fill="hold"/>
                                        <p:tgtEl>
                                          <p:spTgt spid="23595"/>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23596"/>
                                        </p:tgtEl>
                                        <p:attrNameLst>
                                          <p:attrName>style.visibility</p:attrName>
                                        </p:attrNameLst>
                                      </p:cBhvr>
                                      <p:to>
                                        <p:strVal val="visible"/>
                                      </p:to>
                                    </p:set>
                                    <p:anim calcmode="lin" valueType="num">
                                      <p:cBhvr additive="base">
                                        <p:cTn id="115" dur="500" fill="hold"/>
                                        <p:tgtEl>
                                          <p:spTgt spid="23596"/>
                                        </p:tgtEl>
                                        <p:attrNameLst>
                                          <p:attrName>ppt_x</p:attrName>
                                        </p:attrNameLst>
                                      </p:cBhvr>
                                      <p:tavLst>
                                        <p:tav tm="0">
                                          <p:val>
                                            <p:strVal val="0-#ppt_w/2"/>
                                          </p:val>
                                        </p:tav>
                                        <p:tav tm="100000">
                                          <p:val>
                                            <p:strVal val="#ppt_x"/>
                                          </p:val>
                                        </p:tav>
                                      </p:tavLst>
                                    </p:anim>
                                    <p:anim calcmode="lin" valueType="num">
                                      <p:cBhvr additive="base">
                                        <p:cTn id="116" dur="500" fill="hold"/>
                                        <p:tgtEl>
                                          <p:spTgt spid="23596"/>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23597"/>
                                        </p:tgtEl>
                                        <p:attrNameLst>
                                          <p:attrName>style.visibility</p:attrName>
                                        </p:attrNameLst>
                                      </p:cBhvr>
                                      <p:to>
                                        <p:strVal val="visible"/>
                                      </p:to>
                                    </p:set>
                                    <p:anim calcmode="lin" valueType="num">
                                      <p:cBhvr additive="base">
                                        <p:cTn id="121" dur="500" fill="hold"/>
                                        <p:tgtEl>
                                          <p:spTgt spid="23597"/>
                                        </p:tgtEl>
                                        <p:attrNameLst>
                                          <p:attrName>ppt_x</p:attrName>
                                        </p:attrNameLst>
                                      </p:cBhvr>
                                      <p:tavLst>
                                        <p:tav tm="0">
                                          <p:val>
                                            <p:strVal val="0-#ppt_w/2"/>
                                          </p:val>
                                        </p:tav>
                                        <p:tav tm="100000">
                                          <p:val>
                                            <p:strVal val="#ppt_x"/>
                                          </p:val>
                                        </p:tav>
                                      </p:tavLst>
                                    </p:anim>
                                    <p:anim calcmode="lin" valueType="num">
                                      <p:cBhvr additive="base">
                                        <p:cTn id="122" dur="500" fill="hold"/>
                                        <p:tgtEl>
                                          <p:spTgt spid="23597"/>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23598"/>
                                        </p:tgtEl>
                                        <p:attrNameLst>
                                          <p:attrName>style.visibility</p:attrName>
                                        </p:attrNameLst>
                                      </p:cBhvr>
                                      <p:to>
                                        <p:strVal val="visible"/>
                                      </p:to>
                                    </p:set>
                                    <p:anim calcmode="lin" valueType="num">
                                      <p:cBhvr additive="base">
                                        <p:cTn id="127" dur="500" fill="hold"/>
                                        <p:tgtEl>
                                          <p:spTgt spid="23598"/>
                                        </p:tgtEl>
                                        <p:attrNameLst>
                                          <p:attrName>ppt_x</p:attrName>
                                        </p:attrNameLst>
                                      </p:cBhvr>
                                      <p:tavLst>
                                        <p:tav tm="0">
                                          <p:val>
                                            <p:strVal val="0-#ppt_w/2"/>
                                          </p:val>
                                        </p:tav>
                                        <p:tav tm="100000">
                                          <p:val>
                                            <p:strVal val="#ppt_x"/>
                                          </p:val>
                                        </p:tav>
                                      </p:tavLst>
                                    </p:anim>
                                    <p:anim calcmode="lin" valueType="num">
                                      <p:cBhvr additive="base">
                                        <p:cTn id="128" dur="500" fill="hold"/>
                                        <p:tgtEl>
                                          <p:spTgt spid="23598"/>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23599"/>
                                        </p:tgtEl>
                                        <p:attrNameLst>
                                          <p:attrName>style.visibility</p:attrName>
                                        </p:attrNameLst>
                                      </p:cBhvr>
                                      <p:to>
                                        <p:strVal val="visible"/>
                                      </p:to>
                                    </p:set>
                                    <p:anim calcmode="lin" valueType="num">
                                      <p:cBhvr additive="base">
                                        <p:cTn id="133" dur="500" fill="hold"/>
                                        <p:tgtEl>
                                          <p:spTgt spid="23599"/>
                                        </p:tgtEl>
                                        <p:attrNameLst>
                                          <p:attrName>ppt_x</p:attrName>
                                        </p:attrNameLst>
                                      </p:cBhvr>
                                      <p:tavLst>
                                        <p:tav tm="0">
                                          <p:val>
                                            <p:strVal val="0-#ppt_w/2"/>
                                          </p:val>
                                        </p:tav>
                                        <p:tav tm="100000">
                                          <p:val>
                                            <p:strVal val="#ppt_x"/>
                                          </p:val>
                                        </p:tav>
                                      </p:tavLst>
                                    </p:anim>
                                    <p:anim calcmode="lin" valueType="num">
                                      <p:cBhvr additive="base">
                                        <p:cTn id="134" dur="500" fill="hold"/>
                                        <p:tgtEl>
                                          <p:spTgt spid="23599"/>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23600"/>
                                        </p:tgtEl>
                                        <p:attrNameLst>
                                          <p:attrName>style.visibility</p:attrName>
                                        </p:attrNameLst>
                                      </p:cBhvr>
                                      <p:to>
                                        <p:strVal val="visible"/>
                                      </p:to>
                                    </p:set>
                                    <p:anim calcmode="lin" valueType="num">
                                      <p:cBhvr additive="base">
                                        <p:cTn id="139" dur="500" fill="hold"/>
                                        <p:tgtEl>
                                          <p:spTgt spid="23600"/>
                                        </p:tgtEl>
                                        <p:attrNameLst>
                                          <p:attrName>ppt_x</p:attrName>
                                        </p:attrNameLst>
                                      </p:cBhvr>
                                      <p:tavLst>
                                        <p:tav tm="0">
                                          <p:val>
                                            <p:strVal val="0-#ppt_w/2"/>
                                          </p:val>
                                        </p:tav>
                                        <p:tav tm="100000">
                                          <p:val>
                                            <p:strVal val="#ppt_x"/>
                                          </p:val>
                                        </p:tav>
                                      </p:tavLst>
                                    </p:anim>
                                    <p:anim calcmode="lin" valueType="num">
                                      <p:cBhvr additive="base">
                                        <p:cTn id="140" dur="500" fill="hold"/>
                                        <p:tgtEl>
                                          <p:spTgt spid="236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P spid="23578" grpId="0" autoUpdateAnimBg="0"/>
      <p:bldP spid="23580" grpId="0" autoUpdateAnimBg="0"/>
      <p:bldP spid="23581" grpId="0" autoUpdateAnimBg="0"/>
      <p:bldP spid="23582" grpId="0" autoUpdateAnimBg="0"/>
      <p:bldP spid="23583" grpId="0" autoUpdateAnimBg="0"/>
      <p:bldP spid="23584" grpId="0" autoUpdateAnimBg="0"/>
      <p:bldP spid="23585" grpId="0" autoUpdateAnimBg="0"/>
      <p:bldP spid="23586" grpId="0" autoUpdateAnimBg="0"/>
      <p:bldP spid="23587" grpId="0" autoUpdateAnimBg="0"/>
      <p:bldP spid="23588" grpId="0" autoUpdateAnimBg="0"/>
      <p:bldP spid="23589" grpId="0" autoUpdateAnimBg="0"/>
      <p:bldP spid="23590" grpId="0" autoUpdateAnimBg="0"/>
      <p:bldP spid="23591" grpId="0" autoUpdateAnimBg="0"/>
      <p:bldP spid="23592" grpId="0" autoUpdateAnimBg="0"/>
      <p:bldP spid="23593" grpId="0" autoUpdateAnimBg="0"/>
      <p:bldP spid="23594" grpId="0" autoUpdateAnimBg="0"/>
      <p:bldP spid="23595" grpId="0" autoUpdateAnimBg="0"/>
      <p:bldP spid="23596" grpId="0" autoUpdateAnimBg="0"/>
      <p:bldP spid="23597" grpId="0" autoUpdateAnimBg="0"/>
      <p:bldP spid="23598" grpId="0" autoUpdateAnimBg="0"/>
      <p:bldP spid="23599" grpId="0" autoUpdateAnimBg="0"/>
      <p:bldP spid="2360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81000" y="404664"/>
            <a:ext cx="701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方正姚体" pitchFamily="2" charset="-122"/>
                <a:ea typeface="方正姚体" pitchFamily="2" charset="-122"/>
              </a:rPr>
              <a:t>一、核外电子排布的周期性</a:t>
            </a:r>
          </a:p>
        </p:txBody>
      </p:sp>
      <p:sp>
        <p:nvSpPr>
          <p:cNvPr id="2054" name="Text Box 6"/>
          <p:cNvSpPr txBox="1">
            <a:spLocks noChangeArrowheads="1"/>
          </p:cNvSpPr>
          <p:nvPr/>
        </p:nvSpPr>
        <p:spPr bwMode="auto">
          <a:xfrm>
            <a:off x="457200" y="1090464"/>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方正姚体" pitchFamily="2" charset="-122"/>
                <a:ea typeface="方正姚体" pitchFamily="2" charset="-122"/>
              </a:rPr>
              <a:t>随着原子序数的递增，</a:t>
            </a:r>
            <a:r>
              <a:rPr lang="zh-CN" altLang="en-US" sz="3200" b="1">
                <a:solidFill>
                  <a:srgbClr val="FF5050"/>
                </a:solidFill>
                <a:latin typeface="方正姚体" pitchFamily="2" charset="-122"/>
                <a:ea typeface="方正姚体" pitchFamily="2" charset="-122"/>
              </a:rPr>
              <a:t>最外层电子</a:t>
            </a:r>
            <a:r>
              <a:rPr lang="zh-CN" altLang="en-US" sz="3200" b="1">
                <a:latin typeface="方正姚体" pitchFamily="2" charset="-122"/>
                <a:ea typeface="方正姚体" pitchFamily="2" charset="-122"/>
              </a:rPr>
              <a:t>排布呈周期性变化。</a:t>
            </a:r>
          </a:p>
        </p:txBody>
      </p:sp>
      <p:sp>
        <p:nvSpPr>
          <p:cNvPr id="2055" name="Text Box 7"/>
          <p:cNvSpPr txBox="1">
            <a:spLocks noChangeArrowheads="1"/>
          </p:cNvSpPr>
          <p:nvPr/>
        </p:nvSpPr>
        <p:spPr bwMode="auto">
          <a:xfrm>
            <a:off x="533400" y="2435751"/>
            <a:ext cx="792703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smtClean="0">
                <a:solidFill>
                  <a:schemeClr val="accent2"/>
                </a:solidFill>
                <a:latin typeface="方正姚体" pitchFamily="2" charset="-122"/>
                <a:ea typeface="方正姚体" pitchFamily="2" charset="-122"/>
              </a:rPr>
              <a:t>Li     </a:t>
            </a:r>
            <a:r>
              <a:rPr lang="en-US" altLang="zh-CN" sz="2400" b="1" dirty="0">
                <a:solidFill>
                  <a:schemeClr val="accent2"/>
                </a:solidFill>
                <a:latin typeface="方正姚体" pitchFamily="2" charset="-122"/>
                <a:ea typeface="方正姚体" pitchFamily="2" charset="-122"/>
              </a:rPr>
              <a:t>Be     B     C     N     O     F     Ne</a:t>
            </a:r>
          </a:p>
          <a:p>
            <a:pPr>
              <a:spcBef>
                <a:spcPct val="50000"/>
              </a:spcBef>
            </a:pPr>
            <a:r>
              <a:rPr lang="en-US" altLang="zh-CN" sz="2400" b="1" dirty="0" smtClean="0">
                <a:solidFill>
                  <a:srgbClr val="FF5050"/>
                </a:solidFill>
                <a:latin typeface="方正姚体" pitchFamily="2" charset="-122"/>
                <a:ea typeface="方正姚体" pitchFamily="2" charset="-122"/>
              </a:rPr>
              <a:t>1      </a:t>
            </a:r>
            <a:r>
              <a:rPr lang="en-US" altLang="zh-CN" sz="2400" b="1" dirty="0">
                <a:solidFill>
                  <a:srgbClr val="FF5050"/>
                </a:solidFill>
                <a:latin typeface="方正姚体" pitchFamily="2" charset="-122"/>
                <a:ea typeface="方正姚体" pitchFamily="2" charset="-122"/>
              </a:rPr>
              <a:t>2      3  </a:t>
            </a:r>
            <a:r>
              <a:rPr lang="en-US" altLang="zh-CN" sz="2400" b="1" dirty="0" smtClean="0">
                <a:solidFill>
                  <a:srgbClr val="FF5050"/>
                </a:solidFill>
                <a:latin typeface="方正姚体" pitchFamily="2" charset="-122"/>
                <a:ea typeface="方正姚体" pitchFamily="2" charset="-122"/>
              </a:rPr>
              <a:t>   </a:t>
            </a:r>
            <a:r>
              <a:rPr lang="en-US" altLang="zh-CN" sz="2400" b="1" dirty="0">
                <a:solidFill>
                  <a:srgbClr val="FF5050"/>
                </a:solidFill>
                <a:latin typeface="方正姚体" pitchFamily="2" charset="-122"/>
                <a:ea typeface="方正姚体" pitchFamily="2" charset="-122"/>
              </a:rPr>
              <a:t>4     5  </a:t>
            </a:r>
            <a:r>
              <a:rPr lang="en-US" altLang="zh-CN" sz="2400" b="1" dirty="0" smtClean="0">
                <a:solidFill>
                  <a:srgbClr val="FF5050"/>
                </a:solidFill>
                <a:latin typeface="方正姚体" pitchFamily="2" charset="-122"/>
                <a:ea typeface="方正姚体" pitchFamily="2" charset="-122"/>
              </a:rPr>
              <a:t>   </a:t>
            </a:r>
            <a:r>
              <a:rPr lang="en-US" altLang="zh-CN" sz="2400" b="1" dirty="0">
                <a:solidFill>
                  <a:srgbClr val="FF5050"/>
                </a:solidFill>
                <a:latin typeface="方正姚体" pitchFamily="2" charset="-122"/>
                <a:ea typeface="方正姚体" pitchFamily="2" charset="-122"/>
              </a:rPr>
              <a:t>6     7      8</a:t>
            </a:r>
          </a:p>
        </p:txBody>
      </p:sp>
      <p:sp>
        <p:nvSpPr>
          <p:cNvPr id="2056" name="Text Box 8"/>
          <p:cNvSpPr txBox="1">
            <a:spLocks noChangeArrowheads="1"/>
          </p:cNvSpPr>
          <p:nvPr/>
        </p:nvSpPr>
        <p:spPr bwMode="auto">
          <a:xfrm>
            <a:off x="533400" y="3717032"/>
            <a:ext cx="770485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smtClean="0">
                <a:solidFill>
                  <a:schemeClr val="accent2"/>
                </a:solidFill>
                <a:latin typeface="方正姚体" pitchFamily="2" charset="-122"/>
                <a:ea typeface="方正姚体" pitchFamily="2" charset="-122"/>
              </a:rPr>
              <a:t>Na    </a:t>
            </a:r>
            <a:r>
              <a:rPr lang="en-US" altLang="zh-CN" sz="2400" b="1" dirty="0">
                <a:solidFill>
                  <a:schemeClr val="accent2"/>
                </a:solidFill>
                <a:latin typeface="方正姚体" pitchFamily="2" charset="-122"/>
                <a:ea typeface="方正姚体" pitchFamily="2" charset="-122"/>
              </a:rPr>
              <a:t>Mg    Al    Si    P      S     Cl     </a:t>
            </a:r>
            <a:r>
              <a:rPr lang="en-US" altLang="zh-CN" sz="2400" b="1" dirty="0" err="1">
                <a:solidFill>
                  <a:schemeClr val="accent2"/>
                </a:solidFill>
                <a:latin typeface="方正姚体" pitchFamily="2" charset="-122"/>
                <a:ea typeface="方正姚体" pitchFamily="2" charset="-122"/>
              </a:rPr>
              <a:t>Ar</a:t>
            </a:r>
            <a:endParaRPr lang="en-US" altLang="zh-CN" sz="2400" b="1" dirty="0">
              <a:solidFill>
                <a:schemeClr val="accent2"/>
              </a:solidFill>
              <a:latin typeface="方正姚体" pitchFamily="2" charset="-122"/>
              <a:ea typeface="方正姚体" pitchFamily="2" charset="-122"/>
            </a:endParaRPr>
          </a:p>
          <a:p>
            <a:pPr>
              <a:spcBef>
                <a:spcPct val="50000"/>
              </a:spcBef>
            </a:pPr>
            <a:r>
              <a:rPr lang="en-US" altLang="zh-CN" sz="2400" b="1" dirty="0" smtClean="0">
                <a:solidFill>
                  <a:srgbClr val="FF5050"/>
                </a:solidFill>
                <a:latin typeface="方正姚体" pitchFamily="2" charset="-122"/>
                <a:ea typeface="方正姚体" pitchFamily="2" charset="-122"/>
              </a:rPr>
              <a:t>1     </a:t>
            </a:r>
            <a:r>
              <a:rPr lang="en-US" altLang="zh-CN" sz="2400" b="1" dirty="0">
                <a:solidFill>
                  <a:srgbClr val="FF5050"/>
                </a:solidFill>
                <a:latin typeface="方正姚体" pitchFamily="2" charset="-122"/>
                <a:ea typeface="方正姚体" pitchFamily="2" charset="-122"/>
              </a:rPr>
              <a:t>2   </a:t>
            </a:r>
            <a:r>
              <a:rPr lang="en-US" altLang="zh-CN" sz="2400" b="1" dirty="0" smtClean="0">
                <a:solidFill>
                  <a:srgbClr val="FF5050"/>
                </a:solidFill>
                <a:latin typeface="方正姚体" pitchFamily="2" charset="-122"/>
                <a:ea typeface="方正姚体" pitchFamily="2" charset="-122"/>
              </a:rPr>
              <a:t>  </a:t>
            </a:r>
            <a:r>
              <a:rPr lang="en-US" altLang="zh-CN" sz="2400" b="1" dirty="0">
                <a:solidFill>
                  <a:srgbClr val="FF5050"/>
                </a:solidFill>
                <a:latin typeface="方正姚体" pitchFamily="2" charset="-122"/>
                <a:ea typeface="方正姚体" pitchFamily="2" charset="-122"/>
              </a:rPr>
              <a:t>3   </a:t>
            </a:r>
            <a:r>
              <a:rPr lang="en-US" altLang="zh-CN" sz="2400" b="1" dirty="0" smtClean="0">
                <a:solidFill>
                  <a:srgbClr val="FF5050"/>
                </a:solidFill>
                <a:latin typeface="方正姚体" pitchFamily="2" charset="-122"/>
                <a:ea typeface="方正姚体" pitchFamily="2" charset="-122"/>
              </a:rPr>
              <a:t>  </a:t>
            </a:r>
            <a:r>
              <a:rPr lang="en-US" altLang="zh-CN" sz="2400" b="1" dirty="0">
                <a:solidFill>
                  <a:srgbClr val="FF5050"/>
                </a:solidFill>
                <a:latin typeface="方正姚体" pitchFamily="2" charset="-122"/>
                <a:ea typeface="方正姚体" pitchFamily="2" charset="-122"/>
              </a:rPr>
              <a:t>4     5      6      7      8</a:t>
            </a:r>
          </a:p>
        </p:txBody>
      </p:sp>
    </p:spTree>
    <p:extLst>
      <p:ext uri="{BB962C8B-B14F-4D97-AF65-F5344CB8AC3E}">
        <p14:creationId xmlns:p14="http://schemas.microsoft.com/office/powerpoint/2010/main" val="689611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linds(horizontal)">
                                      <p:cBhvr>
                                        <p:cTn id="7" dur="500"/>
                                        <p:tgtEl>
                                          <p:spTgt spid="2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blinds(horizontal)">
                                      <p:cBhvr>
                                        <p:cTn id="12" dur="500"/>
                                        <p:tgtEl>
                                          <p:spTgt spid="2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blinds(horizontal)">
                                      <p:cBhvr>
                                        <p:cTn id="17" dur="500"/>
                                        <p:tgtEl>
                                          <p:spTgt spid="20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56"/>
                                        </p:tgtEl>
                                        <p:attrNameLst>
                                          <p:attrName>style.visibility</p:attrName>
                                        </p:attrNameLst>
                                      </p:cBhvr>
                                      <p:to>
                                        <p:strVal val="visible"/>
                                      </p:to>
                                    </p:set>
                                    <p:animEffect transition="in" filter="blinds(horizontal)">
                                      <p:cBhvr>
                                        <p:cTn id="22"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utoUpdateAnimBg="0"/>
      <p:bldP spid="2054" grpId="0" autoUpdateAnimBg="0"/>
      <p:bldP spid="2055" grpId="0" autoUpdateAnimBg="0"/>
      <p:bldP spid="205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6122988" cy="765175"/>
          </a:xfrm>
        </p:spPr>
        <p:txBody>
          <a:bodyPr/>
          <a:lstStyle/>
          <a:p>
            <a:r>
              <a:rPr lang="zh-CN" altLang="en-US" sz="3600" b="1" dirty="0">
                <a:solidFill>
                  <a:schemeClr val="tx1">
                    <a:lumMod val="95000"/>
                    <a:lumOff val="5000"/>
                  </a:schemeClr>
                </a:solidFill>
                <a:latin typeface="方正姚体" pitchFamily="2" charset="-122"/>
                <a:ea typeface="方正姚体" pitchFamily="2" charset="-122"/>
              </a:rPr>
              <a:t>二、原子半径的周期性变化</a:t>
            </a:r>
            <a:r>
              <a:rPr lang="zh-CN" altLang="en-US" sz="3600" dirty="0">
                <a:solidFill>
                  <a:schemeClr val="tx1">
                    <a:lumMod val="95000"/>
                    <a:lumOff val="5000"/>
                  </a:schemeClr>
                </a:solidFill>
                <a:latin typeface="方正姚体" pitchFamily="2" charset="-122"/>
                <a:ea typeface="方正姚体" pitchFamily="2" charset="-122"/>
              </a:rPr>
              <a:t>                                                            </a:t>
            </a:r>
          </a:p>
        </p:txBody>
      </p:sp>
      <p:sp>
        <p:nvSpPr>
          <p:cNvPr id="8195" name="Rectangle 3"/>
          <p:cNvSpPr>
            <a:spLocks noGrp="1" noChangeArrowheads="1"/>
          </p:cNvSpPr>
          <p:nvPr>
            <p:ph type="body" idx="1"/>
          </p:nvPr>
        </p:nvSpPr>
        <p:spPr>
          <a:xfrm>
            <a:off x="288925" y="908050"/>
            <a:ext cx="8604250" cy="2146300"/>
          </a:xfrm>
        </p:spPr>
        <p:txBody>
          <a:bodyPr/>
          <a:lstStyle/>
          <a:p>
            <a:pPr>
              <a:lnSpc>
                <a:spcPct val="90000"/>
              </a:lnSpc>
              <a:buFontTx/>
              <a:buNone/>
            </a:pPr>
            <a:r>
              <a:rPr lang="en-US" altLang="zh-CN" b="1" dirty="0">
                <a:latin typeface="方正姚体" pitchFamily="2" charset="-122"/>
                <a:ea typeface="方正姚体" pitchFamily="2" charset="-122"/>
              </a:rPr>
              <a:t>1</a:t>
            </a:r>
            <a:r>
              <a:rPr lang="zh-CN" altLang="en-US" b="1" dirty="0">
                <a:latin typeface="方正姚体" pitchFamily="2" charset="-122"/>
                <a:ea typeface="方正姚体" pitchFamily="2" charset="-122"/>
              </a:rPr>
              <a:t>、随着原子序数的递增，元素的</a:t>
            </a:r>
            <a:r>
              <a:rPr lang="zh-CN" altLang="en-US" b="1" dirty="0">
                <a:solidFill>
                  <a:srgbClr val="FF5050"/>
                </a:solidFill>
                <a:latin typeface="方正姚体" pitchFamily="2" charset="-122"/>
                <a:ea typeface="方正姚体" pitchFamily="2" charset="-122"/>
              </a:rPr>
              <a:t>原子半径</a:t>
            </a:r>
            <a:r>
              <a:rPr lang="zh-CN" altLang="en-US" b="1" dirty="0">
                <a:latin typeface="方正姚体" pitchFamily="2" charset="-122"/>
                <a:ea typeface="方正姚体" pitchFamily="2" charset="-122"/>
              </a:rPr>
              <a:t>由大到小（稀有气体除外），呈现</a:t>
            </a:r>
            <a:r>
              <a:rPr lang="zh-CN" altLang="en-US" b="1" dirty="0">
                <a:solidFill>
                  <a:srgbClr val="FF5050"/>
                </a:solidFill>
                <a:latin typeface="方正姚体" pitchFamily="2" charset="-122"/>
                <a:ea typeface="方正姚体" pitchFamily="2" charset="-122"/>
              </a:rPr>
              <a:t>周期性变化</a:t>
            </a:r>
            <a:r>
              <a:rPr lang="zh-CN" altLang="en-US" dirty="0">
                <a:latin typeface="方正姚体" pitchFamily="2" charset="-122"/>
                <a:ea typeface="方正姚体" pitchFamily="2" charset="-122"/>
              </a:rPr>
              <a:t>。</a:t>
            </a:r>
          </a:p>
          <a:p>
            <a:pPr>
              <a:lnSpc>
                <a:spcPct val="90000"/>
              </a:lnSpc>
              <a:buFontTx/>
              <a:buNone/>
            </a:pPr>
            <a:r>
              <a:rPr lang="zh-CN" altLang="en-US" sz="3600" b="1" dirty="0">
                <a:latin typeface="方正姚体" pitchFamily="2" charset="-122"/>
                <a:ea typeface="方正姚体" pitchFamily="2" charset="-122"/>
              </a:rPr>
              <a:t>            </a:t>
            </a:r>
            <a:r>
              <a:rPr lang="en-US" altLang="zh-CN" b="1" dirty="0">
                <a:latin typeface="方正姚体" pitchFamily="2" charset="-122"/>
                <a:ea typeface="方正姚体" pitchFamily="2" charset="-122"/>
              </a:rPr>
              <a:t>Li &gt; Be &gt; B &gt; C &gt; N &gt; O &gt; F</a:t>
            </a:r>
          </a:p>
          <a:p>
            <a:pPr>
              <a:lnSpc>
                <a:spcPct val="90000"/>
              </a:lnSpc>
              <a:buFontTx/>
              <a:buNone/>
            </a:pPr>
            <a:r>
              <a:rPr lang="en-US" altLang="zh-CN" b="1" dirty="0">
                <a:latin typeface="方正姚体" pitchFamily="2" charset="-122"/>
                <a:ea typeface="方正姚体" pitchFamily="2" charset="-122"/>
              </a:rPr>
              <a:t>             Na &gt;Mg &gt;Al &gt; Si &gt; P &gt;S &gt; Cl</a:t>
            </a:r>
          </a:p>
        </p:txBody>
      </p:sp>
      <p:sp>
        <p:nvSpPr>
          <p:cNvPr id="8197" name="Text Box 5"/>
          <p:cNvSpPr txBox="1">
            <a:spLocks noChangeArrowheads="1"/>
          </p:cNvSpPr>
          <p:nvPr/>
        </p:nvSpPr>
        <p:spPr bwMode="auto">
          <a:xfrm>
            <a:off x="479425" y="3962400"/>
            <a:ext cx="8664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000">
              <a:latin typeface="方正姚体" pitchFamily="2" charset="-122"/>
              <a:ea typeface="方正姚体" pitchFamily="2" charset="-122"/>
            </a:endParaRPr>
          </a:p>
        </p:txBody>
      </p:sp>
      <p:sp>
        <p:nvSpPr>
          <p:cNvPr id="8198" name="Text Box 6"/>
          <p:cNvSpPr txBox="1">
            <a:spLocks noChangeArrowheads="1"/>
          </p:cNvSpPr>
          <p:nvPr/>
        </p:nvSpPr>
        <p:spPr bwMode="auto">
          <a:xfrm>
            <a:off x="323850" y="3213100"/>
            <a:ext cx="865981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方正姚体" pitchFamily="2" charset="-122"/>
                <a:ea typeface="方正姚体" pitchFamily="2" charset="-122"/>
              </a:rPr>
              <a:t>2</a:t>
            </a:r>
            <a:r>
              <a:rPr lang="zh-CN" altLang="en-US" sz="2800" b="1" dirty="0">
                <a:latin typeface="方正姚体" pitchFamily="2" charset="-122"/>
                <a:ea typeface="方正姚体" pitchFamily="2" charset="-122"/>
              </a:rPr>
              <a:t>、</a:t>
            </a:r>
            <a:r>
              <a:rPr lang="zh-CN" altLang="en-US" sz="2800" b="1" dirty="0">
                <a:solidFill>
                  <a:srgbClr val="FF5050"/>
                </a:solidFill>
                <a:latin typeface="方正姚体" pitchFamily="2" charset="-122"/>
                <a:ea typeface="方正姚体" pitchFamily="2" charset="-122"/>
              </a:rPr>
              <a:t>电子层数</a:t>
            </a:r>
            <a:r>
              <a:rPr lang="zh-CN" altLang="en-US" sz="2800" b="1" dirty="0">
                <a:solidFill>
                  <a:schemeClr val="tx2"/>
                </a:solidFill>
                <a:latin typeface="方正姚体" pitchFamily="2" charset="-122"/>
                <a:ea typeface="方正姚体" pitchFamily="2" charset="-122"/>
              </a:rPr>
              <a:t>越多，</a:t>
            </a:r>
            <a:r>
              <a:rPr lang="zh-CN" altLang="en-US" sz="2800" b="1" dirty="0">
                <a:solidFill>
                  <a:srgbClr val="FF5050"/>
                </a:solidFill>
                <a:latin typeface="方正姚体" pitchFamily="2" charset="-122"/>
                <a:ea typeface="方正姚体" pitchFamily="2" charset="-122"/>
              </a:rPr>
              <a:t>一般原子半径越大</a:t>
            </a:r>
            <a:r>
              <a:rPr lang="zh-CN" altLang="en-US" sz="2800" b="1" dirty="0">
                <a:latin typeface="方正姚体" pitchFamily="2" charset="-122"/>
                <a:ea typeface="方正姚体" pitchFamily="2" charset="-122"/>
              </a:rPr>
              <a:t>；电子</a:t>
            </a:r>
            <a:r>
              <a:rPr lang="zh-CN" altLang="en-US" sz="2800" b="1" dirty="0">
                <a:solidFill>
                  <a:srgbClr val="FF5050"/>
                </a:solidFill>
                <a:latin typeface="方正姚体" pitchFamily="2" charset="-122"/>
                <a:ea typeface="方正姚体" pitchFamily="2" charset="-122"/>
              </a:rPr>
              <a:t>层数相同时，</a:t>
            </a:r>
            <a:r>
              <a:rPr lang="zh-CN" altLang="en-US" sz="2800" b="1" dirty="0">
                <a:latin typeface="方正姚体" pitchFamily="2" charset="-122"/>
                <a:ea typeface="方正姚体" pitchFamily="2" charset="-122"/>
              </a:rPr>
              <a:t>原子序数越大，</a:t>
            </a:r>
            <a:r>
              <a:rPr lang="zh-CN" altLang="en-US" sz="2800" b="1" dirty="0">
                <a:solidFill>
                  <a:srgbClr val="FF5050"/>
                </a:solidFill>
                <a:latin typeface="方正姚体" pitchFamily="2" charset="-122"/>
                <a:ea typeface="方正姚体" pitchFamily="2" charset="-122"/>
              </a:rPr>
              <a:t>半径越小。</a:t>
            </a:r>
          </a:p>
        </p:txBody>
      </p:sp>
      <p:sp>
        <p:nvSpPr>
          <p:cNvPr id="8199" name="Text Box 7"/>
          <p:cNvSpPr txBox="1">
            <a:spLocks noChangeArrowheads="1"/>
          </p:cNvSpPr>
          <p:nvPr/>
        </p:nvSpPr>
        <p:spPr bwMode="auto">
          <a:xfrm>
            <a:off x="323850" y="4365625"/>
            <a:ext cx="8077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方正姚体" pitchFamily="2" charset="-122"/>
                <a:ea typeface="方正姚体" pitchFamily="2" charset="-122"/>
              </a:rPr>
              <a:t>比较半径大小：  </a:t>
            </a:r>
            <a:r>
              <a:rPr lang="en-US" altLang="zh-CN" sz="2800" b="1">
                <a:latin typeface="方正姚体" pitchFamily="2" charset="-122"/>
                <a:ea typeface="方正姚体" pitchFamily="2" charset="-122"/>
              </a:rPr>
              <a:t>C</a:t>
            </a:r>
            <a:r>
              <a:rPr lang="zh-CN" altLang="en-US" sz="2800" b="1">
                <a:latin typeface="方正姚体" pitchFamily="2" charset="-122"/>
                <a:ea typeface="方正姚体" pitchFamily="2" charset="-122"/>
              </a:rPr>
              <a:t>和</a:t>
            </a:r>
            <a:r>
              <a:rPr lang="en-US" altLang="zh-CN" sz="2800" b="1">
                <a:latin typeface="方正姚体" pitchFamily="2" charset="-122"/>
                <a:ea typeface="方正姚体" pitchFamily="2" charset="-122"/>
              </a:rPr>
              <a:t>O;      S</a:t>
            </a:r>
            <a:r>
              <a:rPr lang="zh-CN" altLang="en-US" sz="2800" b="1">
                <a:latin typeface="方正姚体" pitchFamily="2" charset="-122"/>
                <a:ea typeface="方正姚体" pitchFamily="2" charset="-122"/>
              </a:rPr>
              <a:t>和</a:t>
            </a:r>
            <a:r>
              <a:rPr lang="en-US" altLang="zh-CN" sz="2800" b="1">
                <a:latin typeface="方正姚体" pitchFamily="2" charset="-122"/>
                <a:ea typeface="方正姚体" pitchFamily="2" charset="-122"/>
              </a:rPr>
              <a:t>F</a:t>
            </a:r>
            <a:r>
              <a:rPr lang="zh-CN" altLang="en-US" sz="2800" b="1">
                <a:latin typeface="方正姚体" pitchFamily="2" charset="-122"/>
                <a:ea typeface="方正姚体" pitchFamily="2" charset="-122"/>
              </a:rPr>
              <a:t>。</a:t>
            </a:r>
          </a:p>
        </p:txBody>
      </p:sp>
      <p:sp>
        <p:nvSpPr>
          <p:cNvPr id="8200" name="Text Box 8"/>
          <p:cNvSpPr txBox="1">
            <a:spLocks noChangeArrowheads="1"/>
          </p:cNvSpPr>
          <p:nvPr/>
        </p:nvSpPr>
        <p:spPr bwMode="auto">
          <a:xfrm>
            <a:off x="304800" y="5105400"/>
            <a:ext cx="883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方正姚体" pitchFamily="2" charset="-122"/>
                <a:ea typeface="方正姚体" pitchFamily="2" charset="-122"/>
              </a:rPr>
              <a:t>3</a:t>
            </a:r>
            <a:r>
              <a:rPr lang="zh-CN" altLang="en-US" sz="2800" b="1" dirty="0">
                <a:latin typeface="方正姚体" pitchFamily="2" charset="-122"/>
                <a:ea typeface="方正姚体" pitchFamily="2" charset="-122"/>
              </a:rPr>
              <a:t>、</a:t>
            </a:r>
            <a:r>
              <a:rPr lang="zh-CN" altLang="en-US" sz="2800" b="1" dirty="0">
                <a:solidFill>
                  <a:srgbClr val="FF5050"/>
                </a:solidFill>
                <a:latin typeface="方正姚体" pitchFamily="2" charset="-122"/>
                <a:ea typeface="方正姚体" pitchFamily="2" charset="-122"/>
              </a:rPr>
              <a:t>同一元素：</a:t>
            </a:r>
            <a:r>
              <a:rPr lang="zh-CN" altLang="en-US" sz="2800" b="1" dirty="0">
                <a:latin typeface="方正姚体" pitchFamily="2" charset="-122"/>
                <a:ea typeface="方正姚体" pitchFamily="2" charset="-122"/>
              </a:rPr>
              <a:t>原子半径</a:t>
            </a:r>
            <a:r>
              <a:rPr lang="en-US" altLang="zh-CN" sz="2800" b="1" dirty="0">
                <a:latin typeface="方正姚体" pitchFamily="2" charset="-122"/>
                <a:ea typeface="方正姚体" pitchFamily="2" charset="-122"/>
              </a:rPr>
              <a:t>&gt;</a:t>
            </a:r>
            <a:r>
              <a:rPr lang="zh-CN" altLang="en-US" sz="2800" b="1" dirty="0">
                <a:latin typeface="方正姚体" pitchFamily="2" charset="-122"/>
                <a:ea typeface="方正姚体" pitchFamily="2" charset="-122"/>
              </a:rPr>
              <a:t>阳离子半径； </a:t>
            </a:r>
            <a:r>
              <a:rPr lang="en-US" altLang="zh-CN" sz="2800" b="1" dirty="0">
                <a:latin typeface="方正姚体" pitchFamily="2" charset="-122"/>
                <a:ea typeface="方正姚体" pitchFamily="2" charset="-122"/>
              </a:rPr>
              <a:t>Cu&gt;Cu</a:t>
            </a:r>
            <a:r>
              <a:rPr lang="en-US" altLang="zh-CN" sz="2800" b="1" baseline="30000" dirty="0">
                <a:latin typeface="方正姚体" pitchFamily="2" charset="-122"/>
                <a:ea typeface="方正姚体" pitchFamily="2" charset="-122"/>
              </a:rPr>
              <a:t>2+</a:t>
            </a:r>
            <a:endParaRPr lang="en-US" altLang="zh-CN" sz="2800" b="1" dirty="0">
              <a:latin typeface="方正姚体" pitchFamily="2" charset="-122"/>
              <a:ea typeface="方正姚体" pitchFamily="2" charset="-122"/>
            </a:endParaRPr>
          </a:p>
          <a:p>
            <a:pPr>
              <a:spcBef>
                <a:spcPct val="50000"/>
              </a:spcBef>
            </a:pPr>
            <a:r>
              <a:rPr lang="zh-CN" altLang="en-US" sz="2800" b="1" dirty="0" smtClean="0">
                <a:latin typeface="方正姚体" pitchFamily="2" charset="-122"/>
                <a:ea typeface="方正姚体" pitchFamily="2" charset="-122"/>
              </a:rPr>
              <a:t>原子半径 </a:t>
            </a:r>
            <a:r>
              <a:rPr lang="en-US" altLang="zh-CN" sz="2800" b="1" dirty="0">
                <a:latin typeface="方正姚体" pitchFamily="2" charset="-122"/>
                <a:ea typeface="方正姚体" pitchFamily="2" charset="-122"/>
              </a:rPr>
              <a:t>&lt;</a:t>
            </a:r>
            <a:r>
              <a:rPr lang="zh-CN" altLang="en-US" sz="2800" b="1" dirty="0">
                <a:latin typeface="方正姚体" pitchFamily="2" charset="-122"/>
                <a:ea typeface="方正姚体" pitchFamily="2" charset="-122"/>
              </a:rPr>
              <a:t>阴离子半径</a:t>
            </a:r>
            <a:r>
              <a:rPr lang="zh-CN" altLang="en-US" sz="2000" dirty="0">
                <a:latin typeface="方正姚体" pitchFamily="2" charset="-122"/>
                <a:ea typeface="方正姚体" pitchFamily="2" charset="-122"/>
              </a:rPr>
              <a:t>。</a:t>
            </a:r>
            <a:r>
              <a:rPr lang="en-US" altLang="zh-CN" sz="2800" b="1" dirty="0">
                <a:latin typeface="方正姚体" pitchFamily="2" charset="-122"/>
                <a:ea typeface="方正姚体" pitchFamily="2" charset="-122"/>
              </a:rPr>
              <a:t>Cl</a:t>
            </a:r>
            <a:r>
              <a:rPr lang="en-US" altLang="zh-CN" sz="2800" b="1" baseline="30000" dirty="0">
                <a:latin typeface="方正姚体" pitchFamily="2" charset="-122"/>
                <a:ea typeface="方正姚体" pitchFamily="2" charset="-122"/>
              </a:rPr>
              <a:t>-</a:t>
            </a:r>
            <a:r>
              <a:rPr lang="en-US" altLang="zh-CN" sz="2800" b="1" dirty="0">
                <a:latin typeface="方正姚体" pitchFamily="2" charset="-122"/>
                <a:ea typeface="方正姚体" pitchFamily="2" charset="-122"/>
              </a:rPr>
              <a:t>&gt;Cl</a:t>
            </a:r>
          </a:p>
        </p:txBody>
      </p:sp>
    </p:spTree>
    <p:extLst>
      <p:ext uri="{BB962C8B-B14F-4D97-AF65-F5344CB8AC3E}">
        <p14:creationId xmlns:p14="http://schemas.microsoft.com/office/powerpoint/2010/main" val="1565752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blinds(horizontal)">
                                      <p:cBhvr>
                                        <p:cTn id="12" dur="500"/>
                                        <p:tgtEl>
                                          <p:spTgt spid="81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7" dur="500"/>
                                        <p:tgtEl>
                                          <p:spTgt spid="81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2" end="2"/>
                                            </p:txEl>
                                          </p:spTgt>
                                        </p:tgtEl>
                                        <p:attrNameLst>
                                          <p:attrName>style.visibility</p:attrName>
                                        </p:attrNameLst>
                                      </p:cBhvr>
                                      <p:to>
                                        <p:strVal val="visible"/>
                                      </p:to>
                                    </p:set>
                                    <p:animEffect transition="in" filter="blinds(horizontal)">
                                      <p:cBhvr>
                                        <p:cTn id="22" dur="500"/>
                                        <p:tgtEl>
                                          <p:spTgt spid="81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8"/>
                                        </p:tgtEl>
                                        <p:attrNameLst>
                                          <p:attrName>style.visibility</p:attrName>
                                        </p:attrNameLst>
                                      </p:cBhvr>
                                      <p:to>
                                        <p:strVal val="visible"/>
                                      </p:to>
                                    </p:set>
                                    <p:animEffect transition="in" filter="blinds(horizontal)">
                                      <p:cBhvr>
                                        <p:cTn id="27" dur="500"/>
                                        <p:tgtEl>
                                          <p:spTgt spid="81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199"/>
                                        </p:tgtEl>
                                        <p:attrNameLst>
                                          <p:attrName>style.visibility</p:attrName>
                                        </p:attrNameLst>
                                      </p:cBhvr>
                                      <p:to>
                                        <p:strVal val="visible"/>
                                      </p:to>
                                    </p:set>
                                    <p:anim calcmode="lin" valueType="num">
                                      <p:cBhvr additive="base">
                                        <p:cTn id="32" dur="500" fill="hold"/>
                                        <p:tgtEl>
                                          <p:spTgt spid="8199"/>
                                        </p:tgtEl>
                                        <p:attrNameLst>
                                          <p:attrName>ppt_x</p:attrName>
                                        </p:attrNameLst>
                                      </p:cBhvr>
                                      <p:tavLst>
                                        <p:tav tm="0">
                                          <p:val>
                                            <p:strVal val="#ppt_x"/>
                                          </p:val>
                                        </p:tav>
                                        <p:tav tm="100000">
                                          <p:val>
                                            <p:strVal val="#ppt_x"/>
                                          </p:val>
                                        </p:tav>
                                      </p:tavLst>
                                    </p:anim>
                                    <p:anim calcmode="lin" valueType="num">
                                      <p:cBhvr additive="base">
                                        <p:cTn id="33"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200"/>
                                        </p:tgtEl>
                                        <p:attrNameLst>
                                          <p:attrName>style.visibility</p:attrName>
                                        </p:attrNameLst>
                                      </p:cBhvr>
                                      <p:to>
                                        <p:strVal val="visible"/>
                                      </p:to>
                                    </p:set>
                                    <p:animEffect transition="in" filter="blinds(horizontal)">
                                      <p:cBhvr>
                                        <p:cTn id="38"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build="p" autoUpdateAnimBg="0"/>
      <p:bldP spid="8198" grpId="0" autoUpdateAnimBg="0"/>
      <p:bldP spid="8199" grpId="0" autoUpdateAnimBg="0"/>
      <p:bldP spid="820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28600" y="800100"/>
            <a:ext cx="85344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例</a:t>
            </a:r>
            <a:r>
              <a:rPr lang="en-US" altLang="zh-CN" sz="2800" b="1"/>
              <a:t>1</a:t>
            </a:r>
            <a:r>
              <a:rPr lang="zh-CN" altLang="en-US" sz="2800" b="1"/>
              <a:t>：下列各组元素中，按原子序数逐渐增加、原子   半经逐渐增大顺序排列的是</a:t>
            </a:r>
          </a:p>
          <a:p>
            <a:pPr>
              <a:spcBef>
                <a:spcPct val="50000"/>
              </a:spcBef>
            </a:pPr>
            <a:r>
              <a:rPr lang="zh-CN" altLang="en-US" sz="2800" b="1"/>
              <a:t>    </a:t>
            </a:r>
            <a:r>
              <a:rPr lang="en-US" altLang="zh-CN" sz="2800" b="1"/>
              <a:t>A.  Na</a:t>
            </a:r>
            <a:r>
              <a:rPr lang="zh-CN" altLang="en-US" sz="2800" b="1"/>
              <a:t>、 </a:t>
            </a:r>
            <a:r>
              <a:rPr lang="en-US" altLang="zh-CN" sz="2800" b="1"/>
              <a:t>Mg</a:t>
            </a:r>
            <a:r>
              <a:rPr lang="zh-CN" altLang="en-US" sz="2800" b="1"/>
              <a:t>、</a:t>
            </a:r>
            <a:r>
              <a:rPr lang="en-US" altLang="zh-CN" sz="2800" b="1"/>
              <a:t>Al</a:t>
            </a:r>
            <a:r>
              <a:rPr lang="zh-CN" altLang="en-US" sz="2800" b="1"/>
              <a:t>、</a:t>
            </a:r>
            <a:r>
              <a:rPr lang="en-US" altLang="zh-CN" sz="2800" b="1"/>
              <a:t>Si           B.     Cl</a:t>
            </a:r>
            <a:r>
              <a:rPr lang="zh-CN" altLang="en-US" sz="2800" b="1"/>
              <a:t>、 </a:t>
            </a:r>
            <a:r>
              <a:rPr lang="en-US" altLang="zh-CN" sz="2800" b="1"/>
              <a:t>S</a:t>
            </a:r>
            <a:r>
              <a:rPr lang="zh-CN" altLang="en-US" sz="2800" b="1"/>
              <a:t>、 </a:t>
            </a:r>
            <a:r>
              <a:rPr lang="en-US" altLang="zh-CN" sz="2800" b="1"/>
              <a:t>P</a:t>
            </a:r>
            <a:r>
              <a:rPr lang="zh-CN" altLang="en-US" sz="2800" b="1"/>
              <a:t>、 </a:t>
            </a:r>
            <a:r>
              <a:rPr lang="en-US" altLang="zh-CN" sz="2800" b="1"/>
              <a:t>Si</a:t>
            </a:r>
          </a:p>
          <a:p>
            <a:pPr>
              <a:spcBef>
                <a:spcPct val="50000"/>
              </a:spcBef>
            </a:pPr>
            <a:r>
              <a:rPr lang="en-US" altLang="zh-CN" sz="2800" b="1"/>
              <a:t>    C.   F</a:t>
            </a:r>
            <a:r>
              <a:rPr lang="zh-CN" altLang="en-US" sz="2800" b="1"/>
              <a:t>、   </a:t>
            </a:r>
            <a:r>
              <a:rPr lang="en-US" altLang="zh-CN" sz="2800" b="1"/>
              <a:t>Cl</a:t>
            </a:r>
            <a:r>
              <a:rPr lang="zh-CN" altLang="en-US" sz="2800" b="1"/>
              <a:t>、 </a:t>
            </a:r>
            <a:r>
              <a:rPr lang="en-US" altLang="zh-CN" sz="2800" b="1"/>
              <a:t>Br</a:t>
            </a:r>
            <a:r>
              <a:rPr lang="zh-CN" altLang="en-US" sz="2800" b="1"/>
              <a:t>、 </a:t>
            </a:r>
            <a:r>
              <a:rPr lang="en-US" altLang="zh-CN" sz="2800" b="1"/>
              <a:t>I           D.     H</a:t>
            </a:r>
            <a:r>
              <a:rPr lang="zh-CN" altLang="en-US" sz="2800" b="1"/>
              <a:t>、</a:t>
            </a:r>
            <a:r>
              <a:rPr lang="en-US" altLang="zh-CN" sz="2800" b="1"/>
              <a:t>F</a:t>
            </a:r>
            <a:r>
              <a:rPr lang="zh-CN" altLang="en-US" sz="2800" b="1"/>
              <a:t>、</a:t>
            </a:r>
            <a:r>
              <a:rPr lang="en-US" altLang="zh-CN" sz="2800" b="1"/>
              <a:t>Cl</a:t>
            </a:r>
            <a:r>
              <a:rPr lang="zh-CN" altLang="en-US" sz="2800" b="1"/>
              <a:t>、</a:t>
            </a:r>
            <a:r>
              <a:rPr lang="en-US" altLang="zh-CN" sz="2800" b="1"/>
              <a:t>Na</a:t>
            </a:r>
          </a:p>
        </p:txBody>
      </p:sp>
      <p:sp>
        <p:nvSpPr>
          <p:cNvPr id="12291" name="Text Box 3"/>
          <p:cNvSpPr txBox="1">
            <a:spLocks noChangeArrowheads="1"/>
          </p:cNvSpPr>
          <p:nvPr/>
        </p:nvSpPr>
        <p:spPr bwMode="auto">
          <a:xfrm>
            <a:off x="304800" y="3162300"/>
            <a:ext cx="8458200" cy="329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练习</a:t>
            </a:r>
            <a:r>
              <a:rPr lang="en-US" altLang="zh-CN" sz="2800" b="1" dirty="0"/>
              <a:t>1</a:t>
            </a:r>
            <a:r>
              <a:rPr lang="zh-CN" altLang="en-US" sz="2800" b="1" dirty="0"/>
              <a:t>：下列化合物中，阴离子半径与阳离子半径之比最大的是（       ）</a:t>
            </a:r>
          </a:p>
          <a:p>
            <a:pPr>
              <a:spcBef>
                <a:spcPct val="50000"/>
              </a:spcBef>
            </a:pPr>
            <a:r>
              <a:rPr lang="zh-CN" altLang="en-US" sz="2800" b="1" dirty="0"/>
              <a:t>   </a:t>
            </a:r>
            <a:r>
              <a:rPr lang="en-US" altLang="zh-CN" sz="2800" b="1" dirty="0"/>
              <a:t>A. </a:t>
            </a:r>
            <a:r>
              <a:rPr lang="en-US" altLang="zh-CN" sz="2800" b="1" dirty="0" err="1"/>
              <a:t>LiBr</a:t>
            </a:r>
            <a:r>
              <a:rPr lang="en-US" altLang="zh-CN" sz="2800" b="1" dirty="0"/>
              <a:t>         B. </a:t>
            </a:r>
            <a:r>
              <a:rPr lang="en-US" altLang="zh-CN" sz="2800" b="1" dirty="0" err="1"/>
              <a:t>NaF</a:t>
            </a:r>
            <a:r>
              <a:rPr lang="en-US" altLang="zh-CN" sz="2800" b="1" dirty="0"/>
              <a:t>        C. </a:t>
            </a:r>
            <a:r>
              <a:rPr lang="en-US" altLang="zh-CN" sz="2800" b="1" dirty="0" err="1"/>
              <a:t>KBr</a:t>
            </a:r>
            <a:r>
              <a:rPr lang="en-US" altLang="zh-CN" sz="2800" b="1" dirty="0"/>
              <a:t>        D. </a:t>
            </a:r>
            <a:r>
              <a:rPr lang="en-US" altLang="zh-CN" sz="2800" b="1" dirty="0" err="1"/>
              <a:t>NaCl</a:t>
            </a:r>
            <a:endParaRPr lang="en-US" altLang="zh-CN" sz="2800" b="1" dirty="0"/>
          </a:p>
          <a:p>
            <a:pPr>
              <a:spcBef>
                <a:spcPct val="50000"/>
              </a:spcBef>
            </a:pPr>
            <a:r>
              <a:rPr lang="zh-CN" altLang="en-US" sz="2800" b="1" dirty="0"/>
              <a:t>练习</a:t>
            </a:r>
            <a:r>
              <a:rPr lang="en-US" altLang="zh-CN" sz="2800" b="1" dirty="0"/>
              <a:t>2</a:t>
            </a:r>
            <a:r>
              <a:rPr lang="zh-CN" altLang="en-US" sz="2800" b="1" dirty="0"/>
              <a:t>：微粒</a:t>
            </a:r>
            <a:r>
              <a:rPr lang="en-US" altLang="zh-CN" sz="2800" b="1" baseline="30000" dirty="0"/>
              <a:t>18</a:t>
            </a:r>
            <a:r>
              <a:rPr lang="en-US" altLang="zh-CN" sz="2800" b="1" dirty="0"/>
              <a:t>O</a:t>
            </a:r>
            <a:r>
              <a:rPr lang="zh-CN" altLang="en-US" sz="2800" b="1" dirty="0"/>
              <a:t>和</a:t>
            </a:r>
            <a:r>
              <a:rPr lang="en-US" altLang="zh-CN" sz="2800" b="1" baseline="30000" dirty="0"/>
              <a:t>18</a:t>
            </a:r>
            <a:r>
              <a:rPr lang="en-US" altLang="zh-CN" sz="2800" b="1" dirty="0"/>
              <a:t>F</a:t>
            </a:r>
            <a:r>
              <a:rPr lang="zh-CN" altLang="en-US" sz="2800" b="1" dirty="0"/>
              <a:t>的原子半径，前者和后者的关系是 （       ）        </a:t>
            </a:r>
          </a:p>
          <a:p>
            <a:pPr>
              <a:spcBef>
                <a:spcPct val="50000"/>
              </a:spcBef>
            </a:pPr>
            <a:r>
              <a:rPr lang="en-US" altLang="zh-CN" sz="2800" b="1" dirty="0"/>
              <a:t>A   </a:t>
            </a:r>
            <a:r>
              <a:rPr lang="zh-CN" altLang="en-US" sz="2800" b="1" dirty="0"/>
              <a:t>前者大      </a:t>
            </a:r>
            <a:r>
              <a:rPr lang="en-US" altLang="zh-CN" sz="2800" b="1" dirty="0"/>
              <a:t>B   </a:t>
            </a:r>
            <a:r>
              <a:rPr lang="zh-CN" altLang="en-US" sz="2800" b="1" dirty="0"/>
              <a:t>后者大      </a:t>
            </a:r>
            <a:r>
              <a:rPr lang="en-US" altLang="zh-CN" sz="2800" b="1" dirty="0"/>
              <a:t>C    </a:t>
            </a:r>
            <a:r>
              <a:rPr lang="zh-CN" altLang="en-US" sz="2800" b="1" dirty="0"/>
              <a:t>相等     </a:t>
            </a:r>
            <a:r>
              <a:rPr lang="en-US" altLang="zh-CN" sz="2800" b="1" dirty="0"/>
              <a:t>D   </a:t>
            </a:r>
            <a:r>
              <a:rPr lang="zh-CN" altLang="en-US" sz="2800" b="1" dirty="0"/>
              <a:t>不能肯定</a:t>
            </a:r>
          </a:p>
        </p:txBody>
      </p:sp>
      <p:sp>
        <p:nvSpPr>
          <p:cNvPr id="12292" name="Text Box 4"/>
          <p:cNvSpPr txBox="1">
            <a:spLocks noChangeArrowheads="1"/>
          </p:cNvSpPr>
          <p:nvPr/>
        </p:nvSpPr>
        <p:spPr bwMode="auto">
          <a:xfrm>
            <a:off x="611188" y="23813"/>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chemeClr val="tx1">
                    <a:lumMod val="95000"/>
                    <a:lumOff val="5000"/>
                  </a:schemeClr>
                </a:solidFill>
                <a:ea typeface="方正姚体" pitchFamily="2" charset="-122"/>
              </a:rPr>
              <a:t>课堂练习</a:t>
            </a:r>
          </a:p>
        </p:txBody>
      </p:sp>
    </p:spTree>
    <p:extLst>
      <p:ext uri="{BB962C8B-B14F-4D97-AF65-F5344CB8AC3E}">
        <p14:creationId xmlns:p14="http://schemas.microsoft.com/office/powerpoint/2010/main" val="2598383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0-#ppt_w/2"/>
                                          </p:val>
                                        </p:tav>
                                        <p:tav tm="100000">
                                          <p:val>
                                            <p:strVal val="#ppt_x"/>
                                          </p:val>
                                        </p:tav>
                                      </p:tavLst>
                                    </p:anim>
                                    <p:anim calcmode="lin" valueType="num">
                                      <p:cBhvr additive="base">
                                        <p:cTn id="8" dur="500" fill="hold"/>
                                        <p:tgtEl>
                                          <p:spTgt spid="122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gtEl>
                                        <p:attrNameLst>
                                          <p:attrName>style.visibility</p:attrName>
                                        </p:attrNameLst>
                                      </p:cBhvr>
                                      <p:to>
                                        <p:strVal val="visible"/>
                                      </p:to>
                                    </p:set>
                                    <p:anim calcmode="lin" valueType="num">
                                      <p:cBhvr additive="base">
                                        <p:cTn id="13" dur="500" fill="hold"/>
                                        <p:tgtEl>
                                          <p:spTgt spid="12291"/>
                                        </p:tgtEl>
                                        <p:attrNameLst>
                                          <p:attrName>ppt_x</p:attrName>
                                        </p:attrNameLst>
                                      </p:cBhvr>
                                      <p:tavLst>
                                        <p:tav tm="0">
                                          <p:val>
                                            <p:strVal val="0-#ppt_w/2"/>
                                          </p:val>
                                        </p:tav>
                                        <p:tav tm="100000">
                                          <p:val>
                                            <p:strVal val="#ppt_x"/>
                                          </p:val>
                                        </p:tav>
                                      </p:tavLst>
                                    </p:anim>
                                    <p:anim calcmode="lin" valueType="num">
                                      <p:cBhvr additive="base">
                                        <p:cTn id="14" dur="500" fill="hold"/>
                                        <p:tgtEl>
                                          <p:spTgt spid="122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type="title" idx="4294967295"/>
          </p:nvPr>
        </p:nvSpPr>
        <p:spPr>
          <a:xfrm>
            <a:off x="179512" y="287561"/>
            <a:ext cx="8839200" cy="765175"/>
          </a:xfrm>
        </p:spPr>
        <p:txBody>
          <a:bodyPr/>
          <a:lstStyle/>
          <a:p>
            <a:r>
              <a:rPr lang="zh-CN" altLang="en-US" sz="4000" b="1" dirty="0">
                <a:solidFill>
                  <a:schemeClr val="tx1">
                    <a:lumMod val="95000"/>
                    <a:lumOff val="5000"/>
                  </a:schemeClr>
                </a:solidFill>
                <a:ea typeface="方正姚体" pitchFamily="2" charset="-122"/>
              </a:rPr>
              <a:t>三、元素主要化合价的周期性变化</a:t>
            </a:r>
          </a:p>
        </p:txBody>
      </p:sp>
      <p:sp>
        <p:nvSpPr>
          <p:cNvPr id="11268" name="Text Box 4"/>
          <p:cNvSpPr txBox="1">
            <a:spLocks noChangeArrowheads="1"/>
          </p:cNvSpPr>
          <p:nvPr/>
        </p:nvSpPr>
        <p:spPr bwMode="auto">
          <a:xfrm>
            <a:off x="395288" y="1066800"/>
            <a:ext cx="858361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1</a:t>
            </a:r>
            <a:r>
              <a:rPr lang="zh-CN" altLang="en-US" sz="3200" b="1"/>
              <a:t>、最高正价由 </a:t>
            </a:r>
            <a:r>
              <a:rPr lang="en-US" altLang="zh-CN" sz="3200" b="1">
                <a:solidFill>
                  <a:srgbClr val="FF5050"/>
                </a:solidFill>
              </a:rPr>
              <a:t>+1-------+7</a:t>
            </a:r>
            <a:r>
              <a:rPr lang="zh-CN" altLang="en-US" sz="3200" b="1"/>
              <a:t>（其中</a:t>
            </a:r>
            <a:r>
              <a:rPr lang="en-US" altLang="zh-CN" sz="3200" b="1"/>
              <a:t>O</a:t>
            </a:r>
            <a:r>
              <a:rPr lang="zh-CN" altLang="en-US" sz="3200" b="1"/>
              <a:t>、</a:t>
            </a:r>
            <a:r>
              <a:rPr lang="en-US" altLang="zh-CN" sz="3200" b="1"/>
              <a:t>F</a:t>
            </a:r>
            <a:r>
              <a:rPr lang="zh-CN" altLang="en-US" sz="3200" b="1"/>
              <a:t>没有正价）</a:t>
            </a:r>
          </a:p>
        </p:txBody>
      </p:sp>
      <p:sp>
        <p:nvSpPr>
          <p:cNvPr id="11269" name="Text Box 5"/>
          <p:cNvSpPr txBox="1">
            <a:spLocks noChangeArrowheads="1"/>
          </p:cNvSpPr>
          <p:nvPr/>
        </p:nvSpPr>
        <p:spPr bwMode="auto">
          <a:xfrm>
            <a:off x="1111250" y="1676400"/>
            <a:ext cx="79248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Li</a:t>
            </a:r>
            <a:r>
              <a:rPr lang="en-US" altLang="zh-CN" sz="2800" b="1">
                <a:solidFill>
                  <a:srgbClr val="FF5050"/>
                </a:solidFill>
              </a:rPr>
              <a:t>(+1)</a:t>
            </a:r>
            <a:r>
              <a:rPr lang="en-US" altLang="zh-CN" sz="2800" b="1"/>
              <a:t>   Be</a:t>
            </a:r>
            <a:r>
              <a:rPr lang="en-US" altLang="zh-CN" sz="2800" b="1">
                <a:solidFill>
                  <a:srgbClr val="FF5050"/>
                </a:solidFill>
              </a:rPr>
              <a:t>(+2)</a:t>
            </a:r>
            <a:r>
              <a:rPr lang="en-US" altLang="zh-CN" sz="2800" b="1"/>
              <a:t>  B</a:t>
            </a:r>
            <a:r>
              <a:rPr lang="en-US" altLang="zh-CN" sz="2800" b="1">
                <a:solidFill>
                  <a:srgbClr val="FF5050"/>
                </a:solidFill>
              </a:rPr>
              <a:t>(+3)</a:t>
            </a:r>
            <a:r>
              <a:rPr lang="en-US" altLang="zh-CN" sz="2800" b="1"/>
              <a:t>  C</a:t>
            </a:r>
            <a:r>
              <a:rPr lang="en-US" altLang="zh-CN" sz="2800" b="1">
                <a:solidFill>
                  <a:srgbClr val="FF5050"/>
                </a:solidFill>
              </a:rPr>
              <a:t>(+4)</a:t>
            </a:r>
            <a:r>
              <a:rPr lang="en-US" altLang="zh-CN" sz="2800" b="1"/>
              <a:t>  N</a:t>
            </a:r>
            <a:r>
              <a:rPr lang="en-US" altLang="zh-CN" sz="2800" b="1">
                <a:solidFill>
                  <a:srgbClr val="FF5050"/>
                </a:solidFill>
              </a:rPr>
              <a:t>(+5)</a:t>
            </a:r>
          </a:p>
          <a:p>
            <a:pPr>
              <a:spcBef>
                <a:spcPct val="50000"/>
              </a:spcBef>
            </a:pPr>
            <a:r>
              <a:rPr lang="en-US" altLang="zh-CN" sz="2800" b="1"/>
              <a:t>Na</a:t>
            </a:r>
            <a:r>
              <a:rPr lang="en-US" altLang="zh-CN" sz="2800" b="1">
                <a:solidFill>
                  <a:srgbClr val="FF5050"/>
                </a:solidFill>
              </a:rPr>
              <a:t>(+1)</a:t>
            </a:r>
            <a:r>
              <a:rPr lang="en-US" altLang="zh-CN" sz="2800" b="1"/>
              <a:t> Mg</a:t>
            </a:r>
            <a:r>
              <a:rPr lang="en-US" altLang="zh-CN" sz="2800" b="1">
                <a:solidFill>
                  <a:srgbClr val="FF5050"/>
                </a:solidFill>
              </a:rPr>
              <a:t>(+2)</a:t>
            </a:r>
            <a:r>
              <a:rPr lang="en-US" altLang="zh-CN" sz="2800" b="1"/>
              <a:t> Al</a:t>
            </a:r>
            <a:r>
              <a:rPr lang="en-US" altLang="zh-CN" sz="2800" b="1">
                <a:solidFill>
                  <a:srgbClr val="FF5050"/>
                </a:solidFill>
              </a:rPr>
              <a:t>(+3)</a:t>
            </a:r>
            <a:r>
              <a:rPr lang="en-US" altLang="zh-CN" sz="2800" b="1"/>
              <a:t> Si</a:t>
            </a:r>
            <a:r>
              <a:rPr lang="en-US" altLang="zh-CN" sz="2800" b="1">
                <a:solidFill>
                  <a:srgbClr val="FF5050"/>
                </a:solidFill>
              </a:rPr>
              <a:t>(+4)</a:t>
            </a:r>
            <a:r>
              <a:rPr lang="en-US" altLang="zh-CN" sz="2800" b="1"/>
              <a:t> P</a:t>
            </a:r>
            <a:r>
              <a:rPr lang="en-US" altLang="zh-CN" sz="2800" b="1">
                <a:solidFill>
                  <a:srgbClr val="FF5050"/>
                </a:solidFill>
              </a:rPr>
              <a:t>(+5)</a:t>
            </a:r>
            <a:r>
              <a:rPr lang="en-US" altLang="zh-CN" sz="2800" b="1"/>
              <a:t> S</a:t>
            </a:r>
            <a:r>
              <a:rPr lang="en-US" altLang="zh-CN" sz="2800" b="1">
                <a:solidFill>
                  <a:srgbClr val="FF5050"/>
                </a:solidFill>
              </a:rPr>
              <a:t>(+6)</a:t>
            </a:r>
            <a:r>
              <a:rPr lang="en-US" altLang="zh-CN" sz="2800" b="1"/>
              <a:t> Cl</a:t>
            </a:r>
            <a:r>
              <a:rPr lang="en-US" altLang="zh-CN" sz="2800" b="1">
                <a:solidFill>
                  <a:srgbClr val="FF5050"/>
                </a:solidFill>
              </a:rPr>
              <a:t>(+7)</a:t>
            </a:r>
          </a:p>
          <a:p>
            <a:pPr>
              <a:spcBef>
                <a:spcPct val="50000"/>
              </a:spcBef>
            </a:pPr>
            <a:r>
              <a:rPr lang="en-US" altLang="zh-CN" sz="2800" b="1">
                <a:solidFill>
                  <a:srgbClr val="FF5050"/>
                </a:solidFill>
              </a:rPr>
              <a:t>F  </a:t>
            </a:r>
            <a:r>
              <a:rPr lang="zh-CN" altLang="en-US" sz="2800" b="1">
                <a:solidFill>
                  <a:srgbClr val="FF5050"/>
                </a:solidFill>
              </a:rPr>
              <a:t>没有下价，只有负价！！！</a:t>
            </a:r>
          </a:p>
        </p:txBody>
      </p:sp>
      <p:sp>
        <p:nvSpPr>
          <p:cNvPr id="11270" name="Text Box 6"/>
          <p:cNvSpPr txBox="1">
            <a:spLocks noChangeArrowheads="1"/>
          </p:cNvSpPr>
          <p:nvPr/>
        </p:nvSpPr>
        <p:spPr bwMode="auto">
          <a:xfrm>
            <a:off x="395288" y="3886200"/>
            <a:ext cx="86106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t>3</a:t>
            </a:r>
            <a:r>
              <a:rPr lang="zh-CN" altLang="en-US" sz="3200" dirty="0"/>
              <a:t>、</a:t>
            </a:r>
            <a:r>
              <a:rPr lang="zh-CN" altLang="en-US" sz="3200" b="1" dirty="0"/>
              <a:t>最高正价</a:t>
            </a:r>
            <a:r>
              <a:rPr lang="en-US" altLang="zh-CN" sz="3200" b="1" dirty="0"/>
              <a:t>+</a:t>
            </a:r>
            <a:r>
              <a:rPr lang="zh-CN" altLang="en-US" sz="3200" b="1" dirty="0"/>
              <a:t>最低负价的绝对值</a:t>
            </a:r>
            <a:r>
              <a:rPr lang="en-US" altLang="zh-CN" sz="3200" b="1" dirty="0"/>
              <a:t>=</a:t>
            </a:r>
            <a:r>
              <a:rPr lang="en-US" altLang="zh-CN" sz="3200" b="1" dirty="0">
                <a:solidFill>
                  <a:srgbClr val="FF5050"/>
                </a:solidFill>
              </a:rPr>
              <a:t>8</a:t>
            </a:r>
          </a:p>
          <a:p>
            <a:pPr>
              <a:spcBef>
                <a:spcPct val="50000"/>
              </a:spcBef>
            </a:pPr>
            <a:r>
              <a:rPr lang="zh-CN" altLang="en-US" sz="3200" b="1" dirty="0"/>
              <a:t>如：已知</a:t>
            </a:r>
            <a:r>
              <a:rPr lang="en-US" altLang="zh-CN" sz="3200" b="1" dirty="0"/>
              <a:t>Cl(-1),</a:t>
            </a:r>
            <a:r>
              <a:rPr lang="zh-CN" altLang="en-US" sz="3200" b="1" dirty="0"/>
              <a:t>其最高正价</a:t>
            </a:r>
            <a:r>
              <a:rPr lang="en-US" altLang="zh-CN" sz="3200" b="1" dirty="0"/>
              <a:t>Cl(                )</a:t>
            </a:r>
          </a:p>
          <a:p>
            <a:pPr>
              <a:spcBef>
                <a:spcPct val="50000"/>
              </a:spcBef>
            </a:pPr>
            <a:r>
              <a:rPr lang="zh-CN" altLang="en-US" sz="3200" b="1" dirty="0"/>
              <a:t>如：已知</a:t>
            </a:r>
            <a:r>
              <a:rPr lang="en-US" altLang="zh-CN" sz="3200" b="1" dirty="0"/>
              <a:t>N</a:t>
            </a:r>
            <a:r>
              <a:rPr lang="zh-CN" altLang="en-US" sz="3200" b="1" dirty="0"/>
              <a:t>最高正价为</a:t>
            </a:r>
            <a:r>
              <a:rPr lang="en-US" altLang="zh-CN" sz="3200" b="1" dirty="0"/>
              <a:t>+5</a:t>
            </a:r>
            <a:r>
              <a:rPr lang="zh-CN" altLang="en-US" sz="3200" b="1" dirty="0"/>
              <a:t>，其氢化物</a:t>
            </a:r>
            <a:r>
              <a:rPr lang="en-US" altLang="zh-CN" sz="3200" b="1" dirty="0"/>
              <a:t>______.</a:t>
            </a:r>
          </a:p>
        </p:txBody>
      </p:sp>
      <p:sp>
        <p:nvSpPr>
          <p:cNvPr id="11271" name="Text Box 7"/>
          <p:cNvSpPr txBox="1">
            <a:spLocks noChangeArrowheads="1"/>
          </p:cNvSpPr>
          <p:nvPr/>
        </p:nvSpPr>
        <p:spPr bwMode="auto">
          <a:xfrm>
            <a:off x="6311900" y="4648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accent2"/>
                </a:solidFill>
              </a:rPr>
              <a:t>+7</a:t>
            </a:r>
          </a:p>
        </p:txBody>
      </p:sp>
      <p:sp>
        <p:nvSpPr>
          <p:cNvPr id="11272" name="Text Box 8"/>
          <p:cNvSpPr txBox="1">
            <a:spLocks noChangeArrowheads="1"/>
          </p:cNvSpPr>
          <p:nvPr/>
        </p:nvSpPr>
        <p:spPr bwMode="auto">
          <a:xfrm>
            <a:off x="7302500" y="5334000"/>
            <a:ext cx="121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accent2"/>
                </a:solidFill>
              </a:rPr>
              <a:t>NH</a:t>
            </a:r>
            <a:r>
              <a:rPr lang="en-US" altLang="zh-CN" sz="3200" b="1" baseline="-25000">
                <a:solidFill>
                  <a:schemeClr val="accent2"/>
                </a:solidFill>
              </a:rPr>
              <a:t>3</a:t>
            </a:r>
            <a:endParaRPr lang="en-US" altLang="zh-CN" sz="3200" b="1">
              <a:solidFill>
                <a:schemeClr val="accent2"/>
              </a:solidFill>
            </a:endParaRPr>
          </a:p>
        </p:txBody>
      </p:sp>
      <p:sp>
        <p:nvSpPr>
          <p:cNvPr id="11273" name="Text Box 9"/>
          <p:cNvSpPr txBox="1">
            <a:spLocks noChangeArrowheads="1"/>
          </p:cNvSpPr>
          <p:nvPr/>
        </p:nvSpPr>
        <p:spPr bwMode="auto">
          <a:xfrm>
            <a:off x="395288" y="3357563"/>
            <a:ext cx="800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t>2</a:t>
            </a:r>
            <a:r>
              <a:rPr lang="zh-CN" altLang="en-US" sz="3200" b="1" dirty="0"/>
              <a:t>、</a:t>
            </a:r>
            <a:r>
              <a:rPr lang="zh-CN" altLang="en-US" sz="3200" b="1" dirty="0">
                <a:solidFill>
                  <a:schemeClr val="accent2"/>
                </a:solidFill>
              </a:rPr>
              <a:t>最外层电子数</a:t>
            </a:r>
            <a:r>
              <a:rPr lang="en-US" altLang="zh-CN" sz="3200" b="1" dirty="0">
                <a:solidFill>
                  <a:schemeClr val="accent2"/>
                </a:solidFill>
              </a:rPr>
              <a:t>=</a:t>
            </a:r>
            <a:r>
              <a:rPr lang="zh-CN" altLang="en-US" sz="3200" b="1" dirty="0">
                <a:solidFill>
                  <a:schemeClr val="accent2"/>
                </a:solidFill>
              </a:rPr>
              <a:t>最高正价数</a:t>
            </a:r>
            <a:r>
              <a:rPr lang="en-US" altLang="zh-CN" sz="3200" b="1" dirty="0"/>
              <a:t>=</a:t>
            </a:r>
            <a:r>
              <a:rPr lang="zh-CN" altLang="en-US" sz="3200" b="1" dirty="0"/>
              <a:t>主族系数</a:t>
            </a:r>
          </a:p>
        </p:txBody>
      </p:sp>
    </p:spTree>
    <p:extLst>
      <p:ext uri="{BB962C8B-B14F-4D97-AF65-F5344CB8AC3E}">
        <p14:creationId xmlns:p14="http://schemas.microsoft.com/office/powerpoint/2010/main" val="2704595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linds(horizontal)">
                                      <p:cBhvr>
                                        <p:cTn id="7" dur="500"/>
                                        <p:tgtEl>
                                          <p:spTgt spid="1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268"/>
                                        </p:tgtEl>
                                        <p:attrNameLst>
                                          <p:attrName>style.visibility</p:attrName>
                                        </p:attrNameLst>
                                      </p:cBhvr>
                                      <p:to>
                                        <p:strVal val="visible"/>
                                      </p:to>
                                    </p:set>
                                    <p:anim calcmode="lin" valueType="num">
                                      <p:cBhvr additive="base">
                                        <p:cTn id="12" dur="500" fill="hold"/>
                                        <p:tgtEl>
                                          <p:spTgt spid="11268"/>
                                        </p:tgtEl>
                                        <p:attrNameLst>
                                          <p:attrName>ppt_x</p:attrName>
                                        </p:attrNameLst>
                                      </p:cBhvr>
                                      <p:tavLst>
                                        <p:tav tm="0">
                                          <p:val>
                                            <p:strVal val="#ppt_x"/>
                                          </p:val>
                                        </p:tav>
                                        <p:tav tm="100000">
                                          <p:val>
                                            <p:strVal val="#ppt_x"/>
                                          </p:val>
                                        </p:tav>
                                      </p:tavLst>
                                    </p:anim>
                                    <p:anim calcmode="lin" valueType="num">
                                      <p:cBhvr additive="base">
                                        <p:cTn id="13"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269"/>
                                        </p:tgtEl>
                                        <p:attrNameLst>
                                          <p:attrName>style.visibility</p:attrName>
                                        </p:attrNameLst>
                                      </p:cBhvr>
                                      <p:to>
                                        <p:strVal val="visible"/>
                                      </p:to>
                                    </p:set>
                                    <p:animEffect transition="in" filter="blinds(horizontal)">
                                      <p:cBhvr>
                                        <p:cTn id="18" dur="500"/>
                                        <p:tgtEl>
                                          <p:spTgt spid="1126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273"/>
                                        </p:tgtEl>
                                        <p:attrNameLst>
                                          <p:attrName>style.visibility</p:attrName>
                                        </p:attrNameLst>
                                      </p:cBhvr>
                                      <p:to>
                                        <p:strVal val="visible"/>
                                      </p:to>
                                    </p:set>
                                    <p:animEffect transition="in" filter="blinds(horizontal)">
                                      <p:cBhvr>
                                        <p:cTn id="23" dur="500"/>
                                        <p:tgtEl>
                                          <p:spTgt spid="112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270"/>
                                        </p:tgtEl>
                                        <p:attrNameLst>
                                          <p:attrName>style.visibility</p:attrName>
                                        </p:attrNameLst>
                                      </p:cBhvr>
                                      <p:to>
                                        <p:strVal val="visible"/>
                                      </p:to>
                                    </p:set>
                                    <p:animEffect transition="in" filter="blinds(horizontal)">
                                      <p:cBhvr>
                                        <p:cTn id="28" dur="500"/>
                                        <p:tgtEl>
                                          <p:spTgt spid="1127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271"/>
                                        </p:tgtEl>
                                        <p:attrNameLst>
                                          <p:attrName>style.visibility</p:attrName>
                                        </p:attrNameLst>
                                      </p:cBhvr>
                                      <p:to>
                                        <p:strVal val="visible"/>
                                      </p:to>
                                    </p:set>
                                    <p:anim calcmode="lin" valueType="num">
                                      <p:cBhvr additive="base">
                                        <p:cTn id="33" dur="500" fill="hold"/>
                                        <p:tgtEl>
                                          <p:spTgt spid="11271"/>
                                        </p:tgtEl>
                                        <p:attrNameLst>
                                          <p:attrName>ppt_x</p:attrName>
                                        </p:attrNameLst>
                                      </p:cBhvr>
                                      <p:tavLst>
                                        <p:tav tm="0">
                                          <p:val>
                                            <p:strVal val="#ppt_x"/>
                                          </p:val>
                                        </p:tav>
                                        <p:tav tm="100000">
                                          <p:val>
                                            <p:strVal val="#ppt_x"/>
                                          </p:val>
                                        </p:tav>
                                      </p:tavLst>
                                    </p:anim>
                                    <p:anim calcmode="lin" valueType="num">
                                      <p:cBhvr additive="base">
                                        <p:cTn id="34"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272"/>
                                        </p:tgtEl>
                                        <p:attrNameLst>
                                          <p:attrName>style.visibility</p:attrName>
                                        </p:attrNameLst>
                                      </p:cBhvr>
                                      <p:to>
                                        <p:strVal val="visible"/>
                                      </p:to>
                                    </p:set>
                                    <p:anim calcmode="lin" valueType="num">
                                      <p:cBhvr additive="base">
                                        <p:cTn id="39" dur="500" fill="hold"/>
                                        <p:tgtEl>
                                          <p:spTgt spid="11272"/>
                                        </p:tgtEl>
                                        <p:attrNameLst>
                                          <p:attrName>ppt_x</p:attrName>
                                        </p:attrNameLst>
                                      </p:cBhvr>
                                      <p:tavLst>
                                        <p:tav tm="0">
                                          <p:val>
                                            <p:strVal val="#ppt_x"/>
                                          </p:val>
                                        </p:tav>
                                        <p:tav tm="100000">
                                          <p:val>
                                            <p:strVal val="#ppt_x"/>
                                          </p:val>
                                        </p:tav>
                                      </p:tavLst>
                                    </p:anim>
                                    <p:anim calcmode="lin" valueType="num">
                                      <p:cBhvr additive="base">
                                        <p:cTn id="40"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68" grpId="0" autoUpdateAnimBg="0"/>
      <p:bldP spid="11269" grpId="0" autoUpdateAnimBg="0"/>
      <p:bldP spid="11270" grpId="0" autoUpdateAnimBg="0"/>
      <p:bldP spid="11271" grpId="0" autoUpdateAnimBg="0"/>
      <p:bldP spid="11272" grpId="0" autoUpdateAnimBg="0"/>
      <p:bldP spid="1127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04800" y="703263"/>
            <a:ext cx="88392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00FF"/>
                </a:solidFill>
                <a:latin typeface="方正姚体" pitchFamily="2" charset="-122"/>
                <a:ea typeface="方正姚体" pitchFamily="2" charset="-122"/>
              </a:rPr>
              <a:t>例</a:t>
            </a:r>
            <a:r>
              <a:rPr lang="en-US" altLang="zh-CN" sz="2800" b="1" dirty="0">
                <a:solidFill>
                  <a:srgbClr val="0000FF"/>
                </a:solidFill>
                <a:latin typeface="方正姚体" pitchFamily="2" charset="-122"/>
                <a:ea typeface="方正姚体" pitchFamily="2" charset="-122"/>
              </a:rPr>
              <a:t>2</a:t>
            </a:r>
            <a:r>
              <a:rPr lang="zh-CN" altLang="en-US" sz="2800" b="1" dirty="0">
                <a:solidFill>
                  <a:srgbClr val="0000FF"/>
                </a:solidFill>
                <a:latin typeface="方正姚体" pitchFamily="2" charset="-122"/>
                <a:ea typeface="方正姚体" pitchFamily="2" charset="-122"/>
              </a:rPr>
              <a:t>：下列各组元素，按原子半径增大，元素最高化合价逐渐降低的顺序排列的是</a:t>
            </a:r>
          </a:p>
          <a:p>
            <a:pPr>
              <a:spcBef>
                <a:spcPct val="50000"/>
              </a:spcBef>
            </a:pPr>
            <a:r>
              <a:rPr lang="en-US" altLang="zh-CN" sz="2800" b="1" dirty="0">
                <a:solidFill>
                  <a:srgbClr val="0000FF"/>
                </a:solidFill>
                <a:latin typeface="方正姚体" pitchFamily="2" charset="-122"/>
                <a:ea typeface="方正姚体" pitchFamily="2" charset="-122"/>
              </a:rPr>
              <a:t>A.    F</a:t>
            </a:r>
            <a:r>
              <a:rPr lang="zh-CN" altLang="en-US" sz="2800" b="1" dirty="0" smtClean="0">
                <a:solidFill>
                  <a:srgbClr val="0000FF"/>
                </a:solidFill>
                <a:latin typeface="方正姚体" pitchFamily="2" charset="-122"/>
                <a:ea typeface="方正姚体" pitchFamily="2" charset="-122"/>
              </a:rPr>
              <a:t>、   </a:t>
            </a:r>
            <a:r>
              <a:rPr lang="en-US" altLang="zh-CN" sz="2800" b="1" dirty="0">
                <a:solidFill>
                  <a:srgbClr val="0000FF"/>
                </a:solidFill>
                <a:latin typeface="方正姚体" pitchFamily="2" charset="-122"/>
                <a:ea typeface="方正姚体" pitchFamily="2" charset="-122"/>
              </a:rPr>
              <a:t>Cl</a:t>
            </a:r>
            <a:r>
              <a:rPr lang="zh-CN" altLang="en-US" sz="2800" b="1" dirty="0">
                <a:solidFill>
                  <a:srgbClr val="0000FF"/>
                </a:solidFill>
                <a:latin typeface="方正姚体" pitchFamily="2" charset="-122"/>
                <a:ea typeface="方正姚体" pitchFamily="2" charset="-122"/>
              </a:rPr>
              <a:t>、  </a:t>
            </a:r>
            <a:r>
              <a:rPr lang="en-US" altLang="zh-CN" sz="2800" b="1" dirty="0">
                <a:solidFill>
                  <a:srgbClr val="0000FF"/>
                </a:solidFill>
                <a:latin typeface="方正姚体" pitchFamily="2" charset="-122"/>
                <a:ea typeface="方正姚体" pitchFamily="2" charset="-122"/>
              </a:rPr>
              <a:t>Br    </a:t>
            </a:r>
            <a:r>
              <a:rPr lang="en-US" altLang="zh-CN" sz="2800" b="1" dirty="0" smtClean="0">
                <a:solidFill>
                  <a:srgbClr val="0000FF"/>
                </a:solidFill>
                <a:latin typeface="方正姚体" pitchFamily="2" charset="-122"/>
                <a:ea typeface="方正姚体" pitchFamily="2" charset="-122"/>
              </a:rPr>
              <a:t> </a:t>
            </a:r>
            <a:r>
              <a:rPr lang="en-US" altLang="zh-CN" sz="2800" b="1" dirty="0">
                <a:solidFill>
                  <a:srgbClr val="0000FF"/>
                </a:solidFill>
                <a:latin typeface="方正姚体" pitchFamily="2" charset="-122"/>
                <a:ea typeface="方正姚体" pitchFamily="2" charset="-122"/>
              </a:rPr>
              <a:t>B .   Al </a:t>
            </a:r>
            <a:r>
              <a:rPr lang="zh-CN" altLang="en-US" sz="2800" b="1" dirty="0">
                <a:solidFill>
                  <a:srgbClr val="0000FF"/>
                </a:solidFill>
                <a:latin typeface="方正姚体" pitchFamily="2" charset="-122"/>
                <a:ea typeface="方正姚体" pitchFamily="2" charset="-122"/>
              </a:rPr>
              <a:t>、</a:t>
            </a:r>
            <a:r>
              <a:rPr lang="en-US" altLang="zh-CN" sz="2800" b="1" dirty="0">
                <a:solidFill>
                  <a:srgbClr val="0000FF"/>
                </a:solidFill>
                <a:latin typeface="方正姚体" pitchFamily="2" charset="-122"/>
                <a:ea typeface="方正姚体" pitchFamily="2" charset="-122"/>
              </a:rPr>
              <a:t>Mg</a:t>
            </a:r>
            <a:r>
              <a:rPr lang="zh-CN" altLang="en-US" sz="2800" b="1" dirty="0">
                <a:solidFill>
                  <a:srgbClr val="0000FF"/>
                </a:solidFill>
                <a:latin typeface="方正姚体" pitchFamily="2" charset="-122"/>
                <a:ea typeface="方正姚体" pitchFamily="2" charset="-122"/>
              </a:rPr>
              <a:t>、  </a:t>
            </a:r>
            <a:r>
              <a:rPr lang="en-US" altLang="zh-CN" sz="2800" b="1" dirty="0">
                <a:solidFill>
                  <a:srgbClr val="0000FF"/>
                </a:solidFill>
                <a:latin typeface="方正姚体" pitchFamily="2" charset="-122"/>
                <a:ea typeface="方正姚体" pitchFamily="2" charset="-122"/>
              </a:rPr>
              <a:t>Na </a:t>
            </a:r>
          </a:p>
          <a:p>
            <a:pPr>
              <a:spcBef>
                <a:spcPct val="50000"/>
              </a:spcBef>
            </a:pPr>
            <a:r>
              <a:rPr lang="en-US" altLang="zh-CN" sz="2800" b="1" dirty="0">
                <a:solidFill>
                  <a:srgbClr val="0000FF"/>
                </a:solidFill>
                <a:latin typeface="方正姚体" pitchFamily="2" charset="-122"/>
                <a:ea typeface="方正姚体" pitchFamily="2" charset="-122"/>
              </a:rPr>
              <a:t>C.    N</a:t>
            </a:r>
            <a:r>
              <a:rPr lang="zh-CN" altLang="en-US" sz="2800" b="1" dirty="0">
                <a:solidFill>
                  <a:srgbClr val="0000FF"/>
                </a:solidFill>
                <a:latin typeface="方正姚体" pitchFamily="2" charset="-122"/>
                <a:ea typeface="方正姚体" pitchFamily="2" charset="-122"/>
              </a:rPr>
              <a:t>、  </a:t>
            </a:r>
            <a:r>
              <a:rPr lang="en-US" altLang="zh-CN" sz="2800" b="1" dirty="0">
                <a:solidFill>
                  <a:srgbClr val="0000FF"/>
                </a:solidFill>
                <a:latin typeface="方正姚体" pitchFamily="2" charset="-122"/>
                <a:ea typeface="方正姚体" pitchFamily="2" charset="-122"/>
              </a:rPr>
              <a:t>S</a:t>
            </a:r>
            <a:r>
              <a:rPr lang="zh-CN" altLang="en-US" sz="2800" b="1" dirty="0">
                <a:solidFill>
                  <a:srgbClr val="0000FF"/>
                </a:solidFill>
                <a:latin typeface="方正姚体" pitchFamily="2" charset="-122"/>
                <a:ea typeface="方正姚体" pitchFamily="2" charset="-122"/>
              </a:rPr>
              <a:t>、  </a:t>
            </a:r>
            <a:r>
              <a:rPr lang="en-US" altLang="zh-CN" sz="2800" b="1" dirty="0">
                <a:solidFill>
                  <a:srgbClr val="0000FF"/>
                </a:solidFill>
                <a:latin typeface="方正姚体" pitchFamily="2" charset="-122"/>
                <a:ea typeface="方正姚体" pitchFamily="2" charset="-122"/>
              </a:rPr>
              <a:t>Cl   </a:t>
            </a:r>
            <a:r>
              <a:rPr lang="en-US" altLang="zh-CN" sz="2800" b="1" dirty="0" smtClean="0">
                <a:solidFill>
                  <a:srgbClr val="0000FF"/>
                </a:solidFill>
                <a:latin typeface="方正姚体" pitchFamily="2" charset="-122"/>
                <a:ea typeface="方正姚体" pitchFamily="2" charset="-122"/>
              </a:rPr>
              <a:t>    </a:t>
            </a:r>
            <a:r>
              <a:rPr lang="en-US" altLang="zh-CN" sz="2800" b="1" dirty="0">
                <a:solidFill>
                  <a:srgbClr val="0000FF"/>
                </a:solidFill>
                <a:latin typeface="方正姚体" pitchFamily="2" charset="-122"/>
                <a:ea typeface="方正姚体" pitchFamily="2" charset="-122"/>
              </a:rPr>
              <a:t>D.     S</a:t>
            </a:r>
            <a:r>
              <a:rPr lang="zh-CN" altLang="en-US" sz="2800" b="1" dirty="0">
                <a:solidFill>
                  <a:srgbClr val="0000FF"/>
                </a:solidFill>
                <a:latin typeface="方正姚体" pitchFamily="2" charset="-122"/>
                <a:ea typeface="方正姚体" pitchFamily="2" charset="-122"/>
              </a:rPr>
              <a:t>、 </a:t>
            </a:r>
            <a:r>
              <a:rPr lang="en-US" altLang="zh-CN" sz="2800" b="1" dirty="0">
                <a:solidFill>
                  <a:srgbClr val="0000FF"/>
                </a:solidFill>
                <a:latin typeface="方正姚体" pitchFamily="2" charset="-122"/>
                <a:ea typeface="方正姚体" pitchFamily="2" charset="-122"/>
              </a:rPr>
              <a:t>P</a:t>
            </a:r>
            <a:r>
              <a:rPr lang="zh-CN" altLang="en-US" sz="2800" b="1" dirty="0">
                <a:solidFill>
                  <a:srgbClr val="0000FF"/>
                </a:solidFill>
                <a:latin typeface="方正姚体" pitchFamily="2" charset="-122"/>
                <a:ea typeface="方正姚体" pitchFamily="2" charset="-122"/>
              </a:rPr>
              <a:t>、 </a:t>
            </a:r>
            <a:r>
              <a:rPr lang="en-US" altLang="zh-CN" sz="2800" b="1" dirty="0">
                <a:solidFill>
                  <a:srgbClr val="0000FF"/>
                </a:solidFill>
                <a:latin typeface="方正姚体" pitchFamily="2" charset="-122"/>
                <a:ea typeface="方正姚体" pitchFamily="2" charset="-122"/>
              </a:rPr>
              <a:t>Si</a:t>
            </a:r>
          </a:p>
        </p:txBody>
      </p:sp>
      <p:sp>
        <p:nvSpPr>
          <p:cNvPr id="13315" name="Text Box 3"/>
          <p:cNvSpPr txBox="1">
            <a:spLocks noChangeArrowheads="1"/>
          </p:cNvSpPr>
          <p:nvPr/>
        </p:nvSpPr>
        <p:spPr bwMode="auto">
          <a:xfrm>
            <a:off x="0" y="2997200"/>
            <a:ext cx="91440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00FF"/>
                </a:solidFill>
                <a:latin typeface="方正姚体" pitchFamily="2" charset="-122"/>
                <a:ea typeface="方正姚体" pitchFamily="2" charset="-122"/>
              </a:rPr>
              <a:t>练</a:t>
            </a:r>
            <a:r>
              <a:rPr lang="en-US" altLang="zh-CN" sz="2800" b="1" dirty="0">
                <a:solidFill>
                  <a:srgbClr val="0000FF"/>
                </a:solidFill>
                <a:latin typeface="方正姚体" pitchFamily="2" charset="-122"/>
                <a:ea typeface="方正姚体" pitchFamily="2" charset="-122"/>
              </a:rPr>
              <a:t>1</a:t>
            </a:r>
            <a:r>
              <a:rPr lang="zh-CN" altLang="en-US" sz="2800" b="1" dirty="0">
                <a:solidFill>
                  <a:srgbClr val="0000FF"/>
                </a:solidFill>
                <a:latin typeface="方正姚体" pitchFamily="2" charset="-122"/>
                <a:ea typeface="方正姚体" pitchFamily="2" charset="-122"/>
              </a:rPr>
              <a:t>：两元素可形成</a:t>
            </a:r>
            <a:r>
              <a:rPr lang="en-US" altLang="zh-CN" sz="2800" b="1" dirty="0">
                <a:solidFill>
                  <a:srgbClr val="0000FF"/>
                </a:solidFill>
                <a:latin typeface="方正姚体" pitchFamily="2" charset="-122"/>
                <a:ea typeface="方正姚体" pitchFamily="2" charset="-122"/>
              </a:rPr>
              <a:t>AB</a:t>
            </a:r>
            <a:r>
              <a:rPr lang="en-US" altLang="zh-CN" sz="2800" b="1" baseline="-25000" dirty="0">
                <a:solidFill>
                  <a:srgbClr val="0000FF"/>
                </a:solidFill>
                <a:latin typeface="方正姚体" pitchFamily="2" charset="-122"/>
                <a:ea typeface="方正姚体" pitchFamily="2" charset="-122"/>
              </a:rPr>
              <a:t>2</a:t>
            </a:r>
            <a:r>
              <a:rPr lang="zh-CN" altLang="en-US" sz="2800" b="1" dirty="0">
                <a:solidFill>
                  <a:srgbClr val="0000FF"/>
                </a:solidFill>
                <a:latin typeface="方正姚体" pitchFamily="2" charset="-122"/>
                <a:ea typeface="方正姚体" pitchFamily="2" charset="-122"/>
              </a:rPr>
              <a:t>型化合物，它们的原子序数可能是</a:t>
            </a:r>
          </a:p>
          <a:p>
            <a:pPr>
              <a:spcBef>
                <a:spcPct val="50000"/>
              </a:spcBef>
            </a:pPr>
            <a:r>
              <a:rPr lang="en-US" altLang="zh-CN" sz="2800" b="1" dirty="0" smtClean="0">
                <a:solidFill>
                  <a:srgbClr val="0000FF"/>
                </a:solidFill>
                <a:latin typeface="方正姚体" pitchFamily="2" charset="-122"/>
                <a:ea typeface="方正姚体" pitchFamily="2" charset="-122"/>
              </a:rPr>
              <a:t>A </a:t>
            </a:r>
            <a:r>
              <a:rPr lang="en-US" altLang="zh-CN" sz="2800" b="1" dirty="0">
                <a:solidFill>
                  <a:srgbClr val="0000FF"/>
                </a:solidFill>
                <a:latin typeface="方正姚体" pitchFamily="2" charset="-122"/>
                <a:ea typeface="方正姚体" pitchFamily="2" charset="-122"/>
              </a:rPr>
              <a:t>.   3</a:t>
            </a:r>
            <a:r>
              <a:rPr lang="zh-CN" altLang="en-US" sz="2800" b="1" dirty="0">
                <a:solidFill>
                  <a:srgbClr val="0000FF"/>
                </a:solidFill>
                <a:latin typeface="方正姚体" pitchFamily="2" charset="-122"/>
                <a:ea typeface="方正姚体" pitchFamily="2" charset="-122"/>
              </a:rPr>
              <a:t>和</a:t>
            </a:r>
            <a:r>
              <a:rPr lang="en-US" altLang="zh-CN" sz="2800" b="1" dirty="0">
                <a:solidFill>
                  <a:srgbClr val="0000FF"/>
                </a:solidFill>
                <a:latin typeface="方正姚体" pitchFamily="2" charset="-122"/>
                <a:ea typeface="方正姚体" pitchFamily="2" charset="-122"/>
              </a:rPr>
              <a:t>9  </a:t>
            </a:r>
            <a:r>
              <a:rPr lang="en-US" altLang="zh-CN" sz="2800" b="1" dirty="0" smtClean="0">
                <a:solidFill>
                  <a:srgbClr val="0000FF"/>
                </a:solidFill>
                <a:latin typeface="方正姚体" pitchFamily="2" charset="-122"/>
                <a:ea typeface="方正姚体" pitchFamily="2" charset="-122"/>
              </a:rPr>
              <a:t>  </a:t>
            </a:r>
            <a:r>
              <a:rPr lang="en-US" altLang="zh-CN" sz="2800" b="1" dirty="0">
                <a:solidFill>
                  <a:srgbClr val="0000FF"/>
                </a:solidFill>
                <a:latin typeface="方正姚体" pitchFamily="2" charset="-122"/>
                <a:ea typeface="方正姚体" pitchFamily="2" charset="-122"/>
              </a:rPr>
              <a:t>B.   6</a:t>
            </a:r>
            <a:r>
              <a:rPr lang="zh-CN" altLang="en-US" sz="2800" b="1" dirty="0">
                <a:solidFill>
                  <a:srgbClr val="0000FF"/>
                </a:solidFill>
                <a:latin typeface="方正姚体" pitchFamily="2" charset="-122"/>
                <a:ea typeface="方正姚体" pitchFamily="2" charset="-122"/>
              </a:rPr>
              <a:t>和</a:t>
            </a:r>
            <a:r>
              <a:rPr lang="en-US" altLang="zh-CN" sz="2800" b="1" dirty="0">
                <a:solidFill>
                  <a:srgbClr val="0000FF"/>
                </a:solidFill>
                <a:latin typeface="方正姚体" pitchFamily="2" charset="-122"/>
                <a:ea typeface="方正姚体" pitchFamily="2" charset="-122"/>
              </a:rPr>
              <a:t>8  </a:t>
            </a:r>
            <a:r>
              <a:rPr lang="en-US" altLang="zh-CN" sz="2800" b="1" dirty="0" smtClean="0">
                <a:solidFill>
                  <a:srgbClr val="0000FF"/>
                </a:solidFill>
                <a:latin typeface="方正姚体" pitchFamily="2" charset="-122"/>
                <a:ea typeface="方正姚体" pitchFamily="2" charset="-122"/>
              </a:rPr>
              <a:t> </a:t>
            </a:r>
            <a:r>
              <a:rPr lang="en-US" altLang="zh-CN" sz="2800" b="1" dirty="0">
                <a:solidFill>
                  <a:srgbClr val="0000FF"/>
                </a:solidFill>
                <a:latin typeface="方正姚体" pitchFamily="2" charset="-122"/>
                <a:ea typeface="方正姚体" pitchFamily="2" charset="-122"/>
              </a:rPr>
              <a:t>C.  10</a:t>
            </a:r>
            <a:r>
              <a:rPr lang="zh-CN" altLang="en-US" sz="2800" b="1" dirty="0">
                <a:solidFill>
                  <a:srgbClr val="0000FF"/>
                </a:solidFill>
                <a:latin typeface="方正姚体" pitchFamily="2" charset="-122"/>
                <a:ea typeface="方正姚体" pitchFamily="2" charset="-122"/>
              </a:rPr>
              <a:t>和</a:t>
            </a:r>
            <a:r>
              <a:rPr lang="en-US" altLang="zh-CN" sz="2800" b="1" dirty="0">
                <a:solidFill>
                  <a:srgbClr val="0000FF"/>
                </a:solidFill>
                <a:latin typeface="方正姚体" pitchFamily="2" charset="-122"/>
                <a:ea typeface="方正姚体" pitchFamily="2" charset="-122"/>
              </a:rPr>
              <a:t>14  </a:t>
            </a:r>
            <a:r>
              <a:rPr lang="en-US" altLang="zh-CN" sz="2800" b="1" dirty="0" smtClean="0">
                <a:solidFill>
                  <a:srgbClr val="0000FF"/>
                </a:solidFill>
                <a:latin typeface="方正姚体" pitchFamily="2" charset="-122"/>
                <a:ea typeface="方正姚体" pitchFamily="2" charset="-122"/>
              </a:rPr>
              <a:t> </a:t>
            </a:r>
            <a:r>
              <a:rPr lang="en-US" altLang="zh-CN" sz="2800" b="1" dirty="0">
                <a:solidFill>
                  <a:srgbClr val="0000FF"/>
                </a:solidFill>
                <a:latin typeface="方正姚体" pitchFamily="2" charset="-122"/>
                <a:ea typeface="方正姚体" pitchFamily="2" charset="-122"/>
              </a:rPr>
              <a:t>D. 7</a:t>
            </a:r>
            <a:r>
              <a:rPr lang="zh-CN" altLang="en-US" sz="2800" b="1" dirty="0">
                <a:solidFill>
                  <a:srgbClr val="0000FF"/>
                </a:solidFill>
                <a:latin typeface="方正姚体" pitchFamily="2" charset="-122"/>
                <a:ea typeface="方正姚体" pitchFamily="2" charset="-122"/>
              </a:rPr>
              <a:t>和</a:t>
            </a:r>
            <a:r>
              <a:rPr lang="en-US" altLang="zh-CN" sz="2800" b="1" dirty="0" smtClean="0">
                <a:solidFill>
                  <a:srgbClr val="0000FF"/>
                </a:solidFill>
                <a:latin typeface="方正姚体" pitchFamily="2" charset="-122"/>
                <a:ea typeface="方正姚体" pitchFamily="2" charset="-122"/>
              </a:rPr>
              <a:t>12</a:t>
            </a:r>
            <a:endParaRPr lang="en-US" altLang="zh-CN" sz="2800" b="1" dirty="0">
              <a:solidFill>
                <a:srgbClr val="0000FF"/>
              </a:solidFill>
              <a:latin typeface="方正姚体" pitchFamily="2" charset="-122"/>
              <a:ea typeface="方正姚体" pitchFamily="2" charset="-122"/>
            </a:endParaRPr>
          </a:p>
        </p:txBody>
      </p:sp>
      <p:sp>
        <p:nvSpPr>
          <p:cNvPr id="13316" name="Text Box 4"/>
          <p:cNvSpPr txBox="1">
            <a:spLocks noChangeArrowheads="1"/>
          </p:cNvSpPr>
          <p:nvPr/>
        </p:nvSpPr>
        <p:spPr bwMode="auto">
          <a:xfrm>
            <a:off x="611188" y="23813"/>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chemeClr val="tx1">
                    <a:lumMod val="95000"/>
                    <a:lumOff val="5000"/>
                  </a:schemeClr>
                </a:solidFill>
                <a:ea typeface="方正姚体" pitchFamily="2" charset="-122"/>
              </a:rPr>
              <a:t>课堂练习</a:t>
            </a:r>
          </a:p>
        </p:txBody>
      </p:sp>
    </p:spTree>
    <p:extLst>
      <p:ext uri="{BB962C8B-B14F-4D97-AF65-F5344CB8AC3E}">
        <p14:creationId xmlns:p14="http://schemas.microsoft.com/office/powerpoint/2010/main" val="2295892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gtEl>
                                        <p:attrNameLst>
                                          <p:attrName>style.visibility</p:attrName>
                                        </p:attrNameLst>
                                      </p:cBhvr>
                                      <p:to>
                                        <p:strVal val="visible"/>
                                      </p:to>
                                    </p:set>
                                    <p:anim calcmode="lin" valueType="num">
                                      <p:cBhvr additive="base">
                                        <p:cTn id="13" dur="500" fill="hold"/>
                                        <p:tgtEl>
                                          <p:spTgt spid="13315"/>
                                        </p:tgtEl>
                                        <p:attrNameLst>
                                          <p:attrName>ppt_x</p:attrName>
                                        </p:attrNameLst>
                                      </p:cBhvr>
                                      <p:tavLst>
                                        <p:tav tm="0">
                                          <p:val>
                                            <p:strVal val="0-#ppt_w/2"/>
                                          </p:val>
                                        </p:tav>
                                        <p:tav tm="100000">
                                          <p:val>
                                            <p:strVal val="#ppt_x"/>
                                          </p:val>
                                        </p:tav>
                                      </p:tavLst>
                                    </p:anim>
                                    <p:anim calcmode="lin" valueType="num">
                                      <p:cBhvr additive="base">
                                        <p:cTn id="14" dur="500" fill="hold"/>
                                        <p:tgtEl>
                                          <p:spTgt spid="133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50825" y="549275"/>
            <a:ext cx="8610600" cy="363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dirty="0">
                <a:solidFill>
                  <a:srgbClr val="0000FF"/>
                </a:solidFill>
              </a:rPr>
              <a:t>练习</a:t>
            </a:r>
            <a:r>
              <a:rPr lang="en-US" altLang="zh-CN" sz="2800" b="1" dirty="0">
                <a:solidFill>
                  <a:srgbClr val="0000FF"/>
                </a:solidFill>
              </a:rPr>
              <a:t>3</a:t>
            </a:r>
            <a:r>
              <a:rPr lang="zh-CN" altLang="en-US" sz="2800" b="1" dirty="0">
                <a:solidFill>
                  <a:srgbClr val="0000FF"/>
                </a:solidFill>
              </a:rPr>
              <a:t>：下列说法正确的是</a:t>
            </a:r>
          </a:p>
          <a:p>
            <a:pPr>
              <a:spcBef>
                <a:spcPct val="50000"/>
              </a:spcBef>
            </a:pPr>
            <a:r>
              <a:rPr lang="en-US" altLang="zh-CN" sz="2800" b="1" dirty="0">
                <a:solidFill>
                  <a:srgbClr val="0000FF"/>
                </a:solidFill>
              </a:rPr>
              <a:t>A.  </a:t>
            </a:r>
            <a:r>
              <a:rPr lang="zh-CN" altLang="en-US" sz="2800" b="1" dirty="0">
                <a:solidFill>
                  <a:srgbClr val="0000FF"/>
                </a:solidFill>
              </a:rPr>
              <a:t>原子序数越大，原子半径一定越大</a:t>
            </a:r>
          </a:p>
          <a:p>
            <a:pPr>
              <a:spcBef>
                <a:spcPct val="50000"/>
              </a:spcBef>
              <a:buFontTx/>
              <a:buAutoNum type="alphaUcPeriod" startAt="2"/>
            </a:pPr>
            <a:r>
              <a:rPr lang="zh-CN" altLang="en-US" b="1" dirty="0">
                <a:solidFill>
                  <a:srgbClr val="0000FF"/>
                </a:solidFill>
              </a:rPr>
              <a:t>电子层数多的原子的半径一定比电子层数少的半径大</a:t>
            </a:r>
          </a:p>
          <a:p>
            <a:pPr>
              <a:spcBef>
                <a:spcPct val="50000"/>
              </a:spcBef>
            </a:pPr>
            <a:r>
              <a:rPr lang="en-US" altLang="zh-CN" sz="2800" b="1" dirty="0">
                <a:solidFill>
                  <a:srgbClr val="0000FF"/>
                </a:solidFill>
              </a:rPr>
              <a:t>C.  </a:t>
            </a:r>
            <a:r>
              <a:rPr lang="zh-CN" altLang="en-US" sz="2800" b="1" dirty="0">
                <a:solidFill>
                  <a:srgbClr val="0000FF"/>
                </a:solidFill>
              </a:rPr>
              <a:t>原子序数大的原子，最外层电子数越多</a:t>
            </a:r>
          </a:p>
          <a:p>
            <a:pPr>
              <a:spcBef>
                <a:spcPct val="50000"/>
              </a:spcBef>
              <a:buFontTx/>
              <a:buAutoNum type="alphaUcPeriod" startAt="4"/>
            </a:pPr>
            <a:r>
              <a:rPr lang="zh-CN" altLang="en-US" sz="2800" b="1" dirty="0">
                <a:solidFill>
                  <a:srgbClr val="0000FF"/>
                </a:solidFill>
              </a:rPr>
              <a:t>元素原子最外层电子数越多（除稀有气体），</a:t>
            </a:r>
          </a:p>
          <a:p>
            <a:pPr>
              <a:spcBef>
                <a:spcPct val="50000"/>
              </a:spcBef>
            </a:pPr>
            <a:r>
              <a:rPr lang="zh-CN" altLang="en-US" sz="2800" b="1" dirty="0">
                <a:solidFill>
                  <a:srgbClr val="0000FF"/>
                </a:solidFill>
              </a:rPr>
              <a:t>      可显示的化合价不一定越高</a:t>
            </a:r>
          </a:p>
        </p:txBody>
      </p:sp>
      <p:sp>
        <p:nvSpPr>
          <p:cNvPr id="15363" name="Text Box 3"/>
          <p:cNvSpPr txBox="1">
            <a:spLocks noChangeArrowheads="1"/>
          </p:cNvSpPr>
          <p:nvPr/>
        </p:nvSpPr>
        <p:spPr bwMode="auto">
          <a:xfrm>
            <a:off x="179388" y="4437063"/>
            <a:ext cx="88201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00FF"/>
                </a:solidFill>
              </a:rPr>
              <a:t>练习</a:t>
            </a:r>
            <a:r>
              <a:rPr lang="en-US" altLang="zh-CN" sz="2800" b="1" dirty="0">
                <a:solidFill>
                  <a:srgbClr val="0000FF"/>
                </a:solidFill>
              </a:rPr>
              <a:t>4</a:t>
            </a:r>
            <a:r>
              <a:rPr lang="zh-CN" altLang="en-US" sz="2800" b="1" dirty="0">
                <a:solidFill>
                  <a:srgbClr val="0000FF"/>
                </a:solidFill>
              </a:rPr>
              <a:t>：某元素原子核外有</a:t>
            </a:r>
            <a:r>
              <a:rPr lang="en-US" altLang="zh-CN" sz="2800" b="1" dirty="0">
                <a:solidFill>
                  <a:srgbClr val="0000FF"/>
                </a:solidFill>
              </a:rPr>
              <a:t>3</a:t>
            </a:r>
            <a:r>
              <a:rPr lang="zh-CN" altLang="en-US" sz="2800" b="1" dirty="0">
                <a:solidFill>
                  <a:srgbClr val="0000FF"/>
                </a:solidFill>
              </a:rPr>
              <a:t>个电子层，该元素的最高正价与负价的绝对值之差是</a:t>
            </a:r>
            <a:r>
              <a:rPr lang="en-US" altLang="zh-CN" sz="2800" b="1" dirty="0">
                <a:solidFill>
                  <a:srgbClr val="0000FF"/>
                </a:solidFill>
              </a:rPr>
              <a:t>4</a:t>
            </a:r>
            <a:r>
              <a:rPr lang="zh-CN" altLang="en-US" sz="2800" b="1" dirty="0">
                <a:solidFill>
                  <a:srgbClr val="0000FF"/>
                </a:solidFill>
              </a:rPr>
              <a:t>；则这种元素是</a:t>
            </a:r>
            <a:r>
              <a:rPr lang="zh-CN" altLang="en-US" sz="2800" b="1" u="sng" dirty="0">
                <a:solidFill>
                  <a:srgbClr val="0000FF"/>
                </a:solidFill>
              </a:rPr>
              <a:t>           </a:t>
            </a:r>
            <a:r>
              <a:rPr lang="zh-CN" altLang="en-US" sz="2800" b="1" dirty="0">
                <a:solidFill>
                  <a:srgbClr val="0000FF"/>
                </a:solidFill>
              </a:rPr>
              <a:t>， 最高价氧化物的化学式为</a:t>
            </a:r>
            <a:r>
              <a:rPr lang="zh-CN" altLang="en-US" sz="2800" b="1" u="sng" dirty="0">
                <a:solidFill>
                  <a:srgbClr val="0000FF"/>
                </a:solidFill>
              </a:rPr>
              <a:t>           </a:t>
            </a:r>
            <a:r>
              <a:rPr lang="zh-CN" altLang="en-US" sz="2800" b="1" dirty="0">
                <a:solidFill>
                  <a:srgbClr val="0000FF"/>
                </a:solidFill>
              </a:rPr>
              <a:t>，最高价氧化物的水化物的化学式为</a:t>
            </a:r>
            <a:r>
              <a:rPr lang="zh-CN" altLang="en-US" sz="2800" b="1" u="sng" dirty="0">
                <a:solidFill>
                  <a:srgbClr val="0000FF"/>
                </a:solidFill>
              </a:rPr>
              <a:t>           </a:t>
            </a:r>
            <a:r>
              <a:rPr lang="zh-CN" altLang="en-US" sz="2800" b="1" dirty="0">
                <a:solidFill>
                  <a:srgbClr val="0000FF"/>
                </a:solidFill>
              </a:rPr>
              <a:t>，气态氢化物的分子式为</a:t>
            </a:r>
            <a:r>
              <a:rPr lang="zh-CN" altLang="en-US" sz="2800" b="1" u="sng" dirty="0">
                <a:solidFill>
                  <a:srgbClr val="0000FF"/>
                </a:solidFill>
              </a:rPr>
              <a:t>           </a:t>
            </a:r>
            <a:r>
              <a:rPr lang="zh-CN" altLang="en-US" sz="2800" b="1" dirty="0">
                <a:solidFill>
                  <a:srgbClr val="0000FF"/>
                </a:solidFill>
              </a:rPr>
              <a:t>。</a:t>
            </a:r>
          </a:p>
        </p:txBody>
      </p:sp>
      <p:sp>
        <p:nvSpPr>
          <p:cNvPr id="15364" name="Text Box 4"/>
          <p:cNvSpPr txBox="1">
            <a:spLocks noChangeArrowheads="1"/>
          </p:cNvSpPr>
          <p:nvPr/>
        </p:nvSpPr>
        <p:spPr bwMode="auto">
          <a:xfrm>
            <a:off x="611188" y="23813"/>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chemeClr val="tx1">
                    <a:lumMod val="95000"/>
                    <a:lumOff val="5000"/>
                  </a:schemeClr>
                </a:solidFill>
                <a:ea typeface="方正姚体" pitchFamily="2" charset="-122"/>
              </a:rPr>
              <a:t>课堂练习</a:t>
            </a:r>
          </a:p>
        </p:txBody>
      </p:sp>
    </p:spTree>
    <p:extLst>
      <p:ext uri="{BB962C8B-B14F-4D97-AF65-F5344CB8AC3E}">
        <p14:creationId xmlns:p14="http://schemas.microsoft.com/office/powerpoint/2010/main" val="743469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gtEl>
                                        <p:attrNameLst>
                                          <p:attrName>style.visibility</p:attrName>
                                        </p:attrNameLst>
                                      </p:cBhvr>
                                      <p:to>
                                        <p:strVal val="visible"/>
                                      </p:to>
                                    </p:set>
                                    <p:anim calcmode="lin" valueType="num">
                                      <p:cBhvr additive="base">
                                        <p:cTn id="13" dur="500" fill="hold"/>
                                        <p:tgtEl>
                                          <p:spTgt spid="15363"/>
                                        </p:tgtEl>
                                        <p:attrNameLst>
                                          <p:attrName>ppt_x</p:attrName>
                                        </p:attrNameLst>
                                      </p:cBhvr>
                                      <p:tavLst>
                                        <p:tav tm="0">
                                          <p:val>
                                            <p:strVal val="0-#ppt_w/2"/>
                                          </p:val>
                                        </p:tav>
                                        <p:tav tm="100000">
                                          <p:val>
                                            <p:strVal val="#ppt_x"/>
                                          </p:val>
                                        </p:tav>
                                      </p:tavLst>
                                    </p:anim>
                                    <p:anim calcmode="lin" valueType="num">
                                      <p:cBhvr additive="base">
                                        <p:cTn id="14"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0" y="115888"/>
            <a:ext cx="8839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zh-CN" altLang="en-US" sz="3200" dirty="0">
                <a:solidFill>
                  <a:schemeClr val="tx1">
                    <a:lumMod val="95000"/>
                    <a:lumOff val="5000"/>
                  </a:schemeClr>
                </a:solidFill>
                <a:ea typeface="宋体" pitchFamily="2" charset="-122"/>
              </a:rPr>
              <a:t>四、元素的化学性质随着原子序数呈周期性变化</a:t>
            </a:r>
          </a:p>
        </p:txBody>
      </p:sp>
      <p:sp>
        <p:nvSpPr>
          <p:cNvPr id="60419" name="Text Box 3"/>
          <p:cNvSpPr txBox="1">
            <a:spLocks noChangeArrowheads="1"/>
          </p:cNvSpPr>
          <p:nvPr/>
        </p:nvSpPr>
        <p:spPr bwMode="auto">
          <a:xfrm>
            <a:off x="228600" y="838200"/>
            <a:ext cx="8686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zh-CN" altLang="en-US" sz="2400">
                <a:solidFill>
                  <a:schemeClr val="tx1"/>
                </a:solidFill>
                <a:ea typeface="宋体" pitchFamily="2" charset="-122"/>
              </a:rPr>
              <a:t>元素原子的最外层电子排布、原子半径、化合价随着原子序数的递增呈周期性的变化。元素的化学性质是由原子结构决定的，元素的金属性与非金属性是否也随着原子序数的递增而呈周期性变化？</a:t>
            </a:r>
          </a:p>
        </p:txBody>
      </p:sp>
      <p:sp>
        <p:nvSpPr>
          <p:cNvPr id="19460" name="Text Box 5"/>
          <p:cNvSpPr txBox="1">
            <a:spLocks noChangeArrowheads="1"/>
          </p:cNvSpPr>
          <p:nvPr/>
        </p:nvSpPr>
        <p:spPr bwMode="auto">
          <a:xfrm>
            <a:off x="323850" y="2420938"/>
            <a:ext cx="3168650" cy="588962"/>
          </a:xfrm>
          <a:prstGeom prst="rect">
            <a:avLst/>
          </a:prstGeom>
          <a:noFill/>
          <a:ln w="952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zh-CN" altLang="en-US" sz="3200"/>
              <a:t>元素金属性强弱</a:t>
            </a:r>
          </a:p>
        </p:txBody>
      </p:sp>
      <p:sp>
        <p:nvSpPr>
          <p:cNvPr id="19461" name="Rectangle 14"/>
          <p:cNvSpPr>
            <a:spLocks noChangeArrowheads="1"/>
          </p:cNvSpPr>
          <p:nvPr/>
        </p:nvSpPr>
        <p:spPr bwMode="auto">
          <a:xfrm>
            <a:off x="452438" y="3168650"/>
            <a:ext cx="8440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r>
              <a:rPr lang="en-US" altLang="zh-CN"/>
              <a:t>1</a:t>
            </a:r>
            <a:r>
              <a:rPr lang="zh-CN" altLang="en-US"/>
              <a:t>、金属单质与水或酸置换出氢的难易判断，</a:t>
            </a:r>
          </a:p>
        </p:txBody>
      </p:sp>
      <p:sp>
        <p:nvSpPr>
          <p:cNvPr id="19462" name="Rectangle 15"/>
          <p:cNvSpPr>
            <a:spLocks noChangeArrowheads="1"/>
          </p:cNvSpPr>
          <p:nvPr/>
        </p:nvSpPr>
        <p:spPr bwMode="auto">
          <a:xfrm>
            <a:off x="452438" y="3859213"/>
            <a:ext cx="8367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r>
              <a:rPr lang="en-US" altLang="zh-CN"/>
              <a:t>2</a:t>
            </a:r>
            <a:r>
              <a:rPr lang="zh-CN" altLang="en-US"/>
              <a:t>、最高价氧化物的水化物</a:t>
            </a:r>
            <a:r>
              <a:rPr lang="en-US" altLang="zh-CN"/>
              <a:t>—</a:t>
            </a:r>
            <a:r>
              <a:rPr lang="zh-CN" altLang="en-US"/>
              <a:t>氢氧化物的碱性强弱。</a:t>
            </a:r>
          </a:p>
        </p:txBody>
      </p:sp>
      <p:sp>
        <p:nvSpPr>
          <p:cNvPr id="19463" name="Rectangle 16"/>
          <p:cNvSpPr>
            <a:spLocks noChangeArrowheads="1"/>
          </p:cNvSpPr>
          <p:nvPr/>
        </p:nvSpPr>
        <p:spPr bwMode="auto">
          <a:xfrm>
            <a:off x="452438" y="4551363"/>
            <a:ext cx="8207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r>
              <a:rPr lang="en-US" altLang="zh-CN"/>
              <a:t>3</a:t>
            </a:r>
            <a:r>
              <a:rPr lang="zh-CN" altLang="en-US"/>
              <a:t>、金属间的置换反应</a:t>
            </a:r>
          </a:p>
        </p:txBody>
      </p:sp>
      <p:sp>
        <p:nvSpPr>
          <p:cNvPr id="19464" name="Rectangle 17"/>
          <p:cNvSpPr>
            <a:spLocks noChangeArrowheads="1"/>
          </p:cNvSpPr>
          <p:nvPr/>
        </p:nvSpPr>
        <p:spPr bwMode="auto">
          <a:xfrm>
            <a:off x="452438" y="5241925"/>
            <a:ext cx="8207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r>
              <a:rPr lang="en-US" altLang="zh-CN"/>
              <a:t>4</a:t>
            </a:r>
            <a:r>
              <a:rPr lang="zh-CN" altLang="en-US"/>
              <a:t>、原电池反应中的正负极</a:t>
            </a:r>
          </a:p>
        </p:txBody>
      </p:sp>
      <p:sp>
        <p:nvSpPr>
          <p:cNvPr id="19465" name="Rectangle 18"/>
          <p:cNvSpPr>
            <a:spLocks noChangeArrowheads="1"/>
          </p:cNvSpPr>
          <p:nvPr/>
        </p:nvSpPr>
        <p:spPr bwMode="auto">
          <a:xfrm>
            <a:off x="452438" y="5934075"/>
            <a:ext cx="5487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r>
              <a:rPr lang="en-US" altLang="zh-CN"/>
              <a:t>5</a:t>
            </a:r>
            <a:r>
              <a:rPr lang="zh-CN" altLang="en-US"/>
              <a:t>、电解池中金属离子的放电顺序</a:t>
            </a:r>
          </a:p>
        </p:txBody>
      </p:sp>
    </p:spTree>
    <p:extLst>
      <p:ext uri="{BB962C8B-B14F-4D97-AF65-F5344CB8AC3E}">
        <p14:creationId xmlns:p14="http://schemas.microsoft.com/office/powerpoint/2010/main" val="2542381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0-#ppt_w/2"/>
                                          </p:val>
                                        </p:tav>
                                        <p:tav tm="100000">
                                          <p:val>
                                            <p:strVal val="#ppt_x"/>
                                          </p:val>
                                        </p:tav>
                                      </p:tavLst>
                                    </p:anim>
                                    <p:anim calcmode="lin" valueType="num">
                                      <p:cBhvr additive="base">
                                        <p:cTn id="8" dur="500" fill="hold"/>
                                        <p:tgtEl>
                                          <p:spTgt spid="604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gtEl>
                                        <p:attrNameLst>
                                          <p:attrName>style.visibility</p:attrName>
                                        </p:attrNameLst>
                                      </p:cBhvr>
                                      <p:to>
                                        <p:strVal val="visible"/>
                                      </p:to>
                                    </p:set>
                                    <p:anim calcmode="lin" valueType="num">
                                      <p:cBhvr additive="base">
                                        <p:cTn id="13" dur="500" fill="hold"/>
                                        <p:tgtEl>
                                          <p:spTgt spid="60419"/>
                                        </p:tgtEl>
                                        <p:attrNameLst>
                                          <p:attrName>ppt_x</p:attrName>
                                        </p:attrNameLst>
                                      </p:cBhvr>
                                      <p:tavLst>
                                        <p:tav tm="0">
                                          <p:val>
                                            <p:strVal val="0-#ppt_w/2"/>
                                          </p:val>
                                        </p:tav>
                                        <p:tav tm="100000">
                                          <p:val>
                                            <p:strVal val="#ppt_x"/>
                                          </p:val>
                                        </p:tav>
                                      </p:tavLst>
                                    </p:anim>
                                    <p:anim calcmode="lin" valueType="num">
                                      <p:cBhvr additive="base">
                                        <p:cTn id="14" dur="500" fill="hold"/>
                                        <p:tgtEl>
                                          <p:spTgt spid="604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5"/>
          <p:cNvSpPr txBox="1">
            <a:spLocks noChangeArrowheads="1"/>
          </p:cNvSpPr>
          <p:nvPr/>
        </p:nvSpPr>
        <p:spPr bwMode="auto">
          <a:xfrm>
            <a:off x="857250" y="928688"/>
            <a:ext cx="4000500" cy="646112"/>
          </a:xfrm>
          <a:prstGeom prst="rect">
            <a:avLst/>
          </a:prstGeom>
          <a:noFill/>
          <a:ln w="9525">
            <a:solidFill>
              <a:srgbClr val="FF5050"/>
            </a:solidFill>
            <a:miter lim="800000"/>
            <a:headEnd/>
            <a:tailEnd/>
          </a:ln>
        </p:spPr>
        <p:txBody>
          <a:bodyPr>
            <a:spAutoFit/>
          </a:bodyPr>
          <a:lstStyle/>
          <a:p>
            <a:pPr>
              <a:spcBef>
                <a:spcPct val="50000"/>
              </a:spcBef>
              <a:defRPr/>
            </a:pPr>
            <a:r>
              <a:rPr lang="zh-CN" altLang="en-US" sz="3600" dirty="0">
                <a:solidFill>
                  <a:schemeClr val="tx1">
                    <a:lumMod val="95000"/>
                    <a:lumOff val="5000"/>
                  </a:schemeClr>
                </a:solidFill>
              </a:rPr>
              <a:t>元素非金属性强弱</a:t>
            </a:r>
            <a:endParaRPr lang="zh-CN" altLang="en-US" sz="3600" b="0" dirty="0">
              <a:solidFill>
                <a:schemeClr val="tx1">
                  <a:lumMod val="95000"/>
                  <a:lumOff val="5000"/>
                </a:schemeClr>
              </a:solidFill>
            </a:endParaRPr>
          </a:p>
        </p:txBody>
      </p:sp>
      <p:sp>
        <p:nvSpPr>
          <p:cNvPr id="20483" name="Rectangle 9"/>
          <p:cNvSpPr>
            <a:spLocks noChangeArrowheads="1"/>
          </p:cNvSpPr>
          <p:nvPr/>
        </p:nvSpPr>
        <p:spPr bwMode="auto">
          <a:xfrm>
            <a:off x="804863" y="2641600"/>
            <a:ext cx="633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t>2</a:t>
            </a:r>
            <a:r>
              <a:rPr lang="zh-CN" altLang="en-US"/>
              <a:t>、跟氢气生成气态氢化物的难易程度</a:t>
            </a:r>
          </a:p>
        </p:txBody>
      </p:sp>
      <p:sp>
        <p:nvSpPr>
          <p:cNvPr id="20484" name="Rectangle 10"/>
          <p:cNvSpPr>
            <a:spLocks noChangeArrowheads="1"/>
          </p:cNvSpPr>
          <p:nvPr/>
        </p:nvSpPr>
        <p:spPr bwMode="auto">
          <a:xfrm>
            <a:off x="804863" y="1885950"/>
            <a:ext cx="5256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t>1</a:t>
            </a:r>
            <a:r>
              <a:rPr lang="zh-CN" altLang="en-US"/>
              <a:t>、最高氧化物的水化物的酸性</a:t>
            </a:r>
          </a:p>
        </p:txBody>
      </p:sp>
      <p:sp>
        <p:nvSpPr>
          <p:cNvPr id="20485" name="Rectangle 11"/>
          <p:cNvSpPr>
            <a:spLocks noChangeArrowheads="1"/>
          </p:cNvSpPr>
          <p:nvPr/>
        </p:nvSpPr>
        <p:spPr bwMode="auto">
          <a:xfrm>
            <a:off x="804863" y="3397250"/>
            <a:ext cx="5005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t>3</a:t>
            </a:r>
            <a:r>
              <a:rPr lang="zh-CN" altLang="en-US"/>
              <a:t>、气态氢化物的稳定性判断。</a:t>
            </a:r>
          </a:p>
        </p:txBody>
      </p:sp>
      <p:sp>
        <p:nvSpPr>
          <p:cNvPr id="20486" name="Rectangle 13"/>
          <p:cNvSpPr>
            <a:spLocks noChangeArrowheads="1"/>
          </p:cNvSpPr>
          <p:nvPr/>
        </p:nvSpPr>
        <p:spPr bwMode="auto">
          <a:xfrm>
            <a:off x="804863" y="4152900"/>
            <a:ext cx="4119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r>
              <a:rPr lang="en-US" altLang="zh-CN"/>
              <a:t>4</a:t>
            </a:r>
            <a:r>
              <a:rPr lang="zh-CN" altLang="en-US"/>
              <a:t>、非金属间的置换反应</a:t>
            </a:r>
          </a:p>
        </p:txBody>
      </p:sp>
      <p:sp>
        <p:nvSpPr>
          <p:cNvPr id="20487" name="Rectangle 14"/>
          <p:cNvSpPr>
            <a:spLocks noChangeArrowheads="1"/>
          </p:cNvSpPr>
          <p:nvPr/>
        </p:nvSpPr>
        <p:spPr bwMode="auto">
          <a:xfrm>
            <a:off x="804863" y="4910138"/>
            <a:ext cx="6624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r>
              <a:rPr lang="en-US" altLang="zh-CN"/>
              <a:t>5</a:t>
            </a:r>
            <a:r>
              <a:rPr lang="zh-CN" altLang="en-US"/>
              <a:t>、电解池中非金属离子的放电顺序</a:t>
            </a:r>
          </a:p>
        </p:txBody>
      </p:sp>
    </p:spTree>
    <p:extLst>
      <p:ext uri="{BB962C8B-B14F-4D97-AF65-F5344CB8AC3E}">
        <p14:creationId xmlns:p14="http://schemas.microsoft.com/office/powerpoint/2010/main" val="1973435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p:cNvSpPr>
            <a:spLocks noChangeShapeType="1"/>
          </p:cNvSpPr>
          <p:nvPr/>
        </p:nvSpPr>
        <p:spPr bwMode="auto">
          <a:xfrm>
            <a:off x="609600" y="762000"/>
            <a:ext cx="8077200" cy="0"/>
          </a:xfrm>
          <a:prstGeom prst="line">
            <a:avLst/>
          </a:prstGeom>
          <a:noFill/>
          <a:ln w="762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1" name="Line 3"/>
          <p:cNvSpPr>
            <a:spLocks noChangeShapeType="1"/>
          </p:cNvSpPr>
          <p:nvPr/>
        </p:nvSpPr>
        <p:spPr bwMode="auto">
          <a:xfrm>
            <a:off x="609600" y="1524000"/>
            <a:ext cx="807720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2" name="Line 4"/>
          <p:cNvSpPr>
            <a:spLocks noChangeShapeType="1"/>
          </p:cNvSpPr>
          <p:nvPr/>
        </p:nvSpPr>
        <p:spPr bwMode="auto">
          <a:xfrm>
            <a:off x="609600" y="6096000"/>
            <a:ext cx="8077200" cy="0"/>
          </a:xfrm>
          <a:prstGeom prst="line">
            <a:avLst/>
          </a:prstGeom>
          <a:noFill/>
          <a:ln w="762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3" name="Line 5"/>
          <p:cNvSpPr>
            <a:spLocks noChangeShapeType="1"/>
          </p:cNvSpPr>
          <p:nvPr/>
        </p:nvSpPr>
        <p:spPr bwMode="auto">
          <a:xfrm>
            <a:off x="609600" y="762000"/>
            <a:ext cx="0" cy="5334000"/>
          </a:xfrm>
          <a:prstGeom prst="line">
            <a:avLst/>
          </a:prstGeom>
          <a:noFill/>
          <a:ln w="762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4" name="Line 6"/>
          <p:cNvSpPr>
            <a:spLocks noChangeShapeType="1"/>
          </p:cNvSpPr>
          <p:nvPr/>
        </p:nvSpPr>
        <p:spPr bwMode="auto">
          <a:xfrm>
            <a:off x="1447800" y="762000"/>
            <a:ext cx="0" cy="533400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5" name="Line 7"/>
          <p:cNvSpPr>
            <a:spLocks noChangeShapeType="1"/>
          </p:cNvSpPr>
          <p:nvPr/>
        </p:nvSpPr>
        <p:spPr bwMode="auto">
          <a:xfrm>
            <a:off x="8686800" y="762000"/>
            <a:ext cx="0" cy="5334000"/>
          </a:xfrm>
          <a:prstGeom prst="line">
            <a:avLst/>
          </a:prstGeom>
          <a:noFill/>
          <a:ln w="762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6" name="Text Box 8"/>
          <p:cNvSpPr txBox="1">
            <a:spLocks noChangeArrowheads="1"/>
          </p:cNvSpPr>
          <p:nvPr/>
        </p:nvSpPr>
        <p:spPr bwMode="auto">
          <a:xfrm>
            <a:off x="685800" y="16002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ea typeface="宋体" pitchFamily="2" charset="-122"/>
              </a:rPr>
              <a:t>  </a:t>
            </a:r>
            <a:r>
              <a:rPr lang="en-US" altLang="zh-CN">
                <a:solidFill>
                  <a:srgbClr val="FF3300"/>
                </a:solidFill>
                <a:ea typeface="宋体" pitchFamily="2" charset="-122"/>
              </a:rPr>
              <a:t>1</a:t>
            </a:r>
            <a:endParaRPr lang="en-US" altLang="zh-CN" sz="3600">
              <a:solidFill>
                <a:srgbClr val="FF3300"/>
              </a:solidFill>
              <a:ea typeface="宋体" pitchFamily="2" charset="-122"/>
            </a:endParaRPr>
          </a:p>
        </p:txBody>
      </p:sp>
      <p:sp>
        <p:nvSpPr>
          <p:cNvPr id="27657" name="Text Box 9"/>
          <p:cNvSpPr txBox="1">
            <a:spLocks noChangeArrowheads="1"/>
          </p:cNvSpPr>
          <p:nvPr/>
        </p:nvSpPr>
        <p:spPr bwMode="auto">
          <a:xfrm>
            <a:off x="3581400" y="2224088"/>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chemeClr val="tx1"/>
                </a:solidFill>
                <a:ea typeface="宋体" pitchFamily="2" charset="-122"/>
              </a:rPr>
              <a:t>B</a:t>
            </a:r>
            <a:endParaRPr lang="en-US" altLang="zh-CN" sz="3600">
              <a:solidFill>
                <a:schemeClr val="tx1"/>
              </a:solidFill>
              <a:ea typeface="宋体" pitchFamily="2" charset="-122"/>
            </a:endParaRPr>
          </a:p>
        </p:txBody>
      </p:sp>
      <p:sp>
        <p:nvSpPr>
          <p:cNvPr id="27658" name="Text Box 10"/>
          <p:cNvSpPr txBox="1">
            <a:spLocks noChangeArrowheads="1"/>
          </p:cNvSpPr>
          <p:nvPr/>
        </p:nvSpPr>
        <p:spPr bwMode="auto">
          <a:xfrm>
            <a:off x="3276600" y="2909888"/>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ea typeface="宋体" pitchFamily="2" charset="-122"/>
              </a:rPr>
              <a:t> </a:t>
            </a:r>
            <a:r>
              <a:rPr lang="en-US" altLang="zh-CN">
                <a:solidFill>
                  <a:srgbClr val="FF3300"/>
                </a:solidFill>
                <a:ea typeface="宋体" pitchFamily="2" charset="-122"/>
              </a:rPr>
              <a:t>Al</a:t>
            </a:r>
            <a:endParaRPr lang="en-US" altLang="zh-CN" sz="3600">
              <a:solidFill>
                <a:srgbClr val="FF3300"/>
              </a:solidFill>
              <a:ea typeface="宋体" pitchFamily="2" charset="-122"/>
            </a:endParaRPr>
          </a:p>
        </p:txBody>
      </p:sp>
      <p:sp>
        <p:nvSpPr>
          <p:cNvPr id="27659" name="Text Box 11"/>
          <p:cNvSpPr txBox="1">
            <a:spLocks noChangeArrowheads="1"/>
          </p:cNvSpPr>
          <p:nvPr/>
        </p:nvSpPr>
        <p:spPr bwMode="auto">
          <a:xfrm>
            <a:off x="4343400" y="2909888"/>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chemeClr val="tx1"/>
                </a:solidFill>
                <a:ea typeface="宋体" pitchFamily="2" charset="-122"/>
              </a:rPr>
              <a:t> Si</a:t>
            </a:r>
            <a:endParaRPr lang="en-US" altLang="zh-CN" sz="3600">
              <a:solidFill>
                <a:schemeClr val="tx1"/>
              </a:solidFill>
              <a:ea typeface="宋体" pitchFamily="2" charset="-122"/>
            </a:endParaRPr>
          </a:p>
        </p:txBody>
      </p:sp>
      <p:sp>
        <p:nvSpPr>
          <p:cNvPr id="27660" name="Text Box 12"/>
          <p:cNvSpPr txBox="1">
            <a:spLocks noChangeArrowheads="1"/>
          </p:cNvSpPr>
          <p:nvPr/>
        </p:nvSpPr>
        <p:spPr bwMode="auto">
          <a:xfrm>
            <a:off x="4267200" y="3595688"/>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rgbClr val="FF3300"/>
                </a:solidFill>
                <a:ea typeface="宋体" pitchFamily="2" charset="-122"/>
              </a:rPr>
              <a:t>Ge</a:t>
            </a:r>
            <a:endParaRPr lang="en-US" altLang="zh-CN" sz="3600">
              <a:solidFill>
                <a:srgbClr val="FF3300"/>
              </a:solidFill>
              <a:ea typeface="宋体" pitchFamily="2" charset="-122"/>
            </a:endParaRPr>
          </a:p>
        </p:txBody>
      </p:sp>
      <p:sp>
        <p:nvSpPr>
          <p:cNvPr id="27661" name="Text Box 13"/>
          <p:cNvSpPr txBox="1">
            <a:spLocks noChangeArrowheads="1"/>
          </p:cNvSpPr>
          <p:nvPr/>
        </p:nvSpPr>
        <p:spPr bwMode="auto">
          <a:xfrm>
            <a:off x="5105400" y="3595688"/>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chemeClr val="tx1"/>
                </a:solidFill>
                <a:ea typeface="宋体" pitchFamily="2" charset="-122"/>
              </a:rPr>
              <a:t> As</a:t>
            </a:r>
            <a:endParaRPr lang="en-US" altLang="zh-CN" sz="3600">
              <a:solidFill>
                <a:schemeClr val="tx1"/>
              </a:solidFill>
              <a:ea typeface="宋体" pitchFamily="2" charset="-122"/>
            </a:endParaRPr>
          </a:p>
        </p:txBody>
      </p:sp>
      <p:sp>
        <p:nvSpPr>
          <p:cNvPr id="27662" name="Text Box 14"/>
          <p:cNvSpPr txBox="1">
            <a:spLocks noChangeArrowheads="1"/>
          </p:cNvSpPr>
          <p:nvPr/>
        </p:nvSpPr>
        <p:spPr bwMode="auto">
          <a:xfrm>
            <a:off x="5105400" y="42672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rgbClr val="006600"/>
                </a:solidFill>
                <a:ea typeface="宋体" pitchFamily="2" charset="-122"/>
              </a:rPr>
              <a:t> </a:t>
            </a:r>
            <a:r>
              <a:rPr lang="en-US" altLang="zh-CN">
                <a:solidFill>
                  <a:srgbClr val="FF3300"/>
                </a:solidFill>
                <a:ea typeface="宋体" pitchFamily="2" charset="-122"/>
              </a:rPr>
              <a:t>Sb</a:t>
            </a:r>
            <a:endParaRPr lang="en-US" altLang="zh-CN" sz="3600">
              <a:solidFill>
                <a:srgbClr val="FF3300"/>
              </a:solidFill>
              <a:ea typeface="宋体" pitchFamily="2" charset="-122"/>
            </a:endParaRPr>
          </a:p>
        </p:txBody>
      </p:sp>
      <p:sp>
        <p:nvSpPr>
          <p:cNvPr id="27663" name="Text Box 15"/>
          <p:cNvSpPr txBox="1">
            <a:spLocks noChangeArrowheads="1"/>
          </p:cNvSpPr>
          <p:nvPr/>
        </p:nvSpPr>
        <p:spPr bwMode="auto">
          <a:xfrm>
            <a:off x="6019800" y="4357688"/>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chemeClr val="tx1"/>
                </a:solidFill>
                <a:ea typeface="宋体" pitchFamily="2" charset="-122"/>
              </a:rPr>
              <a:t> Te</a:t>
            </a:r>
            <a:endParaRPr lang="en-US" altLang="zh-CN" sz="3600">
              <a:solidFill>
                <a:schemeClr val="tx1"/>
              </a:solidFill>
              <a:ea typeface="宋体" pitchFamily="2" charset="-122"/>
            </a:endParaRPr>
          </a:p>
        </p:txBody>
      </p:sp>
      <p:sp>
        <p:nvSpPr>
          <p:cNvPr id="27664" name="Text Box 16"/>
          <p:cNvSpPr txBox="1">
            <a:spLocks noChangeArrowheads="1"/>
          </p:cNvSpPr>
          <p:nvPr/>
        </p:nvSpPr>
        <p:spPr bwMode="auto">
          <a:xfrm>
            <a:off x="685800" y="22098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ea typeface="宋体" pitchFamily="2" charset="-122"/>
              </a:rPr>
              <a:t>  </a:t>
            </a:r>
            <a:r>
              <a:rPr lang="en-US" altLang="zh-CN">
                <a:solidFill>
                  <a:srgbClr val="FF3300"/>
                </a:solidFill>
                <a:ea typeface="宋体" pitchFamily="2" charset="-122"/>
              </a:rPr>
              <a:t>2</a:t>
            </a:r>
            <a:endParaRPr lang="en-US" altLang="zh-CN" sz="3600">
              <a:solidFill>
                <a:srgbClr val="FF3300"/>
              </a:solidFill>
              <a:ea typeface="宋体" pitchFamily="2" charset="-122"/>
            </a:endParaRPr>
          </a:p>
        </p:txBody>
      </p:sp>
      <p:sp>
        <p:nvSpPr>
          <p:cNvPr id="27665" name="Text Box 17"/>
          <p:cNvSpPr txBox="1">
            <a:spLocks noChangeArrowheads="1"/>
          </p:cNvSpPr>
          <p:nvPr/>
        </p:nvSpPr>
        <p:spPr bwMode="auto">
          <a:xfrm>
            <a:off x="685800" y="28956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ea typeface="宋体" pitchFamily="2" charset="-122"/>
              </a:rPr>
              <a:t>  </a:t>
            </a:r>
            <a:r>
              <a:rPr lang="en-US" altLang="zh-CN">
                <a:solidFill>
                  <a:srgbClr val="FF3300"/>
                </a:solidFill>
                <a:ea typeface="宋体" pitchFamily="2" charset="-122"/>
              </a:rPr>
              <a:t>3</a:t>
            </a:r>
            <a:endParaRPr lang="en-US" altLang="zh-CN" sz="3600">
              <a:solidFill>
                <a:srgbClr val="FF3300"/>
              </a:solidFill>
              <a:ea typeface="宋体" pitchFamily="2" charset="-122"/>
            </a:endParaRPr>
          </a:p>
        </p:txBody>
      </p:sp>
      <p:sp>
        <p:nvSpPr>
          <p:cNvPr id="27666" name="Text Box 18"/>
          <p:cNvSpPr txBox="1">
            <a:spLocks noChangeArrowheads="1"/>
          </p:cNvSpPr>
          <p:nvPr/>
        </p:nvSpPr>
        <p:spPr bwMode="auto">
          <a:xfrm>
            <a:off x="685800" y="35814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ea typeface="宋体" pitchFamily="2" charset="-122"/>
              </a:rPr>
              <a:t>  </a:t>
            </a:r>
            <a:r>
              <a:rPr lang="en-US" altLang="zh-CN">
                <a:solidFill>
                  <a:srgbClr val="FF3300"/>
                </a:solidFill>
                <a:ea typeface="宋体" pitchFamily="2" charset="-122"/>
              </a:rPr>
              <a:t>4</a:t>
            </a:r>
            <a:endParaRPr lang="en-US" altLang="zh-CN" sz="3600">
              <a:solidFill>
                <a:srgbClr val="FF3300"/>
              </a:solidFill>
              <a:ea typeface="宋体" pitchFamily="2" charset="-122"/>
            </a:endParaRPr>
          </a:p>
        </p:txBody>
      </p:sp>
      <p:sp>
        <p:nvSpPr>
          <p:cNvPr id="27667" name="Text Box 19"/>
          <p:cNvSpPr txBox="1">
            <a:spLocks noChangeArrowheads="1"/>
          </p:cNvSpPr>
          <p:nvPr/>
        </p:nvSpPr>
        <p:spPr bwMode="auto">
          <a:xfrm>
            <a:off x="762000" y="42672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ea typeface="宋体" pitchFamily="2" charset="-122"/>
              </a:rPr>
              <a:t> </a:t>
            </a:r>
            <a:r>
              <a:rPr lang="en-US" altLang="zh-CN">
                <a:solidFill>
                  <a:srgbClr val="FF3300"/>
                </a:solidFill>
                <a:ea typeface="宋体" pitchFamily="2" charset="-122"/>
              </a:rPr>
              <a:t>5</a:t>
            </a:r>
            <a:endParaRPr lang="en-US" altLang="zh-CN" sz="3600">
              <a:solidFill>
                <a:srgbClr val="FF3300"/>
              </a:solidFill>
              <a:ea typeface="宋体" pitchFamily="2" charset="-122"/>
            </a:endParaRPr>
          </a:p>
        </p:txBody>
      </p:sp>
      <p:sp>
        <p:nvSpPr>
          <p:cNvPr id="27668" name="Text Box 20"/>
          <p:cNvSpPr txBox="1">
            <a:spLocks noChangeArrowheads="1"/>
          </p:cNvSpPr>
          <p:nvPr/>
        </p:nvSpPr>
        <p:spPr bwMode="auto">
          <a:xfrm>
            <a:off x="685800" y="49530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ea typeface="宋体" pitchFamily="2" charset="-122"/>
              </a:rPr>
              <a:t>  </a:t>
            </a:r>
            <a:r>
              <a:rPr lang="en-US" altLang="zh-CN">
                <a:solidFill>
                  <a:srgbClr val="FF3300"/>
                </a:solidFill>
                <a:ea typeface="宋体" pitchFamily="2" charset="-122"/>
              </a:rPr>
              <a:t>6</a:t>
            </a:r>
            <a:endParaRPr lang="en-US" altLang="zh-CN" sz="3600">
              <a:solidFill>
                <a:srgbClr val="FF3300"/>
              </a:solidFill>
              <a:ea typeface="宋体" pitchFamily="2" charset="-122"/>
            </a:endParaRPr>
          </a:p>
        </p:txBody>
      </p:sp>
      <p:sp>
        <p:nvSpPr>
          <p:cNvPr id="27669" name="Text Box 21"/>
          <p:cNvSpPr txBox="1">
            <a:spLocks noChangeArrowheads="1"/>
          </p:cNvSpPr>
          <p:nvPr/>
        </p:nvSpPr>
        <p:spPr bwMode="auto">
          <a:xfrm>
            <a:off x="685800" y="55626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ea typeface="宋体" pitchFamily="2" charset="-122"/>
              </a:rPr>
              <a:t>  </a:t>
            </a:r>
            <a:r>
              <a:rPr lang="en-US" altLang="zh-CN">
                <a:solidFill>
                  <a:srgbClr val="FF3300"/>
                </a:solidFill>
                <a:ea typeface="宋体" pitchFamily="2" charset="-122"/>
              </a:rPr>
              <a:t>7</a:t>
            </a:r>
            <a:endParaRPr lang="en-US" altLang="zh-CN" sz="3600">
              <a:solidFill>
                <a:srgbClr val="FF3300"/>
              </a:solidFill>
              <a:ea typeface="宋体" pitchFamily="2" charset="-122"/>
            </a:endParaRPr>
          </a:p>
        </p:txBody>
      </p:sp>
      <p:sp>
        <p:nvSpPr>
          <p:cNvPr id="27670" name="Text Box 22"/>
          <p:cNvSpPr txBox="1">
            <a:spLocks noChangeArrowheads="1"/>
          </p:cNvSpPr>
          <p:nvPr/>
        </p:nvSpPr>
        <p:spPr bwMode="auto">
          <a:xfrm>
            <a:off x="1447800" y="9144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chemeClr val="tx1"/>
                </a:solidFill>
                <a:ea typeface="宋体" pitchFamily="2" charset="-122"/>
              </a:rPr>
              <a:t>ⅠA</a:t>
            </a:r>
          </a:p>
        </p:txBody>
      </p:sp>
      <p:sp>
        <p:nvSpPr>
          <p:cNvPr id="27671" name="Text Box 23"/>
          <p:cNvSpPr txBox="1">
            <a:spLocks noChangeArrowheads="1"/>
          </p:cNvSpPr>
          <p:nvPr/>
        </p:nvSpPr>
        <p:spPr bwMode="auto">
          <a:xfrm>
            <a:off x="2286000" y="9144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chemeClr val="tx1"/>
                </a:solidFill>
                <a:ea typeface="宋体" pitchFamily="2" charset="-122"/>
              </a:rPr>
              <a:t>ⅡA</a:t>
            </a:r>
          </a:p>
        </p:txBody>
      </p:sp>
      <p:sp>
        <p:nvSpPr>
          <p:cNvPr id="27672" name="Text Box 24"/>
          <p:cNvSpPr txBox="1">
            <a:spLocks noChangeArrowheads="1"/>
          </p:cNvSpPr>
          <p:nvPr/>
        </p:nvSpPr>
        <p:spPr bwMode="auto">
          <a:xfrm>
            <a:off x="3276600" y="9144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chemeClr val="tx1"/>
                </a:solidFill>
                <a:ea typeface="宋体" pitchFamily="2" charset="-122"/>
              </a:rPr>
              <a:t>ⅢA</a:t>
            </a:r>
          </a:p>
        </p:txBody>
      </p:sp>
      <p:sp>
        <p:nvSpPr>
          <p:cNvPr id="27673" name="Text Box 25"/>
          <p:cNvSpPr txBox="1">
            <a:spLocks noChangeArrowheads="1"/>
          </p:cNvSpPr>
          <p:nvPr/>
        </p:nvSpPr>
        <p:spPr bwMode="auto">
          <a:xfrm>
            <a:off x="4191000" y="9144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chemeClr val="tx1"/>
                </a:solidFill>
                <a:ea typeface="宋体" pitchFamily="2" charset="-122"/>
              </a:rPr>
              <a:t>ⅣA</a:t>
            </a:r>
          </a:p>
        </p:txBody>
      </p:sp>
      <p:sp>
        <p:nvSpPr>
          <p:cNvPr id="27674" name="Text Box 26"/>
          <p:cNvSpPr txBox="1">
            <a:spLocks noChangeArrowheads="1"/>
          </p:cNvSpPr>
          <p:nvPr/>
        </p:nvSpPr>
        <p:spPr bwMode="auto">
          <a:xfrm>
            <a:off x="5029200" y="9144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chemeClr val="tx1"/>
                </a:solidFill>
                <a:ea typeface="宋体" pitchFamily="2" charset="-122"/>
              </a:rPr>
              <a:t>ⅤA</a:t>
            </a:r>
          </a:p>
        </p:txBody>
      </p:sp>
      <p:sp>
        <p:nvSpPr>
          <p:cNvPr id="27675" name="Text Box 27"/>
          <p:cNvSpPr txBox="1">
            <a:spLocks noChangeArrowheads="1"/>
          </p:cNvSpPr>
          <p:nvPr/>
        </p:nvSpPr>
        <p:spPr bwMode="auto">
          <a:xfrm>
            <a:off x="6019800" y="9144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chemeClr val="tx1"/>
                </a:solidFill>
                <a:ea typeface="宋体" pitchFamily="2" charset="-122"/>
              </a:rPr>
              <a:t>ⅥA</a:t>
            </a:r>
          </a:p>
        </p:txBody>
      </p:sp>
      <p:sp>
        <p:nvSpPr>
          <p:cNvPr id="27676" name="Text Box 28"/>
          <p:cNvSpPr txBox="1">
            <a:spLocks noChangeArrowheads="1"/>
          </p:cNvSpPr>
          <p:nvPr/>
        </p:nvSpPr>
        <p:spPr bwMode="auto">
          <a:xfrm>
            <a:off x="6934200" y="9144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chemeClr val="tx1"/>
                </a:solidFill>
                <a:ea typeface="宋体" pitchFamily="2" charset="-122"/>
              </a:rPr>
              <a:t>ⅦA</a:t>
            </a:r>
          </a:p>
        </p:txBody>
      </p:sp>
      <p:sp>
        <p:nvSpPr>
          <p:cNvPr id="27677" name="Text Box 29"/>
          <p:cNvSpPr txBox="1">
            <a:spLocks noChangeArrowheads="1"/>
          </p:cNvSpPr>
          <p:nvPr/>
        </p:nvSpPr>
        <p:spPr bwMode="auto">
          <a:xfrm>
            <a:off x="7924800" y="9144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chemeClr val="tx1"/>
                </a:solidFill>
                <a:ea typeface="宋体" pitchFamily="2" charset="-122"/>
              </a:rPr>
              <a:t>  0</a:t>
            </a:r>
          </a:p>
        </p:txBody>
      </p:sp>
      <p:sp>
        <p:nvSpPr>
          <p:cNvPr id="27678" name="Text Box 30"/>
          <p:cNvSpPr txBox="1">
            <a:spLocks noChangeArrowheads="1"/>
          </p:cNvSpPr>
          <p:nvPr/>
        </p:nvSpPr>
        <p:spPr bwMode="auto">
          <a:xfrm>
            <a:off x="6019800" y="49530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chemeClr val="tx1"/>
                </a:solidFill>
                <a:ea typeface="宋体" pitchFamily="2" charset="-122"/>
              </a:rPr>
              <a:t> </a:t>
            </a:r>
            <a:r>
              <a:rPr lang="en-US" altLang="zh-CN">
                <a:solidFill>
                  <a:srgbClr val="FF3300"/>
                </a:solidFill>
                <a:ea typeface="宋体" pitchFamily="2" charset="-122"/>
              </a:rPr>
              <a:t>Po</a:t>
            </a:r>
            <a:endParaRPr lang="en-US" altLang="zh-CN" sz="3600">
              <a:solidFill>
                <a:srgbClr val="FF3300"/>
              </a:solidFill>
              <a:ea typeface="宋体" pitchFamily="2" charset="-122"/>
            </a:endParaRPr>
          </a:p>
        </p:txBody>
      </p:sp>
      <p:sp>
        <p:nvSpPr>
          <p:cNvPr id="27679" name="Text Box 31"/>
          <p:cNvSpPr txBox="1">
            <a:spLocks noChangeArrowheads="1"/>
          </p:cNvSpPr>
          <p:nvPr/>
        </p:nvSpPr>
        <p:spPr bwMode="auto">
          <a:xfrm>
            <a:off x="6934200" y="49530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a:solidFill>
                  <a:schemeClr val="tx1"/>
                </a:solidFill>
                <a:ea typeface="宋体" pitchFamily="2" charset="-122"/>
              </a:rPr>
              <a:t> At</a:t>
            </a:r>
            <a:endParaRPr lang="en-US" altLang="zh-CN" sz="3600">
              <a:solidFill>
                <a:schemeClr val="tx1"/>
              </a:solidFill>
              <a:ea typeface="宋体" pitchFamily="2" charset="-122"/>
            </a:endParaRPr>
          </a:p>
        </p:txBody>
      </p:sp>
      <p:sp>
        <p:nvSpPr>
          <p:cNvPr id="17440" name="Line 32"/>
          <p:cNvSpPr>
            <a:spLocks noChangeShapeType="1"/>
          </p:cNvSpPr>
          <p:nvPr/>
        </p:nvSpPr>
        <p:spPr bwMode="auto">
          <a:xfrm>
            <a:off x="3352800" y="2209800"/>
            <a:ext cx="0" cy="53340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Line 33"/>
          <p:cNvSpPr>
            <a:spLocks noChangeShapeType="1"/>
          </p:cNvSpPr>
          <p:nvPr/>
        </p:nvSpPr>
        <p:spPr bwMode="auto">
          <a:xfrm>
            <a:off x="3352800" y="2743200"/>
            <a:ext cx="7620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2" name="Line 34"/>
          <p:cNvSpPr>
            <a:spLocks noChangeShapeType="1"/>
          </p:cNvSpPr>
          <p:nvPr/>
        </p:nvSpPr>
        <p:spPr bwMode="auto">
          <a:xfrm>
            <a:off x="4114800" y="2743200"/>
            <a:ext cx="0" cy="76200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Line 35"/>
          <p:cNvSpPr>
            <a:spLocks noChangeShapeType="1"/>
          </p:cNvSpPr>
          <p:nvPr/>
        </p:nvSpPr>
        <p:spPr bwMode="auto">
          <a:xfrm>
            <a:off x="4114800" y="3505200"/>
            <a:ext cx="9144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4" name="Line 36"/>
          <p:cNvSpPr>
            <a:spLocks noChangeShapeType="1"/>
          </p:cNvSpPr>
          <p:nvPr/>
        </p:nvSpPr>
        <p:spPr bwMode="auto">
          <a:xfrm>
            <a:off x="5029200" y="3505200"/>
            <a:ext cx="0" cy="68580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5" name="Line 37"/>
          <p:cNvSpPr>
            <a:spLocks noChangeShapeType="1"/>
          </p:cNvSpPr>
          <p:nvPr/>
        </p:nvSpPr>
        <p:spPr bwMode="auto">
          <a:xfrm>
            <a:off x="5029200" y="4191000"/>
            <a:ext cx="9144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6" name="Line 38"/>
          <p:cNvSpPr>
            <a:spLocks noChangeShapeType="1"/>
          </p:cNvSpPr>
          <p:nvPr/>
        </p:nvSpPr>
        <p:spPr bwMode="auto">
          <a:xfrm>
            <a:off x="5943600" y="4191000"/>
            <a:ext cx="0" cy="68580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7" name="Line 39"/>
          <p:cNvSpPr>
            <a:spLocks noChangeShapeType="1"/>
          </p:cNvSpPr>
          <p:nvPr/>
        </p:nvSpPr>
        <p:spPr bwMode="auto">
          <a:xfrm>
            <a:off x="5943600" y="4876800"/>
            <a:ext cx="9144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8" name="Line 40"/>
          <p:cNvSpPr>
            <a:spLocks noChangeShapeType="1"/>
          </p:cNvSpPr>
          <p:nvPr/>
        </p:nvSpPr>
        <p:spPr bwMode="auto">
          <a:xfrm>
            <a:off x="6858000" y="4876800"/>
            <a:ext cx="0" cy="68580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9" name="Line 41"/>
          <p:cNvSpPr>
            <a:spLocks noChangeShapeType="1"/>
          </p:cNvSpPr>
          <p:nvPr/>
        </p:nvSpPr>
        <p:spPr bwMode="auto">
          <a:xfrm>
            <a:off x="1676400" y="609600"/>
            <a:ext cx="5867400" cy="0"/>
          </a:xfrm>
          <a:prstGeom prst="line">
            <a:avLst/>
          </a:prstGeom>
          <a:noFill/>
          <a:ln w="5715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50" name="Line 42"/>
          <p:cNvSpPr>
            <a:spLocks noChangeShapeType="1"/>
          </p:cNvSpPr>
          <p:nvPr/>
        </p:nvSpPr>
        <p:spPr bwMode="auto">
          <a:xfrm flipH="1">
            <a:off x="1828800" y="6324600"/>
            <a:ext cx="5867400"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51" name="Line 43"/>
          <p:cNvSpPr>
            <a:spLocks noChangeShapeType="1"/>
          </p:cNvSpPr>
          <p:nvPr/>
        </p:nvSpPr>
        <p:spPr bwMode="auto">
          <a:xfrm>
            <a:off x="1676400" y="1752600"/>
            <a:ext cx="0" cy="40386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52" name="Line 44"/>
          <p:cNvSpPr>
            <a:spLocks noChangeShapeType="1"/>
          </p:cNvSpPr>
          <p:nvPr/>
        </p:nvSpPr>
        <p:spPr bwMode="auto">
          <a:xfrm flipV="1">
            <a:off x="7924800" y="1752600"/>
            <a:ext cx="0" cy="4038600"/>
          </a:xfrm>
          <a:prstGeom prst="line">
            <a:avLst/>
          </a:prstGeom>
          <a:noFill/>
          <a:ln w="5715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53" name="Text Box 45"/>
          <p:cNvSpPr txBox="1">
            <a:spLocks noChangeArrowheads="1"/>
          </p:cNvSpPr>
          <p:nvPr/>
        </p:nvSpPr>
        <p:spPr bwMode="auto">
          <a:xfrm>
            <a:off x="3276600" y="1365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zh-CN" altLang="en-US" sz="2400" dirty="0">
                <a:solidFill>
                  <a:schemeClr val="tx1">
                    <a:lumMod val="95000"/>
                    <a:lumOff val="5000"/>
                  </a:schemeClr>
                </a:solidFill>
                <a:ea typeface="楷体_GB2312" pitchFamily="49" charset="-122"/>
              </a:rPr>
              <a:t>非金属性逐渐增强</a:t>
            </a:r>
          </a:p>
        </p:txBody>
      </p:sp>
      <p:sp>
        <p:nvSpPr>
          <p:cNvPr id="17454" name="Text Box 46"/>
          <p:cNvSpPr txBox="1">
            <a:spLocks noChangeArrowheads="1"/>
          </p:cNvSpPr>
          <p:nvPr/>
        </p:nvSpPr>
        <p:spPr bwMode="auto">
          <a:xfrm>
            <a:off x="3429000" y="63087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sz="2000">
                <a:solidFill>
                  <a:schemeClr val="tx1"/>
                </a:solidFill>
                <a:ea typeface="楷体_GB2312" pitchFamily="49" charset="-122"/>
              </a:rPr>
              <a:t>    </a:t>
            </a:r>
            <a:r>
              <a:rPr lang="zh-CN" altLang="en-US" sz="2400">
                <a:solidFill>
                  <a:schemeClr val="tx1"/>
                </a:solidFill>
                <a:ea typeface="楷体_GB2312" pitchFamily="49" charset="-122"/>
              </a:rPr>
              <a:t>金属性逐渐增强</a:t>
            </a:r>
          </a:p>
        </p:txBody>
      </p:sp>
      <p:sp>
        <p:nvSpPr>
          <p:cNvPr id="17455" name="Text Box 47"/>
          <p:cNvSpPr txBox="1">
            <a:spLocks noChangeArrowheads="1"/>
          </p:cNvSpPr>
          <p:nvPr/>
        </p:nvSpPr>
        <p:spPr bwMode="auto">
          <a:xfrm>
            <a:off x="1676400" y="2667000"/>
            <a:ext cx="5492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zh-CN" altLang="en-US" sz="2400" b="0">
                <a:solidFill>
                  <a:srgbClr val="FF3300"/>
                </a:solidFill>
                <a:ea typeface="楷体_GB2312" pitchFamily="49" charset="-122"/>
              </a:rPr>
              <a:t>金属性逐渐增强</a:t>
            </a:r>
          </a:p>
        </p:txBody>
      </p:sp>
      <p:sp>
        <p:nvSpPr>
          <p:cNvPr id="17456" name="Text Box 48"/>
          <p:cNvSpPr txBox="1">
            <a:spLocks noChangeArrowheads="1"/>
          </p:cNvSpPr>
          <p:nvPr/>
        </p:nvSpPr>
        <p:spPr bwMode="auto">
          <a:xfrm>
            <a:off x="7391400" y="1828800"/>
            <a:ext cx="5492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b="1">
                <a:solidFill>
                  <a:schemeClr val="accent2"/>
                </a:solidFill>
                <a:latin typeface="Times New Roman" pitchFamily="18" charset="0"/>
                <a:ea typeface="方正姚体" pitchFamily="2" charset="-122"/>
              </a:defRPr>
            </a:lvl1pPr>
            <a:lvl2pPr marL="742950" indent="-285750" eaLnBrk="0" hangingPunct="0">
              <a:defRPr kumimoji="1" sz="2800" b="1">
                <a:solidFill>
                  <a:schemeClr val="accent2"/>
                </a:solidFill>
                <a:latin typeface="Times New Roman" pitchFamily="18" charset="0"/>
                <a:ea typeface="方正姚体" pitchFamily="2" charset="-122"/>
              </a:defRPr>
            </a:lvl2pPr>
            <a:lvl3pPr marL="1143000" indent="-228600" eaLnBrk="0" hangingPunct="0">
              <a:defRPr kumimoji="1" sz="2800" b="1">
                <a:solidFill>
                  <a:schemeClr val="accent2"/>
                </a:solidFill>
                <a:latin typeface="Times New Roman" pitchFamily="18" charset="0"/>
                <a:ea typeface="方正姚体" pitchFamily="2" charset="-122"/>
              </a:defRPr>
            </a:lvl3pPr>
            <a:lvl4pPr marL="1600200" indent="-228600" eaLnBrk="0" hangingPunct="0">
              <a:defRPr kumimoji="1" sz="2800" b="1">
                <a:solidFill>
                  <a:schemeClr val="accent2"/>
                </a:solidFill>
                <a:latin typeface="Times New Roman" pitchFamily="18" charset="0"/>
                <a:ea typeface="方正姚体" pitchFamily="2" charset="-122"/>
              </a:defRPr>
            </a:lvl4pPr>
            <a:lvl5pPr marL="2057400" indent="-228600" eaLnBrk="0" hangingPunct="0">
              <a:defRPr kumimoji="1" sz="2800" b="1">
                <a:solidFill>
                  <a:schemeClr val="accent2"/>
                </a:solidFill>
                <a:latin typeface="Times New Roman" pitchFamily="18" charset="0"/>
                <a:ea typeface="方正姚体" pitchFamily="2" charset="-122"/>
              </a:defRPr>
            </a:lvl5pPr>
            <a:lvl6pPr marL="25146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6pPr>
            <a:lvl7pPr marL="29718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7pPr>
            <a:lvl8pPr marL="34290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8pPr>
            <a:lvl9pPr marL="3886200" indent="-228600" eaLnBrk="0" fontAlgn="base" hangingPunct="0">
              <a:spcBef>
                <a:spcPct val="0"/>
              </a:spcBef>
              <a:spcAft>
                <a:spcPct val="0"/>
              </a:spcAft>
              <a:defRPr kumimoji="1" sz="2800" b="1">
                <a:solidFill>
                  <a:schemeClr val="accent2"/>
                </a:solidFill>
                <a:latin typeface="Times New Roman" pitchFamily="18" charset="0"/>
                <a:ea typeface="方正姚体" pitchFamily="2" charset="-122"/>
              </a:defRPr>
            </a:lvl9pPr>
          </a:lstStyle>
          <a:p>
            <a:pPr eaLnBrk="1" hangingPunct="1">
              <a:spcBef>
                <a:spcPct val="50000"/>
              </a:spcBef>
            </a:pPr>
            <a:r>
              <a:rPr lang="en-US" altLang="zh-CN" sz="2400">
                <a:solidFill>
                  <a:schemeClr val="tx1"/>
                </a:solidFill>
                <a:latin typeface="楷体_GB2312" pitchFamily="49" charset="-122"/>
                <a:ea typeface="楷体_GB2312" pitchFamily="49" charset="-122"/>
              </a:rPr>
              <a:t> </a:t>
            </a:r>
            <a:r>
              <a:rPr lang="zh-CN" altLang="en-US" sz="2400">
                <a:solidFill>
                  <a:schemeClr val="tx1"/>
                </a:solidFill>
                <a:latin typeface="楷体_GB2312" pitchFamily="49" charset="-122"/>
                <a:ea typeface="楷体_GB2312" pitchFamily="49" charset="-122"/>
              </a:rPr>
              <a:t>非金属性逐渐增强</a:t>
            </a:r>
          </a:p>
        </p:txBody>
      </p:sp>
    </p:spTree>
    <p:extLst>
      <p:ext uri="{BB962C8B-B14F-4D97-AF65-F5344CB8AC3E}">
        <p14:creationId xmlns:p14="http://schemas.microsoft.com/office/powerpoint/2010/main" val="173480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51"/>
                                        </p:tgtEl>
                                        <p:attrNameLst>
                                          <p:attrName>style.visibility</p:attrName>
                                        </p:attrNameLst>
                                      </p:cBhvr>
                                      <p:to>
                                        <p:strVal val="visible"/>
                                      </p:to>
                                    </p:set>
                                    <p:animEffect transition="in" filter="wipe(up)">
                                      <p:cBhvr>
                                        <p:cTn id="7" dur="500"/>
                                        <p:tgtEl>
                                          <p:spTgt spid="17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55"/>
                                        </p:tgtEl>
                                        <p:attrNameLst>
                                          <p:attrName>style.visibility</p:attrName>
                                        </p:attrNameLst>
                                      </p:cBhvr>
                                      <p:to>
                                        <p:strVal val="visible"/>
                                      </p:to>
                                    </p:set>
                                    <p:animEffect transition="in" filter="dissolve">
                                      <p:cBhvr>
                                        <p:cTn id="12" dur="500"/>
                                        <p:tgtEl>
                                          <p:spTgt spid="174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7450"/>
                                        </p:tgtEl>
                                        <p:attrNameLst>
                                          <p:attrName>style.visibility</p:attrName>
                                        </p:attrNameLst>
                                      </p:cBhvr>
                                      <p:to>
                                        <p:strVal val="visible"/>
                                      </p:to>
                                    </p:set>
                                    <p:animEffect transition="in" filter="wipe(right)">
                                      <p:cBhvr>
                                        <p:cTn id="17" dur="500"/>
                                        <p:tgtEl>
                                          <p:spTgt spid="174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454"/>
                                        </p:tgtEl>
                                        <p:attrNameLst>
                                          <p:attrName>style.visibility</p:attrName>
                                        </p:attrNameLst>
                                      </p:cBhvr>
                                      <p:to>
                                        <p:strVal val="visible"/>
                                      </p:to>
                                    </p:set>
                                    <p:animEffect transition="in" filter="dissolve">
                                      <p:cBhvr>
                                        <p:cTn id="22" dur="500"/>
                                        <p:tgtEl>
                                          <p:spTgt spid="174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49"/>
                                        </p:tgtEl>
                                        <p:attrNameLst>
                                          <p:attrName>style.visibility</p:attrName>
                                        </p:attrNameLst>
                                      </p:cBhvr>
                                      <p:to>
                                        <p:strVal val="visible"/>
                                      </p:to>
                                    </p:set>
                                    <p:animEffect transition="in" filter="wipe(left)">
                                      <p:cBhvr>
                                        <p:cTn id="27" dur="500"/>
                                        <p:tgtEl>
                                          <p:spTgt spid="174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453"/>
                                        </p:tgtEl>
                                        <p:attrNameLst>
                                          <p:attrName>style.visibility</p:attrName>
                                        </p:attrNameLst>
                                      </p:cBhvr>
                                      <p:to>
                                        <p:strVal val="visible"/>
                                      </p:to>
                                    </p:set>
                                    <p:animEffect transition="in" filter="dissolve">
                                      <p:cBhvr>
                                        <p:cTn id="32" dur="500"/>
                                        <p:tgtEl>
                                          <p:spTgt spid="174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7452"/>
                                        </p:tgtEl>
                                        <p:attrNameLst>
                                          <p:attrName>style.visibility</p:attrName>
                                        </p:attrNameLst>
                                      </p:cBhvr>
                                      <p:to>
                                        <p:strVal val="visible"/>
                                      </p:to>
                                    </p:set>
                                    <p:animEffect transition="in" filter="wipe(down)">
                                      <p:cBhvr>
                                        <p:cTn id="37" dur="500"/>
                                        <p:tgtEl>
                                          <p:spTgt spid="174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456"/>
                                        </p:tgtEl>
                                        <p:attrNameLst>
                                          <p:attrName>style.visibility</p:attrName>
                                        </p:attrNameLst>
                                      </p:cBhvr>
                                      <p:to>
                                        <p:strVal val="visible"/>
                                      </p:to>
                                    </p:set>
                                    <p:animEffect transition="in" filter="dissolve">
                                      <p:cBhvr>
                                        <p:cTn id="42" dur="500"/>
                                        <p:tgtEl>
                                          <p:spTgt spid="174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7440"/>
                                        </p:tgtEl>
                                        <p:attrNameLst>
                                          <p:attrName>style.visibility</p:attrName>
                                        </p:attrNameLst>
                                      </p:cBhvr>
                                      <p:to>
                                        <p:strVal val="visible"/>
                                      </p:to>
                                    </p:set>
                                    <p:animEffect transition="in" filter="wipe(up)">
                                      <p:cBhvr>
                                        <p:cTn id="47" dur="500"/>
                                        <p:tgtEl>
                                          <p:spTgt spid="17440"/>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7441"/>
                                        </p:tgtEl>
                                        <p:attrNameLst>
                                          <p:attrName>style.visibility</p:attrName>
                                        </p:attrNameLst>
                                      </p:cBhvr>
                                      <p:to>
                                        <p:strVal val="visible"/>
                                      </p:to>
                                    </p:set>
                                    <p:animEffect transition="in" filter="wipe(left)">
                                      <p:cBhvr>
                                        <p:cTn id="51" dur="500"/>
                                        <p:tgtEl>
                                          <p:spTgt spid="17441"/>
                                        </p:tgtEl>
                                      </p:cBhvr>
                                    </p:animEffect>
                                  </p:childTnLst>
                                </p:cTn>
                              </p:par>
                            </p:childTnLst>
                          </p:cTn>
                        </p:par>
                        <p:par>
                          <p:cTn id="52" fill="hold" nodeType="afterGroup">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17442"/>
                                        </p:tgtEl>
                                        <p:attrNameLst>
                                          <p:attrName>style.visibility</p:attrName>
                                        </p:attrNameLst>
                                      </p:cBhvr>
                                      <p:to>
                                        <p:strVal val="visible"/>
                                      </p:to>
                                    </p:set>
                                    <p:animEffect transition="in" filter="wipe(up)">
                                      <p:cBhvr>
                                        <p:cTn id="55" dur="500"/>
                                        <p:tgtEl>
                                          <p:spTgt spid="17442"/>
                                        </p:tgtEl>
                                      </p:cBhvr>
                                    </p:animEffect>
                                  </p:childTnLst>
                                </p:cTn>
                              </p:par>
                            </p:childTnLst>
                          </p:cTn>
                        </p:par>
                        <p:par>
                          <p:cTn id="56" fill="hold" nodeType="afterGroup">
                            <p:stCondLst>
                              <p:cond delay="1500"/>
                            </p:stCondLst>
                            <p:childTnLst>
                              <p:par>
                                <p:cTn id="57" presetID="22" presetClass="entr" presetSubtype="8" fill="hold" grpId="0" nodeType="afterEffect">
                                  <p:stCondLst>
                                    <p:cond delay="0"/>
                                  </p:stCondLst>
                                  <p:childTnLst>
                                    <p:set>
                                      <p:cBhvr>
                                        <p:cTn id="58" dur="1" fill="hold">
                                          <p:stCondLst>
                                            <p:cond delay="0"/>
                                          </p:stCondLst>
                                        </p:cTn>
                                        <p:tgtEl>
                                          <p:spTgt spid="17443"/>
                                        </p:tgtEl>
                                        <p:attrNameLst>
                                          <p:attrName>style.visibility</p:attrName>
                                        </p:attrNameLst>
                                      </p:cBhvr>
                                      <p:to>
                                        <p:strVal val="visible"/>
                                      </p:to>
                                    </p:set>
                                    <p:animEffect transition="in" filter="wipe(left)">
                                      <p:cBhvr>
                                        <p:cTn id="59" dur="500"/>
                                        <p:tgtEl>
                                          <p:spTgt spid="17443"/>
                                        </p:tgtEl>
                                      </p:cBhvr>
                                    </p:animEffect>
                                  </p:childTnLst>
                                </p:cTn>
                              </p:par>
                            </p:childTnLst>
                          </p:cTn>
                        </p:par>
                        <p:par>
                          <p:cTn id="60" fill="hold" nodeType="afterGroup">
                            <p:stCondLst>
                              <p:cond delay="2000"/>
                            </p:stCondLst>
                            <p:childTnLst>
                              <p:par>
                                <p:cTn id="61" presetID="22" presetClass="entr" presetSubtype="1" fill="hold" grpId="0" nodeType="afterEffect">
                                  <p:stCondLst>
                                    <p:cond delay="0"/>
                                  </p:stCondLst>
                                  <p:childTnLst>
                                    <p:set>
                                      <p:cBhvr>
                                        <p:cTn id="62" dur="1" fill="hold">
                                          <p:stCondLst>
                                            <p:cond delay="0"/>
                                          </p:stCondLst>
                                        </p:cTn>
                                        <p:tgtEl>
                                          <p:spTgt spid="17444"/>
                                        </p:tgtEl>
                                        <p:attrNameLst>
                                          <p:attrName>style.visibility</p:attrName>
                                        </p:attrNameLst>
                                      </p:cBhvr>
                                      <p:to>
                                        <p:strVal val="visible"/>
                                      </p:to>
                                    </p:set>
                                    <p:animEffect transition="in" filter="wipe(up)">
                                      <p:cBhvr>
                                        <p:cTn id="63" dur="500"/>
                                        <p:tgtEl>
                                          <p:spTgt spid="17444"/>
                                        </p:tgtEl>
                                      </p:cBhvr>
                                    </p:animEffect>
                                  </p:childTnLst>
                                </p:cTn>
                              </p:par>
                            </p:childTnLst>
                          </p:cTn>
                        </p:par>
                        <p:par>
                          <p:cTn id="64" fill="hold" nodeType="afterGroup">
                            <p:stCondLst>
                              <p:cond delay="2500"/>
                            </p:stCondLst>
                            <p:childTnLst>
                              <p:par>
                                <p:cTn id="65" presetID="22" presetClass="entr" presetSubtype="8" fill="hold" grpId="0" nodeType="afterEffect">
                                  <p:stCondLst>
                                    <p:cond delay="0"/>
                                  </p:stCondLst>
                                  <p:childTnLst>
                                    <p:set>
                                      <p:cBhvr>
                                        <p:cTn id="66" dur="1" fill="hold">
                                          <p:stCondLst>
                                            <p:cond delay="0"/>
                                          </p:stCondLst>
                                        </p:cTn>
                                        <p:tgtEl>
                                          <p:spTgt spid="17445"/>
                                        </p:tgtEl>
                                        <p:attrNameLst>
                                          <p:attrName>style.visibility</p:attrName>
                                        </p:attrNameLst>
                                      </p:cBhvr>
                                      <p:to>
                                        <p:strVal val="visible"/>
                                      </p:to>
                                    </p:set>
                                    <p:animEffect transition="in" filter="wipe(left)">
                                      <p:cBhvr>
                                        <p:cTn id="67" dur="500"/>
                                        <p:tgtEl>
                                          <p:spTgt spid="17445"/>
                                        </p:tgtEl>
                                      </p:cBhvr>
                                    </p:animEffect>
                                  </p:childTnLst>
                                </p:cTn>
                              </p:par>
                            </p:childTnLst>
                          </p:cTn>
                        </p:par>
                        <p:par>
                          <p:cTn id="68" fill="hold" nodeType="afterGroup">
                            <p:stCondLst>
                              <p:cond delay="3000"/>
                            </p:stCondLst>
                            <p:childTnLst>
                              <p:par>
                                <p:cTn id="69" presetID="22" presetClass="entr" presetSubtype="1" fill="hold" grpId="0" nodeType="afterEffect">
                                  <p:stCondLst>
                                    <p:cond delay="0"/>
                                  </p:stCondLst>
                                  <p:childTnLst>
                                    <p:set>
                                      <p:cBhvr>
                                        <p:cTn id="70" dur="1" fill="hold">
                                          <p:stCondLst>
                                            <p:cond delay="0"/>
                                          </p:stCondLst>
                                        </p:cTn>
                                        <p:tgtEl>
                                          <p:spTgt spid="17446"/>
                                        </p:tgtEl>
                                        <p:attrNameLst>
                                          <p:attrName>style.visibility</p:attrName>
                                        </p:attrNameLst>
                                      </p:cBhvr>
                                      <p:to>
                                        <p:strVal val="visible"/>
                                      </p:to>
                                    </p:set>
                                    <p:animEffect transition="in" filter="wipe(up)">
                                      <p:cBhvr>
                                        <p:cTn id="71" dur="500"/>
                                        <p:tgtEl>
                                          <p:spTgt spid="17446"/>
                                        </p:tgtEl>
                                      </p:cBhvr>
                                    </p:animEffect>
                                  </p:childTnLst>
                                </p:cTn>
                              </p:par>
                            </p:childTnLst>
                          </p:cTn>
                        </p:par>
                        <p:par>
                          <p:cTn id="72" fill="hold" nodeType="afterGroup">
                            <p:stCondLst>
                              <p:cond delay="3500"/>
                            </p:stCondLst>
                            <p:childTnLst>
                              <p:par>
                                <p:cTn id="73" presetID="22" presetClass="entr" presetSubtype="8" fill="hold" grpId="0" nodeType="afterEffect">
                                  <p:stCondLst>
                                    <p:cond delay="0"/>
                                  </p:stCondLst>
                                  <p:childTnLst>
                                    <p:set>
                                      <p:cBhvr>
                                        <p:cTn id="74" dur="1" fill="hold">
                                          <p:stCondLst>
                                            <p:cond delay="0"/>
                                          </p:stCondLst>
                                        </p:cTn>
                                        <p:tgtEl>
                                          <p:spTgt spid="17447"/>
                                        </p:tgtEl>
                                        <p:attrNameLst>
                                          <p:attrName>style.visibility</p:attrName>
                                        </p:attrNameLst>
                                      </p:cBhvr>
                                      <p:to>
                                        <p:strVal val="visible"/>
                                      </p:to>
                                    </p:set>
                                    <p:animEffect transition="in" filter="wipe(left)">
                                      <p:cBhvr>
                                        <p:cTn id="75" dur="500"/>
                                        <p:tgtEl>
                                          <p:spTgt spid="17447"/>
                                        </p:tgtEl>
                                      </p:cBhvr>
                                    </p:animEffect>
                                  </p:childTnLst>
                                </p:cTn>
                              </p:par>
                            </p:childTnLst>
                          </p:cTn>
                        </p:par>
                        <p:par>
                          <p:cTn id="76" fill="hold" nodeType="afterGroup">
                            <p:stCondLst>
                              <p:cond delay="4000"/>
                            </p:stCondLst>
                            <p:childTnLst>
                              <p:par>
                                <p:cTn id="77" presetID="22" presetClass="entr" presetSubtype="1" fill="hold" grpId="0" nodeType="afterEffect">
                                  <p:stCondLst>
                                    <p:cond delay="0"/>
                                  </p:stCondLst>
                                  <p:childTnLst>
                                    <p:set>
                                      <p:cBhvr>
                                        <p:cTn id="78" dur="1" fill="hold">
                                          <p:stCondLst>
                                            <p:cond delay="0"/>
                                          </p:stCondLst>
                                        </p:cTn>
                                        <p:tgtEl>
                                          <p:spTgt spid="17448"/>
                                        </p:tgtEl>
                                        <p:attrNameLst>
                                          <p:attrName>style.visibility</p:attrName>
                                        </p:attrNameLst>
                                      </p:cBhvr>
                                      <p:to>
                                        <p:strVal val="visible"/>
                                      </p:to>
                                    </p:set>
                                    <p:animEffect transition="in" filter="wipe(up)">
                                      <p:cBhvr>
                                        <p:cTn id="79" dur="500"/>
                                        <p:tgtEl>
                                          <p:spTgt spid="17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0" grpId="0" animBg="1"/>
      <p:bldP spid="17441" grpId="0" animBg="1"/>
      <p:bldP spid="17442" grpId="0" animBg="1"/>
      <p:bldP spid="17443" grpId="0" animBg="1"/>
      <p:bldP spid="17444" grpId="0" animBg="1"/>
      <p:bldP spid="17445" grpId="0" animBg="1"/>
      <p:bldP spid="17446" grpId="0" animBg="1"/>
      <p:bldP spid="17447" grpId="0" animBg="1"/>
      <p:bldP spid="17448" grpId="0" animBg="1"/>
      <p:bldP spid="17449" grpId="0" animBg="1"/>
      <p:bldP spid="17450" grpId="0" animBg="1"/>
      <p:bldP spid="17451" grpId="0" animBg="1"/>
      <p:bldP spid="17452" grpId="0" animBg="1"/>
      <p:bldP spid="17453" grpId="0" autoUpdateAnimBg="0"/>
      <p:bldP spid="17454" grpId="0" autoUpdateAnimBg="0"/>
      <p:bldP spid="17455" grpId="0" autoUpdateAnimBg="0"/>
      <p:bldP spid="1745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207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2232592"/>
            <a:ext cx="5262979" cy="646331"/>
          </a:xfrm>
          <a:prstGeom prst="rect">
            <a:avLst/>
          </a:prstGeom>
          <a:noFill/>
        </p:spPr>
        <p:txBody>
          <a:bodyPr wrap="none" rtlCol="0">
            <a:spAutoFit/>
          </a:bodyPr>
          <a:lstStyle/>
          <a:p>
            <a:r>
              <a:rPr lang="zh-CN" altLang="en-US" sz="3600" dirty="0" smtClean="0"/>
              <a:t>元素周期表和元素周期律</a:t>
            </a:r>
            <a:endParaRPr lang="zh-CN" altLang="en-US" sz="3600" dirty="0"/>
          </a:p>
        </p:txBody>
      </p:sp>
    </p:spTree>
    <p:extLst>
      <p:ext uri="{BB962C8B-B14F-4D97-AF65-F5344CB8AC3E}">
        <p14:creationId xmlns:p14="http://schemas.microsoft.com/office/powerpoint/2010/main" val="3986401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002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994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3" name="Text Box 3"/>
          <p:cNvSpPr txBox="1">
            <a:spLocks noChangeArrowheads="1"/>
          </p:cNvSpPr>
          <p:nvPr/>
        </p:nvSpPr>
        <p:spPr bwMode="auto">
          <a:xfrm>
            <a:off x="323529" y="476672"/>
            <a:ext cx="835292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smtClean="0"/>
              <a:t>一</a:t>
            </a:r>
            <a:r>
              <a:rPr lang="zh-CN" altLang="en-US" sz="2800" dirty="0"/>
              <a:t>、元素周期表</a:t>
            </a:r>
          </a:p>
          <a:p>
            <a:r>
              <a:rPr lang="en-US" altLang="zh-CN" sz="2800" dirty="0"/>
              <a:t>1.</a:t>
            </a:r>
            <a:r>
              <a:rPr lang="zh-CN" altLang="en-US" sz="2800" dirty="0"/>
              <a:t>原子序数</a:t>
            </a:r>
            <a:r>
              <a:rPr lang="en-US" altLang="zh-CN" sz="2800" dirty="0"/>
              <a:t>:</a:t>
            </a:r>
            <a:r>
              <a:rPr lang="zh-CN" altLang="en-US" sz="2800" dirty="0"/>
              <a:t>按照元素在周期表中的顺序给元素所编的序号。</a:t>
            </a:r>
          </a:p>
          <a:p>
            <a:r>
              <a:rPr lang="zh-CN" altLang="en-US" sz="2800" dirty="0"/>
              <a:t>原子序数</a:t>
            </a:r>
            <a:r>
              <a:rPr lang="en-US" altLang="zh-CN" sz="2800" dirty="0"/>
              <a:t>=_________=</a:t>
            </a:r>
            <a:r>
              <a:rPr lang="zh-CN" altLang="en-US" sz="2800" dirty="0"/>
              <a:t>核外电子数</a:t>
            </a:r>
            <a:r>
              <a:rPr lang="en-US" altLang="zh-CN" sz="2800" dirty="0"/>
              <a:t>=</a:t>
            </a:r>
            <a:r>
              <a:rPr lang="zh-CN" altLang="en-US" sz="2800" dirty="0"/>
              <a:t>质子数。</a:t>
            </a:r>
          </a:p>
        </p:txBody>
      </p:sp>
      <p:sp>
        <p:nvSpPr>
          <p:cNvPr id="737285" name="Text Box 5"/>
          <p:cNvSpPr txBox="1">
            <a:spLocks noChangeArrowheads="1"/>
          </p:cNvSpPr>
          <p:nvPr/>
        </p:nvSpPr>
        <p:spPr bwMode="auto">
          <a:xfrm>
            <a:off x="1547664" y="1700808"/>
            <a:ext cx="2514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spAutoFit/>
          </a:bodyPr>
          <a:lstStyle/>
          <a:p>
            <a:r>
              <a:rPr lang="zh-CN" altLang="en-US" sz="2800" dirty="0">
                <a:solidFill>
                  <a:srgbClr val="FF0000"/>
                </a:solidFill>
              </a:rPr>
              <a:t>核电荷数</a:t>
            </a:r>
          </a:p>
        </p:txBody>
      </p:sp>
      <p:sp>
        <p:nvSpPr>
          <p:cNvPr id="5" name="Text Box 2"/>
          <p:cNvSpPr txBox="1">
            <a:spLocks noChangeArrowheads="1"/>
          </p:cNvSpPr>
          <p:nvPr/>
        </p:nvSpPr>
        <p:spPr bwMode="auto">
          <a:xfrm>
            <a:off x="467544" y="3095539"/>
            <a:ext cx="41824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t>2.</a:t>
            </a:r>
            <a:r>
              <a:rPr lang="zh-CN" altLang="en-US" sz="2400" dirty="0"/>
              <a:t>元素周期表的编排原则</a:t>
            </a:r>
            <a:r>
              <a:rPr lang="en-US" altLang="zh-CN" sz="2400" dirty="0"/>
              <a:t>:</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315" y="3744076"/>
            <a:ext cx="6653212" cy="2637252"/>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5271790" y="3557204"/>
            <a:ext cx="2468562" cy="58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400" dirty="0">
                <a:solidFill>
                  <a:srgbClr val="FF0000"/>
                </a:solidFill>
              </a:rPr>
              <a:t>原子序数</a:t>
            </a:r>
          </a:p>
        </p:txBody>
      </p:sp>
      <p:sp>
        <p:nvSpPr>
          <p:cNvPr id="8" name="Text Box 5"/>
          <p:cNvSpPr txBox="1">
            <a:spLocks noChangeArrowheads="1"/>
          </p:cNvSpPr>
          <p:nvPr/>
        </p:nvSpPr>
        <p:spPr bwMode="auto">
          <a:xfrm>
            <a:off x="3638253" y="5173092"/>
            <a:ext cx="2468563" cy="58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400">
                <a:solidFill>
                  <a:srgbClr val="FF0000"/>
                </a:solidFill>
              </a:rPr>
              <a:t>最外层电子数</a:t>
            </a:r>
          </a:p>
        </p:txBody>
      </p:sp>
      <p:sp>
        <p:nvSpPr>
          <p:cNvPr id="9" name="Text Box 6"/>
          <p:cNvSpPr txBox="1">
            <a:spLocks noChangeArrowheads="1"/>
          </p:cNvSpPr>
          <p:nvPr/>
        </p:nvSpPr>
        <p:spPr bwMode="auto">
          <a:xfrm>
            <a:off x="2123778" y="5729507"/>
            <a:ext cx="2468563" cy="58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400" dirty="0">
                <a:solidFill>
                  <a:srgbClr val="FF0000"/>
                </a:solidFill>
              </a:rPr>
              <a:t>电子层数</a:t>
            </a:r>
          </a:p>
        </p:txBody>
      </p:sp>
    </p:spTree>
    <p:extLst>
      <p:ext uri="{BB962C8B-B14F-4D97-AF65-F5344CB8AC3E}">
        <p14:creationId xmlns:p14="http://schemas.microsoft.com/office/powerpoint/2010/main" val="3835574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285"/>
                                        </p:tgtEl>
                                        <p:attrNameLst>
                                          <p:attrName>style.visibility</p:attrName>
                                        </p:attrNameLst>
                                      </p:cBhvr>
                                      <p:to>
                                        <p:strVal val="visible"/>
                                      </p:to>
                                    </p:set>
                                    <p:animEffect transition="in" filter="blinds(horizontal)">
                                      <p:cBhvr>
                                        <p:cTn id="7" dur="500"/>
                                        <p:tgtEl>
                                          <p:spTgt spid="7372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5" grpId="0" autoUpdateAnimBg="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a:hlinkClick r:id="" action="ppaction://hlinkshowjump?jump=firstslide" highlightClick="1"/>
          </p:cNvPr>
          <p:cNvSpPr>
            <a:spLocks noChangeArrowheads="1"/>
          </p:cNvSpPr>
          <p:nvPr/>
        </p:nvSpPr>
        <p:spPr bwMode="auto">
          <a:xfrm>
            <a:off x="8375650" y="6396038"/>
            <a:ext cx="685800" cy="381000"/>
          </a:xfrm>
          <a:prstGeom prst="actionButtonBeginning">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3" name="AutoShape 3">
            <a:hlinkClick r:id="" action="ppaction://hlinkshowjump?jump=previousslide" highlightClick="1"/>
          </p:cNvPr>
          <p:cNvSpPr>
            <a:spLocks noChangeArrowheads="1"/>
          </p:cNvSpPr>
          <p:nvPr/>
        </p:nvSpPr>
        <p:spPr bwMode="auto">
          <a:xfrm>
            <a:off x="7613650" y="6396038"/>
            <a:ext cx="685800" cy="381000"/>
          </a:xfrm>
          <a:prstGeom prst="actionButtonBackPreviou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4" name="AutoShape 4">
            <a:hlinkClick r:id="" action="ppaction://hlinkshowjump?jump=nextslide" highlightClick="1"/>
          </p:cNvPr>
          <p:cNvSpPr>
            <a:spLocks noChangeArrowheads="1"/>
          </p:cNvSpPr>
          <p:nvPr/>
        </p:nvSpPr>
        <p:spPr bwMode="auto">
          <a:xfrm>
            <a:off x="6699250" y="6472238"/>
            <a:ext cx="762000" cy="381000"/>
          </a:xfrm>
          <a:prstGeom prst="actionButtonForwardNex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5" name="AutoShape 7">
            <a:hlinkClick r:id="" action="ppaction://hlinkshowjump?jump=lastslide" highlightClick="1"/>
          </p:cNvPr>
          <p:cNvSpPr>
            <a:spLocks noChangeArrowheads="1"/>
          </p:cNvSpPr>
          <p:nvPr/>
        </p:nvSpPr>
        <p:spPr bwMode="auto">
          <a:xfrm>
            <a:off x="8375650" y="6472238"/>
            <a:ext cx="762000" cy="304800"/>
          </a:xfrm>
          <a:prstGeom prst="actionButtonE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6" name="AutoShape 8">
            <a:hlinkClick r:id="" action="ppaction://hlinkshowjump?jump=nextslide" highlightClick="1"/>
          </p:cNvPr>
          <p:cNvSpPr>
            <a:spLocks noChangeArrowheads="1"/>
          </p:cNvSpPr>
          <p:nvPr/>
        </p:nvSpPr>
        <p:spPr bwMode="auto">
          <a:xfrm>
            <a:off x="6699250" y="6472238"/>
            <a:ext cx="762000" cy="304800"/>
          </a:xfrm>
          <a:prstGeom prst="actionButtonForwardNex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27" name="AutoShape 9">
            <a:hlinkClick r:id="" action="ppaction://hlinkshowjump?jump=previousslide" highlightClick="1"/>
          </p:cNvPr>
          <p:cNvSpPr>
            <a:spLocks noChangeArrowheads="1"/>
          </p:cNvSpPr>
          <p:nvPr/>
        </p:nvSpPr>
        <p:spPr bwMode="auto">
          <a:xfrm>
            <a:off x="7537450" y="6472238"/>
            <a:ext cx="762000" cy="304800"/>
          </a:xfrm>
          <a:prstGeom prst="actionButtonBackPreviou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200" name="Text Box 80"/>
          <p:cNvSpPr txBox="1">
            <a:spLocks noChangeArrowheads="1"/>
          </p:cNvSpPr>
          <p:nvPr/>
        </p:nvSpPr>
        <p:spPr bwMode="auto">
          <a:xfrm>
            <a:off x="2149475" y="423863"/>
            <a:ext cx="3359150" cy="701675"/>
          </a:xfrm>
          <a:prstGeom prst="rect">
            <a:avLst/>
          </a:prstGeom>
          <a:solidFill>
            <a:schemeClr val="accent1"/>
          </a:solidFill>
          <a:ln w="9525">
            <a:noFill/>
            <a:miter lim="800000"/>
            <a:headEnd/>
            <a:tailEnd/>
          </a:ln>
          <a:effectLst>
            <a:outerShdw dist="107763" dir="13500000" algn="ctr" rotWithShape="0">
              <a:srgbClr val="808080"/>
            </a:outerShdw>
          </a:effectLst>
        </p:spPr>
        <p:txBody>
          <a:bodyPr>
            <a:spAutoFit/>
          </a:bodyPr>
          <a:lstStyle/>
          <a:p>
            <a:pPr>
              <a:spcBef>
                <a:spcPct val="50000"/>
              </a:spcBef>
              <a:defRPr/>
            </a:pPr>
            <a:r>
              <a:rPr lang="zh-CN" altLang="en-US" sz="4000" b="1">
                <a:solidFill>
                  <a:schemeClr val="tx2"/>
                </a:solidFill>
                <a:effectLst>
                  <a:outerShdw blurRad="38100" dist="38100" dir="2700000" algn="tl">
                    <a:srgbClr val="FFFFFF"/>
                  </a:outerShdw>
                </a:effectLst>
              </a:rPr>
              <a:t>元 素 周 期 表</a:t>
            </a:r>
          </a:p>
        </p:txBody>
      </p:sp>
      <p:grpSp>
        <p:nvGrpSpPr>
          <p:cNvPr id="5129" name="Group 97"/>
          <p:cNvGrpSpPr>
            <a:grpSpLocks/>
          </p:cNvGrpSpPr>
          <p:nvPr/>
        </p:nvGrpSpPr>
        <p:grpSpPr bwMode="auto">
          <a:xfrm>
            <a:off x="222250" y="692150"/>
            <a:ext cx="8686800" cy="4624388"/>
            <a:chOff x="140" y="739"/>
            <a:chExt cx="5472" cy="2913"/>
          </a:xfrm>
        </p:grpSpPr>
        <p:sp>
          <p:nvSpPr>
            <p:cNvPr id="5134" name="Freeform 10"/>
            <p:cNvSpPr>
              <a:spLocks/>
            </p:cNvSpPr>
            <p:nvPr/>
          </p:nvSpPr>
          <p:spPr bwMode="auto">
            <a:xfrm>
              <a:off x="380" y="1197"/>
              <a:ext cx="4560" cy="2304"/>
            </a:xfrm>
            <a:custGeom>
              <a:avLst/>
              <a:gdLst>
                <a:gd name="T0" fmla="*/ 0 w 4560"/>
                <a:gd name="T1" fmla="*/ 0 h 2304"/>
                <a:gd name="T2" fmla="*/ 528 w 4560"/>
                <a:gd name="T3" fmla="*/ 0 h 2304"/>
                <a:gd name="T4" fmla="*/ 528 w 4560"/>
                <a:gd name="T5" fmla="*/ 576 h 2304"/>
                <a:gd name="T6" fmla="*/ 3408 w 4560"/>
                <a:gd name="T7" fmla="*/ 576 h 2304"/>
                <a:gd name="T8" fmla="*/ 3408 w 4560"/>
                <a:gd name="T9" fmla="*/ 288 h 2304"/>
                <a:gd name="T10" fmla="*/ 3696 w 4560"/>
                <a:gd name="T11" fmla="*/ 288 h 2304"/>
                <a:gd name="T12" fmla="*/ 3696 w 4560"/>
                <a:gd name="T13" fmla="*/ 576 h 2304"/>
                <a:gd name="T14" fmla="*/ 3984 w 4560"/>
                <a:gd name="T15" fmla="*/ 576 h 2304"/>
                <a:gd name="T16" fmla="*/ 3984 w 4560"/>
                <a:gd name="T17" fmla="*/ 1152 h 2304"/>
                <a:gd name="T18" fmla="*/ 4224 w 4560"/>
                <a:gd name="T19" fmla="*/ 1152 h 2304"/>
                <a:gd name="T20" fmla="*/ 4224 w 4560"/>
                <a:gd name="T21" fmla="*/ 1536 h 2304"/>
                <a:gd name="T22" fmla="*/ 4512 w 4560"/>
                <a:gd name="T23" fmla="*/ 1536 h 2304"/>
                <a:gd name="T24" fmla="*/ 4560 w 4560"/>
                <a:gd name="T25" fmla="*/ 1872 h 2304"/>
                <a:gd name="T26" fmla="*/ 1968 w 4560"/>
                <a:gd name="T27" fmla="*/ 1872 h 2304"/>
                <a:gd name="T28" fmla="*/ 1968 w 4560"/>
                <a:gd name="T29" fmla="*/ 2304 h 2304"/>
                <a:gd name="T30" fmla="*/ 0 w 4560"/>
                <a:gd name="T31" fmla="*/ 2304 h 2304"/>
                <a:gd name="T32" fmla="*/ 0 w 4560"/>
                <a:gd name="T33" fmla="*/ 0 h 23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60"/>
                <a:gd name="T52" fmla="*/ 0 h 2304"/>
                <a:gd name="T53" fmla="*/ 4560 w 4560"/>
                <a:gd name="T54" fmla="*/ 2304 h 23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60" h="2304">
                  <a:moveTo>
                    <a:pt x="0" y="0"/>
                  </a:moveTo>
                  <a:lnTo>
                    <a:pt x="528" y="0"/>
                  </a:lnTo>
                  <a:lnTo>
                    <a:pt x="528" y="576"/>
                  </a:lnTo>
                  <a:lnTo>
                    <a:pt x="3408" y="576"/>
                  </a:lnTo>
                  <a:lnTo>
                    <a:pt x="3408" y="288"/>
                  </a:lnTo>
                  <a:lnTo>
                    <a:pt x="3696" y="288"/>
                  </a:lnTo>
                  <a:lnTo>
                    <a:pt x="3696" y="576"/>
                  </a:lnTo>
                  <a:lnTo>
                    <a:pt x="3984" y="576"/>
                  </a:lnTo>
                  <a:lnTo>
                    <a:pt x="3984" y="1152"/>
                  </a:lnTo>
                  <a:lnTo>
                    <a:pt x="4224" y="1152"/>
                  </a:lnTo>
                  <a:lnTo>
                    <a:pt x="4224" y="1536"/>
                  </a:lnTo>
                  <a:lnTo>
                    <a:pt x="4512" y="1536"/>
                  </a:lnTo>
                  <a:lnTo>
                    <a:pt x="4560" y="1872"/>
                  </a:lnTo>
                  <a:lnTo>
                    <a:pt x="1968" y="1872"/>
                  </a:lnTo>
                  <a:lnTo>
                    <a:pt x="1968" y="2304"/>
                  </a:lnTo>
                  <a:lnTo>
                    <a:pt x="0" y="2304"/>
                  </a:lnTo>
                  <a:lnTo>
                    <a:pt x="0" y="0"/>
                  </a:lnTo>
                  <a:close/>
                </a:path>
              </a:pathLst>
            </a:cu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5135" name="Group 11"/>
            <p:cNvGrpSpPr>
              <a:grpSpLocks/>
            </p:cNvGrpSpPr>
            <p:nvPr/>
          </p:nvGrpSpPr>
          <p:grpSpPr bwMode="auto">
            <a:xfrm>
              <a:off x="380" y="909"/>
              <a:ext cx="4800" cy="2160"/>
              <a:chOff x="384" y="912"/>
              <a:chExt cx="4800" cy="2160"/>
            </a:xfrm>
          </p:grpSpPr>
          <p:sp>
            <p:nvSpPr>
              <p:cNvPr id="5196" name="Rectangle 12"/>
              <p:cNvSpPr>
                <a:spLocks noChangeArrowheads="1"/>
              </p:cNvSpPr>
              <p:nvPr/>
            </p:nvSpPr>
            <p:spPr bwMode="auto">
              <a:xfrm>
                <a:off x="384" y="912"/>
                <a:ext cx="240" cy="288"/>
              </a:xfrm>
              <a:prstGeom prst="rect">
                <a:avLst/>
              </a:prstGeom>
              <a:solidFill>
                <a:schemeClr val="accent1"/>
              </a:solidFill>
              <a:ln w="9525">
                <a:solidFill>
                  <a:schemeClr val="accent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97" name="Freeform 13"/>
              <p:cNvSpPr>
                <a:spLocks/>
              </p:cNvSpPr>
              <p:nvPr/>
            </p:nvSpPr>
            <p:spPr bwMode="auto">
              <a:xfrm>
                <a:off x="3792" y="1248"/>
                <a:ext cx="1392" cy="1824"/>
              </a:xfrm>
              <a:custGeom>
                <a:avLst/>
                <a:gdLst>
                  <a:gd name="T0" fmla="*/ 0 w 1440"/>
                  <a:gd name="T1" fmla="*/ 0 h 1824"/>
                  <a:gd name="T2" fmla="*/ 1392 w 1440"/>
                  <a:gd name="T3" fmla="*/ 0 h 1824"/>
                  <a:gd name="T4" fmla="*/ 1392 w 1440"/>
                  <a:gd name="T5" fmla="*/ 1824 h 1824"/>
                  <a:gd name="T6" fmla="*/ 1114 w 1440"/>
                  <a:gd name="T7" fmla="*/ 1824 h 1824"/>
                  <a:gd name="T8" fmla="*/ 1114 w 1440"/>
                  <a:gd name="T9" fmla="*/ 1488 h 1824"/>
                  <a:gd name="T10" fmla="*/ 835 w 1440"/>
                  <a:gd name="T11" fmla="*/ 1488 h 1824"/>
                  <a:gd name="T12" fmla="*/ 835 w 1440"/>
                  <a:gd name="T13" fmla="*/ 1152 h 1824"/>
                  <a:gd name="T14" fmla="*/ 557 w 1440"/>
                  <a:gd name="T15" fmla="*/ 1152 h 1824"/>
                  <a:gd name="T16" fmla="*/ 557 w 1440"/>
                  <a:gd name="T17" fmla="*/ 576 h 1824"/>
                  <a:gd name="T18" fmla="*/ 278 w 1440"/>
                  <a:gd name="T19" fmla="*/ 576 h 1824"/>
                  <a:gd name="T20" fmla="*/ 278 w 1440"/>
                  <a:gd name="T21" fmla="*/ 288 h 1824"/>
                  <a:gd name="T22" fmla="*/ 0 w 1440"/>
                  <a:gd name="T23" fmla="*/ 288 h 1824"/>
                  <a:gd name="T24" fmla="*/ 0 w 1440"/>
                  <a:gd name="T25" fmla="*/ 0 h 18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40"/>
                  <a:gd name="T40" fmla="*/ 0 h 1824"/>
                  <a:gd name="T41" fmla="*/ 1440 w 1440"/>
                  <a:gd name="T42" fmla="*/ 1824 h 18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40" h="1824">
                    <a:moveTo>
                      <a:pt x="0" y="0"/>
                    </a:moveTo>
                    <a:lnTo>
                      <a:pt x="1440" y="0"/>
                    </a:lnTo>
                    <a:lnTo>
                      <a:pt x="1440" y="1824"/>
                    </a:lnTo>
                    <a:lnTo>
                      <a:pt x="1152" y="1824"/>
                    </a:lnTo>
                    <a:lnTo>
                      <a:pt x="1152" y="1488"/>
                    </a:lnTo>
                    <a:lnTo>
                      <a:pt x="864" y="1488"/>
                    </a:lnTo>
                    <a:lnTo>
                      <a:pt x="864" y="1152"/>
                    </a:lnTo>
                    <a:lnTo>
                      <a:pt x="576" y="1152"/>
                    </a:lnTo>
                    <a:lnTo>
                      <a:pt x="576" y="576"/>
                    </a:lnTo>
                    <a:lnTo>
                      <a:pt x="288" y="576"/>
                    </a:lnTo>
                    <a:lnTo>
                      <a:pt x="288" y="288"/>
                    </a:lnTo>
                    <a:lnTo>
                      <a:pt x="0" y="288"/>
                    </a:lnTo>
                    <a:lnTo>
                      <a:pt x="0" y="0"/>
                    </a:lnTo>
                    <a:close/>
                  </a:path>
                </a:pathLst>
              </a:custGeom>
              <a:solidFill>
                <a:schemeClr val="accent1"/>
              </a:solidFill>
              <a:ln w="9525">
                <a:solidFill>
                  <a:schemeClr val="accent1"/>
                </a:solidFill>
                <a:round/>
                <a:headEnd/>
                <a:tailEnd/>
              </a:ln>
            </p:spPr>
            <p:txBody>
              <a:bodyPr wrap="none" anchor="ctr"/>
              <a:lstStyle/>
              <a:p>
                <a:endParaRPr lang="zh-CN" altLang="en-US"/>
              </a:p>
            </p:txBody>
          </p:sp>
        </p:grpSp>
        <p:sp>
          <p:nvSpPr>
            <p:cNvPr id="5136" name="Rectangle 14"/>
            <p:cNvSpPr>
              <a:spLocks noChangeArrowheads="1"/>
            </p:cNvSpPr>
            <p:nvPr/>
          </p:nvSpPr>
          <p:spPr bwMode="auto">
            <a:xfrm>
              <a:off x="5180" y="957"/>
              <a:ext cx="384" cy="2112"/>
            </a:xfrm>
            <a:prstGeom prst="rect">
              <a:avLst/>
            </a:prstGeom>
            <a:solidFill>
              <a:srgbClr val="FF99FF"/>
            </a:solidFill>
            <a:ln w="9525">
              <a:solidFill>
                <a:srgbClr val="FF66CC"/>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37" name="Text Box 15"/>
            <p:cNvSpPr txBox="1">
              <a:spLocks noChangeArrowheads="1"/>
            </p:cNvSpPr>
            <p:nvPr/>
          </p:nvSpPr>
          <p:spPr bwMode="auto">
            <a:xfrm>
              <a:off x="332" y="1869"/>
              <a:ext cx="5280" cy="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a:solidFill>
                    <a:schemeClr val="tx2"/>
                  </a:solidFill>
                </a:rPr>
                <a:t>19  20  21  22  23  24  25  26  27  28  29  30  31  32  33  34  35  36  K   Ca  Sc  Ti  V   Cr  Mn Fe  Co  Ni Cu Zn  Ga Ge As Se  Br  Kr</a:t>
              </a:r>
            </a:p>
            <a:p>
              <a:pPr eaLnBrk="1" hangingPunct="1">
                <a:spcBef>
                  <a:spcPct val="50000"/>
                </a:spcBef>
              </a:pPr>
              <a:r>
                <a:rPr lang="en-US" altLang="zh-CN">
                  <a:solidFill>
                    <a:schemeClr val="tx2"/>
                  </a:solidFill>
                </a:rPr>
                <a:t>Rb  Sr                                                                                            54</a:t>
              </a:r>
            </a:p>
            <a:p>
              <a:pPr eaLnBrk="1" hangingPunct="1">
                <a:spcBef>
                  <a:spcPct val="50000"/>
                </a:spcBef>
              </a:pPr>
              <a:r>
                <a:rPr lang="en-US" altLang="zh-CN">
                  <a:solidFill>
                    <a:schemeClr val="tx2"/>
                  </a:solidFill>
                </a:rPr>
                <a:t>Cs  Ba </a:t>
              </a:r>
              <a:r>
                <a:rPr lang="en-US" altLang="zh-CN" sz="1200">
                  <a:solidFill>
                    <a:schemeClr val="tx2"/>
                  </a:solidFill>
                </a:rPr>
                <a:t>57-71 </a:t>
              </a:r>
              <a:r>
                <a:rPr lang="en-US" altLang="zh-CN">
                  <a:solidFill>
                    <a:schemeClr val="tx2"/>
                  </a:solidFill>
                </a:rPr>
                <a:t>                                                                              At    86</a:t>
              </a:r>
              <a:endParaRPr lang="en-US" altLang="zh-CN"/>
            </a:p>
            <a:p>
              <a:pPr eaLnBrk="1" hangingPunct="1">
                <a:spcBef>
                  <a:spcPct val="50000"/>
                </a:spcBef>
              </a:pPr>
              <a:r>
                <a:rPr lang="en-US" altLang="zh-CN">
                  <a:solidFill>
                    <a:srgbClr val="FF0000"/>
                  </a:solidFill>
                </a:rPr>
                <a:t>Fr   Ra </a:t>
              </a:r>
              <a:r>
                <a:rPr lang="en-US" altLang="zh-CN" sz="1200">
                  <a:solidFill>
                    <a:srgbClr val="FF0000"/>
                  </a:solidFill>
                </a:rPr>
                <a:t>89-103                                   </a:t>
              </a:r>
              <a:r>
                <a:rPr lang="en-US" altLang="zh-CN">
                  <a:solidFill>
                    <a:srgbClr val="FF0000"/>
                  </a:solidFill>
                </a:rPr>
                <a:t>107                                                                                                                                                                  *                                   *</a:t>
              </a:r>
              <a:r>
                <a:rPr lang="en-US" altLang="zh-CN"/>
                <a:t>                                        </a:t>
              </a:r>
            </a:p>
          </p:txBody>
        </p:sp>
        <p:sp>
          <p:nvSpPr>
            <p:cNvPr id="5138" name="Line 16"/>
            <p:cNvSpPr>
              <a:spLocks noChangeShapeType="1"/>
            </p:cNvSpPr>
            <p:nvPr/>
          </p:nvSpPr>
          <p:spPr bwMode="auto">
            <a:xfrm>
              <a:off x="1052" y="2589"/>
              <a:ext cx="441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9" name="Line 17"/>
            <p:cNvSpPr>
              <a:spLocks noChangeShapeType="1"/>
            </p:cNvSpPr>
            <p:nvPr/>
          </p:nvSpPr>
          <p:spPr bwMode="auto">
            <a:xfrm>
              <a:off x="1292" y="2858"/>
              <a:ext cx="355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0" name="Text Box 18"/>
            <p:cNvSpPr txBox="1">
              <a:spLocks noChangeArrowheads="1"/>
            </p:cNvSpPr>
            <p:nvPr/>
          </p:nvSpPr>
          <p:spPr bwMode="auto">
            <a:xfrm>
              <a:off x="2540" y="1581"/>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600"/>
                <a:t>VIII</a:t>
              </a:r>
              <a:endParaRPr lang="en-US" altLang="zh-CN"/>
            </a:p>
          </p:txBody>
        </p:sp>
        <p:sp>
          <p:nvSpPr>
            <p:cNvPr id="5141" name="Text Box 19"/>
            <p:cNvSpPr txBox="1">
              <a:spLocks noChangeArrowheads="1"/>
            </p:cNvSpPr>
            <p:nvPr/>
          </p:nvSpPr>
          <p:spPr bwMode="auto">
            <a:xfrm>
              <a:off x="332" y="1245"/>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a:t>Li  Be</a:t>
              </a:r>
            </a:p>
          </p:txBody>
        </p:sp>
        <p:sp>
          <p:nvSpPr>
            <p:cNvPr id="5142" name="Text Box 20"/>
            <p:cNvSpPr txBox="1">
              <a:spLocks noChangeArrowheads="1"/>
            </p:cNvSpPr>
            <p:nvPr/>
          </p:nvSpPr>
          <p:spPr bwMode="auto">
            <a:xfrm>
              <a:off x="3836" y="1245"/>
              <a:ext cx="17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a:t>B   C   N   O   F    Ne</a:t>
              </a:r>
            </a:p>
          </p:txBody>
        </p:sp>
        <p:sp>
          <p:nvSpPr>
            <p:cNvPr id="5143" name="Text Box 21"/>
            <p:cNvSpPr txBox="1">
              <a:spLocks noChangeArrowheads="1"/>
            </p:cNvSpPr>
            <p:nvPr/>
          </p:nvSpPr>
          <p:spPr bwMode="auto">
            <a:xfrm>
              <a:off x="5324" y="765"/>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600"/>
                <a:t>0</a:t>
              </a:r>
              <a:endParaRPr lang="en-US" altLang="zh-CN"/>
            </a:p>
          </p:txBody>
        </p:sp>
        <p:sp>
          <p:nvSpPr>
            <p:cNvPr id="5144" name="Line 22"/>
            <p:cNvSpPr>
              <a:spLocks noChangeShapeType="1"/>
            </p:cNvSpPr>
            <p:nvPr/>
          </p:nvSpPr>
          <p:spPr bwMode="auto">
            <a:xfrm>
              <a:off x="1292" y="3242"/>
              <a:ext cx="72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5" name="Line 23"/>
            <p:cNvSpPr>
              <a:spLocks noChangeShapeType="1"/>
            </p:cNvSpPr>
            <p:nvPr/>
          </p:nvSpPr>
          <p:spPr bwMode="auto">
            <a:xfrm>
              <a:off x="140" y="3050"/>
              <a:ext cx="54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6" name="Line 24"/>
            <p:cNvSpPr>
              <a:spLocks noChangeShapeType="1"/>
            </p:cNvSpPr>
            <p:nvPr/>
          </p:nvSpPr>
          <p:spPr bwMode="auto">
            <a:xfrm>
              <a:off x="140" y="2714"/>
              <a:ext cx="54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7" name="Line 25"/>
            <p:cNvSpPr>
              <a:spLocks noChangeShapeType="1"/>
            </p:cNvSpPr>
            <p:nvPr/>
          </p:nvSpPr>
          <p:spPr bwMode="auto">
            <a:xfrm>
              <a:off x="140" y="2378"/>
              <a:ext cx="54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8" name="Line 26"/>
            <p:cNvSpPr>
              <a:spLocks noChangeShapeType="1"/>
            </p:cNvSpPr>
            <p:nvPr/>
          </p:nvSpPr>
          <p:spPr bwMode="auto">
            <a:xfrm>
              <a:off x="140" y="1802"/>
              <a:ext cx="54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9" name="Line 27"/>
            <p:cNvSpPr>
              <a:spLocks noChangeShapeType="1"/>
            </p:cNvSpPr>
            <p:nvPr/>
          </p:nvSpPr>
          <p:spPr bwMode="auto">
            <a:xfrm>
              <a:off x="140" y="151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0" name="Line 28"/>
            <p:cNvSpPr>
              <a:spLocks noChangeShapeType="1"/>
            </p:cNvSpPr>
            <p:nvPr/>
          </p:nvSpPr>
          <p:spPr bwMode="auto">
            <a:xfrm>
              <a:off x="3836" y="1514"/>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1" name="Line 29"/>
            <p:cNvSpPr>
              <a:spLocks noChangeShapeType="1"/>
            </p:cNvSpPr>
            <p:nvPr/>
          </p:nvSpPr>
          <p:spPr bwMode="auto">
            <a:xfrm>
              <a:off x="3788" y="1245"/>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2" name="Line 30"/>
            <p:cNvSpPr>
              <a:spLocks noChangeShapeType="1"/>
            </p:cNvSpPr>
            <p:nvPr/>
          </p:nvSpPr>
          <p:spPr bwMode="auto">
            <a:xfrm>
              <a:off x="140" y="1226"/>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3" name="Line 31"/>
            <p:cNvSpPr>
              <a:spLocks noChangeShapeType="1"/>
            </p:cNvSpPr>
            <p:nvPr/>
          </p:nvSpPr>
          <p:spPr bwMode="auto">
            <a:xfrm>
              <a:off x="140" y="3482"/>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4" name="Line 32"/>
            <p:cNvSpPr>
              <a:spLocks noChangeShapeType="1"/>
            </p:cNvSpPr>
            <p:nvPr/>
          </p:nvSpPr>
          <p:spPr bwMode="auto">
            <a:xfrm>
              <a:off x="380" y="746"/>
              <a:ext cx="0" cy="27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5" name="Line 33"/>
            <p:cNvSpPr>
              <a:spLocks noChangeShapeType="1"/>
            </p:cNvSpPr>
            <p:nvPr/>
          </p:nvSpPr>
          <p:spPr bwMode="auto">
            <a:xfrm>
              <a:off x="620" y="746"/>
              <a:ext cx="0" cy="27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6" name="Line 34"/>
            <p:cNvSpPr>
              <a:spLocks noChangeShapeType="1"/>
            </p:cNvSpPr>
            <p:nvPr/>
          </p:nvSpPr>
          <p:spPr bwMode="auto">
            <a:xfrm>
              <a:off x="5564" y="746"/>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7" name="Line 35"/>
            <p:cNvSpPr>
              <a:spLocks noChangeShapeType="1"/>
            </p:cNvSpPr>
            <p:nvPr/>
          </p:nvSpPr>
          <p:spPr bwMode="auto">
            <a:xfrm>
              <a:off x="5180" y="746"/>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8" name="Line 36"/>
            <p:cNvSpPr>
              <a:spLocks noChangeShapeType="1"/>
            </p:cNvSpPr>
            <p:nvPr/>
          </p:nvSpPr>
          <p:spPr bwMode="auto">
            <a:xfrm flipV="1">
              <a:off x="908" y="986"/>
              <a:ext cx="0" cy="24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9" name="Line 37"/>
            <p:cNvSpPr>
              <a:spLocks noChangeShapeType="1"/>
            </p:cNvSpPr>
            <p:nvPr/>
          </p:nvSpPr>
          <p:spPr bwMode="auto">
            <a:xfrm flipV="1">
              <a:off x="3788" y="986"/>
              <a:ext cx="0" cy="20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0" name="Line 38"/>
            <p:cNvSpPr>
              <a:spLocks noChangeShapeType="1"/>
            </p:cNvSpPr>
            <p:nvPr/>
          </p:nvSpPr>
          <p:spPr bwMode="auto">
            <a:xfrm flipV="1">
              <a:off x="4076" y="986"/>
              <a:ext cx="0" cy="20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1" name="Line 39"/>
            <p:cNvSpPr>
              <a:spLocks noChangeShapeType="1"/>
            </p:cNvSpPr>
            <p:nvPr/>
          </p:nvSpPr>
          <p:spPr bwMode="auto">
            <a:xfrm flipV="1">
              <a:off x="4364" y="986"/>
              <a:ext cx="0" cy="20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2" name="Line 40"/>
            <p:cNvSpPr>
              <a:spLocks noChangeShapeType="1"/>
            </p:cNvSpPr>
            <p:nvPr/>
          </p:nvSpPr>
          <p:spPr bwMode="auto">
            <a:xfrm flipV="1">
              <a:off x="4604" y="986"/>
              <a:ext cx="0" cy="20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3" name="Line 41"/>
            <p:cNvSpPr>
              <a:spLocks noChangeShapeType="1"/>
            </p:cNvSpPr>
            <p:nvPr/>
          </p:nvSpPr>
          <p:spPr bwMode="auto">
            <a:xfrm flipV="1">
              <a:off x="4892" y="986"/>
              <a:ext cx="0" cy="20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4" name="Line 42"/>
            <p:cNvSpPr>
              <a:spLocks noChangeShapeType="1"/>
            </p:cNvSpPr>
            <p:nvPr/>
          </p:nvSpPr>
          <p:spPr bwMode="auto">
            <a:xfrm>
              <a:off x="908" y="1562"/>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5" name="Line 43"/>
            <p:cNvSpPr>
              <a:spLocks noChangeShapeType="1"/>
            </p:cNvSpPr>
            <p:nvPr/>
          </p:nvSpPr>
          <p:spPr bwMode="auto">
            <a:xfrm>
              <a:off x="620" y="98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6" name="Line 44"/>
            <p:cNvSpPr>
              <a:spLocks noChangeShapeType="1"/>
            </p:cNvSpPr>
            <p:nvPr/>
          </p:nvSpPr>
          <p:spPr bwMode="auto">
            <a:xfrm>
              <a:off x="140" y="93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7" name="Line 45"/>
            <p:cNvSpPr>
              <a:spLocks noChangeShapeType="1"/>
            </p:cNvSpPr>
            <p:nvPr/>
          </p:nvSpPr>
          <p:spPr bwMode="auto">
            <a:xfrm>
              <a:off x="140" y="74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8" name="Line 46"/>
            <p:cNvSpPr>
              <a:spLocks noChangeShapeType="1"/>
            </p:cNvSpPr>
            <p:nvPr/>
          </p:nvSpPr>
          <p:spPr bwMode="auto">
            <a:xfrm>
              <a:off x="5180" y="957"/>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9" name="Line 47"/>
            <p:cNvSpPr>
              <a:spLocks noChangeShapeType="1"/>
            </p:cNvSpPr>
            <p:nvPr/>
          </p:nvSpPr>
          <p:spPr bwMode="auto">
            <a:xfrm flipV="1">
              <a:off x="5180" y="765"/>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0" name="Line 48"/>
            <p:cNvSpPr>
              <a:spLocks noChangeShapeType="1"/>
            </p:cNvSpPr>
            <p:nvPr/>
          </p:nvSpPr>
          <p:spPr bwMode="auto">
            <a:xfrm>
              <a:off x="1244" y="1562"/>
              <a:ext cx="0" cy="19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1" name="Line 49"/>
            <p:cNvSpPr>
              <a:spLocks noChangeShapeType="1"/>
            </p:cNvSpPr>
            <p:nvPr/>
          </p:nvSpPr>
          <p:spPr bwMode="auto">
            <a:xfrm>
              <a:off x="1484" y="1562"/>
              <a:ext cx="0" cy="19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2" name="Line 50"/>
            <p:cNvSpPr>
              <a:spLocks noChangeShapeType="1"/>
            </p:cNvSpPr>
            <p:nvPr/>
          </p:nvSpPr>
          <p:spPr bwMode="auto">
            <a:xfrm>
              <a:off x="1772" y="1562"/>
              <a:ext cx="0" cy="19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3" name="Line 51"/>
            <p:cNvSpPr>
              <a:spLocks noChangeShapeType="1"/>
            </p:cNvSpPr>
            <p:nvPr/>
          </p:nvSpPr>
          <p:spPr bwMode="auto">
            <a:xfrm>
              <a:off x="2060" y="1562"/>
              <a:ext cx="0" cy="19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4" name="Line 52"/>
            <p:cNvSpPr>
              <a:spLocks noChangeShapeType="1"/>
            </p:cNvSpPr>
            <p:nvPr/>
          </p:nvSpPr>
          <p:spPr bwMode="auto">
            <a:xfrm>
              <a:off x="2348" y="1562"/>
              <a:ext cx="0" cy="19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5" name="Line 53"/>
            <p:cNvSpPr>
              <a:spLocks noChangeShapeType="1"/>
            </p:cNvSpPr>
            <p:nvPr/>
          </p:nvSpPr>
          <p:spPr bwMode="auto">
            <a:xfrm>
              <a:off x="3212" y="1562"/>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6" name="Line 54"/>
            <p:cNvSpPr>
              <a:spLocks noChangeShapeType="1"/>
            </p:cNvSpPr>
            <p:nvPr/>
          </p:nvSpPr>
          <p:spPr bwMode="auto">
            <a:xfrm>
              <a:off x="3500" y="1562"/>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7" name="Line 55"/>
            <p:cNvSpPr>
              <a:spLocks noChangeShapeType="1"/>
            </p:cNvSpPr>
            <p:nvPr/>
          </p:nvSpPr>
          <p:spPr bwMode="auto">
            <a:xfrm>
              <a:off x="2636" y="1802"/>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8" name="Line 56"/>
            <p:cNvSpPr>
              <a:spLocks noChangeShapeType="1"/>
            </p:cNvSpPr>
            <p:nvPr/>
          </p:nvSpPr>
          <p:spPr bwMode="auto">
            <a:xfrm>
              <a:off x="2924" y="1802"/>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9" name="Text Box 57"/>
            <p:cNvSpPr txBox="1">
              <a:spLocks noChangeArrowheads="1"/>
            </p:cNvSpPr>
            <p:nvPr/>
          </p:nvSpPr>
          <p:spPr bwMode="auto">
            <a:xfrm>
              <a:off x="140" y="938"/>
              <a:ext cx="240"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a:t>123</a:t>
              </a:r>
              <a:endParaRPr lang="en-US" altLang="zh-CN"/>
            </a:p>
          </p:txBody>
        </p:sp>
        <p:sp>
          <p:nvSpPr>
            <p:cNvPr id="5180" name="Text Box 58"/>
            <p:cNvSpPr txBox="1">
              <a:spLocks noChangeArrowheads="1"/>
            </p:cNvSpPr>
            <p:nvPr/>
          </p:nvSpPr>
          <p:spPr bwMode="auto">
            <a:xfrm>
              <a:off x="140" y="1962"/>
              <a:ext cx="240" cy="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a:t>4</a:t>
              </a:r>
            </a:p>
            <a:p>
              <a:pPr eaLnBrk="1" hangingPunct="1">
                <a:spcBef>
                  <a:spcPct val="50000"/>
                </a:spcBef>
              </a:pPr>
              <a:r>
                <a:rPr lang="en-US" altLang="zh-CN" sz="2800"/>
                <a:t>5</a:t>
              </a:r>
            </a:p>
            <a:p>
              <a:pPr eaLnBrk="1" hangingPunct="1">
                <a:spcBef>
                  <a:spcPct val="50000"/>
                </a:spcBef>
              </a:pPr>
              <a:r>
                <a:rPr lang="en-US" altLang="zh-CN" sz="2800"/>
                <a:t>6</a:t>
              </a:r>
            </a:p>
            <a:p>
              <a:pPr eaLnBrk="1" hangingPunct="1">
                <a:spcBef>
                  <a:spcPct val="50000"/>
                </a:spcBef>
              </a:pPr>
              <a:r>
                <a:rPr lang="en-US" altLang="zh-CN" sz="2800"/>
                <a:t>7</a:t>
              </a:r>
              <a:endParaRPr lang="en-US" altLang="zh-CN"/>
            </a:p>
          </p:txBody>
        </p:sp>
        <p:sp>
          <p:nvSpPr>
            <p:cNvPr id="5181" name="Line 59"/>
            <p:cNvSpPr>
              <a:spLocks noChangeShapeType="1"/>
            </p:cNvSpPr>
            <p:nvPr/>
          </p:nvSpPr>
          <p:spPr bwMode="auto">
            <a:xfrm>
              <a:off x="140" y="739"/>
              <a:ext cx="0" cy="27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2" name="Line 60"/>
            <p:cNvSpPr>
              <a:spLocks noChangeShapeType="1"/>
            </p:cNvSpPr>
            <p:nvPr/>
          </p:nvSpPr>
          <p:spPr bwMode="auto">
            <a:xfrm>
              <a:off x="3788" y="1005"/>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3" name="Freeform 61"/>
            <p:cNvSpPr>
              <a:spLocks/>
            </p:cNvSpPr>
            <p:nvPr/>
          </p:nvSpPr>
          <p:spPr bwMode="auto">
            <a:xfrm>
              <a:off x="908" y="1821"/>
              <a:ext cx="2880" cy="1680"/>
            </a:xfrm>
            <a:custGeom>
              <a:avLst/>
              <a:gdLst>
                <a:gd name="T0" fmla="*/ 0 w 2880"/>
                <a:gd name="T1" fmla="*/ 0 h 1680"/>
                <a:gd name="T2" fmla="*/ 2880 w 2880"/>
                <a:gd name="T3" fmla="*/ 0 h 1680"/>
                <a:gd name="T4" fmla="*/ 2880 w 2880"/>
                <a:gd name="T5" fmla="*/ 1248 h 1680"/>
                <a:gd name="T6" fmla="*/ 1440 w 2880"/>
                <a:gd name="T7" fmla="*/ 1248 h 1680"/>
                <a:gd name="T8" fmla="*/ 1440 w 2880"/>
                <a:gd name="T9" fmla="*/ 1680 h 1680"/>
                <a:gd name="T10" fmla="*/ 0 w 2880"/>
                <a:gd name="T11" fmla="*/ 1680 h 1680"/>
                <a:gd name="T12" fmla="*/ 0 w 2880"/>
                <a:gd name="T13" fmla="*/ 0 h 1680"/>
                <a:gd name="T14" fmla="*/ 0 60000 65536"/>
                <a:gd name="T15" fmla="*/ 0 60000 65536"/>
                <a:gd name="T16" fmla="*/ 0 60000 65536"/>
                <a:gd name="T17" fmla="*/ 0 60000 65536"/>
                <a:gd name="T18" fmla="*/ 0 60000 65536"/>
                <a:gd name="T19" fmla="*/ 0 60000 65536"/>
                <a:gd name="T20" fmla="*/ 0 60000 65536"/>
                <a:gd name="T21" fmla="*/ 0 w 2880"/>
                <a:gd name="T22" fmla="*/ 0 h 1680"/>
                <a:gd name="T23" fmla="*/ 2880 w 2880"/>
                <a:gd name="T24" fmla="*/ 1680 h 16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0" h="1680">
                  <a:moveTo>
                    <a:pt x="0" y="0"/>
                  </a:moveTo>
                  <a:lnTo>
                    <a:pt x="2880" y="0"/>
                  </a:lnTo>
                  <a:lnTo>
                    <a:pt x="2880" y="1248"/>
                  </a:lnTo>
                  <a:lnTo>
                    <a:pt x="1440" y="1248"/>
                  </a:lnTo>
                  <a:lnTo>
                    <a:pt x="1440" y="1680"/>
                  </a:lnTo>
                  <a:lnTo>
                    <a:pt x="0" y="1680"/>
                  </a:lnTo>
                  <a:lnTo>
                    <a:pt x="0" y="0"/>
                  </a:lnTo>
                  <a:close/>
                </a:path>
              </a:pathLst>
            </a:custGeom>
            <a:noFill/>
            <a:ln w="381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84" name="Rectangle 81"/>
            <p:cNvSpPr>
              <a:spLocks noChangeArrowheads="1"/>
            </p:cNvSpPr>
            <p:nvPr/>
          </p:nvSpPr>
          <p:spPr bwMode="auto">
            <a:xfrm>
              <a:off x="380" y="95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H</a:t>
              </a:r>
            </a:p>
          </p:txBody>
        </p:sp>
        <p:sp>
          <p:nvSpPr>
            <p:cNvPr id="5185" name="Rectangle 82"/>
            <p:cNvSpPr>
              <a:spLocks noChangeArrowheads="1"/>
            </p:cNvSpPr>
            <p:nvPr/>
          </p:nvSpPr>
          <p:spPr bwMode="auto">
            <a:xfrm>
              <a:off x="5224" y="957"/>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He</a:t>
              </a:r>
            </a:p>
          </p:txBody>
        </p:sp>
        <p:sp>
          <p:nvSpPr>
            <p:cNvPr id="5186" name="Rectangle 83"/>
            <p:cNvSpPr>
              <a:spLocks noChangeArrowheads="1"/>
            </p:cNvSpPr>
            <p:nvPr/>
          </p:nvSpPr>
          <p:spPr bwMode="auto">
            <a:xfrm>
              <a:off x="3775" y="1033"/>
              <a:ext cx="15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600"/>
                <a:t>III</a:t>
              </a:r>
              <a:r>
                <a:rPr lang="en-US" altLang="zh-CN" sz="1600">
                  <a:solidFill>
                    <a:srgbClr val="FF0000"/>
                  </a:solidFill>
                </a:rPr>
                <a:t>A</a:t>
              </a:r>
              <a:r>
                <a:rPr lang="en-US" altLang="zh-CN" sz="1600"/>
                <a:t>  IV</a:t>
              </a:r>
              <a:r>
                <a:rPr lang="en-US" altLang="zh-CN" sz="1600">
                  <a:solidFill>
                    <a:srgbClr val="FF0000"/>
                  </a:solidFill>
                </a:rPr>
                <a:t>A</a:t>
              </a:r>
              <a:r>
                <a:rPr lang="en-US" altLang="zh-CN" sz="1600"/>
                <a:t> V</a:t>
              </a:r>
              <a:r>
                <a:rPr lang="en-US" altLang="zh-CN" sz="1600">
                  <a:solidFill>
                    <a:srgbClr val="FF0000"/>
                  </a:solidFill>
                </a:rPr>
                <a:t>A </a:t>
              </a:r>
              <a:r>
                <a:rPr lang="en-US" altLang="zh-CN" sz="1600"/>
                <a:t>  VI</a:t>
              </a:r>
              <a:r>
                <a:rPr lang="en-US" altLang="zh-CN" sz="1600">
                  <a:solidFill>
                    <a:srgbClr val="FF0000"/>
                  </a:solidFill>
                </a:rPr>
                <a:t>A</a:t>
              </a:r>
              <a:r>
                <a:rPr lang="en-US" altLang="zh-CN" sz="1600"/>
                <a:t>  VII</a:t>
              </a:r>
              <a:r>
                <a:rPr lang="en-US" altLang="zh-CN" sz="1600">
                  <a:solidFill>
                    <a:srgbClr val="FF0000"/>
                  </a:solidFill>
                </a:rPr>
                <a:t>A</a:t>
              </a:r>
            </a:p>
          </p:txBody>
        </p:sp>
        <p:sp>
          <p:nvSpPr>
            <p:cNvPr id="5187" name="Rectangle 84"/>
            <p:cNvSpPr>
              <a:spLocks noChangeArrowheads="1"/>
            </p:cNvSpPr>
            <p:nvPr/>
          </p:nvSpPr>
          <p:spPr bwMode="auto">
            <a:xfrm>
              <a:off x="369" y="745"/>
              <a:ext cx="2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t>I</a:t>
              </a:r>
              <a:r>
                <a:rPr lang="en-US" altLang="zh-CN" sz="1600">
                  <a:solidFill>
                    <a:srgbClr val="FF0000"/>
                  </a:solidFill>
                </a:rPr>
                <a:t>A</a:t>
              </a:r>
            </a:p>
          </p:txBody>
        </p:sp>
        <p:sp>
          <p:nvSpPr>
            <p:cNvPr id="5188" name="Rectangle 85"/>
            <p:cNvSpPr>
              <a:spLocks noChangeArrowheads="1"/>
            </p:cNvSpPr>
            <p:nvPr/>
          </p:nvSpPr>
          <p:spPr bwMode="auto">
            <a:xfrm>
              <a:off x="908" y="1609"/>
              <a:ext cx="14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t>III</a:t>
              </a:r>
              <a:r>
                <a:rPr lang="en-US" altLang="zh-CN" sz="1600">
                  <a:solidFill>
                    <a:srgbClr val="FF0000"/>
                  </a:solidFill>
                </a:rPr>
                <a:t>B</a:t>
              </a:r>
              <a:r>
                <a:rPr lang="en-US" altLang="zh-CN" sz="1600"/>
                <a:t>  IV</a:t>
              </a:r>
              <a:r>
                <a:rPr lang="en-US" altLang="zh-CN" sz="1600">
                  <a:solidFill>
                    <a:srgbClr val="FF0000"/>
                  </a:solidFill>
                </a:rPr>
                <a:t>B</a:t>
              </a:r>
              <a:r>
                <a:rPr lang="en-US" altLang="zh-CN" sz="1600"/>
                <a:t>  V</a:t>
              </a:r>
              <a:r>
                <a:rPr lang="en-US" altLang="zh-CN" sz="1600">
                  <a:solidFill>
                    <a:srgbClr val="FF0000"/>
                  </a:solidFill>
                </a:rPr>
                <a:t>B</a:t>
              </a:r>
              <a:r>
                <a:rPr lang="en-US" altLang="zh-CN" sz="1600"/>
                <a:t>   VI</a:t>
              </a:r>
              <a:r>
                <a:rPr lang="en-US" altLang="zh-CN" sz="1600">
                  <a:solidFill>
                    <a:srgbClr val="FF0000"/>
                  </a:solidFill>
                </a:rPr>
                <a:t>B</a:t>
              </a:r>
              <a:r>
                <a:rPr lang="en-US" altLang="zh-CN" sz="1600"/>
                <a:t>  VII</a:t>
              </a:r>
              <a:r>
                <a:rPr lang="en-US" altLang="zh-CN" sz="1600">
                  <a:solidFill>
                    <a:srgbClr val="FF0000"/>
                  </a:solidFill>
                </a:rPr>
                <a:t>B</a:t>
              </a:r>
            </a:p>
          </p:txBody>
        </p:sp>
        <p:sp>
          <p:nvSpPr>
            <p:cNvPr id="5189" name="Rectangle 86"/>
            <p:cNvSpPr>
              <a:spLocks noChangeArrowheads="1"/>
            </p:cNvSpPr>
            <p:nvPr/>
          </p:nvSpPr>
          <p:spPr bwMode="auto">
            <a:xfrm>
              <a:off x="614" y="985"/>
              <a:ext cx="2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t>II</a:t>
              </a:r>
              <a:r>
                <a:rPr lang="en-US" altLang="zh-CN" sz="1600">
                  <a:solidFill>
                    <a:srgbClr val="FF0000"/>
                  </a:solidFill>
                </a:rPr>
                <a:t>A</a:t>
              </a:r>
            </a:p>
          </p:txBody>
        </p:sp>
        <p:sp>
          <p:nvSpPr>
            <p:cNvPr id="5190" name="Rectangle 87"/>
            <p:cNvSpPr>
              <a:spLocks noChangeArrowheads="1"/>
            </p:cNvSpPr>
            <p:nvPr/>
          </p:nvSpPr>
          <p:spPr bwMode="auto">
            <a:xfrm>
              <a:off x="3778" y="1533"/>
              <a:ext cx="17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Al  Si   P    S   Cl  Ar</a:t>
              </a:r>
            </a:p>
          </p:txBody>
        </p:sp>
        <p:sp>
          <p:nvSpPr>
            <p:cNvPr id="5191" name="Rectangle 88"/>
            <p:cNvSpPr>
              <a:spLocks noChangeArrowheads="1"/>
            </p:cNvSpPr>
            <p:nvPr/>
          </p:nvSpPr>
          <p:spPr bwMode="auto">
            <a:xfrm>
              <a:off x="3213" y="1581"/>
              <a:ext cx="5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t>I</a:t>
              </a:r>
              <a:r>
                <a:rPr lang="en-US" altLang="zh-CN" sz="1600">
                  <a:solidFill>
                    <a:srgbClr val="FF0000"/>
                  </a:solidFill>
                </a:rPr>
                <a:t>B</a:t>
              </a:r>
              <a:r>
                <a:rPr lang="en-US" altLang="zh-CN" sz="1600"/>
                <a:t>     II</a:t>
              </a:r>
              <a:r>
                <a:rPr lang="en-US" altLang="zh-CN" sz="1600">
                  <a:solidFill>
                    <a:srgbClr val="FF0000"/>
                  </a:solidFill>
                </a:rPr>
                <a:t>B</a:t>
              </a:r>
            </a:p>
          </p:txBody>
        </p:sp>
        <p:sp>
          <p:nvSpPr>
            <p:cNvPr id="5192" name="Rectangle 89"/>
            <p:cNvSpPr>
              <a:spLocks noChangeArrowheads="1"/>
            </p:cNvSpPr>
            <p:nvPr/>
          </p:nvSpPr>
          <p:spPr bwMode="auto">
            <a:xfrm>
              <a:off x="332" y="1533"/>
              <a:ext cx="6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Na Mg</a:t>
              </a:r>
            </a:p>
          </p:txBody>
        </p:sp>
        <p:sp>
          <p:nvSpPr>
            <p:cNvPr id="5193" name="AutoShape 90"/>
            <p:cNvSpPr>
              <a:spLocks noChangeArrowheads="1"/>
            </p:cNvSpPr>
            <p:nvPr/>
          </p:nvSpPr>
          <p:spPr bwMode="auto">
            <a:xfrm>
              <a:off x="1868" y="3213"/>
              <a:ext cx="96" cy="96"/>
            </a:xfrm>
            <a:prstGeom prst="star4">
              <a:avLst>
                <a:gd name="adj" fmla="val 12500"/>
              </a:avLst>
            </a:prstGeom>
            <a:solidFill>
              <a:schemeClr val="tx2"/>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94" name="AutoShape 91"/>
            <p:cNvSpPr>
              <a:spLocks noChangeArrowheads="1"/>
            </p:cNvSpPr>
            <p:nvPr/>
          </p:nvSpPr>
          <p:spPr bwMode="auto">
            <a:xfrm>
              <a:off x="1532" y="3213"/>
              <a:ext cx="96" cy="96"/>
            </a:xfrm>
            <a:prstGeom prst="star4">
              <a:avLst>
                <a:gd name="adj" fmla="val 12500"/>
              </a:avLst>
            </a:prstGeom>
            <a:solidFill>
              <a:schemeClr val="tx2"/>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5195" name="AutoShape 92"/>
            <p:cNvSpPr>
              <a:spLocks noChangeArrowheads="1"/>
            </p:cNvSpPr>
            <p:nvPr/>
          </p:nvSpPr>
          <p:spPr bwMode="auto">
            <a:xfrm>
              <a:off x="1292" y="3213"/>
              <a:ext cx="96" cy="96"/>
            </a:xfrm>
            <a:prstGeom prst="star4">
              <a:avLst>
                <a:gd name="adj" fmla="val 12500"/>
              </a:avLst>
            </a:prstGeom>
            <a:solidFill>
              <a:schemeClr val="tx2"/>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
        <p:nvSpPr>
          <p:cNvPr id="5215" name="Text Box 95"/>
          <p:cNvSpPr txBox="1">
            <a:spLocks noChangeArrowheads="1"/>
          </p:cNvSpPr>
          <p:nvPr/>
        </p:nvSpPr>
        <p:spPr bwMode="auto">
          <a:xfrm>
            <a:off x="3922713" y="4581525"/>
            <a:ext cx="48974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solidFill>
                  <a:srgbClr val="CC3300"/>
                </a:solidFill>
              </a:rPr>
              <a:t>周期</a:t>
            </a:r>
            <a:r>
              <a:rPr lang="zh-CN" altLang="en-US" b="1"/>
              <a:t>：具有相同的电子层数的</a:t>
            </a:r>
            <a:r>
              <a:rPr lang="zh-CN" altLang="en-US" b="1">
                <a:solidFill>
                  <a:srgbClr val="FF0066"/>
                </a:solidFill>
              </a:rPr>
              <a:t>行</a:t>
            </a:r>
            <a:r>
              <a:rPr lang="en-US" altLang="zh-CN" b="1">
                <a:solidFill>
                  <a:srgbClr val="FF0066"/>
                </a:solidFill>
              </a:rPr>
              <a:t>.</a:t>
            </a:r>
            <a:endParaRPr lang="en-US" altLang="zh-CN"/>
          </a:p>
        </p:txBody>
      </p:sp>
      <p:sp>
        <p:nvSpPr>
          <p:cNvPr id="5216" name="Text Box 96"/>
          <p:cNvSpPr txBox="1">
            <a:spLocks noChangeArrowheads="1"/>
          </p:cNvSpPr>
          <p:nvPr/>
        </p:nvSpPr>
        <p:spPr bwMode="auto">
          <a:xfrm>
            <a:off x="3924300" y="5229225"/>
            <a:ext cx="4824413"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solidFill>
                  <a:srgbClr val="CC3300"/>
                </a:solidFill>
              </a:rPr>
              <a:t>族</a:t>
            </a:r>
            <a:r>
              <a:rPr lang="zh-CN" altLang="en-US" b="1"/>
              <a:t>：具有相同的最外层电子数的</a:t>
            </a:r>
            <a:r>
              <a:rPr lang="zh-CN" altLang="en-US" b="1">
                <a:solidFill>
                  <a:srgbClr val="FF0066"/>
                </a:solidFill>
              </a:rPr>
              <a:t>列</a:t>
            </a:r>
            <a:endParaRPr lang="zh-CN" altLang="en-US"/>
          </a:p>
        </p:txBody>
      </p:sp>
      <p:sp>
        <p:nvSpPr>
          <p:cNvPr id="5218" name="Text Box 98"/>
          <p:cNvSpPr txBox="1">
            <a:spLocks noChangeArrowheads="1"/>
          </p:cNvSpPr>
          <p:nvPr/>
        </p:nvSpPr>
        <p:spPr bwMode="auto">
          <a:xfrm>
            <a:off x="395288" y="5770563"/>
            <a:ext cx="6913562"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FF0066"/>
                </a:solidFill>
              </a:rPr>
              <a:t>主族</a:t>
            </a:r>
            <a:r>
              <a:rPr lang="en-US" altLang="zh-CN" b="1"/>
              <a:t>:(</a:t>
            </a:r>
            <a:r>
              <a:rPr lang="en-US" altLang="zh-CN" b="1">
                <a:solidFill>
                  <a:srgbClr val="FF0066"/>
                </a:solidFill>
              </a:rPr>
              <a:t>A</a:t>
            </a:r>
            <a:r>
              <a:rPr lang="zh-CN" altLang="en-US" b="1"/>
              <a:t>表示</a:t>
            </a:r>
            <a:r>
              <a:rPr lang="en-US" altLang="zh-CN" b="1"/>
              <a:t>)</a:t>
            </a:r>
            <a:r>
              <a:rPr lang="zh-CN" altLang="en-US" b="1"/>
              <a:t>由短周期元素和长周期元素组成的</a:t>
            </a:r>
            <a:r>
              <a:rPr lang="zh-CN" altLang="en-US" b="1">
                <a:solidFill>
                  <a:srgbClr val="FF0066"/>
                </a:solidFill>
              </a:rPr>
              <a:t>族</a:t>
            </a:r>
            <a:r>
              <a:rPr lang="en-US" altLang="zh-CN" b="1">
                <a:solidFill>
                  <a:srgbClr val="FF0066"/>
                </a:solidFill>
              </a:rPr>
              <a:t>.</a:t>
            </a:r>
            <a:endParaRPr lang="en-US" altLang="zh-CN"/>
          </a:p>
        </p:txBody>
      </p:sp>
      <p:sp>
        <p:nvSpPr>
          <p:cNvPr id="5219" name="Text Box 99"/>
          <p:cNvSpPr txBox="1">
            <a:spLocks noChangeArrowheads="1"/>
          </p:cNvSpPr>
          <p:nvPr/>
        </p:nvSpPr>
        <p:spPr bwMode="auto">
          <a:xfrm>
            <a:off x="395288" y="6308725"/>
            <a:ext cx="63373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FF0066"/>
                </a:solidFill>
              </a:rPr>
              <a:t>副族</a:t>
            </a:r>
            <a:r>
              <a:rPr lang="en-US" altLang="zh-CN" b="1"/>
              <a:t>:(</a:t>
            </a:r>
            <a:r>
              <a:rPr lang="en-US" altLang="zh-CN" b="1">
                <a:solidFill>
                  <a:srgbClr val="FF0066"/>
                </a:solidFill>
              </a:rPr>
              <a:t>B</a:t>
            </a:r>
            <a:r>
              <a:rPr lang="zh-CN" altLang="en-US" b="1"/>
              <a:t>表示</a:t>
            </a:r>
            <a:r>
              <a:rPr lang="en-US" altLang="zh-CN" b="1"/>
              <a:t>)</a:t>
            </a:r>
            <a:r>
              <a:rPr lang="zh-CN" altLang="en-US" b="1"/>
              <a:t>仅由长周期元素组成的</a:t>
            </a:r>
            <a:r>
              <a:rPr lang="zh-CN" altLang="en-US" b="1">
                <a:solidFill>
                  <a:srgbClr val="FF0066"/>
                </a:solidFill>
              </a:rPr>
              <a:t>族</a:t>
            </a:r>
            <a:r>
              <a:rPr lang="en-US" altLang="zh-CN" b="1">
                <a:solidFill>
                  <a:srgbClr val="FF0066"/>
                </a:solidFill>
              </a:rPr>
              <a:t>.</a:t>
            </a:r>
            <a:endParaRPr lang="en-US" altLang="zh-CN"/>
          </a:p>
        </p:txBody>
      </p:sp>
    </p:spTree>
    <p:extLst>
      <p:ext uri="{BB962C8B-B14F-4D97-AF65-F5344CB8AC3E}">
        <p14:creationId xmlns:p14="http://schemas.microsoft.com/office/powerpoint/2010/main" val="1550506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15"/>
                                        </p:tgtEl>
                                        <p:attrNameLst>
                                          <p:attrName>style.visibility</p:attrName>
                                        </p:attrNameLst>
                                      </p:cBhvr>
                                      <p:to>
                                        <p:strVal val="visible"/>
                                      </p:to>
                                    </p:set>
                                    <p:anim calcmode="lin" valueType="num">
                                      <p:cBhvr additive="base">
                                        <p:cTn id="7" dur="500" fill="hold"/>
                                        <p:tgtEl>
                                          <p:spTgt spid="5215"/>
                                        </p:tgtEl>
                                        <p:attrNameLst>
                                          <p:attrName>ppt_x</p:attrName>
                                        </p:attrNameLst>
                                      </p:cBhvr>
                                      <p:tavLst>
                                        <p:tav tm="0">
                                          <p:val>
                                            <p:strVal val="#ppt_x"/>
                                          </p:val>
                                        </p:tav>
                                        <p:tav tm="100000">
                                          <p:val>
                                            <p:strVal val="#ppt_x"/>
                                          </p:val>
                                        </p:tav>
                                      </p:tavLst>
                                    </p:anim>
                                    <p:anim calcmode="lin" valueType="num">
                                      <p:cBhvr additive="base">
                                        <p:cTn id="8" dur="500" fill="hold"/>
                                        <p:tgtEl>
                                          <p:spTgt spid="52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16"/>
                                        </p:tgtEl>
                                        <p:attrNameLst>
                                          <p:attrName>style.visibility</p:attrName>
                                        </p:attrNameLst>
                                      </p:cBhvr>
                                      <p:to>
                                        <p:strVal val="visible"/>
                                      </p:to>
                                    </p:set>
                                    <p:anim calcmode="lin" valueType="num">
                                      <p:cBhvr additive="base">
                                        <p:cTn id="13" dur="500" fill="hold"/>
                                        <p:tgtEl>
                                          <p:spTgt spid="5216"/>
                                        </p:tgtEl>
                                        <p:attrNameLst>
                                          <p:attrName>ppt_x</p:attrName>
                                        </p:attrNameLst>
                                      </p:cBhvr>
                                      <p:tavLst>
                                        <p:tav tm="0">
                                          <p:val>
                                            <p:strVal val="#ppt_x"/>
                                          </p:val>
                                        </p:tav>
                                        <p:tav tm="100000">
                                          <p:val>
                                            <p:strVal val="#ppt_x"/>
                                          </p:val>
                                        </p:tav>
                                      </p:tavLst>
                                    </p:anim>
                                    <p:anim calcmode="lin" valueType="num">
                                      <p:cBhvr additive="base">
                                        <p:cTn id="14" dur="500" fill="hold"/>
                                        <p:tgtEl>
                                          <p:spTgt spid="521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18"/>
                                        </p:tgtEl>
                                        <p:attrNameLst>
                                          <p:attrName>style.visibility</p:attrName>
                                        </p:attrNameLst>
                                      </p:cBhvr>
                                      <p:to>
                                        <p:strVal val="visible"/>
                                      </p:to>
                                    </p:set>
                                    <p:anim calcmode="lin" valueType="num">
                                      <p:cBhvr additive="base">
                                        <p:cTn id="19" dur="500" fill="hold"/>
                                        <p:tgtEl>
                                          <p:spTgt spid="5218"/>
                                        </p:tgtEl>
                                        <p:attrNameLst>
                                          <p:attrName>ppt_x</p:attrName>
                                        </p:attrNameLst>
                                      </p:cBhvr>
                                      <p:tavLst>
                                        <p:tav tm="0">
                                          <p:val>
                                            <p:strVal val="#ppt_x"/>
                                          </p:val>
                                        </p:tav>
                                        <p:tav tm="100000">
                                          <p:val>
                                            <p:strVal val="#ppt_x"/>
                                          </p:val>
                                        </p:tav>
                                      </p:tavLst>
                                    </p:anim>
                                    <p:anim calcmode="lin" valueType="num">
                                      <p:cBhvr additive="base">
                                        <p:cTn id="20" dur="500" fill="hold"/>
                                        <p:tgtEl>
                                          <p:spTgt spid="521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19"/>
                                        </p:tgtEl>
                                        <p:attrNameLst>
                                          <p:attrName>style.visibility</p:attrName>
                                        </p:attrNameLst>
                                      </p:cBhvr>
                                      <p:to>
                                        <p:strVal val="visible"/>
                                      </p:to>
                                    </p:set>
                                    <p:anim calcmode="lin" valueType="num">
                                      <p:cBhvr additive="base">
                                        <p:cTn id="25" dur="500" fill="hold"/>
                                        <p:tgtEl>
                                          <p:spTgt spid="5219"/>
                                        </p:tgtEl>
                                        <p:attrNameLst>
                                          <p:attrName>ppt_x</p:attrName>
                                        </p:attrNameLst>
                                      </p:cBhvr>
                                      <p:tavLst>
                                        <p:tav tm="0">
                                          <p:val>
                                            <p:strVal val="#ppt_x"/>
                                          </p:val>
                                        </p:tav>
                                        <p:tav tm="100000">
                                          <p:val>
                                            <p:strVal val="#ppt_x"/>
                                          </p:val>
                                        </p:tav>
                                      </p:tavLst>
                                    </p:anim>
                                    <p:anim calcmode="lin" valueType="num">
                                      <p:cBhvr additive="base">
                                        <p:cTn id="26" dur="500" fill="hold"/>
                                        <p:tgtEl>
                                          <p:spTgt spid="5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5" grpId="0" animBg="1"/>
      <p:bldP spid="5216" grpId="0" animBg="1"/>
      <p:bldP spid="5218" grpId="0" animBg="1"/>
      <p:bldP spid="52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04800" y="152400"/>
            <a:ext cx="41957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dirty="0" smtClean="0">
                <a:solidFill>
                  <a:srgbClr val="FF3399"/>
                </a:solidFill>
                <a:latin typeface="黑体" pitchFamily="49" charset="-122"/>
                <a:ea typeface="黑体" pitchFamily="49" charset="-122"/>
              </a:rPr>
              <a:t>3</a:t>
            </a:r>
            <a:r>
              <a:rPr lang="zh-CN" altLang="en-US" sz="3200" b="1" dirty="0" smtClean="0">
                <a:solidFill>
                  <a:srgbClr val="FF3399"/>
                </a:solidFill>
                <a:latin typeface="黑体" pitchFamily="49" charset="-122"/>
                <a:ea typeface="黑体" pitchFamily="49" charset="-122"/>
              </a:rPr>
              <a:t>、</a:t>
            </a:r>
            <a:r>
              <a:rPr lang="zh-CN" altLang="en-US" sz="3200" b="1" dirty="0">
                <a:solidFill>
                  <a:srgbClr val="FF3399"/>
                </a:solidFill>
                <a:latin typeface="黑体" pitchFamily="49" charset="-122"/>
                <a:ea typeface="黑体" pitchFamily="49" charset="-122"/>
              </a:rPr>
              <a:t>长式周期表的结构</a:t>
            </a:r>
          </a:p>
        </p:txBody>
      </p:sp>
      <p:grpSp>
        <p:nvGrpSpPr>
          <p:cNvPr id="2" name="Group 26"/>
          <p:cNvGrpSpPr>
            <a:grpSpLocks/>
          </p:cNvGrpSpPr>
          <p:nvPr/>
        </p:nvGrpSpPr>
        <p:grpSpPr bwMode="auto">
          <a:xfrm>
            <a:off x="123825" y="1981200"/>
            <a:ext cx="847725" cy="2960688"/>
            <a:chOff x="78" y="1248"/>
            <a:chExt cx="546" cy="1440"/>
          </a:xfrm>
        </p:grpSpPr>
        <p:sp>
          <p:nvSpPr>
            <p:cNvPr id="6169" name="Text Box 3"/>
            <p:cNvSpPr txBox="1">
              <a:spLocks noChangeArrowheads="1"/>
            </p:cNvSpPr>
            <p:nvPr/>
          </p:nvSpPr>
          <p:spPr bwMode="auto">
            <a:xfrm>
              <a:off x="78" y="1536"/>
              <a:ext cx="432"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a:ea typeface="黑体" pitchFamily="49" charset="-122"/>
                </a:rPr>
                <a:t>周期表</a:t>
              </a:r>
            </a:p>
          </p:txBody>
        </p:sp>
        <p:sp>
          <p:nvSpPr>
            <p:cNvPr id="6170" name="AutoShape 4"/>
            <p:cNvSpPr>
              <a:spLocks/>
            </p:cNvSpPr>
            <p:nvPr/>
          </p:nvSpPr>
          <p:spPr bwMode="auto">
            <a:xfrm>
              <a:off x="480" y="1248"/>
              <a:ext cx="144" cy="144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endParaRPr lang="zh-CN" altLang="zh-CN" b="1"/>
            </a:p>
          </p:txBody>
        </p:sp>
      </p:grpSp>
      <p:grpSp>
        <p:nvGrpSpPr>
          <p:cNvPr id="3" name="Group 27"/>
          <p:cNvGrpSpPr>
            <a:grpSpLocks/>
          </p:cNvGrpSpPr>
          <p:nvPr/>
        </p:nvGrpSpPr>
        <p:grpSpPr bwMode="auto">
          <a:xfrm>
            <a:off x="1066800" y="1536700"/>
            <a:ext cx="2590800" cy="955675"/>
            <a:chOff x="672" y="1152"/>
            <a:chExt cx="1632" cy="602"/>
          </a:xfrm>
        </p:grpSpPr>
        <p:sp>
          <p:nvSpPr>
            <p:cNvPr id="6166" name="Text Box 5"/>
            <p:cNvSpPr txBox="1">
              <a:spLocks noChangeArrowheads="1"/>
            </p:cNvSpPr>
            <p:nvPr/>
          </p:nvSpPr>
          <p:spPr bwMode="auto">
            <a:xfrm>
              <a:off x="672" y="1152"/>
              <a:ext cx="672" cy="60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7  </a:t>
              </a:r>
              <a:r>
                <a:rPr lang="zh-CN" altLang="en-US" sz="2800" b="1"/>
                <a:t>个横行</a:t>
              </a:r>
            </a:p>
          </p:txBody>
        </p:sp>
        <p:sp>
          <p:nvSpPr>
            <p:cNvPr id="6167" name="Line 6"/>
            <p:cNvSpPr>
              <a:spLocks noChangeShapeType="1"/>
            </p:cNvSpPr>
            <p:nvPr/>
          </p:nvSpPr>
          <p:spPr bwMode="auto">
            <a:xfrm>
              <a:off x="1392" y="144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8" name="Text Box 7"/>
            <p:cNvSpPr txBox="1">
              <a:spLocks noChangeArrowheads="1"/>
            </p:cNvSpPr>
            <p:nvPr/>
          </p:nvSpPr>
          <p:spPr bwMode="auto">
            <a:xfrm>
              <a:off x="1632" y="1152"/>
              <a:ext cx="672" cy="60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7 </a:t>
              </a:r>
              <a:r>
                <a:rPr lang="zh-CN" altLang="en-US" sz="2800" b="1"/>
                <a:t>个周期</a:t>
              </a:r>
            </a:p>
          </p:txBody>
        </p:sp>
      </p:grpSp>
      <p:grpSp>
        <p:nvGrpSpPr>
          <p:cNvPr id="4" name="Group 28"/>
          <p:cNvGrpSpPr>
            <a:grpSpLocks/>
          </p:cNvGrpSpPr>
          <p:nvPr/>
        </p:nvGrpSpPr>
        <p:grpSpPr bwMode="auto">
          <a:xfrm>
            <a:off x="3733800" y="801688"/>
            <a:ext cx="4367213" cy="2551112"/>
            <a:chOff x="2352" y="505"/>
            <a:chExt cx="2304" cy="1607"/>
          </a:xfrm>
        </p:grpSpPr>
        <p:sp>
          <p:nvSpPr>
            <p:cNvPr id="6162" name="AutoShape 8"/>
            <p:cNvSpPr>
              <a:spLocks/>
            </p:cNvSpPr>
            <p:nvPr/>
          </p:nvSpPr>
          <p:spPr bwMode="auto">
            <a:xfrm>
              <a:off x="2352" y="672"/>
              <a:ext cx="144" cy="144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6163" name="Text Box 9"/>
            <p:cNvSpPr txBox="1">
              <a:spLocks noChangeArrowheads="1"/>
            </p:cNvSpPr>
            <p:nvPr/>
          </p:nvSpPr>
          <p:spPr bwMode="auto">
            <a:xfrm>
              <a:off x="2496" y="505"/>
              <a:ext cx="1968" cy="33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三个短周期</a:t>
              </a:r>
              <a:r>
                <a:rPr lang="zh-CN" altLang="en-US" sz="2800" b="1">
                  <a:solidFill>
                    <a:srgbClr val="FF3399"/>
                  </a:solidFill>
                </a:rPr>
                <a:t>（</a:t>
              </a:r>
              <a:r>
                <a:rPr lang="en-US" altLang="zh-CN" sz="2800" b="1">
                  <a:solidFill>
                    <a:srgbClr val="FF3399"/>
                  </a:solidFill>
                </a:rPr>
                <a:t>1---3</a:t>
              </a:r>
              <a:r>
                <a:rPr lang="zh-CN" altLang="en-US" sz="2800" b="1">
                  <a:solidFill>
                    <a:srgbClr val="FF3399"/>
                  </a:solidFill>
                </a:rPr>
                <a:t>）</a:t>
              </a:r>
            </a:p>
          </p:txBody>
        </p:sp>
        <p:sp>
          <p:nvSpPr>
            <p:cNvPr id="6164" name="Text Box 10"/>
            <p:cNvSpPr txBox="1">
              <a:spLocks noChangeArrowheads="1"/>
            </p:cNvSpPr>
            <p:nvPr/>
          </p:nvSpPr>
          <p:spPr bwMode="auto">
            <a:xfrm>
              <a:off x="2544" y="1056"/>
              <a:ext cx="1968" cy="33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三个长周期</a:t>
              </a:r>
              <a:r>
                <a:rPr lang="zh-CN" altLang="en-US" sz="2800" b="1">
                  <a:solidFill>
                    <a:srgbClr val="FF3399"/>
                  </a:solidFill>
                </a:rPr>
                <a:t>（</a:t>
              </a:r>
              <a:r>
                <a:rPr lang="en-US" altLang="zh-CN" sz="2800" b="1">
                  <a:solidFill>
                    <a:srgbClr val="FF3399"/>
                  </a:solidFill>
                </a:rPr>
                <a:t>4---6</a:t>
              </a:r>
              <a:r>
                <a:rPr lang="zh-CN" altLang="en-US" sz="2800" b="1">
                  <a:solidFill>
                    <a:srgbClr val="FF3399"/>
                  </a:solidFill>
                </a:rPr>
                <a:t>）</a:t>
              </a:r>
            </a:p>
          </p:txBody>
        </p:sp>
        <p:sp>
          <p:nvSpPr>
            <p:cNvPr id="6165" name="Text Box 11"/>
            <p:cNvSpPr txBox="1">
              <a:spLocks noChangeArrowheads="1"/>
            </p:cNvSpPr>
            <p:nvPr/>
          </p:nvSpPr>
          <p:spPr bwMode="auto">
            <a:xfrm>
              <a:off x="2544" y="1666"/>
              <a:ext cx="2112" cy="33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一个不完全周期</a:t>
              </a:r>
              <a:r>
                <a:rPr lang="zh-CN" altLang="en-US" sz="2800" b="1">
                  <a:solidFill>
                    <a:srgbClr val="FF3399"/>
                  </a:solidFill>
                </a:rPr>
                <a:t>（</a:t>
              </a:r>
              <a:r>
                <a:rPr lang="en-US" altLang="zh-CN" sz="2800" b="1">
                  <a:solidFill>
                    <a:srgbClr val="FF3399"/>
                  </a:solidFill>
                </a:rPr>
                <a:t>7</a:t>
              </a:r>
              <a:r>
                <a:rPr lang="zh-CN" altLang="en-US" sz="2800" b="1">
                  <a:solidFill>
                    <a:srgbClr val="FF3399"/>
                  </a:solidFill>
                </a:rPr>
                <a:t>）</a:t>
              </a:r>
            </a:p>
          </p:txBody>
        </p:sp>
      </p:grpSp>
      <p:sp>
        <p:nvSpPr>
          <p:cNvPr id="4108" name="Text Box 12"/>
          <p:cNvSpPr txBox="1">
            <a:spLocks noChangeArrowheads="1"/>
          </p:cNvSpPr>
          <p:nvPr/>
        </p:nvSpPr>
        <p:spPr bwMode="auto">
          <a:xfrm>
            <a:off x="990600" y="2708275"/>
            <a:ext cx="2590800" cy="466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FF3399"/>
                </a:solidFill>
              </a:rPr>
              <a:t>周期数</a:t>
            </a:r>
            <a:r>
              <a:rPr lang="en-US" altLang="zh-CN" b="1">
                <a:solidFill>
                  <a:srgbClr val="FF3399"/>
                </a:solidFill>
              </a:rPr>
              <a:t>=</a:t>
            </a:r>
            <a:r>
              <a:rPr lang="zh-CN" altLang="en-US" b="1">
                <a:solidFill>
                  <a:srgbClr val="FF3399"/>
                </a:solidFill>
              </a:rPr>
              <a:t>电子层数</a:t>
            </a:r>
          </a:p>
        </p:txBody>
      </p:sp>
      <p:grpSp>
        <p:nvGrpSpPr>
          <p:cNvPr id="5" name="Group 29"/>
          <p:cNvGrpSpPr>
            <a:grpSpLocks/>
          </p:cNvGrpSpPr>
          <p:nvPr/>
        </p:nvGrpSpPr>
        <p:grpSpPr bwMode="auto">
          <a:xfrm>
            <a:off x="1066800" y="4321175"/>
            <a:ext cx="2514600" cy="979488"/>
            <a:chOff x="672" y="2400"/>
            <a:chExt cx="1584" cy="617"/>
          </a:xfrm>
        </p:grpSpPr>
        <p:sp>
          <p:nvSpPr>
            <p:cNvPr id="6159" name="Text Box 13"/>
            <p:cNvSpPr txBox="1">
              <a:spLocks noChangeArrowheads="1"/>
            </p:cNvSpPr>
            <p:nvPr/>
          </p:nvSpPr>
          <p:spPr bwMode="auto">
            <a:xfrm>
              <a:off x="672" y="2400"/>
              <a:ext cx="672" cy="60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18</a:t>
              </a:r>
              <a:r>
                <a:rPr lang="zh-CN" altLang="en-US" sz="2800" b="1"/>
                <a:t>个纵列</a:t>
              </a:r>
            </a:p>
          </p:txBody>
        </p:sp>
        <p:sp>
          <p:nvSpPr>
            <p:cNvPr id="6160" name="Line 14"/>
            <p:cNvSpPr>
              <a:spLocks noChangeShapeType="1"/>
            </p:cNvSpPr>
            <p:nvPr/>
          </p:nvSpPr>
          <p:spPr bwMode="auto">
            <a:xfrm>
              <a:off x="1374" y="268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1" name="Text Box 15"/>
            <p:cNvSpPr txBox="1">
              <a:spLocks noChangeArrowheads="1"/>
            </p:cNvSpPr>
            <p:nvPr/>
          </p:nvSpPr>
          <p:spPr bwMode="auto">
            <a:xfrm>
              <a:off x="1680" y="2415"/>
              <a:ext cx="576" cy="60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16</a:t>
              </a:r>
              <a:r>
                <a:rPr lang="zh-CN" altLang="en-US" sz="2800" b="1"/>
                <a:t>个族</a:t>
              </a:r>
            </a:p>
          </p:txBody>
        </p:sp>
      </p:grpSp>
      <p:grpSp>
        <p:nvGrpSpPr>
          <p:cNvPr id="6" name="Group 31"/>
          <p:cNvGrpSpPr>
            <a:grpSpLocks/>
          </p:cNvGrpSpPr>
          <p:nvPr/>
        </p:nvGrpSpPr>
        <p:grpSpPr bwMode="auto">
          <a:xfrm>
            <a:off x="3924300" y="3357563"/>
            <a:ext cx="5219700" cy="3201987"/>
            <a:chOff x="2472" y="2115"/>
            <a:chExt cx="3288" cy="2017"/>
          </a:xfrm>
        </p:grpSpPr>
        <p:sp>
          <p:nvSpPr>
            <p:cNvPr id="6154" name="AutoShape 16"/>
            <p:cNvSpPr>
              <a:spLocks/>
            </p:cNvSpPr>
            <p:nvPr/>
          </p:nvSpPr>
          <p:spPr bwMode="auto">
            <a:xfrm>
              <a:off x="2472" y="2262"/>
              <a:ext cx="99" cy="1776"/>
            </a:xfrm>
            <a:prstGeom prst="leftBrace">
              <a:avLst>
                <a:gd name="adj1" fmla="val 14949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6155" name="Text Box 17"/>
            <p:cNvSpPr txBox="1">
              <a:spLocks noChangeArrowheads="1"/>
            </p:cNvSpPr>
            <p:nvPr/>
          </p:nvSpPr>
          <p:spPr bwMode="auto">
            <a:xfrm>
              <a:off x="2608" y="2115"/>
              <a:ext cx="2829" cy="52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七个主族：由短、长周期元素构成。   </a:t>
              </a:r>
              <a:r>
                <a:rPr lang="en-US" altLang="zh-CN" b="1">
                  <a:solidFill>
                    <a:srgbClr val="FF3399"/>
                  </a:solidFill>
                </a:rPr>
                <a:t>IA----VIIA</a:t>
              </a:r>
            </a:p>
          </p:txBody>
        </p:sp>
        <p:sp>
          <p:nvSpPr>
            <p:cNvPr id="6156" name="Text Box 18"/>
            <p:cNvSpPr txBox="1">
              <a:spLocks noChangeArrowheads="1"/>
            </p:cNvSpPr>
            <p:nvPr/>
          </p:nvSpPr>
          <p:spPr bwMode="auto">
            <a:xfrm>
              <a:off x="2608" y="2676"/>
              <a:ext cx="2879" cy="63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七个副族：由长周期元素构成</a:t>
              </a:r>
              <a:r>
                <a:rPr lang="en-US" altLang="zh-CN" b="1"/>
                <a:t>.</a:t>
              </a:r>
            </a:p>
            <a:p>
              <a:pPr eaLnBrk="1" hangingPunct="1">
                <a:spcBef>
                  <a:spcPct val="50000"/>
                </a:spcBef>
              </a:pPr>
              <a:r>
                <a:rPr lang="en-US" altLang="zh-CN" b="1">
                  <a:solidFill>
                    <a:srgbClr val="FF3399"/>
                  </a:solidFill>
                </a:rPr>
                <a:t>IB---VIIB</a:t>
              </a:r>
            </a:p>
          </p:txBody>
        </p:sp>
        <p:sp>
          <p:nvSpPr>
            <p:cNvPr id="6157" name="Text Box 19"/>
            <p:cNvSpPr txBox="1">
              <a:spLocks noChangeArrowheads="1"/>
            </p:cNvSpPr>
            <p:nvPr/>
          </p:nvSpPr>
          <p:spPr bwMode="auto">
            <a:xfrm>
              <a:off x="2608" y="3385"/>
              <a:ext cx="3152" cy="29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VIII</a:t>
              </a:r>
              <a:r>
                <a:rPr lang="zh-CN" altLang="en-US" b="1"/>
                <a:t>族：</a:t>
              </a:r>
              <a:r>
                <a:rPr lang="en-US" altLang="zh-CN" b="1">
                  <a:solidFill>
                    <a:srgbClr val="FF3399"/>
                  </a:solidFill>
                </a:rPr>
                <a:t>3</a:t>
              </a:r>
              <a:r>
                <a:rPr lang="zh-CN" altLang="en-US" b="1">
                  <a:solidFill>
                    <a:srgbClr val="FF3399"/>
                  </a:solidFill>
                </a:rPr>
                <a:t>个纵行</a:t>
              </a:r>
              <a:r>
                <a:rPr lang="en-US" altLang="zh-CN" b="1"/>
                <a:t>Fe Co Ni9</a:t>
              </a:r>
              <a:r>
                <a:rPr lang="zh-CN" altLang="en-US" b="1"/>
                <a:t>个元素。</a:t>
              </a:r>
            </a:p>
          </p:txBody>
        </p:sp>
        <p:sp>
          <p:nvSpPr>
            <p:cNvPr id="6158" name="Text Box 20"/>
            <p:cNvSpPr txBox="1">
              <a:spLocks noChangeArrowheads="1"/>
            </p:cNvSpPr>
            <p:nvPr/>
          </p:nvSpPr>
          <p:spPr bwMode="auto">
            <a:xfrm>
              <a:off x="2625" y="3838"/>
              <a:ext cx="3113" cy="29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零族：稀有气体元素</a:t>
              </a:r>
              <a:r>
                <a:rPr lang="en-US" altLang="zh-CN" b="1">
                  <a:solidFill>
                    <a:srgbClr val="FF3399"/>
                  </a:solidFill>
                </a:rPr>
                <a:t>HeNeArKr</a:t>
              </a:r>
              <a:r>
                <a:rPr lang="zh-CN" altLang="en-US" b="1"/>
                <a:t>等</a:t>
              </a:r>
            </a:p>
          </p:txBody>
        </p:sp>
      </p:grpSp>
      <p:sp>
        <p:nvSpPr>
          <p:cNvPr id="4118" name="Text Box 22"/>
          <p:cNvSpPr txBox="1">
            <a:spLocks noChangeArrowheads="1"/>
          </p:cNvSpPr>
          <p:nvPr/>
        </p:nvSpPr>
        <p:spPr bwMode="auto">
          <a:xfrm>
            <a:off x="1066800" y="5621338"/>
            <a:ext cx="2362200" cy="8318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FF3399"/>
                </a:solidFill>
              </a:rPr>
              <a:t>主族序数</a:t>
            </a:r>
            <a:r>
              <a:rPr lang="en-US" altLang="zh-CN" b="1">
                <a:solidFill>
                  <a:srgbClr val="FF3399"/>
                </a:solidFill>
              </a:rPr>
              <a:t>=</a:t>
            </a:r>
            <a:r>
              <a:rPr lang="zh-CN" altLang="en-US" b="1">
                <a:solidFill>
                  <a:srgbClr val="FF3399"/>
                </a:solidFill>
              </a:rPr>
              <a:t>最外层电子数</a:t>
            </a:r>
          </a:p>
        </p:txBody>
      </p:sp>
    </p:spTree>
    <p:extLst>
      <p:ext uri="{BB962C8B-B14F-4D97-AF65-F5344CB8AC3E}">
        <p14:creationId xmlns:p14="http://schemas.microsoft.com/office/powerpoint/2010/main" val="1468030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0-#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108"/>
                                        </p:tgtEl>
                                        <p:attrNameLst>
                                          <p:attrName>style.visibility</p:attrName>
                                        </p:attrNameLst>
                                      </p:cBhvr>
                                      <p:to>
                                        <p:strVal val="visible"/>
                                      </p:to>
                                    </p:set>
                                    <p:anim calcmode="lin" valueType="num">
                                      <p:cBhvr additive="base">
                                        <p:cTn id="43" dur="500" fill="hold"/>
                                        <p:tgtEl>
                                          <p:spTgt spid="4108"/>
                                        </p:tgtEl>
                                        <p:attrNameLst>
                                          <p:attrName>ppt_x</p:attrName>
                                        </p:attrNameLst>
                                      </p:cBhvr>
                                      <p:tavLst>
                                        <p:tav tm="0">
                                          <p:val>
                                            <p:strVal val="0-#ppt_w/2"/>
                                          </p:val>
                                        </p:tav>
                                        <p:tav tm="100000">
                                          <p:val>
                                            <p:strVal val="#ppt_x"/>
                                          </p:val>
                                        </p:tav>
                                      </p:tavLst>
                                    </p:anim>
                                    <p:anim calcmode="lin" valueType="num">
                                      <p:cBhvr additive="base">
                                        <p:cTn id="44" dur="500" fill="hold"/>
                                        <p:tgtEl>
                                          <p:spTgt spid="410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118"/>
                                        </p:tgtEl>
                                        <p:attrNameLst>
                                          <p:attrName>style.visibility</p:attrName>
                                        </p:attrNameLst>
                                      </p:cBhvr>
                                      <p:to>
                                        <p:strVal val="visible"/>
                                      </p:to>
                                    </p:set>
                                    <p:anim calcmode="lin" valueType="num">
                                      <p:cBhvr additive="base">
                                        <p:cTn id="49" dur="500" fill="hold"/>
                                        <p:tgtEl>
                                          <p:spTgt spid="4118"/>
                                        </p:tgtEl>
                                        <p:attrNameLst>
                                          <p:attrName>ppt_x</p:attrName>
                                        </p:attrNameLst>
                                      </p:cBhvr>
                                      <p:tavLst>
                                        <p:tav tm="0">
                                          <p:val>
                                            <p:strVal val="0-#ppt_w/2"/>
                                          </p:val>
                                        </p:tav>
                                        <p:tav tm="100000">
                                          <p:val>
                                            <p:strVal val="#ppt_x"/>
                                          </p:val>
                                        </p:tav>
                                      </p:tavLst>
                                    </p:anim>
                                    <p:anim calcmode="lin" valueType="num">
                                      <p:cBhvr additive="base">
                                        <p:cTn id="50" dur="500" fill="hold"/>
                                        <p:tgtEl>
                                          <p:spTgt spid="41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108" grpId="0" animBg="1" autoUpdateAnimBg="0"/>
      <p:bldP spid="411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404664"/>
            <a:ext cx="7992888" cy="4401205"/>
          </a:xfrm>
          <a:prstGeom prst="rect">
            <a:avLst/>
          </a:prstGeom>
        </p:spPr>
        <p:txBody>
          <a:bodyPr wrap="square">
            <a:spAutoFit/>
          </a:bodyPr>
          <a:lstStyle/>
          <a:p>
            <a:r>
              <a:rPr lang="en-US" altLang="zh-CN" sz="2800" dirty="0" smtClean="0"/>
              <a:t>1</a:t>
            </a:r>
            <a:r>
              <a:rPr lang="zh-CN" altLang="zh-CN" sz="2800" dirty="0" smtClean="0"/>
              <a:t>．</a:t>
            </a:r>
            <a:r>
              <a:rPr lang="zh-CN" altLang="zh-CN" sz="2800" dirty="0"/>
              <a:t>国际无机化学命名委员会在</a:t>
            </a:r>
            <a:r>
              <a:rPr lang="en-US" altLang="zh-CN" sz="2800" dirty="0"/>
              <a:t>1989</a:t>
            </a:r>
            <a:r>
              <a:rPr lang="zh-CN" altLang="zh-CN" sz="2800" dirty="0"/>
              <a:t>年做出决定，把长式周期表原来的主、副族及族号都取消，由左到右改为</a:t>
            </a:r>
            <a:r>
              <a:rPr lang="en-US" altLang="zh-CN" sz="2800" dirty="0"/>
              <a:t>18</a:t>
            </a:r>
            <a:r>
              <a:rPr lang="zh-CN" altLang="zh-CN" sz="2800" dirty="0"/>
              <a:t>列，碱金属族为第</a:t>
            </a:r>
            <a:r>
              <a:rPr lang="en-US" altLang="zh-CN" sz="2800" dirty="0"/>
              <a:t>1</a:t>
            </a:r>
            <a:r>
              <a:rPr lang="zh-CN" altLang="zh-CN" sz="2800" dirty="0"/>
              <a:t>列，稀有气体为第</a:t>
            </a:r>
            <a:r>
              <a:rPr lang="en-US" altLang="zh-CN" sz="2800" dirty="0"/>
              <a:t>18</a:t>
            </a:r>
            <a:r>
              <a:rPr lang="zh-CN" altLang="zh-CN" sz="2800" dirty="0"/>
              <a:t>列。按这个规定，下列说法正确的</a:t>
            </a:r>
            <a:r>
              <a:rPr lang="zh-CN" altLang="zh-CN" sz="2800" dirty="0" smtClean="0"/>
              <a:t>是</a:t>
            </a:r>
            <a:endParaRPr lang="zh-CN" altLang="zh-CN" sz="2800" dirty="0"/>
          </a:p>
          <a:p>
            <a:r>
              <a:rPr lang="en-US" altLang="zh-CN" sz="2800" dirty="0"/>
              <a:t>A</a:t>
            </a:r>
            <a:r>
              <a:rPr lang="zh-CN" altLang="zh-CN" sz="2800" dirty="0"/>
              <a:t>．第</a:t>
            </a:r>
            <a:r>
              <a:rPr lang="en-US" altLang="zh-CN" sz="2800" dirty="0"/>
              <a:t>3</a:t>
            </a:r>
            <a:r>
              <a:rPr lang="zh-CN" altLang="zh-CN" sz="2800" dirty="0"/>
              <a:t>列中含有的元素种类最多</a:t>
            </a:r>
          </a:p>
          <a:p>
            <a:r>
              <a:rPr lang="en-US" altLang="zh-CN" sz="2800" dirty="0"/>
              <a:t>B</a:t>
            </a:r>
            <a:r>
              <a:rPr lang="zh-CN" altLang="zh-CN" sz="2800" dirty="0"/>
              <a:t>．第</a:t>
            </a:r>
            <a:r>
              <a:rPr lang="en-US" altLang="zh-CN" sz="2800" dirty="0"/>
              <a:t>17</a:t>
            </a:r>
            <a:r>
              <a:rPr lang="zh-CN" altLang="zh-CN" sz="2800" dirty="0"/>
              <a:t>列元素的气态氢化物都能用相应的盐与浓硫酸加热而制备</a:t>
            </a:r>
          </a:p>
          <a:p>
            <a:r>
              <a:rPr lang="en-US" altLang="zh-CN" sz="2800" dirty="0"/>
              <a:t>C</a:t>
            </a:r>
            <a:r>
              <a:rPr lang="zh-CN" altLang="zh-CN" sz="2800" dirty="0"/>
              <a:t>．第</a:t>
            </a:r>
            <a:r>
              <a:rPr lang="en-US" altLang="zh-CN" sz="2800" dirty="0"/>
              <a:t>2</a:t>
            </a:r>
            <a:r>
              <a:rPr lang="zh-CN" altLang="zh-CN" sz="2800" dirty="0"/>
              <a:t>列元素中肯定没有非金属元素</a:t>
            </a:r>
          </a:p>
          <a:p>
            <a:r>
              <a:rPr lang="en-US" altLang="zh-CN" sz="2800" dirty="0"/>
              <a:t>D</a:t>
            </a:r>
            <a:r>
              <a:rPr lang="zh-CN" altLang="zh-CN" sz="2800" dirty="0"/>
              <a:t>．第</a:t>
            </a:r>
            <a:r>
              <a:rPr lang="en-US" altLang="zh-CN" sz="2800" dirty="0"/>
              <a:t>15</a:t>
            </a:r>
            <a:r>
              <a:rPr lang="zh-CN" altLang="zh-CN" sz="2800" dirty="0"/>
              <a:t>列元素的最高氧化物对应的水化物分子式通式为</a:t>
            </a:r>
            <a:r>
              <a:rPr lang="en-US" altLang="zh-CN" sz="2800" dirty="0"/>
              <a:t>H2RO3</a:t>
            </a:r>
            <a:r>
              <a:rPr lang="zh-CN" altLang="zh-CN" sz="2800" dirty="0"/>
              <a:t>或</a:t>
            </a:r>
            <a:r>
              <a:rPr lang="en-US" altLang="zh-CN" sz="2800" dirty="0"/>
              <a:t>H4RO4</a:t>
            </a:r>
            <a:endParaRPr lang="zh-CN" altLang="zh-CN" sz="2800" dirty="0"/>
          </a:p>
        </p:txBody>
      </p:sp>
    </p:spTree>
    <p:extLst>
      <p:ext uri="{BB962C8B-B14F-4D97-AF65-F5344CB8AC3E}">
        <p14:creationId xmlns:p14="http://schemas.microsoft.com/office/powerpoint/2010/main" val="48845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476672"/>
            <a:ext cx="8280920" cy="3970318"/>
          </a:xfrm>
          <a:prstGeom prst="rect">
            <a:avLst/>
          </a:prstGeom>
        </p:spPr>
        <p:txBody>
          <a:bodyPr wrap="square">
            <a:spAutoFit/>
          </a:bodyPr>
          <a:lstStyle/>
          <a:p>
            <a:r>
              <a:rPr lang="en-US" altLang="zh-CN" sz="2800" dirty="0" smtClean="0"/>
              <a:t>2</a:t>
            </a:r>
            <a:r>
              <a:rPr lang="zh-CN" altLang="zh-CN" sz="2800" dirty="0" smtClean="0"/>
              <a:t>．</a:t>
            </a:r>
            <a:r>
              <a:rPr lang="zh-CN" altLang="zh-CN" sz="2800" dirty="0"/>
              <a:t>据</a:t>
            </a:r>
            <a:r>
              <a:rPr lang="en-US" altLang="zh-CN" sz="2800" dirty="0"/>
              <a:t>1994</a:t>
            </a:r>
            <a:r>
              <a:rPr lang="zh-CN" altLang="zh-CN" sz="2800" dirty="0"/>
              <a:t>年</a:t>
            </a:r>
            <a:r>
              <a:rPr lang="en-US" altLang="zh-CN" sz="2800" dirty="0"/>
              <a:t>“</a:t>
            </a:r>
            <a:r>
              <a:rPr lang="zh-CN" altLang="zh-CN" sz="2800" dirty="0"/>
              <a:t>世界科技</a:t>
            </a:r>
            <a:r>
              <a:rPr lang="en-US" altLang="zh-CN" sz="2800" dirty="0"/>
              <a:t>”</a:t>
            </a:r>
            <a:r>
              <a:rPr lang="zh-CN" altLang="zh-CN" sz="2800" dirty="0"/>
              <a:t>报道，德国物理学家继发现第</a:t>
            </a:r>
            <a:r>
              <a:rPr lang="en-US" altLang="zh-CN" sz="2800" dirty="0"/>
              <a:t>110</a:t>
            </a:r>
            <a:r>
              <a:rPr lang="zh-CN" altLang="zh-CN" sz="2800" dirty="0"/>
              <a:t>号元素后，又成功地确认了第</a:t>
            </a:r>
            <a:r>
              <a:rPr lang="en-US" altLang="zh-CN" sz="2800" dirty="0"/>
              <a:t>111</a:t>
            </a:r>
            <a:r>
              <a:rPr lang="zh-CN" altLang="zh-CN" sz="2800" dirty="0"/>
              <a:t>号元素的</a:t>
            </a:r>
            <a:r>
              <a:rPr lang="en-US" altLang="zh-CN" sz="2800" dirty="0"/>
              <a:t>3</a:t>
            </a:r>
            <a:r>
              <a:rPr lang="zh-CN" altLang="zh-CN" sz="2800" dirty="0"/>
              <a:t>个原子，第</a:t>
            </a:r>
            <a:r>
              <a:rPr lang="en-US" altLang="zh-CN" sz="2800" dirty="0"/>
              <a:t>111</a:t>
            </a:r>
            <a:r>
              <a:rPr lang="zh-CN" altLang="zh-CN" sz="2800" dirty="0"/>
              <a:t>号元素的原子核内有</a:t>
            </a:r>
            <a:r>
              <a:rPr lang="en-US" altLang="zh-CN" sz="2800" dirty="0"/>
              <a:t>111</a:t>
            </a:r>
            <a:r>
              <a:rPr lang="zh-CN" altLang="zh-CN" sz="2800" dirty="0"/>
              <a:t>个质子，原子量为</a:t>
            </a:r>
            <a:r>
              <a:rPr lang="en-US" altLang="zh-CN" sz="2800" dirty="0"/>
              <a:t>272</a:t>
            </a:r>
            <a:r>
              <a:rPr lang="zh-CN" altLang="zh-CN" sz="2800" dirty="0"/>
              <a:t>。对于第</a:t>
            </a:r>
            <a:r>
              <a:rPr lang="en-US" altLang="zh-CN" sz="2800" dirty="0"/>
              <a:t>111</a:t>
            </a:r>
            <a:r>
              <a:rPr lang="zh-CN" altLang="zh-CN" sz="2800" dirty="0"/>
              <a:t>号元素，下列叙述正确的</a:t>
            </a:r>
            <a:r>
              <a:rPr lang="zh-CN" altLang="zh-CN" sz="2800" dirty="0" smtClean="0"/>
              <a:t>是</a:t>
            </a:r>
            <a:endParaRPr lang="zh-CN" altLang="zh-CN" sz="2800" dirty="0"/>
          </a:p>
          <a:p>
            <a:r>
              <a:rPr lang="en-US" altLang="zh-CN" sz="2800" dirty="0"/>
              <a:t>A</a:t>
            </a:r>
            <a:r>
              <a:rPr lang="zh-CN" altLang="zh-CN" sz="2800" dirty="0"/>
              <a:t>．第</a:t>
            </a:r>
            <a:r>
              <a:rPr lang="en-US" altLang="zh-CN" sz="2800" dirty="0"/>
              <a:t>111</a:t>
            </a:r>
            <a:r>
              <a:rPr lang="zh-CN" altLang="zh-CN" sz="2800" dirty="0"/>
              <a:t>号元素的原子核内有</a:t>
            </a:r>
            <a:r>
              <a:rPr lang="en-US" altLang="zh-CN" sz="2800" dirty="0"/>
              <a:t>111</a:t>
            </a:r>
            <a:r>
              <a:rPr lang="zh-CN" altLang="zh-CN" sz="2800" dirty="0"/>
              <a:t>个中子</a:t>
            </a:r>
          </a:p>
          <a:p>
            <a:r>
              <a:rPr lang="en-US" altLang="zh-CN" sz="2800" dirty="0"/>
              <a:t>B</a:t>
            </a:r>
            <a:r>
              <a:rPr lang="zh-CN" altLang="zh-CN" sz="2800" dirty="0"/>
              <a:t>．第</a:t>
            </a:r>
            <a:r>
              <a:rPr lang="en-US" altLang="zh-CN" sz="2800" dirty="0"/>
              <a:t>111</a:t>
            </a:r>
            <a:r>
              <a:rPr lang="zh-CN" altLang="zh-CN" sz="2800" dirty="0"/>
              <a:t>号元素的原子是迄今发现新元素最重的一种原子</a:t>
            </a:r>
          </a:p>
          <a:p>
            <a:r>
              <a:rPr lang="en-US" altLang="zh-CN" sz="2800" dirty="0"/>
              <a:t>C</a:t>
            </a:r>
            <a:r>
              <a:rPr lang="zh-CN" altLang="zh-CN" sz="2800" dirty="0"/>
              <a:t>．第</a:t>
            </a:r>
            <a:r>
              <a:rPr lang="en-US" altLang="zh-CN" sz="2800" dirty="0"/>
              <a:t>111</a:t>
            </a:r>
            <a:r>
              <a:rPr lang="zh-CN" altLang="zh-CN" sz="2800" dirty="0"/>
              <a:t>号元素和第</a:t>
            </a:r>
            <a:r>
              <a:rPr lang="en-US" altLang="zh-CN" sz="2800" dirty="0"/>
              <a:t>110</a:t>
            </a:r>
            <a:r>
              <a:rPr lang="zh-CN" altLang="zh-CN" sz="2800" dirty="0"/>
              <a:t>号元素互为同位素</a:t>
            </a:r>
          </a:p>
          <a:p>
            <a:r>
              <a:rPr lang="en-US" altLang="zh-CN" sz="2800" dirty="0"/>
              <a:t>D</a:t>
            </a:r>
            <a:r>
              <a:rPr lang="zh-CN" altLang="zh-CN" sz="2800" dirty="0"/>
              <a:t>．第</a:t>
            </a:r>
            <a:r>
              <a:rPr lang="en-US" altLang="zh-CN" sz="2800" dirty="0"/>
              <a:t>111</a:t>
            </a:r>
            <a:r>
              <a:rPr lang="zh-CN" altLang="zh-CN" sz="2800" dirty="0"/>
              <a:t>号元素应排在元素周期表中的第Ⅰ</a:t>
            </a:r>
            <a:r>
              <a:rPr lang="en-US" altLang="zh-CN" sz="2800" dirty="0"/>
              <a:t>A</a:t>
            </a:r>
            <a:r>
              <a:rPr lang="zh-CN" altLang="zh-CN" sz="2800" dirty="0"/>
              <a:t>族内</a:t>
            </a:r>
          </a:p>
        </p:txBody>
      </p:sp>
    </p:spTree>
    <p:extLst>
      <p:ext uri="{BB962C8B-B14F-4D97-AF65-F5344CB8AC3E}">
        <p14:creationId xmlns:p14="http://schemas.microsoft.com/office/powerpoint/2010/main" val="1857085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620688"/>
            <a:ext cx="7920880" cy="3970318"/>
          </a:xfrm>
          <a:prstGeom prst="rect">
            <a:avLst/>
          </a:prstGeom>
        </p:spPr>
        <p:txBody>
          <a:bodyPr wrap="square">
            <a:spAutoFit/>
          </a:bodyPr>
          <a:lstStyle/>
          <a:p>
            <a:r>
              <a:rPr lang="en-US" altLang="zh-CN" sz="3600" dirty="0" smtClean="0"/>
              <a:t>3</a:t>
            </a:r>
            <a:r>
              <a:rPr lang="zh-CN" altLang="zh-CN" sz="3600" dirty="0" smtClean="0"/>
              <a:t>．</a:t>
            </a:r>
            <a:r>
              <a:rPr lang="zh-CN" altLang="zh-CN" sz="3600" dirty="0"/>
              <a:t>有短周期的</a:t>
            </a:r>
            <a:r>
              <a:rPr lang="en-US" altLang="zh-CN" sz="3600" dirty="0"/>
              <a:t>A</a:t>
            </a:r>
            <a:r>
              <a:rPr lang="zh-CN" altLang="zh-CN" sz="3600" dirty="0"/>
              <a:t>、</a:t>
            </a:r>
            <a:r>
              <a:rPr lang="en-US" altLang="zh-CN" sz="3600" dirty="0"/>
              <a:t>B</a:t>
            </a:r>
            <a:r>
              <a:rPr lang="zh-CN" altLang="zh-CN" sz="3600" dirty="0"/>
              <a:t>两种元素可形成化合物</a:t>
            </a:r>
            <a:r>
              <a:rPr lang="en-US" altLang="zh-CN" sz="3600" dirty="0"/>
              <a:t>AB3</a:t>
            </a:r>
            <a:r>
              <a:rPr lang="zh-CN" altLang="zh-CN" sz="3600" dirty="0"/>
              <a:t>，已知</a:t>
            </a:r>
            <a:r>
              <a:rPr lang="en-US" altLang="zh-CN" sz="3600" dirty="0"/>
              <a:t>A</a:t>
            </a:r>
            <a:r>
              <a:rPr lang="zh-CN" altLang="zh-CN" sz="3600" dirty="0"/>
              <a:t>的原子序数为</a:t>
            </a:r>
            <a:r>
              <a:rPr lang="en-US" altLang="zh-CN" sz="3600" dirty="0"/>
              <a:t>n</a:t>
            </a:r>
            <a:r>
              <a:rPr lang="zh-CN" altLang="zh-CN" sz="3600" dirty="0"/>
              <a:t>，则</a:t>
            </a:r>
            <a:r>
              <a:rPr lang="en-US" altLang="zh-CN" sz="3600" dirty="0"/>
              <a:t>B</a:t>
            </a:r>
            <a:r>
              <a:rPr lang="zh-CN" altLang="zh-CN" sz="3600" dirty="0"/>
              <a:t>的原子序数不可能是　</a:t>
            </a:r>
            <a:endParaRPr lang="en-US" altLang="zh-CN" sz="3600" dirty="0" smtClean="0"/>
          </a:p>
          <a:p>
            <a:endParaRPr lang="zh-CN" altLang="zh-CN" sz="3600" dirty="0"/>
          </a:p>
          <a:p>
            <a:r>
              <a:rPr lang="en-US" altLang="zh-CN" sz="3600" dirty="0"/>
              <a:t>A</a:t>
            </a:r>
            <a:r>
              <a:rPr lang="zh-CN" altLang="zh-CN" sz="3600" dirty="0"/>
              <a:t>．</a:t>
            </a:r>
            <a:r>
              <a:rPr lang="en-US" altLang="zh-CN" sz="3600" dirty="0"/>
              <a:t>n+4 </a:t>
            </a:r>
            <a:r>
              <a:rPr lang="en-US" altLang="zh-CN" sz="3600" dirty="0" smtClean="0"/>
              <a:t>             B</a:t>
            </a:r>
            <a:r>
              <a:rPr lang="zh-CN" altLang="zh-CN" sz="3600" dirty="0"/>
              <a:t>．</a:t>
            </a:r>
            <a:r>
              <a:rPr lang="en-US" altLang="zh-CN" sz="3600" dirty="0"/>
              <a:t>n-4 </a:t>
            </a:r>
            <a:endParaRPr lang="en-US" altLang="zh-CN" sz="3600" dirty="0" smtClean="0"/>
          </a:p>
          <a:p>
            <a:endParaRPr lang="en-US" altLang="zh-CN" sz="3600" dirty="0" smtClean="0"/>
          </a:p>
          <a:p>
            <a:r>
              <a:rPr lang="en-US" altLang="zh-CN" sz="3600" dirty="0" smtClean="0"/>
              <a:t>C</a:t>
            </a:r>
            <a:r>
              <a:rPr lang="zh-CN" altLang="zh-CN" sz="3600" dirty="0"/>
              <a:t>．</a:t>
            </a:r>
            <a:r>
              <a:rPr lang="en-US" altLang="zh-CN" sz="3600" dirty="0"/>
              <a:t>n-8 </a:t>
            </a:r>
            <a:r>
              <a:rPr lang="en-US" altLang="zh-CN" sz="3600" dirty="0" smtClean="0"/>
              <a:t>              D</a:t>
            </a:r>
            <a:r>
              <a:rPr lang="zh-CN" altLang="zh-CN" sz="3600" dirty="0"/>
              <a:t>．</a:t>
            </a:r>
            <a:r>
              <a:rPr lang="en-US" altLang="zh-CN" sz="3600" dirty="0"/>
              <a:t>n-9</a:t>
            </a:r>
            <a:endParaRPr lang="zh-CN" altLang="zh-CN" sz="3600" dirty="0"/>
          </a:p>
        </p:txBody>
      </p:sp>
    </p:spTree>
    <p:extLst>
      <p:ext uri="{BB962C8B-B14F-4D97-AF65-F5344CB8AC3E}">
        <p14:creationId xmlns:p14="http://schemas.microsoft.com/office/powerpoint/2010/main" val="1243292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1840" y="2580039"/>
            <a:ext cx="2492990" cy="646331"/>
          </a:xfrm>
          <a:prstGeom prst="rect">
            <a:avLst/>
          </a:prstGeom>
          <a:noFill/>
        </p:spPr>
        <p:txBody>
          <a:bodyPr wrap="none" rtlCol="0">
            <a:spAutoFit/>
          </a:bodyPr>
          <a:lstStyle/>
          <a:p>
            <a:r>
              <a:rPr lang="zh-CN" altLang="en-US" sz="3600" dirty="0" smtClean="0"/>
              <a:t>元素周期律</a:t>
            </a:r>
            <a:endParaRPr lang="zh-CN" altLang="en-US" sz="3600" dirty="0"/>
          </a:p>
        </p:txBody>
      </p:sp>
    </p:spTree>
    <p:extLst>
      <p:ext uri="{BB962C8B-B14F-4D97-AF65-F5344CB8AC3E}">
        <p14:creationId xmlns:p14="http://schemas.microsoft.com/office/powerpoint/2010/main" val="1449906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90</TotalTime>
  <Words>1508</Words>
  <Application>Microsoft Office PowerPoint</Application>
  <PresentationFormat>全屏显示(4:3)</PresentationFormat>
  <Paragraphs>180</Paragraphs>
  <Slides>21</Slides>
  <Notes>0</Notes>
  <HiddenSlides>0</HiddenSlides>
  <MMClips>0</MMClips>
  <ScaleCrop>false</ScaleCrop>
  <HeadingPairs>
    <vt:vector size="4" baseType="variant">
      <vt:variant>
        <vt:lpstr>主题</vt:lpstr>
      </vt:variant>
      <vt:variant>
        <vt:i4>2</vt:i4>
      </vt:variant>
      <vt:variant>
        <vt:lpstr>幻灯片标题</vt:lpstr>
      </vt:variant>
      <vt:variant>
        <vt:i4>21</vt:i4>
      </vt:variant>
    </vt:vector>
  </HeadingPairs>
  <TitlesOfParts>
    <vt:vector size="23" baseType="lpstr">
      <vt:lpstr>Office 主题​​</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二、原子半径的周期性变化                                                            </vt:lpstr>
      <vt:lpstr>PowerPoint 演示文稿</vt:lpstr>
      <vt:lpstr>三、元素主要化合价的周期性变化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8</cp:revision>
  <dcterms:created xsi:type="dcterms:W3CDTF">2015-11-16T00:57:48Z</dcterms:created>
  <dcterms:modified xsi:type="dcterms:W3CDTF">2015-11-16T02:27:55Z</dcterms:modified>
</cp:coreProperties>
</file>