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1" r:id="rId3"/>
    <p:sldId id="292" r:id="rId4"/>
    <p:sldId id="279" r:id="rId5"/>
    <p:sldId id="280" r:id="rId6"/>
    <p:sldId id="281" r:id="rId7"/>
    <p:sldId id="307" r:id="rId8"/>
    <p:sldId id="289" r:id="rId9"/>
    <p:sldId id="284" r:id="rId10"/>
    <p:sldId id="285" r:id="rId11"/>
    <p:sldId id="286" r:id="rId12"/>
    <p:sldId id="306" r:id="rId13"/>
    <p:sldId id="288" r:id="rId14"/>
    <p:sldId id="293" r:id="rId15"/>
    <p:sldId id="297" r:id="rId16"/>
    <p:sldId id="295" r:id="rId17"/>
    <p:sldId id="296" r:id="rId18"/>
    <p:sldId id="278" r:id="rId19"/>
    <p:sldId id="301" r:id="rId20"/>
    <p:sldId id="302" r:id="rId21"/>
    <p:sldId id="303" r:id="rId22"/>
    <p:sldId id="304" r:id="rId23"/>
    <p:sldId id="287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2FF0C2A-EA6F-4C95-9879-882780E98147}">
          <p14:sldIdLst>
            <p14:sldId id="257"/>
            <p14:sldId id="291"/>
            <p14:sldId id="292"/>
            <p14:sldId id="279"/>
            <p14:sldId id="280"/>
            <p14:sldId id="281"/>
            <p14:sldId id="307"/>
            <p14:sldId id="289"/>
            <p14:sldId id="284"/>
            <p14:sldId id="285"/>
            <p14:sldId id="286"/>
            <p14:sldId id="306"/>
            <p14:sldId id="288"/>
            <p14:sldId id="293"/>
            <p14:sldId id="297"/>
            <p14:sldId id="295"/>
            <p14:sldId id="296"/>
            <p14:sldId id="278"/>
            <p14:sldId id="301"/>
            <p14:sldId id="302"/>
            <p14:sldId id="303"/>
            <p14:sldId id="304"/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3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2A99F-AC64-40F9-AA68-8AAC03C7A3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6395F-8B47-4FCA-8C6E-2E573B2EC9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246CE-6E30-4217-8B0D-C4A7EC9F10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98A07-5CB4-4942-8EC6-7BC5E876EF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14712-CF78-410A-91D9-3EAFF6E424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51B1F-373E-4D95-80A9-D877AF0D11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67717-FFE3-4AB2-8AE9-0F333407D1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9FCFB-B340-4E9F-BE1E-A2A384791E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E183D-DD5F-42F9-8EDA-1DCC6BC84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B6E3A-1814-4BF8-ADA3-9006814773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427F0-6313-4F72-B62F-AAF0822107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05BCD-73A8-4D6F-8E77-33F519DEC7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1FE78521-494E-4FF6-8EA1-099DB302CB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1979712" y="2924944"/>
            <a:ext cx="50403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solidFill>
                  <a:srgbClr val="FFFF00"/>
                </a:solidFill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</a:rPr>
              <a:t>2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节  氧化还原反应</a:t>
            </a:r>
            <a:endParaRPr lang="zh-CN" altLang="en-US" sz="3600" b="1" dirty="0">
              <a:solidFill>
                <a:srgbClr val="FFFF00"/>
              </a:solidFill>
            </a:endParaRPr>
          </a:p>
        </p:txBody>
      </p:sp>
      <p:sp>
        <p:nvSpPr>
          <p:cNvPr id="5124" name="Text Box 9"/>
          <p:cNvSpPr txBox="1">
            <a:spLocks noChangeArrowheads="1"/>
          </p:cNvSpPr>
          <p:nvPr/>
        </p:nvSpPr>
        <p:spPr bwMode="auto">
          <a:xfrm>
            <a:off x="6215074" y="5857892"/>
            <a:ext cx="240158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授课人：江宏生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539750" y="765175"/>
            <a:ext cx="5459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、电子转移与化合价升降的关系</a:t>
            </a:r>
            <a:r>
              <a:rPr lang="zh-CN" altLang="en-US" sz="28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39750" y="5507038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</a:rPr>
              <a:t>氧化还原反应中电子转移的总数与化合价升或降总值是相等的。</a:t>
            </a:r>
            <a:r>
              <a:rPr lang="zh-CN" altLang="en-US" sz="280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973138" y="2276475"/>
            <a:ext cx="4319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Fe  +  Cu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2+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=  Fe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2+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+  Cu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038225" y="1812925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</a:rPr>
              <a:t>0       +2        +2        0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017588" y="1225550"/>
            <a:ext cx="2649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</a:rPr>
              <a:t>失</a:t>
            </a:r>
            <a:r>
              <a:rPr lang="en-US" altLang="zh-CN" sz="2400" b="1">
                <a:solidFill>
                  <a:schemeClr val="bg1"/>
                </a:solidFill>
              </a:rPr>
              <a:t>2e</a:t>
            </a:r>
            <a:r>
              <a:rPr lang="en-US" altLang="zh-CN" sz="2400" b="1" baseline="30000">
                <a:solidFill>
                  <a:schemeClr val="bg1"/>
                </a:solidFill>
              </a:rPr>
              <a:t>-</a:t>
            </a:r>
            <a:r>
              <a:rPr lang="zh-CN" altLang="en-US" sz="2400" b="1">
                <a:solidFill>
                  <a:schemeClr val="bg1"/>
                </a:solidFill>
              </a:rPr>
              <a:t>化合价升</a:t>
            </a:r>
            <a:r>
              <a:rPr lang="en-US" altLang="zh-CN" sz="2400" b="1">
                <a:solidFill>
                  <a:schemeClr val="bg1"/>
                </a:solidFill>
              </a:rPr>
              <a:t>2</a:t>
            </a:r>
            <a:r>
              <a:rPr lang="zh-CN" altLang="en-US" sz="2400" b="1">
                <a:solidFill>
                  <a:schemeClr val="bg1"/>
                </a:solidFill>
              </a:rPr>
              <a:t>价</a:t>
            </a:r>
            <a:endParaRPr lang="zh-CN" altLang="en-US" sz="2400" b="1" baseline="30000">
              <a:solidFill>
                <a:schemeClr val="bg1"/>
              </a:solidFill>
            </a:endParaRP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3498850" y="4354513"/>
            <a:ext cx="5394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4FeS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  +  11O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=  2Fe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O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3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+8SO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3622675" y="4051300"/>
            <a:ext cx="4903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+2  -1           0          +3  -2      +4 -2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189038" y="1628775"/>
            <a:ext cx="2232025" cy="287338"/>
            <a:chOff x="476" y="890"/>
            <a:chExt cx="1406" cy="181"/>
          </a:xfrm>
        </p:grpSpPr>
        <p:sp>
          <p:nvSpPr>
            <p:cNvPr id="11296" name="Line 18"/>
            <p:cNvSpPr>
              <a:spLocks noChangeShapeType="1"/>
            </p:cNvSpPr>
            <p:nvPr/>
          </p:nvSpPr>
          <p:spPr bwMode="auto">
            <a:xfrm>
              <a:off x="476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Line 19"/>
            <p:cNvSpPr>
              <a:spLocks noChangeShapeType="1"/>
            </p:cNvSpPr>
            <p:nvPr/>
          </p:nvSpPr>
          <p:spPr bwMode="auto">
            <a:xfrm>
              <a:off x="476" y="890"/>
              <a:ext cx="140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8" name="Line 20"/>
            <p:cNvSpPr>
              <a:spLocks noChangeShapeType="1"/>
            </p:cNvSpPr>
            <p:nvPr/>
          </p:nvSpPr>
          <p:spPr bwMode="auto">
            <a:xfrm>
              <a:off x="1882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3786188" y="3716338"/>
            <a:ext cx="2809875" cy="649287"/>
            <a:chOff x="476" y="890"/>
            <a:chExt cx="1406" cy="181"/>
          </a:xfrm>
        </p:grpSpPr>
        <p:sp>
          <p:nvSpPr>
            <p:cNvPr id="11293" name="Line 23"/>
            <p:cNvSpPr>
              <a:spLocks noChangeShapeType="1"/>
            </p:cNvSpPr>
            <p:nvPr/>
          </p:nvSpPr>
          <p:spPr bwMode="auto">
            <a:xfrm>
              <a:off x="476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Line 24"/>
            <p:cNvSpPr>
              <a:spLocks noChangeShapeType="1"/>
            </p:cNvSpPr>
            <p:nvPr/>
          </p:nvSpPr>
          <p:spPr bwMode="auto">
            <a:xfrm>
              <a:off x="476" y="890"/>
              <a:ext cx="140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5" name="Line 25"/>
            <p:cNvSpPr>
              <a:spLocks noChangeShapeType="1"/>
            </p:cNvSpPr>
            <p:nvPr/>
          </p:nvSpPr>
          <p:spPr bwMode="auto">
            <a:xfrm>
              <a:off x="1882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2268538" y="2708275"/>
            <a:ext cx="2305050" cy="215900"/>
            <a:chOff x="1156" y="1570"/>
            <a:chExt cx="1452" cy="136"/>
          </a:xfrm>
        </p:grpSpPr>
        <p:sp>
          <p:nvSpPr>
            <p:cNvPr id="11290" name="Line 42"/>
            <p:cNvSpPr>
              <a:spLocks noChangeShapeType="1"/>
            </p:cNvSpPr>
            <p:nvPr/>
          </p:nvSpPr>
          <p:spPr bwMode="auto">
            <a:xfrm>
              <a:off x="1156" y="1570"/>
              <a:ext cx="0" cy="13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Line 43"/>
            <p:cNvSpPr>
              <a:spLocks noChangeShapeType="1"/>
            </p:cNvSpPr>
            <p:nvPr/>
          </p:nvSpPr>
          <p:spPr bwMode="auto">
            <a:xfrm>
              <a:off x="1156" y="1706"/>
              <a:ext cx="145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Line 44"/>
            <p:cNvSpPr>
              <a:spLocks noChangeShapeType="1"/>
            </p:cNvSpPr>
            <p:nvPr/>
          </p:nvSpPr>
          <p:spPr bwMode="auto">
            <a:xfrm flipV="1">
              <a:off x="2608" y="1570"/>
              <a:ext cx="0" cy="13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99" name="Rectangle 59"/>
          <p:cNvSpPr>
            <a:spLocks noChangeArrowheads="1"/>
          </p:cNvSpPr>
          <p:nvPr/>
        </p:nvSpPr>
        <p:spPr bwMode="auto">
          <a:xfrm>
            <a:off x="2141538" y="2881313"/>
            <a:ext cx="2649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FF00"/>
                </a:solidFill>
              </a:rPr>
              <a:t>得</a:t>
            </a:r>
            <a:r>
              <a:rPr lang="en-US" altLang="zh-CN" sz="2400" b="1">
                <a:solidFill>
                  <a:srgbClr val="FFFF00"/>
                </a:solidFill>
              </a:rPr>
              <a:t>2e</a:t>
            </a:r>
            <a:r>
              <a:rPr lang="en-US" altLang="zh-CN" sz="2400" b="1" baseline="30000">
                <a:solidFill>
                  <a:srgbClr val="FFFF00"/>
                </a:solidFill>
              </a:rPr>
              <a:t>-</a:t>
            </a:r>
            <a:r>
              <a:rPr lang="zh-CN" altLang="en-US" sz="2400" b="1">
                <a:solidFill>
                  <a:srgbClr val="FFFF00"/>
                </a:solidFill>
              </a:rPr>
              <a:t>化合价降</a:t>
            </a:r>
            <a:r>
              <a:rPr lang="en-US" altLang="zh-CN" sz="2400" b="1">
                <a:solidFill>
                  <a:srgbClr val="FFFF00"/>
                </a:solidFill>
              </a:rPr>
              <a:t>2</a:t>
            </a:r>
            <a:r>
              <a:rPr lang="zh-CN" altLang="en-US" sz="2400" b="1">
                <a:solidFill>
                  <a:srgbClr val="FFFF00"/>
                </a:solidFill>
              </a:rPr>
              <a:t>价</a:t>
            </a:r>
            <a:endParaRPr lang="zh-CN" altLang="en-US" sz="2400" b="1" baseline="30000">
              <a:solidFill>
                <a:srgbClr val="FFFF00"/>
              </a:solidFill>
            </a:endParaRPr>
          </a:p>
        </p:txBody>
      </p:sp>
      <p:sp>
        <p:nvSpPr>
          <p:cNvPr id="10300" name="Rectangle 60"/>
          <p:cNvSpPr>
            <a:spLocks noChangeArrowheads="1"/>
          </p:cNvSpPr>
          <p:nvPr/>
        </p:nvSpPr>
        <p:spPr bwMode="auto">
          <a:xfrm>
            <a:off x="3708400" y="3332163"/>
            <a:ext cx="302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</a:rPr>
              <a:t>失</a:t>
            </a:r>
            <a:r>
              <a:rPr lang="en-US" altLang="zh-CN" sz="2400" b="1">
                <a:solidFill>
                  <a:schemeClr val="bg1"/>
                </a:solidFill>
              </a:rPr>
              <a:t>1e</a:t>
            </a:r>
            <a:r>
              <a:rPr lang="en-US" altLang="zh-CN" sz="2400" b="1" baseline="30000">
                <a:solidFill>
                  <a:schemeClr val="bg1"/>
                </a:solidFill>
              </a:rPr>
              <a:t>-</a:t>
            </a:r>
            <a:r>
              <a:rPr lang="en-US" altLang="zh-CN" b="1">
                <a:solidFill>
                  <a:schemeClr val="bg1"/>
                </a:solidFill>
              </a:rPr>
              <a:t>×4</a:t>
            </a:r>
            <a:r>
              <a:rPr lang="zh-CN" altLang="en-US" sz="2400" b="1">
                <a:solidFill>
                  <a:schemeClr val="bg1"/>
                </a:solidFill>
              </a:rPr>
              <a:t>化合价升</a:t>
            </a:r>
            <a:r>
              <a:rPr lang="en-US" altLang="zh-CN" sz="2400" b="1">
                <a:solidFill>
                  <a:schemeClr val="bg1"/>
                </a:solidFill>
              </a:rPr>
              <a:t>4</a:t>
            </a:r>
            <a:r>
              <a:rPr lang="zh-CN" altLang="en-US" sz="2400" b="1">
                <a:solidFill>
                  <a:schemeClr val="bg1"/>
                </a:solidFill>
              </a:rPr>
              <a:t>价</a:t>
            </a:r>
          </a:p>
        </p:txBody>
      </p: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4291013" y="4005263"/>
            <a:ext cx="3671887" cy="360362"/>
            <a:chOff x="1383" y="2523"/>
            <a:chExt cx="2313" cy="227"/>
          </a:xfrm>
        </p:grpSpPr>
        <p:sp>
          <p:nvSpPr>
            <p:cNvPr id="11287" name="Line 61"/>
            <p:cNvSpPr>
              <a:spLocks noChangeShapeType="1"/>
            </p:cNvSpPr>
            <p:nvPr/>
          </p:nvSpPr>
          <p:spPr bwMode="auto">
            <a:xfrm>
              <a:off x="1383" y="2523"/>
              <a:ext cx="0" cy="22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" name="Line 62"/>
            <p:cNvSpPr>
              <a:spLocks noChangeShapeType="1"/>
            </p:cNvSpPr>
            <p:nvPr/>
          </p:nvSpPr>
          <p:spPr bwMode="auto">
            <a:xfrm>
              <a:off x="1383" y="2523"/>
              <a:ext cx="231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Line 63"/>
            <p:cNvSpPr>
              <a:spLocks noChangeShapeType="1"/>
            </p:cNvSpPr>
            <p:nvPr/>
          </p:nvSpPr>
          <p:spPr bwMode="auto">
            <a:xfrm>
              <a:off x="3696" y="2523"/>
              <a:ext cx="0" cy="1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05" name="Rectangle 65"/>
          <p:cNvSpPr>
            <a:spLocks noChangeArrowheads="1"/>
          </p:cNvSpPr>
          <p:nvPr/>
        </p:nvSpPr>
        <p:spPr bwMode="auto">
          <a:xfrm>
            <a:off x="4506913" y="3644900"/>
            <a:ext cx="316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</a:rPr>
              <a:t>失</a:t>
            </a:r>
            <a:r>
              <a:rPr lang="en-US" altLang="zh-CN" sz="2400" b="1">
                <a:solidFill>
                  <a:schemeClr val="bg1"/>
                </a:solidFill>
              </a:rPr>
              <a:t>5e</a:t>
            </a:r>
            <a:r>
              <a:rPr lang="en-US" altLang="zh-CN" sz="2400" b="1" baseline="30000">
                <a:solidFill>
                  <a:schemeClr val="bg1"/>
                </a:solidFill>
              </a:rPr>
              <a:t>-</a:t>
            </a:r>
            <a:r>
              <a:rPr lang="en-US" altLang="zh-CN" b="1">
                <a:solidFill>
                  <a:schemeClr val="bg1"/>
                </a:solidFill>
              </a:rPr>
              <a:t>×8</a:t>
            </a:r>
            <a:r>
              <a:rPr lang="zh-CN" altLang="en-US" sz="2400" b="1">
                <a:solidFill>
                  <a:schemeClr val="bg1"/>
                </a:solidFill>
              </a:rPr>
              <a:t>化合价升</a:t>
            </a:r>
            <a:r>
              <a:rPr lang="en-US" altLang="zh-CN" sz="2400" b="1">
                <a:solidFill>
                  <a:schemeClr val="bg1"/>
                </a:solidFill>
              </a:rPr>
              <a:t>40</a:t>
            </a:r>
            <a:r>
              <a:rPr lang="zh-CN" altLang="en-US" sz="2400" b="1">
                <a:solidFill>
                  <a:schemeClr val="bg1"/>
                </a:solidFill>
              </a:rPr>
              <a:t>价</a:t>
            </a:r>
          </a:p>
        </p:txBody>
      </p:sp>
      <p:grpSp>
        <p:nvGrpSpPr>
          <p:cNvPr id="6" name="Group 71"/>
          <p:cNvGrpSpPr>
            <a:grpSpLocks/>
          </p:cNvGrpSpPr>
          <p:nvPr/>
        </p:nvGrpSpPr>
        <p:grpSpPr bwMode="auto">
          <a:xfrm>
            <a:off x="5514975" y="4797425"/>
            <a:ext cx="2736850" cy="287338"/>
            <a:chOff x="2154" y="3022"/>
            <a:chExt cx="1724" cy="181"/>
          </a:xfrm>
        </p:grpSpPr>
        <p:sp>
          <p:nvSpPr>
            <p:cNvPr id="11283" name="Line 66"/>
            <p:cNvSpPr>
              <a:spLocks noChangeShapeType="1"/>
            </p:cNvSpPr>
            <p:nvPr/>
          </p:nvSpPr>
          <p:spPr bwMode="auto">
            <a:xfrm>
              <a:off x="2154" y="3022"/>
              <a:ext cx="0" cy="181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Line 67"/>
            <p:cNvSpPr>
              <a:spLocks noChangeShapeType="1"/>
            </p:cNvSpPr>
            <p:nvPr/>
          </p:nvSpPr>
          <p:spPr bwMode="auto">
            <a:xfrm>
              <a:off x="2154" y="3203"/>
              <a:ext cx="1724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" name="Line 69"/>
            <p:cNvSpPr>
              <a:spLocks noChangeShapeType="1"/>
            </p:cNvSpPr>
            <p:nvPr/>
          </p:nvSpPr>
          <p:spPr bwMode="auto">
            <a:xfrm flipV="1">
              <a:off x="3152" y="3022"/>
              <a:ext cx="0" cy="181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" name="Line 70"/>
            <p:cNvSpPr>
              <a:spLocks noChangeShapeType="1"/>
            </p:cNvSpPr>
            <p:nvPr/>
          </p:nvSpPr>
          <p:spPr bwMode="auto">
            <a:xfrm flipV="1">
              <a:off x="3878" y="3022"/>
              <a:ext cx="0" cy="181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12" name="Rectangle 72"/>
          <p:cNvSpPr>
            <a:spLocks noChangeArrowheads="1"/>
          </p:cNvSpPr>
          <p:nvPr/>
        </p:nvSpPr>
        <p:spPr bwMode="auto">
          <a:xfrm>
            <a:off x="5227638" y="5013325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FF00"/>
                </a:solidFill>
              </a:rPr>
              <a:t>得</a:t>
            </a:r>
            <a:r>
              <a:rPr lang="en-US" altLang="zh-CN" sz="2400" b="1">
                <a:solidFill>
                  <a:srgbClr val="FFFF00"/>
                </a:solidFill>
              </a:rPr>
              <a:t>2e</a:t>
            </a:r>
            <a:r>
              <a:rPr lang="en-US" altLang="zh-CN" sz="2400" b="1" baseline="30000">
                <a:solidFill>
                  <a:srgbClr val="FFFF00"/>
                </a:solidFill>
              </a:rPr>
              <a:t>- </a:t>
            </a:r>
            <a:r>
              <a:rPr lang="en-US" altLang="zh-CN" b="1">
                <a:solidFill>
                  <a:srgbClr val="FFFF00"/>
                </a:solidFill>
              </a:rPr>
              <a:t>×22</a:t>
            </a:r>
            <a:r>
              <a:rPr lang="zh-CN" altLang="en-US" sz="2400" b="1">
                <a:solidFill>
                  <a:srgbClr val="FFFF00"/>
                </a:solidFill>
              </a:rPr>
              <a:t>化合价降</a:t>
            </a:r>
            <a:r>
              <a:rPr lang="en-US" altLang="zh-CN" sz="2400" b="1">
                <a:solidFill>
                  <a:srgbClr val="FFFF00"/>
                </a:solidFill>
              </a:rPr>
              <a:t>44</a:t>
            </a:r>
            <a:r>
              <a:rPr lang="zh-CN" altLang="en-US" sz="2400" b="1">
                <a:solidFill>
                  <a:srgbClr val="FFFF00"/>
                </a:solidFill>
              </a:rPr>
              <a:t>价</a:t>
            </a:r>
          </a:p>
        </p:txBody>
      </p:sp>
      <p:sp>
        <p:nvSpPr>
          <p:cNvPr id="10313" name="Rectangle 73"/>
          <p:cNvSpPr>
            <a:spLocks noChangeArrowheads="1"/>
          </p:cNvSpPr>
          <p:nvPr/>
        </p:nvSpPr>
        <p:spPr bwMode="auto">
          <a:xfrm>
            <a:off x="5867400" y="1479550"/>
            <a:ext cx="2700338" cy="13827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双线桥法表示电子转移的方向及数目。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00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4" dur="80"/>
                                        <p:tgtEl>
                                          <p:spTgt spid="103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00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5" dur="80"/>
                                        <p:tgtEl>
                                          <p:spTgt spid="103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80"/>
                                        <p:tgtEl>
                                          <p:spTgt spid="103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10246" grpId="0"/>
      <p:bldP spid="10247" grpId="0"/>
      <p:bldP spid="10248" grpId="0"/>
      <p:bldP spid="10252" grpId="0"/>
      <p:bldP spid="10253" grpId="0"/>
      <p:bldP spid="10299" grpId="0"/>
      <p:bldP spid="10300" grpId="0"/>
      <p:bldP spid="10305" grpId="0"/>
      <p:bldP spid="10312" grpId="0"/>
      <p:bldP spid="103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977875" y="1771626"/>
            <a:ext cx="4319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Fe  +  Cu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2+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=  Fe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2+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+  Cu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1042962" y="1308076"/>
            <a:ext cx="3657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</a:rPr>
              <a:t>0       +2        +2        0</a:t>
            </a: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1263625" y="620688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</a:rPr>
              <a:t>2e</a:t>
            </a:r>
            <a:r>
              <a:rPr lang="en-US" altLang="zh-CN" sz="2400" b="1" baseline="30000">
                <a:solidFill>
                  <a:schemeClr val="bg1"/>
                </a:solidFill>
              </a:rPr>
              <a:t>-</a:t>
            </a:r>
          </a:p>
        </p:txBody>
      </p:sp>
      <p:grpSp>
        <p:nvGrpSpPr>
          <p:cNvPr id="25" name="Group 11"/>
          <p:cNvGrpSpPr>
            <a:grpSpLocks/>
          </p:cNvGrpSpPr>
          <p:nvPr/>
        </p:nvGrpSpPr>
        <p:grpSpPr bwMode="auto">
          <a:xfrm>
            <a:off x="1193775" y="1123926"/>
            <a:ext cx="1150937" cy="287337"/>
            <a:chOff x="476" y="890"/>
            <a:chExt cx="1406" cy="181"/>
          </a:xfrm>
        </p:grpSpPr>
        <p:sp>
          <p:nvSpPr>
            <p:cNvPr id="26" name="Line 12"/>
            <p:cNvSpPr>
              <a:spLocks noChangeShapeType="1"/>
            </p:cNvSpPr>
            <p:nvPr/>
          </p:nvSpPr>
          <p:spPr bwMode="auto">
            <a:xfrm>
              <a:off x="476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476" y="890"/>
              <a:ext cx="140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>
              <a:off x="1882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3642171" y="3440856"/>
            <a:ext cx="5394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4FeS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  +  11O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=  2Fe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O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3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+8SO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3765996" y="3137644"/>
            <a:ext cx="4903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+2  -1           0          +3  -2      +4 -2</a:t>
            </a:r>
          </a:p>
        </p:txBody>
      </p:sp>
      <p:grpSp>
        <p:nvGrpSpPr>
          <p:cNvPr id="31" name="Group 15"/>
          <p:cNvGrpSpPr>
            <a:grpSpLocks/>
          </p:cNvGrpSpPr>
          <p:nvPr/>
        </p:nvGrpSpPr>
        <p:grpSpPr bwMode="auto">
          <a:xfrm>
            <a:off x="3929509" y="2802681"/>
            <a:ext cx="1728787" cy="385763"/>
            <a:chOff x="476" y="890"/>
            <a:chExt cx="1406" cy="181"/>
          </a:xfrm>
        </p:grpSpPr>
        <p:sp>
          <p:nvSpPr>
            <p:cNvPr id="32" name="Line 16"/>
            <p:cNvSpPr>
              <a:spLocks noChangeShapeType="1"/>
            </p:cNvSpPr>
            <p:nvPr/>
          </p:nvSpPr>
          <p:spPr bwMode="auto">
            <a:xfrm>
              <a:off x="476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>
              <a:off x="476" y="890"/>
              <a:ext cx="140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8"/>
            <p:cNvSpPr>
              <a:spLocks noChangeShapeType="1"/>
            </p:cNvSpPr>
            <p:nvPr/>
          </p:nvSpPr>
          <p:spPr bwMode="auto">
            <a:xfrm>
              <a:off x="1882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4289425" y="2396281"/>
            <a:ext cx="1008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</a:rPr>
              <a:t>1e</a:t>
            </a:r>
            <a:r>
              <a:rPr lang="en-US" altLang="zh-CN" sz="2400" b="1" baseline="30000">
                <a:solidFill>
                  <a:schemeClr val="bg1"/>
                </a:solidFill>
              </a:rPr>
              <a:t>-</a:t>
            </a:r>
            <a:r>
              <a:rPr lang="en-US" altLang="zh-CN" b="1">
                <a:solidFill>
                  <a:schemeClr val="bg1"/>
                </a:solidFill>
              </a:rPr>
              <a:t>×4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4361309" y="4267944"/>
            <a:ext cx="1008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</a:rPr>
              <a:t>5e</a:t>
            </a:r>
            <a:r>
              <a:rPr lang="en-US" altLang="zh-CN" sz="2400" b="1" baseline="30000">
                <a:solidFill>
                  <a:schemeClr val="bg1"/>
                </a:solidFill>
              </a:rPr>
              <a:t>-</a:t>
            </a:r>
            <a:r>
              <a:rPr lang="en-US" altLang="zh-CN" b="1">
                <a:solidFill>
                  <a:schemeClr val="bg1"/>
                </a:solidFill>
              </a:rPr>
              <a:t>×8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grpSp>
        <p:nvGrpSpPr>
          <p:cNvPr id="37" name="Group 40"/>
          <p:cNvGrpSpPr>
            <a:grpSpLocks/>
          </p:cNvGrpSpPr>
          <p:nvPr/>
        </p:nvGrpSpPr>
        <p:grpSpPr bwMode="auto">
          <a:xfrm>
            <a:off x="4361309" y="3907581"/>
            <a:ext cx="1296987" cy="288925"/>
            <a:chOff x="884" y="3339"/>
            <a:chExt cx="817" cy="273"/>
          </a:xfrm>
        </p:grpSpPr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887" y="3340"/>
              <a:ext cx="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884" y="3612"/>
              <a:ext cx="8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V="1">
              <a:off x="1701" y="3339"/>
              <a:ext cx="0" cy="27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Rectangle 36"/>
          <p:cNvSpPr>
            <a:spLocks noChangeArrowheads="1"/>
          </p:cNvSpPr>
          <p:nvPr/>
        </p:nvSpPr>
        <p:spPr bwMode="auto">
          <a:xfrm>
            <a:off x="611188" y="4648200"/>
            <a:ext cx="2700337" cy="13827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</a:rPr>
              <a:t>单线桥法表示电子转移的方向及数目。</a:t>
            </a:r>
            <a:endParaRPr lang="zh-CN" altLang="en-US" sz="28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7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00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8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9" grpId="0"/>
      <p:bldP spid="30" grpId="0"/>
      <p:bldP spid="35" grpId="0"/>
      <p:bldP spid="36" grpId="0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04800" y="789433"/>
            <a:ext cx="883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</a:rPr>
              <a:t>◆</a:t>
            </a:r>
            <a:r>
              <a:rPr lang="zh-CN" altLang="en-US" sz="2800">
                <a:solidFill>
                  <a:schemeClr val="bg1"/>
                </a:solidFill>
              </a:rPr>
              <a:t>写出黑火药爆炸的化学方程式（单线桥法表示）：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914400" y="2542033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2KNO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 +3C + S =   K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S  +  N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↑+   3CO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 ↑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447800" y="2313433"/>
            <a:ext cx="640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+5              0       0              -2          0                 +4</a:t>
            </a:r>
          </a:p>
        </p:txBody>
      </p:sp>
      <p:grpSp>
        <p:nvGrpSpPr>
          <p:cNvPr id="14348" name="Group 12"/>
          <p:cNvGrpSpPr>
            <a:grpSpLocks/>
          </p:cNvGrpSpPr>
          <p:nvPr/>
        </p:nvGrpSpPr>
        <p:grpSpPr bwMode="auto">
          <a:xfrm>
            <a:off x="1600200" y="1856233"/>
            <a:ext cx="1295400" cy="533400"/>
            <a:chOff x="1056" y="1104"/>
            <a:chExt cx="816" cy="336"/>
          </a:xfrm>
        </p:grpSpPr>
        <p:sp>
          <p:nvSpPr>
            <p:cNvPr id="30757" name="Line 5"/>
            <p:cNvSpPr>
              <a:spLocks noChangeShapeType="1"/>
            </p:cNvSpPr>
            <p:nvPr/>
          </p:nvSpPr>
          <p:spPr bwMode="auto">
            <a:xfrm flipV="1">
              <a:off x="1872" y="1104"/>
              <a:ext cx="0" cy="33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758" name="Line 6"/>
            <p:cNvSpPr>
              <a:spLocks noChangeShapeType="1"/>
            </p:cNvSpPr>
            <p:nvPr/>
          </p:nvSpPr>
          <p:spPr bwMode="auto">
            <a:xfrm>
              <a:off x="1056" y="1104"/>
              <a:ext cx="816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759" name="Line 7"/>
            <p:cNvSpPr>
              <a:spLocks noChangeShapeType="1"/>
            </p:cNvSpPr>
            <p:nvPr/>
          </p:nvSpPr>
          <p:spPr bwMode="auto">
            <a:xfrm>
              <a:off x="1056" y="1104"/>
              <a:ext cx="0" cy="33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4349" name="Group 13"/>
          <p:cNvGrpSpPr>
            <a:grpSpLocks/>
          </p:cNvGrpSpPr>
          <p:nvPr/>
        </p:nvGrpSpPr>
        <p:grpSpPr bwMode="auto">
          <a:xfrm>
            <a:off x="2895600" y="1856233"/>
            <a:ext cx="609600" cy="533400"/>
            <a:chOff x="1968" y="1104"/>
            <a:chExt cx="384" cy="336"/>
          </a:xfrm>
        </p:grpSpPr>
        <p:sp>
          <p:nvSpPr>
            <p:cNvPr id="30754" name="Line 8"/>
            <p:cNvSpPr>
              <a:spLocks noChangeShapeType="1"/>
            </p:cNvSpPr>
            <p:nvPr/>
          </p:nvSpPr>
          <p:spPr bwMode="auto">
            <a:xfrm>
              <a:off x="1968" y="1104"/>
              <a:ext cx="0" cy="33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755" name="Line 9"/>
            <p:cNvSpPr>
              <a:spLocks noChangeShapeType="1"/>
            </p:cNvSpPr>
            <p:nvPr/>
          </p:nvSpPr>
          <p:spPr bwMode="auto">
            <a:xfrm>
              <a:off x="1968" y="1104"/>
              <a:ext cx="38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756" name="Line 11"/>
            <p:cNvSpPr>
              <a:spLocks noChangeShapeType="1"/>
            </p:cNvSpPr>
            <p:nvPr/>
          </p:nvSpPr>
          <p:spPr bwMode="auto">
            <a:xfrm>
              <a:off x="2352" y="1104"/>
              <a:ext cx="0" cy="28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609600" y="1780033"/>
            <a:ext cx="1235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2×5e</a:t>
            </a:r>
            <a:r>
              <a:rPr lang="en-US" altLang="zh-CN" sz="2400" baseline="300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3505200" y="1856233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2e</a:t>
            </a:r>
            <a:r>
              <a:rPr lang="en-US" altLang="zh-CN" sz="2400" baseline="300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2286000" y="2999233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</a:rPr>
              <a:t>还原剂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1143000" y="2999233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</a:rPr>
              <a:t>氧化剂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3352800" y="2999233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</a:rPr>
              <a:t>氧化剂</a:t>
            </a:r>
          </a:p>
        </p:txBody>
      </p:sp>
      <p:sp>
        <p:nvSpPr>
          <p:cNvPr id="14356" name="AutoShape 20"/>
          <p:cNvSpPr>
            <a:spLocks/>
          </p:cNvSpPr>
          <p:nvPr/>
        </p:nvSpPr>
        <p:spPr bwMode="auto">
          <a:xfrm rot="-5524954">
            <a:off x="5257800" y="2618233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4860925" y="3248471"/>
            <a:ext cx="1692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</a:rPr>
              <a:t>还原产物</a:t>
            </a: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7086600" y="3227833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</a:rPr>
              <a:t>氧化产物</a:t>
            </a:r>
            <a:endParaRPr lang="zh-CN" altLang="en-US" sz="2400" b="0">
              <a:solidFill>
                <a:schemeClr val="bg1"/>
              </a:solidFill>
            </a:endParaRPr>
          </a:p>
        </p:txBody>
      </p:sp>
      <p:sp>
        <p:nvSpPr>
          <p:cNvPr id="30735" name="Text Box 37"/>
          <p:cNvSpPr txBox="1">
            <a:spLocks noChangeArrowheads="1"/>
          </p:cNvSpPr>
          <p:nvPr/>
        </p:nvSpPr>
        <p:spPr bwMode="auto">
          <a:xfrm>
            <a:off x="822325" y="4620071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zh-CN" sz="2400" b="0">
              <a:solidFill>
                <a:schemeClr val="bg1"/>
              </a:solidFill>
            </a:endParaRPr>
          </a:p>
        </p:txBody>
      </p:sp>
      <p:grpSp>
        <p:nvGrpSpPr>
          <p:cNvPr id="14401" name="Group 65"/>
          <p:cNvGrpSpPr>
            <a:grpSpLocks/>
          </p:cNvGrpSpPr>
          <p:nvPr/>
        </p:nvGrpSpPr>
        <p:grpSpPr bwMode="auto">
          <a:xfrm>
            <a:off x="533400" y="5132833"/>
            <a:ext cx="7118350" cy="533400"/>
            <a:chOff x="336" y="3024"/>
            <a:chExt cx="4484" cy="336"/>
          </a:xfrm>
        </p:grpSpPr>
        <p:sp>
          <p:nvSpPr>
            <p:cNvPr id="30750" name="Text Box 38"/>
            <p:cNvSpPr txBox="1">
              <a:spLocks noChangeArrowheads="1"/>
            </p:cNvSpPr>
            <p:nvPr/>
          </p:nvSpPr>
          <p:spPr bwMode="auto">
            <a:xfrm>
              <a:off x="336" y="3024"/>
              <a:ext cx="3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bg1"/>
                  </a:solidFill>
                </a:rPr>
                <a:t>+4</a:t>
              </a:r>
            </a:p>
          </p:txBody>
        </p:sp>
        <p:sp>
          <p:nvSpPr>
            <p:cNvPr id="30751" name="Text Box 39"/>
            <p:cNvSpPr txBox="1">
              <a:spLocks noChangeArrowheads="1"/>
            </p:cNvSpPr>
            <p:nvPr/>
          </p:nvSpPr>
          <p:spPr bwMode="auto">
            <a:xfrm>
              <a:off x="1536" y="302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bg1"/>
                  </a:solidFill>
                </a:rPr>
                <a:t>-1</a:t>
              </a:r>
            </a:p>
          </p:txBody>
        </p:sp>
        <p:sp>
          <p:nvSpPr>
            <p:cNvPr id="30752" name="Text Box 40"/>
            <p:cNvSpPr txBox="1">
              <a:spLocks noChangeArrowheads="1"/>
            </p:cNvSpPr>
            <p:nvPr/>
          </p:nvSpPr>
          <p:spPr bwMode="auto">
            <a:xfrm>
              <a:off x="2496" y="3072"/>
              <a:ext cx="3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bg1"/>
                  </a:solidFill>
                </a:rPr>
                <a:t>+2</a:t>
              </a:r>
            </a:p>
          </p:txBody>
        </p:sp>
        <p:sp>
          <p:nvSpPr>
            <p:cNvPr id="30753" name="Text Box 41"/>
            <p:cNvSpPr txBox="1">
              <a:spLocks noChangeArrowheads="1"/>
            </p:cNvSpPr>
            <p:nvPr/>
          </p:nvSpPr>
          <p:spPr bwMode="auto">
            <a:xfrm>
              <a:off x="4608" y="302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bg1"/>
                  </a:solidFill>
                </a:rPr>
                <a:t>0</a:t>
              </a:r>
            </a:p>
          </p:txBody>
        </p:sp>
      </p:grp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1752600" y="5991671"/>
            <a:ext cx="11897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zh-CN" altLang="en-US" sz="2400">
                <a:solidFill>
                  <a:schemeClr val="bg1"/>
                </a:solidFill>
              </a:rPr>
              <a:t>还原剂</a:t>
            </a:r>
          </a:p>
        </p:txBody>
      </p:sp>
      <p:sp>
        <p:nvSpPr>
          <p:cNvPr id="14389" name="Text Box 53"/>
          <p:cNvSpPr txBox="1">
            <a:spLocks noChangeArrowheads="1"/>
          </p:cNvSpPr>
          <p:nvPr/>
        </p:nvSpPr>
        <p:spPr bwMode="auto">
          <a:xfrm>
            <a:off x="381000" y="5971033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</a:rPr>
              <a:t>氧化剂</a:t>
            </a:r>
          </a:p>
        </p:txBody>
      </p:sp>
      <p:sp>
        <p:nvSpPr>
          <p:cNvPr id="14390" name="Text Box 54"/>
          <p:cNvSpPr txBox="1">
            <a:spLocks noChangeArrowheads="1"/>
          </p:cNvSpPr>
          <p:nvPr/>
        </p:nvSpPr>
        <p:spPr bwMode="auto">
          <a:xfrm>
            <a:off x="6781800" y="5971033"/>
            <a:ext cx="161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</a:rPr>
              <a:t>氧化  产物</a:t>
            </a:r>
          </a:p>
        </p:txBody>
      </p:sp>
      <p:sp>
        <p:nvSpPr>
          <p:cNvPr id="14391" name="Text Box 55"/>
          <p:cNvSpPr txBox="1">
            <a:spLocks noChangeArrowheads="1"/>
          </p:cNvSpPr>
          <p:nvPr/>
        </p:nvSpPr>
        <p:spPr bwMode="auto">
          <a:xfrm>
            <a:off x="3810000" y="5894833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</a:rPr>
              <a:t>还原产物</a:t>
            </a:r>
          </a:p>
        </p:txBody>
      </p:sp>
      <p:grpSp>
        <p:nvGrpSpPr>
          <p:cNvPr id="14392" name="Group 56"/>
          <p:cNvGrpSpPr>
            <a:grpSpLocks/>
          </p:cNvGrpSpPr>
          <p:nvPr/>
        </p:nvGrpSpPr>
        <p:grpSpPr bwMode="auto">
          <a:xfrm>
            <a:off x="381000" y="5361433"/>
            <a:ext cx="8458200" cy="655638"/>
            <a:chOff x="144" y="1872"/>
            <a:chExt cx="5328" cy="413"/>
          </a:xfrm>
        </p:grpSpPr>
        <p:sp>
          <p:nvSpPr>
            <p:cNvPr id="30748" name="Text Box 57"/>
            <p:cNvSpPr txBox="1">
              <a:spLocks noChangeArrowheads="1"/>
            </p:cNvSpPr>
            <p:nvPr/>
          </p:nvSpPr>
          <p:spPr bwMode="auto">
            <a:xfrm>
              <a:off x="144" y="1920"/>
              <a:ext cx="5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MnO</a:t>
              </a:r>
              <a:r>
                <a:rPr lang="en-US" altLang="zh-CN" baseline="-25000">
                  <a:solidFill>
                    <a:schemeClr val="bg1"/>
                  </a:solidFill>
                </a:rPr>
                <a:t>2</a:t>
              </a:r>
              <a:r>
                <a:rPr lang="en-US" altLang="zh-CN">
                  <a:solidFill>
                    <a:schemeClr val="bg1"/>
                  </a:solidFill>
                </a:rPr>
                <a:t>+ 4HCl  </a:t>
              </a:r>
              <a:r>
                <a:rPr lang="en-US" altLang="zh-CN" baseline="-25000">
                  <a:solidFill>
                    <a:schemeClr val="bg1"/>
                  </a:solidFill>
                </a:rPr>
                <a:t> </a:t>
              </a:r>
              <a:r>
                <a:rPr lang="en-US" altLang="zh-CN">
                  <a:solidFill>
                    <a:schemeClr val="bg1"/>
                  </a:solidFill>
                </a:rPr>
                <a:t>==    MnCl</a:t>
              </a:r>
              <a:r>
                <a:rPr lang="en-US" altLang="zh-CN" baseline="-25000">
                  <a:solidFill>
                    <a:schemeClr val="bg1"/>
                  </a:solidFill>
                </a:rPr>
                <a:t>2   </a:t>
              </a:r>
              <a:r>
                <a:rPr lang="en-US" altLang="zh-CN">
                  <a:solidFill>
                    <a:schemeClr val="bg1"/>
                  </a:solidFill>
                </a:rPr>
                <a:t>+  2H</a:t>
              </a:r>
              <a:r>
                <a:rPr lang="en-US" altLang="zh-CN" baseline="-25000">
                  <a:solidFill>
                    <a:schemeClr val="bg1"/>
                  </a:solidFill>
                </a:rPr>
                <a:t>2</a:t>
              </a:r>
              <a:r>
                <a:rPr lang="en-US" altLang="zh-CN">
                  <a:solidFill>
                    <a:schemeClr val="bg1"/>
                  </a:solidFill>
                </a:rPr>
                <a:t>O+   Cl</a:t>
              </a:r>
              <a:r>
                <a:rPr lang="en-US" altLang="zh-CN" baseline="-25000">
                  <a:solidFill>
                    <a:schemeClr val="bg1"/>
                  </a:solidFill>
                </a:rPr>
                <a:t>2</a:t>
              </a:r>
              <a:r>
                <a:rPr lang="en-US" altLang="zh-CN">
                  <a:solidFill>
                    <a:schemeClr val="bg1"/>
                  </a:solidFill>
                </a:rPr>
                <a:t>↑</a:t>
              </a:r>
            </a:p>
          </p:txBody>
        </p:sp>
        <p:sp>
          <p:nvSpPr>
            <p:cNvPr id="30749" name="AutoShape 58"/>
            <p:cNvSpPr>
              <a:spLocks noChangeArrowheads="1"/>
            </p:cNvSpPr>
            <p:nvPr/>
          </p:nvSpPr>
          <p:spPr bwMode="auto">
            <a:xfrm>
              <a:off x="1872" y="1872"/>
              <a:ext cx="240" cy="144"/>
            </a:xfrm>
            <a:prstGeom prst="triangle">
              <a:avLst>
                <a:gd name="adj" fmla="val 50000"/>
              </a:avLst>
            </a:prstGeom>
            <a:solidFill>
              <a:srgbClr val="A52A1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4395" name="Text Box 59"/>
          <p:cNvSpPr txBox="1">
            <a:spLocks noChangeArrowheads="1"/>
          </p:cNvSpPr>
          <p:nvPr/>
        </p:nvSpPr>
        <p:spPr bwMode="auto">
          <a:xfrm>
            <a:off x="2422525" y="1211708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12e</a:t>
            </a:r>
            <a:r>
              <a:rPr lang="en-US" altLang="zh-CN" sz="2400" baseline="30000">
                <a:solidFill>
                  <a:schemeClr val="bg1"/>
                </a:solidFill>
              </a:rPr>
              <a:t>-</a:t>
            </a:r>
          </a:p>
        </p:txBody>
      </p:sp>
      <p:grpSp>
        <p:nvGrpSpPr>
          <p:cNvPr id="14400" name="Group 64"/>
          <p:cNvGrpSpPr>
            <a:grpSpLocks/>
          </p:cNvGrpSpPr>
          <p:nvPr/>
        </p:nvGrpSpPr>
        <p:grpSpPr bwMode="auto">
          <a:xfrm>
            <a:off x="685800" y="4675633"/>
            <a:ext cx="1905000" cy="609600"/>
            <a:chOff x="432" y="2832"/>
            <a:chExt cx="1200" cy="384"/>
          </a:xfrm>
        </p:grpSpPr>
        <p:sp>
          <p:nvSpPr>
            <p:cNvPr id="30745" name="Line 61"/>
            <p:cNvSpPr>
              <a:spLocks noChangeShapeType="1"/>
            </p:cNvSpPr>
            <p:nvPr/>
          </p:nvSpPr>
          <p:spPr bwMode="auto">
            <a:xfrm>
              <a:off x="1632" y="2832"/>
              <a:ext cx="0" cy="38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746" name="Line 62"/>
            <p:cNvSpPr>
              <a:spLocks noChangeShapeType="1"/>
            </p:cNvSpPr>
            <p:nvPr/>
          </p:nvSpPr>
          <p:spPr bwMode="auto">
            <a:xfrm flipV="1">
              <a:off x="432" y="2832"/>
              <a:ext cx="120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747" name="Line 63"/>
            <p:cNvSpPr>
              <a:spLocks noChangeShapeType="1"/>
            </p:cNvSpPr>
            <p:nvPr/>
          </p:nvSpPr>
          <p:spPr bwMode="auto">
            <a:xfrm>
              <a:off x="432" y="2832"/>
              <a:ext cx="0" cy="33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4402" name="Text Box 66"/>
          <p:cNvSpPr txBox="1">
            <a:spLocks noChangeArrowheads="1"/>
          </p:cNvSpPr>
          <p:nvPr/>
        </p:nvSpPr>
        <p:spPr bwMode="auto">
          <a:xfrm>
            <a:off x="1355725" y="4183508"/>
            <a:ext cx="54373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2e</a:t>
            </a:r>
            <a:r>
              <a:rPr lang="en-US" altLang="zh-CN" sz="2400" baseline="30000">
                <a:solidFill>
                  <a:schemeClr val="bg1"/>
                </a:solidFill>
              </a:rPr>
              <a:t>-</a:t>
            </a:r>
          </a:p>
          <a:p>
            <a:pPr eaLnBrk="1" hangingPunct="1"/>
            <a:endParaRPr lang="en-US" altLang="zh-CN" sz="24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1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3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1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autoUpdateAnimBg="0"/>
      <p:bldP spid="14340" grpId="0" autoUpdateAnimBg="0"/>
      <p:bldP spid="14350" grpId="0" autoUpdateAnimBg="0"/>
      <p:bldP spid="14351" grpId="0" autoUpdateAnimBg="0"/>
      <p:bldP spid="14352" grpId="0" autoUpdateAnimBg="0"/>
      <p:bldP spid="14353" grpId="0" autoUpdateAnimBg="0"/>
      <p:bldP spid="14355" grpId="0" autoUpdateAnimBg="0"/>
      <p:bldP spid="14356" grpId="0" animBg="1"/>
      <p:bldP spid="14357" grpId="0" autoUpdateAnimBg="0"/>
      <p:bldP spid="14358" grpId="0" autoUpdateAnimBg="0"/>
      <p:bldP spid="14383" grpId="0" autoUpdateAnimBg="0"/>
      <p:bldP spid="14389" grpId="0" autoUpdateAnimBg="0"/>
      <p:bldP spid="14390" grpId="0" autoUpdateAnimBg="0"/>
      <p:bldP spid="14391" grpId="0" autoUpdateAnimBg="0"/>
      <p:bldP spid="14395" grpId="0" autoUpdateAnimBg="0"/>
      <p:bldP spid="1440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395288" y="692150"/>
            <a:ext cx="8280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例</a:t>
            </a:r>
            <a:r>
              <a:rPr lang="en-US" altLang="zh-CN" sz="2800" b="1">
                <a:solidFill>
                  <a:schemeClr val="bg1"/>
                </a:solidFill>
              </a:rPr>
              <a:t>5</a:t>
            </a:r>
            <a:r>
              <a:rPr lang="zh-CN" altLang="en-US" sz="2800" b="1">
                <a:solidFill>
                  <a:schemeClr val="bg1"/>
                </a:solidFill>
              </a:rPr>
              <a:t>、下列各氧化还原反应方程式表示的变化过程错误的是：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468313" y="3103563"/>
            <a:ext cx="7561262" cy="619125"/>
            <a:chOff x="793" y="2091"/>
            <a:chExt cx="4763" cy="390"/>
          </a:xfrm>
        </p:grpSpPr>
        <p:sp>
          <p:nvSpPr>
            <p:cNvPr id="14393" name="Text Box 10"/>
            <p:cNvSpPr txBox="1">
              <a:spLocks noChangeArrowheads="1"/>
            </p:cNvSpPr>
            <p:nvPr/>
          </p:nvSpPr>
          <p:spPr bwMode="auto">
            <a:xfrm>
              <a:off x="793" y="2154"/>
              <a:ext cx="47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B</a:t>
              </a:r>
              <a:r>
                <a:rPr lang="zh-CN" altLang="en-US" sz="2800" b="1">
                  <a:solidFill>
                    <a:schemeClr val="bg1"/>
                  </a:solidFill>
                  <a:latin typeface="宋体" pitchFamily="2" charset="-122"/>
                </a:rPr>
                <a:t>、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MnO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+4HCl(</a:t>
              </a:r>
              <a:r>
                <a:rPr lang="zh-CN" altLang="en-US" sz="2800" b="1">
                  <a:solidFill>
                    <a:schemeClr val="bg1"/>
                  </a:solidFill>
                  <a:latin typeface="宋体" pitchFamily="2" charset="-122"/>
                </a:rPr>
                <a:t>浓）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== MnCl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 +2H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O + Cl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↑</a:t>
              </a:r>
            </a:p>
          </p:txBody>
        </p:sp>
        <p:sp>
          <p:nvSpPr>
            <p:cNvPr id="14394" name="Text Box 12"/>
            <p:cNvSpPr txBox="1">
              <a:spLocks noChangeArrowheads="1"/>
            </p:cNvSpPr>
            <p:nvPr/>
          </p:nvSpPr>
          <p:spPr bwMode="auto">
            <a:xfrm>
              <a:off x="2717" y="209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△</a:t>
              </a:r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468313" y="1216025"/>
            <a:ext cx="6013450" cy="1709738"/>
            <a:chOff x="793" y="902"/>
            <a:chExt cx="3788" cy="1077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793" y="1174"/>
              <a:ext cx="3788" cy="538"/>
              <a:chOff x="793" y="1174"/>
              <a:chExt cx="3788" cy="538"/>
            </a:xfrm>
          </p:grpSpPr>
          <p:sp>
            <p:nvSpPr>
              <p:cNvPr id="14390" name="Text Box 5"/>
              <p:cNvSpPr txBox="1">
                <a:spLocks noChangeArrowheads="1"/>
              </p:cNvSpPr>
              <p:nvPr/>
            </p:nvSpPr>
            <p:spPr bwMode="auto">
              <a:xfrm>
                <a:off x="793" y="1298"/>
                <a:ext cx="37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solidFill>
                      <a:schemeClr val="bg1"/>
                    </a:solidFill>
                    <a:latin typeface="宋体" pitchFamily="2" charset="-122"/>
                  </a:rPr>
                  <a:t>A</a:t>
                </a:r>
                <a:r>
                  <a:rPr lang="zh-CN" altLang="en-US" sz="2800" b="1">
                    <a:solidFill>
                      <a:schemeClr val="bg1"/>
                    </a:solidFill>
                    <a:latin typeface="宋体" pitchFamily="2" charset="-122"/>
                  </a:rPr>
                  <a:t>、</a:t>
                </a:r>
                <a:r>
                  <a:rPr lang="en-US" altLang="zh-CN" sz="2800" b="1">
                    <a:solidFill>
                      <a:schemeClr val="bg1"/>
                    </a:solidFill>
                    <a:latin typeface="宋体" pitchFamily="2" charset="-122"/>
                  </a:rPr>
                  <a:t>2KClO</a:t>
                </a:r>
                <a:r>
                  <a:rPr lang="en-US" altLang="zh-CN" sz="2800" b="1" baseline="-25000">
                    <a:solidFill>
                      <a:schemeClr val="bg1"/>
                    </a:solidFill>
                    <a:latin typeface="宋体" pitchFamily="2" charset="-122"/>
                  </a:rPr>
                  <a:t>3  </a:t>
                </a:r>
                <a:r>
                  <a:rPr lang="en-US" altLang="zh-CN" sz="2800" b="1">
                    <a:solidFill>
                      <a:schemeClr val="bg1"/>
                    </a:solidFill>
                    <a:latin typeface="宋体" pitchFamily="2" charset="-122"/>
                  </a:rPr>
                  <a:t>===  2KCl  +  3O</a:t>
                </a:r>
                <a:r>
                  <a:rPr lang="en-US" altLang="zh-CN" sz="2800" b="1" baseline="-25000">
                    <a:solidFill>
                      <a:schemeClr val="bg1"/>
                    </a:solidFill>
                    <a:latin typeface="宋体" pitchFamily="2" charset="-122"/>
                  </a:rPr>
                  <a:t>2</a:t>
                </a:r>
                <a:r>
                  <a:rPr lang="en-US" altLang="zh-CN" sz="2800" b="1">
                    <a:solidFill>
                      <a:schemeClr val="bg1"/>
                    </a:solidFill>
                    <a:latin typeface="宋体" pitchFamily="2" charset="-122"/>
                  </a:rPr>
                  <a:t>↑</a:t>
                </a:r>
              </a:p>
            </p:txBody>
          </p:sp>
          <p:sp>
            <p:nvSpPr>
              <p:cNvPr id="14391" name="Text Box 6"/>
              <p:cNvSpPr txBox="1">
                <a:spLocks noChangeArrowheads="1"/>
              </p:cNvSpPr>
              <p:nvPr/>
            </p:nvSpPr>
            <p:spPr bwMode="auto">
              <a:xfrm>
                <a:off x="1927" y="1174"/>
                <a:ext cx="4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chemeClr val="bg1"/>
                    </a:solidFill>
                    <a:latin typeface="宋体" pitchFamily="2" charset="-122"/>
                  </a:rPr>
                  <a:t>MnO</a:t>
                </a:r>
                <a:r>
                  <a:rPr lang="en-US" altLang="zh-CN" sz="2400" baseline="-25000">
                    <a:solidFill>
                      <a:schemeClr val="bg1"/>
                    </a:solidFill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14392" name="Text Box 7"/>
              <p:cNvSpPr txBox="1">
                <a:spLocks noChangeArrowheads="1"/>
              </p:cNvSpPr>
              <p:nvPr/>
            </p:nvSpPr>
            <p:spPr bwMode="auto">
              <a:xfrm>
                <a:off x="2041" y="1462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bg1"/>
                    </a:solidFill>
                  </a:rPr>
                  <a:t>△</a:t>
                </a:r>
              </a:p>
            </p:txBody>
          </p:sp>
        </p:grp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1701" y="1162"/>
              <a:ext cx="2041" cy="182"/>
              <a:chOff x="1701" y="1162"/>
              <a:chExt cx="2041" cy="182"/>
            </a:xfrm>
          </p:grpSpPr>
          <p:sp>
            <p:nvSpPr>
              <p:cNvPr id="14387" name="Line 21"/>
              <p:cNvSpPr>
                <a:spLocks noChangeShapeType="1"/>
              </p:cNvSpPr>
              <p:nvPr/>
            </p:nvSpPr>
            <p:spPr bwMode="auto">
              <a:xfrm>
                <a:off x="1701" y="116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8" name="Line 22"/>
              <p:cNvSpPr>
                <a:spLocks noChangeShapeType="1"/>
              </p:cNvSpPr>
              <p:nvPr/>
            </p:nvSpPr>
            <p:spPr bwMode="auto">
              <a:xfrm>
                <a:off x="1701" y="1162"/>
                <a:ext cx="204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9" name="Line 23"/>
              <p:cNvSpPr>
                <a:spLocks noChangeShapeType="1"/>
              </p:cNvSpPr>
              <p:nvPr/>
            </p:nvSpPr>
            <p:spPr bwMode="auto">
              <a:xfrm>
                <a:off x="3742" y="116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519" y="1570"/>
              <a:ext cx="1406" cy="182"/>
              <a:chOff x="1519" y="1570"/>
              <a:chExt cx="1406" cy="182"/>
            </a:xfrm>
          </p:grpSpPr>
          <p:sp>
            <p:nvSpPr>
              <p:cNvPr id="14384" name="Line 25"/>
              <p:cNvSpPr>
                <a:spLocks noChangeShapeType="1"/>
              </p:cNvSpPr>
              <p:nvPr/>
            </p:nvSpPr>
            <p:spPr bwMode="auto">
              <a:xfrm>
                <a:off x="1519" y="1570"/>
                <a:ext cx="0" cy="182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5" name="Line 26"/>
              <p:cNvSpPr>
                <a:spLocks noChangeShapeType="1"/>
              </p:cNvSpPr>
              <p:nvPr/>
            </p:nvSpPr>
            <p:spPr bwMode="auto">
              <a:xfrm>
                <a:off x="1519" y="1752"/>
                <a:ext cx="1406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6" name="Line 27"/>
              <p:cNvSpPr>
                <a:spLocks noChangeShapeType="1"/>
              </p:cNvSpPr>
              <p:nvPr/>
            </p:nvSpPr>
            <p:spPr bwMode="auto">
              <a:xfrm flipV="1">
                <a:off x="2925" y="1616"/>
                <a:ext cx="0" cy="13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82" name="Text Box 29"/>
            <p:cNvSpPr txBox="1">
              <a:spLocks noChangeArrowheads="1"/>
            </p:cNvSpPr>
            <p:nvPr/>
          </p:nvSpPr>
          <p:spPr bwMode="auto">
            <a:xfrm>
              <a:off x="2096" y="902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失</a:t>
              </a:r>
              <a:r>
                <a:rPr lang="en-US" altLang="zh-CN" sz="2400">
                  <a:solidFill>
                    <a:schemeClr val="bg1"/>
                  </a:solidFill>
                </a:rPr>
                <a:t>2e</a:t>
              </a:r>
              <a:r>
                <a:rPr lang="en-US" altLang="zh-CN" sz="2400" baseline="30000">
                  <a:solidFill>
                    <a:schemeClr val="bg1"/>
                  </a:solidFill>
                </a:rPr>
                <a:t>-</a:t>
              </a:r>
              <a:r>
                <a:rPr lang="en-US" altLang="zh-CN" sz="2400">
                  <a:solidFill>
                    <a:schemeClr val="bg1"/>
                  </a:solidFill>
                </a:rPr>
                <a:t>×6</a:t>
              </a:r>
            </a:p>
          </p:txBody>
        </p:sp>
        <p:sp>
          <p:nvSpPr>
            <p:cNvPr id="14383" name="Text Box 30"/>
            <p:cNvSpPr txBox="1">
              <a:spLocks noChangeArrowheads="1"/>
            </p:cNvSpPr>
            <p:nvPr/>
          </p:nvSpPr>
          <p:spPr bwMode="auto">
            <a:xfrm>
              <a:off x="1927" y="1691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FFFF00"/>
                  </a:solidFill>
                </a:rPr>
                <a:t>得</a:t>
              </a:r>
              <a:r>
                <a:rPr lang="en-US" altLang="zh-CN" sz="2400">
                  <a:solidFill>
                    <a:srgbClr val="FFFF00"/>
                  </a:solidFill>
                </a:rPr>
                <a:t>6e</a:t>
              </a:r>
              <a:r>
                <a:rPr lang="en-US" altLang="zh-CN" sz="2400" baseline="30000">
                  <a:solidFill>
                    <a:srgbClr val="FFFF00"/>
                  </a:solidFill>
                </a:rPr>
                <a:t>-</a:t>
              </a:r>
              <a:r>
                <a:rPr lang="en-US" altLang="zh-CN" sz="2400">
                  <a:solidFill>
                    <a:srgbClr val="FFFF00"/>
                  </a:solidFill>
                </a:rPr>
                <a:t>×2</a:t>
              </a:r>
            </a:p>
          </p:txBody>
        </p:sp>
      </p:grp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1260475" y="2684463"/>
            <a:ext cx="5400675" cy="1417637"/>
            <a:chOff x="1292" y="1827"/>
            <a:chExt cx="3402" cy="893"/>
          </a:xfrm>
        </p:grpSpPr>
        <p:sp>
          <p:nvSpPr>
            <p:cNvPr id="14369" name="Text Box 37"/>
            <p:cNvSpPr txBox="1">
              <a:spLocks noChangeArrowheads="1"/>
            </p:cNvSpPr>
            <p:nvPr/>
          </p:nvSpPr>
          <p:spPr bwMode="auto">
            <a:xfrm>
              <a:off x="3016" y="1827"/>
              <a:ext cx="5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失</a:t>
              </a:r>
              <a:r>
                <a:rPr lang="en-US" altLang="zh-CN" sz="2400">
                  <a:solidFill>
                    <a:schemeClr val="bg1"/>
                  </a:solidFill>
                </a:rPr>
                <a:t>4e</a:t>
              </a:r>
              <a:r>
                <a:rPr lang="en-US" altLang="zh-CN" sz="2400" baseline="30000">
                  <a:solidFill>
                    <a:schemeClr val="bg1"/>
                  </a:solidFill>
                </a:rPr>
                <a:t>-</a:t>
              </a:r>
              <a:endParaRPr lang="en-US" altLang="zh-CN" sz="2400">
                <a:solidFill>
                  <a:schemeClr val="bg1"/>
                </a:solidFill>
              </a:endParaRPr>
            </a:p>
          </p:txBody>
        </p: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1292" y="2478"/>
              <a:ext cx="1906" cy="181"/>
              <a:chOff x="1519" y="1570"/>
              <a:chExt cx="1406" cy="182"/>
            </a:xfrm>
          </p:grpSpPr>
          <p:sp>
            <p:nvSpPr>
              <p:cNvPr id="14376" name="Line 39"/>
              <p:cNvSpPr>
                <a:spLocks noChangeShapeType="1"/>
              </p:cNvSpPr>
              <p:nvPr/>
            </p:nvSpPr>
            <p:spPr bwMode="auto">
              <a:xfrm>
                <a:off x="1519" y="1570"/>
                <a:ext cx="0" cy="182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" name="Line 40"/>
              <p:cNvSpPr>
                <a:spLocks noChangeShapeType="1"/>
              </p:cNvSpPr>
              <p:nvPr/>
            </p:nvSpPr>
            <p:spPr bwMode="auto">
              <a:xfrm>
                <a:off x="1519" y="1752"/>
                <a:ext cx="1406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8" name="Line 41"/>
              <p:cNvSpPr>
                <a:spLocks noChangeShapeType="1"/>
              </p:cNvSpPr>
              <p:nvPr/>
            </p:nvSpPr>
            <p:spPr bwMode="auto">
              <a:xfrm flipV="1">
                <a:off x="2925" y="1616"/>
                <a:ext cx="0" cy="13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71" name="Text Box 42"/>
            <p:cNvSpPr txBox="1">
              <a:spLocks noChangeArrowheads="1"/>
            </p:cNvSpPr>
            <p:nvPr/>
          </p:nvSpPr>
          <p:spPr bwMode="auto">
            <a:xfrm>
              <a:off x="1791" y="2432"/>
              <a:ext cx="5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FFFF00"/>
                  </a:solidFill>
                </a:rPr>
                <a:t>得</a:t>
              </a:r>
              <a:r>
                <a:rPr lang="en-US" altLang="zh-CN" sz="2400">
                  <a:solidFill>
                    <a:srgbClr val="FFFF00"/>
                  </a:solidFill>
                </a:rPr>
                <a:t>4e</a:t>
              </a:r>
              <a:r>
                <a:rPr lang="en-US" altLang="zh-CN" sz="2400" baseline="30000">
                  <a:solidFill>
                    <a:srgbClr val="FFFF00"/>
                  </a:solidFill>
                </a:rPr>
                <a:t>-</a:t>
              </a:r>
              <a:endParaRPr lang="en-US" altLang="zh-CN" sz="2400">
                <a:solidFill>
                  <a:srgbClr val="FFFF00"/>
                </a:solidFill>
              </a:endParaRPr>
            </a:p>
          </p:txBody>
        </p:sp>
        <p:grpSp>
          <p:nvGrpSpPr>
            <p:cNvPr id="9" name="Group 48"/>
            <p:cNvGrpSpPr>
              <a:grpSpLocks/>
            </p:cNvGrpSpPr>
            <p:nvPr/>
          </p:nvGrpSpPr>
          <p:grpSpPr bwMode="auto">
            <a:xfrm>
              <a:off x="2064" y="2024"/>
              <a:ext cx="2630" cy="182"/>
              <a:chOff x="1701" y="1162"/>
              <a:chExt cx="2041" cy="182"/>
            </a:xfrm>
          </p:grpSpPr>
          <p:sp>
            <p:nvSpPr>
              <p:cNvPr id="14373" name="Line 49"/>
              <p:cNvSpPr>
                <a:spLocks noChangeShapeType="1"/>
              </p:cNvSpPr>
              <p:nvPr/>
            </p:nvSpPr>
            <p:spPr bwMode="auto">
              <a:xfrm>
                <a:off x="1701" y="116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" name="Line 50"/>
              <p:cNvSpPr>
                <a:spLocks noChangeShapeType="1"/>
              </p:cNvSpPr>
              <p:nvPr/>
            </p:nvSpPr>
            <p:spPr bwMode="auto">
              <a:xfrm>
                <a:off x="1701" y="1162"/>
                <a:ext cx="204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" name="Line 51"/>
              <p:cNvSpPr>
                <a:spLocks noChangeShapeType="1"/>
              </p:cNvSpPr>
              <p:nvPr/>
            </p:nvSpPr>
            <p:spPr bwMode="auto">
              <a:xfrm>
                <a:off x="3742" y="116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541338" y="3933825"/>
            <a:ext cx="7561262" cy="1608138"/>
            <a:chOff x="839" y="2614"/>
            <a:chExt cx="4763" cy="1013"/>
          </a:xfrm>
        </p:grpSpPr>
        <p:sp>
          <p:nvSpPr>
            <p:cNvPr id="14357" name="Text Box 14"/>
            <p:cNvSpPr txBox="1">
              <a:spLocks noChangeArrowheads="1"/>
            </p:cNvSpPr>
            <p:nvPr/>
          </p:nvSpPr>
          <p:spPr bwMode="auto">
            <a:xfrm>
              <a:off x="839" y="2977"/>
              <a:ext cx="47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C</a:t>
              </a:r>
              <a:r>
                <a:rPr lang="zh-CN" altLang="en-US" sz="2800" b="1">
                  <a:solidFill>
                    <a:schemeClr val="bg1"/>
                  </a:solidFill>
                  <a:latin typeface="宋体" pitchFamily="2" charset="-122"/>
                </a:rPr>
                <a:t>、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Cu + H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SO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4</a:t>
              </a:r>
              <a:r>
                <a:rPr lang="zh-CN" altLang="en-US" sz="2800" b="1">
                  <a:solidFill>
                    <a:schemeClr val="bg1"/>
                  </a:solidFill>
                  <a:latin typeface="宋体" pitchFamily="2" charset="-122"/>
                </a:rPr>
                <a:t>（浓）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== CuSO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4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  +SO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 ↑ +2H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O</a:t>
              </a:r>
              <a:endParaRPr lang="en-US" altLang="zh-CN" sz="2800" b="1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14358" name="Text Box 16"/>
            <p:cNvSpPr txBox="1">
              <a:spLocks noChangeArrowheads="1"/>
            </p:cNvSpPr>
            <p:nvPr/>
          </p:nvSpPr>
          <p:spPr bwMode="auto">
            <a:xfrm>
              <a:off x="2958" y="2908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△</a:t>
              </a:r>
            </a:p>
          </p:txBody>
        </p:sp>
        <p:grpSp>
          <p:nvGrpSpPr>
            <p:cNvPr id="11" name="Group 33"/>
            <p:cNvGrpSpPr>
              <a:grpSpLocks/>
            </p:cNvGrpSpPr>
            <p:nvPr/>
          </p:nvGrpSpPr>
          <p:grpSpPr bwMode="auto">
            <a:xfrm>
              <a:off x="2064" y="2840"/>
              <a:ext cx="2131" cy="137"/>
              <a:chOff x="1701" y="1162"/>
              <a:chExt cx="2041" cy="182"/>
            </a:xfrm>
          </p:grpSpPr>
          <p:sp>
            <p:nvSpPr>
              <p:cNvPr id="14366" name="Line 34"/>
              <p:cNvSpPr>
                <a:spLocks noChangeShapeType="1"/>
              </p:cNvSpPr>
              <p:nvPr/>
            </p:nvSpPr>
            <p:spPr bwMode="auto">
              <a:xfrm>
                <a:off x="1701" y="116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7" name="Line 35"/>
              <p:cNvSpPr>
                <a:spLocks noChangeShapeType="1"/>
              </p:cNvSpPr>
              <p:nvPr/>
            </p:nvSpPr>
            <p:spPr bwMode="auto">
              <a:xfrm>
                <a:off x="1701" y="1162"/>
                <a:ext cx="204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8" name="Line 36"/>
              <p:cNvSpPr>
                <a:spLocks noChangeShapeType="1"/>
              </p:cNvSpPr>
              <p:nvPr/>
            </p:nvSpPr>
            <p:spPr bwMode="auto">
              <a:xfrm>
                <a:off x="3742" y="116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Group 43"/>
            <p:cNvGrpSpPr>
              <a:grpSpLocks/>
            </p:cNvGrpSpPr>
            <p:nvPr/>
          </p:nvGrpSpPr>
          <p:grpSpPr bwMode="auto">
            <a:xfrm>
              <a:off x="1338" y="3294"/>
              <a:ext cx="2086" cy="182"/>
              <a:chOff x="1519" y="1570"/>
              <a:chExt cx="1406" cy="182"/>
            </a:xfrm>
          </p:grpSpPr>
          <p:sp>
            <p:nvSpPr>
              <p:cNvPr id="14363" name="Line 44"/>
              <p:cNvSpPr>
                <a:spLocks noChangeShapeType="1"/>
              </p:cNvSpPr>
              <p:nvPr/>
            </p:nvSpPr>
            <p:spPr bwMode="auto">
              <a:xfrm>
                <a:off x="1519" y="1570"/>
                <a:ext cx="0" cy="182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4" name="Line 45"/>
              <p:cNvSpPr>
                <a:spLocks noChangeShapeType="1"/>
              </p:cNvSpPr>
              <p:nvPr/>
            </p:nvSpPr>
            <p:spPr bwMode="auto">
              <a:xfrm>
                <a:off x="1519" y="1752"/>
                <a:ext cx="1406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5" name="Line 46"/>
              <p:cNvSpPr>
                <a:spLocks noChangeShapeType="1"/>
              </p:cNvSpPr>
              <p:nvPr/>
            </p:nvSpPr>
            <p:spPr bwMode="auto">
              <a:xfrm flipV="1">
                <a:off x="2925" y="1616"/>
                <a:ext cx="0" cy="13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61" name="Text Box 47"/>
            <p:cNvSpPr txBox="1">
              <a:spLocks noChangeArrowheads="1"/>
            </p:cNvSpPr>
            <p:nvPr/>
          </p:nvSpPr>
          <p:spPr bwMode="auto">
            <a:xfrm>
              <a:off x="1746" y="3339"/>
              <a:ext cx="5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FFFF00"/>
                  </a:solidFill>
                </a:rPr>
                <a:t>得</a:t>
              </a:r>
              <a:r>
                <a:rPr lang="en-US" altLang="zh-CN" sz="2400">
                  <a:solidFill>
                    <a:srgbClr val="FFFF00"/>
                  </a:solidFill>
                </a:rPr>
                <a:t>2e</a:t>
              </a:r>
              <a:r>
                <a:rPr lang="en-US" altLang="zh-CN" sz="2400" baseline="30000">
                  <a:solidFill>
                    <a:srgbClr val="FFFF00"/>
                  </a:solidFill>
                </a:rPr>
                <a:t>-</a:t>
              </a:r>
              <a:endParaRPr lang="en-US" altLang="zh-CN" sz="2400">
                <a:solidFill>
                  <a:srgbClr val="FFFF00"/>
                </a:solidFill>
              </a:endParaRPr>
            </a:p>
          </p:txBody>
        </p:sp>
        <p:sp>
          <p:nvSpPr>
            <p:cNvPr id="14362" name="Text Box 52"/>
            <p:cNvSpPr txBox="1">
              <a:spLocks noChangeArrowheads="1"/>
            </p:cNvSpPr>
            <p:nvPr/>
          </p:nvSpPr>
          <p:spPr bwMode="auto">
            <a:xfrm>
              <a:off x="2699" y="2614"/>
              <a:ext cx="5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失</a:t>
              </a:r>
              <a:r>
                <a:rPr lang="en-US" altLang="zh-CN" sz="2400">
                  <a:solidFill>
                    <a:schemeClr val="bg1"/>
                  </a:solidFill>
                </a:rPr>
                <a:t>2e</a:t>
              </a:r>
              <a:r>
                <a:rPr lang="en-US" altLang="zh-CN" sz="2400" baseline="30000">
                  <a:solidFill>
                    <a:schemeClr val="bg1"/>
                  </a:solidFill>
                </a:rPr>
                <a:t>-</a:t>
              </a:r>
              <a:endParaRPr lang="en-US" altLang="zh-CN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65"/>
          <p:cNvGrpSpPr>
            <a:grpSpLocks/>
          </p:cNvGrpSpPr>
          <p:nvPr/>
        </p:nvGrpSpPr>
        <p:grpSpPr bwMode="auto">
          <a:xfrm>
            <a:off x="541338" y="5300663"/>
            <a:ext cx="6013450" cy="1341437"/>
            <a:chOff x="839" y="3475"/>
            <a:chExt cx="3788" cy="845"/>
          </a:xfrm>
        </p:grpSpPr>
        <p:sp>
          <p:nvSpPr>
            <p:cNvPr id="14345" name="Text Box 18"/>
            <p:cNvSpPr txBox="1">
              <a:spLocks noChangeArrowheads="1"/>
            </p:cNvSpPr>
            <p:nvPr/>
          </p:nvSpPr>
          <p:spPr bwMode="auto">
            <a:xfrm>
              <a:off x="839" y="3690"/>
              <a:ext cx="37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D</a:t>
              </a:r>
              <a:r>
                <a:rPr lang="zh-CN" altLang="en-US" sz="2800" b="1">
                  <a:solidFill>
                    <a:schemeClr val="bg1"/>
                  </a:solidFill>
                  <a:latin typeface="宋体" pitchFamily="2" charset="-122"/>
                </a:rPr>
                <a:t>、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2Fe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O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3 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+ 3C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 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===  4Fe  +  3CO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↑</a:t>
              </a:r>
            </a:p>
          </p:txBody>
        </p:sp>
        <p:sp>
          <p:nvSpPr>
            <p:cNvPr id="14346" name="Text Box 20"/>
            <p:cNvSpPr txBox="1">
              <a:spLocks noChangeArrowheads="1"/>
            </p:cNvSpPr>
            <p:nvPr/>
          </p:nvSpPr>
          <p:spPr bwMode="auto">
            <a:xfrm>
              <a:off x="2381" y="3612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</a:rPr>
                <a:t>高温</a:t>
              </a:r>
            </a:p>
          </p:txBody>
        </p:sp>
        <p:grpSp>
          <p:nvGrpSpPr>
            <p:cNvPr id="14" name="Group 55"/>
            <p:cNvGrpSpPr>
              <a:grpSpLocks/>
            </p:cNvGrpSpPr>
            <p:nvPr/>
          </p:nvGrpSpPr>
          <p:grpSpPr bwMode="auto">
            <a:xfrm>
              <a:off x="2336" y="3612"/>
              <a:ext cx="1769" cy="137"/>
              <a:chOff x="1701" y="1162"/>
              <a:chExt cx="2041" cy="182"/>
            </a:xfrm>
          </p:grpSpPr>
          <p:sp>
            <p:nvSpPr>
              <p:cNvPr id="14354" name="Line 56"/>
              <p:cNvSpPr>
                <a:spLocks noChangeShapeType="1"/>
              </p:cNvSpPr>
              <p:nvPr/>
            </p:nvSpPr>
            <p:spPr bwMode="auto">
              <a:xfrm>
                <a:off x="1701" y="116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5" name="Line 57"/>
              <p:cNvSpPr>
                <a:spLocks noChangeShapeType="1"/>
              </p:cNvSpPr>
              <p:nvPr/>
            </p:nvSpPr>
            <p:spPr bwMode="auto">
              <a:xfrm>
                <a:off x="1701" y="1162"/>
                <a:ext cx="204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6" name="Line 58"/>
              <p:cNvSpPr>
                <a:spLocks noChangeShapeType="1"/>
              </p:cNvSpPr>
              <p:nvPr/>
            </p:nvSpPr>
            <p:spPr bwMode="auto">
              <a:xfrm>
                <a:off x="3742" y="116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59"/>
            <p:cNvGrpSpPr>
              <a:grpSpLocks/>
            </p:cNvGrpSpPr>
            <p:nvPr/>
          </p:nvGrpSpPr>
          <p:grpSpPr bwMode="auto">
            <a:xfrm>
              <a:off x="1429" y="3974"/>
              <a:ext cx="1769" cy="182"/>
              <a:chOff x="1519" y="1570"/>
              <a:chExt cx="1406" cy="182"/>
            </a:xfrm>
          </p:grpSpPr>
          <p:sp>
            <p:nvSpPr>
              <p:cNvPr id="14351" name="Line 60"/>
              <p:cNvSpPr>
                <a:spLocks noChangeShapeType="1"/>
              </p:cNvSpPr>
              <p:nvPr/>
            </p:nvSpPr>
            <p:spPr bwMode="auto">
              <a:xfrm>
                <a:off x="1519" y="1570"/>
                <a:ext cx="0" cy="182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2" name="Line 61"/>
              <p:cNvSpPr>
                <a:spLocks noChangeShapeType="1"/>
              </p:cNvSpPr>
              <p:nvPr/>
            </p:nvSpPr>
            <p:spPr bwMode="auto">
              <a:xfrm>
                <a:off x="1519" y="1752"/>
                <a:ext cx="1406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3" name="Line 62"/>
              <p:cNvSpPr>
                <a:spLocks noChangeShapeType="1"/>
              </p:cNvSpPr>
              <p:nvPr/>
            </p:nvSpPr>
            <p:spPr bwMode="auto">
              <a:xfrm flipV="1">
                <a:off x="2925" y="1616"/>
                <a:ext cx="0" cy="13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49" name="Text Box 63"/>
            <p:cNvSpPr txBox="1">
              <a:spLocks noChangeArrowheads="1"/>
            </p:cNvSpPr>
            <p:nvPr/>
          </p:nvSpPr>
          <p:spPr bwMode="auto">
            <a:xfrm>
              <a:off x="2971" y="3475"/>
              <a:ext cx="9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失</a:t>
              </a:r>
              <a:r>
                <a:rPr lang="en-US" altLang="zh-CN" sz="2400">
                  <a:solidFill>
                    <a:schemeClr val="bg1"/>
                  </a:solidFill>
                </a:rPr>
                <a:t>4e</a:t>
              </a:r>
              <a:r>
                <a:rPr lang="en-US" altLang="zh-CN" sz="2400" baseline="30000">
                  <a:solidFill>
                    <a:schemeClr val="bg1"/>
                  </a:solidFill>
                </a:rPr>
                <a:t>-</a:t>
              </a:r>
              <a:r>
                <a:rPr lang="en-US" altLang="zh-CN" sz="2400">
                  <a:solidFill>
                    <a:schemeClr val="bg1"/>
                  </a:solidFill>
                </a:rPr>
                <a:t>×3</a:t>
              </a:r>
            </a:p>
          </p:txBody>
        </p:sp>
        <p:sp>
          <p:nvSpPr>
            <p:cNvPr id="14350" name="Text Box 64"/>
            <p:cNvSpPr txBox="1">
              <a:spLocks noChangeArrowheads="1"/>
            </p:cNvSpPr>
            <p:nvPr/>
          </p:nvSpPr>
          <p:spPr bwMode="auto">
            <a:xfrm>
              <a:off x="1837" y="4032"/>
              <a:ext cx="9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rgbClr val="FFFF00"/>
                  </a:solidFill>
                </a:rPr>
                <a:t>得</a:t>
              </a:r>
              <a:r>
                <a:rPr lang="en-US" altLang="zh-CN" sz="2400">
                  <a:solidFill>
                    <a:srgbClr val="FFFF00"/>
                  </a:solidFill>
                </a:rPr>
                <a:t>3e</a:t>
              </a:r>
              <a:r>
                <a:rPr lang="en-US" altLang="zh-CN" sz="2400" baseline="30000">
                  <a:solidFill>
                    <a:srgbClr val="FFFF00"/>
                  </a:solidFill>
                </a:rPr>
                <a:t>-</a:t>
              </a:r>
              <a:r>
                <a:rPr lang="en-US" altLang="zh-CN" sz="2400">
                  <a:solidFill>
                    <a:srgbClr val="FFFF00"/>
                  </a:solidFill>
                </a:rPr>
                <a:t>×4</a:t>
              </a:r>
            </a:p>
          </p:txBody>
        </p:sp>
      </p:grpSp>
      <p:sp>
        <p:nvSpPr>
          <p:cNvPr id="23619" name="Rectangle 67"/>
          <p:cNvSpPr>
            <a:spLocks noChangeArrowheads="1"/>
          </p:cNvSpPr>
          <p:nvPr/>
        </p:nvSpPr>
        <p:spPr bwMode="auto">
          <a:xfrm>
            <a:off x="6931025" y="5729288"/>
            <a:ext cx="1889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FF00"/>
                </a:solidFill>
                <a:latin typeface="宋体" pitchFamily="2" charset="-122"/>
              </a:rPr>
              <a:t>答案：</a:t>
            </a:r>
            <a:r>
              <a:rPr lang="en-US" altLang="zh-CN" sz="3200" b="1">
                <a:solidFill>
                  <a:srgbClr val="FFFF00"/>
                </a:solidFill>
                <a:latin typeface="宋体" pitchFamily="2" charset="-122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36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36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834559"/>
            <a:ext cx="35301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三、氧化剂与还原剂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264096" y="3395365"/>
            <a:ext cx="845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Cu  +   2AgNO</a:t>
            </a:r>
            <a:r>
              <a:rPr kumimoji="1" lang="en-US" altLang="zh-CN" sz="3200" b="1" baseline="-25000" smtClean="0">
                <a:solidFill>
                  <a:schemeClr val="bg1"/>
                </a:solidFill>
                <a:latin typeface="Times New Roman" pitchFamily="18" charset="0"/>
              </a:rPr>
              <a:t>3   </a:t>
            </a: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=        Cu(NO</a:t>
            </a:r>
            <a:r>
              <a:rPr kumimoji="1" lang="en-US" altLang="zh-CN" sz="3200" b="1" baseline="-25000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)</a:t>
            </a:r>
            <a:r>
              <a:rPr kumimoji="1" lang="en-US" altLang="zh-CN" sz="3200" b="1" baseline="-25000" smtClean="0">
                <a:solidFill>
                  <a:schemeClr val="bg1"/>
                </a:solidFill>
                <a:latin typeface="Times New Roman" pitchFamily="18" charset="0"/>
              </a:rPr>
              <a:t>2    </a:t>
            </a: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+     2Ag</a:t>
            </a: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416496" y="309056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711896" y="3090565"/>
            <a:ext cx="50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chemeClr val="bg1"/>
                </a:solidFill>
                <a:latin typeface="Times New Roman" pitchFamily="18" charset="0"/>
              </a:rPr>
              <a:t>+1</a:t>
            </a: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4226496" y="3014365"/>
            <a:ext cx="50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chemeClr val="bg1"/>
                </a:solidFill>
                <a:latin typeface="Times New Roman" pitchFamily="18" charset="0"/>
              </a:rPr>
              <a:t>+2</a:t>
            </a: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7274496" y="301436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31" name="Group 15"/>
          <p:cNvGrpSpPr>
            <a:grpSpLocks/>
          </p:cNvGrpSpPr>
          <p:nvPr/>
        </p:nvGrpSpPr>
        <p:grpSpPr bwMode="auto">
          <a:xfrm>
            <a:off x="568896" y="2709565"/>
            <a:ext cx="4038600" cy="533400"/>
            <a:chOff x="528" y="864"/>
            <a:chExt cx="2544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V="1">
              <a:off x="528" y="864"/>
              <a:ext cx="25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 smtClean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grpSp>
          <p:nvGrpSpPr>
            <p:cNvPr id="33" name="Group 14"/>
            <p:cNvGrpSpPr>
              <a:grpSpLocks/>
            </p:cNvGrpSpPr>
            <p:nvPr/>
          </p:nvGrpSpPr>
          <p:grpSpPr bwMode="auto">
            <a:xfrm>
              <a:off x="528" y="864"/>
              <a:ext cx="2544" cy="336"/>
              <a:chOff x="528" y="864"/>
              <a:chExt cx="2544" cy="336"/>
            </a:xfrm>
          </p:grpSpPr>
          <p:sp>
            <p:nvSpPr>
              <p:cNvPr id="34" name="Line 9"/>
              <p:cNvSpPr>
                <a:spLocks noChangeShapeType="1"/>
              </p:cNvSpPr>
              <p:nvPr/>
            </p:nvSpPr>
            <p:spPr bwMode="auto">
              <a:xfrm>
                <a:off x="528" y="864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smtClean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" name="Line 11"/>
              <p:cNvSpPr>
                <a:spLocks noChangeShapeType="1"/>
              </p:cNvSpPr>
              <p:nvPr/>
            </p:nvSpPr>
            <p:spPr bwMode="auto">
              <a:xfrm>
                <a:off x="3072" y="86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smtClean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553021" y="2196802"/>
            <a:ext cx="687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chemeClr val="bg1"/>
                </a:solidFill>
                <a:latin typeface="Times New Roman" pitchFamily="18" charset="0"/>
              </a:rPr>
              <a:t>化合价升高（失电子），被氧化（发生氧化反应）</a:t>
            </a:r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111696" y="3852565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chemeClr val="bg1"/>
                </a:solidFill>
                <a:latin typeface="Times New Roman" pitchFamily="18" charset="0"/>
              </a:rPr>
              <a:t>还原剂</a:t>
            </a:r>
          </a:p>
        </p:txBody>
      </p:sp>
      <p:grpSp>
        <p:nvGrpSpPr>
          <p:cNvPr id="38" name="Group 20"/>
          <p:cNvGrpSpPr>
            <a:grpSpLocks/>
          </p:cNvGrpSpPr>
          <p:nvPr/>
        </p:nvGrpSpPr>
        <p:grpSpPr bwMode="auto">
          <a:xfrm>
            <a:off x="2016696" y="4004965"/>
            <a:ext cx="5410200" cy="838200"/>
            <a:chOff x="1392" y="1584"/>
            <a:chExt cx="3408" cy="528"/>
          </a:xfrm>
        </p:grpSpPr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1392" y="1584"/>
              <a:ext cx="0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 smtClean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 flipV="1">
              <a:off x="1392" y="2112"/>
              <a:ext cx="340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 smtClean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 flipV="1">
              <a:off x="4800" y="1584"/>
              <a:ext cx="0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 smtClean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1711896" y="4843165"/>
            <a:ext cx="694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chemeClr val="bg1"/>
                </a:solidFill>
                <a:latin typeface="Times New Roman" pitchFamily="18" charset="0"/>
              </a:rPr>
              <a:t>化合价降低（得电子），被还原（发生还原反应）</a:t>
            </a:r>
          </a:p>
        </p:txBody>
      </p:sp>
      <p:sp>
        <p:nvSpPr>
          <p:cNvPr id="43" name="Text Box 22"/>
          <p:cNvSpPr txBox="1">
            <a:spLocks noChangeArrowheads="1"/>
          </p:cNvSpPr>
          <p:nvPr/>
        </p:nvSpPr>
        <p:spPr bwMode="auto">
          <a:xfrm>
            <a:off x="1940496" y="3928765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chemeClr val="bg1"/>
                </a:solidFill>
                <a:latin typeface="Times New Roman" pitchFamily="18" charset="0"/>
              </a:rPr>
              <a:t>氧化剂</a:t>
            </a:r>
          </a:p>
        </p:txBody>
      </p: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35496" y="5224165"/>
            <a:ext cx="89154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chemeClr val="bg1"/>
                </a:solidFill>
                <a:latin typeface="Times New Roman" pitchFamily="18" charset="0"/>
              </a:rPr>
              <a:t>氧化剂和还原剂：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chemeClr val="bg1"/>
                </a:solidFill>
                <a:latin typeface="Times New Roman" pitchFamily="18" charset="0"/>
              </a:rPr>
              <a:t>氧化剂（具有氧化性）</a:t>
            </a:r>
            <a:r>
              <a:rPr kumimoji="1" lang="en-US" altLang="zh-CN" sz="2800" b="1" smtClean="0">
                <a:solidFill>
                  <a:schemeClr val="bg1"/>
                </a:solidFill>
                <a:latin typeface="Times New Roman" pitchFamily="18" charset="0"/>
              </a:rPr>
              <a:t>— </a:t>
            </a:r>
            <a:r>
              <a:rPr kumimoji="1" lang="zh-CN" altLang="en-US" sz="2800" b="1" smtClean="0">
                <a:solidFill>
                  <a:schemeClr val="bg1"/>
                </a:solidFill>
                <a:latin typeface="Times New Roman" pitchFamily="18" charset="0"/>
              </a:rPr>
              <a:t>得电子</a:t>
            </a:r>
            <a:r>
              <a:rPr kumimoji="1" lang="en-US" altLang="zh-CN" sz="2800" b="1" smtClean="0">
                <a:solidFill>
                  <a:schemeClr val="bg1"/>
                </a:solidFill>
                <a:latin typeface="Times New Roman" pitchFamily="18" charset="0"/>
              </a:rPr>
              <a:t>(</a:t>
            </a:r>
            <a:r>
              <a:rPr kumimoji="1" lang="zh-CN" altLang="en-US" sz="2800" b="1" smtClean="0">
                <a:solidFill>
                  <a:schemeClr val="bg1"/>
                </a:solidFill>
                <a:latin typeface="Times New Roman" pitchFamily="18" charset="0"/>
              </a:rPr>
              <a:t>电子对偏向</a:t>
            </a:r>
            <a:r>
              <a:rPr kumimoji="1" lang="en-US" altLang="zh-CN" sz="2800" b="1" smtClean="0">
                <a:solidFill>
                  <a:schemeClr val="bg1"/>
                </a:solidFill>
                <a:latin typeface="Times New Roman" pitchFamily="18" charset="0"/>
              </a:rPr>
              <a:t>)</a:t>
            </a:r>
            <a:r>
              <a:rPr kumimoji="1" lang="zh-CN" altLang="en-US" sz="2800" b="1" smtClean="0">
                <a:solidFill>
                  <a:schemeClr val="bg1"/>
                </a:solidFill>
                <a:latin typeface="Times New Roman" pitchFamily="18" charset="0"/>
              </a:rPr>
              <a:t>的物质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chemeClr val="bg1"/>
                </a:solidFill>
                <a:latin typeface="Times New Roman" pitchFamily="18" charset="0"/>
              </a:rPr>
              <a:t>还原剂（具有还原性）</a:t>
            </a:r>
            <a:r>
              <a:rPr kumimoji="1" lang="en-US" altLang="zh-CN" sz="2800" b="1" smtClean="0">
                <a:solidFill>
                  <a:schemeClr val="bg1"/>
                </a:solidFill>
                <a:latin typeface="Times New Roman" pitchFamily="18" charset="0"/>
              </a:rPr>
              <a:t>—</a:t>
            </a:r>
            <a:r>
              <a:rPr kumimoji="1" lang="zh-CN" altLang="en-US" sz="2800" b="1" smtClean="0">
                <a:solidFill>
                  <a:schemeClr val="bg1"/>
                </a:solidFill>
                <a:latin typeface="Times New Roman" pitchFamily="18" charset="0"/>
              </a:rPr>
              <a:t>失电子</a:t>
            </a:r>
            <a:r>
              <a:rPr kumimoji="1" lang="en-US" altLang="zh-CN" sz="2800" b="1" smtClean="0">
                <a:solidFill>
                  <a:schemeClr val="bg1"/>
                </a:solidFill>
                <a:latin typeface="Times New Roman" pitchFamily="18" charset="0"/>
              </a:rPr>
              <a:t>(</a:t>
            </a:r>
            <a:r>
              <a:rPr kumimoji="1" lang="zh-CN" altLang="en-US" sz="2800" b="1" smtClean="0">
                <a:solidFill>
                  <a:schemeClr val="bg1"/>
                </a:solidFill>
                <a:latin typeface="Times New Roman" pitchFamily="18" charset="0"/>
              </a:rPr>
              <a:t>电子对偏离</a:t>
            </a:r>
            <a:r>
              <a:rPr kumimoji="1" lang="en-US" altLang="zh-CN" sz="2800" b="1" smtClean="0">
                <a:solidFill>
                  <a:schemeClr val="bg1"/>
                </a:solidFill>
                <a:latin typeface="Times New Roman" pitchFamily="18" charset="0"/>
              </a:rPr>
              <a:t>)</a:t>
            </a:r>
            <a:r>
              <a:rPr kumimoji="1" lang="zh-CN" altLang="en-US" sz="2800" b="1" smtClean="0">
                <a:solidFill>
                  <a:schemeClr val="bg1"/>
                </a:solidFill>
                <a:latin typeface="Times New Roman" pitchFamily="18" charset="0"/>
              </a:rPr>
              <a:t>的物质</a:t>
            </a:r>
            <a:endParaRPr kumimoji="1" lang="zh-CN" altLang="en-US" sz="2800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7" name="Text Box 23"/>
          <p:cNvSpPr txBox="1">
            <a:spLocks noChangeArrowheads="1"/>
          </p:cNvSpPr>
          <p:nvPr/>
        </p:nvSpPr>
        <p:spPr bwMode="auto">
          <a:xfrm>
            <a:off x="4378896" y="3928765"/>
            <a:ext cx="161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itchFamily="18" charset="0"/>
              </a:rPr>
              <a:t>氧化产物</a:t>
            </a:r>
          </a:p>
        </p:txBody>
      </p:sp>
      <p:sp>
        <p:nvSpPr>
          <p:cNvPr id="48" name="Text Box 24"/>
          <p:cNvSpPr txBox="1">
            <a:spLocks noChangeArrowheads="1"/>
          </p:cNvSpPr>
          <p:nvPr/>
        </p:nvSpPr>
        <p:spPr bwMode="auto">
          <a:xfrm>
            <a:off x="6664896" y="3928765"/>
            <a:ext cx="1568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chemeClr val="bg1"/>
                </a:solidFill>
                <a:latin typeface="Times New Roman" pitchFamily="18" charset="0"/>
              </a:rPr>
              <a:t>还原  产物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500063" y="1332632"/>
            <a:ext cx="398122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bg1"/>
                </a:solidFill>
                <a:latin typeface="宋体" pitchFamily="2" charset="-122"/>
              </a:rPr>
              <a:t>1</a:t>
            </a:r>
            <a:r>
              <a:rPr lang="zh-CN" altLang="en-US" sz="3200" b="1" dirty="0" smtClean="0">
                <a:solidFill>
                  <a:schemeClr val="bg1"/>
                </a:solidFill>
                <a:latin typeface="Bodoni MT Black" pitchFamily="18" charset="0"/>
              </a:rPr>
              <a:t>、氧化剂</a:t>
            </a:r>
            <a:r>
              <a:rPr lang="zh-CN" altLang="en-US" sz="3200" b="1" dirty="0">
                <a:solidFill>
                  <a:schemeClr val="bg1"/>
                </a:solidFill>
                <a:latin typeface="Bodoni MT Black" pitchFamily="18" charset="0"/>
              </a:rPr>
              <a:t>和还原剂</a:t>
            </a:r>
          </a:p>
        </p:txBody>
      </p:sp>
    </p:spTree>
    <p:extLst>
      <p:ext uri="{BB962C8B-B14F-4D97-AF65-F5344CB8AC3E}">
        <p14:creationId xmlns:p14="http://schemas.microsoft.com/office/powerpoint/2010/main" val="170394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  <p:bldP spid="36" grpId="0" autoUpdateAnimBg="0"/>
      <p:bldP spid="37" grpId="0" autoUpdateAnimBg="0"/>
      <p:bldP spid="42" grpId="0" autoUpdateAnimBg="0"/>
      <p:bldP spid="43" grpId="0" autoUpdateAnimBg="0"/>
      <p:bldP spid="46" grpId="0" build="p" autoUpdateAnimBg="0"/>
      <p:bldP spid="47" grpId="0" autoUpdateAnimBg="0"/>
      <p:bldP spid="4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000125" y="1071563"/>
            <a:ext cx="18748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+mn-lt"/>
                <a:ea typeface="+mn-ea"/>
              </a:rPr>
              <a:t>2、</a:t>
            </a:r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</a:rPr>
              <a:t>关系：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063625" y="3357563"/>
            <a:ext cx="67786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b="1">
                <a:solidFill>
                  <a:schemeClr val="bg1"/>
                </a:solidFill>
                <a:latin typeface="+mn-lt"/>
                <a:ea typeface="+mn-ea"/>
              </a:rPr>
              <a:t>还原剂 </a:t>
            </a:r>
            <a:r>
              <a:rPr lang="en-US" altLang="zh-CN" sz="3000" b="1">
                <a:solidFill>
                  <a:schemeClr val="bg1"/>
                </a:solidFill>
                <a:latin typeface="+mn-lt"/>
                <a:ea typeface="+mn-ea"/>
              </a:rPr>
              <a:t>+ </a:t>
            </a:r>
            <a:r>
              <a:rPr lang="zh-CN" altLang="en-US" sz="3000" b="1">
                <a:solidFill>
                  <a:schemeClr val="bg1"/>
                </a:solidFill>
                <a:latin typeface="+mn-lt"/>
                <a:ea typeface="+mn-ea"/>
              </a:rPr>
              <a:t>氧化剂 →氧化产物 </a:t>
            </a:r>
            <a:r>
              <a:rPr lang="en-US" altLang="zh-CN" sz="3000" b="1">
                <a:solidFill>
                  <a:schemeClr val="bg1"/>
                </a:solidFill>
                <a:latin typeface="+mn-lt"/>
                <a:ea typeface="+mn-ea"/>
              </a:rPr>
              <a:t>+ </a:t>
            </a:r>
            <a:r>
              <a:rPr lang="zh-CN" altLang="en-US" sz="3000" b="1">
                <a:solidFill>
                  <a:schemeClr val="bg1"/>
                </a:solidFill>
                <a:latin typeface="+mn-lt"/>
                <a:ea typeface="+mn-ea"/>
              </a:rPr>
              <a:t>还原产物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785813" y="2252663"/>
            <a:ext cx="7340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b="1" dirty="0">
                <a:solidFill>
                  <a:schemeClr val="bg1"/>
                </a:solidFill>
                <a:latin typeface="+mn-lt"/>
                <a:ea typeface="+mn-ea"/>
              </a:rPr>
              <a:t>失去电子，化合价升高，被氧化，显还原性</a:t>
            </a:r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1371600" y="4400550"/>
            <a:ext cx="7340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b="1">
                <a:solidFill>
                  <a:schemeClr val="bg1"/>
                </a:solidFill>
                <a:latin typeface="+mn-lt"/>
                <a:ea typeface="+mn-ea"/>
              </a:rPr>
              <a:t>得到电子，化合价降低，被还原，显氧化性</a:t>
            </a:r>
          </a:p>
        </p:txBody>
      </p:sp>
      <p:grpSp>
        <p:nvGrpSpPr>
          <p:cNvPr id="12294" name="组合 25"/>
          <p:cNvGrpSpPr>
            <a:grpSpLocks/>
          </p:cNvGrpSpPr>
          <p:nvPr/>
        </p:nvGrpSpPr>
        <p:grpSpPr bwMode="auto">
          <a:xfrm>
            <a:off x="1785938" y="2928938"/>
            <a:ext cx="3357562" cy="428625"/>
            <a:chOff x="1785918" y="2928934"/>
            <a:chExt cx="5287206" cy="429422"/>
          </a:xfrm>
        </p:grpSpPr>
        <p:cxnSp>
          <p:nvCxnSpPr>
            <p:cNvPr id="20" name="直接连接符 19"/>
            <p:cNvCxnSpPr/>
            <p:nvPr/>
          </p:nvCxnSpPr>
          <p:spPr>
            <a:xfrm rot="5400000">
              <a:off x="1608242" y="3106610"/>
              <a:ext cx="357851" cy="24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785918" y="2928934"/>
              <a:ext cx="5287206" cy="15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5400000">
              <a:off x="6857163" y="3142395"/>
              <a:ext cx="429422" cy="24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95" name="组合 36"/>
          <p:cNvGrpSpPr>
            <a:grpSpLocks/>
          </p:cNvGrpSpPr>
          <p:nvPr/>
        </p:nvGrpSpPr>
        <p:grpSpPr bwMode="auto">
          <a:xfrm>
            <a:off x="3213100" y="3716338"/>
            <a:ext cx="4073525" cy="428625"/>
            <a:chOff x="3213884" y="3715546"/>
            <a:chExt cx="2001852" cy="429422"/>
          </a:xfrm>
        </p:grpSpPr>
        <p:cxnSp>
          <p:nvCxnSpPr>
            <p:cNvPr id="32" name="直接连接符 31"/>
            <p:cNvCxnSpPr/>
            <p:nvPr/>
          </p:nvCxnSpPr>
          <p:spPr>
            <a:xfrm rot="5400000">
              <a:off x="3035738" y="3965261"/>
              <a:ext cx="357852" cy="1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214664" y="4143377"/>
              <a:ext cx="2000292" cy="15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rot="5400000" flipH="1" flipV="1">
              <a:off x="5000245" y="3929477"/>
              <a:ext cx="429422" cy="15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27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500063" y="928688"/>
            <a:ext cx="55006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bg1"/>
                </a:solidFill>
                <a:latin typeface="宋体" pitchFamily="2" charset="-122"/>
              </a:rPr>
              <a:t>3</a:t>
            </a:r>
            <a:r>
              <a:rPr lang="zh-CN" altLang="en-US" sz="3200" b="1" dirty="0" smtClean="0">
                <a:solidFill>
                  <a:schemeClr val="bg1"/>
                </a:solidFill>
                <a:latin typeface="Bodoni MT Black" pitchFamily="18" charset="0"/>
              </a:rPr>
              <a:t>、</a:t>
            </a:r>
            <a:r>
              <a:rPr lang="zh-CN" altLang="en-US" sz="3200" b="1" dirty="0">
                <a:solidFill>
                  <a:schemeClr val="bg1"/>
                </a:solidFill>
                <a:latin typeface="Bodoni MT Black" pitchFamily="18" charset="0"/>
              </a:rPr>
              <a:t>常见的氧化剂和还原剂</a:t>
            </a:r>
          </a:p>
        </p:txBody>
      </p:sp>
      <p:sp>
        <p:nvSpPr>
          <p:cNvPr id="10243" name="Rectangle 13"/>
          <p:cNvSpPr>
            <a:spLocks noChangeArrowheads="1"/>
          </p:cNvSpPr>
          <p:nvPr/>
        </p:nvSpPr>
        <p:spPr bwMode="auto">
          <a:xfrm>
            <a:off x="1143000" y="2484438"/>
            <a:ext cx="7286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①</a:t>
            </a:r>
            <a:r>
              <a:rPr lang="zh-CN" altLang="en-US" sz="2800" b="1">
                <a:solidFill>
                  <a:schemeClr val="bg1"/>
                </a:solidFill>
                <a:latin typeface="宋体" pitchFamily="2" charset="-122"/>
              </a:rPr>
              <a:t>活泼非金属单质，如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F</a:t>
            </a:r>
            <a:r>
              <a:rPr lang="en-US" altLang="zh-CN" sz="2800" b="1" baseline="-3000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latin typeface="宋体" pitchFamily="2" charset="-122"/>
              </a:rPr>
              <a:t>、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Cl</a:t>
            </a:r>
            <a:r>
              <a:rPr lang="en-US" altLang="zh-CN" sz="2800" b="1" baseline="-3000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latin typeface="宋体" pitchFamily="2" charset="-122"/>
              </a:rPr>
              <a:t>、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Br</a:t>
            </a:r>
            <a:r>
              <a:rPr lang="en-US" altLang="zh-CN" sz="2800" b="1" baseline="-3000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latin typeface="宋体" pitchFamily="2" charset="-122"/>
              </a:rPr>
              <a:t>、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O</a:t>
            </a:r>
            <a:r>
              <a:rPr lang="en-US" altLang="zh-CN" sz="2800" b="1" baseline="-3000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latin typeface="宋体" pitchFamily="2" charset="-122"/>
              </a:rPr>
              <a:t>等。 </a:t>
            </a:r>
          </a:p>
        </p:txBody>
      </p:sp>
      <p:sp>
        <p:nvSpPr>
          <p:cNvPr id="10244" name="Rectangle 14"/>
          <p:cNvSpPr>
            <a:spLocks noChangeArrowheads="1"/>
          </p:cNvSpPr>
          <p:nvPr/>
        </p:nvSpPr>
        <p:spPr bwMode="auto">
          <a:xfrm>
            <a:off x="1143000" y="5072063"/>
            <a:ext cx="7037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③</a:t>
            </a:r>
            <a:r>
              <a:rPr lang="zh-CN" altLang="en-US" sz="2800" b="1">
                <a:solidFill>
                  <a:schemeClr val="bg1"/>
                </a:solidFill>
                <a:latin typeface="宋体" pitchFamily="2" charset="-122"/>
              </a:rPr>
              <a:t>过氧化物，如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Na</a:t>
            </a:r>
            <a:r>
              <a:rPr lang="en-US" altLang="zh-CN" sz="2800" b="1" baseline="-3000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O</a:t>
            </a:r>
            <a:r>
              <a:rPr lang="en-US" altLang="zh-CN" sz="2800" b="1" baseline="-3000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latin typeface="宋体" pitchFamily="2" charset="-122"/>
              </a:rPr>
              <a:t>，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H</a:t>
            </a:r>
            <a:r>
              <a:rPr lang="en-US" altLang="zh-CN" sz="2800" b="1" baseline="-3000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O</a:t>
            </a:r>
            <a:r>
              <a:rPr lang="en-US" altLang="zh-CN" sz="2800" b="1" baseline="-3000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latin typeface="宋体" pitchFamily="2" charset="-122"/>
              </a:rPr>
              <a:t>等。 </a:t>
            </a:r>
          </a:p>
        </p:txBody>
      </p:sp>
      <p:sp>
        <p:nvSpPr>
          <p:cNvPr id="10245" name="Rectangle 15"/>
          <p:cNvSpPr>
            <a:spLocks noChangeArrowheads="1"/>
          </p:cNvSpPr>
          <p:nvPr/>
        </p:nvSpPr>
        <p:spPr bwMode="auto">
          <a:xfrm>
            <a:off x="1143000" y="3348038"/>
            <a:ext cx="77152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②</a:t>
            </a:r>
            <a:r>
              <a:rPr lang="zh-CN" altLang="en-US" sz="2800" b="1">
                <a:solidFill>
                  <a:schemeClr val="bg1"/>
                </a:solidFill>
                <a:latin typeface="宋体" pitchFamily="2" charset="-122"/>
              </a:rPr>
              <a:t>元素处于高价时的氧化物、高价含氧酸及高价含氧化酸盐等，如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MnO</a:t>
            </a:r>
            <a:r>
              <a:rPr lang="en-US" altLang="zh-CN" sz="2800" b="1" baseline="-3000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latin typeface="宋体" pitchFamily="2" charset="-122"/>
              </a:rPr>
              <a:t>，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NO</a:t>
            </a:r>
            <a:r>
              <a:rPr lang="en-US" altLang="zh-CN" sz="2800" b="1" baseline="-3000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latin typeface="宋体" pitchFamily="2" charset="-122"/>
              </a:rPr>
              <a:t>；浓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H</a:t>
            </a:r>
            <a:r>
              <a:rPr lang="en-US" altLang="zh-CN" sz="2800" b="1" baseline="-3000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SO</a:t>
            </a:r>
            <a:r>
              <a:rPr lang="en-US" altLang="zh-CN" sz="2800" b="1" baseline="-30000">
                <a:solidFill>
                  <a:schemeClr val="bg1"/>
                </a:solidFill>
                <a:latin typeface="宋体" pitchFamily="2" charset="-122"/>
              </a:rPr>
              <a:t>4</a:t>
            </a:r>
            <a:r>
              <a:rPr lang="zh-CN" altLang="en-US" sz="2800" b="1">
                <a:solidFill>
                  <a:schemeClr val="bg1"/>
                </a:solidFill>
                <a:latin typeface="宋体" pitchFamily="2" charset="-122"/>
              </a:rPr>
              <a:t>，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HNO</a:t>
            </a:r>
            <a:r>
              <a:rPr lang="en-US" altLang="zh-CN" sz="2800" b="1" baseline="-30000">
                <a:solidFill>
                  <a:schemeClr val="bg1"/>
                </a:solidFill>
                <a:latin typeface="宋体" pitchFamily="2" charset="-122"/>
              </a:rPr>
              <a:t>3</a:t>
            </a:r>
            <a:r>
              <a:rPr lang="zh-CN" altLang="en-US" sz="2800" b="1">
                <a:solidFill>
                  <a:schemeClr val="bg1"/>
                </a:solidFill>
                <a:latin typeface="宋体" pitchFamily="2" charset="-122"/>
              </a:rPr>
              <a:t>；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Cr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O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7</a:t>
            </a:r>
            <a:r>
              <a:rPr lang="en-US" altLang="zh-CN" sz="2800" b="1" baseline="30000">
                <a:solidFill>
                  <a:schemeClr val="bg1"/>
                </a:solidFill>
                <a:latin typeface="宋体" pitchFamily="2" charset="-122"/>
              </a:rPr>
              <a:t>2- </a:t>
            </a:r>
            <a:r>
              <a:rPr lang="zh-CN" altLang="en-US" sz="2800" b="1">
                <a:solidFill>
                  <a:schemeClr val="bg1"/>
                </a:solidFill>
                <a:latin typeface="宋体" pitchFamily="2" charset="-122"/>
              </a:rPr>
              <a:t>、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MnO</a:t>
            </a:r>
            <a:r>
              <a:rPr lang="en-US" altLang="zh-CN" sz="2800" b="1" baseline="-30000">
                <a:solidFill>
                  <a:schemeClr val="bg1"/>
                </a:solidFill>
                <a:latin typeface="宋体" pitchFamily="2" charset="-122"/>
              </a:rPr>
              <a:t>4</a:t>
            </a:r>
            <a:r>
              <a:rPr lang="en-US" altLang="zh-CN" sz="2800" b="1" baseline="30000">
                <a:solidFill>
                  <a:schemeClr val="bg1"/>
                </a:solidFill>
                <a:latin typeface="宋体" pitchFamily="2" charset="-122"/>
              </a:rPr>
              <a:t>-</a:t>
            </a:r>
            <a:r>
              <a:rPr lang="zh-CN" altLang="en-US" sz="2800" b="1">
                <a:solidFill>
                  <a:schemeClr val="bg1"/>
                </a:solidFill>
                <a:latin typeface="宋体" pitchFamily="2" charset="-122"/>
              </a:rPr>
              <a:t>，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ClO</a:t>
            </a:r>
            <a:r>
              <a:rPr lang="en-US" altLang="zh-CN" sz="2800" b="1" baseline="-30000">
                <a:solidFill>
                  <a:schemeClr val="bg1"/>
                </a:solidFill>
                <a:latin typeface="宋体" pitchFamily="2" charset="-122"/>
              </a:rPr>
              <a:t>3</a:t>
            </a:r>
            <a:r>
              <a:rPr lang="en-US" altLang="zh-CN" sz="2800" b="1" baseline="30000">
                <a:solidFill>
                  <a:schemeClr val="bg1"/>
                </a:solidFill>
                <a:latin typeface="宋体" pitchFamily="2" charset="-122"/>
              </a:rPr>
              <a:t>-</a:t>
            </a:r>
            <a:r>
              <a:rPr lang="zh-CN" altLang="en-US" sz="2800" b="1">
                <a:solidFill>
                  <a:schemeClr val="bg1"/>
                </a:solidFill>
                <a:latin typeface="宋体" pitchFamily="2" charset="-122"/>
              </a:rPr>
              <a:t>，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Fe</a:t>
            </a:r>
            <a:r>
              <a:rPr lang="en-US" altLang="zh-CN" sz="2800" b="1" baseline="30000">
                <a:solidFill>
                  <a:schemeClr val="bg1"/>
                </a:solidFill>
                <a:latin typeface="宋体" pitchFamily="2" charset="-122"/>
              </a:rPr>
              <a:t>3+ </a:t>
            </a:r>
            <a:r>
              <a:rPr lang="zh-CN" altLang="en-US" sz="2800" b="1">
                <a:solidFill>
                  <a:schemeClr val="bg1"/>
                </a:solidFill>
                <a:latin typeface="宋体" pitchFamily="2" charset="-122"/>
              </a:rPr>
              <a:t>、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Ag</a:t>
            </a:r>
            <a:r>
              <a:rPr lang="en-US" altLang="zh-CN" sz="2800" b="1" baseline="30000">
                <a:solidFill>
                  <a:schemeClr val="bg1"/>
                </a:solidFill>
                <a:latin typeface="宋体" pitchFamily="2" charset="-122"/>
              </a:rPr>
              <a:t>+</a:t>
            </a:r>
            <a:r>
              <a:rPr lang="zh-CN" altLang="en-US" sz="2800" b="1">
                <a:solidFill>
                  <a:schemeClr val="bg1"/>
                </a:solidFill>
                <a:latin typeface="宋体" pitchFamily="2" charset="-122"/>
              </a:rPr>
              <a:t>等。</a:t>
            </a:r>
          </a:p>
        </p:txBody>
      </p:sp>
      <p:sp>
        <p:nvSpPr>
          <p:cNvPr id="10246" name="Rectangle 17"/>
          <p:cNvSpPr>
            <a:spLocks noChangeArrowheads="1"/>
          </p:cNvSpPr>
          <p:nvPr/>
        </p:nvSpPr>
        <p:spPr bwMode="auto">
          <a:xfrm>
            <a:off x="1214438" y="1714500"/>
            <a:ext cx="2911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宋体" pitchFamily="2" charset="-122"/>
              </a:rPr>
              <a:t>重要的氧化剂</a:t>
            </a:r>
          </a:p>
        </p:txBody>
      </p:sp>
    </p:spTree>
    <p:extLst>
      <p:ext uri="{BB962C8B-B14F-4D97-AF65-F5344CB8AC3E}">
        <p14:creationId xmlns:p14="http://schemas.microsoft.com/office/powerpoint/2010/main" val="127510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8"/>
          <p:cNvSpPr>
            <a:spLocks noChangeArrowheads="1"/>
          </p:cNvSpPr>
          <p:nvPr/>
        </p:nvSpPr>
        <p:spPr bwMode="auto">
          <a:xfrm>
            <a:off x="504825" y="1960563"/>
            <a:ext cx="863917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宋体" pitchFamily="2" charset="-122"/>
              </a:rPr>
              <a:t>①</a:t>
            </a:r>
            <a:r>
              <a:rPr lang="zh-CN" altLang="en-US" sz="3200" b="1">
                <a:solidFill>
                  <a:schemeClr val="bg1"/>
                </a:solidFill>
                <a:latin typeface="宋体" pitchFamily="2" charset="-122"/>
              </a:rPr>
              <a:t>金属单质，如</a:t>
            </a:r>
            <a:r>
              <a:rPr lang="en-US" altLang="zh-CN" sz="3200" b="1">
                <a:solidFill>
                  <a:schemeClr val="bg1"/>
                </a:solidFill>
                <a:latin typeface="宋体" pitchFamily="2" charset="-122"/>
              </a:rPr>
              <a:t>Na</a:t>
            </a:r>
            <a:r>
              <a:rPr lang="zh-CN" altLang="en-US" sz="3200" b="1">
                <a:solidFill>
                  <a:schemeClr val="bg1"/>
                </a:solidFill>
                <a:latin typeface="宋体" pitchFamily="2" charset="-122"/>
              </a:rPr>
              <a:t>，</a:t>
            </a:r>
            <a:r>
              <a:rPr lang="en-US" altLang="zh-CN" sz="3200" b="1">
                <a:solidFill>
                  <a:schemeClr val="bg1"/>
                </a:solidFill>
                <a:latin typeface="宋体" pitchFamily="2" charset="-122"/>
              </a:rPr>
              <a:t>K</a:t>
            </a:r>
            <a:r>
              <a:rPr lang="zh-CN" altLang="en-US" sz="3200" b="1">
                <a:solidFill>
                  <a:schemeClr val="bg1"/>
                </a:solidFill>
                <a:latin typeface="宋体" pitchFamily="2" charset="-122"/>
              </a:rPr>
              <a:t>，</a:t>
            </a:r>
            <a:r>
              <a:rPr lang="en-US" altLang="zh-CN" sz="3200" b="1">
                <a:solidFill>
                  <a:schemeClr val="bg1"/>
                </a:solidFill>
                <a:latin typeface="宋体" pitchFamily="2" charset="-122"/>
              </a:rPr>
              <a:t>Zn</a:t>
            </a:r>
            <a:r>
              <a:rPr lang="zh-CN" altLang="en-US" sz="3200" b="1">
                <a:solidFill>
                  <a:schemeClr val="bg1"/>
                </a:solidFill>
                <a:latin typeface="宋体" pitchFamily="2" charset="-122"/>
              </a:rPr>
              <a:t>，</a:t>
            </a:r>
            <a:r>
              <a:rPr lang="en-US" altLang="zh-CN" sz="3200" b="1">
                <a:solidFill>
                  <a:schemeClr val="bg1"/>
                </a:solidFill>
                <a:latin typeface="宋体" pitchFamily="2" charset="-122"/>
              </a:rPr>
              <a:t>Fe</a:t>
            </a:r>
            <a:r>
              <a:rPr lang="zh-CN" altLang="en-US" sz="3200" b="1">
                <a:solidFill>
                  <a:schemeClr val="bg1"/>
                </a:solidFill>
                <a:latin typeface="宋体" pitchFamily="2" charset="-122"/>
              </a:rPr>
              <a:t>等。</a:t>
            </a:r>
            <a:br>
              <a:rPr lang="zh-CN" altLang="en-US" sz="3200" b="1">
                <a:solidFill>
                  <a:schemeClr val="bg1"/>
                </a:solidFill>
                <a:latin typeface="宋体" pitchFamily="2" charset="-122"/>
              </a:rPr>
            </a:br>
            <a:r>
              <a:rPr lang="zh-CN" altLang="en-US" sz="3200" b="1">
                <a:solidFill>
                  <a:schemeClr val="bg1"/>
                </a:solidFill>
                <a:latin typeface="宋体" pitchFamily="2" charset="-122"/>
              </a:rPr>
              <a:t>②某些非金属单质，如</a:t>
            </a:r>
            <a:r>
              <a:rPr lang="en-US" altLang="zh-CN" sz="3200" b="1">
                <a:solidFill>
                  <a:schemeClr val="bg1"/>
                </a:solidFill>
                <a:latin typeface="宋体" pitchFamily="2" charset="-122"/>
              </a:rPr>
              <a:t>H</a:t>
            </a:r>
            <a:r>
              <a:rPr lang="en-US" altLang="zh-CN" sz="3200" b="1" baseline="-3000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zh-CN" altLang="en-US" sz="3200" b="1">
                <a:solidFill>
                  <a:schemeClr val="bg1"/>
                </a:solidFill>
                <a:latin typeface="宋体" pitchFamily="2" charset="-122"/>
              </a:rPr>
              <a:t>，</a:t>
            </a:r>
            <a:r>
              <a:rPr lang="en-US" altLang="zh-CN" sz="3200" b="1">
                <a:solidFill>
                  <a:schemeClr val="bg1"/>
                </a:solidFill>
                <a:latin typeface="宋体" pitchFamily="2" charset="-122"/>
              </a:rPr>
              <a:t>C</a:t>
            </a:r>
            <a:r>
              <a:rPr lang="zh-CN" altLang="en-US" sz="3200" b="1">
                <a:solidFill>
                  <a:schemeClr val="bg1"/>
                </a:solidFill>
                <a:latin typeface="宋体" pitchFamily="2" charset="-122"/>
              </a:rPr>
              <a:t>，</a:t>
            </a:r>
            <a:r>
              <a:rPr lang="en-US" altLang="zh-CN" sz="3200" b="1">
                <a:solidFill>
                  <a:schemeClr val="bg1"/>
                </a:solidFill>
                <a:latin typeface="宋体" pitchFamily="2" charset="-122"/>
              </a:rPr>
              <a:t>Si</a:t>
            </a:r>
            <a:r>
              <a:rPr lang="zh-CN" altLang="en-US" sz="3200" b="1">
                <a:solidFill>
                  <a:schemeClr val="bg1"/>
                </a:solidFill>
                <a:latin typeface="宋体" pitchFamily="2" charset="-122"/>
              </a:rPr>
              <a:t>等。</a:t>
            </a:r>
            <a:br>
              <a:rPr lang="zh-CN" altLang="en-US" sz="3200" b="1">
                <a:solidFill>
                  <a:schemeClr val="bg1"/>
                </a:solidFill>
                <a:latin typeface="宋体" pitchFamily="2" charset="-122"/>
              </a:rPr>
            </a:br>
            <a:r>
              <a:rPr lang="zh-CN" altLang="en-US" sz="3200" b="1">
                <a:solidFill>
                  <a:schemeClr val="bg1"/>
                </a:solidFill>
                <a:latin typeface="宋体" pitchFamily="2" charset="-122"/>
              </a:rPr>
              <a:t>③元素处于低化合价时的氧化物，如</a:t>
            </a:r>
            <a:r>
              <a:rPr lang="en-US" altLang="zh-CN" sz="3200" b="1">
                <a:solidFill>
                  <a:schemeClr val="bg1"/>
                </a:solidFill>
                <a:latin typeface="宋体" pitchFamily="2" charset="-122"/>
              </a:rPr>
              <a:t>CO</a:t>
            </a:r>
            <a:r>
              <a:rPr lang="zh-CN" altLang="en-US" sz="3200" b="1">
                <a:solidFill>
                  <a:schemeClr val="bg1"/>
                </a:solidFill>
                <a:latin typeface="宋体" pitchFamily="2" charset="-122"/>
              </a:rPr>
              <a:t>，</a:t>
            </a:r>
            <a:r>
              <a:rPr lang="en-US" altLang="zh-CN" sz="3200" b="1">
                <a:solidFill>
                  <a:schemeClr val="bg1"/>
                </a:solidFill>
                <a:latin typeface="宋体" pitchFamily="2" charset="-122"/>
              </a:rPr>
              <a:t>SO</a:t>
            </a:r>
            <a:r>
              <a:rPr lang="en-US" altLang="zh-CN" sz="3200" b="1" baseline="-3000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zh-CN" altLang="en-US" sz="3200" b="1">
                <a:solidFill>
                  <a:schemeClr val="bg1"/>
                </a:solidFill>
                <a:latin typeface="宋体" pitchFamily="2" charset="-122"/>
              </a:rPr>
              <a:t>等。</a:t>
            </a:r>
            <a:br>
              <a:rPr lang="zh-CN" altLang="en-US" sz="3200" b="1">
                <a:solidFill>
                  <a:schemeClr val="bg1"/>
                </a:solidFill>
                <a:latin typeface="宋体" pitchFamily="2" charset="-122"/>
              </a:rPr>
            </a:br>
            <a:r>
              <a:rPr lang="zh-CN" altLang="en-US" sz="3200" b="1">
                <a:solidFill>
                  <a:schemeClr val="bg1"/>
                </a:solidFill>
                <a:latin typeface="宋体" pitchFamily="2" charset="-122"/>
              </a:rPr>
              <a:t>④元素处于低化合价时的酸，如</a:t>
            </a:r>
            <a:r>
              <a:rPr lang="en-US" altLang="zh-CN" sz="3200" b="1">
                <a:solidFill>
                  <a:schemeClr val="bg1"/>
                </a:solidFill>
                <a:latin typeface="宋体" pitchFamily="2" charset="-122"/>
              </a:rPr>
              <a:t>HCl</a:t>
            </a:r>
            <a:r>
              <a:rPr lang="zh-CN" altLang="en-US" sz="3200" b="1">
                <a:solidFill>
                  <a:schemeClr val="bg1"/>
                </a:solidFill>
                <a:latin typeface="宋体" pitchFamily="2" charset="-122"/>
              </a:rPr>
              <a:t>（浓），</a:t>
            </a:r>
            <a:r>
              <a:rPr lang="en-US" altLang="zh-CN" sz="3200" b="1">
                <a:solidFill>
                  <a:schemeClr val="bg1"/>
                </a:solidFill>
                <a:latin typeface="宋体" pitchFamily="2" charset="-122"/>
              </a:rPr>
              <a:t>HBr</a:t>
            </a:r>
            <a:r>
              <a:rPr lang="zh-CN" altLang="en-US" sz="3200" b="1">
                <a:solidFill>
                  <a:schemeClr val="bg1"/>
                </a:solidFill>
                <a:latin typeface="宋体" pitchFamily="2" charset="-122"/>
              </a:rPr>
              <a:t>，</a:t>
            </a:r>
            <a:r>
              <a:rPr lang="en-US" altLang="zh-CN" sz="3200" b="1">
                <a:solidFill>
                  <a:schemeClr val="bg1"/>
                </a:solidFill>
                <a:latin typeface="宋体" pitchFamily="2" charset="-122"/>
              </a:rPr>
              <a:t>HI</a:t>
            </a:r>
            <a:r>
              <a:rPr lang="zh-CN" altLang="en-US" sz="3200" b="1">
                <a:solidFill>
                  <a:schemeClr val="bg1"/>
                </a:solidFill>
                <a:latin typeface="宋体" pitchFamily="2" charset="-122"/>
              </a:rPr>
              <a:t>，</a:t>
            </a:r>
            <a:r>
              <a:rPr lang="en-US" altLang="zh-CN" sz="3200" b="1">
                <a:solidFill>
                  <a:schemeClr val="bg1"/>
                </a:solidFill>
                <a:latin typeface="宋体" pitchFamily="2" charset="-122"/>
              </a:rPr>
              <a:t>H</a:t>
            </a:r>
            <a:r>
              <a:rPr lang="en-US" altLang="zh-CN" sz="3200" b="1" baseline="-3000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en-US" altLang="zh-CN" sz="3200" b="1">
                <a:solidFill>
                  <a:schemeClr val="bg1"/>
                </a:solidFill>
                <a:latin typeface="宋体" pitchFamily="2" charset="-122"/>
              </a:rPr>
              <a:t>S</a:t>
            </a:r>
            <a:r>
              <a:rPr lang="zh-CN" altLang="en-US" sz="3200" b="1">
                <a:solidFill>
                  <a:schemeClr val="bg1"/>
                </a:solidFill>
                <a:latin typeface="宋体" pitchFamily="2" charset="-122"/>
              </a:rPr>
              <a:t>等。</a:t>
            </a:r>
            <a:br>
              <a:rPr lang="zh-CN" altLang="en-US" sz="3200" b="1">
                <a:solidFill>
                  <a:schemeClr val="bg1"/>
                </a:solidFill>
                <a:latin typeface="宋体" pitchFamily="2" charset="-122"/>
              </a:rPr>
            </a:br>
            <a:r>
              <a:rPr lang="zh-CN" altLang="en-US" sz="3200" b="1">
                <a:solidFill>
                  <a:schemeClr val="bg1"/>
                </a:solidFill>
                <a:latin typeface="宋体" pitchFamily="2" charset="-122"/>
              </a:rPr>
              <a:t>⑤元素处于低化合价时的盐，如</a:t>
            </a:r>
            <a:r>
              <a:rPr lang="en-US" altLang="zh-CN" sz="3200" b="1">
                <a:solidFill>
                  <a:schemeClr val="bg1"/>
                </a:solidFill>
                <a:latin typeface="宋体" pitchFamily="2" charset="-122"/>
              </a:rPr>
              <a:t>Na</a:t>
            </a:r>
            <a:r>
              <a:rPr lang="en-US" altLang="zh-CN" sz="3200" b="1" baseline="-3000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en-US" altLang="zh-CN" sz="3200" b="1">
                <a:solidFill>
                  <a:schemeClr val="bg1"/>
                </a:solidFill>
                <a:latin typeface="宋体" pitchFamily="2" charset="-122"/>
              </a:rPr>
              <a:t>SO</a:t>
            </a:r>
            <a:r>
              <a:rPr lang="en-US" altLang="zh-CN" sz="3200" b="1" baseline="-30000">
                <a:solidFill>
                  <a:schemeClr val="bg1"/>
                </a:solidFill>
                <a:latin typeface="宋体" pitchFamily="2" charset="-122"/>
              </a:rPr>
              <a:t>3</a:t>
            </a:r>
            <a:r>
              <a:rPr lang="zh-CN" altLang="en-US" sz="3200" b="1">
                <a:solidFill>
                  <a:schemeClr val="bg1"/>
                </a:solidFill>
                <a:latin typeface="宋体" pitchFamily="2" charset="-122"/>
              </a:rPr>
              <a:t>，</a:t>
            </a:r>
            <a:r>
              <a:rPr lang="en-US" altLang="zh-CN" sz="3200" b="1">
                <a:solidFill>
                  <a:schemeClr val="bg1"/>
                </a:solidFill>
                <a:latin typeface="宋体" pitchFamily="2" charset="-122"/>
              </a:rPr>
              <a:t>FeSO</a:t>
            </a:r>
            <a:r>
              <a:rPr lang="en-US" altLang="zh-CN" sz="3200" b="1" baseline="-30000">
                <a:solidFill>
                  <a:schemeClr val="bg1"/>
                </a:solidFill>
                <a:latin typeface="宋体" pitchFamily="2" charset="-122"/>
              </a:rPr>
              <a:t>4</a:t>
            </a:r>
            <a:r>
              <a:rPr lang="zh-CN" altLang="en-US" sz="3200" b="1">
                <a:solidFill>
                  <a:schemeClr val="bg1"/>
                </a:solidFill>
                <a:latin typeface="宋体" pitchFamily="2" charset="-122"/>
              </a:rPr>
              <a:t>等。</a:t>
            </a:r>
          </a:p>
        </p:txBody>
      </p:sp>
      <p:sp>
        <p:nvSpPr>
          <p:cNvPr id="11267" name="Rectangle 20"/>
          <p:cNvSpPr>
            <a:spLocks noChangeArrowheads="1"/>
          </p:cNvSpPr>
          <p:nvPr/>
        </p:nvSpPr>
        <p:spPr bwMode="auto">
          <a:xfrm>
            <a:off x="571500" y="928688"/>
            <a:ext cx="3168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宋体" pitchFamily="2" charset="-122"/>
              </a:rPr>
              <a:t>重要的还原剂</a:t>
            </a:r>
          </a:p>
        </p:txBody>
      </p:sp>
    </p:spTree>
    <p:extLst>
      <p:ext uri="{BB962C8B-B14F-4D97-AF65-F5344CB8AC3E}">
        <p14:creationId xmlns:p14="http://schemas.microsoft.com/office/powerpoint/2010/main" val="194788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700088"/>
            <a:ext cx="2057400" cy="519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</a:rPr>
              <a:t>精华结论</a:t>
            </a:r>
          </a:p>
        </p:txBody>
      </p:sp>
      <p:sp>
        <p:nvSpPr>
          <p:cNvPr id="3" name="WordArt 3"/>
          <p:cNvSpPr>
            <a:spLocks noChangeArrowheads="1" noChangeShapeType="1" noTextEdit="1"/>
          </p:cNvSpPr>
          <p:nvPr/>
        </p:nvSpPr>
        <p:spPr bwMode="auto">
          <a:xfrm>
            <a:off x="228600" y="4495800"/>
            <a:ext cx="8686800" cy="838200"/>
          </a:xfrm>
          <a:prstGeom prst="rect">
            <a:avLst/>
          </a:prstGeom>
          <a:ln>
            <a:solidFill>
              <a:schemeClr val="bg1"/>
            </a:solidFill>
          </a:ln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宋体"/>
                <a:ea typeface="宋体"/>
              </a:rPr>
              <a:t>得电子→价降低→被还原→氧化剂→有氧化性→发生还原反应→对应产物叫还原产物</a:t>
            </a:r>
          </a:p>
        </p:txBody>
      </p:sp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28600" y="1371600"/>
            <a:ext cx="8686800" cy="838200"/>
          </a:xfrm>
          <a:prstGeom prst="rect">
            <a:avLst/>
          </a:prstGeom>
          <a:ln>
            <a:solidFill>
              <a:schemeClr val="bg1"/>
            </a:solidFill>
          </a:ln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宋体"/>
                <a:ea typeface="宋体"/>
              </a:rPr>
              <a:t>失电子→价升高→被氧化→还原剂→有还原性→发生氧化反应→对应产物叫氧化产物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28600" y="2286000"/>
            <a:ext cx="533400" cy="1981200"/>
            <a:chOff x="144" y="1344"/>
            <a:chExt cx="336" cy="1248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44" y="1680"/>
              <a:ext cx="336" cy="54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chemeClr val="bg1"/>
                  </a:solidFill>
                </a:rPr>
                <a:t>本质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336" y="2256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336" y="1344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1295400" y="2286000"/>
            <a:ext cx="533400" cy="1981200"/>
            <a:chOff x="144" y="1344"/>
            <a:chExt cx="336" cy="1248"/>
          </a:xfrm>
        </p:grpSpPr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44" y="1680"/>
              <a:ext cx="336" cy="54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chemeClr val="bg1"/>
                  </a:solidFill>
                </a:rPr>
                <a:t>表现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336" y="2256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336" y="1344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2133600" y="2209800"/>
            <a:ext cx="914400" cy="2057400"/>
            <a:chOff x="1344" y="1296"/>
            <a:chExt cx="576" cy="1296"/>
          </a:xfrm>
        </p:grpSpPr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344" y="1680"/>
              <a:ext cx="576" cy="60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solidFill>
                    <a:schemeClr val="bg1"/>
                  </a:solidFill>
                </a:rPr>
                <a:t>物质或元素的过程</a:t>
              </a: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1536" y="2256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1536" y="1296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4343400" y="2362200"/>
            <a:ext cx="533400" cy="1981200"/>
            <a:chOff x="144" y="1344"/>
            <a:chExt cx="336" cy="1248"/>
          </a:xfrm>
        </p:grpSpPr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44" y="1680"/>
              <a:ext cx="336" cy="54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chemeClr val="bg1"/>
                  </a:solidFill>
                </a:rPr>
                <a:t>性质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336" y="2256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336" y="1344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5791200" y="2286000"/>
            <a:ext cx="533400" cy="1981200"/>
            <a:chOff x="144" y="1344"/>
            <a:chExt cx="336" cy="1248"/>
          </a:xfrm>
        </p:grpSpPr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144" y="1680"/>
              <a:ext cx="336" cy="54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chemeClr val="bg1"/>
                  </a:solidFill>
                </a:rPr>
                <a:t>反应</a:t>
              </a: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336" y="2256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336" y="1344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5"/>
          <p:cNvGrpSpPr>
            <a:grpSpLocks/>
          </p:cNvGrpSpPr>
          <p:nvPr/>
        </p:nvGrpSpPr>
        <p:grpSpPr bwMode="auto">
          <a:xfrm>
            <a:off x="3276600" y="2286000"/>
            <a:ext cx="533400" cy="1981200"/>
            <a:chOff x="144" y="1344"/>
            <a:chExt cx="336" cy="1248"/>
          </a:xfrm>
        </p:grpSpPr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144" y="1680"/>
              <a:ext cx="336" cy="54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chemeClr val="bg1"/>
                  </a:solidFill>
                </a:rPr>
                <a:t>物质</a:t>
              </a: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336" y="2256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V="1">
              <a:off x="336" y="1344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7391400" y="2286000"/>
            <a:ext cx="609600" cy="1981200"/>
            <a:chOff x="144" y="1344"/>
            <a:chExt cx="336" cy="1248"/>
          </a:xfrm>
        </p:grpSpPr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144" y="1680"/>
              <a:ext cx="336" cy="54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chemeClr val="bg1"/>
                  </a:solidFill>
                </a:rPr>
                <a:t>产物</a:t>
              </a: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336" y="2256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V="1">
              <a:off x="336" y="1344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81000" y="836712"/>
            <a:ext cx="491108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smtClean="0">
                <a:solidFill>
                  <a:schemeClr val="bg1"/>
                </a:solidFill>
              </a:rPr>
              <a:t>四、</a:t>
            </a:r>
            <a:r>
              <a:rPr lang="zh-CN" altLang="en-US" sz="2400" dirty="0">
                <a:solidFill>
                  <a:schemeClr val="bg1"/>
                </a:solidFill>
              </a:rPr>
              <a:t>氧化性与还原性强弱的判断：</a:t>
            </a: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228600" y="1490157"/>
            <a:ext cx="82296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circleNumDbPlain"/>
            </a:pPr>
            <a:r>
              <a:rPr lang="en-US" altLang="zh-CN" sz="2400">
                <a:solidFill>
                  <a:schemeClr val="bg1"/>
                </a:solidFill>
              </a:rPr>
              <a:t>  </a:t>
            </a:r>
            <a:r>
              <a:rPr lang="zh-CN" altLang="en-US" sz="2400">
                <a:solidFill>
                  <a:schemeClr val="bg1"/>
                </a:solidFill>
              </a:rPr>
              <a:t>价态降低前的物质（反应物）的氧化性＞价态升高后的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</a:rPr>
              <a:t>        物质（产物）的氧化性。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</a:rPr>
              <a:t>      价态升高前的物质的还原性（反应物）＞价态降低后的物质（产物）的还原性。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</a:rPr>
              <a:t>       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684213" y="4514344"/>
            <a:ext cx="823118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②</a:t>
            </a:r>
            <a:r>
              <a:rPr lang="zh-CN" altLang="en-US" sz="2400">
                <a:solidFill>
                  <a:schemeClr val="bg1"/>
                </a:solidFill>
              </a:rPr>
              <a:t>根据元素所处的价态来判断：</a:t>
            </a:r>
          </a:p>
          <a:p>
            <a:r>
              <a:rPr lang="zh-CN" altLang="en-US" sz="2400">
                <a:solidFill>
                  <a:schemeClr val="bg1"/>
                </a:solidFill>
              </a:rPr>
              <a:t>        同一种元素当它处于最高价时只有氧化性；当它处于最低价时只有还原性；当它处于中间价时既有氧化性又有还原性。</a:t>
            </a:r>
          </a:p>
          <a:p>
            <a:r>
              <a:rPr lang="zh-CN" altLang="en-US" sz="2400">
                <a:solidFill>
                  <a:schemeClr val="bg1"/>
                </a:solidFill>
              </a:rPr>
              <a:t>同种元素，一般高价态时的氧化性＞低价态时的氧化性</a:t>
            </a:r>
          </a:p>
        </p:txBody>
      </p:sp>
      <p:grpSp>
        <p:nvGrpSpPr>
          <p:cNvPr id="113669" name="Group 5"/>
          <p:cNvGrpSpPr>
            <a:grpSpLocks/>
          </p:cNvGrpSpPr>
          <p:nvPr/>
        </p:nvGrpSpPr>
        <p:grpSpPr bwMode="auto">
          <a:xfrm>
            <a:off x="381000" y="3318957"/>
            <a:ext cx="7980363" cy="914400"/>
            <a:chOff x="336" y="1872"/>
            <a:chExt cx="5027" cy="576"/>
          </a:xfrm>
        </p:grpSpPr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336" y="2095"/>
              <a:ext cx="50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chemeClr val="bg1"/>
                  </a:solidFill>
                </a:rPr>
                <a:t>化学反应总是：强的氧化剂 </a:t>
              </a:r>
              <a:r>
                <a:rPr lang="en-US" altLang="zh-CN" sz="2000">
                  <a:solidFill>
                    <a:schemeClr val="bg1"/>
                  </a:solidFill>
                </a:rPr>
                <a:t>+ </a:t>
              </a:r>
              <a:r>
                <a:rPr lang="zh-CN" altLang="en-US" sz="2000">
                  <a:solidFill>
                    <a:schemeClr val="bg1"/>
                  </a:solidFill>
                </a:rPr>
                <a:t>强的还原剂 </a:t>
              </a:r>
              <a:r>
                <a:rPr lang="en-US" altLang="zh-CN" sz="2000">
                  <a:solidFill>
                    <a:schemeClr val="bg1"/>
                  </a:solidFill>
                </a:rPr>
                <a:t>= </a:t>
              </a:r>
              <a:r>
                <a:rPr lang="zh-CN" altLang="en-US" sz="2000">
                  <a:solidFill>
                    <a:schemeClr val="bg1"/>
                  </a:solidFill>
                </a:rPr>
                <a:t>弱的还原剂 </a:t>
              </a:r>
              <a:r>
                <a:rPr lang="en-US" altLang="zh-CN" sz="2000">
                  <a:solidFill>
                    <a:schemeClr val="bg1"/>
                  </a:solidFill>
                </a:rPr>
                <a:t>+ </a:t>
              </a:r>
              <a:r>
                <a:rPr lang="zh-CN" altLang="en-US" sz="2000">
                  <a:solidFill>
                    <a:schemeClr val="bg1"/>
                  </a:solidFill>
                </a:rPr>
                <a:t>弱的氧化剂</a:t>
              </a:r>
            </a:p>
          </p:txBody>
        </p:sp>
        <p:sp>
          <p:nvSpPr>
            <p:cNvPr id="23559" name="Freeform 7"/>
            <p:cNvSpPr>
              <a:spLocks/>
            </p:cNvSpPr>
            <p:nvPr/>
          </p:nvSpPr>
          <p:spPr bwMode="auto">
            <a:xfrm>
              <a:off x="1920" y="2304"/>
              <a:ext cx="1680" cy="144"/>
            </a:xfrm>
            <a:custGeom>
              <a:avLst/>
              <a:gdLst>
                <a:gd name="T0" fmla="*/ 0 w 1680"/>
                <a:gd name="T1" fmla="*/ 23 h 296"/>
                <a:gd name="T2" fmla="*/ 960 w 1680"/>
                <a:gd name="T3" fmla="*/ 140 h 296"/>
                <a:gd name="T4" fmla="*/ 1680 w 1680"/>
                <a:gd name="T5" fmla="*/ 0 h 2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80" h="296">
                  <a:moveTo>
                    <a:pt x="0" y="48"/>
                  </a:moveTo>
                  <a:cubicBezTo>
                    <a:pt x="340" y="172"/>
                    <a:pt x="680" y="296"/>
                    <a:pt x="960" y="288"/>
                  </a:cubicBezTo>
                  <a:cubicBezTo>
                    <a:pt x="1240" y="280"/>
                    <a:pt x="1460" y="140"/>
                    <a:pt x="1680" y="0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560" name="Freeform 8"/>
            <p:cNvSpPr>
              <a:spLocks/>
            </p:cNvSpPr>
            <p:nvPr/>
          </p:nvSpPr>
          <p:spPr bwMode="auto">
            <a:xfrm>
              <a:off x="2832" y="1872"/>
              <a:ext cx="1872" cy="192"/>
            </a:xfrm>
            <a:custGeom>
              <a:avLst/>
              <a:gdLst>
                <a:gd name="T0" fmla="*/ 0 w 1872"/>
                <a:gd name="T1" fmla="*/ 192 h 296"/>
                <a:gd name="T2" fmla="*/ 768 w 1872"/>
                <a:gd name="T3" fmla="*/ 5 h 296"/>
                <a:gd name="T4" fmla="*/ 1872 w 1872"/>
                <a:gd name="T5" fmla="*/ 161 h 2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72" h="296">
                  <a:moveTo>
                    <a:pt x="0" y="296"/>
                  </a:moveTo>
                  <a:cubicBezTo>
                    <a:pt x="228" y="156"/>
                    <a:pt x="456" y="16"/>
                    <a:pt x="768" y="8"/>
                  </a:cubicBezTo>
                  <a:cubicBezTo>
                    <a:pt x="1080" y="0"/>
                    <a:pt x="1476" y="124"/>
                    <a:pt x="1872" y="248"/>
                  </a:cubicBezTo>
                </a:path>
              </a:pathLst>
            </a:custGeom>
            <a:noFill/>
            <a:ln w="38100" cmpd="sng">
              <a:solidFill>
                <a:srgbClr val="008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78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autoUpdateAnimBg="0"/>
      <p:bldP spid="11366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411760" y="940747"/>
            <a:ext cx="295232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bg1"/>
                </a:solidFill>
              </a:rPr>
              <a:t>化学反应</a:t>
            </a:r>
            <a:r>
              <a:rPr lang="zh-CN" altLang="en-US" sz="2800" dirty="0">
                <a:solidFill>
                  <a:schemeClr val="bg1"/>
                </a:solidFill>
              </a:rPr>
              <a:t>的分类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55104" y="2759224"/>
            <a:ext cx="2362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</a:rPr>
              <a:t>从反应形式上分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zh-CN" altLang="en-US" sz="2000" dirty="0">
                <a:solidFill>
                  <a:schemeClr val="bg1"/>
                </a:solidFill>
              </a:rPr>
              <a:t>（四种基本类型）</a:t>
            </a:r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2993504" y="1921024"/>
            <a:ext cx="457200" cy="2286000"/>
          </a:xfrm>
          <a:prstGeom prst="leftBrace">
            <a:avLst>
              <a:gd name="adj1" fmla="val 41667"/>
              <a:gd name="adj2" fmla="val 50000"/>
            </a:avLst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755504" y="1844824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</a:rPr>
              <a:t>化合反应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755504" y="2530624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</a:rPr>
              <a:t>分解反应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755504" y="3292624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</a:rPr>
              <a:t>置换反应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679304" y="3902224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</a:rPr>
              <a:t>复分解反应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33400" y="5074568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</a:rPr>
              <a:t>从得、失电子的角度分</a:t>
            </a:r>
          </a:p>
        </p:txBody>
      </p:sp>
      <p:sp>
        <p:nvSpPr>
          <p:cNvPr id="10" name="AutoShape 10"/>
          <p:cNvSpPr>
            <a:spLocks/>
          </p:cNvSpPr>
          <p:nvPr/>
        </p:nvSpPr>
        <p:spPr bwMode="auto">
          <a:xfrm>
            <a:off x="3962400" y="4922168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343400" y="469356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</a:rPr>
              <a:t>氧化还原反应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267200" y="5303168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</a:rPr>
              <a:t>非氧化还原反应</a:t>
            </a:r>
          </a:p>
        </p:txBody>
      </p:sp>
    </p:spTree>
    <p:extLst>
      <p:ext uri="{BB962C8B-B14F-4D97-AF65-F5344CB8AC3E}">
        <p14:creationId xmlns:p14="http://schemas.microsoft.com/office/powerpoint/2010/main" val="235432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nimBg="1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nimBg="1"/>
      <p:bldP spid="11" grpId="0" autoUpdateAnimBg="0"/>
      <p:bldP spid="1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228600" y="2095872"/>
            <a:ext cx="853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氧化剂 </a:t>
            </a:r>
            <a:r>
              <a:rPr lang="en-US" altLang="zh-CN">
                <a:solidFill>
                  <a:schemeClr val="bg1"/>
                </a:solidFill>
              </a:rPr>
              <a:t>+ </a:t>
            </a:r>
            <a:r>
              <a:rPr lang="zh-CN" altLang="en-US">
                <a:solidFill>
                  <a:schemeClr val="bg1"/>
                </a:solidFill>
              </a:rPr>
              <a:t>还原剂    </a:t>
            </a:r>
            <a:r>
              <a:rPr lang="en-US" altLang="zh-CN">
                <a:solidFill>
                  <a:schemeClr val="bg1"/>
                </a:solidFill>
              </a:rPr>
              <a:t>=====</a:t>
            </a:r>
            <a:r>
              <a:rPr lang="zh-CN" altLang="en-US">
                <a:solidFill>
                  <a:schemeClr val="bg1"/>
                </a:solidFill>
              </a:rPr>
              <a:t>还原产物 </a:t>
            </a:r>
            <a:r>
              <a:rPr lang="en-US" altLang="zh-CN">
                <a:solidFill>
                  <a:schemeClr val="bg1"/>
                </a:solidFill>
              </a:rPr>
              <a:t>+ </a:t>
            </a:r>
            <a:r>
              <a:rPr lang="zh-CN" altLang="en-US">
                <a:solidFill>
                  <a:schemeClr val="bg1"/>
                </a:solidFill>
              </a:rPr>
              <a:t>氧化产物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381000" y="800472"/>
            <a:ext cx="1828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强弱律：</a:t>
            </a:r>
          </a:p>
        </p:txBody>
      </p:sp>
      <p:grpSp>
        <p:nvGrpSpPr>
          <p:cNvPr id="123908" name="Group 4"/>
          <p:cNvGrpSpPr>
            <a:grpSpLocks/>
          </p:cNvGrpSpPr>
          <p:nvPr/>
        </p:nvGrpSpPr>
        <p:grpSpPr bwMode="auto">
          <a:xfrm>
            <a:off x="914400" y="1791072"/>
            <a:ext cx="4724400" cy="381000"/>
            <a:chOff x="576" y="864"/>
            <a:chExt cx="2976" cy="240"/>
          </a:xfrm>
        </p:grpSpPr>
        <p:sp>
          <p:nvSpPr>
            <p:cNvPr id="24592" name="Line 5"/>
            <p:cNvSpPr>
              <a:spLocks noChangeShapeType="1"/>
            </p:cNvSpPr>
            <p:nvPr/>
          </p:nvSpPr>
          <p:spPr bwMode="auto">
            <a:xfrm>
              <a:off x="576" y="864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593" name="Line 6"/>
            <p:cNvSpPr>
              <a:spLocks noChangeShapeType="1"/>
            </p:cNvSpPr>
            <p:nvPr/>
          </p:nvSpPr>
          <p:spPr bwMode="auto">
            <a:xfrm>
              <a:off x="576" y="864"/>
              <a:ext cx="2976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594" name="Line 7"/>
            <p:cNvSpPr>
              <a:spLocks noChangeShapeType="1"/>
            </p:cNvSpPr>
            <p:nvPr/>
          </p:nvSpPr>
          <p:spPr bwMode="auto">
            <a:xfrm>
              <a:off x="3552" y="864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2209800" y="1333872"/>
            <a:ext cx="264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</a:rPr>
              <a:t>得到电子，被还原</a:t>
            </a:r>
          </a:p>
        </p:txBody>
      </p:sp>
      <p:grpSp>
        <p:nvGrpSpPr>
          <p:cNvPr id="123913" name="Group 9"/>
          <p:cNvGrpSpPr>
            <a:grpSpLocks/>
          </p:cNvGrpSpPr>
          <p:nvPr/>
        </p:nvGrpSpPr>
        <p:grpSpPr bwMode="auto">
          <a:xfrm>
            <a:off x="2514600" y="3010272"/>
            <a:ext cx="5486400" cy="609600"/>
            <a:chOff x="1584" y="1680"/>
            <a:chExt cx="3456" cy="384"/>
          </a:xfrm>
        </p:grpSpPr>
        <p:sp>
          <p:nvSpPr>
            <p:cNvPr id="24589" name="Line 10"/>
            <p:cNvSpPr>
              <a:spLocks noChangeShapeType="1"/>
            </p:cNvSpPr>
            <p:nvPr/>
          </p:nvSpPr>
          <p:spPr bwMode="auto">
            <a:xfrm>
              <a:off x="1584" y="1680"/>
              <a:ext cx="0" cy="38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590" name="Line 11"/>
            <p:cNvSpPr>
              <a:spLocks noChangeShapeType="1"/>
            </p:cNvSpPr>
            <p:nvPr/>
          </p:nvSpPr>
          <p:spPr bwMode="auto">
            <a:xfrm>
              <a:off x="1584" y="2064"/>
              <a:ext cx="3456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591" name="Line 12"/>
            <p:cNvSpPr>
              <a:spLocks noChangeShapeType="1"/>
            </p:cNvSpPr>
            <p:nvPr/>
          </p:nvSpPr>
          <p:spPr bwMode="auto">
            <a:xfrm flipV="1">
              <a:off x="5040" y="1728"/>
              <a:ext cx="0" cy="33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23917" name="Text Box 13"/>
          <p:cNvSpPr txBox="1">
            <a:spLocks noChangeArrowheads="1"/>
          </p:cNvSpPr>
          <p:nvPr/>
        </p:nvSpPr>
        <p:spPr bwMode="auto">
          <a:xfrm>
            <a:off x="3276600" y="3619872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</a:rPr>
              <a:t>失去电子，被氧化</a:t>
            </a:r>
          </a:p>
        </p:txBody>
      </p:sp>
      <p:sp>
        <p:nvSpPr>
          <p:cNvPr id="123918" name="Text Box 14"/>
          <p:cNvSpPr txBox="1">
            <a:spLocks noChangeArrowheads="1"/>
          </p:cNvSpPr>
          <p:nvPr/>
        </p:nvSpPr>
        <p:spPr bwMode="auto">
          <a:xfrm>
            <a:off x="0" y="2629272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</a:rPr>
              <a:t>较强氧化性</a:t>
            </a:r>
          </a:p>
        </p:txBody>
      </p:sp>
      <p:sp>
        <p:nvSpPr>
          <p:cNvPr id="123919" name="Text Box 15"/>
          <p:cNvSpPr txBox="1">
            <a:spLocks noChangeArrowheads="1"/>
          </p:cNvSpPr>
          <p:nvPr/>
        </p:nvSpPr>
        <p:spPr bwMode="auto">
          <a:xfrm>
            <a:off x="1828800" y="2629272"/>
            <a:ext cx="173156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</a:rPr>
              <a:t>较强还原性</a:t>
            </a:r>
          </a:p>
          <a:p>
            <a:pPr eaLnBrk="1" hangingPunct="1"/>
            <a:endParaRPr lang="en-US" altLang="zh-CN" sz="2400" b="0">
              <a:solidFill>
                <a:schemeClr val="bg1"/>
              </a:solidFill>
            </a:endParaRPr>
          </a:p>
        </p:txBody>
      </p:sp>
      <p:sp>
        <p:nvSpPr>
          <p:cNvPr id="123920" name="Text Box 16"/>
          <p:cNvSpPr txBox="1">
            <a:spLocks noChangeArrowheads="1"/>
          </p:cNvSpPr>
          <p:nvPr/>
        </p:nvSpPr>
        <p:spPr bwMode="auto">
          <a:xfrm>
            <a:off x="4876800" y="2553072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</a:rPr>
              <a:t>弱还原性</a:t>
            </a:r>
          </a:p>
        </p:txBody>
      </p:sp>
      <p:sp>
        <p:nvSpPr>
          <p:cNvPr id="123921" name="Text Box 17"/>
          <p:cNvSpPr txBox="1">
            <a:spLocks noChangeArrowheads="1"/>
          </p:cNvSpPr>
          <p:nvPr/>
        </p:nvSpPr>
        <p:spPr bwMode="auto">
          <a:xfrm>
            <a:off x="6858000" y="2553072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</a:rPr>
              <a:t>弱氧化性</a:t>
            </a:r>
          </a:p>
        </p:txBody>
      </p:sp>
      <p:sp>
        <p:nvSpPr>
          <p:cNvPr id="123922" name="Rectangle 18"/>
          <p:cNvSpPr>
            <a:spLocks noChangeArrowheads="1"/>
          </p:cNvSpPr>
          <p:nvPr/>
        </p:nvSpPr>
        <p:spPr bwMode="auto">
          <a:xfrm>
            <a:off x="1365920" y="4437112"/>
            <a:ext cx="6635080" cy="170723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氧化性：氧化剂﹥氧化产物</a:t>
            </a:r>
          </a:p>
          <a:p>
            <a:pPr algn="ctr"/>
            <a:endParaRPr lang="zh-CN" altLang="en-US" sz="32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还原性：还原剂 ﹥还原产物 </a:t>
            </a:r>
          </a:p>
          <a:p>
            <a:pPr algn="ctr"/>
            <a:endParaRPr lang="en-US" altLang="zh-C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10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2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autoUpdateAnimBg="0"/>
      <p:bldP spid="123907" grpId="0" autoUpdateAnimBg="0"/>
      <p:bldP spid="123912" grpId="0" autoUpdateAnimBg="0"/>
      <p:bldP spid="123917" grpId="0" autoUpdateAnimBg="0"/>
      <p:bldP spid="123918" grpId="0" autoUpdateAnimBg="0"/>
      <p:bldP spid="123919" grpId="0" autoUpdateAnimBg="0"/>
      <p:bldP spid="123920" grpId="0" autoUpdateAnimBg="0"/>
      <p:bldP spid="123921" grpId="0" autoUpdateAnimBg="0"/>
      <p:bldP spid="123922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90" name="Group 2"/>
          <p:cNvGrpSpPr>
            <a:grpSpLocks/>
          </p:cNvGrpSpPr>
          <p:nvPr/>
        </p:nvGrpSpPr>
        <p:grpSpPr bwMode="auto">
          <a:xfrm>
            <a:off x="228600" y="764306"/>
            <a:ext cx="8915400" cy="2133600"/>
            <a:chOff x="0" y="192"/>
            <a:chExt cx="5616" cy="1344"/>
          </a:xfrm>
        </p:grpSpPr>
        <p:sp>
          <p:nvSpPr>
            <p:cNvPr id="25610" name="Rectangle 3"/>
            <p:cNvSpPr>
              <a:spLocks noChangeArrowheads="1"/>
            </p:cNvSpPr>
            <p:nvPr/>
          </p:nvSpPr>
          <p:spPr bwMode="auto">
            <a:xfrm>
              <a:off x="0" y="192"/>
              <a:ext cx="5616" cy="1344"/>
            </a:xfrm>
            <a:prstGeom prst="rect">
              <a:avLst/>
            </a:prstGeom>
            <a:noFill/>
            <a:ln w="28575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chemeClr val="bg1"/>
                  </a:solidFill>
                </a:rPr>
                <a:t>③</a:t>
              </a:r>
              <a:r>
                <a:rPr lang="zh-CN" altLang="en-US" sz="2800">
                  <a:solidFill>
                    <a:schemeClr val="bg1"/>
                  </a:solidFill>
                </a:rPr>
                <a:t>根据元素的金属性和非金属性活动顺序来判断：</a:t>
              </a:r>
            </a:p>
            <a:p>
              <a:r>
                <a:rPr lang="en-US" altLang="zh-CN" sz="2800">
                  <a:solidFill>
                    <a:schemeClr val="bg1"/>
                  </a:solidFill>
                </a:rPr>
                <a:t>A</a:t>
              </a:r>
              <a:r>
                <a:rPr lang="zh-CN" altLang="en-US" sz="2800">
                  <a:solidFill>
                    <a:schemeClr val="bg1"/>
                  </a:solidFill>
                </a:rPr>
                <a:t>、金属原子的金属活泼性即还原性顺序：</a:t>
              </a:r>
            </a:p>
            <a:p>
              <a:r>
                <a:rPr lang="zh-CN" altLang="en-US" sz="2000">
                  <a:solidFill>
                    <a:schemeClr val="bg1"/>
                  </a:solidFill>
                </a:rPr>
                <a:t>  </a:t>
              </a:r>
              <a:r>
                <a:rPr lang="en-US" altLang="zh-CN" sz="2000">
                  <a:solidFill>
                    <a:schemeClr val="bg1"/>
                  </a:solidFill>
                </a:rPr>
                <a:t>K</a:t>
              </a:r>
              <a:r>
                <a:rPr lang="zh-CN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CN" sz="2000">
                  <a:solidFill>
                    <a:schemeClr val="bg1"/>
                  </a:solidFill>
                </a:rPr>
                <a:t>Ca</a:t>
              </a:r>
              <a:r>
                <a:rPr lang="zh-CN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CN" sz="2000">
                  <a:solidFill>
                    <a:schemeClr val="bg1"/>
                  </a:solidFill>
                </a:rPr>
                <a:t>Na</a:t>
              </a:r>
              <a:r>
                <a:rPr lang="zh-CN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CN" sz="2000">
                  <a:solidFill>
                    <a:schemeClr val="bg1"/>
                  </a:solidFill>
                </a:rPr>
                <a:t>Mg</a:t>
              </a:r>
              <a:r>
                <a:rPr lang="zh-CN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CN" sz="2000">
                  <a:solidFill>
                    <a:schemeClr val="bg1"/>
                  </a:solidFill>
                </a:rPr>
                <a:t>Al</a:t>
              </a:r>
              <a:r>
                <a:rPr lang="zh-CN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CN" sz="2000">
                  <a:solidFill>
                    <a:schemeClr val="bg1"/>
                  </a:solidFill>
                </a:rPr>
                <a:t>Zn</a:t>
              </a:r>
              <a:r>
                <a:rPr lang="zh-CN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CN" sz="2000">
                  <a:solidFill>
                    <a:schemeClr val="bg1"/>
                  </a:solidFill>
                </a:rPr>
                <a:t>Fe</a:t>
              </a:r>
              <a:r>
                <a:rPr lang="zh-CN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CN" sz="2000">
                  <a:solidFill>
                    <a:schemeClr val="bg1"/>
                  </a:solidFill>
                </a:rPr>
                <a:t>Sn</a:t>
              </a:r>
              <a:r>
                <a:rPr lang="zh-CN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CN" sz="2000">
                  <a:solidFill>
                    <a:schemeClr val="bg1"/>
                  </a:solidFill>
                </a:rPr>
                <a:t>Pb</a:t>
              </a:r>
              <a:r>
                <a:rPr lang="zh-CN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CN" sz="2000">
                  <a:solidFill>
                    <a:schemeClr val="bg1"/>
                  </a:solidFill>
                </a:rPr>
                <a:t>(H)</a:t>
              </a:r>
              <a:r>
                <a:rPr lang="zh-CN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CN" sz="2000">
                  <a:solidFill>
                    <a:schemeClr val="bg1"/>
                  </a:solidFill>
                </a:rPr>
                <a:t>Cu</a:t>
              </a:r>
              <a:r>
                <a:rPr lang="zh-CN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CN" sz="2000">
                  <a:solidFill>
                    <a:schemeClr val="bg1"/>
                  </a:solidFill>
                </a:rPr>
                <a:t>Hg</a:t>
              </a:r>
              <a:r>
                <a:rPr lang="zh-CN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CN" sz="2000">
                  <a:solidFill>
                    <a:schemeClr val="bg1"/>
                  </a:solidFill>
                </a:rPr>
                <a:t>Ag</a:t>
              </a:r>
              <a:r>
                <a:rPr lang="zh-CN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CN" sz="2000">
                  <a:solidFill>
                    <a:schemeClr val="bg1"/>
                  </a:solidFill>
                </a:rPr>
                <a:t>Pt</a:t>
              </a:r>
              <a:r>
                <a:rPr lang="zh-CN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CN" sz="2000">
                  <a:solidFill>
                    <a:schemeClr val="bg1"/>
                  </a:solidFill>
                </a:rPr>
                <a:t>Au</a:t>
              </a:r>
            </a:p>
            <a:p>
              <a:r>
                <a:rPr lang="en-US" altLang="zh-CN" sz="2000">
                  <a:solidFill>
                    <a:schemeClr val="bg1"/>
                  </a:solidFill>
                </a:rPr>
                <a:t>              </a:t>
              </a:r>
              <a:r>
                <a:rPr lang="zh-CN" altLang="en-US" sz="2800">
                  <a:solidFill>
                    <a:schemeClr val="bg1"/>
                  </a:solidFill>
                </a:rPr>
                <a:t>强                                                             弱</a:t>
              </a:r>
            </a:p>
            <a:p>
              <a:r>
                <a:rPr lang="zh-CN" altLang="en-US" sz="2800">
                  <a:solidFill>
                    <a:schemeClr val="bg1"/>
                  </a:solidFill>
                </a:rPr>
                <a:t>                            金属活泼性即还原性</a:t>
              </a:r>
            </a:p>
          </p:txBody>
        </p:sp>
        <p:sp>
          <p:nvSpPr>
            <p:cNvPr id="25611" name="Line 4"/>
            <p:cNvSpPr>
              <a:spLocks noChangeShapeType="1"/>
            </p:cNvSpPr>
            <p:nvPr/>
          </p:nvSpPr>
          <p:spPr bwMode="auto">
            <a:xfrm>
              <a:off x="912" y="1056"/>
              <a:ext cx="321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14693" name="Group 5"/>
          <p:cNvGrpSpPr>
            <a:grpSpLocks/>
          </p:cNvGrpSpPr>
          <p:nvPr/>
        </p:nvGrpSpPr>
        <p:grpSpPr bwMode="auto">
          <a:xfrm>
            <a:off x="228600" y="2897906"/>
            <a:ext cx="8928100" cy="1838325"/>
            <a:chOff x="144" y="1632"/>
            <a:chExt cx="5624" cy="1158"/>
          </a:xfrm>
        </p:grpSpPr>
        <p:grpSp>
          <p:nvGrpSpPr>
            <p:cNvPr id="25606" name="Group 6"/>
            <p:cNvGrpSpPr>
              <a:grpSpLocks/>
            </p:cNvGrpSpPr>
            <p:nvPr/>
          </p:nvGrpSpPr>
          <p:grpSpPr bwMode="auto">
            <a:xfrm>
              <a:off x="144" y="1632"/>
              <a:ext cx="5616" cy="1158"/>
              <a:chOff x="144" y="1632"/>
              <a:chExt cx="5616" cy="1158"/>
            </a:xfrm>
          </p:grpSpPr>
          <p:sp>
            <p:nvSpPr>
              <p:cNvPr id="25608" name="Rectangle 7"/>
              <p:cNvSpPr>
                <a:spLocks noChangeArrowheads="1"/>
              </p:cNvSpPr>
              <p:nvPr/>
            </p:nvSpPr>
            <p:spPr bwMode="auto">
              <a:xfrm>
                <a:off x="144" y="1632"/>
                <a:ext cx="5616" cy="1158"/>
              </a:xfrm>
              <a:prstGeom prst="rect">
                <a:avLst/>
              </a:prstGeom>
              <a:noFill/>
              <a:ln w="38100">
                <a:solidFill>
                  <a:srgbClr val="00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800">
                    <a:solidFill>
                      <a:schemeClr val="bg1"/>
                    </a:solidFill>
                  </a:rPr>
                  <a:t>对于金属离子，它们的氧化性顺序：</a:t>
                </a:r>
              </a:p>
              <a:p>
                <a:endParaRPr lang="zh-CN" altLang="en-US" sz="2800">
                  <a:solidFill>
                    <a:schemeClr val="bg1"/>
                  </a:solidFill>
                </a:endParaRPr>
              </a:p>
              <a:p>
                <a:r>
                  <a:rPr lang="zh-CN" altLang="en-US" sz="2800">
                    <a:solidFill>
                      <a:schemeClr val="bg1"/>
                    </a:solidFill>
                  </a:rPr>
                  <a:t>            弱                                                            强</a:t>
                </a:r>
              </a:p>
              <a:p>
                <a:r>
                  <a:rPr lang="zh-CN" altLang="en-US" sz="2800">
                    <a:solidFill>
                      <a:schemeClr val="bg1"/>
                    </a:solidFill>
                  </a:rPr>
                  <a:t>                                   氧化性</a:t>
                </a:r>
              </a:p>
            </p:txBody>
          </p:sp>
          <p:sp>
            <p:nvSpPr>
              <p:cNvPr id="25609" name="Line 8"/>
              <p:cNvSpPr>
                <a:spLocks noChangeShapeType="1"/>
              </p:cNvSpPr>
              <p:nvPr/>
            </p:nvSpPr>
            <p:spPr bwMode="auto">
              <a:xfrm>
                <a:off x="1152" y="2304"/>
                <a:ext cx="3216" cy="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607" name="Rectangle 9"/>
            <p:cNvSpPr>
              <a:spLocks noChangeArrowheads="1"/>
            </p:cNvSpPr>
            <p:nvPr/>
          </p:nvSpPr>
          <p:spPr bwMode="auto">
            <a:xfrm>
              <a:off x="144" y="1920"/>
              <a:ext cx="562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chemeClr val="bg1"/>
                  </a:solidFill>
                </a:rPr>
                <a:t>K </a:t>
              </a:r>
              <a:r>
                <a:rPr lang="en-US" altLang="zh-CN" sz="1400" baseline="30000">
                  <a:solidFill>
                    <a:schemeClr val="bg1"/>
                  </a:solidFill>
                </a:rPr>
                <a:t>+</a:t>
              </a:r>
              <a:r>
                <a:rPr lang="zh-CN" altLang="en-US" sz="1400">
                  <a:solidFill>
                    <a:schemeClr val="bg1"/>
                  </a:solidFill>
                </a:rPr>
                <a:t>、</a:t>
              </a:r>
              <a:r>
                <a:rPr lang="en-US" altLang="zh-CN" sz="1400">
                  <a:solidFill>
                    <a:schemeClr val="bg1"/>
                  </a:solidFill>
                </a:rPr>
                <a:t>Ca </a:t>
              </a:r>
              <a:r>
                <a:rPr lang="en-US" altLang="zh-CN" sz="1400" baseline="30000">
                  <a:solidFill>
                    <a:schemeClr val="bg1"/>
                  </a:solidFill>
                </a:rPr>
                <a:t>2+</a:t>
              </a:r>
              <a:r>
                <a:rPr lang="en-US" altLang="zh-CN" sz="1400">
                  <a:solidFill>
                    <a:schemeClr val="bg1"/>
                  </a:solidFill>
                </a:rPr>
                <a:t> </a:t>
              </a:r>
              <a:r>
                <a:rPr lang="zh-CN" altLang="en-US" sz="1400">
                  <a:solidFill>
                    <a:schemeClr val="bg1"/>
                  </a:solidFill>
                </a:rPr>
                <a:t>、</a:t>
              </a:r>
              <a:r>
                <a:rPr lang="en-US" altLang="zh-CN" sz="1400">
                  <a:solidFill>
                    <a:schemeClr val="bg1"/>
                  </a:solidFill>
                </a:rPr>
                <a:t>Na </a:t>
              </a:r>
              <a:r>
                <a:rPr lang="en-US" altLang="zh-CN" sz="1400" baseline="30000">
                  <a:solidFill>
                    <a:schemeClr val="bg1"/>
                  </a:solidFill>
                </a:rPr>
                <a:t>+</a:t>
              </a:r>
              <a:r>
                <a:rPr lang="en-US" altLang="zh-CN" sz="1400">
                  <a:solidFill>
                    <a:schemeClr val="bg1"/>
                  </a:solidFill>
                </a:rPr>
                <a:t> </a:t>
              </a:r>
              <a:r>
                <a:rPr lang="zh-CN" altLang="en-US" sz="1400">
                  <a:solidFill>
                    <a:schemeClr val="bg1"/>
                  </a:solidFill>
                </a:rPr>
                <a:t>、</a:t>
              </a:r>
              <a:r>
                <a:rPr lang="en-US" altLang="zh-CN" sz="1400">
                  <a:solidFill>
                    <a:schemeClr val="bg1"/>
                  </a:solidFill>
                </a:rPr>
                <a:t>Mg </a:t>
              </a:r>
              <a:r>
                <a:rPr lang="en-US" altLang="zh-CN" sz="1400" baseline="30000">
                  <a:solidFill>
                    <a:schemeClr val="bg1"/>
                  </a:solidFill>
                </a:rPr>
                <a:t>2+</a:t>
              </a:r>
              <a:r>
                <a:rPr lang="en-US" altLang="zh-CN" sz="1400">
                  <a:solidFill>
                    <a:schemeClr val="bg1"/>
                  </a:solidFill>
                </a:rPr>
                <a:t> </a:t>
              </a:r>
              <a:r>
                <a:rPr lang="zh-CN" altLang="en-US" sz="1400">
                  <a:solidFill>
                    <a:schemeClr val="bg1"/>
                  </a:solidFill>
                </a:rPr>
                <a:t>、</a:t>
              </a:r>
              <a:r>
                <a:rPr lang="en-US" altLang="zh-CN" sz="1400">
                  <a:solidFill>
                    <a:schemeClr val="bg1"/>
                  </a:solidFill>
                </a:rPr>
                <a:t>Al </a:t>
              </a:r>
              <a:r>
                <a:rPr lang="en-US" altLang="zh-CN" sz="1400" baseline="30000">
                  <a:solidFill>
                    <a:schemeClr val="bg1"/>
                  </a:solidFill>
                </a:rPr>
                <a:t>3+</a:t>
              </a:r>
              <a:r>
                <a:rPr lang="en-US" altLang="zh-CN" sz="1400">
                  <a:solidFill>
                    <a:schemeClr val="bg1"/>
                  </a:solidFill>
                </a:rPr>
                <a:t> </a:t>
              </a:r>
              <a:r>
                <a:rPr lang="zh-CN" altLang="en-US" sz="1400">
                  <a:solidFill>
                    <a:schemeClr val="bg1"/>
                  </a:solidFill>
                </a:rPr>
                <a:t>、</a:t>
              </a:r>
              <a:r>
                <a:rPr lang="en-US" altLang="zh-CN" sz="1400">
                  <a:solidFill>
                    <a:schemeClr val="bg1"/>
                  </a:solidFill>
                </a:rPr>
                <a:t>Zn </a:t>
              </a:r>
              <a:r>
                <a:rPr lang="en-US" altLang="zh-CN" sz="1400" baseline="30000">
                  <a:solidFill>
                    <a:schemeClr val="bg1"/>
                  </a:solidFill>
                </a:rPr>
                <a:t>2+</a:t>
              </a:r>
              <a:r>
                <a:rPr lang="en-US" altLang="zh-CN" sz="1400">
                  <a:solidFill>
                    <a:schemeClr val="bg1"/>
                  </a:solidFill>
                </a:rPr>
                <a:t> </a:t>
              </a:r>
              <a:r>
                <a:rPr lang="zh-CN" altLang="en-US" sz="1400">
                  <a:solidFill>
                    <a:schemeClr val="bg1"/>
                  </a:solidFill>
                </a:rPr>
                <a:t>、</a:t>
              </a:r>
              <a:r>
                <a:rPr lang="en-US" altLang="zh-CN" sz="1400">
                  <a:solidFill>
                    <a:schemeClr val="bg1"/>
                  </a:solidFill>
                </a:rPr>
                <a:t>Fe </a:t>
              </a:r>
              <a:r>
                <a:rPr lang="en-US" altLang="zh-CN" sz="1400" baseline="30000">
                  <a:solidFill>
                    <a:schemeClr val="bg1"/>
                  </a:solidFill>
                </a:rPr>
                <a:t>2+</a:t>
              </a:r>
              <a:r>
                <a:rPr lang="en-US" altLang="zh-CN" sz="1400">
                  <a:solidFill>
                    <a:schemeClr val="bg1"/>
                  </a:solidFill>
                </a:rPr>
                <a:t> </a:t>
              </a:r>
              <a:r>
                <a:rPr lang="zh-CN" altLang="en-US" sz="1400">
                  <a:solidFill>
                    <a:schemeClr val="bg1"/>
                  </a:solidFill>
                </a:rPr>
                <a:t>、</a:t>
              </a:r>
              <a:r>
                <a:rPr lang="en-US" altLang="zh-CN" sz="1400">
                  <a:solidFill>
                    <a:schemeClr val="bg1"/>
                  </a:solidFill>
                </a:rPr>
                <a:t>Sn </a:t>
              </a:r>
              <a:r>
                <a:rPr lang="en-US" altLang="zh-CN" sz="1400" baseline="30000">
                  <a:solidFill>
                    <a:schemeClr val="bg1"/>
                  </a:solidFill>
                </a:rPr>
                <a:t>2+</a:t>
              </a:r>
              <a:r>
                <a:rPr lang="en-US" altLang="zh-CN" sz="1400">
                  <a:solidFill>
                    <a:schemeClr val="bg1"/>
                  </a:solidFill>
                </a:rPr>
                <a:t> </a:t>
              </a:r>
              <a:r>
                <a:rPr lang="zh-CN" altLang="en-US" sz="1400">
                  <a:solidFill>
                    <a:schemeClr val="bg1"/>
                  </a:solidFill>
                </a:rPr>
                <a:t>、</a:t>
              </a:r>
              <a:r>
                <a:rPr lang="en-US" altLang="zh-CN" sz="1400">
                  <a:solidFill>
                    <a:schemeClr val="bg1"/>
                  </a:solidFill>
                </a:rPr>
                <a:t>Pb </a:t>
              </a:r>
              <a:r>
                <a:rPr lang="en-US" altLang="zh-CN" sz="1400" baseline="30000">
                  <a:solidFill>
                    <a:schemeClr val="bg1"/>
                  </a:solidFill>
                </a:rPr>
                <a:t>2+</a:t>
              </a:r>
              <a:r>
                <a:rPr lang="en-US" altLang="zh-CN" sz="1400">
                  <a:solidFill>
                    <a:schemeClr val="bg1"/>
                  </a:solidFill>
                </a:rPr>
                <a:t> </a:t>
              </a:r>
              <a:r>
                <a:rPr lang="zh-CN" altLang="en-US" sz="1400">
                  <a:solidFill>
                    <a:schemeClr val="bg1"/>
                  </a:solidFill>
                </a:rPr>
                <a:t>、</a:t>
              </a:r>
              <a:r>
                <a:rPr lang="en-US" altLang="zh-CN" sz="1400">
                  <a:solidFill>
                    <a:schemeClr val="bg1"/>
                  </a:solidFill>
                </a:rPr>
                <a:t>(H)</a:t>
              </a:r>
              <a:r>
                <a:rPr lang="zh-CN" altLang="en-US" sz="1400">
                  <a:solidFill>
                    <a:schemeClr val="bg1"/>
                  </a:solidFill>
                </a:rPr>
                <a:t>、</a:t>
              </a:r>
              <a:r>
                <a:rPr lang="en-US" altLang="zh-CN" sz="1400">
                  <a:solidFill>
                    <a:schemeClr val="bg1"/>
                  </a:solidFill>
                </a:rPr>
                <a:t>Cu </a:t>
              </a:r>
              <a:r>
                <a:rPr lang="en-US" altLang="zh-CN" sz="1400" baseline="30000">
                  <a:solidFill>
                    <a:schemeClr val="bg1"/>
                  </a:solidFill>
                </a:rPr>
                <a:t>2+</a:t>
              </a:r>
              <a:r>
                <a:rPr lang="en-US" altLang="zh-CN" sz="1400">
                  <a:solidFill>
                    <a:schemeClr val="bg1"/>
                  </a:solidFill>
                </a:rPr>
                <a:t> </a:t>
              </a:r>
              <a:r>
                <a:rPr lang="zh-CN" altLang="en-US" sz="1400">
                  <a:solidFill>
                    <a:schemeClr val="bg1"/>
                  </a:solidFill>
                </a:rPr>
                <a:t>、</a:t>
              </a:r>
              <a:r>
                <a:rPr lang="en-US" altLang="zh-CN" sz="1400">
                  <a:solidFill>
                    <a:schemeClr val="bg1"/>
                  </a:solidFill>
                </a:rPr>
                <a:t>Hg </a:t>
              </a:r>
              <a:r>
                <a:rPr lang="en-US" altLang="zh-CN" sz="1400" baseline="30000">
                  <a:solidFill>
                    <a:schemeClr val="bg1"/>
                  </a:solidFill>
                </a:rPr>
                <a:t>2+</a:t>
              </a:r>
              <a:r>
                <a:rPr lang="en-US" altLang="zh-CN" sz="1400">
                  <a:solidFill>
                    <a:schemeClr val="bg1"/>
                  </a:solidFill>
                </a:rPr>
                <a:t> </a:t>
              </a:r>
              <a:r>
                <a:rPr lang="zh-CN" altLang="en-US" sz="1400">
                  <a:solidFill>
                    <a:schemeClr val="bg1"/>
                  </a:solidFill>
                </a:rPr>
                <a:t>、</a:t>
              </a:r>
              <a:r>
                <a:rPr lang="en-US" altLang="zh-CN" sz="1400">
                  <a:solidFill>
                    <a:schemeClr val="bg1"/>
                  </a:solidFill>
                </a:rPr>
                <a:t>Ag </a:t>
              </a:r>
              <a:r>
                <a:rPr lang="en-US" altLang="zh-CN" sz="1400" baseline="30000">
                  <a:solidFill>
                    <a:schemeClr val="bg1"/>
                  </a:solidFill>
                </a:rPr>
                <a:t>+</a:t>
              </a:r>
              <a:r>
                <a:rPr lang="en-US" altLang="zh-CN" sz="1400">
                  <a:solidFill>
                    <a:schemeClr val="bg1"/>
                  </a:solidFill>
                </a:rPr>
                <a:t> </a:t>
              </a:r>
              <a:r>
                <a:rPr lang="zh-CN" altLang="en-US" sz="1400">
                  <a:solidFill>
                    <a:schemeClr val="bg1"/>
                  </a:solidFill>
                </a:rPr>
                <a:t>、</a:t>
              </a:r>
              <a:r>
                <a:rPr lang="en-US" altLang="zh-CN" sz="1400">
                  <a:solidFill>
                    <a:schemeClr val="bg1"/>
                  </a:solidFill>
                </a:rPr>
                <a:t>Pt </a:t>
              </a:r>
              <a:r>
                <a:rPr lang="en-US" altLang="zh-CN" sz="1400" baseline="30000">
                  <a:solidFill>
                    <a:schemeClr val="bg1"/>
                  </a:solidFill>
                </a:rPr>
                <a:t>2+</a:t>
              </a:r>
              <a:r>
                <a:rPr lang="en-US" altLang="zh-CN" sz="1400">
                  <a:solidFill>
                    <a:schemeClr val="bg1"/>
                  </a:solidFill>
                </a:rPr>
                <a:t> </a:t>
              </a:r>
              <a:r>
                <a:rPr lang="zh-CN" altLang="en-US" sz="1400">
                  <a:solidFill>
                    <a:schemeClr val="bg1"/>
                  </a:solidFill>
                </a:rPr>
                <a:t>、</a:t>
              </a:r>
              <a:r>
                <a:rPr lang="en-US" altLang="zh-CN" sz="1400">
                  <a:solidFill>
                    <a:schemeClr val="bg1"/>
                  </a:solidFill>
                </a:rPr>
                <a:t>Au </a:t>
              </a:r>
              <a:r>
                <a:rPr lang="en-US" altLang="zh-CN" sz="1400" baseline="30000">
                  <a:solidFill>
                    <a:schemeClr val="bg1"/>
                  </a:solidFill>
                </a:rPr>
                <a:t>3+</a:t>
              </a:r>
              <a:r>
                <a:rPr lang="en-US" altLang="zh-CN" sz="140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685800" y="4879106"/>
            <a:ext cx="8001000" cy="1033463"/>
          </a:xfrm>
          <a:prstGeom prst="rect">
            <a:avLst/>
          </a:prstGeom>
          <a:noFill/>
          <a:ln w="2857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</a:rPr>
              <a:t>结论：金属原子失电子的能力越强（即还原性）越强，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</a:rPr>
              <a:t>     则它们对应的离子得电子的能力（即氧化性）越强</a:t>
            </a:r>
          </a:p>
        </p:txBody>
      </p:sp>
      <p:sp>
        <p:nvSpPr>
          <p:cNvPr id="114699" name="Text Box 11"/>
          <p:cNvSpPr txBox="1">
            <a:spLocks noChangeArrowheads="1"/>
          </p:cNvSpPr>
          <p:nvPr/>
        </p:nvSpPr>
        <p:spPr bwMode="auto">
          <a:xfrm>
            <a:off x="990600" y="5945906"/>
            <a:ext cx="678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</a:t>
            </a:r>
            <a:r>
              <a:rPr lang="zh-CN" altLang="en-US">
                <a:solidFill>
                  <a:schemeClr val="bg1"/>
                </a:solidFill>
              </a:rPr>
              <a:t>对于非金属也同样存在类似的情况</a:t>
            </a:r>
          </a:p>
        </p:txBody>
      </p:sp>
    </p:spTree>
    <p:extLst>
      <p:ext uri="{BB962C8B-B14F-4D97-AF65-F5344CB8AC3E}">
        <p14:creationId xmlns:p14="http://schemas.microsoft.com/office/powerpoint/2010/main" val="312683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8" grpId="0" animBg="1" autoUpdateAnimBg="0"/>
      <p:bldP spid="11469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457200" y="1994941"/>
            <a:ext cx="79248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</a:rPr>
              <a:t>非金属元素原子得电子的能力越强即氧化性越强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</a:rPr>
              <a:t>    变成离子后：其对应的离子的还原性越弱    如</a:t>
            </a:r>
            <a:r>
              <a:rPr lang="en-US" altLang="zh-CN" sz="280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04800" y="1309141"/>
            <a:ext cx="7239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1DA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  </a:t>
            </a:r>
            <a:r>
              <a:rPr lang="zh-CN" altLang="en-US">
                <a:solidFill>
                  <a:schemeClr val="bg1"/>
                </a:solidFill>
              </a:rPr>
              <a:t>对于非金属也同样存在类似的情况：</a:t>
            </a:r>
          </a:p>
        </p:txBody>
      </p:sp>
      <p:grpSp>
        <p:nvGrpSpPr>
          <p:cNvPr id="115716" name="Group 4"/>
          <p:cNvGrpSpPr>
            <a:grpSpLocks/>
          </p:cNvGrpSpPr>
          <p:nvPr/>
        </p:nvGrpSpPr>
        <p:grpSpPr bwMode="auto">
          <a:xfrm>
            <a:off x="1143000" y="3214141"/>
            <a:ext cx="6019800" cy="1198563"/>
            <a:chOff x="720" y="1536"/>
            <a:chExt cx="3792" cy="755"/>
          </a:xfrm>
        </p:grpSpPr>
        <p:sp>
          <p:nvSpPr>
            <p:cNvPr id="26634" name="Text Box 5"/>
            <p:cNvSpPr txBox="1">
              <a:spLocks noChangeArrowheads="1"/>
            </p:cNvSpPr>
            <p:nvPr/>
          </p:nvSpPr>
          <p:spPr bwMode="auto">
            <a:xfrm>
              <a:off x="720" y="1536"/>
              <a:ext cx="3792" cy="755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chemeClr val="bg1"/>
                  </a:solidFill>
                </a:rPr>
                <a:t>             F</a:t>
              </a:r>
              <a:r>
                <a:rPr lang="zh-CN" altLang="en-US" sz="2800">
                  <a:solidFill>
                    <a:schemeClr val="bg1"/>
                  </a:solidFill>
                </a:rPr>
                <a:t>、</a:t>
              </a:r>
              <a:r>
                <a:rPr lang="en-US" altLang="zh-CN" sz="2800">
                  <a:solidFill>
                    <a:schemeClr val="bg1"/>
                  </a:solidFill>
                </a:rPr>
                <a:t>Cl</a:t>
              </a:r>
              <a:r>
                <a:rPr lang="zh-CN" altLang="en-US" sz="2800">
                  <a:solidFill>
                    <a:schemeClr val="bg1"/>
                  </a:solidFill>
                </a:rPr>
                <a:t>、</a:t>
              </a:r>
              <a:r>
                <a:rPr lang="en-US" altLang="zh-CN" sz="2800">
                  <a:solidFill>
                    <a:schemeClr val="bg1"/>
                  </a:solidFill>
                </a:rPr>
                <a:t>Br</a:t>
              </a:r>
              <a:r>
                <a:rPr lang="zh-CN" altLang="en-US" sz="2800">
                  <a:solidFill>
                    <a:schemeClr val="bg1"/>
                  </a:solidFill>
                </a:rPr>
                <a:t>、</a:t>
              </a:r>
              <a:r>
                <a:rPr lang="en-US" altLang="zh-CN" sz="2800">
                  <a:solidFill>
                    <a:schemeClr val="bg1"/>
                  </a:solidFill>
                </a:rPr>
                <a:t>I</a:t>
              </a:r>
              <a:r>
                <a:rPr lang="zh-CN" altLang="en-US" sz="2800">
                  <a:solidFill>
                    <a:schemeClr val="bg1"/>
                  </a:solidFill>
                </a:rPr>
                <a:t>、</a:t>
              </a:r>
              <a:r>
                <a:rPr lang="en-US" altLang="zh-CN" sz="2800">
                  <a:solidFill>
                    <a:schemeClr val="bg1"/>
                  </a:solidFill>
                </a:rPr>
                <a:t>At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chemeClr val="bg1"/>
                  </a:solidFill>
                </a:rPr>
                <a:t>        </a:t>
              </a:r>
              <a:r>
                <a:rPr lang="zh-CN" altLang="en-US" sz="2800">
                  <a:solidFill>
                    <a:schemeClr val="bg1"/>
                  </a:solidFill>
                </a:rPr>
                <a:t>原子的得电子能力即氧化性</a:t>
              </a:r>
            </a:p>
          </p:txBody>
        </p:sp>
        <p:sp>
          <p:nvSpPr>
            <p:cNvPr id="26635" name="Line 6"/>
            <p:cNvSpPr>
              <a:spLocks noChangeShapeType="1"/>
            </p:cNvSpPr>
            <p:nvPr/>
          </p:nvSpPr>
          <p:spPr bwMode="auto">
            <a:xfrm>
              <a:off x="1344" y="1872"/>
              <a:ext cx="2496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636" name="Text Box 7"/>
            <p:cNvSpPr txBox="1">
              <a:spLocks noChangeArrowheads="1"/>
            </p:cNvSpPr>
            <p:nvPr/>
          </p:nvSpPr>
          <p:spPr bwMode="auto">
            <a:xfrm>
              <a:off x="864" y="1680"/>
              <a:ext cx="384" cy="330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bg1"/>
                  </a:solidFill>
                </a:rPr>
                <a:t>强</a:t>
              </a:r>
            </a:p>
          </p:txBody>
        </p:sp>
        <p:sp>
          <p:nvSpPr>
            <p:cNvPr id="26637" name="Text Box 8"/>
            <p:cNvSpPr txBox="1">
              <a:spLocks noChangeArrowheads="1"/>
            </p:cNvSpPr>
            <p:nvPr/>
          </p:nvSpPr>
          <p:spPr bwMode="auto">
            <a:xfrm>
              <a:off x="3936" y="1680"/>
              <a:ext cx="432" cy="330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bg1"/>
                  </a:solidFill>
                </a:rPr>
                <a:t>弱</a:t>
              </a:r>
            </a:p>
          </p:txBody>
        </p:sp>
      </p:grpSp>
      <p:grpSp>
        <p:nvGrpSpPr>
          <p:cNvPr id="115721" name="Group 9"/>
          <p:cNvGrpSpPr>
            <a:grpSpLocks/>
          </p:cNvGrpSpPr>
          <p:nvPr/>
        </p:nvGrpSpPr>
        <p:grpSpPr bwMode="auto">
          <a:xfrm>
            <a:off x="1219200" y="4966741"/>
            <a:ext cx="6248400" cy="1198563"/>
            <a:chOff x="768" y="2640"/>
            <a:chExt cx="3936" cy="755"/>
          </a:xfrm>
        </p:grpSpPr>
        <p:sp>
          <p:nvSpPr>
            <p:cNvPr id="26630" name="Text Box 10"/>
            <p:cNvSpPr txBox="1">
              <a:spLocks noChangeArrowheads="1"/>
            </p:cNvSpPr>
            <p:nvPr/>
          </p:nvSpPr>
          <p:spPr bwMode="auto">
            <a:xfrm>
              <a:off x="768" y="2640"/>
              <a:ext cx="3936" cy="755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chemeClr val="bg1"/>
                  </a:solidFill>
                </a:rPr>
                <a:t>        F</a:t>
              </a:r>
              <a:r>
                <a:rPr lang="zh-CN" altLang="en-US" sz="2800" baseline="30000">
                  <a:solidFill>
                    <a:schemeClr val="bg1"/>
                  </a:solidFill>
                </a:rPr>
                <a:t>－</a:t>
              </a:r>
              <a:r>
                <a:rPr lang="zh-CN" altLang="en-US" sz="2800">
                  <a:solidFill>
                    <a:schemeClr val="bg1"/>
                  </a:solidFill>
                </a:rPr>
                <a:t>、</a:t>
              </a:r>
              <a:r>
                <a:rPr lang="en-US" altLang="zh-CN" sz="2800">
                  <a:solidFill>
                    <a:schemeClr val="bg1"/>
                  </a:solidFill>
                </a:rPr>
                <a:t>Cl </a:t>
              </a:r>
              <a:r>
                <a:rPr lang="zh-CN" altLang="en-US" sz="2800" baseline="30000">
                  <a:solidFill>
                    <a:schemeClr val="bg1"/>
                  </a:solidFill>
                </a:rPr>
                <a:t>－</a:t>
              </a:r>
              <a:r>
                <a:rPr lang="zh-CN" altLang="en-US" sz="2800">
                  <a:solidFill>
                    <a:schemeClr val="bg1"/>
                  </a:solidFill>
                </a:rPr>
                <a:t> 、</a:t>
              </a:r>
              <a:r>
                <a:rPr lang="en-US" altLang="zh-CN" sz="2800">
                  <a:solidFill>
                    <a:schemeClr val="bg1"/>
                  </a:solidFill>
                </a:rPr>
                <a:t>Br </a:t>
              </a:r>
              <a:r>
                <a:rPr lang="zh-CN" altLang="en-US" sz="2800" baseline="30000">
                  <a:solidFill>
                    <a:schemeClr val="bg1"/>
                  </a:solidFill>
                </a:rPr>
                <a:t>－</a:t>
              </a:r>
              <a:r>
                <a:rPr lang="zh-CN" altLang="en-US" sz="2800">
                  <a:solidFill>
                    <a:schemeClr val="bg1"/>
                  </a:solidFill>
                </a:rPr>
                <a:t> 、</a:t>
              </a:r>
              <a:r>
                <a:rPr lang="en-US" altLang="zh-CN" sz="2800">
                  <a:solidFill>
                    <a:schemeClr val="bg1"/>
                  </a:solidFill>
                </a:rPr>
                <a:t>I </a:t>
              </a:r>
              <a:r>
                <a:rPr lang="zh-CN" altLang="en-US" sz="2800" baseline="30000">
                  <a:solidFill>
                    <a:schemeClr val="bg1"/>
                  </a:solidFill>
                </a:rPr>
                <a:t>－</a:t>
              </a:r>
              <a:r>
                <a:rPr lang="zh-CN" altLang="en-US" sz="2800">
                  <a:solidFill>
                    <a:schemeClr val="bg1"/>
                  </a:solidFill>
                </a:rPr>
                <a:t> 、</a:t>
              </a:r>
              <a:r>
                <a:rPr lang="en-US" altLang="zh-CN" sz="2800">
                  <a:solidFill>
                    <a:schemeClr val="bg1"/>
                  </a:solidFill>
                </a:rPr>
                <a:t>At </a:t>
              </a:r>
              <a:r>
                <a:rPr lang="zh-CN" altLang="en-US" sz="2800" baseline="30000">
                  <a:solidFill>
                    <a:schemeClr val="bg1"/>
                  </a:solidFill>
                </a:rPr>
                <a:t>－</a:t>
              </a:r>
              <a:endParaRPr lang="zh-CN" altLang="en-US" sz="2800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bg1"/>
                  </a:solidFill>
                </a:rPr>
                <a:t>        离子的失电子能力即还原性</a:t>
              </a:r>
            </a:p>
          </p:txBody>
        </p:sp>
        <p:sp>
          <p:nvSpPr>
            <p:cNvPr id="26631" name="Line 11"/>
            <p:cNvSpPr>
              <a:spLocks noChangeShapeType="1"/>
            </p:cNvSpPr>
            <p:nvPr/>
          </p:nvSpPr>
          <p:spPr bwMode="auto">
            <a:xfrm>
              <a:off x="1392" y="2976"/>
              <a:ext cx="2496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632" name="Text Box 12"/>
            <p:cNvSpPr txBox="1">
              <a:spLocks noChangeArrowheads="1"/>
            </p:cNvSpPr>
            <p:nvPr/>
          </p:nvSpPr>
          <p:spPr bwMode="auto">
            <a:xfrm>
              <a:off x="912" y="2784"/>
              <a:ext cx="384" cy="33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bg1"/>
                  </a:solidFill>
                </a:rPr>
                <a:t>弱</a:t>
              </a:r>
            </a:p>
          </p:txBody>
        </p:sp>
        <p:sp>
          <p:nvSpPr>
            <p:cNvPr id="26633" name="Text Box 13"/>
            <p:cNvSpPr txBox="1">
              <a:spLocks noChangeArrowheads="1"/>
            </p:cNvSpPr>
            <p:nvPr/>
          </p:nvSpPr>
          <p:spPr bwMode="auto">
            <a:xfrm>
              <a:off x="4128" y="2832"/>
              <a:ext cx="432" cy="33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331DA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bg1"/>
                  </a:solidFill>
                </a:rPr>
                <a:t>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053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539750" y="1341438"/>
            <a:ext cx="6048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、画出钠和氯的原子结构示意图；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611188" y="836613"/>
            <a:ext cx="7705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、请结合钠与氯气的反应，回答下列问题。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195513" y="1917700"/>
            <a:ext cx="2109787" cy="1512888"/>
            <a:chOff x="2880" y="527"/>
            <a:chExt cx="1284" cy="953"/>
          </a:xfrm>
        </p:grpSpPr>
        <p:pic>
          <p:nvPicPr>
            <p:cNvPr id="13334" name="Picture 7" descr="未命名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242576"/>
                </a:clrFrom>
                <a:clrTo>
                  <a:srgbClr val="242576">
                    <a:alpha val="0"/>
                  </a:srgbClr>
                </a:clrTo>
              </a:clrChange>
            </a:blip>
            <a:srcRect r="51503"/>
            <a:stretch>
              <a:fillRect/>
            </a:stretch>
          </p:blipFill>
          <p:spPr bwMode="auto">
            <a:xfrm>
              <a:off x="3198" y="527"/>
              <a:ext cx="966" cy="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35" name="Text Box 8"/>
            <p:cNvSpPr txBox="1">
              <a:spLocks noChangeArrowheads="1"/>
            </p:cNvSpPr>
            <p:nvPr/>
          </p:nvSpPr>
          <p:spPr bwMode="auto">
            <a:xfrm>
              <a:off x="2880" y="835"/>
              <a:ext cx="3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Na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787900" y="1917700"/>
            <a:ext cx="1871663" cy="1512888"/>
            <a:chOff x="4468" y="527"/>
            <a:chExt cx="1156" cy="953"/>
          </a:xfrm>
        </p:grpSpPr>
        <p:pic>
          <p:nvPicPr>
            <p:cNvPr id="13332" name="Picture 10" descr="未命名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242576"/>
                </a:clrFrom>
                <a:clrTo>
                  <a:srgbClr val="242576">
                    <a:alpha val="0"/>
                  </a:srgbClr>
                </a:clrTo>
              </a:clrChange>
            </a:blip>
            <a:srcRect l="54509"/>
            <a:stretch>
              <a:fillRect/>
            </a:stretch>
          </p:blipFill>
          <p:spPr bwMode="auto">
            <a:xfrm>
              <a:off x="4468" y="527"/>
              <a:ext cx="906" cy="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33" name="Text Box 11"/>
            <p:cNvSpPr txBox="1">
              <a:spLocks noChangeArrowheads="1"/>
            </p:cNvSpPr>
            <p:nvPr/>
          </p:nvSpPr>
          <p:spPr bwMode="auto">
            <a:xfrm>
              <a:off x="5282" y="845"/>
              <a:ext cx="3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FFFF00"/>
                  </a:solidFill>
                  <a:latin typeface="宋体" pitchFamily="2" charset="-122"/>
                </a:rPr>
                <a:t>Cl</a:t>
              </a:r>
            </a:p>
          </p:txBody>
        </p:sp>
      </p:grp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539750" y="3573463"/>
            <a:ext cx="8604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n-US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、请用双线桥法表示该反应电子转移的方向及数目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2590800" y="5189538"/>
            <a:ext cx="3709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1" lang="en-US" altLang="zh-CN" sz="3000" b="1">
                <a:solidFill>
                  <a:schemeClr val="bg1"/>
                </a:solidFill>
                <a:latin typeface="Times New Roman" pitchFamily="18" charset="0"/>
              </a:rPr>
              <a:t>2Na  +  Cl</a:t>
            </a:r>
            <a:r>
              <a:rPr kumimoji="1" lang="en-US" altLang="zh-CN" sz="3000" b="1" baseline="-2500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kumimoji="1" lang="en-US" altLang="zh-CN" sz="3000" b="1">
                <a:solidFill>
                  <a:schemeClr val="bg1"/>
                </a:solidFill>
                <a:latin typeface="Times New Roman" pitchFamily="18" charset="0"/>
              </a:rPr>
              <a:t>  ==  2NaCl 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4397375" y="4960938"/>
            <a:ext cx="742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1" lang="zh-CN" altLang="en-US" sz="2600" b="1">
                <a:solidFill>
                  <a:schemeClr val="bg1"/>
                </a:solidFill>
                <a:latin typeface="Times New Roman" pitchFamily="18" charset="0"/>
              </a:rPr>
              <a:t>点燃 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030538" y="4503738"/>
            <a:ext cx="2468562" cy="333375"/>
            <a:chOff x="1712" y="1406"/>
            <a:chExt cx="1555" cy="210"/>
          </a:xfrm>
        </p:grpSpPr>
        <p:sp>
          <p:nvSpPr>
            <p:cNvPr id="31760" name="Freeform 16"/>
            <p:cNvSpPr>
              <a:spLocks/>
            </p:cNvSpPr>
            <p:nvPr/>
          </p:nvSpPr>
          <p:spPr bwMode="auto">
            <a:xfrm>
              <a:off x="1720" y="1423"/>
              <a:ext cx="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93"/>
                </a:cxn>
              </a:cxnLst>
              <a:rect l="0" t="0" r="r" b="b"/>
              <a:pathLst>
                <a:path w="1" h="193">
                  <a:moveTo>
                    <a:pt x="0" y="0"/>
                  </a:moveTo>
                  <a:lnTo>
                    <a:pt x="1" y="193"/>
                  </a:lnTo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61" name="Freeform 17"/>
            <p:cNvSpPr>
              <a:spLocks/>
            </p:cNvSpPr>
            <p:nvPr/>
          </p:nvSpPr>
          <p:spPr bwMode="auto">
            <a:xfrm>
              <a:off x="1712" y="1406"/>
              <a:ext cx="1555" cy="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555" y="0"/>
                </a:cxn>
              </a:cxnLst>
              <a:rect l="0" t="0" r="r" b="b"/>
              <a:pathLst>
                <a:path w="1555" h="8">
                  <a:moveTo>
                    <a:pt x="0" y="8"/>
                  </a:moveTo>
                  <a:lnTo>
                    <a:pt x="1555" y="0"/>
                  </a:lnTo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62" name="Freeform 18"/>
            <p:cNvSpPr>
              <a:spLocks/>
            </p:cNvSpPr>
            <p:nvPr/>
          </p:nvSpPr>
          <p:spPr bwMode="auto">
            <a:xfrm>
              <a:off x="3255" y="1423"/>
              <a:ext cx="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93"/>
                </a:cxn>
              </a:cxnLst>
              <a:rect l="0" t="0" r="r" b="b"/>
              <a:pathLst>
                <a:path w="1" h="193">
                  <a:moveTo>
                    <a:pt x="0" y="0"/>
                  </a:moveTo>
                  <a:lnTo>
                    <a:pt x="1" y="193"/>
                  </a:lnTo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  <a:headEnd type="none" w="med" len="med"/>
              <a:tailEnd type="triangle" w="med" len="med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3570288" y="4149725"/>
            <a:ext cx="1001712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1" lang="zh-CN" altLang="en-US" sz="2200" b="1">
                <a:solidFill>
                  <a:schemeClr val="bg1"/>
                </a:solidFill>
                <a:latin typeface="Times New Roman" pitchFamily="18" charset="0"/>
              </a:rPr>
              <a:t>失</a:t>
            </a:r>
            <a:r>
              <a:rPr kumimoji="1" lang="en-US" altLang="zh-CN" sz="2200" b="1">
                <a:solidFill>
                  <a:schemeClr val="bg1"/>
                </a:solidFill>
                <a:latin typeface="Times New Roman" pitchFamily="18" charset="0"/>
              </a:rPr>
              <a:t>1e</a:t>
            </a:r>
            <a:r>
              <a:rPr kumimoji="1" lang="en-US" altLang="zh-CN" sz="2200" b="1" baseline="30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kumimoji="1" lang="en-US" altLang="en-US" b="1">
                <a:solidFill>
                  <a:schemeClr val="bg1"/>
                </a:solidFill>
              </a:rPr>
              <a:t>×</a:t>
            </a:r>
            <a:r>
              <a:rPr kumimoji="1" lang="en-US" altLang="zh-CN" b="1">
                <a:solidFill>
                  <a:schemeClr val="bg1"/>
                </a:solidFill>
              </a:rPr>
              <a:t>2</a:t>
            </a:r>
            <a:endParaRPr kumimoji="1" lang="en-US" altLang="zh-CN" sz="22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4391025" y="6007100"/>
            <a:ext cx="11064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1" lang="zh-CN" altLang="en-US" sz="2400" b="1">
                <a:solidFill>
                  <a:srgbClr val="FFFF00"/>
                </a:solidFill>
                <a:latin typeface="Times New Roman" pitchFamily="18" charset="0"/>
              </a:rPr>
              <a:t>得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itchFamily="18" charset="0"/>
              </a:rPr>
              <a:t>2e</a:t>
            </a:r>
            <a:r>
              <a:rPr kumimoji="1" lang="en-US" altLang="zh-CN" sz="2400" b="1" baseline="30000">
                <a:solidFill>
                  <a:srgbClr val="FFFF00"/>
                </a:solidFill>
                <a:latin typeface="Times New Roman" pitchFamily="18" charset="0"/>
              </a:rPr>
              <a:t>- </a:t>
            </a:r>
            <a:r>
              <a:rPr kumimoji="1" lang="en-US" altLang="en-US" b="1">
                <a:solidFill>
                  <a:srgbClr val="FFFF00"/>
                </a:solidFill>
              </a:rPr>
              <a:t>×</a:t>
            </a:r>
            <a:r>
              <a:rPr kumimoji="1" lang="en-US" altLang="zh-CN" b="1">
                <a:solidFill>
                  <a:srgbClr val="FFFF00"/>
                </a:solidFill>
              </a:rPr>
              <a:t>2</a:t>
            </a:r>
            <a:endParaRPr kumimoji="1" lang="en-US" altLang="zh-CN" sz="2400" b="1">
              <a:solidFill>
                <a:srgbClr val="FFFF00"/>
              </a:solidFill>
              <a:latin typeface="Times New Roman" pitchFamily="18" charset="0"/>
            </a:endParaRP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097338" y="5681663"/>
            <a:ext cx="1828800" cy="307975"/>
            <a:chOff x="2461" y="1918"/>
            <a:chExt cx="1555" cy="194"/>
          </a:xfrm>
        </p:grpSpPr>
        <p:sp>
          <p:nvSpPr>
            <p:cNvPr id="31766" name="Freeform 22"/>
            <p:cNvSpPr>
              <a:spLocks/>
            </p:cNvSpPr>
            <p:nvPr/>
          </p:nvSpPr>
          <p:spPr bwMode="auto">
            <a:xfrm flipV="1">
              <a:off x="2461" y="2104"/>
              <a:ext cx="1555" cy="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555" y="0"/>
                </a:cxn>
              </a:cxnLst>
              <a:rect l="0" t="0" r="r" b="b"/>
              <a:pathLst>
                <a:path w="1555" h="8">
                  <a:moveTo>
                    <a:pt x="0" y="8"/>
                  </a:moveTo>
                  <a:lnTo>
                    <a:pt x="1555" y="0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67" name="Freeform 23"/>
            <p:cNvSpPr>
              <a:spLocks/>
            </p:cNvSpPr>
            <p:nvPr/>
          </p:nvSpPr>
          <p:spPr bwMode="auto">
            <a:xfrm flipV="1">
              <a:off x="4004" y="1918"/>
              <a:ext cx="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93"/>
                </a:cxn>
              </a:cxnLst>
              <a:rect l="0" t="0" r="r" b="b"/>
              <a:pathLst>
                <a:path w="1" h="193">
                  <a:moveTo>
                    <a:pt x="0" y="0"/>
                  </a:moveTo>
                  <a:lnTo>
                    <a:pt x="1" y="193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 type="none" w="med" len="med"/>
              <a:tailEnd type="triangle" w="med" len="med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68" name="Freeform 24"/>
            <p:cNvSpPr>
              <a:spLocks/>
            </p:cNvSpPr>
            <p:nvPr/>
          </p:nvSpPr>
          <p:spPr bwMode="auto">
            <a:xfrm flipV="1">
              <a:off x="2462" y="1918"/>
              <a:ext cx="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93"/>
                </a:cxn>
              </a:cxnLst>
              <a:rect l="0" t="0" r="r" b="b"/>
              <a:pathLst>
                <a:path w="1" h="193">
                  <a:moveTo>
                    <a:pt x="0" y="0"/>
                  </a:moveTo>
                  <a:lnTo>
                    <a:pt x="1" y="193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2941638" y="4811713"/>
            <a:ext cx="327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algn="ctr" rotWithShape="0">
              <a:schemeClr val="tx1"/>
            </a:outerShdw>
          </a:effec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1" lang="en-US" altLang="zh-CN" sz="2600" b="1">
                <a:solidFill>
                  <a:srgbClr val="FFFF00"/>
                </a:solidFill>
                <a:latin typeface="Times New Roman" pitchFamily="18" charset="0"/>
              </a:rPr>
              <a:t>0           0              +1  -1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56" grpId="0"/>
      <p:bldP spid="31757" grpId="0" autoUpdateAnimBg="0"/>
      <p:bldP spid="31758" grpId="0" autoUpdateAnimBg="0"/>
      <p:bldP spid="31763" grpId="0" autoUpdateAnimBg="0"/>
      <p:bldP spid="31764" grpId="0" autoUpdateAnimBg="0"/>
      <p:bldP spid="3176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323528" y="1052736"/>
            <a:ext cx="41434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smtClean="0">
                <a:solidFill>
                  <a:srgbClr val="FFFF00"/>
                </a:solidFill>
              </a:rPr>
              <a:t>一、氧化还原</a:t>
            </a:r>
            <a:r>
              <a:rPr lang="zh-CN" altLang="en-US" sz="3200" dirty="0">
                <a:solidFill>
                  <a:srgbClr val="FFFF00"/>
                </a:solidFill>
              </a:rPr>
              <a:t>反应</a:t>
            </a:r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1216000" y="3963714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FF00"/>
                </a:solidFill>
                <a:latin typeface="宋体" pitchFamily="2" charset="-122"/>
              </a:rPr>
              <a:t>0    0        +1-2</a:t>
            </a:r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1014388" y="2739743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FF00"/>
                </a:solidFill>
                <a:latin typeface="宋体" pitchFamily="2" charset="-122"/>
              </a:rPr>
              <a:t>+2     0     0    +1 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000100" y="4149452"/>
            <a:ext cx="3240087" cy="647700"/>
            <a:chOff x="839" y="1253"/>
            <a:chExt cx="2041" cy="408"/>
          </a:xfrm>
        </p:grpSpPr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839" y="1334"/>
              <a:ext cx="20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2H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 + O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  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==  2H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O</a:t>
              </a:r>
            </a:p>
          </p:txBody>
        </p:sp>
        <p:sp>
          <p:nvSpPr>
            <p:cNvPr id="7" name="Text Box 17"/>
            <p:cNvSpPr txBox="1">
              <a:spLocks noChangeArrowheads="1"/>
            </p:cNvSpPr>
            <p:nvPr/>
          </p:nvSpPr>
          <p:spPr bwMode="auto">
            <a:xfrm>
              <a:off x="1746" y="1253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点燃</a:t>
              </a: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000100" y="2935006"/>
            <a:ext cx="3448050" cy="612775"/>
            <a:chOff x="3334" y="1275"/>
            <a:chExt cx="2172" cy="386"/>
          </a:xfrm>
        </p:grpSpPr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3334" y="1334"/>
              <a:ext cx="21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800" b="1" dirty="0" err="1">
                  <a:solidFill>
                    <a:schemeClr val="bg1"/>
                  </a:solidFill>
                  <a:latin typeface="宋体" pitchFamily="2" charset="-122"/>
                </a:rPr>
                <a:t>CuO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</a:rPr>
                <a:t> + H</a:t>
              </a:r>
              <a:r>
                <a:rPr lang="en-US" altLang="zh-CN" sz="2800" b="1" baseline="-25000" dirty="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</a:rPr>
                <a:t> = Cu + H</a:t>
              </a:r>
              <a:r>
                <a:rPr lang="en-US" altLang="zh-CN" sz="2800" b="1" baseline="-25000" dirty="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</a:rPr>
                <a:t>O</a:t>
              </a:r>
            </a:p>
          </p:txBody>
        </p: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4301" y="1275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△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715008" y="3649386"/>
            <a:ext cx="2857520" cy="928694"/>
            <a:chOff x="5643570" y="3571876"/>
            <a:chExt cx="3000396" cy="928694"/>
          </a:xfrm>
        </p:grpSpPr>
        <p:sp>
          <p:nvSpPr>
            <p:cNvPr id="12" name="线形标注 2(带边框和强调线) 11"/>
            <p:cNvSpPr/>
            <p:nvPr/>
          </p:nvSpPr>
          <p:spPr>
            <a:xfrm>
              <a:off x="5643570" y="3571876"/>
              <a:ext cx="3000396" cy="928694"/>
            </a:xfrm>
            <a:prstGeom prst="accentBorderCallout2">
              <a:avLst>
                <a:gd name="adj1" fmla="val 96972"/>
                <a:gd name="adj2" fmla="val -9444"/>
                <a:gd name="adj3" fmla="val 96972"/>
                <a:gd name="adj4" fmla="val -10000"/>
                <a:gd name="adj5" fmla="val -19068"/>
                <a:gd name="adj6" fmla="val -43213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15008" y="3643314"/>
              <a:ext cx="27860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</a:rPr>
                <a:t>有氧的得失的反应叫氧化还原反应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线形标注 2 13"/>
          <p:cNvSpPr/>
          <p:nvPr/>
        </p:nvSpPr>
        <p:spPr>
          <a:xfrm>
            <a:off x="5715008" y="2077750"/>
            <a:ext cx="2857520" cy="92869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0713"/>
              <a:gd name="adj6" fmla="val -5230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有化合价升降的反应叫氧化还原反应</a:t>
            </a:r>
            <a:endParaRPr lang="zh-CN" altLang="en-US" sz="2400" b="1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231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755650" y="5435600"/>
            <a:ext cx="8064500" cy="9556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</a:rPr>
              <a:t>在反应过程中有元素化合价变化的化学反应叫做氧化还原反应。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611560" y="4335253"/>
            <a:ext cx="6000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Cl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 + 2NaOH = NaClO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  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+ NaCl + H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O 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611560" y="3398628"/>
            <a:ext cx="50403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2Na + 2H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O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  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=  2NaOH  + H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↑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898897" y="3084303"/>
            <a:ext cx="429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FF00"/>
                </a:solidFill>
                <a:latin typeface="宋体" pitchFamily="2" charset="-122"/>
              </a:rPr>
              <a:t>0     +1        +1       0 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756022" y="4046328"/>
            <a:ext cx="475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FF00"/>
                </a:solidFill>
                <a:latin typeface="宋体" pitchFamily="2" charset="-122"/>
              </a:rPr>
              <a:t>0                +1        -1 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827460" y="1196752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FF00"/>
                </a:solidFill>
                <a:latin typeface="宋体" pitchFamily="2" charset="-122"/>
              </a:rPr>
              <a:t>0    0        +1-2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4586660" y="1222152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FF00"/>
                </a:solidFill>
                <a:latin typeface="宋体" pitchFamily="2" charset="-122"/>
              </a:rPr>
              <a:t>+2     0     0    +1 </a:t>
            </a:r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611560" y="2477878"/>
            <a:ext cx="6696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CaCO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3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 + 2HCl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  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=  CaCl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2  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+  CO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en-US" altLang="zh-CN" b="1">
                <a:solidFill>
                  <a:schemeClr val="bg1"/>
                </a:solidFill>
              </a:rPr>
              <a:t>↑ 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+ 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H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O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11560" y="1382490"/>
            <a:ext cx="3240087" cy="647700"/>
            <a:chOff x="839" y="1253"/>
            <a:chExt cx="2041" cy="408"/>
          </a:xfrm>
        </p:grpSpPr>
        <p:sp>
          <p:nvSpPr>
            <p:cNvPr id="6160" name="Rectangle 12"/>
            <p:cNvSpPr>
              <a:spLocks noChangeArrowheads="1"/>
            </p:cNvSpPr>
            <p:nvPr/>
          </p:nvSpPr>
          <p:spPr bwMode="auto">
            <a:xfrm>
              <a:off x="839" y="1334"/>
              <a:ext cx="20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2H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 + O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  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==  2H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O</a:t>
              </a:r>
            </a:p>
          </p:txBody>
        </p:sp>
        <p:sp>
          <p:nvSpPr>
            <p:cNvPr id="6161" name="Text Box 17"/>
            <p:cNvSpPr txBox="1">
              <a:spLocks noChangeArrowheads="1"/>
            </p:cNvSpPr>
            <p:nvPr/>
          </p:nvSpPr>
          <p:spPr bwMode="auto">
            <a:xfrm>
              <a:off x="1746" y="1253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点燃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572372" y="1417415"/>
            <a:ext cx="3448050" cy="612775"/>
            <a:chOff x="3334" y="1275"/>
            <a:chExt cx="2172" cy="386"/>
          </a:xfrm>
        </p:grpSpPr>
        <p:sp>
          <p:nvSpPr>
            <p:cNvPr id="6158" name="Rectangle 11"/>
            <p:cNvSpPr>
              <a:spLocks noChangeArrowheads="1"/>
            </p:cNvSpPr>
            <p:nvPr/>
          </p:nvSpPr>
          <p:spPr bwMode="auto">
            <a:xfrm>
              <a:off x="3334" y="1334"/>
              <a:ext cx="21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800" b="1" dirty="0" err="1">
                  <a:solidFill>
                    <a:schemeClr val="bg1"/>
                  </a:solidFill>
                  <a:latin typeface="宋体" pitchFamily="2" charset="-122"/>
                </a:rPr>
                <a:t>CuO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</a:rPr>
                <a:t> + H</a:t>
              </a:r>
              <a:r>
                <a:rPr lang="en-US" altLang="zh-CN" sz="2800" b="1" baseline="-25000" dirty="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</a:rPr>
                <a:t> = Cu + H</a:t>
              </a:r>
              <a:r>
                <a:rPr lang="en-US" altLang="zh-CN" sz="2800" b="1" baseline="-25000" dirty="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</a:rPr>
                <a:t>O</a:t>
              </a:r>
            </a:p>
          </p:txBody>
        </p:sp>
        <p:sp>
          <p:nvSpPr>
            <p:cNvPr id="6159" name="Text Box 19"/>
            <p:cNvSpPr txBox="1">
              <a:spLocks noChangeArrowheads="1"/>
            </p:cNvSpPr>
            <p:nvPr/>
          </p:nvSpPr>
          <p:spPr bwMode="auto">
            <a:xfrm>
              <a:off x="4301" y="1275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△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00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00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FFFF00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00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00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animBg="1"/>
      <p:bldP spid="32775" grpId="0"/>
      <p:bldP spid="32776" grpId="0"/>
      <p:bldP spid="32777" grpId="0"/>
      <p:bldP spid="32778" grpId="0"/>
      <p:bldP spid="327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50825" y="1773238"/>
          <a:ext cx="73755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公式" r:id="rId3" imgW="2577960" imgH="228600" progId="Equation.3">
                  <p:embed/>
                </p:oleObj>
              </mc:Choice>
              <mc:Fallback>
                <p:oleObj name="公式" r:id="rId3" imgW="25779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773238"/>
                        <a:ext cx="7375525" cy="654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0825" y="2709863"/>
          <a:ext cx="810101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公式" r:id="rId5" imgW="2831760" imgH="228600" progId="Equation.3">
                  <p:embed/>
                </p:oleObj>
              </mc:Choice>
              <mc:Fallback>
                <p:oleObj name="公式" r:id="rId5" imgW="283176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709863"/>
                        <a:ext cx="8101013" cy="654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0"/>
          <p:cNvGraphicFramePr>
            <a:graphicFrameLocks noChangeAspect="1"/>
          </p:cNvGraphicFramePr>
          <p:nvPr/>
        </p:nvGraphicFramePr>
        <p:xfrm>
          <a:off x="250825" y="4581525"/>
          <a:ext cx="8504238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公式" r:id="rId7" imgW="3111480" imgH="228600" progId="Equation.3">
                  <p:embed/>
                </p:oleObj>
              </mc:Choice>
              <mc:Fallback>
                <p:oleObj name="公式" r:id="rId7" imgW="311148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581525"/>
                        <a:ext cx="8504238" cy="623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14"/>
          <p:cNvSpPr txBox="1">
            <a:spLocks noChangeArrowheads="1"/>
          </p:cNvSpPr>
          <p:nvPr/>
        </p:nvSpPr>
        <p:spPr bwMode="auto">
          <a:xfrm>
            <a:off x="250825" y="1004888"/>
            <a:ext cx="81613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例</a:t>
            </a:r>
            <a:r>
              <a:rPr lang="en-US" altLang="zh-CN" sz="3200" b="1">
                <a:solidFill>
                  <a:schemeClr val="bg1"/>
                </a:solidFill>
              </a:rPr>
              <a:t>1</a:t>
            </a:r>
            <a:r>
              <a:rPr lang="zh-CN" altLang="en-US" sz="3200" b="1">
                <a:solidFill>
                  <a:schemeClr val="bg1"/>
                </a:solidFill>
              </a:rPr>
              <a:t>、下列反应中，不属于氧化还原反应的是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6931025" y="5729288"/>
            <a:ext cx="1962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FF00"/>
                </a:solidFill>
                <a:latin typeface="宋体" pitchFamily="2" charset="-122"/>
              </a:rPr>
              <a:t>答案：</a:t>
            </a:r>
            <a:r>
              <a:rPr lang="en-US" altLang="zh-CN" sz="3200" b="1">
                <a:solidFill>
                  <a:srgbClr val="FFFF00"/>
                </a:solidFill>
                <a:latin typeface="宋体" pitchFamily="2" charset="-122"/>
              </a:rPr>
              <a:t>CD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50825" y="3730625"/>
            <a:ext cx="8208963" cy="573088"/>
            <a:chOff x="158" y="2339"/>
            <a:chExt cx="5171" cy="361"/>
          </a:xfrm>
        </p:grpSpPr>
        <p:graphicFrame>
          <p:nvGraphicFramePr>
            <p:cNvPr id="1029" name="Object 11"/>
            <p:cNvGraphicFramePr>
              <a:graphicFrameLocks noChangeAspect="1"/>
            </p:cNvGraphicFramePr>
            <p:nvPr/>
          </p:nvGraphicFramePr>
          <p:xfrm>
            <a:off x="158" y="2339"/>
            <a:ext cx="5171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3" name="公式" r:id="rId9" imgW="3276360" imgH="228600" progId="Equation.3">
                    <p:embed/>
                  </p:oleObj>
                </mc:Choice>
                <mc:Fallback>
                  <p:oleObj name="公式" r:id="rId9" imgW="327636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2339"/>
                          <a:ext cx="5171" cy="36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" name="Text Box 16"/>
            <p:cNvSpPr txBox="1">
              <a:spLocks noChangeArrowheads="1"/>
            </p:cNvSpPr>
            <p:nvPr/>
          </p:nvSpPr>
          <p:spPr bwMode="auto">
            <a:xfrm>
              <a:off x="802" y="2341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H</a:t>
              </a:r>
            </a:p>
          </p:txBody>
        </p:sp>
      </p:grpSp>
      <p:sp>
        <p:nvSpPr>
          <p:cNvPr id="21522" name="AutoShape 18"/>
          <p:cNvSpPr>
            <a:spLocks noChangeArrowheads="1"/>
          </p:cNvSpPr>
          <p:nvPr/>
        </p:nvSpPr>
        <p:spPr bwMode="auto">
          <a:xfrm>
            <a:off x="971550" y="5300663"/>
            <a:ext cx="2808288" cy="1152525"/>
          </a:xfrm>
          <a:prstGeom prst="wedgeEllipseCallout">
            <a:avLst>
              <a:gd name="adj1" fmla="val 70463"/>
              <a:gd name="adj2" fmla="val -6556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800"/>
              <a:t>化合价代数和为</a:t>
            </a:r>
            <a:r>
              <a:rPr lang="en-US" altLang="zh-CN" sz="280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9" grpId="0"/>
      <p:bldP spid="215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4608513" y="2636838"/>
            <a:ext cx="4140200" cy="2230437"/>
            <a:chOff x="3152" y="2024"/>
            <a:chExt cx="2608" cy="1405"/>
          </a:xfrm>
        </p:grpSpPr>
        <p:sp>
          <p:nvSpPr>
            <p:cNvPr id="7185" name="Oval 7"/>
            <p:cNvSpPr>
              <a:spLocks noChangeArrowheads="1"/>
            </p:cNvSpPr>
            <p:nvPr/>
          </p:nvSpPr>
          <p:spPr bwMode="auto">
            <a:xfrm>
              <a:off x="3152" y="2024"/>
              <a:ext cx="2608" cy="14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6" name="Text Box 23"/>
            <p:cNvSpPr txBox="1">
              <a:spLocks noChangeArrowheads="1"/>
            </p:cNvSpPr>
            <p:nvPr/>
          </p:nvSpPr>
          <p:spPr bwMode="auto">
            <a:xfrm>
              <a:off x="3881" y="2505"/>
              <a:ext cx="14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复分解反应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06363" y="2816225"/>
            <a:ext cx="3386137" cy="3781425"/>
            <a:chOff x="702" y="1263"/>
            <a:chExt cx="2116" cy="2382"/>
          </a:xfrm>
        </p:grpSpPr>
        <p:sp>
          <p:nvSpPr>
            <p:cNvPr id="7183" name="Oval 45"/>
            <p:cNvSpPr>
              <a:spLocks noChangeArrowheads="1"/>
            </p:cNvSpPr>
            <p:nvPr/>
          </p:nvSpPr>
          <p:spPr bwMode="auto">
            <a:xfrm>
              <a:off x="702" y="1263"/>
              <a:ext cx="2116" cy="238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4" name="Text Box 46"/>
            <p:cNvSpPr txBox="1">
              <a:spLocks noChangeArrowheads="1"/>
            </p:cNvSpPr>
            <p:nvPr/>
          </p:nvSpPr>
          <p:spPr bwMode="auto">
            <a:xfrm>
              <a:off x="1093" y="2021"/>
              <a:ext cx="1326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/>
                <a:t>氧化     还原</a:t>
              </a:r>
            </a:p>
            <a:p>
              <a:r>
                <a:rPr lang="zh-CN" altLang="en-US" sz="2800" b="1" dirty="0"/>
                <a:t>      </a:t>
              </a:r>
            </a:p>
            <a:p>
              <a:r>
                <a:rPr lang="zh-CN" altLang="en-US" sz="2800" b="1" dirty="0"/>
                <a:t>      反应</a:t>
              </a:r>
            </a:p>
          </p:txBody>
        </p: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4500563" y="1125538"/>
            <a:ext cx="1728787" cy="571500"/>
            <a:chOff x="1247" y="3022"/>
            <a:chExt cx="1060" cy="360"/>
          </a:xfrm>
        </p:grpSpPr>
        <p:sp>
          <p:nvSpPr>
            <p:cNvPr id="7181" name="Oval 49"/>
            <p:cNvSpPr>
              <a:spLocks noChangeArrowheads="1"/>
            </p:cNvSpPr>
            <p:nvPr/>
          </p:nvSpPr>
          <p:spPr bwMode="auto">
            <a:xfrm>
              <a:off x="1247" y="3022"/>
              <a:ext cx="1060" cy="3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2" name="Text Box 50"/>
            <p:cNvSpPr txBox="1">
              <a:spLocks noChangeArrowheads="1"/>
            </p:cNvSpPr>
            <p:nvPr/>
          </p:nvSpPr>
          <p:spPr bwMode="auto">
            <a:xfrm>
              <a:off x="1247" y="3022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置换反应</a:t>
              </a: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7092950" y="692150"/>
            <a:ext cx="1320800" cy="2063750"/>
            <a:chOff x="2245" y="890"/>
            <a:chExt cx="832" cy="1300"/>
          </a:xfrm>
        </p:grpSpPr>
        <p:sp>
          <p:nvSpPr>
            <p:cNvPr id="7179" name="Oval 52"/>
            <p:cNvSpPr>
              <a:spLocks noChangeArrowheads="1"/>
            </p:cNvSpPr>
            <p:nvPr/>
          </p:nvSpPr>
          <p:spPr bwMode="auto">
            <a:xfrm>
              <a:off x="2245" y="890"/>
              <a:ext cx="832" cy="1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0" name="Text Box 53"/>
            <p:cNvSpPr txBox="1">
              <a:spLocks noChangeArrowheads="1"/>
            </p:cNvSpPr>
            <p:nvPr/>
          </p:nvSpPr>
          <p:spPr bwMode="auto">
            <a:xfrm>
              <a:off x="2472" y="981"/>
              <a:ext cx="317" cy="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化合反应</a:t>
              </a:r>
            </a:p>
          </p:txBody>
        </p:sp>
      </p:grp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395288" y="836613"/>
            <a:ext cx="1320800" cy="2063750"/>
            <a:chOff x="430" y="890"/>
            <a:chExt cx="832" cy="1300"/>
          </a:xfrm>
        </p:grpSpPr>
        <p:sp>
          <p:nvSpPr>
            <p:cNvPr id="7177" name="Oval 55"/>
            <p:cNvSpPr>
              <a:spLocks noChangeArrowheads="1"/>
            </p:cNvSpPr>
            <p:nvPr/>
          </p:nvSpPr>
          <p:spPr bwMode="auto">
            <a:xfrm>
              <a:off x="430" y="890"/>
              <a:ext cx="832" cy="1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8" name="Text Box 56"/>
            <p:cNvSpPr txBox="1">
              <a:spLocks noChangeArrowheads="1"/>
            </p:cNvSpPr>
            <p:nvPr/>
          </p:nvSpPr>
          <p:spPr bwMode="auto">
            <a:xfrm>
              <a:off x="657" y="935"/>
              <a:ext cx="363" cy="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分解反应</a:t>
              </a:r>
            </a:p>
          </p:txBody>
        </p:sp>
      </p:grpSp>
      <p:sp>
        <p:nvSpPr>
          <p:cNvPr id="6201" name="Oval 57"/>
          <p:cNvSpPr>
            <a:spLocks noChangeArrowheads="1"/>
          </p:cNvSpPr>
          <p:nvPr/>
        </p:nvSpPr>
        <p:spPr bwMode="auto">
          <a:xfrm>
            <a:off x="106363" y="2816225"/>
            <a:ext cx="3384550" cy="37814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" name="Freeform 58"/>
          <p:cNvSpPr>
            <a:spLocks/>
          </p:cNvSpPr>
          <p:nvPr/>
        </p:nvSpPr>
        <p:spPr bwMode="auto">
          <a:xfrm>
            <a:off x="8243888" y="3463925"/>
            <a:ext cx="869950" cy="325438"/>
          </a:xfrm>
          <a:custGeom>
            <a:avLst/>
            <a:gdLst>
              <a:gd name="T0" fmla="*/ 0 w 548"/>
              <a:gd name="T1" fmla="*/ 144 h 205"/>
              <a:gd name="T2" fmla="*/ 128 w 548"/>
              <a:gd name="T3" fmla="*/ 172 h 205"/>
              <a:gd name="T4" fmla="*/ 247 w 548"/>
              <a:gd name="T5" fmla="*/ 144 h 205"/>
              <a:gd name="T6" fmla="*/ 375 w 548"/>
              <a:gd name="T7" fmla="*/ 98 h 205"/>
              <a:gd name="T8" fmla="*/ 366 w 548"/>
              <a:gd name="T9" fmla="*/ 34 h 205"/>
              <a:gd name="T10" fmla="*/ 228 w 548"/>
              <a:gd name="T11" fmla="*/ 62 h 205"/>
              <a:gd name="T12" fmla="*/ 201 w 548"/>
              <a:gd name="T13" fmla="*/ 126 h 205"/>
              <a:gd name="T14" fmla="*/ 329 w 548"/>
              <a:gd name="T15" fmla="*/ 172 h 205"/>
              <a:gd name="T16" fmla="*/ 548 w 548"/>
              <a:gd name="T17" fmla="*/ 126 h 20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48"/>
              <a:gd name="T28" fmla="*/ 0 h 205"/>
              <a:gd name="T29" fmla="*/ 548 w 548"/>
              <a:gd name="T30" fmla="*/ 205 h 20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48" h="205">
                <a:moveTo>
                  <a:pt x="0" y="144"/>
                </a:moveTo>
                <a:cubicBezTo>
                  <a:pt x="20" y="205"/>
                  <a:pt x="72" y="178"/>
                  <a:pt x="128" y="172"/>
                </a:cubicBezTo>
                <a:cubicBezTo>
                  <a:pt x="168" y="161"/>
                  <a:pt x="208" y="157"/>
                  <a:pt x="247" y="144"/>
                </a:cubicBezTo>
                <a:cubicBezTo>
                  <a:pt x="290" y="115"/>
                  <a:pt x="338" y="135"/>
                  <a:pt x="375" y="98"/>
                </a:cubicBezTo>
                <a:cubicBezTo>
                  <a:pt x="372" y="77"/>
                  <a:pt x="386" y="42"/>
                  <a:pt x="366" y="34"/>
                </a:cubicBezTo>
                <a:cubicBezTo>
                  <a:pt x="285" y="0"/>
                  <a:pt x="266" y="26"/>
                  <a:pt x="228" y="62"/>
                </a:cubicBezTo>
                <a:cubicBezTo>
                  <a:pt x="226" y="66"/>
                  <a:pt x="199" y="115"/>
                  <a:pt x="201" y="126"/>
                </a:cubicBezTo>
                <a:cubicBezTo>
                  <a:pt x="209" y="172"/>
                  <a:pt x="299" y="167"/>
                  <a:pt x="329" y="172"/>
                </a:cubicBezTo>
                <a:cubicBezTo>
                  <a:pt x="369" y="169"/>
                  <a:pt x="521" y="180"/>
                  <a:pt x="548" y="126"/>
                </a:cubicBezTo>
              </a:path>
            </a:pathLst>
          </a:cu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87 -0.16805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87 -0.16805 " pathEditMode="relative" ptsTypes="AA">
                                      <p:cBhvr>
                                        <p:cTn id="8" dur="2000" fill="hold"/>
                                        <p:tgtEl>
                                          <p:spTgt spid="6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27168E-6 L 0.03802 0.0386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8.67052E-7 L -0.26771 0.4825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00" y="24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7341E-6 L -0.35573 0.0596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00" y="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2"/>
          <p:cNvSpPr txBox="1">
            <a:spLocks noChangeArrowheads="1"/>
          </p:cNvSpPr>
          <p:nvPr/>
        </p:nvSpPr>
        <p:spPr bwMode="auto">
          <a:xfrm>
            <a:off x="714348" y="928670"/>
            <a:ext cx="77755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</a:rPr>
              <a:t>、在 </a:t>
            </a: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</a:rPr>
              <a:t>S + 2KNO</a:t>
            </a:r>
            <a:r>
              <a:rPr lang="en-US" altLang="zh-CN" sz="2800" b="1" baseline="-25000" dirty="0">
                <a:solidFill>
                  <a:schemeClr val="bg1"/>
                </a:solidFill>
                <a:latin typeface="宋体" pitchFamily="2" charset="-122"/>
              </a:rPr>
              <a:t>3 </a:t>
            </a: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</a:rPr>
              <a:t>+ 3C = K</a:t>
            </a:r>
            <a:r>
              <a:rPr lang="en-US" altLang="zh-CN" sz="2800" b="1" baseline="-25000" dirty="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</a:rPr>
              <a:t>S + N</a:t>
            </a:r>
            <a:r>
              <a:rPr lang="en-US" altLang="zh-CN" sz="2800" b="1" baseline="-25000" dirty="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en-US" altLang="en-US" sz="2800" b="1" dirty="0">
                <a:solidFill>
                  <a:schemeClr val="bg1"/>
                </a:solidFill>
                <a:latin typeface="宋体" pitchFamily="2" charset="-122"/>
              </a:rPr>
              <a:t>↑</a:t>
            </a: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</a:rPr>
              <a:t>+ 3CO</a:t>
            </a:r>
            <a:r>
              <a:rPr lang="en-US" altLang="zh-CN" sz="2800" b="1" baseline="-25000" dirty="0">
                <a:solidFill>
                  <a:schemeClr val="bg1"/>
                </a:solidFill>
                <a:latin typeface="宋体" pitchFamily="2" charset="-122"/>
              </a:rPr>
              <a:t>2 </a:t>
            </a:r>
            <a:r>
              <a:rPr lang="en-US" altLang="en-US" sz="2800" b="1" dirty="0">
                <a:solidFill>
                  <a:schemeClr val="bg1"/>
                </a:solidFill>
                <a:latin typeface="宋体" pitchFamily="2" charset="-122"/>
              </a:rPr>
              <a:t>↑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</a:rPr>
              <a:t>的反应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</a:rPr>
              <a:t>中</a:t>
            </a:r>
            <a:endParaRPr lang="zh-CN" altLang="en-US" sz="2800" b="1" dirty="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5285810" y="4552482"/>
            <a:ext cx="3889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FF00"/>
                </a:solidFill>
                <a:latin typeface="宋体" pitchFamily="2" charset="-122"/>
              </a:rPr>
              <a:t>C</a:t>
            </a:r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5285810" y="5228900"/>
            <a:ext cx="11525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S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、</a:t>
            </a: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N</a:t>
            </a:r>
          </a:p>
        </p:txBody>
      </p:sp>
      <p:sp>
        <p:nvSpPr>
          <p:cNvPr id="14" name="矩形 13"/>
          <p:cNvSpPr/>
          <p:nvPr/>
        </p:nvSpPr>
        <p:spPr>
          <a:xfrm>
            <a:off x="928662" y="3334566"/>
            <a:ext cx="41434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latin typeface="宋体" pitchFamily="2" charset="-122"/>
              </a:rPr>
              <a:t>发生氧化</a:t>
            </a:r>
            <a:r>
              <a:rPr lang="zh-CN" altLang="en-US" sz="2800" b="1" dirty="0" smtClean="0">
                <a:solidFill>
                  <a:srgbClr val="FFFFFF"/>
                </a:solidFill>
                <a:latin typeface="宋体" pitchFamily="2" charset="-122"/>
              </a:rPr>
              <a:t>反应的物质是</a:t>
            </a:r>
            <a:r>
              <a:rPr lang="en-US" altLang="zh-CN" sz="2800" b="1" dirty="0" smtClean="0">
                <a:solidFill>
                  <a:srgbClr val="FFFFFF"/>
                </a:solidFill>
                <a:latin typeface="宋体" pitchFamily="2" charset="-122"/>
              </a:rPr>
              <a:t>: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28662" y="4597454"/>
            <a:ext cx="2890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FFFF"/>
                </a:solidFill>
                <a:latin typeface="宋体" pitchFamily="2" charset="-122"/>
              </a:rPr>
              <a:t>被氧化的元素是</a:t>
            </a:r>
            <a:r>
              <a:rPr lang="en-US" altLang="zh-CN" sz="2800" b="1" dirty="0" smtClean="0">
                <a:solidFill>
                  <a:srgbClr val="FFFFFF"/>
                </a:solidFill>
                <a:latin typeface="宋体" pitchFamily="2" charset="-122"/>
              </a:rPr>
              <a:t>: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28662" y="5228900"/>
            <a:ext cx="2890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FFFF"/>
                </a:solidFill>
                <a:latin typeface="宋体" pitchFamily="2" charset="-122"/>
              </a:rPr>
              <a:t>被还原的元素是</a:t>
            </a:r>
            <a:r>
              <a:rPr lang="en-US" altLang="zh-CN" sz="2800" b="1" dirty="0" smtClean="0">
                <a:solidFill>
                  <a:srgbClr val="FFFFFF"/>
                </a:solidFill>
                <a:latin typeface="宋体" pitchFamily="2" charset="-122"/>
              </a:rPr>
              <a:t>: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28662" y="3966010"/>
            <a:ext cx="41434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FFFF"/>
                </a:solidFill>
                <a:latin typeface="宋体" pitchFamily="2" charset="-122"/>
              </a:rPr>
              <a:t>发生还原反应的物质是</a:t>
            </a:r>
            <a:r>
              <a:rPr lang="en-US" altLang="zh-CN" sz="2800" b="1" dirty="0" smtClean="0">
                <a:solidFill>
                  <a:srgbClr val="FFFFFF"/>
                </a:solidFill>
                <a:latin typeface="宋体" pitchFamily="2" charset="-122"/>
              </a:rPr>
              <a:t>: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285810" y="3312080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FF00"/>
                </a:solidFill>
                <a:latin typeface="宋体" pitchFamily="2" charset="-122"/>
              </a:rPr>
              <a:t>C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85810" y="3932281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795393" y="3929066"/>
            <a:ext cx="848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KNO</a:t>
            </a:r>
            <a:r>
              <a:rPr lang="en-US" altLang="zh-CN" sz="2800" b="1" baseline="-25000" dirty="0">
                <a:solidFill>
                  <a:srgbClr val="FF0000"/>
                </a:solidFill>
                <a:latin typeface="宋体" pitchFamily="2" charset="-122"/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8662" y="2071678"/>
            <a:ext cx="41434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化合价升高的元素是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: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8662" y="2703122"/>
            <a:ext cx="41434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化合价降低的元素是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: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85810" y="2071678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FF00"/>
                </a:solidFill>
                <a:latin typeface="宋体" pitchFamily="2" charset="-122"/>
              </a:rPr>
              <a:t>C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85810" y="2691879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宋体" pitchFamily="2" charset="-122"/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866831" y="2708474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宋体" pitchFamily="2" charset="-122"/>
              </a:rPr>
              <a:t>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9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225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225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7" grpId="0"/>
      <p:bldP spid="22549" grpId="0"/>
      <p:bldP spid="18" grpId="0"/>
      <p:bldP spid="19" grpId="0"/>
      <p:bldP spid="20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642910" y="1285860"/>
            <a:ext cx="7864475" cy="3109912"/>
            <a:chOff x="431" y="1875"/>
            <a:chExt cx="4954" cy="1959"/>
          </a:xfrm>
        </p:grpSpPr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431" y="1875"/>
              <a:ext cx="29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bg1"/>
                  </a:solidFill>
                  <a:latin typeface="宋体" pitchFamily="2" charset="-122"/>
                </a:rPr>
                <a:t>例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3</a:t>
              </a:r>
              <a:r>
                <a:rPr lang="zh-CN" altLang="en-US" sz="2800" b="1">
                  <a:solidFill>
                    <a:schemeClr val="bg1"/>
                  </a:solidFill>
                  <a:latin typeface="宋体" pitchFamily="2" charset="-122"/>
                </a:rPr>
                <a:t>、下列说法完全正确的是</a:t>
              </a:r>
            </a:p>
          </p:txBody>
        </p:sp>
        <p:sp>
          <p:nvSpPr>
            <p:cNvPr id="7" name="Text Box 14"/>
            <p:cNvSpPr txBox="1">
              <a:spLocks noChangeArrowheads="1"/>
            </p:cNvSpPr>
            <p:nvPr/>
          </p:nvSpPr>
          <p:spPr bwMode="auto">
            <a:xfrm>
              <a:off x="431" y="2283"/>
              <a:ext cx="47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A</a:t>
              </a:r>
              <a:r>
                <a:rPr lang="zh-CN" altLang="en-US" sz="2800" b="1">
                  <a:solidFill>
                    <a:schemeClr val="bg1"/>
                  </a:solidFill>
                  <a:latin typeface="宋体" pitchFamily="2" charset="-122"/>
                </a:rPr>
                <a:t>、有氧元素参加的反应一定是氧化还原反应；</a:t>
              </a:r>
            </a:p>
          </p:txBody>
        </p:sp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431" y="2691"/>
              <a:ext cx="49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B</a:t>
              </a:r>
              <a:r>
                <a:rPr lang="zh-CN" altLang="en-US" sz="2800" b="1">
                  <a:solidFill>
                    <a:schemeClr val="bg1"/>
                  </a:solidFill>
                  <a:latin typeface="宋体" pitchFamily="2" charset="-122"/>
                </a:rPr>
                <a:t>、有元素化合价变化反应一定是氧化还原反应；</a:t>
              </a:r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431" y="3099"/>
              <a:ext cx="45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C</a:t>
              </a:r>
              <a:r>
                <a:rPr lang="zh-CN" altLang="en-US" sz="2800" b="1">
                  <a:solidFill>
                    <a:schemeClr val="bg1"/>
                  </a:solidFill>
                  <a:latin typeface="宋体" pitchFamily="2" charset="-122"/>
                </a:rPr>
                <a:t>、有单质生成的反应一定是氧化还原反应；</a:t>
              </a:r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431" y="3507"/>
              <a:ext cx="38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D</a:t>
              </a:r>
              <a:r>
                <a:rPr lang="zh-CN" altLang="en-US" sz="2800" b="1">
                  <a:solidFill>
                    <a:schemeClr val="bg1"/>
                  </a:solidFill>
                  <a:latin typeface="宋体" pitchFamily="2" charset="-122"/>
                </a:rPr>
                <a:t>、复分解反应一定是氧化还原反应。</a:t>
              </a:r>
            </a:p>
          </p:txBody>
        </p:sp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6889722" y="4038585"/>
            <a:ext cx="1889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FF00"/>
                </a:solidFill>
                <a:latin typeface="宋体" pitchFamily="2" charset="-122"/>
              </a:rPr>
              <a:t>答案：</a:t>
            </a:r>
            <a:r>
              <a:rPr lang="en-US" altLang="zh-CN" sz="3200" b="1">
                <a:solidFill>
                  <a:srgbClr val="FFFF00"/>
                </a:solidFill>
                <a:latin typeface="宋体" pitchFamily="2" charset="-12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323850" y="836613"/>
            <a:ext cx="4211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二、氧化还原反应的实质 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042988" y="1484313"/>
            <a:ext cx="40528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、氧化还原反应的实质</a:t>
            </a:r>
            <a:r>
              <a:rPr lang="zh-CN" altLang="en-US" sz="28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1763688" y="2062489"/>
            <a:ext cx="54152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电子转移是氧化还原反应的实质 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23528" y="3571826"/>
            <a:ext cx="4319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Fe  +  Cu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2+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=  Fe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2+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+  Cu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88615" y="3108276"/>
            <a:ext cx="3657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</a:rPr>
              <a:t>0       +2        +2        0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609278" y="2420888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</a:rPr>
              <a:t>2e</a:t>
            </a:r>
            <a:r>
              <a:rPr lang="en-US" altLang="zh-CN" sz="2400" b="1" baseline="30000">
                <a:solidFill>
                  <a:schemeClr val="bg1"/>
                </a:solidFill>
              </a:rPr>
              <a:t>-</a:t>
            </a:r>
          </a:p>
        </p:txBody>
      </p: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539428" y="2924126"/>
            <a:ext cx="1150937" cy="287337"/>
            <a:chOff x="476" y="890"/>
            <a:chExt cx="1406" cy="181"/>
          </a:xfrm>
        </p:grpSpPr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476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76" y="890"/>
              <a:ext cx="140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1882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2987824" y="5241056"/>
            <a:ext cx="5394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4FeS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  +  11O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=  2Fe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O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3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+8SO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3111649" y="4937844"/>
            <a:ext cx="4903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+2  -1           0          +3  -2      +4 -2</a:t>
            </a:r>
          </a:p>
        </p:txBody>
      </p: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3275162" y="4602881"/>
            <a:ext cx="1728787" cy="385763"/>
            <a:chOff x="476" y="890"/>
            <a:chExt cx="1406" cy="181"/>
          </a:xfrm>
        </p:grpSpPr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476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476" y="890"/>
              <a:ext cx="140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1882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635078" y="4196481"/>
            <a:ext cx="1008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</a:rPr>
              <a:t>1e</a:t>
            </a:r>
            <a:r>
              <a:rPr lang="en-US" altLang="zh-CN" sz="2400" b="1" baseline="30000">
                <a:solidFill>
                  <a:schemeClr val="bg1"/>
                </a:solidFill>
              </a:rPr>
              <a:t>-</a:t>
            </a:r>
            <a:r>
              <a:rPr lang="en-US" altLang="zh-CN" b="1">
                <a:solidFill>
                  <a:schemeClr val="bg1"/>
                </a:solidFill>
              </a:rPr>
              <a:t>×4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3706962" y="6068144"/>
            <a:ext cx="1008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</a:rPr>
              <a:t>5e</a:t>
            </a:r>
            <a:r>
              <a:rPr lang="en-US" altLang="zh-CN" sz="2400" b="1" baseline="30000">
                <a:solidFill>
                  <a:schemeClr val="bg1"/>
                </a:solidFill>
              </a:rPr>
              <a:t>-</a:t>
            </a:r>
            <a:r>
              <a:rPr lang="en-US" altLang="zh-CN" b="1">
                <a:solidFill>
                  <a:schemeClr val="bg1"/>
                </a:solidFill>
              </a:rPr>
              <a:t>×8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grpSp>
        <p:nvGrpSpPr>
          <p:cNvPr id="26" name="Group 40"/>
          <p:cNvGrpSpPr>
            <a:grpSpLocks/>
          </p:cNvGrpSpPr>
          <p:nvPr/>
        </p:nvGrpSpPr>
        <p:grpSpPr bwMode="auto">
          <a:xfrm>
            <a:off x="3706962" y="5707781"/>
            <a:ext cx="1296987" cy="288925"/>
            <a:chOff x="884" y="3339"/>
            <a:chExt cx="817" cy="273"/>
          </a:xfrm>
        </p:grpSpPr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887" y="3340"/>
              <a:ext cx="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>
              <a:off x="884" y="3612"/>
              <a:ext cx="8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9"/>
            <p:cNvSpPr>
              <a:spLocks noChangeShapeType="1"/>
            </p:cNvSpPr>
            <p:nvPr/>
          </p:nvSpPr>
          <p:spPr bwMode="auto">
            <a:xfrm flipV="1">
              <a:off x="1701" y="3339"/>
              <a:ext cx="0" cy="27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00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8205" grpId="0"/>
      <p:bldP spid="11" grpId="0"/>
      <p:bldP spid="12" grpId="0"/>
      <p:bldP spid="13" grpId="0"/>
      <p:bldP spid="18" grpId="0"/>
      <p:bldP spid="19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1510</Words>
  <Application>Microsoft Office PowerPoint</Application>
  <PresentationFormat>全屏显示(4:3)</PresentationFormat>
  <Paragraphs>227</Paragraphs>
  <Slides>23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jhs</dc:creator>
  <cp:lastModifiedBy>USER</cp:lastModifiedBy>
  <cp:revision>20</cp:revision>
  <dcterms:created xsi:type="dcterms:W3CDTF">2010-10-26T12:55:17Z</dcterms:created>
  <dcterms:modified xsi:type="dcterms:W3CDTF">2013-11-20T06:52:34Z</dcterms:modified>
</cp:coreProperties>
</file>