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260" r:id="rId4"/>
    <p:sldId id="259" r:id="rId5"/>
    <p:sldId id="261" r:id="rId6"/>
    <p:sldId id="262" r:id="rId7"/>
    <p:sldId id="273" r:id="rId8"/>
    <p:sldId id="258" r:id="rId9"/>
    <p:sldId id="265" r:id="rId10"/>
    <p:sldId id="271" r:id="rId11"/>
    <p:sldId id="267" r:id="rId12"/>
    <p:sldId id="266" r:id="rId13"/>
    <p:sldId id="274" r:id="rId14"/>
    <p:sldId id="264" r:id="rId15"/>
    <p:sldId id="286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69" r:id="rId28"/>
    <p:sldId id="270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-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DFDE8-CD87-4302-B196-FC4AFC15D025}" type="datetimeFigureOut">
              <a:rPr lang="zh-CN" altLang="en-US" smtClean="0"/>
              <a:pPr/>
              <a:t>2014-09-01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0D462-CEEC-41DD-9CEA-7538D5C130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51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0D462-CEEC-41DD-9CEA-7538D5C1302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A56F-3B5A-42C2-9D40-1AC4452F6548}" type="datetime1">
              <a:rPr lang="zh-CN" altLang="en-US" smtClean="0"/>
              <a:pPr/>
              <a:t>2014-09-01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4125-E33F-4007-94FC-265ED3AD8C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4AF4-FAA5-410E-A121-3BD9A61AC14E}" type="datetime1">
              <a:rPr lang="zh-CN" altLang="en-US" smtClean="0"/>
              <a:pPr/>
              <a:t>2014-09-01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4125-E33F-4007-94FC-265ED3AD8C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6443-8025-4210-9018-D3C9C4066BEB}" type="datetime1">
              <a:rPr lang="zh-CN" altLang="en-US" smtClean="0"/>
              <a:pPr/>
              <a:t>2014-09-01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4125-E33F-4007-94FC-265ED3AD8C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3268-06C3-4616-9E7F-9EFCC640BDC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53576-5658-4DBC-9BEC-B85ACEE605D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1C140-91F5-4310-BC2A-831FA8589E2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6AEC1-A454-4E1B-975C-E28C0F765B9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4E32B-2648-42DF-AE0B-D50DF52489E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C7877-21FD-49A9-98E7-5D3C5001E0A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6589F-AA82-4759-9091-B3CA65F1DBD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9202D-3BF3-4A42-8A95-EDEC35E79CC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9368-4BB7-4A31-800D-2F5769CA86D6}" type="datetime1">
              <a:rPr lang="zh-CN" altLang="en-US" smtClean="0"/>
              <a:pPr/>
              <a:t>2014-09-01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4125-E33F-4007-94FC-265ED3AD8C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6A476-BB63-4CD9-A6B3-0D5BF55501D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914AE-B20B-4CA3-9A49-66A47C5B667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A7FDFA-92D1-4A70-B483-AEADD6AF0E3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D19C-589E-4D98-8302-B55E2088D759}" type="datetime1">
              <a:rPr lang="zh-CN" altLang="en-US" smtClean="0"/>
              <a:pPr/>
              <a:t>2014-09-01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4125-E33F-4007-94FC-265ED3AD8C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9B29-D2C5-462A-B37E-49A8E80F7E6B}" type="datetime1">
              <a:rPr lang="zh-CN" altLang="en-US" smtClean="0"/>
              <a:pPr/>
              <a:t>2014-09-01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4125-E33F-4007-94FC-265ED3AD8C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C720-94CB-4BEA-B59A-EB27D847A436}" type="datetime1">
              <a:rPr lang="zh-CN" altLang="en-US" smtClean="0"/>
              <a:pPr/>
              <a:t>2014-09-01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4125-E33F-4007-94FC-265ED3AD8C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F0BC-74A7-4DD4-ADC9-4BF397F04ED2}" type="datetime1">
              <a:rPr lang="zh-CN" altLang="en-US" smtClean="0"/>
              <a:pPr/>
              <a:t>2014-09-01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4125-E33F-4007-94FC-265ED3AD8C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0F5E-5E0F-4E16-9153-54EC9E22937C}" type="datetime1">
              <a:rPr lang="zh-CN" altLang="en-US" smtClean="0"/>
              <a:pPr/>
              <a:t>2014-09-01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4125-E33F-4007-94FC-265ED3AD8C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A012-6041-4BEE-8483-AAC8E3FF4A54}" type="datetime1">
              <a:rPr lang="zh-CN" altLang="en-US" smtClean="0"/>
              <a:pPr/>
              <a:t>2014-09-01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4125-E33F-4007-94FC-265ED3AD8C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8EFD-EA28-45ED-9E2D-09CC8F81FAF5}" type="datetime1">
              <a:rPr lang="zh-CN" altLang="en-US" smtClean="0"/>
              <a:pPr/>
              <a:t>2014-09-01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4125-E33F-4007-94FC-265ED3AD8C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8A6EE-F77F-48F3-A9A9-ADEA1BF5B486}" type="datetime1">
              <a:rPr lang="zh-CN" altLang="en-US" smtClean="0"/>
              <a:pPr/>
              <a:t>2014-09-01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A4125-E33F-4007-94FC-265ED3AD8C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rgbClr val="FFEB97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29E154-F2E2-474C-B936-F7D48F22F6FC}" type="slidenum">
              <a:rPr kumimoji="1"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14942" y="641725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深圳实验学校高中部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43834" y="64363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江宏生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43042" y="2643182"/>
            <a:ext cx="5806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smtClean="0"/>
              <a:t>第三节     盐类的水解</a:t>
            </a:r>
            <a:endParaRPr lang="zh-CN" altLang="en-US" sz="4800" b="1"/>
          </a:p>
        </p:txBody>
      </p:sp>
    </p:spTree>
  </p:cSld>
  <p:clrMapOvr>
    <a:masterClrMapping/>
  </p:clrMapOvr>
  <p:transition advTm="385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1695499"/>
            <a:ext cx="4014777" cy="3393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矩形 11"/>
          <p:cNvSpPr/>
          <p:nvPr/>
        </p:nvSpPr>
        <p:spPr>
          <a:xfrm>
            <a:off x="357159" y="1109947"/>
            <a:ext cx="7215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现在以</a:t>
            </a:r>
            <a:r>
              <a:rPr lang="en-US" altLang="zh-CN" sz="2400" b="1" dirty="0" smtClean="0">
                <a:latin typeface="+mn-ea"/>
              </a:rPr>
              <a:t>CH</a:t>
            </a:r>
            <a:r>
              <a:rPr lang="en-US" altLang="zh-CN" sz="2400" b="1" baseline="-25000" dirty="0" smtClean="0">
                <a:latin typeface="+mn-ea"/>
              </a:rPr>
              <a:t>3</a:t>
            </a:r>
            <a:r>
              <a:rPr lang="en-US" altLang="zh-CN" sz="2400" b="1" dirty="0" smtClean="0">
                <a:latin typeface="+mn-ea"/>
              </a:rPr>
              <a:t>COONa</a:t>
            </a:r>
            <a:r>
              <a:rPr lang="zh-CN" altLang="en-US" sz="2400" b="1" dirty="0" smtClean="0">
                <a:latin typeface="+mn-ea"/>
              </a:rPr>
              <a:t>溶液为例来分析其溶液的酸碱性</a:t>
            </a:r>
            <a:r>
              <a:rPr lang="en-US" altLang="zh-CN" sz="2400" b="1" dirty="0" smtClean="0">
                <a:latin typeface="+mn-ea"/>
              </a:rPr>
              <a:t>: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2844" y="5212357"/>
            <a:ext cx="8858312" cy="138499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0099"/>
                </a:solidFill>
                <a:latin typeface="+mn-ea"/>
              </a:rPr>
              <a:t>CH</a:t>
            </a:r>
            <a:r>
              <a:rPr lang="en-US" altLang="zh-CN" sz="2800" b="1" baseline="-25000" dirty="0" smtClean="0">
                <a:solidFill>
                  <a:srgbClr val="000099"/>
                </a:solidFill>
                <a:latin typeface="+mn-ea"/>
              </a:rPr>
              <a:t>3</a:t>
            </a:r>
            <a:r>
              <a:rPr lang="en-US" altLang="zh-CN" sz="2800" b="1" dirty="0" smtClean="0">
                <a:solidFill>
                  <a:srgbClr val="000099"/>
                </a:solidFill>
                <a:latin typeface="+mn-ea"/>
              </a:rPr>
              <a:t>COONa</a:t>
            </a:r>
            <a:r>
              <a:rPr lang="zh-CN" altLang="en-US" sz="2800" b="1" dirty="0" smtClean="0">
                <a:solidFill>
                  <a:srgbClr val="000099"/>
                </a:solidFill>
                <a:latin typeface="+mn-ea"/>
              </a:rPr>
              <a:t>与</a:t>
            </a:r>
            <a:r>
              <a:rPr lang="en-US" altLang="zh-CN" sz="2800" b="1" dirty="0" smtClean="0">
                <a:solidFill>
                  <a:srgbClr val="000099"/>
                </a:solidFill>
                <a:latin typeface="+mn-ea"/>
              </a:rPr>
              <a:t>H</a:t>
            </a:r>
            <a:r>
              <a:rPr lang="en-US" altLang="zh-CN" sz="2800" b="1" baseline="-25000" dirty="0" smtClean="0">
                <a:solidFill>
                  <a:srgbClr val="000099"/>
                </a:solidFill>
                <a:latin typeface="+mn-ea"/>
              </a:rPr>
              <a:t>2</a:t>
            </a:r>
            <a:r>
              <a:rPr lang="en-US" altLang="zh-CN" sz="2800" b="1" dirty="0" smtClean="0">
                <a:solidFill>
                  <a:srgbClr val="000099"/>
                </a:solidFill>
                <a:latin typeface="+mn-ea"/>
              </a:rPr>
              <a:t>O</a:t>
            </a:r>
            <a:r>
              <a:rPr lang="zh-CN" altLang="en-US" sz="2800" b="1" dirty="0" smtClean="0">
                <a:solidFill>
                  <a:srgbClr val="000099"/>
                </a:solidFill>
                <a:latin typeface="+mn-ea"/>
              </a:rPr>
              <a:t>反应的实质是</a:t>
            </a:r>
            <a:r>
              <a:rPr lang="en-US" altLang="zh-CN" sz="2800" b="1" dirty="0" smtClean="0">
                <a:solidFill>
                  <a:srgbClr val="000099"/>
                </a:solidFill>
                <a:latin typeface="+mn-ea"/>
              </a:rPr>
              <a:t>:CH</a:t>
            </a:r>
            <a:r>
              <a:rPr lang="en-US" altLang="zh-CN" sz="2800" b="1" baseline="-25000" dirty="0" smtClean="0">
                <a:solidFill>
                  <a:srgbClr val="000099"/>
                </a:solidFill>
                <a:latin typeface="+mn-ea"/>
              </a:rPr>
              <a:t>3</a:t>
            </a:r>
            <a:r>
              <a:rPr lang="en-US" altLang="zh-CN" sz="2800" b="1" dirty="0" smtClean="0">
                <a:solidFill>
                  <a:srgbClr val="000099"/>
                </a:solidFill>
                <a:latin typeface="+mn-ea"/>
              </a:rPr>
              <a:t>COONa</a:t>
            </a:r>
            <a:r>
              <a:rPr lang="zh-CN" altLang="en-US" sz="2800" b="1" dirty="0" smtClean="0">
                <a:solidFill>
                  <a:srgbClr val="000099"/>
                </a:solidFill>
                <a:latin typeface="+mn-ea"/>
              </a:rPr>
              <a:t>电离出的</a:t>
            </a:r>
            <a:r>
              <a:rPr lang="en-US" altLang="zh-CN" sz="2800" b="1" dirty="0" smtClean="0">
                <a:solidFill>
                  <a:srgbClr val="000099"/>
                </a:solidFill>
                <a:latin typeface="+mn-ea"/>
                <a:cs typeface="宋体" pitchFamily="2" charset="-122"/>
              </a:rPr>
              <a:t>CH</a:t>
            </a:r>
            <a:r>
              <a:rPr lang="en-US" altLang="zh-CN" sz="2800" b="1" baseline="-25000" dirty="0" smtClean="0">
                <a:solidFill>
                  <a:srgbClr val="000099"/>
                </a:solidFill>
                <a:latin typeface="+mn-ea"/>
                <a:cs typeface="宋体" pitchFamily="2" charset="-122"/>
              </a:rPr>
              <a:t>3</a:t>
            </a:r>
            <a:r>
              <a:rPr lang="en-US" altLang="zh-CN" sz="2800" b="1" dirty="0" smtClean="0">
                <a:solidFill>
                  <a:srgbClr val="000099"/>
                </a:solidFill>
                <a:latin typeface="+mn-ea"/>
                <a:cs typeface="宋体" pitchFamily="2" charset="-122"/>
              </a:rPr>
              <a:t>COO</a:t>
            </a:r>
            <a:r>
              <a:rPr lang="en-US" altLang="zh-CN" sz="2800" b="1" baseline="30000" dirty="0" smtClean="0">
                <a:solidFill>
                  <a:srgbClr val="000099"/>
                </a:solidFill>
                <a:latin typeface="+mn-ea"/>
                <a:cs typeface="宋体" pitchFamily="2" charset="-122"/>
              </a:rPr>
              <a:t>-</a:t>
            </a:r>
            <a:r>
              <a:rPr lang="zh-CN" altLang="en-US" sz="2800" b="1" dirty="0" smtClean="0">
                <a:solidFill>
                  <a:srgbClr val="000099"/>
                </a:solidFill>
                <a:latin typeface="+mn-ea"/>
              </a:rPr>
              <a:t>和</a:t>
            </a:r>
            <a:r>
              <a:rPr lang="en-US" altLang="zh-CN" sz="2800" b="1" dirty="0" smtClean="0">
                <a:solidFill>
                  <a:srgbClr val="000099"/>
                </a:solidFill>
                <a:latin typeface="+mn-ea"/>
              </a:rPr>
              <a:t>H</a:t>
            </a:r>
            <a:r>
              <a:rPr lang="en-US" altLang="zh-CN" sz="2800" b="1" baseline="-25000" dirty="0" smtClean="0">
                <a:solidFill>
                  <a:srgbClr val="000099"/>
                </a:solidFill>
                <a:latin typeface="+mn-ea"/>
              </a:rPr>
              <a:t>2</a:t>
            </a:r>
            <a:r>
              <a:rPr lang="en-US" altLang="zh-CN" sz="2800" b="1" dirty="0" smtClean="0">
                <a:solidFill>
                  <a:srgbClr val="000099"/>
                </a:solidFill>
                <a:latin typeface="+mn-ea"/>
              </a:rPr>
              <a:t>O</a:t>
            </a:r>
            <a:r>
              <a:rPr lang="zh-CN" altLang="en-US" sz="2800" b="1" dirty="0" smtClean="0">
                <a:solidFill>
                  <a:srgbClr val="000099"/>
                </a:solidFill>
                <a:latin typeface="+mn-ea"/>
              </a:rPr>
              <a:t>电离出的</a:t>
            </a:r>
            <a:r>
              <a:rPr lang="en-US" altLang="zh-CN" sz="2800" b="1" dirty="0" smtClean="0">
                <a:solidFill>
                  <a:srgbClr val="000099"/>
                </a:solidFill>
                <a:latin typeface="+mn-ea"/>
              </a:rPr>
              <a:t>H</a:t>
            </a:r>
            <a:r>
              <a:rPr lang="en-US" altLang="zh-CN" sz="2800" b="1" baseline="30000" dirty="0" smtClean="0">
                <a:solidFill>
                  <a:srgbClr val="000099"/>
                </a:solidFill>
                <a:latin typeface="+mn-ea"/>
              </a:rPr>
              <a:t>+</a:t>
            </a:r>
            <a:r>
              <a:rPr lang="zh-CN" altLang="en-US" sz="2800" b="1" dirty="0" smtClean="0">
                <a:solidFill>
                  <a:srgbClr val="000099"/>
                </a:solidFill>
                <a:latin typeface="+mn-ea"/>
              </a:rPr>
              <a:t>结合生成弱电解质</a:t>
            </a:r>
            <a:r>
              <a:rPr lang="en-US" altLang="zh-CN" sz="2800" b="1" dirty="0" smtClean="0">
                <a:solidFill>
                  <a:srgbClr val="000099"/>
                </a:solidFill>
                <a:latin typeface="+mn-ea"/>
              </a:rPr>
              <a:t>CH</a:t>
            </a:r>
            <a:r>
              <a:rPr lang="en-US" altLang="zh-CN" sz="2800" b="1" baseline="-25000" dirty="0" smtClean="0">
                <a:solidFill>
                  <a:srgbClr val="000099"/>
                </a:solidFill>
                <a:latin typeface="+mn-ea"/>
              </a:rPr>
              <a:t>3</a:t>
            </a:r>
            <a:r>
              <a:rPr lang="en-US" altLang="zh-CN" sz="2800" b="1" dirty="0" smtClean="0">
                <a:solidFill>
                  <a:srgbClr val="000099"/>
                </a:solidFill>
                <a:latin typeface="+mn-ea"/>
              </a:rPr>
              <a:t>COOH,</a:t>
            </a:r>
            <a:r>
              <a:rPr lang="zh-CN" altLang="en-US" sz="2800" b="1" dirty="0" smtClean="0">
                <a:solidFill>
                  <a:srgbClr val="000099"/>
                </a:solidFill>
                <a:latin typeface="宋体"/>
              </a:rPr>
              <a:t>从而促进了水的电离</a:t>
            </a:r>
            <a:r>
              <a:rPr lang="en-US" altLang="zh-CN" sz="2800" b="1" dirty="0" smtClean="0">
                <a:solidFill>
                  <a:srgbClr val="000099"/>
                </a:solidFill>
                <a:latin typeface="宋体"/>
              </a:rPr>
              <a:t>,</a:t>
            </a:r>
            <a:r>
              <a:rPr lang="zh-CN" altLang="en-US" sz="2800" b="1" dirty="0" smtClean="0">
                <a:solidFill>
                  <a:srgbClr val="000099"/>
                </a:solidFill>
                <a:latin typeface="宋体"/>
              </a:rPr>
              <a:t>以至于溶液中的</a:t>
            </a:r>
            <a:r>
              <a:rPr lang="en-US" altLang="zh-CN" sz="2800" b="1" dirty="0" smtClean="0">
                <a:solidFill>
                  <a:srgbClr val="000099"/>
                </a:solidFill>
                <a:latin typeface="宋体"/>
              </a:rPr>
              <a:t>c(H</a:t>
            </a:r>
            <a:r>
              <a:rPr lang="en-US" altLang="zh-CN" sz="2800" b="1" baseline="30000" dirty="0" smtClean="0">
                <a:solidFill>
                  <a:srgbClr val="000099"/>
                </a:solidFill>
                <a:latin typeface="宋体"/>
              </a:rPr>
              <a:t>+</a:t>
            </a:r>
            <a:r>
              <a:rPr lang="en-US" altLang="zh-CN" sz="2800" b="1" dirty="0" smtClean="0">
                <a:solidFill>
                  <a:srgbClr val="000099"/>
                </a:solidFill>
                <a:latin typeface="宋体"/>
              </a:rPr>
              <a:t>)&lt;c(OH</a:t>
            </a:r>
            <a:r>
              <a:rPr lang="en-US" altLang="zh-CN" sz="2800" b="1" baseline="30000" dirty="0" smtClean="0">
                <a:solidFill>
                  <a:srgbClr val="000099"/>
                </a:solidFill>
                <a:latin typeface="宋体"/>
              </a:rPr>
              <a:t>-</a:t>
            </a:r>
            <a:r>
              <a:rPr lang="en-US" altLang="zh-CN" sz="2800" b="1" dirty="0" smtClean="0">
                <a:solidFill>
                  <a:srgbClr val="000099"/>
                </a:solidFill>
                <a:latin typeface="宋体"/>
              </a:rPr>
              <a:t>) ,</a:t>
            </a:r>
            <a:r>
              <a:rPr lang="zh-CN" altLang="en-US" sz="2800" b="1" dirty="0" smtClean="0">
                <a:solidFill>
                  <a:srgbClr val="000099"/>
                </a:solidFill>
                <a:latin typeface="宋体"/>
              </a:rPr>
              <a:t>使溶液显碱性</a:t>
            </a:r>
            <a:r>
              <a:rPr lang="zh-CN" altLang="en-US" sz="2800" b="1" dirty="0" smtClean="0">
                <a:solidFill>
                  <a:srgbClr val="000099"/>
                </a:solidFill>
                <a:latin typeface="+mn-ea"/>
              </a:rPr>
              <a:t>。</a:t>
            </a:r>
            <a:endParaRPr lang="zh-CN" altLang="en-US" sz="2800" b="1" dirty="0">
              <a:solidFill>
                <a:srgbClr val="000099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7158" y="571480"/>
            <a:ext cx="2351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宋体"/>
              </a:rPr>
              <a:t>[</a:t>
            </a:r>
            <a:r>
              <a:rPr lang="zh-CN" altLang="en-US" sz="2400" b="1" dirty="0" smtClean="0">
                <a:solidFill>
                  <a:srgbClr val="000099"/>
                </a:solidFill>
                <a:latin typeface="宋体"/>
              </a:rPr>
              <a:t>强碱弱酸盐</a:t>
            </a:r>
            <a:r>
              <a:rPr lang="en-US" altLang="zh-CN" sz="2400" b="1" dirty="0" smtClean="0">
                <a:solidFill>
                  <a:srgbClr val="000099"/>
                </a:solidFill>
                <a:latin typeface="宋体"/>
              </a:rPr>
              <a:t>]：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170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59" y="571480"/>
            <a:ext cx="7929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现在请以</a:t>
            </a:r>
            <a:r>
              <a:rPr lang="en-US" altLang="zh-CN" sz="2400" b="1" dirty="0" smtClean="0">
                <a:latin typeface="Adobe 仿宋 Std R" pitchFamily="18" charset="-122"/>
                <a:ea typeface="Adobe 仿宋 Std R" pitchFamily="18" charset="-122"/>
              </a:rPr>
              <a:t>NaHCO</a:t>
            </a:r>
            <a:r>
              <a:rPr lang="en-US" altLang="zh-CN" sz="2400" b="1" baseline="-25000" dirty="0" smtClean="0">
                <a:latin typeface="Adobe 仿宋 Std R" pitchFamily="18" charset="-122"/>
                <a:ea typeface="Adobe 仿宋 Std R" pitchFamily="18" charset="-122"/>
              </a:rPr>
              <a:t>3</a:t>
            </a:r>
            <a:r>
              <a:rPr lang="zh-CN" altLang="en-US" sz="2400" b="1" dirty="0" smtClean="0"/>
              <a:t>溶液为例来分析其溶液的酸碱性</a:t>
            </a:r>
            <a:r>
              <a:rPr lang="en-US" altLang="zh-CN" sz="2400" b="1" dirty="0" smtClean="0"/>
              <a:t>:</a:t>
            </a:r>
            <a:endParaRPr lang="zh-CN" altLang="en-US" sz="24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2214547" y="1477020"/>
            <a:ext cx="3571900" cy="461665"/>
            <a:chOff x="4000496" y="857232"/>
            <a:chExt cx="3000396" cy="461665"/>
          </a:xfrm>
          <a:noFill/>
        </p:grpSpPr>
        <p:sp>
          <p:nvSpPr>
            <p:cNvPr id="6" name="矩形 5"/>
            <p:cNvSpPr/>
            <p:nvPr/>
          </p:nvSpPr>
          <p:spPr>
            <a:xfrm>
              <a:off x="4000496" y="857232"/>
              <a:ext cx="3000396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latin typeface="Arial" pitchFamily="34" charset="0"/>
                  <a:ea typeface="宋体" pitchFamily="2" charset="-122"/>
                  <a:cs typeface="宋体" pitchFamily="2" charset="-122"/>
                </a:rPr>
                <a:t>H</a:t>
              </a:r>
              <a:r>
                <a:rPr lang="en-US" altLang="zh-CN" sz="2400" baseline="-25000" dirty="0" smtClean="0">
                  <a:latin typeface="Arial" pitchFamily="34" charset="0"/>
                  <a:ea typeface="宋体" pitchFamily="2" charset="-122"/>
                  <a:cs typeface="宋体" pitchFamily="2" charset="-122"/>
                </a:rPr>
                <a:t>2</a:t>
              </a:r>
              <a:r>
                <a:rPr lang="en-US" altLang="zh-CN" sz="2400" dirty="0" smtClean="0">
                  <a:latin typeface="Arial" pitchFamily="34" charset="0"/>
                  <a:ea typeface="宋体" pitchFamily="2" charset="-122"/>
                  <a:cs typeface="宋体" pitchFamily="2" charset="-122"/>
                </a:rPr>
                <a:t>O             OH</a:t>
              </a:r>
              <a:r>
                <a:rPr lang="en-US" altLang="zh-CN" sz="2400" baseline="30000" dirty="0" smtClean="0">
                  <a:latin typeface="Arial" pitchFamily="34" charset="0"/>
                  <a:ea typeface="宋体" pitchFamily="2" charset="-122"/>
                  <a:cs typeface="宋体" pitchFamily="2" charset="-122"/>
                </a:rPr>
                <a:t>-</a:t>
              </a:r>
              <a:r>
                <a:rPr lang="en-US" altLang="zh-CN" sz="2400" dirty="0" smtClean="0">
                  <a:latin typeface="Arial" pitchFamily="34" charset="0"/>
                  <a:ea typeface="宋体" pitchFamily="2" charset="-122"/>
                  <a:cs typeface="宋体" pitchFamily="2" charset="-122"/>
                </a:rPr>
                <a:t> + H</a:t>
              </a:r>
              <a:r>
                <a:rPr lang="en-US" altLang="zh-CN" sz="2400" baseline="30000" dirty="0" smtClean="0">
                  <a:latin typeface="Arial" pitchFamily="34" charset="0"/>
                  <a:ea typeface="宋体" pitchFamily="2" charset="-122"/>
                  <a:cs typeface="宋体" pitchFamily="2" charset="-122"/>
                </a:rPr>
                <a:t>+</a:t>
              </a:r>
            </a:p>
          </p:txBody>
        </p:sp>
        <p:graphicFrame>
          <p:nvGraphicFramePr>
            <p:cNvPr id="7" name="Object 3"/>
            <p:cNvGraphicFramePr>
              <a:graphicFrameLocks noChangeAspect="1"/>
            </p:cNvGraphicFramePr>
            <p:nvPr/>
          </p:nvGraphicFramePr>
          <p:xfrm>
            <a:off x="4540566" y="928670"/>
            <a:ext cx="960438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" r:id="rId4" imgW="498764" imgH="176486" progId="">
                    <p:embed/>
                  </p:oleObj>
                </mc:Choice>
                <mc:Fallback>
                  <p:oleObj r:id="rId4" imgW="498764" imgH="176486" progId="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0566" y="928670"/>
                          <a:ext cx="960438" cy="357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矩形 7"/>
          <p:cNvSpPr/>
          <p:nvPr/>
        </p:nvSpPr>
        <p:spPr>
          <a:xfrm>
            <a:off x="1433067" y="2071678"/>
            <a:ext cx="42819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+mn-ea"/>
              </a:rPr>
              <a:t>NaHCO</a:t>
            </a:r>
            <a:r>
              <a:rPr lang="en-US" altLang="zh-CN" sz="2800" b="1" baseline="-25000" dirty="0" smtClean="0">
                <a:latin typeface="+mn-ea"/>
              </a:rPr>
              <a:t>3   </a:t>
            </a:r>
            <a:r>
              <a:rPr lang="en-US" altLang="zh-CN" sz="2800" b="1" dirty="0" smtClean="0">
                <a:latin typeface="+mn-ea"/>
              </a:rPr>
              <a:t>=   Na</a:t>
            </a:r>
            <a:r>
              <a:rPr lang="en-US" altLang="zh-CN" sz="2800" b="1" baseline="30000" dirty="0" smtClean="0">
                <a:latin typeface="+mn-ea"/>
              </a:rPr>
              <a:t>+  </a:t>
            </a:r>
            <a:r>
              <a:rPr lang="en-US" altLang="zh-CN" sz="2800" b="1" dirty="0" smtClean="0">
                <a:latin typeface="+mn-ea"/>
              </a:rPr>
              <a:t>+ </a:t>
            </a:r>
            <a:r>
              <a:rPr lang="en-US" altLang="zh-CN" sz="2800" dirty="0" smtClean="0">
                <a:latin typeface="+mn-ea"/>
              </a:rPr>
              <a:t>HC</a:t>
            </a:r>
            <a:r>
              <a:rPr lang="en-US" altLang="zh-CN" sz="2800" b="1" dirty="0" smtClean="0">
                <a:latin typeface="+mn-ea"/>
              </a:rPr>
              <a:t>O</a:t>
            </a:r>
            <a:r>
              <a:rPr lang="en-US" altLang="zh-CN" sz="2800" b="1" baseline="-25000" dirty="0" smtClean="0">
                <a:latin typeface="+mn-ea"/>
              </a:rPr>
              <a:t>3</a:t>
            </a:r>
            <a:r>
              <a:rPr lang="en-US" altLang="zh-CN" sz="2800" b="1" baseline="30000" dirty="0" smtClean="0">
                <a:latin typeface="+mn-ea"/>
              </a:rPr>
              <a:t>-</a:t>
            </a:r>
            <a:r>
              <a:rPr lang="en-US" altLang="zh-CN" sz="2800" b="1" baseline="-25000" dirty="0" smtClean="0">
                <a:latin typeface="+mn-ea"/>
              </a:rPr>
              <a:t> </a:t>
            </a:r>
            <a:endParaRPr lang="zh-CN" altLang="en-US" sz="2800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86314" y="1834210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+</a:t>
            </a:r>
            <a:endParaRPr lang="zh-CN" altLang="en-US" dirty="0"/>
          </a:p>
        </p:txBody>
      </p:sp>
      <p:pic>
        <p:nvPicPr>
          <p:cNvPr id="10" name="Picture 4" descr="D:\USER\Desktop\图片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4750009" y="2678316"/>
            <a:ext cx="571504" cy="215485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4603597" y="3000372"/>
            <a:ext cx="968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宋体"/>
              </a:rPr>
              <a:t>H</a:t>
            </a:r>
            <a:r>
              <a:rPr lang="en-US" altLang="zh-CN" sz="2800" b="1" baseline="-25000" dirty="0" smtClean="0">
                <a:latin typeface="宋体"/>
              </a:rPr>
              <a:t>2</a:t>
            </a:r>
            <a:r>
              <a:rPr lang="en-US" altLang="zh-CN" sz="2800" b="1" dirty="0" smtClean="0">
                <a:latin typeface="宋体"/>
              </a:rPr>
              <a:t>CO</a:t>
            </a:r>
            <a:r>
              <a:rPr lang="en-US" altLang="zh-CN" sz="2800" b="1" baseline="-25000" dirty="0" smtClean="0">
                <a:latin typeface="宋体"/>
              </a:rPr>
              <a:t>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929322" y="3000372"/>
            <a:ext cx="2258952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c(H</a:t>
            </a:r>
            <a:r>
              <a:rPr lang="en-US" altLang="zh-CN" sz="2400" b="1" baseline="30000" dirty="0" smtClean="0">
                <a:latin typeface="+mn-ea"/>
              </a:rPr>
              <a:t>+</a:t>
            </a:r>
            <a:r>
              <a:rPr lang="en-US" altLang="zh-CN" sz="2400" b="1" dirty="0" smtClean="0">
                <a:latin typeface="+mn-ea"/>
              </a:rPr>
              <a:t>) &lt;c(OH</a:t>
            </a:r>
            <a:r>
              <a:rPr lang="en-US" altLang="zh-CN" sz="2400" b="1" baseline="30000" dirty="0" smtClean="0">
                <a:latin typeface="+mn-ea"/>
              </a:rPr>
              <a:t>-</a:t>
            </a:r>
            <a:r>
              <a:rPr lang="en-US" altLang="zh-CN" sz="2400" b="1" dirty="0" smtClean="0">
                <a:latin typeface="+mn-ea"/>
              </a:rPr>
              <a:t>) 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2844" y="4786322"/>
            <a:ext cx="8786874" cy="138499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0099"/>
                </a:solidFill>
                <a:latin typeface="宋体"/>
              </a:rPr>
              <a:t>NaHCO</a:t>
            </a:r>
            <a:r>
              <a:rPr lang="en-US" altLang="zh-CN" sz="2800" b="1" baseline="-25000" dirty="0" smtClean="0">
                <a:solidFill>
                  <a:srgbClr val="000099"/>
                </a:solidFill>
                <a:latin typeface="宋体"/>
              </a:rPr>
              <a:t>3</a:t>
            </a:r>
            <a:r>
              <a:rPr lang="zh-CN" altLang="en-US" sz="2800" b="1" dirty="0" smtClean="0">
                <a:solidFill>
                  <a:srgbClr val="000099"/>
                </a:solidFill>
              </a:rPr>
              <a:t>与水反应的实质是：</a:t>
            </a:r>
            <a:r>
              <a:rPr lang="en-US" altLang="zh-CN" sz="2800" b="1" dirty="0" smtClean="0">
                <a:solidFill>
                  <a:srgbClr val="000099"/>
                </a:solidFill>
                <a:latin typeface="宋体"/>
              </a:rPr>
              <a:t> NaHCO</a:t>
            </a:r>
            <a:r>
              <a:rPr lang="en-US" altLang="zh-CN" sz="2800" b="1" baseline="-25000" dirty="0" smtClean="0">
                <a:solidFill>
                  <a:srgbClr val="000099"/>
                </a:solidFill>
                <a:latin typeface="宋体"/>
              </a:rPr>
              <a:t>3</a:t>
            </a:r>
            <a:r>
              <a:rPr lang="zh-CN" altLang="en-US" sz="2800" b="1" dirty="0" smtClean="0">
                <a:solidFill>
                  <a:srgbClr val="000099"/>
                </a:solidFill>
              </a:rPr>
              <a:t>电离出的</a:t>
            </a:r>
            <a:r>
              <a:rPr lang="en-US" altLang="zh-CN" sz="2800" b="1" dirty="0" smtClean="0">
                <a:solidFill>
                  <a:srgbClr val="000099"/>
                </a:solidFill>
                <a:latin typeface="宋体"/>
              </a:rPr>
              <a:t>HCO</a:t>
            </a:r>
            <a:r>
              <a:rPr lang="en-US" altLang="zh-CN" sz="2800" b="1" baseline="-25000" dirty="0" smtClean="0">
                <a:solidFill>
                  <a:srgbClr val="000099"/>
                </a:solidFill>
                <a:latin typeface="宋体"/>
              </a:rPr>
              <a:t>3</a:t>
            </a:r>
            <a:r>
              <a:rPr lang="en-US" altLang="zh-CN" sz="2800" b="1" baseline="30000" dirty="0" smtClean="0">
                <a:solidFill>
                  <a:srgbClr val="000099"/>
                </a:solidFill>
                <a:latin typeface="宋体"/>
              </a:rPr>
              <a:t>-</a:t>
            </a:r>
            <a:r>
              <a:rPr lang="zh-CN" altLang="en-US" sz="2800" b="1" dirty="0" smtClean="0">
                <a:solidFill>
                  <a:srgbClr val="000099"/>
                </a:solidFill>
              </a:rPr>
              <a:t>和</a:t>
            </a:r>
            <a:r>
              <a:rPr lang="en-US" altLang="zh-CN" sz="2800" b="1" dirty="0" smtClean="0">
                <a:solidFill>
                  <a:srgbClr val="000099"/>
                </a:solidFill>
              </a:rPr>
              <a:t>H</a:t>
            </a:r>
            <a:r>
              <a:rPr lang="en-US" altLang="zh-CN" sz="2800" b="1" baseline="-25000" dirty="0" smtClean="0">
                <a:solidFill>
                  <a:srgbClr val="000099"/>
                </a:solidFill>
              </a:rPr>
              <a:t>2</a:t>
            </a:r>
            <a:r>
              <a:rPr lang="en-US" altLang="zh-CN" sz="2800" b="1" dirty="0" smtClean="0">
                <a:solidFill>
                  <a:srgbClr val="000099"/>
                </a:solidFill>
              </a:rPr>
              <a:t>O</a:t>
            </a:r>
            <a:r>
              <a:rPr lang="zh-CN" altLang="en-US" sz="2800" b="1" dirty="0" smtClean="0">
                <a:solidFill>
                  <a:srgbClr val="000099"/>
                </a:solidFill>
              </a:rPr>
              <a:t>电离出的</a:t>
            </a:r>
            <a:r>
              <a:rPr lang="en-US" altLang="zh-CN" sz="2800" b="1" dirty="0" smtClean="0">
                <a:solidFill>
                  <a:srgbClr val="000099"/>
                </a:solidFill>
              </a:rPr>
              <a:t>H</a:t>
            </a:r>
            <a:r>
              <a:rPr lang="en-US" altLang="zh-CN" sz="2800" b="1" baseline="30000" dirty="0" smtClean="0">
                <a:solidFill>
                  <a:srgbClr val="000099"/>
                </a:solidFill>
              </a:rPr>
              <a:t>+</a:t>
            </a:r>
            <a:r>
              <a:rPr lang="zh-CN" altLang="en-US" sz="2800" b="1" dirty="0" smtClean="0">
                <a:solidFill>
                  <a:srgbClr val="000099"/>
                </a:solidFill>
              </a:rPr>
              <a:t>结合生成弱电解质</a:t>
            </a:r>
            <a:r>
              <a:rPr lang="en-US" altLang="zh-CN" sz="2800" b="1" dirty="0" smtClean="0">
                <a:solidFill>
                  <a:srgbClr val="000099"/>
                </a:solidFill>
                <a:latin typeface="宋体"/>
              </a:rPr>
              <a:t>H</a:t>
            </a:r>
            <a:r>
              <a:rPr lang="en-US" altLang="zh-CN" sz="2800" b="1" baseline="-25000" dirty="0" smtClean="0">
                <a:solidFill>
                  <a:srgbClr val="000099"/>
                </a:solidFill>
                <a:latin typeface="宋体"/>
              </a:rPr>
              <a:t>2</a:t>
            </a:r>
            <a:r>
              <a:rPr lang="en-US" altLang="zh-CN" sz="2800" b="1" dirty="0" smtClean="0">
                <a:solidFill>
                  <a:srgbClr val="000099"/>
                </a:solidFill>
                <a:latin typeface="宋体"/>
              </a:rPr>
              <a:t>CO</a:t>
            </a:r>
            <a:r>
              <a:rPr lang="en-US" altLang="zh-CN" sz="2800" b="1" baseline="-25000" dirty="0" smtClean="0">
                <a:solidFill>
                  <a:srgbClr val="000099"/>
                </a:solidFill>
                <a:latin typeface="宋体"/>
              </a:rPr>
              <a:t>3</a:t>
            </a:r>
            <a:r>
              <a:rPr lang="en-US" altLang="zh-CN" sz="2800" b="1" dirty="0" smtClean="0">
                <a:solidFill>
                  <a:srgbClr val="000099"/>
                </a:solidFill>
                <a:latin typeface="+mn-ea"/>
              </a:rPr>
              <a:t> ,</a:t>
            </a:r>
            <a:r>
              <a:rPr lang="zh-CN" altLang="en-US" sz="2800" b="1" dirty="0" smtClean="0">
                <a:solidFill>
                  <a:srgbClr val="000099"/>
                </a:solidFill>
                <a:latin typeface="宋体"/>
              </a:rPr>
              <a:t>从而促进了水的电离</a:t>
            </a:r>
            <a:r>
              <a:rPr lang="en-US" altLang="zh-CN" sz="2800" b="1" dirty="0" smtClean="0">
                <a:solidFill>
                  <a:srgbClr val="000099"/>
                </a:solidFill>
                <a:latin typeface="宋体"/>
              </a:rPr>
              <a:t>,</a:t>
            </a:r>
            <a:r>
              <a:rPr lang="zh-CN" altLang="en-US" sz="2800" b="1" dirty="0" smtClean="0">
                <a:solidFill>
                  <a:srgbClr val="000099"/>
                </a:solidFill>
                <a:latin typeface="宋体"/>
              </a:rPr>
              <a:t>以至于溶液中的</a:t>
            </a:r>
            <a:r>
              <a:rPr lang="en-US" altLang="zh-CN" sz="2800" b="1" dirty="0" smtClean="0">
                <a:solidFill>
                  <a:srgbClr val="000099"/>
                </a:solidFill>
                <a:latin typeface="宋体"/>
              </a:rPr>
              <a:t>c(H</a:t>
            </a:r>
            <a:r>
              <a:rPr lang="en-US" altLang="zh-CN" sz="2800" b="1" baseline="30000" dirty="0" smtClean="0">
                <a:solidFill>
                  <a:srgbClr val="000099"/>
                </a:solidFill>
                <a:latin typeface="宋体"/>
              </a:rPr>
              <a:t>+</a:t>
            </a:r>
            <a:r>
              <a:rPr lang="en-US" altLang="zh-CN" sz="2800" b="1" dirty="0" smtClean="0">
                <a:solidFill>
                  <a:srgbClr val="000099"/>
                </a:solidFill>
                <a:latin typeface="宋体"/>
              </a:rPr>
              <a:t>)&lt;c(OH</a:t>
            </a:r>
            <a:r>
              <a:rPr lang="en-US" altLang="zh-CN" sz="2800" b="1" baseline="30000" dirty="0" smtClean="0">
                <a:solidFill>
                  <a:srgbClr val="000099"/>
                </a:solidFill>
                <a:latin typeface="宋体"/>
              </a:rPr>
              <a:t>-</a:t>
            </a:r>
            <a:r>
              <a:rPr lang="en-US" altLang="zh-CN" sz="2800" b="1" dirty="0" smtClean="0">
                <a:solidFill>
                  <a:srgbClr val="000099"/>
                </a:solidFill>
                <a:latin typeface="宋体"/>
              </a:rPr>
              <a:t>) ,</a:t>
            </a:r>
            <a:r>
              <a:rPr lang="zh-CN" altLang="en-US" sz="2800" b="1" dirty="0" smtClean="0">
                <a:solidFill>
                  <a:srgbClr val="000099"/>
                </a:solidFill>
                <a:latin typeface="宋体"/>
              </a:rPr>
              <a:t>使溶液显碱性</a:t>
            </a:r>
            <a:r>
              <a:rPr lang="zh-CN" altLang="en-US" sz="2800" b="1" dirty="0" smtClean="0">
                <a:solidFill>
                  <a:srgbClr val="000099"/>
                </a:solidFill>
              </a:rPr>
              <a:t>。</a:t>
            </a:r>
            <a:endParaRPr lang="zh-CN" altLang="en-US" sz="2800" b="1" dirty="0">
              <a:solidFill>
                <a:srgbClr val="000099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214415" y="3500438"/>
            <a:ext cx="5929353" cy="523220"/>
            <a:chOff x="1214415" y="3763036"/>
            <a:chExt cx="5929353" cy="523220"/>
          </a:xfrm>
        </p:grpSpPr>
        <p:sp>
          <p:nvSpPr>
            <p:cNvPr id="11" name="矩形 10"/>
            <p:cNvSpPr/>
            <p:nvPr/>
          </p:nvSpPr>
          <p:spPr>
            <a:xfrm>
              <a:off x="1214415" y="3763036"/>
              <a:ext cx="592935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latin typeface="宋体"/>
                </a:rPr>
                <a:t>NaHCO</a:t>
              </a:r>
              <a:r>
                <a:rPr lang="en-US" altLang="zh-CN" sz="2800" b="1" baseline="-25000" dirty="0" smtClean="0">
                  <a:latin typeface="宋体"/>
                </a:rPr>
                <a:t>3  </a:t>
              </a:r>
              <a:r>
                <a:rPr lang="en-US" altLang="zh-CN" sz="2800" b="1" dirty="0" smtClean="0">
                  <a:latin typeface="宋体"/>
                </a:rPr>
                <a:t>+  H</a:t>
              </a:r>
              <a:r>
                <a:rPr lang="en-US" altLang="zh-CN" sz="2800" b="1" baseline="-25000" dirty="0" smtClean="0">
                  <a:latin typeface="宋体"/>
                </a:rPr>
                <a:t>2</a:t>
              </a:r>
              <a:r>
                <a:rPr lang="en-US" altLang="zh-CN" sz="2800" b="1" dirty="0" smtClean="0">
                  <a:latin typeface="宋体"/>
                </a:rPr>
                <a:t>O      </a:t>
              </a:r>
              <a:r>
                <a:rPr lang="en-US" altLang="zh-CN" sz="2800" b="1" dirty="0" err="1" smtClean="0">
                  <a:latin typeface="宋体"/>
                </a:rPr>
                <a:t>NaOH</a:t>
              </a:r>
              <a:r>
                <a:rPr lang="en-US" altLang="zh-CN" sz="2800" b="1" baseline="-25000" dirty="0" smtClean="0">
                  <a:latin typeface="宋体"/>
                </a:rPr>
                <a:t>  </a:t>
              </a:r>
              <a:r>
                <a:rPr lang="en-US" altLang="zh-CN" sz="2800" b="1" dirty="0" smtClean="0">
                  <a:latin typeface="宋体"/>
                </a:rPr>
                <a:t>+ H</a:t>
              </a:r>
              <a:r>
                <a:rPr lang="en-US" altLang="zh-CN" sz="2800" b="1" baseline="-25000" dirty="0" smtClean="0">
                  <a:latin typeface="宋体"/>
                </a:rPr>
                <a:t>2</a:t>
              </a:r>
              <a:r>
                <a:rPr lang="en-US" altLang="zh-CN" sz="2800" b="1" dirty="0" smtClean="0">
                  <a:latin typeface="宋体"/>
                </a:rPr>
                <a:t>CO</a:t>
              </a:r>
              <a:r>
                <a:rPr lang="en-US" altLang="zh-CN" sz="2800" b="1" baseline="-25000" dirty="0" smtClean="0">
                  <a:latin typeface="宋体"/>
                </a:rPr>
                <a:t>3</a:t>
              </a:r>
              <a:endParaRPr lang="zh-CN" altLang="en-US" sz="2800" baseline="-25000" dirty="0"/>
            </a:p>
          </p:txBody>
        </p: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57620" y="3929066"/>
              <a:ext cx="53340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0" name="组合 19"/>
          <p:cNvGrpSpPr/>
          <p:nvPr/>
        </p:nvGrpSpPr>
        <p:grpSpPr>
          <a:xfrm>
            <a:off x="1428728" y="4237972"/>
            <a:ext cx="5715040" cy="523220"/>
            <a:chOff x="1428728" y="4500570"/>
            <a:chExt cx="5715040" cy="523220"/>
          </a:xfrm>
        </p:grpSpPr>
        <p:sp>
          <p:nvSpPr>
            <p:cNvPr id="15" name="矩形 14"/>
            <p:cNvSpPr/>
            <p:nvPr/>
          </p:nvSpPr>
          <p:spPr>
            <a:xfrm>
              <a:off x="1428728" y="4500570"/>
              <a:ext cx="571504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latin typeface="宋体"/>
                </a:rPr>
                <a:t>HCO</a:t>
              </a:r>
              <a:r>
                <a:rPr lang="en-US" altLang="zh-CN" sz="2800" b="1" baseline="-25000" dirty="0" smtClean="0">
                  <a:latin typeface="宋体"/>
                </a:rPr>
                <a:t>3</a:t>
              </a:r>
              <a:r>
                <a:rPr lang="en-US" altLang="zh-CN" sz="2800" b="1" baseline="30000" dirty="0" smtClean="0">
                  <a:latin typeface="宋体"/>
                </a:rPr>
                <a:t>-  </a:t>
              </a:r>
              <a:r>
                <a:rPr lang="en-US" altLang="zh-CN" sz="2800" b="1" dirty="0" smtClean="0">
                  <a:latin typeface="宋体"/>
                </a:rPr>
                <a:t>+  H</a:t>
              </a:r>
              <a:r>
                <a:rPr lang="en-US" altLang="zh-CN" sz="2800" b="1" baseline="-25000" dirty="0" smtClean="0">
                  <a:latin typeface="宋体"/>
                </a:rPr>
                <a:t>2</a:t>
              </a:r>
              <a:r>
                <a:rPr lang="en-US" altLang="zh-CN" sz="2800" b="1" dirty="0" smtClean="0">
                  <a:latin typeface="宋体"/>
                </a:rPr>
                <a:t>O      OH</a:t>
              </a:r>
              <a:r>
                <a:rPr lang="en-US" altLang="zh-CN" sz="2800" b="1" baseline="30000" dirty="0" smtClean="0">
                  <a:latin typeface="宋体"/>
                </a:rPr>
                <a:t>-</a:t>
              </a:r>
              <a:r>
                <a:rPr lang="en-US" altLang="zh-CN" sz="2800" b="1" baseline="-25000" dirty="0" smtClean="0">
                  <a:latin typeface="宋体"/>
                </a:rPr>
                <a:t>  </a:t>
              </a:r>
              <a:r>
                <a:rPr lang="en-US" altLang="zh-CN" sz="2800" b="1" dirty="0" smtClean="0">
                  <a:latin typeface="宋体"/>
                </a:rPr>
                <a:t>+ H</a:t>
              </a:r>
              <a:r>
                <a:rPr lang="en-US" altLang="zh-CN" sz="2800" b="1" baseline="-25000" dirty="0" smtClean="0">
                  <a:latin typeface="宋体"/>
                </a:rPr>
                <a:t>2</a:t>
              </a:r>
              <a:r>
                <a:rPr lang="en-US" altLang="zh-CN" sz="2800" b="1" dirty="0" smtClean="0">
                  <a:latin typeface="宋体"/>
                </a:rPr>
                <a:t>CO</a:t>
              </a:r>
              <a:r>
                <a:rPr lang="en-US" altLang="zh-CN" sz="2800" b="1" baseline="-25000" dirty="0" smtClean="0">
                  <a:latin typeface="宋体"/>
                </a:rPr>
                <a:t>3</a:t>
              </a:r>
              <a:endParaRPr lang="zh-CN" altLang="en-US" sz="2800" baseline="-25000" dirty="0"/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57620" y="4643446"/>
              <a:ext cx="53340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4125-E33F-4007-94FC-265ED3AD8C9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advTm="363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4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85768" y="257156"/>
            <a:ext cx="874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</a:rPr>
              <a:t>  Na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CO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</a:rPr>
              <a:t>3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溶液水解与</a:t>
            </a:r>
            <a:r>
              <a:rPr lang="en-US" altLang="zh-CN" sz="2400" b="1" dirty="0" smtClean="0">
                <a:latin typeface="+mj-ea"/>
                <a:ea typeface="+mj-ea"/>
              </a:rPr>
              <a:t>NaHCO</a:t>
            </a:r>
            <a:r>
              <a:rPr lang="en-US" altLang="zh-CN" sz="2400" b="1" baseline="-25000" dirty="0" smtClean="0">
                <a:latin typeface="+mj-ea"/>
                <a:ea typeface="+mj-ea"/>
              </a:rPr>
              <a:t>3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类似，但是它要</a:t>
            </a:r>
            <a:r>
              <a:rPr kumimoji="1" lang="zh-CN" altLang="en-US" sz="2400" b="1" dirty="0" smtClean="0"/>
              <a:t>分</a:t>
            </a:r>
            <a:r>
              <a:rPr kumimoji="1" lang="zh-CN" altLang="en-US" sz="2400" b="1" dirty="0" smtClean="0">
                <a:solidFill>
                  <a:srgbClr val="FF3300"/>
                </a:solidFill>
              </a:rPr>
              <a:t>两步</a:t>
            </a:r>
            <a:r>
              <a:rPr kumimoji="1" lang="zh-CN" altLang="en-US" sz="2400" b="1" dirty="0" smtClean="0"/>
              <a:t>进行。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214313" y="1628780"/>
            <a:ext cx="8534400" cy="461963"/>
            <a:chOff x="135" y="2736"/>
            <a:chExt cx="5376" cy="291"/>
          </a:xfrm>
        </p:grpSpPr>
        <p:sp>
          <p:nvSpPr>
            <p:cNvPr id="13339" name="Text Box 21"/>
            <p:cNvSpPr txBox="1">
              <a:spLocks noChangeArrowheads="1"/>
            </p:cNvSpPr>
            <p:nvPr/>
          </p:nvSpPr>
          <p:spPr bwMode="auto">
            <a:xfrm>
              <a:off x="135" y="2736"/>
              <a:ext cx="5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 dirty="0" smtClean="0">
                  <a:solidFill>
                    <a:srgbClr val="000000"/>
                  </a:solidFill>
                </a:rPr>
                <a:t>第一步水解离子方程式：</a:t>
              </a:r>
              <a:r>
                <a:rPr kumimoji="1" lang="en-US" altLang="zh-CN" sz="2400" b="1" dirty="0" smtClean="0">
                  <a:solidFill>
                    <a:srgbClr val="FF3300"/>
                  </a:solidFill>
                </a:rPr>
                <a:t>CO</a:t>
              </a:r>
              <a:r>
                <a:rPr kumimoji="1" lang="en-US" altLang="zh-CN" sz="2400" b="1" baseline="-25000" dirty="0" smtClean="0">
                  <a:solidFill>
                    <a:srgbClr val="FF3300"/>
                  </a:solidFill>
                </a:rPr>
                <a:t>3</a:t>
              </a:r>
              <a:r>
                <a:rPr kumimoji="1" lang="en-US" altLang="zh-CN" sz="2400" b="1" baseline="30000" dirty="0" smtClean="0">
                  <a:solidFill>
                    <a:srgbClr val="FF3300"/>
                  </a:solidFill>
                </a:rPr>
                <a:t>2-</a:t>
              </a:r>
              <a:r>
                <a:rPr kumimoji="1" lang="en-US" altLang="zh-CN" sz="2400" b="1" dirty="0" smtClean="0">
                  <a:solidFill>
                    <a:srgbClr val="FF3300"/>
                  </a:solidFill>
                </a:rPr>
                <a:t>+H</a:t>
              </a:r>
              <a:r>
                <a:rPr kumimoji="1" lang="en-US" altLang="zh-CN" sz="2400" b="1" baseline="-25000" dirty="0" smtClean="0">
                  <a:solidFill>
                    <a:srgbClr val="FF3300"/>
                  </a:solidFill>
                </a:rPr>
                <a:t>2</a:t>
              </a:r>
              <a:r>
                <a:rPr kumimoji="1" lang="en-US" altLang="zh-CN" sz="2400" b="1" dirty="0" smtClean="0">
                  <a:solidFill>
                    <a:srgbClr val="FF3300"/>
                  </a:solidFill>
                </a:rPr>
                <a:t>O                HCO</a:t>
              </a:r>
              <a:r>
                <a:rPr kumimoji="1" lang="en-US" altLang="zh-CN" sz="2400" b="1" baseline="-25000" dirty="0" smtClean="0">
                  <a:solidFill>
                    <a:srgbClr val="FF3300"/>
                  </a:solidFill>
                </a:rPr>
                <a:t>3</a:t>
              </a:r>
              <a:r>
                <a:rPr kumimoji="1" lang="en-US" altLang="zh-CN" sz="2400" b="1" baseline="30000" dirty="0" smtClean="0">
                  <a:solidFill>
                    <a:srgbClr val="FF3300"/>
                  </a:solidFill>
                </a:rPr>
                <a:t>-</a:t>
              </a:r>
              <a:r>
                <a:rPr kumimoji="1" lang="en-US" altLang="zh-CN" sz="2400" b="1" dirty="0" smtClean="0">
                  <a:solidFill>
                    <a:srgbClr val="FF3300"/>
                  </a:solidFill>
                </a:rPr>
                <a:t> + OH</a:t>
              </a:r>
              <a:r>
                <a:rPr kumimoji="1" lang="en-US" altLang="zh-CN" sz="2400" b="1" baseline="30000" dirty="0" smtClean="0">
                  <a:solidFill>
                    <a:srgbClr val="FF3300"/>
                  </a:solidFill>
                </a:rPr>
                <a:t>-</a:t>
              </a:r>
              <a:r>
                <a:rPr kumimoji="1" lang="zh-CN" altLang="en-US" sz="2400" b="1" dirty="0" smtClean="0">
                  <a:solidFill>
                    <a:srgbClr val="FF3300"/>
                  </a:solidFill>
                </a:rPr>
                <a:t>（</a:t>
              </a:r>
              <a:r>
                <a:rPr kumimoji="1" lang="zh-CN" altLang="en-US" sz="2400" b="1" dirty="0" smtClean="0">
                  <a:solidFill>
                    <a:srgbClr val="000000"/>
                  </a:solidFill>
                </a:rPr>
                <a:t>主要）</a:t>
              </a:r>
            </a:p>
          </p:txBody>
        </p:sp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3341" y="2795"/>
              <a:ext cx="439" cy="145"/>
              <a:chOff x="3361" y="3522"/>
              <a:chExt cx="642" cy="126"/>
            </a:xfrm>
          </p:grpSpPr>
          <p:sp>
            <p:nvSpPr>
              <p:cNvPr id="13341" name="Line 22"/>
              <p:cNvSpPr>
                <a:spLocks noChangeShapeType="1"/>
              </p:cNvSpPr>
              <p:nvPr/>
            </p:nvSpPr>
            <p:spPr bwMode="auto">
              <a:xfrm>
                <a:off x="3361" y="3552"/>
                <a:ext cx="575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2" name="Line 24"/>
              <p:cNvSpPr>
                <a:spLocks noChangeShapeType="1"/>
              </p:cNvSpPr>
              <p:nvPr/>
            </p:nvSpPr>
            <p:spPr bwMode="auto">
              <a:xfrm>
                <a:off x="3907" y="3522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3" name="Line 25"/>
              <p:cNvSpPr>
                <a:spLocks noChangeShapeType="1"/>
              </p:cNvSpPr>
              <p:nvPr/>
            </p:nvSpPr>
            <p:spPr bwMode="auto">
              <a:xfrm>
                <a:off x="3411" y="3603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4" name="Line 26"/>
              <p:cNvSpPr>
                <a:spLocks noChangeShapeType="1"/>
              </p:cNvSpPr>
              <p:nvPr/>
            </p:nvSpPr>
            <p:spPr bwMode="auto">
              <a:xfrm>
                <a:off x="3380" y="3600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215900" y="981075"/>
            <a:ext cx="8388350" cy="457200"/>
            <a:chOff x="91" y="2387"/>
            <a:chExt cx="5284" cy="288"/>
          </a:xfrm>
        </p:grpSpPr>
        <p:sp>
          <p:nvSpPr>
            <p:cNvPr id="13333" name="Text Box 29"/>
            <p:cNvSpPr txBox="1">
              <a:spLocks noChangeArrowheads="1"/>
            </p:cNvSpPr>
            <p:nvPr/>
          </p:nvSpPr>
          <p:spPr bwMode="auto">
            <a:xfrm>
              <a:off x="91" y="2387"/>
              <a:ext cx="5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 dirty="0" smtClean="0">
                  <a:solidFill>
                    <a:srgbClr val="000000"/>
                  </a:solidFill>
                </a:rPr>
                <a:t>第一步水解化学方程式：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</a:rPr>
                <a:t>Na</a:t>
              </a:r>
              <a:r>
                <a:rPr kumimoji="1" lang="en-US" altLang="zh-CN" sz="2400" b="1" baseline="-25000" dirty="0" smtClean="0">
                  <a:solidFill>
                    <a:srgbClr val="000000"/>
                  </a:solidFill>
                </a:rPr>
                <a:t>2</a:t>
              </a:r>
              <a:r>
                <a:rPr kumimoji="1" lang="en-US" altLang="zh-CN" sz="2400" b="1" dirty="0" smtClean="0">
                  <a:solidFill>
                    <a:srgbClr val="FF3300"/>
                  </a:solidFill>
                </a:rPr>
                <a:t>CO</a:t>
              </a:r>
              <a:r>
                <a:rPr kumimoji="1" lang="en-US" altLang="zh-CN" sz="2400" b="1" baseline="-25000" dirty="0" smtClean="0">
                  <a:solidFill>
                    <a:srgbClr val="FF3300"/>
                  </a:solidFill>
                </a:rPr>
                <a:t>3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</a:rPr>
                <a:t>+</a:t>
              </a:r>
              <a:r>
                <a:rPr kumimoji="1" lang="en-US" altLang="zh-CN" sz="2400" b="1" dirty="0" smtClean="0">
                  <a:solidFill>
                    <a:srgbClr val="FF3300"/>
                  </a:solidFill>
                </a:rPr>
                <a:t>H</a:t>
              </a:r>
              <a:r>
                <a:rPr kumimoji="1" lang="en-US" altLang="zh-CN" sz="2400" b="1" baseline="-25000" dirty="0" smtClean="0">
                  <a:solidFill>
                    <a:srgbClr val="FF3300"/>
                  </a:solidFill>
                </a:rPr>
                <a:t>2</a:t>
              </a:r>
              <a:r>
                <a:rPr kumimoji="1" lang="en-US" altLang="zh-CN" sz="2400" b="1" dirty="0" smtClean="0">
                  <a:solidFill>
                    <a:srgbClr val="FF3300"/>
                  </a:solidFill>
                </a:rPr>
                <a:t>O 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</a:rPr>
                <a:t>             Na</a:t>
              </a:r>
              <a:r>
                <a:rPr kumimoji="1" lang="en-US" altLang="zh-CN" sz="2400" b="1" dirty="0" smtClean="0">
                  <a:solidFill>
                    <a:srgbClr val="FF3300"/>
                  </a:solidFill>
                </a:rPr>
                <a:t>HCO</a:t>
              </a:r>
              <a:r>
                <a:rPr kumimoji="1" lang="en-US" altLang="zh-CN" sz="2400" b="1" baseline="-25000" dirty="0" smtClean="0">
                  <a:solidFill>
                    <a:srgbClr val="FF3300"/>
                  </a:solidFill>
                </a:rPr>
                <a:t>3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</a:rPr>
                <a:t>+Na</a:t>
              </a:r>
              <a:r>
                <a:rPr kumimoji="1" lang="en-US" altLang="zh-CN" sz="2400" b="1" dirty="0" smtClean="0">
                  <a:solidFill>
                    <a:srgbClr val="FF3300"/>
                  </a:solidFill>
                </a:rPr>
                <a:t>OH</a:t>
              </a:r>
            </a:p>
          </p:txBody>
        </p:sp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3444" y="2478"/>
              <a:ext cx="357" cy="135"/>
              <a:chOff x="2782" y="3849"/>
              <a:chExt cx="357" cy="135"/>
            </a:xfrm>
          </p:grpSpPr>
          <p:sp>
            <p:nvSpPr>
              <p:cNvPr id="13335" name="Line 30"/>
              <p:cNvSpPr>
                <a:spLocks noChangeShapeType="1"/>
              </p:cNvSpPr>
              <p:nvPr/>
            </p:nvSpPr>
            <p:spPr bwMode="auto">
              <a:xfrm>
                <a:off x="2803" y="388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36" name="Line 31"/>
              <p:cNvSpPr>
                <a:spLocks noChangeShapeType="1"/>
              </p:cNvSpPr>
              <p:nvPr/>
            </p:nvSpPr>
            <p:spPr bwMode="auto">
              <a:xfrm>
                <a:off x="3022" y="3849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37" name="Line 32"/>
              <p:cNvSpPr>
                <a:spLocks noChangeShapeType="1"/>
              </p:cNvSpPr>
              <p:nvPr/>
            </p:nvSpPr>
            <p:spPr bwMode="auto">
              <a:xfrm>
                <a:off x="2782" y="3927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38" name="Line 33"/>
              <p:cNvSpPr>
                <a:spLocks noChangeShapeType="1"/>
              </p:cNvSpPr>
              <p:nvPr/>
            </p:nvSpPr>
            <p:spPr bwMode="auto">
              <a:xfrm>
                <a:off x="2800" y="3936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180" name="Text Box 36"/>
          <p:cNvSpPr txBox="1">
            <a:spLocks noChangeArrowheads="1"/>
          </p:cNvSpPr>
          <p:nvPr/>
        </p:nvSpPr>
        <p:spPr bwMode="auto">
          <a:xfrm>
            <a:off x="223838" y="2466975"/>
            <a:ext cx="780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</a:rPr>
              <a:t>第二步是生成的</a:t>
            </a:r>
            <a:r>
              <a:rPr kumimoji="1" lang="en-US" altLang="zh-CN" sz="2400" b="1" dirty="0" smtClean="0">
                <a:solidFill>
                  <a:srgbClr val="FF3300"/>
                </a:solidFill>
              </a:rPr>
              <a:t>NaHCO</a:t>
            </a:r>
            <a:r>
              <a:rPr kumimoji="1" lang="en-US" altLang="zh-CN" sz="2400" b="1" baseline="-25000" dirty="0" smtClean="0">
                <a:solidFill>
                  <a:srgbClr val="FF3300"/>
                </a:solidFill>
              </a:rPr>
              <a:t>3</a:t>
            </a:r>
            <a:r>
              <a:rPr kumimoji="1" lang="zh-CN" altLang="en-US" sz="2400" b="1" dirty="0" smtClean="0">
                <a:solidFill>
                  <a:srgbClr val="FF3300"/>
                </a:solidFill>
              </a:rPr>
              <a:t>进一步水解：</a:t>
            </a:r>
          </a:p>
        </p:txBody>
      </p: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215900" y="3259138"/>
            <a:ext cx="8532813" cy="457200"/>
            <a:chOff x="0" y="3385"/>
            <a:chExt cx="5375" cy="288"/>
          </a:xfrm>
        </p:grpSpPr>
        <p:sp>
          <p:nvSpPr>
            <p:cNvPr id="13327" name="Text Box 37"/>
            <p:cNvSpPr txBox="1">
              <a:spLocks noChangeArrowheads="1"/>
            </p:cNvSpPr>
            <p:nvPr/>
          </p:nvSpPr>
          <p:spPr bwMode="auto">
            <a:xfrm>
              <a:off x="0" y="3385"/>
              <a:ext cx="53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 dirty="0" smtClean="0">
                  <a:solidFill>
                    <a:srgbClr val="000000"/>
                  </a:solidFill>
                </a:rPr>
                <a:t>第二步水解化学方程式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</a:rPr>
                <a:t>Na</a:t>
              </a:r>
              <a:r>
                <a:rPr kumimoji="1" lang="en-US" altLang="zh-CN" sz="2400" b="1" dirty="0" smtClean="0">
                  <a:solidFill>
                    <a:srgbClr val="FF3300"/>
                  </a:solidFill>
                </a:rPr>
                <a:t>HCO</a:t>
              </a:r>
              <a:r>
                <a:rPr kumimoji="1" lang="en-US" altLang="zh-CN" sz="2400" b="1" baseline="-25000" dirty="0" smtClean="0">
                  <a:solidFill>
                    <a:srgbClr val="FF3300"/>
                  </a:solidFill>
                </a:rPr>
                <a:t>3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</a:rPr>
                <a:t>+</a:t>
              </a:r>
              <a:r>
                <a:rPr kumimoji="1" lang="en-US" altLang="zh-CN" sz="2400" b="1" dirty="0" smtClean="0">
                  <a:solidFill>
                    <a:srgbClr val="FF3300"/>
                  </a:solidFill>
                </a:rPr>
                <a:t>H</a:t>
              </a:r>
              <a:r>
                <a:rPr kumimoji="1" lang="en-US" altLang="zh-CN" sz="2400" b="1" baseline="-25000" dirty="0" smtClean="0">
                  <a:solidFill>
                    <a:srgbClr val="000000"/>
                  </a:solidFill>
                </a:rPr>
                <a:t>2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</a:rPr>
                <a:t>O                 </a:t>
              </a:r>
              <a:r>
                <a:rPr kumimoji="1" lang="en-US" altLang="zh-CN" sz="2400" b="1" dirty="0" smtClean="0">
                  <a:solidFill>
                    <a:srgbClr val="FF3300"/>
                  </a:solidFill>
                </a:rPr>
                <a:t>H</a:t>
              </a:r>
              <a:r>
                <a:rPr kumimoji="1" lang="en-US" altLang="zh-CN" sz="2400" b="1" baseline="-25000" dirty="0" smtClean="0">
                  <a:solidFill>
                    <a:srgbClr val="FF3300"/>
                  </a:solidFill>
                </a:rPr>
                <a:t>2</a:t>
              </a:r>
              <a:r>
                <a:rPr kumimoji="1" lang="en-US" altLang="zh-CN" sz="2400" b="1" dirty="0" smtClean="0">
                  <a:solidFill>
                    <a:srgbClr val="FF3300"/>
                  </a:solidFill>
                </a:rPr>
                <a:t>CO</a:t>
              </a:r>
              <a:r>
                <a:rPr kumimoji="1" lang="en-US" altLang="zh-CN" sz="2400" b="1" baseline="-25000" dirty="0" smtClean="0">
                  <a:solidFill>
                    <a:srgbClr val="FF3300"/>
                  </a:solidFill>
                </a:rPr>
                <a:t>3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</a:rPr>
                <a:t>+Na</a:t>
              </a:r>
              <a:r>
                <a:rPr kumimoji="1" lang="en-US" altLang="zh-CN" sz="2400" b="1" dirty="0" smtClean="0">
                  <a:solidFill>
                    <a:srgbClr val="FF3300"/>
                  </a:solidFill>
                </a:rPr>
                <a:t>OH</a:t>
              </a:r>
            </a:p>
          </p:txBody>
        </p:sp>
        <p:grpSp>
          <p:nvGrpSpPr>
            <p:cNvPr id="7" name="Group 42"/>
            <p:cNvGrpSpPr>
              <a:grpSpLocks/>
            </p:cNvGrpSpPr>
            <p:nvPr/>
          </p:nvGrpSpPr>
          <p:grpSpPr bwMode="auto">
            <a:xfrm>
              <a:off x="3219" y="3475"/>
              <a:ext cx="432" cy="144"/>
              <a:chOff x="3696" y="3792"/>
              <a:chExt cx="432" cy="144"/>
            </a:xfrm>
          </p:grpSpPr>
          <p:sp>
            <p:nvSpPr>
              <p:cNvPr id="13329" name="Line 38"/>
              <p:cNvSpPr>
                <a:spLocks noChangeShapeType="1"/>
              </p:cNvSpPr>
              <p:nvPr/>
            </p:nvSpPr>
            <p:spPr bwMode="auto">
              <a:xfrm>
                <a:off x="3696" y="3840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30" name="Line 39"/>
              <p:cNvSpPr>
                <a:spLocks noChangeShapeType="1"/>
              </p:cNvSpPr>
              <p:nvPr/>
            </p:nvSpPr>
            <p:spPr bwMode="auto">
              <a:xfrm>
                <a:off x="4032" y="3792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31" name="Line 40"/>
              <p:cNvSpPr>
                <a:spLocks noChangeShapeType="1"/>
              </p:cNvSpPr>
              <p:nvPr/>
            </p:nvSpPr>
            <p:spPr bwMode="auto">
              <a:xfrm>
                <a:off x="3696" y="3888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32" name="Line 41"/>
              <p:cNvSpPr>
                <a:spLocks noChangeShapeType="1"/>
              </p:cNvSpPr>
              <p:nvPr/>
            </p:nvSpPr>
            <p:spPr bwMode="auto">
              <a:xfrm>
                <a:off x="3696" y="3888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292100" y="3979863"/>
            <a:ext cx="8494634" cy="457200"/>
            <a:chOff x="48" y="3840"/>
            <a:chExt cx="5112" cy="288"/>
          </a:xfrm>
        </p:grpSpPr>
        <p:sp>
          <p:nvSpPr>
            <p:cNvPr id="13321" name="Text Box 44"/>
            <p:cNvSpPr txBox="1">
              <a:spLocks noChangeArrowheads="1"/>
            </p:cNvSpPr>
            <p:nvPr/>
          </p:nvSpPr>
          <p:spPr bwMode="auto">
            <a:xfrm>
              <a:off x="48" y="3840"/>
              <a:ext cx="51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 dirty="0" smtClean="0">
                  <a:solidFill>
                    <a:srgbClr val="000000"/>
                  </a:solidFill>
                </a:rPr>
                <a:t>第二步水解离子方程式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</a:rPr>
                <a:t>:</a:t>
              </a:r>
              <a:r>
                <a:rPr kumimoji="1" lang="en-US" altLang="zh-CN" sz="2400" b="1" dirty="0" smtClean="0">
                  <a:solidFill>
                    <a:srgbClr val="FF3300"/>
                  </a:solidFill>
                </a:rPr>
                <a:t>HCO</a:t>
              </a:r>
              <a:r>
                <a:rPr kumimoji="1" lang="en-US" altLang="zh-CN" sz="2400" b="1" baseline="-25000" dirty="0" smtClean="0">
                  <a:solidFill>
                    <a:srgbClr val="FF3300"/>
                  </a:solidFill>
                </a:rPr>
                <a:t>3</a:t>
              </a:r>
              <a:r>
                <a:rPr kumimoji="1" lang="en-US" altLang="zh-CN" sz="2400" b="1" baseline="30000" dirty="0" smtClean="0">
                  <a:solidFill>
                    <a:srgbClr val="FF3300"/>
                  </a:solidFill>
                </a:rPr>
                <a:t>-</a:t>
              </a:r>
              <a:r>
                <a:rPr kumimoji="1" lang="en-US" altLang="zh-CN" sz="2400" b="1" dirty="0" smtClean="0">
                  <a:solidFill>
                    <a:srgbClr val="FF3300"/>
                  </a:solidFill>
                </a:rPr>
                <a:t>+H</a:t>
              </a:r>
              <a:r>
                <a:rPr kumimoji="1" lang="en-US" altLang="zh-CN" sz="2400" b="1" baseline="-25000" dirty="0" smtClean="0">
                  <a:solidFill>
                    <a:srgbClr val="FF3300"/>
                  </a:solidFill>
                </a:rPr>
                <a:t>2</a:t>
              </a:r>
              <a:r>
                <a:rPr kumimoji="1" lang="en-US" altLang="zh-CN" sz="2400" b="1" dirty="0" smtClean="0">
                  <a:solidFill>
                    <a:srgbClr val="FF3300"/>
                  </a:solidFill>
                </a:rPr>
                <a:t>O               H</a:t>
              </a:r>
              <a:r>
                <a:rPr kumimoji="1" lang="en-US" altLang="zh-CN" sz="2400" b="1" baseline="-25000" dirty="0" smtClean="0">
                  <a:solidFill>
                    <a:srgbClr val="FF3300"/>
                  </a:solidFill>
                </a:rPr>
                <a:t>2</a:t>
              </a:r>
              <a:r>
                <a:rPr kumimoji="1" lang="en-US" altLang="zh-CN" sz="2400" b="1" dirty="0" smtClean="0">
                  <a:solidFill>
                    <a:srgbClr val="FF3300"/>
                  </a:solidFill>
                </a:rPr>
                <a:t>CO</a:t>
              </a:r>
              <a:r>
                <a:rPr kumimoji="1" lang="en-US" altLang="zh-CN" sz="2400" b="1" baseline="-25000" dirty="0" smtClean="0">
                  <a:solidFill>
                    <a:srgbClr val="FF3300"/>
                  </a:solidFill>
                </a:rPr>
                <a:t>3</a:t>
              </a:r>
              <a:r>
                <a:rPr kumimoji="1" lang="en-US" altLang="zh-CN" sz="2400" b="1" dirty="0" smtClean="0">
                  <a:solidFill>
                    <a:srgbClr val="FF3300"/>
                  </a:solidFill>
                </a:rPr>
                <a:t>+OH</a:t>
              </a:r>
              <a:r>
                <a:rPr kumimoji="1" lang="en-US" altLang="zh-CN" sz="2400" b="1" baseline="30000" dirty="0" smtClean="0">
                  <a:solidFill>
                    <a:srgbClr val="FF3300"/>
                  </a:solidFill>
                </a:rPr>
                <a:t>-</a:t>
              </a:r>
              <a:r>
                <a:rPr kumimoji="1" lang="zh-CN" altLang="en-US" sz="2400" b="1" dirty="0" smtClean="0">
                  <a:solidFill>
                    <a:srgbClr val="FF3300"/>
                  </a:solidFill>
                </a:rPr>
                <a:t>（</a:t>
              </a:r>
              <a:r>
                <a:rPr kumimoji="1" lang="zh-CN" altLang="en-US" sz="2400" b="1" dirty="0" smtClean="0">
                  <a:solidFill>
                    <a:srgbClr val="000000"/>
                  </a:solidFill>
                </a:rPr>
                <a:t>次要</a:t>
              </a:r>
              <a:r>
                <a:rPr kumimoji="1" lang="zh-CN" altLang="en-US" sz="2400" b="1" dirty="0" smtClean="0">
                  <a:solidFill>
                    <a:srgbClr val="FF3300"/>
                  </a:solidFill>
                </a:rPr>
                <a:t>）</a:t>
              </a:r>
            </a:p>
          </p:txBody>
        </p:sp>
        <p:grpSp>
          <p:nvGrpSpPr>
            <p:cNvPr id="9" name="Group 49"/>
            <p:cNvGrpSpPr>
              <a:grpSpLocks/>
            </p:cNvGrpSpPr>
            <p:nvPr/>
          </p:nvGrpSpPr>
          <p:grpSpPr bwMode="auto">
            <a:xfrm>
              <a:off x="3010" y="3929"/>
              <a:ext cx="403" cy="139"/>
              <a:chOff x="3544" y="3936"/>
              <a:chExt cx="425" cy="144"/>
            </a:xfrm>
          </p:grpSpPr>
          <p:sp>
            <p:nvSpPr>
              <p:cNvPr id="13323" name="Line 45"/>
              <p:cNvSpPr>
                <a:spLocks noChangeShapeType="1"/>
              </p:cNvSpPr>
              <p:nvPr/>
            </p:nvSpPr>
            <p:spPr bwMode="auto">
              <a:xfrm>
                <a:off x="3548" y="3984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24" name="Line 46"/>
              <p:cNvSpPr>
                <a:spLocks noChangeShapeType="1"/>
              </p:cNvSpPr>
              <p:nvPr/>
            </p:nvSpPr>
            <p:spPr bwMode="auto">
              <a:xfrm>
                <a:off x="3862" y="3936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25" name="Line 47"/>
              <p:cNvSpPr>
                <a:spLocks noChangeShapeType="1"/>
              </p:cNvSpPr>
              <p:nvPr/>
            </p:nvSpPr>
            <p:spPr bwMode="auto">
              <a:xfrm>
                <a:off x="3586" y="4032"/>
                <a:ext cx="383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26" name="Line 48"/>
              <p:cNvSpPr>
                <a:spLocks noChangeShapeType="1"/>
              </p:cNvSpPr>
              <p:nvPr/>
            </p:nvSpPr>
            <p:spPr bwMode="auto">
              <a:xfrm>
                <a:off x="3544" y="4032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199" name="Text Box 55"/>
          <p:cNvSpPr txBox="1">
            <a:spLocks noChangeArrowheads="1"/>
          </p:cNvSpPr>
          <p:nvPr/>
        </p:nvSpPr>
        <p:spPr bwMode="auto">
          <a:xfrm>
            <a:off x="263554" y="4500570"/>
            <a:ext cx="845185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000000"/>
                </a:solidFill>
              </a:rPr>
              <a:t>    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由于</a:t>
            </a:r>
            <a:r>
              <a:rPr kumimoji="1" lang="en-US" altLang="zh-CN" sz="2400" b="1" dirty="0" smtClean="0"/>
              <a:t>CO</a:t>
            </a:r>
            <a:r>
              <a:rPr kumimoji="1" lang="en-US" altLang="zh-CN" sz="2400" b="1" baseline="-25000" dirty="0" smtClean="0"/>
              <a:t>3</a:t>
            </a:r>
            <a:r>
              <a:rPr kumimoji="1" lang="en-US" altLang="zh-CN" sz="2400" b="1" baseline="30000" dirty="0" smtClean="0"/>
              <a:t>2-</a:t>
            </a:r>
            <a:r>
              <a:rPr kumimoji="1" lang="zh-CN" altLang="en-US" sz="2400" b="1" dirty="0" smtClean="0"/>
              <a:t>的水解以第一步为主，其溶液的碱性主要由第一步决定。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57224" y="6039169"/>
            <a:ext cx="671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>
                <a:solidFill>
                  <a:srgbClr val="000099"/>
                </a:solidFill>
              </a:rPr>
              <a:t>为什么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泡沫灭火器用</a:t>
            </a:r>
            <a:r>
              <a:rPr lang="en-US" altLang="zh-CN" sz="2400" b="1" dirty="0" smtClean="0">
                <a:solidFill>
                  <a:srgbClr val="000099"/>
                </a:solidFill>
                <a:latin typeface="+mj-ea"/>
              </a:rPr>
              <a:t>NaHCO</a:t>
            </a:r>
            <a:r>
              <a:rPr lang="en-US" altLang="zh-CN" sz="2400" b="1" baseline="-25000" dirty="0" smtClean="0">
                <a:solidFill>
                  <a:srgbClr val="000099"/>
                </a:solidFill>
                <a:latin typeface="+mj-ea"/>
              </a:rPr>
              <a:t>3</a:t>
            </a:r>
            <a:r>
              <a:rPr lang="zh-CN" altLang="en-US" sz="2400" b="1" dirty="0" smtClean="0">
                <a:solidFill>
                  <a:srgbClr val="000099"/>
                </a:solidFill>
                <a:latin typeface="+mj-ea"/>
              </a:rPr>
              <a:t>不用</a:t>
            </a:r>
            <a:r>
              <a:rPr kumimoji="1" lang="en-US" altLang="zh-CN" sz="2400" b="1" dirty="0" smtClean="0">
                <a:solidFill>
                  <a:srgbClr val="000099"/>
                </a:solidFill>
              </a:rPr>
              <a:t>Na</a:t>
            </a:r>
            <a:r>
              <a:rPr kumimoji="1" lang="en-US" altLang="zh-CN" sz="2400" b="1" baseline="-25000" dirty="0" smtClean="0">
                <a:solidFill>
                  <a:srgbClr val="000099"/>
                </a:solidFill>
              </a:rPr>
              <a:t>2</a:t>
            </a:r>
            <a:r>
              <a:rPr kumimoji="1" lang="en-US" altLang="zh-CN" sz="2400" b="1" dirty="0" smtClean="0">
                <a:solidFill>
                  <a:srgbClr val="000099"/>
                </a:solidFill>
              </a:rPr>
              <a:t>CO</a:t>
            </a:r>
            <a:r>
              <a:rPr kumimoji="1" lang="en-US" altLang="zh-CN" sz="2400" b="1" baseline="-25000" dirty="0" smtClean="0">
                <a:solidFill>
                  <a:srgbClr val="000099"/>
                </a:solidFill>
              </a:rPr>
              <a:t>3</a:t>
            </a:r>
            <a:r>
              <a:rPr kumimoji="1" lang="zh-CN" altLang="en-US" sz="2400" b="1" dirty="0" smtClean="0">
                <a:solidFill>
                  <a:srgbClr val="000099"/>
                </a:solidFill>
              </a:rPr>
              <a:t>溶液？</a:t>
            </a:r>
            <a:endParaRPr lang="zh-CN" altLang="en-US" sz="2400" b="1" dirty="0">
              <a:solidFill>
                <a:srgbClr val="000099"/>
              </a:solidFill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5786" y="5572140"/>
            <a:ext cx="757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99"/>
                </a:solidFill>
              </a:rPr>
              <a:t>相同浓度的</a:t>
            </a:r>
            <a:r>
              <a:rPr kumimoji="1" lang="en-US" altLang="zh-CN" sz="2400" b="1" dirty="0" smtClean="0">
                <a:solidFill>
                  <a:srgbClr val="000099"/>
                </a:solidFill>
              </a:rPr>
              <a:t>Na</a:t>
            </a:r>
            <a:r>
              <a:rPr kumimoji="1" lang="en-US" altLang="zh-CN" sz="2400" b="1" baseline="-25000" dirty="0" smtClean="0">
                <a:solidFill>
                  <a:srgbClr val="000099"/>
                </a:solidFill>
              </a:rPr>
              <a:t>2</a:t>
            </a:r>
            <a:r>
              <a:rPr kumimoji="1" lang="en-US" altLang="zh-CN" sz="2400" b="1" dirty="0" smtClean="0">
                <a:solidFill>
                  <a:srgbClr val="000099"/>
                </a:solidFill>
              </a:rPr>
              <a:t>CO</a:t>
            </a:r>
            <a:r>
              <a:rPr kumimoji="1" lang="en-US" altLang="zh-CN" sz="2400" b="1" baseline="-25000" dirty="0" smtClean="0">
                <a:solidFill>
                  <a:srgbClr val="000099"/>
                </a:solidFill>
              </a:rPr>
              <a:t>3</a:t>
            </a:r>
            <a:r>
              <a:rPr kumimoji="1" lang="zh-CN" altLang="en-US" sz="2400" b="1" dirty="0" smtClean="0">
                <a:solidFill>
                  <a:srgbClr val="000099"/>
                </a:solidFill>
              </a:rPr>
              <a:t>溶液与</a:t>
            </a:r>
            <a:r>
              <a:rPr lang="en-US" altLang="zh-CN" sz="2400" b="1" dirty="0" smtClean="0">
                <a:solidFill>
                  <a:srgbClr val="000099"/>
                </a:solidFill>
                <a:latin typeface="宋体"/>
              </a:rPr>
              <a:t>NaHCO</a:t>
            </a:r>
            <a:r>
              <a:rPr lang="en-US" altLang="zh-CN" sz="2400" b="1" baseline="-25000" dirty="0" smtClean="0">
                <a:solidFill>
                  <a:srgbClr val="000099"/>
                </a:solidFill>
                <a:latin typeface="宋体"/>
              </a:rPr>
              <a:t>3</a:t>
            </a:r>
            <a:r>
              <a:rPr lang="zh-CN" altLang="en-US" sz="2400" b="1" dirty="0" smtClean="0">
                <a:solidFill>
                  <a:srgbClr val="000099"/>
                </a:solidFill>
                <a:latin typeface="宋体"/>
              </a:rPr>
              <a:t>溶液碱性谁更强？</a:t>
            </a:r>
            <a:endParaRPr kumimoji="1" lang="zh-CN" altLang="en-US" sz="2400" b="1" dirty="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80" grpId="0" autoUpdateAnimBg="0"/>
      <p:bldP spid="6199" grpId="0" autoUpdateAnimBg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571480"/>
            <a:ext cx="5500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</a:rPr>
              <a:t>（4）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盐类的水解反应的方程式的书写</a:t>
            </a:r>
            <a:endParaRPr lang="zh-CN" altLang="en-US" sz="2400" b="1" dirty="0">
              <a:solidFill>
                <a:srgbClr val="000099"/>
              </a:solidFill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4348" y="1285860"/>
            <a:ext cx="2071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注意事项：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14414" y="1928802"/>
            <a:ext cx="7572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1）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水解反应程度很小，所以方程式要用可逆符号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14414" y="2500306"/>
            <a:ext cx="73581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2）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多元弱酸的酸根水解方程分步书写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4414" y="3143248"/>
            <a:ext cx="6357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3）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多元弱碱的阳离子水解方程一步书写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14414" y="3786190"/>
            <a:ext cx="7786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4）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水解方程式中，气体不放出，沉淀不打沉淀符号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8596" y="4691730"/>
            <a:ext cx="6786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+mn-ea"/>
              </a:rPr>
              <a:t>[</a:t>
            </a:r>
            <a:r>
              <a:rPr lang="zh-CN" altLang="en-US" sz="2400" b="1" dirty="0" smtClean="0">
                <a:solidFill>
                  <a:srgbClr val="000099"/>
                </a:solidFill>
                <a:latin typeface="+mn-ea"/>
              </a:rPr>
              <a:t>课堂练习</a:t>
            </a:r>
            <a:r>
              <a:rPr lang="en-US" altLang="zh-CN" sz="2400" b="1" dirty="0" smtClean="0">
                <a:solidFill>
                  <a:srgbClr val="000099"/>
                </a:solidFill>
                <a:latin typeface="+mn-ea"/>
              </a:rPr>
              <a:t>]</a:t>
            </a:r>
            <a:r>
              <a:rPr lang="zh-CN" altLang="en-US" sz="2400" b="1" dirty="0" smtClean="0">
                <a:solidFill>
                  <a:srgbClr val="000099"/>
                </a:solidFill>
                <a:latin typeface="+mn-ea"/>
              </a:rPr>
              <a:t>请写出下列盐溶液的水解方程式</a:t>
            </a:r>
            <a:endParaRPr lang="zh-CN" altLang="en-US" sz="2400" b="1" dirty="0">
              <a:solidFill>
                <a:srgbClr val="000099"/>
              </a:solidFill>
              <a:latin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14414" y="5240080"/>
            <a:ext cx="6286544" cy="546374"/>
            <a:chOff x="928662" y="4929198"/>
            <a:chExt cx="6286544" cy="546374"/>
          </a:xfrm>
        </p:grpSpPr>
        <p:sp>
          <p:nvSpPr>
            <p:cNvPr id="12" name="矩形 11"/>
            <p:cNvSpPr/>
            <p:nvPr/>
          </p:nvSpPr>
          <p:spPr>
            <a:xfrm>
              <a:off x="928662" y="4929198"/>
              <a:ext cx="250033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 err="1" smtClean="0">
                  <a:latin typeface="+mn-ea"/>
                  <a:cs typeface="Times New Roman" pitchFamily="18" charset="0"/>
                </a:rPr>
                <a:t>NaF</a:t>
              </a:r>
              <a:r>
                <a:rPr lang="zh-CN" altLang="en-US" sz="2800" dirty="0" smtClean="0">
                  <a:latin typeface="+mn-ea"/>
                  <a:cs typeface="Times New Roman" pitchFamily="18" charset="0"/>
                </a:rPr>
                <a:t>     </a:t>
              </a:r>
              <a:r>
                <a:rPr lang="en-US" altLang="zh-CN" sz="2800" dirty="0" smtClean="0">
                  <a:latin typeface="+mn-ea"/>
                  <a:cs typeface="Times New Roman" pitchFamily="18" charset="0"/>
                </a:rPr>
                <a:t>Na</a:t>
              </a:r>
              <a:r>
                <a:rPr lang="en-US" altLang="zh-CN" sz="2800" baseline="-30000" dirty="0" smtClean="0">
                  <a:latin typeface="+mn-ea"/>
                  <a:cs typeface="Times New Roman" pitchFamily="18" charset="0"/>
                </a:rPr>
                <a:t>2</a:t>
              </a:r>
              <a:r>
                <a:rPr lang="en-US" altLang="zh-CN" sz="2800" dirty="0" smtClean="0">
                  <a:latin typeface="+mn-ea"/>
                  <a:cs typeface="Times New Roman" pitchFamily="18" charset="0"/>
                </a:rPr>
                <a:t>S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12872" y="4952352"/>
              <a:ext cx="15023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latin typeface="+mn-ea"/>
                  <a:cs typeface="Times New Roman" pitchFamily="18" charset="0"/>
                </a:rPr>
                <a:t>Cu(NO</a:t>
              </a:r>
              <a:r>
                <a:rPr lang="en-US" altLang="zh-CN" sz="2800" baseline="-30000" dirty="0" smtClean="0">
                  <a:latin typeface="+mn-ea"/>
                  <a:cs typeface="Times New Roman" pitchFamily="18" charset="0"/>
                </a:rPr>
                <a:t>3</a:t>
              </a:r>
              <a:r>
                <a:rPr lang="en-US" altLang="zh-CN" sz="2800" dirty="0" smtClean="0">
                  <a:latin typeface="+mn-ea"/>
                  <a:cs typeface="Times New Roman" pitchFamily="18" charset="0"/>
                </a:rPr>
                <a:t>)</a:t>
              </a:r>
              <a:r>
                <a:rPr lang="en-US" altLang="zh-CN" sz="2800" baseline="-30000" dirty="0" smtClean="0">
                  <a:latin typeface="+mn-ea"/>
                  <a:cs typeface="Times New Roman" pitchFamily="18" charset="0"/>
                </a:rPr>
                <a:t>2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500430" y="4952352"/>
              <a:ext cx="228601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>
                  <a:latin typeface="+mn-ea"/>
                  <a:cs typeface="Times New Roman" pitchFamily="18" charset="0"/>
                </a:rPr>
                <a:t>（</a:t>
              </a:r>
              <a:r>
                <a:rPr lang="en-US" altLang="zh-CN" sz="2800" dirty="0" smtClean="0">
                  <a:latin typeface="+mn-ea"/>
                  <a:cs typeface="Times New Roman" pitchFamily="18" charset="0"/>
                </a:rPr>
                <a:t>NH</a:t>
              </a:r>
              <a:r>
                <a:rPr lang="en-US" altLang="zh-CN" sz="2800" baseline="-30000" dirty="0" smtClean="0">
                  <a:latin typeface="+mn-ea"/>
                  <a:cs typeface="Times New Roman" pitchFamily="18" charset="0"/>
                </a:rPr>
                <a:t>4</a:t>
              </a:r>
              <a:r>
                <a:rPr lang="zh-CN" altLang="en-US" sz="2800" dirty="0" smtClean="0">
                  <a:latin typeface="+mn-ea"/>
                  <a:cs typeface="Times New Roman" pitchFamily="18" charset="0"/>
                </a:rPr>
                <a:t>）</a:t>
              </a:r>
              <a:r>
                <a:rPr lang="en-US" altLang="zh-CN" sz="2800" baseline="-30000" dirty="0" smtClean="0">
                  <a:latin typeface="+mn-ea"/>
                  <a:cs typeface="Times New Roman" pitchFamily="18" charset="0"/>
                </a:rPr>
                <a:t>2</a:t>
              </a:r>
              <a:r>
                <a:rPr lang="en-US" altLang="zh-CN" sz="2800" dirty="0" smtClean="0">
                  <a:latin typeface="+mn-ea"/>
                  <a:cs typeface="Times New Roman" pitchFamily="18" charset="0"/>
                </a:rPr>
                <a:t>SO</a:t>
              </a:r>
              <a:r>
                <a:rPr lang="en-US" altLang="zh-CN" sz="2800" baseline="-30000" dirty="0" smtClean="0">
                  <a:latin typeface="+mn-ea"/>
                  <a:cs typeface="Times New Roman" pitchFamily="18" charset="0"/>
                </a:rPr>
                <a:t>4</a:t>
              </a:r>
              <a:endParaRPr lang="zh-CN" altLang="en-US" dirty="0">
                <a:latin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269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3"/>
          <p:cNvSpPr txBox="1">
            <a:spLocks noChangeArrowheads="1"/>
          </p:cNvSpPr>
          <p:nvPr/>
        </p:nvSpPr>
        <p:spPr bwMode="auto">
          <a:xfrm>
            <a:off x="755576" y="1340768"/>
            <a:ext cx="7705725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相互促进水解且进行到底的离子组有：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Al</a:t>
            </a:r>
            <a:r>
              <a:rPr lang="en-US" altLang="zh-CN" sz="2800" b="1" baseline="30000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3+ </a:t>
            </a:r>
            <a:r>
              <a:rPr lang="zh-CN" altLang="en-US" sz="2800" b="1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和 </a:t>
            </a: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S</a:t>
            </a:r>
            <a:r>
              <a:rPr lang="en-US" altLang="zh-CN" sz="2800" b="1" baseline="30000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2-</a:t>
            </a:r>
            <a:r>
              <a:rPr lang="zh-CN" altLang="en-US" sz="2800" b="1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CO</a:t>
            </a:r>
            <a:r>
              <a:rPr lang="en-US" altLang="zh-CN" sz="2800" b="1" baseline="-25000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3</a:t>
            </a:r>
            <a:r>
              <a:rPr lang="en-US" altLang="zh-CN" sz="2800" b="1" baseline="30000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2-</a:t>
            </a:r>
            <a:r>
              <a:rPr lang="zh-CN" altLang="en-US" sz="2800" b="1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HCO</a:t>
            </a:r>
            <a:r>
              <a:rPr lang="en-US" altLang="zh-CN" sz="2800" b="1" baseline="-25000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3</a:t>
            </a:r>
            <a:r>
              <a:rPr lang="en-US" altLang="zh-CN" sz="2800" b="1" baseline="30000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-</a:t>
            </a:r>
            <a:r>
              <a:rPr lang="zh-CN" altLang="en-US" sz="2800" b="1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AlO</a:t>
            </a:r>
            <a:r>
              <a:rPr lang="en-US" altLang="zh-CN" sz="2800" b="1" baseline="-25000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2</a:t>
            </a:r>
            <a:r>
              <a:rPr lang="en-US" altLang="zh-CN" sz="2800" b="1" baseline="30000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-</a:t>
            </a:r>
            <a:r>
              <a:rPr lang="zh-CN" altLang="en-US" sz="2800" b="1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、</a:t>
            </a:r>
            <a:r>
              <a:rPr lang="en-US" altLang="zh-CN" sz="2800" b="1" dirty="0" err="1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ClO</a:t>
            </a:r>
            <a:r>
              <a:rPr lang="en-US" altLang="zh-CN" sz="2800" b="1" baseline="30000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-</a:t>
            </a:r>
            <a:r>
              <a:rPr lang="zh-CN" altLang="en-US" sz="2800" b="1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等</a:t>
            </a: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Fe</a:t>
            </a:r>
            <a:r>
              <a:rPr lang="en-US" altLang="zh-CN" sz="2800" b="1" baseline="30000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3+ </a:t>
            </a:r>
            <a:r>
              <a:rPr lang="zh-CN" altLang="en-US" sz="2800" b="1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和 </a:t>
            </a: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CO</a:t>
            </a:r>
            <a:r>
              <a:rPr lang="en-US" altLang="zh-CN" sz="2800" b="1" baseline="-25000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3</a:t>
            </a:r>
            <a:r>
              <a:rPr lang="en-US" altLang="zh-CN" sz="2800" b="1" baseline="30000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2-</a:t>
            </a:r>
            <a:r>
              <a:rPr lang="zh-CN" altLang="en-US" sz="2800" b="1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HCO</a:t>
            </a:r>
            <a:r>
              <a:rPr lang="en-US" altLang="zh-CN" sz="2800" b="1" baseline="-25000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3</a:t>
            </a:r>
            <a:r>
              <a:rPr lang="en-US" altLang="zh-CN" sz="2800" b="1" baseline="30000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-</a:t>
            </a:r>
            <a:r>
              <a:rPr lang="zh-CN" altLang="en-US" sz="2800" b="1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AlO</a:t>
            </a:r>
            <a:r>
              <a:rPr lang="en-US" altLang="zh-CN" sz="2800" b="1" baseline="-25000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2</a:t>
            </a:r>
            <a:r>
              <a:rPr lang="en-US" altLang="zh-CN" sz="2800" b="1" baseline="30000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-</a:t>
            </a:r>
            <a:r>
              <a:rPr lang="zh-CN" altLang="en-US" sz="2800" b="1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、</a:t>
            </a:r>
            <a:r>
              <a:rPr lang="en-US" altLang="zh-CN" sz="2800" b="1" dirty="0" err="1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ClO</a:t>
            </a:r>
            <a:r>
              <a:rPr lang="en-US" altLang="zh-CN" sz="2800" b="1" baseline="30000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-</a:t>
            </a:r>
            <a:r>
              <a:rPr lang="zh-CN" altLang="en-US" sz="2800" b="1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等   </a:t>
            </a: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NH</a:t>
            </a:r>
            <a:r>
              <a:rPr lang="en-US" altLang="zh-CN" sz="2800" b="1" baseline="-25000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4</a:t>
            </a:r>
            <a:r>
              <a:rPr lang="en-US" altLang="zh-CN" sz="2800" b="1" baseline="30000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+ </a:t>
            </a:r>
            <a:r>
              <a:rPr lang="zh-CN" altLang="en-US" sz="2800" b="1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和 </a:t>
            </a: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SiO</a:t>
            </a:r>
            <a:r>
              <a:rPr lang="en-US" altLang="zh-CN" sz="2800" b="1" baseline="-25000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3</a:t>
            </a:r>
            <a:r>
              <a:rPr lang="en-US" altLang="zh-CN" sz="2800" b="1" baseline="30000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2-</a:t>
            </a:r>
            <a:r>
              <a:rPr lang="zh-CN" altLang="en-US" sz="2800" b="1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AlO</a:t>
            </a:r>
            <a:r>
              <a:rPr lang="en-US" altLang="zh-CN" sz="2800" b="1" baseline="-25000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2</a:t>
            </a:r>
            <a:r>
              <a:rPr lang="en-US" altLang="zh-CN" sz="2800" b="1" baseline="30000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-</a:t>
            </a:r>
            <a:r>
              <a:rPr lang="zh-CN" altLang="en-US" sz="2800" b="1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等</a:t>
            </a:r>
            <a:endParaRPr lang="zh-CN" altLang="en-US" sz="2800" b="1" baseline="30000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5124" name="矩形 5"/>
          <p:cNvSpPr>
            <a:spLocks noChangeArrowheads="1"/>
          </p:cNvSpPr>
          <p:nvPr/>
        </p:nvSpPr>
        <p:spPr bwMode="auto">
          <a:xfrm>
            <a:off x="642938" y="500063"/>
            <a:ext cx="33529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5、</a:t>
            </a:r>
            <a:r>
              <a:rPr lang="zh-CN" altLang="en-US" sz="3200" b="1" dirty="0" smtClean="0"/>
              <a:t>双</a:t>
            </a:r>
            <a:r>
              <a:rPr lang="zh-CN" altLang="en-US" sz="3200" b="1" dirty="0"/>
              <a:t>水解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468313" y="260350"/>
            <a:ext cx="53990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36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三</a:t>
            </a:r>
            <a:r>
              <a:rPr kumimoji="1" lang="zh-CN" altLang="en-US" sz="3600" b="1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、</a:t>
            </a:r>
            <a:r>
              <a:rPr kumimoji="1" lang="zh-CN" altLang="en-US" sz="36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影响盐类水解的因素</a:t>
            </a: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538163" y="2060575"/>
            <a:ext cx="82819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kumimoji="1" lang="zh-CN" altLang="en-US" sz="3200" b="1" smtClean="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、温度：</a:t>
            </a:r>
            <a:r>
              <a:rPr kumimoji="1" lang="zh-CN" altLang="en-US" sz="2800" b="1" smtClean="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盐的水解是吸热反应，</a:t>
            </a:r>
            <a:r>
              <a:rPr kumimoji="1" lang="en-US" altLang="zh-CN" sz="2800" b="1" smtClean="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T</a:t>
            </a:r>
            <a:r>
              <a:rPr kumimoji="1" lang="en-US" altLang="zh-CN" sz="2800" b="1" smtClean="0">
                <a:solidFill>
                  <a:srgbClr val="FF3300"/>
                </a:solidFill>
                <a:latin typeface="Dotum" pitchFamily="34" charset="-127"/>
                <a:ea typeface="Dotum" pitchFamily="34" charset="-127"/>
              </a:rPr>
              <a:t>↑</a:t>
            </a:r>
            <a:r>
              <a:rPr kumimoji="1" lang="en-US" altLang="zh-CN" sz="2800" b="1" smtClean="0">
                <a:solidFill>
                  <a:srgbClr val="3333CC"/>
                </a:solidFill>
                <a:latin typeface="Dotum" pitchFamily="34" charset="-127"/>
                <a:ea typeface="Dotum" pitchFamily="34" charset="-127"/>
              </a:rPr>
              <a:t>,</a:t>
            </a:r>
            <a:r>
              <a:rPr kumimoji="1" lang="zh-CN" altLang="en-US" sz="2800" b="1" smtClean="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水解程度</a:t>
            </a:r>
            <a:r>
              <a:rPr kumimoji="1" lang="zh-CN" altLang="en-US" sz="2800" b="1" smtClean="0">
                <a:solidFill>
                  <a:srgbClr val="3333CC"/>
                </a:solidFill>
                <a:latin typeface="Dotum" pitchFamily="34" charset="-127"/>
                <a:ea typeface="Dotum" pitchFamily="34" charset="-127"/>
              </a:rPr>
              <a:t> </a:t>
            </a:r>
            <a:r>
              <a:rPr kumimoji="1" lang="zh-CN" altLang="en-US" sz="2800" b="1" smtClean="0">
                <a:solidFill>
                  <a:srgbClr val="FF3300"/>
                </a:solidFill>
                <a:latin typeface="Dotum" pitchFamily="34" charset="-127"/>
                <a:ea typeface="Dotum" pitchFamily="34" charset="-127"/>
              </a:rPr>
              <a:t>↑</a:t>
            </a: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539750" y="2997200"/>
            <a:ext cx="6911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kumimoji="1" lang="zh-CN" altLang="en-US" sz="3200" b="1" smtClean="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、浓度：</a:t>
            </a:r>
            <a:r>
              <a:rPr kumimoji="1" lang="zh-CN" altLang="en-US" sz="2800" b="1" smtClean="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盐的浓度越小，水解程度越大</a:t>
            </a:r>
            <a:endParaRPr kumimoji="1" lang="zh-CN" altLang="en-US" sz="2800" b="1" baseline="-25000" smtClean="0">
              <a:solidFill>
                <a:srgbClr val="3333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9098" name="Text Box 10"/>
          <p:cNvSpPr txBox="1">
            <a:spLocks noChangeArrowheads="1"/>
          </p:cNvSpPr>
          <p:nvPr/>
        </p:nvSpPr>
        <p:spPr bwMode="auto">
          <a:xfrm>
            <a:off x="539750" y="3933825"/>
            <a:ext cx="8351838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kumimoji="1" lang="zh-CN" altLang="en-US" sz="3200" b="1" smtClean="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、外加酸碱：</a:t>
            </a:r>
            <a:r>
              <a:rPr kumimoji="1" lang="zh-CN" altLang="en-US" sz="2800" b="1" smtClean="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外加酸碱能促进或抑制水解，例如，水解呈酸性的盐溶液，加碱就中和</a:t>
            </a:r>
            <a:r>
              <a:rPr kumimoji="1" lang="en-US" altLang="zh-CN" sz="2800" b="1" smtClean="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H</a:t>
            </a:r>
            <a:r>
              <a:rPr kumimoji="1" lang="en-US" altLang="zh-CN" sz="2800" b="1" baseline="30000" smtClean="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+</a:t>
            </a:r>
            <a:r>
              <a:rPr kumimoji="1" lang="zh-CN" altLang="en-US" sz="2800" b="1" smtClean="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，促进水解；加酸就抑制水解。</a:t>
            </a:r>
            <a:endParaRPr kumimoji="1" lang="zh-CN" altLang="en-US" sz="2800" b="1" baseline="-25000" smtClean="0">
              <a:solidFill>
                <a:srgbClr val="3333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9099" name="Text Box 11"/>
          <p:cNvSpPr txBox="1">
            <a:spLocks noChangeArrowheads="1"/>
          </p:cNvSpPr>
          <p:nvPr/>
        </p:nvSpPr>
        <p:spPr bwMode="auto">
          <a:xfrm>
            <a:off x="612775" y="908050"/>
            <a:ext cx="82073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主要因素是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盐本身</a:t>
            </a: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的性质，组成盐的酸根对应的酸越弱（或阳离子对应的碱越弱），水解程度越大。</a:t>
            </a:r>
            <a:endParaRPr kumimoji="1" lang="zh-CN" altLang="en-US" sz="2800" b="1" baseline="30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6" grpId="0" autoUpdateAnimBg="0"/>
      <p:bldP spid="89097" grpId="0" autoUpdateAnimBg="0"/>
      <p:bldP spid="89098" grpId="0" autoUpdateAnimBg="0"/>
      <p:bldP spid="8909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8" name="AutoShape 10"/>
          <p:cNvSpPr>
            <a:spLocks noChangeArrowheads="1"/>
          </p:cNvSpPr>
          <p:nvPr/>
        </p:nvSpPr>
        <p:spPr bwMode="auto">
          <a:xfrm>
            <a:off x="395288" y="333375"/>
            <a:ext cx="1366837" cy="57626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99FF"/>
              </a:gs>
              <a:gs pos="50000">
                <a:schemeClr val="bg1"/>
              </a:gs>
              <a:gs pos="100000">
                <a:srgbClr val="FF99FF"/>
              </a:gs>
            </a:gsLst>
            <a:lin ang="5400000" scaled="1"/>
          </a:gradFill>
          <a:ln w="5715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b="1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隶书" pitchFamily="2" charset="-122"/>
              </a:rPr>
              <a:t>讨论</a:t>
            </a:r>
          </a:p>
        </p:txBody>
      </p:sp>
      <p:graphicFrame>
        <p:nvGraphicFramePr>
          <p:cNvPr id="63637" name="Group 149"/>
          <p:cNvGraphicFramePr>
            <a:graphicFrameLocks noGrp="1"/>
          </p:cNvGraphicFramePr>
          <p:nvPr/>
        </p:nvGraphicFramePr>
        <p:xfrm>
          <a:off x="757238" y="1196975"/>
          <a:ext cx="7775575" cy="4105593"/>
        </p:xfrm>
        <a:graphic>
          <a:graphicData uri="http://schemas.openxmlformats.org/drawingml/2006/table">
            <a:tbl>
              <a:tblPr/>
              <a:tblGrid>
                <a:gridCol w="2374900"/>
                <a:gridCol w="1008062"/>
                <a:gridCol w="1008063"/>
                <a:gridCol w="1152525"/>
                <a:gridCol w="1152525"/>
                <a:gridCol w="1079500"/>
              </a:tblGrid>
              <a:tr h="1081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    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外 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变  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加水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升温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HCl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Fe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粉</a:t>
                      </a:r>
                      <a:endParaRPr kumimoji="1" lang="zh-CN" alt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NaHCO</a:t>
                      </a:r>
                      <a:r>
                        <a:rPr kumimoji="1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平衡移动方向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H</a:t>
                      </a:r>
                      <a:r>
                        <a:rPr kumimoji="1" lang="en-US" altLang="zh-CN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+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数量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pH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Fe</a:t>
                      </a:r>
                      <a:r>
                        <a:rPr kumimoji="1" lang="en-US" altLang="zh-CN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3+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的水解率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36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现象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3561" name="Text Box 73"/>
          <p:cNvSpPr txBox="1">
            <a:spLocks noChangeArrowheads="1"/>
          </p:cNvSpPr>
          <p:nvPr/>
        </p:nvSpPr>
        <p:spPr bwMode="auto">
          <a:xfrm>
            <a:off x="3133725" y="2205038"/>
            <a:ext cx="9350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右移</a:t>
            </a:r>
          </a:p>
        </p:txBody>
      </p:sp>
      <p:sp>
        <p:nvSpPr>
          <p:cNvPr id="63562" name="Text Box 74"/>
          <p:cNvSpPr txBox="1">
            <a:spLocks noChangeArrowheads="1"/>
          </p:cNvSpPr>
          <p:nvPr/>
        </p:nvSpPr>
        <p:spPr bwMode="auto">
          <a:xfrm>
            <a:off x="6518275" y="2189163"/>
            <a:ext cx="9350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左移</a:t>
            </a:r>
          </a:p>
        </p:txBody>
      </p:sp>
      <p:sp>
        <p:nvSpPr>
          <p:cNvPr id="63563" name="Text Box 75"/>
          <p:cNvSpPr txBox="1">
            <a:spLocks noChangeArrowheads="1"/>
          </p:cNvSpPr>
          <p:nvPr/>
        </p:nvSpPr>
        <p:spPr bwMode="auto">
          <a:xfrm>
            <a:off x="4213225" y="2205038"/>
            <a:ext cx="9350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右移</a:t>
            </a:r>
          </a:p>
        </p:txBody>
      </p:sp>
      <p:sp>
        <p:nvSpPr>
          <p:cNvPr id="63564" name="Text Box 76"/>
          <p:cNvSpPr txBox="1">
            <a:spLocks noChangeArrowheads="1"/>
          </p:cNvSpPr>
          <p:nvPr/>
        </p:nvSpPr>
        <p:spPr bwMode="auto">
          <a:xfrm>
            <a:off x="5292725" y="2189163"/>
            <a:ext cx="9350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左移</a:t>
            </a:r>
          </a:p>
        </p:txBody>
      </p:sp>
      <p:sp>
        <p:nvSpPr>
          <p:cNvPr id="63566" name="Text Box 78"/>
          <p:cNvSpPr txBox="1">
            <a:spLocks noChangeArrowheads="1"/>
          </p:cNvSpPr>
          <p:nvPr/>
        </p:nvSpPr>
        <p:spPr bwMode="auto">
          <a:xfrm>
            <a:off x="7597775" y="2189163"/>
            <a:ext cx="9350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右移</a:t>
            </a:r>
          </a:p>
        </p:txBody>
      </p:sp>
      <p:sp>
        <p:nvSpPr>
          <p:cNvPr id="63567" name="Text Box 79"/>
          <p:cNvSpPr txBox="1">
            <a:spLocks noChangeArrowheads="1"/>
          </p:cNvSpPr>
          <p:nvPr/>
        </p:nvSpPr>
        <p:spPr bwMode="auto">
          <a:xfrm>
            <a:off x="5437188" y="2765425"/>
            <a:ext cx="503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增</a:t>
            </a:r>
          </a:p>
        </p:txBody>
      </p:sp>
      <p:sp>
        <p:nvSpPr>
          <p:cNvPr id="63568" name="Text Box 80"/>
          <p:cNvSpPr txBox="1">
            <a:spLocks noChangeArrowheads="1"/>
          </p:cNvSpPr>
          <p:nvPr/>
        </p:nvSpPr>
        <p:spPr bwMode="auto">
          <a:xfrm>
            <a:off x="4359275" y="2765425"/>
            <a:ext cx="50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增</a:t>
            </a:r>
          </a:p>
        </p:txBody>
      </p:sp>
      <p:sp>
        <p:nvSpPr>
          <p:cNvPr id="63571" name="Text Box 83"/>
          <p:cNvSpPr txBox="1">
            <a:spLocks noChangeArrowheads="1"/>
          </p:cNvSpPr>
          <p:nvPr/>
        </p:nvSpPr>
        <p:spPr bwMode="auto">
          <a:xfrm>
            <a:off x="3276600" y="2781300"/>
            <a:ext cx="576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增</a:t>
            </a:r>
          </a:p>
        </p:txBody>
      </p:sp>
      <p:sp>
        <p:nvSpPr>
          <p:cNvPr id="63572" name="Text Box 84"/>
          <p:cNvSpPr txBox="1">
            <a:spLocks noChangeArrowheads="1"/>
          </p:cNvSpPr>
          <p:nvPr/>
        </p:nvSpPr>
        <p:spPr bwMode="auto">
          <a:xfrm>
            <a:off x="3300413" y="3246438"/>
            <a:ext cx="501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升</a:t>
            </a:r>
          </a:p>
        </p:txBody>
      </p:sp>
      <p:sp>
        <p:nvSpPr>
          <p:cNvPr id="63574" name="Text Box 86"/>
          <p:cNvSpPr txBox="1">
            <a:spLocks noChangeArrowheads="1"/>
          </p:cNvSpPr>
          <p:nvPr/>
        </p:nvSpPr>
        <p:spPr bwMode="auto">
          <a:xfrm>
            <a:off x="4213225" y="3789363"/>
            <a:ext cx="9350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增大</a:t>
            </a:r>
          </a:p>
        </p:txBody>
      </p:sp>
      <p:sp>
        <p:nvSpPr>
          <p:cNvPr id="63575" name="Text Box 87"/>
          <p:cNvSpPr txBox="1">
            <a:spLocks noChangeArrowheads="1"/>
          </p:cNvSpPr>
          <p:nvPr/>
        </p:nvSpPr>
        <p:spPr bwMode="auto">
          <a:xfrm>
            <a:off x="3132138" y="3773488"/>
            <a:ext cx="9350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增大</a:t>
            </a:r>
          </a:p>
        </p:txBody>
      </p:sp>
      <p:sp>
        <p:nvSpPr>
          <p:cNvPr id="63576" name="Text Box 88"/>
          <p:cNvSpPr txBox="1">
            <a:spLocks noChangeArrowheads="1"/>
          </p:cNvSpPr>
          <p:nvPr/>
        </p:nvSpPr>
        <p:spPr bwMode="auto">
          <a:xfrm>
            <a:off x="7524750" y="3789363"/>
            <a:ext cx="9350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增大</a:t>
            </a:r>
          </a:p>
        </p:txBody>
      </p:sp>
      <p:sp>
        <p:nvSpPr>
          <p:cNvPr id="63578" name="Text Box 90"/>
          <p:cNvSpPr txBox="1">
            <a:spLocks noChangeArrowheads="1"/>
          </p:cNvSpPr>
          <p:nvPr/>
        </p:nvSpPr>
        <p:spPr bwMode="auto">
          <a:xfrm>
            <a:off x="6445250" y="3789363"/>
            <a:ext cx="9350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减小</a:t>
            </a:r>
          </a:p>
        </p:txBody>
      </p:sp>
      <p:sp>
        <p:nvSpPr>
          <p:cNvPr id="63579" name="Text Box 91"/>
          <p:cNvSpPr txBox="1">
            <a:spLocks noChangeArrowheads="1"/>
          </p:cNvSpPr>
          <p:nvPr/>
        </p:nvSpPr>
        <p:spPr bwMode="auto">
          <a:xfrm>
            <a:off x="4403725" y="3265488"/>
            <a:ext cx="5762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降</a:t>
            </a:r>
          </a:p>
        </p:txBody>
      </p:sp>
      <p:sp>
        <p:nvSpPr>
          <p:cNvPr id="63580" name="Text Box 92"/>
          <p:cNvSpPr txBox="1">
            <a:spLocks noChangeArrowheads="1"/>
          </p:cNvSpPr>
          <p:nvPr/>
        </p:nvSpPr>
        <p:spPr bwMode="auto">
          <a:xfrm>
            <a:off x="5292725" y="3789363"/>
            <a:ext cx="9350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减小</a:t>
            </a:r>
          </a:p>
        </p:txBody>
      </p:sp>
      <p:sp>
        <p:nvSpPr>
          <p:cNvPr id="63581" name="Text Box 93"/>
          <p:cNvSpPr txBox="1">
            <a:spLocks noChangeArrowheads="1"/>
          </p:cNvSpPr>
          <p:nvPr/>
        </p:nvSpPr>
        <p:spPr bwMode="auto">
          <a:xfrm>
            <a:off x="3132138" y="4364038"/>
            <a:ext cx="9350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颜色变浅</a:t>
            </a:r>
          </a:p>
        </p:txBody>
      </p:sp>
      <p:sp>
        <p:nvSpPr>
          <p:cNvPr id="63582" name="Text Box 94"/>
          <p:cNvSpPr txBox="1">
            <a:spLocks noChangeArrowheads="1"/>
          </p:cNvSpPr>
          <p:nvPr/>
        </p:nvSpPr>
        <p:spPr bwMode="auto">
          <a:xfrm>
            <a:off x="7524750" y="4354513"/>
            <a:ext cx="9350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沉淀气体</a:t>
            </a:r>
          </a:p>
        </p:txBody>
      </p:sp>
      <p:sp>
        <p:nvSpPr>
          <p:cNvPr id="63583" name="Text Box 95"/>
          <p:cNvSpPr txBox="1">
            <a:spLocks noChangeArrowheads="1"/>
          </p:cNvSpPr>
          <p:nvPr/>
        </p:nvSpPr>
        <p:spPr bwMode="auto">
          <a:xfrm>
            <a:off x="6661150" y="2781300"/>
            <a:ext cx="576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减</a:t>
            </a:r>
          </a:p>
        </p:txBody>
      </p:sp>
      <p:sp>
        <p:nvSpPr>
          <p:cNvPr id="63584" name="Text Box 96"/>
          <p:cNvSpPr txBox="1">
            <a:spLocks noChangeArrowheads="1"/>
          </p:cNvSpPr>
          <p:nvPr/>
        </p:nvSpPr>
        <p:spPr bwMode="auto">
          <a:xfrm>
            <a:off x="7667625" y="2781300"/>
            <a:ext cx="576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减</a:t>
            </a:r>
          </a:p>
        </p:txBody>
      </p:sp>
      <p:sp>
        <p:nvSpPr>
          <p:cNvPr id="63624" name="Text Box 136"/>
          <p:cNvSpPr txBox="1">
            <a:spLocks noChangeArrowheads="1"/>
          </p:cNvSpPr>
          <p:nvPr/>
        </p:nvSpPr>
        <p:spPr bwMode="auto">
          <a:xfrm>
            <a:off x="5462588" y="3270250"/>
            <a:ext cx="57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降</a:t>
            </a:r>
          </a:p>
        </p:txBody>
      </p:sp>
      <p:sp>
        <p:nvSpPr>
          <p:cNvPr id="63625" name="Text Box 137"/>
          <p:cNvSpPr txBox="1">
            <a:spLocks noChangeArrowheads="1"/>
          </p:cNvSpPr>
          <p:nvPr/>
        </p:nvSpPr>
        <p:spPr bwMode="auto">
          <a:xfrm>
            <a:off x="6664325" y="3284538"/>
            <a:ext cx="501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升</a:t>
            </a:r>
          </a:p>
        </p:txBody>
      </p:sp>
      <p:sp>
        <p:nvSpPr>
          <p:cNvPr id="63626" name="Text Box 138"/>
          <p:cNvSpPr txBox="1">
            <a:spLocks noChangeArrowheads="1"/>
          </p:cNvSpPr>
          <p:nvPr/>
        </p:nvSpPr>
        <p:spPr bwMode="auto">
          <a:xfrm>
            <a:off x="7742238" y="3284538"/>
            <a:ext cx="501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升</a:t>
            </a:r>
          </a:p>
        </p:txBody>
      </p:sp>
      <p:sp>
        <p:nvSpPr>
          <p:cNvPr id="63633" name="Text Box 145"/>
          <p:cNvSpPr txBox="1">
            <a:spLocks noChangeArrowheads="1"/>
          </p:cNvSpPr>
          <p:nvPr/>
        </p:nvSpPr>
        <p:spPr bwMode="auto">
          <a:xfrm>
            <a:off x="4213225" y="4354513"/>
            <a:ext cx="9350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颜色变深</a:t>
            </a:r>
          </a:p>
        </p:txBody>
      </p:sp>
      <p:sp>
        <p:nvSpPr>
          <p:cNvPr id="63634" name="Text Box 146"/>
          <p:cNvSpPr txBox="1">
            <a:spLocks noChangeArrowheads="1"/>
          </p:cNvSpPr>
          <p:nvPr/>
        </p:nvSpPr>
        <p:spPr bwMode="auto">
          <a:xfrm>
            <a:off x="5294313" y="4364038"/>
            <a:ext cx="9350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颜色变浅</a:t>
            </a:r>
          </a:p>
        </p:txBody>
      </p:sp>
      <p:sp>
        <p:nvSpPr>
          <p:cNvPr id="63635" name="Text Box 147"/>
          <p:cNvSpPr txBox="1">
            <a:spLocks noChangeArrowheads="1"/>
          </p:cNvSpPr>
          <p:nvPr/>
        </p:nvSpPr>
        <p:spPr bwMode="auto">
          <a:xfrm>
            <a:off x="6443663" y="4364038"/>
            <a:ext cx="9350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颜色变浅</a:t>
            </a:r>
          </a:p>
        </p:txBody>
      </p:sp>
      <p:sp>
        <p:nvSpPr>
          <p:cNvPr id="9297" name="Rectangle 148"/>
          <p:cNvSpPr>
            <a:spLocks noChangeArrowheads="1"/>
          </p:cNvSpPr>
          <p:nvPr/>
        </p:nvSpPr>
        <p:spPr bwMode="auto">
          <a:xfrm>
            <a:off x="2097088" y="401638"/>
            <a:ext cx="6435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006600"/>
                </a:solidFill>
                <a:ea typeface="华文新魏" pitchFamily="2" charset="-122"/>
              </a:rPr>
              <a:t>※</a:t>
            </a:r>
            <a:r>
              <a:rPr kumimoji="1" lang="zh-CN" altLang="en-US" sz="3200" b="1" smtClean="0">
                <a:solidFill>
                  <a:srgbClr val="006600"/>
                </a:solidFill>
                <a:ea typeface="华文新魏" pitchFamily="2" charset="-122"/>
              </a:rPr>
              <a:t>不同条件对</a:t>
            </a:r>
            <a:r>
              <a:rPr kumimoji="1" lang="en-US" altLang="zh-CN" sz="3200" b="1" smtClean="0">
                <a:solidFill>
                  <a:srgbClr val="006600"/>
                </a:solidFill>
                <a:ea typeface="华文新魏" pitchFamily="2" charset="-122"/>
              </a:rPr>
              <a:t>FeCl</a:t>
            </a:r>
            <a:r>
              <a:rPr kumimoji="1" lang="en-US" altLang="zh-CN" sz="3200" b="1" baseline="-25000" smtClean="0">
                <a:solidFill>
                  <a:srgbClr val="006600"/>
                </a:solidFill>
                <a:ea typeface="华文新魏" pitchFamily="2" charset="-122"/>
              </a:rPr>
              <a:t>3</a:t>
            </a:r>
            <a:r>
              <a:rPr kumimoji="1" lang="zh-CN" altLang="en-US" sz="3200" b="1" smtClean="0">
                <a:solidFill>
                  <a:srgbClr val="006600"/>
                </a:solidFill>
                <a:ea typeface="华文新魏" pitchFamily="2" charset="-122"/>
              </a:rPr>
              <a:t>水解平衡的影响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3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3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3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3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3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3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3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3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3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3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3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3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3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3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3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3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3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3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3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3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3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3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61" grpId="0" autoUpdateAnimBg="0"/>
      <p:bldP spid="63562" grpId="0" autoUpdateAnimBg="0"/>
      <p:bldP spid="63563" grpId="0" autoUpdateAnimBg="0"/>
      <p:bldP spid="63564" grpId="0" autoUpdateAnimBg="0"/>
      <p:bldP spid="63566" grpId="0" autoUpdateAnimBg="0"/>
      <p:bldP spid="63567" grpId="0" autoUpdateAnimBg="0"/>
      <p:bldP spid="63568" grpId="0" autoUpdateAnimBg="0"/>
      <p:bldP spid="63571" grpId="0" autoUpdateAnimBg="0"/>
      <p:bldP spid="63572" grpId="0" autoUpdateAnimBg="0"/>
      <p:bldP spid="63574" grpId="0" autoUpdateAnimBg="0"/>
      <p:bldP spid="63575" grpId="0" autoUpdateAnimBg="0"/>
      <p:bldP spid="63576" grpId="0" autoUpdateAnimBg="0"/>
      <p:bldP spid="63578" grpId="0" autoUpdateAnimBg="0"/>
      <p:bldP spid="63579" grpId="0" autoUpdateAnimBg="0"/>
      <p:bldP spid="63580" grpId="0" autoUpdateAnimBg="0"/>
      <p:bldP spid="63581" grpId="0" autoUpdateAnimBg="0"/>
      <p:bldP spid="63582" grpId="0" autoUpdateAnimBg="0"/>
      <p:bldP spid="63583" grpId="0" autoUpdateAnimBg="0"/>
      <p:bldP spid="63584" grpId="0" autoUpdateAnimBg="0"/>
      <p:bldP spid="63624" grpId="0" autoUpdateAnimBg="0"/>
      <p:bldP spid="63625" grpId="0" autoUpdateAnimBg="0"/>
      <p:bldP spid="63626" grpId="0" autoUpdateAnimBg="0"/>
      <p:bldP spid="63633" grpId="0" autoUpdateAnimBg="0"/>
      <p:bldP spid="63634" grpId="0" autoUpdateAnimBg="0"/>
      <p:bldP spid="6363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3"/>
          <p:cNvSpPr>
            <a:spLocks noChangeArrowheads="1"/>
          </p:cNvSpPr>
          <p:nvPr/>
        </p:nvSpPr>
        <p:spPr bwMode="auto">
          <a:xfrm>
            <a:off x="1043608" y="393990"/>
            <a:ext cx="6625282" cy="79216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400" b="1" smtClean="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盐 类 水 解 的 应 用</a:t>
            </a:r>
            <a:endParaRPr kumimoji="1" lang="zh-CN" altLang="en-US" sz="4400" b="1" smtClean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2173" name="Rectangle 13"/>
          <p:cNvSpPr>
            <a:spLocks noChangeArrowheads="1"/>
          </p:cNvSpPr>
          <p:nvPr/>
        </p:nvSpPr>
        <p:spPr bwMode="auto">
          <a:xfrm>
            <a:off x="250825" y="4025900"/>
            <a:ext cx="86423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3333CC"/>
                </a:solidFill>
                <a:sym typeface="Symbol" pitchFamily="18" charset="2"/>
              </a:rPr>
              <a:t>3.</a:t>
            </a:r>
            <a:r>
              <a:rPr kumimoji="1" lang="zh-CN" altLang="en-US" sz="2400" b="1" smtClean="0">
                <a:solidFill>
                  <a:srgbClr val="3333CC"/>
                </a:solidFill>
                <a:sym typeface="Symbol" pitchFamily="18" charset="2"/>
              </a:rPr>
              <a:t>合理使用化肥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sym typeface="Symbol" pitchFamily="18" charset="2"/>
              </a:rPr>
              <a:t>例</a:t>
            </a:r>
            <a:r>
              <a:rPr kumimoji="1" lang="en-US" altLang="zh-CN" sz="2400" b="1" smtClean="0">
                <a:solidFill>
                  <a:srgbClr val="000000"/>
                </a:solidFill>
                <a:sym typeface="Symbol" pitchFamily="18" charset="2"/>
              </a:rPr>
              <a:t>3.</a:t>
            </a:r>
            <a:r>
              <a:rPr kumimoji="1" lang="zh-CN" altLang="en-US" sz="2400" b="1" smtClean="0">
                <a:solidFill>
                  <a:srgbClr val="000000"/>
                </a:solidFill>
                <a:sym typeface="Symbol" pitchFamily="18" charset="2"/>
              </a:rPr>
              <a:t>同时对农作物施用含</a:t>
            </a:r>
            <a:r>
              <a:rPr kumimoji="1" lang="en-US" altLang="zh-CN" sz="2400" b="1" smtClean="0">
                <a:solidFill>
                  <a:srgbClr val="000000"/>
                </a:solidFill>
                <a:sym typeface="Symbol" pitchFamily="18" charset="2"/>
              </a:rPr>
              <a:t>N,P,K</a:t>
            </a:r>
            <a:r>
              <a:rPr kumimoji="1" lang="zh-CN" altLang="en-US" sz="2400" b="1" smtClean="0">
                <a:solidFill>
                  <a:srgbClr val="000000"/>
                </a:solidFill>
                <a:sym typeface="Symbol" pitchFamily="18" charset="2"/>
              </a:rPr>
              <a:t>的三种化肥</a:t>
            </a:r>
            <a:r>
              <a:rPr kumimoji="1" lang="en-US" altLang="zh-CN" sz="2400" b="1" smtClean="0">
                <a:solidFill>
                  <a:srgbClr val="000000"/>
                </a:solidFill>
                <a:sym typeface="Symbol" pitchFamily="18" charset="2"/>
              </a:rPr>
              <a:t>,</a:t>
            </a:r>
            <a:r>
              <a:rPr kumimoji="1" lang="zh-CN" altLang="en-US" sz="2400" b="1" smtClean="0">
                <a:solidFill>
                  <a:srgbClr val="000000"/>
                </a:solidFill>
                <a:sym typeface="Symbol" pitchFamily="18" charset="2"/>
              </a:rPr>
              <a:t>对给定下列化肥</a:t>
            </a:r>
            <a:r>
              <a:rPr kumimoji="1" lang="en-US" altLang="zh-CN" sz="2400" b="1" smtClean="0">
                <a:solidFill>
                  <a:srgbClr val="000000"/>
                </a:solidFill>
                <a:sym typeface="Symbol" pitchFamily="18" charset="2"/>
              </a:rPr>
              <a:t>:①K</a:t>
            </a:r>
            <a:r>
              <a:rPr kumimoji="1" lang="en-US" altLang="zh-CN" sz="2400" b="1" baseline="-3000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CO</a:t>
            </a:r>
            <a:r>
              <a:rPr kumimoji="1" lang="en-US" altLang="zh-CN" sz="2400" b="1" baseline="-3000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3  </a:t>
            </a:r>
            <a:r>
              <a:rPr kumimoji="1" lang="en-US" altLang="zh-CN" sz="2400" b="1" smtClean="0">
                <a:solidFill>
                  <a:srgbClr val="000000"/>
                </a:solidFill>
                <a:sym typeface="Symbol" pitchFamily="18" charset="2"/>
              </a:rPr>
              <a:t>②KCl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  </a:t>
            </a:r>
            <a:r>
              <a:rPr kumimoji="1" lang="en-US" altLang="zh-CN" sz="2400" b="1" smtClean="0">
                <a:solidFill>
                  <a:srgbClr val="000000"/>
                </a:solidFill>
                <a:sym typeface="Symbol" pitchFamily="18" charset="2"/>
              </a:rPr>
              <a:t>③Ca(H</a:t>
            </a:r>
            <a:r>
              <a:rPr kumimoji="1" lang="en-US" altLang="zh-CN" sz="2400" b="1" baseline="-3000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PO</a:t>
            </a:r>
            <a:r>
              <a:rPr kumimoji="1" lang="en-US" altLang="zh-CN" sz="2400" b="1" baseline="-3000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4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)</a:t>
            </a:r>
            <a:r>
              <a:rPr kumimoji="1" lang="en-US" altLang="zh-CN" sz="2400" b="1" baseline="-3000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2  </a:t>
            </a:r>
            <a:r>
              <a:rPr kumimoji="1" lang="en-US" altLang="zh-CN" sz="2400" b="1" smtClean="0">
                <a:solidFill>
                  <a:srgbClr val="000000"/>
                </a:solidFill>
                <a:sym typeface="Symbol" pitchFamily="18" charset="2"/>
              </a:rPr>
              <a:t>④ (NH</a:t>
            </a:r>
            <a:r>
              <a:rPr kumimoji="1" lang="en-US" altLang="zh-CN" sz="2400" b="1" baseline="-3000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4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)</a:t>
            </a:r>
            <a:r>
              <a:rPr kumimoji="1" lang="en-US" altLang="zh-CN" sz="2400" b="1" baseline="-3000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SO</a:t>
            </a:r>
            <a:r>
              <a:rPr kumimoji="1" lang="en-US" altLang="zh-CN" sz="2400" b="1" baseline="-3000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4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  </a:t>
            </a:r>
            <a:r>
              <a:rPr kumimoji="1" lang="en-US" altLang="zh-CN" sz="2400" b="1" smtClean="0">
                <a:solidFill>
                  <a:srgbClr val="000000"/>
                </a:solidFill>
                <a:sym typeface="Symbol" pitchFamily="18" charset="2"/>
              </a:rPr>
              <a:t>⑤</a:t>
            </a:r>
            <a:r>
              <a:rPr kumimoji="1" lang="zh-CN" altLang="en-US" sz="2400" b="1" smtClean="0">
                <a:solidFill>
                  <a:srgbClr val="000000"/>
                </a:solidFill>
                <a:sym typeface="Symbol" pitchFamily="18" charset="2"/>
              </a:rPr>
              <a:t>氨水。其中最合理的组合方式是</a:t>
            </a:r>
            <a:r>
              <a:rPr kumimoji="1" lang="en-US" altLang="zh-CN" sz="2400" b="1" smtClean="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     )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 A.</a:t>
            </a:r>
            <a:r>
              <a:rPr kumimoji="1" lang="en-US" altLang="zh-CN" sz="2400" b="1" smtClean="0">
                <a:solidFill>
                  <a:srgbClr val="000000"/>
                </a:solidFill>
                <a:sym typeface="Symbol" pitchFamily="18" charset="2"/>
              </a:rPr>
              <a:t>①③④     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B.</a:t>
            </a:r>
            <a:r>
              <a:rPr kumimoji="1" lang="en-US" altLang="zh-CN" sz="2400" b="1" smtClean="0">
                <a:solidFill>
                  <a:srgbClr val="000000"/>
                </a:solidFill>
                <a:sym typeface="Symbol" pitchFamily="18" charset="2"/>
              </a:rPr>
              <a:t>②③④      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C.</a:t>
            </a:r>
            <a:r>
              <a:rPr kumimoji="1" lang="en-US" altLang="zh-CN" sz="2400" b="1" smtClean="0">
                <a:solidFill>
                  <a:srgbClr val="000000"/>
                </a:solidFill>
                <a:sym typeface="Symbol" pitchFamily="18" charset="2"/>
              </a:rPr>
              <a:t>①③⑤       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D.</a:t>
            </a:r>
            <a:r>
              <a:rPr kumimoji="1" lang="en-US" altLang="zh-CN" sz="2400" b="1" smtClean="0">
                <a:solidFill>
                  <a:srgbClr val="000000"/>
                </a:solidFill>
                <a:sym typeface="Symbol" pitchFamily="18" charset="2"/>
              </a:rPr>
              <a:t>②③⑤</a:t>
            </a:r>
          </a:p>
        </p:txBody>
      </p:sp>
      <p:sp>
        <p:nvSpPr>
          <p:cNvPr id="92174" name="Rectangle 14"/>
          <p:cNvSpPr>
            <a:spLocks noChangeArrowheads="1"/>
          </p:cNvSpPr>
          <p:nvPr/>
        </p:nvSpPr>
        <p:spPr bwMode="auto">
          <a:xfrm>
            <a:off x="250825" y="2613025"/>
            <a:ext cx="8569325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3333CC"/>
                </a:solidFill>
                <a:sym typeface="Symbol" pitchFamily="18" charset="2"/>
              </a:rPr>
              <a:t>2.</a:t>
            </a:r>
            <a:r>
              <a:rPr kumimoji="1" lang="zh-CN" altLang="en-US" sz="2400" b="1" smtClean="0">
                <a:solidFill>
                  <a:srgbClr val="3333CC"/>
                </a:solidFill>
                <a:sym typeface="Symbol" pitchFamily="18" charset="2"/>
              </a:rPr>
              <a:t>配制某些盐溶液</a:t>
            </a:r>
            <a:r>
              <a:rPr kumimoji="1" lang="en-US" altLang="zh-CN" sz="2400" b="1" smtClean="0">
                <a:solidFill>
                  <a:srgbClr val="3333CC"/>
                </a:solidFill>
                <a:sym typeface="Symbol" pitchFamily="18" charset="2"/>
              </a:rPr>
              <a:t>,</a:t>
            </a:r>
            <a:r>
              <a:rPr kumimoji="1" lang="zh-CN" altLang="en-US" sz="2400" b="1" smtClean="0">
                <a:solidFill>
                  <a:srgbClr val="3333CC"/>
                </a:solidFill>
                <a:sym typeface="Symbol" pitchFamily="18" charset="2"/>
              </a:rPr>
              <a:t>要应用水解知识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sym typeface="Symbol" pitchFamily="18" charset="2"/>
              </a:rPr>
              <a:t>例</a:t>
            </a:r>
            <a:r>
              <a:rPr kumimoji="1" lang="en-US" altLang="zh-CN" sz="2400" b="1" smtClean="0">
                <a:solidFill>
                  <a:srgbClr val="000000"/>
                </a:solidFill>
                <a:sym typeface="Symbol" pitchFamily="18" charset="2"/>
              </a:rPr>
              <a:t>2.</a:t>
            </a:r>
            <a:r>
              <a:rPr kumimoji="1" lang="zh-CN" altLang="en-US" sz="2400" b="1" smtClean="0">
                <a:solidFill>
                  <a:srgbClr val="000000"/>
                </a:solidFill>
                <a:sym typeface="Symbol" pitchFamily="18" charset="2"/>
              </a:rPr>
              <a:t>实验室在配制</a:t>
            </a:r>
            <a:r>
              <a:rPr kumimoji="1" lang="en-US" altLang="zh-CN" sz="2400" b="1" smtClean="0">
                <a:solidFill>
                  <a:srgbClr val="000000"/>
                </a:solidFill>
                <a:sym typeface="Symbol" pitchFamily="18" charset="2"/>
              </a:rPr>
              <a:t>Na</a:t>
            </a:r>
            <a:r>
              <a:rPr kumimoji="1" lang="en-US" altLang="zh-CN" sz="2400" b="1" baseline="-3000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S</a:t>
            </a:r>
            <a:r>
              <a:rPr kumimoji="1" lang="zh-CN" altLang="en-US" sz="2400" b="1" smtClean="0">
                <a:solidFill>
                  <a:srgbClr val="000000"/>
                </a:solidFill>
                <a:sym typeface="Symbol" pitchFamily="18" charset="2"/>
              </a:rPr>
              <a:t>溶液时</a:t>
            </a:r>
            <a:r>
              <a:rPr kumimoji="1" lang="en-US" altLang="zh-CN" sz="2400" b="1" smtClean="0">
                <a:solidFill>
                  <a:srgbClr val="000000"/>
                </a:solidFill>
                <a:sym typeface="Symbol" pitchFamily="18" charset="2"/>
              </a:rPr>
              <a:t>,</a:t>
            </a:r>
            <a:r>
              <a:rPr kumimoji="1" lang="zh-CN" altLang="en-US" sz="2400" b="1" smtClean="0">
                <a:solidFill>
                  <a:srgbClr val="000000"/>
                </a:solidFill>
                <a:sym typeface="Symbol" pitchFamily="18" charset="2"/>
              </a:rPr>
              <a:t>为了防止发生水解反应加入少量的</a:t>
            </a:r>
            <a:r>
              <a:rPr kumimoji="1" lang="en-US" altLang="zh-CN" sz="2400" b="1" smtClean="0">
                <a:solidFill>
                  <a:srgbClr val="000000"/>
                </a:solidFill>
                <a:sym typeface="Symbol" pitchFamily="18" charset="2"/>
              </a:rPr>
              <a:t>NaOH;</a:t>
            </a:r>
            <a:r>
              <a:rPr kumimoji="1" lang="zh-CN" altLang="en-US" sz="2400" b="1" smtClean="0">
                <a:solidFill>
                  <a:srgbClr val="000000"/>
                </a:solidFill>
                <a:sym typeface="Symbol" pitchFamily="18" charset="2"/>
              </a:rPr>
              <a:t>在配制</a:t>
            </a:r>
            <a:r>
              <a:rPr kumimoji="1" lang="en-US" altLang="zh-CN" sz="2400" b="1" smtClean="0">
                <a:solidFill>
                  <a:srgbClr val="000000"/>
                </a:solidFill>
                <a:sym typeface="Symbol" pitchFamily="18" charset="2"/>
              </a:rPr>
              <a:t>FeCl</a:t>
            </a:r>
            <a:r>
              <a:rPr kumimoji="1" lang="en-US" altLang="zh-CN" sz="2400" b="1" baseline="-3000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3</a:t>
            </a:r>
            <a:r>
              <a:rPr kumimoji="1" lang="zh-CN" altLang="en-US" sz="2400" b="1" smtClean="0">
                <a:solidFill>
                  <a:srgbClr val="000000"/>
                </a:solidFill>
                <a:sym typeface="Symbol" pitchFamily="18" charset="2"/>
              </a:rPr>
              <a:t>溶液时</a:t>
            </a:r>
            <a:r>
              <a:rPr kumimoji="1" lang="en-US" altLang="zh-CN" sz="2400" b="1" smtClean="0">
                <a:solidFill>
                  <a:srgbClr val="000000"/>
                </a:solidFill>
                <a:sym typeface="Symbol" pitchFamily="18" charset="2"/>
              </a:rPr>
              <a:t>,</a:t>
            </a:r>
            <a:r>
              <a:rPr kumimoji="1" lang="zh-CN" altLang="en-US" sz="2400" b="1" smtClean="0">
                <a:solidFill>
                  <a:srgbClr val="000000"/>
                </a:solidFill>
                <a:sym typeface="Symbol" pitchFamily="18" charset="2"/>
              </a:rPr>
              <a:t>应加入少量盐酸。</a:t>
            </a:r>
          </a:p>
        </p:txBody>
      </p:sp>
      <p:sp>
        <p:nvSpPr>
          <p:cNvPr id="10245" name="Rectangle 15"/>
          <p:cNvSpPr>
            <a:spLocks noChangeArrowheads="1"/>
          </p:cNvSpPr>
          <p:nvPr/>
        </p:nvSpPr>
        <p:spPr bwMode="auto">
          <a:xfrm>
            <a:off x="250825" y="1266825"/>
            <a:ext cx="8569325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3333CC"/>
                </a:solidFill>
              </a:rPr>
              <a:t>1.</a:t>
            </a:r>
            <a:r>
              <a:rPr kumimoji="1" lang="zh-CN" altLang="en-US" sz="2400" b="1" smtClean="0">
                <a:solidFill>
                  <a:srgbClr val="3333CC"/>
                </a:solidFill>
              </a:rPr>
              <a:t>混合水解显酸性与水解显碱性的两种盐溶液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例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1.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泡沫灭火器只所以能灭火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就是因为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NaHCO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3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与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Al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(SO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4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3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相遇发生双水解反应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:  Al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3+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+3HCO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-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=Al(OH)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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+3CO</a:t>
            </a:r>
            <a:r>
              <a:rPr kumimoji="1" lang="en-US" altLang="zh-CN" sz="2400" b="1" baseline="-3000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</a:t>
            </a:r>
          </a:p>
        </p:txBody>
      </p:sp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6948488" y="6092825"/>
            <a:ext cx="1203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FF3300"/>
                </a:solidFill>
              </a:rPr>
              <a:t>[</a:t>
            </a:r>
            <a:r>
              <a:rPr kumimoji="1" lang="zh-CN" altLang="en-US" sz="2400" b="1" smtClean="0">
                <a:solidFill>
                  <a:srgbClr val="FF3300"/>
                </a:solidFill>
              </a:rPr>
              <a:t>答案</a:t>
            </a:r>
            <a:r>
              <a:rPr kumimoji="1" lang="en-US" altLang="zh-CN" sz="2400" b="1" smtClean="0">
                <a:solidFill>
                  <a:srgbClr val="FF3300"/>
                </a:solidFill>
              </a:rPr>
              <a:t>]B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3" grpId="0"/>
      <p:bldP spid="92174" grpId="0"/>
      <p:bldP spid="9217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88"/>
          <p:cNvSpPr>
            <a:spLocks noChangeArrowheads="1"/>
          </p:cNvSpPr>
          <p:nvPr/>
        </p:nvSpPr>
        <p:spPr bwMode="auto">
          <a:xfrm>
            <a:off x="0" y="260350"/>
            <a:ext cx="8280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6700" fontAlgn="base">
              <a:spcBef>
                <a:spcPct val="50000"/>
              </a:spcBef>
              <a:spcAft>
                <a:spcPct val="0"/>
              </a:spcAft>
              <a:tabLst>
                <a:tab pos="152400" algn="l"/>
              </a:tabLst>
            </a:pPr>
            <a:r>
              <a:rPr kumimoji="1" lang="en-US" altLang="zh-CN" sz="2400" b="1" smtClean="0">
                <a:solidFill>
                  <a:srgbClr val="3333CC"/>
                </a:solidFill>
              </a:rPr>
              <a:t>4.</a:t>
            </a:r>
            <a:r>
              <a:rPr kumimoji="1" lang="zh-CN" altLang="en-US" sz="2400" b="1" smtClean="0">
                <a:solidFill>
                  <a:srgbClr val="3333CC"/>
                </a:solidFill>
              </a:rPr>
              <a:t>判断盐溶液的酸碱性</a:t>
            </a:r>
          </a:p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" algn="l"/>
              </a:tabLs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例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4.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下列盐溶液因水解而显酸性的是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      )</a:t>
            </a:r>
          </a:p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" algn="l"/>
              </a:tabLst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 A.Na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S      B.NaHCO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    C.Na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HPO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4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     D.NH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4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Cl</a:t>
            </a:r>
          </a:p>
        </p:txBody>
      </p:sp>
      <p:sp>
        <p:nvSpPr>
          <p:cNvPr id="83235" name="Rectangle 291"/>
          <p:cNvSpPr>
            <a:spLocks noChangeArrowheads="1"/>
          </p:cNvSpPr>
          <p:nvPr/>
        </p:nvSpPr>
        <p:spPr bwMode="auto">
          <a:xfrm>
            <a:off x="250825" y="2987675"/>
            <a:ext cx="8569325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3333CC"/>
                </a:solidFill>
              </a:rPr>
              <a:t>6.</a:t>
            </a:r>
            <a:r>
              <a:rPr kumimoji="1" lang="zh-CN" altLang="en-US" sz="2400" b="1" smtClean="0">
                <a:solidFill>
                  <a:srgbClr val="3333CC"/>
                </a:solidFill>
              </a:rPr>
              <a:t>依据盐溶液</a:t>
            </a:r>
            <a:r>
              <a:rPr kumimoji="1" lang="en-US" altLang="zh-CN" sz="2400" b="1" smtClean="0">
                <a:solidFill>
                  <a:srgbClr val="3333CC"/>
                </a:solidFill>
              </a:rPr>
              <a:t>PH</a:t>
            </a:r>
            <a:r>
              <a:rPr kumimoji="1" lang="zh-CN" altLang="en-US" sz="2400" b="1" smtClean="0">
                <a:solidFill>
                  <a:srgbClr val="3333CC"/>
                </a:solidFill>
              </a:rPr>
              <a:t>的不同</a:t>
            </a:r>
            <a:r>
              <a:rPr kumimoji="1" lang="en-US" altLang="zh-CN" sz="2400" b="1" smtClean="0">
                <a:solidFill>
                  <a:srgbClr val="3333CC"/>
                </a:solidFill>
              </a:rPr>
              <a:t>,</a:t>
            </a:r>
            <a:r>
              <a:rPr kumimoji="1" lang="zh-CN" altLang="en-US" sz="2400" b="1" smtClean="0">
                <a:solidFill>
                  <a:srgbClr val="3333CC"/>
                </a:solidFill>
              </a:rPr>
              <a:t>判断相应酸</a:t>
            </a:r>
            <a:r>
              <a:rPr kumimoji="1" lang="en-US" altLang="zh-CN" sz="2400" b="1" smtClean="0">
                <a:solidFill>
                  <a:srgbClr val="3333CC"/>
                </a:solidFill>
              </a:rPr>
              <a:t>(</a:t>
            </a:r>
            <a:r>
              <a:rPr kumimoji="1" lang="zh-CN" altLang="en-US" sz="2400" b="1" smtClean="0">
                <a:solidFill>
                  <a:srgbClr val="3333CC"/>
                </a:solidFill>
              </a:rPr>
              <a:t>碱</a:t>
            </a:r>
            <a:r>
              <a:rPr kumimoji="1" lang="en-US" altLang="zh-CN" sz="2400" b="1" smtClean="0">
                <a:solidFill>
                  <a:srgbClr val="3333CC"/>
                </a:solidFill>
              </a:rPr>
              <a:t>)</a:t>
            </a:r>
            <a:r>
              <a:rPr kumimoji="1" lang="zh-CN" altLang="en-US" sz="2400" b="1" smtClean="0">
                <a:solidFill>
                  <a:srgbClr val="3333CC"/>
                </a:solidFill>
              </a:rPr>
              <a:t>的酸性</a:t>
            </a:r>
            <a:r>
              <a:rPr kumimoji="1" lang="en-US" altLang="zh-CN" sz="2400" b="1" smtClean="0">
                <a:solidFill>
                  <a:srgbClr val="3333CC"/>
                </a:solidFill>
              </a:rPr>
              <a:t>(</a:t>
            </a:r>
            <a:r>
              <a:rPr kumimoji="1" lang="zh-CN" altLang="en-US" sz="2400" b="1" smtClean="0">
                <a:solidFill>
                  <a:srgbClr val="3333CC"/>
                </a:solidFill>
              </a:rPr>
              <a:t>碱性</a:t>
            </a:r>
            <a:r>
              <a:rPr kumimoji="1" lang="en-US" altLang="zh-CN" sz="2400" b="1" smtClean="0">
                <a:solidFill>
                  <a:srgbClr val="3333CC"/>
                </a:solidFill>
              </a:rPr>
              <a:t>)</a:t>
            </a:r>
            <a:r>
              <a:rPr kumimoji="1" lang="zh-CN" altLang="en-US" sz="2400" b="1" smtClean="0">
                <a:solidFill>
                  <a:srgbClr val="3333CC"/>
                </a:solidFill>
              </a:rPr>
              <a:t>强弱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例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6.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已知物质的量浓度相同的三种盐溶液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:NaX,NaY,NaZ,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它们的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PH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依次为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:8,9,10,,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则可知对应酸的酸性强弱顺序为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:HX&gt;HY&gt;HZ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83236" name="Rectangle 292"/>
          <p:cNvSpPr>
            <a:spLocks noChangeArrowheads="1"/>
          </p:cNvSpPr>
          <p:nvPr/>
        </p:nvSpPr>
        <p:spPr bwMode="auto">
          <a:xfrm>
            <a:off x="250825" y="4900613"/>
            <a:ext cx="8280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3333CC"/>
                </a:solidFill>
              </a:rPr>
              <a:t>7.</a:t>
            </a:r>
            <a:r>
              <a:rPr kumimoji="1" lang="zh-CN" altLang="en-US" sz="2400" b="1" smtClean="0">
                <a:solidFill>
                  <a:srgbClr val="3333CC"/>
                </a:solidFill>
              </a:rPr>
              <a:t>比较盐溶液中离子种类的多少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例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7.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下列物质的溶液中所含离子种类最多的是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     )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it-IT" altLang="zh-CN" sz="2400" b="1" smtClean="0">
                <a:solidFill>
                  <a:srgbClr val="000000"/>
                </a:solidFill>
              </a:rPr>
              <a:t>A.Na</a:t>
            </a:r>
            <a:r>
              <a:rPr kumimoji="1" lang="it-IT" altLang="zh-CN" sz="2400" b="1" baseline="-30000" smtClean="0">
                <a:solidFill>
                  <a:srgbClr val="000000"/>
                </a:solidFill>
              </a:rPr>
              <a:t>2</a:t>
            </a:r>
            <a:r>
              <a:rPr kumimoji="1" lang="it-IT" altLang="zh-CN" sz="2400" b="1" smtClean="0">
                <a:solidFill>
                  <a:srgbClr val="000000"/>
                </a:solidFill>
              </a:rPr>
              <a:t>S      B.Na</a:t>
            </a:r>
            <a:r>
              <a:rPr kumimoji="1" lang="it-IT" altLang="zh-CN" sz="2400" b="1" baseline="-30000" smtClean="0">
                <a:solidFill>
                  <a:srgbClr val="000000"/>
                </a:solidFill>
              </a:rPr>
              <a:t>3</a:t>
            </a:r>
            <a:r>
              <a:rPr kumimoji="1" lang="it-IT" altLang="zh-CN" sz="2400" b="1" smtClean="0">
                <a:solidFill>
                  <a:srgbClr val="000000"/>
                </a:solidFill>
              </a:rPr>
              <a:t>PO</a:t>
            </a:r>
            <a:r>
              <a:rPr kumimoji="1" lang="it-IT" altLang="zh-CN" sz="2400" b="1" baseline="-30000" smtClean="0">
                <a:solidFill>
                  <a:srgbClr val="000000"/>
                </a:solidFill>
              </a:rPr>
              <a:t>4</a:t>
            </a:r>
            <a:r>
              <a:rPr kumimoji="1" lang="it-IT" altLang="zh-CN" sz="2400" b="1" smtClean="0">
                <a:solidFill>
                  <a:srgbClr val="000000"/>
                </a:solidFill>
              </a:rPr>
              <a:t>     C.Na</a:t>
            </a:r>
            <a:r>
              <a:rPr kumimoji="1" lang="it-IT" altLang="zh-CN" sz="2400" b="1" baseline="-30000" smtClean="0">
                <a:solidFill>
                  <a:srgbClr val="000000"/>
                </a:solidFill>
              </a:rPr>
              <a:t>2</a:t>
            </a:r>
            <a:r>
              <a:rPr kumimoji="1" lang="it-IT" altLang="zh-CN" sz="2400" b="1" smtClean="0">
                <a:solidFill>
                  <a:srgbClr val="000000"/>
                </a:solidFill>
              </a:rPr>
              <a:t>CO</a:t>
            </a:r>
            <a:r>
              <a:rPr kumimoji="1" lang="it-IT" altLang="zh-CN" sz="2400" b="1" baseline="-30000" smtClean="0">
                <a:solidFill>
                  <a:srgbClr val="000000"/>
                </a:solidFill>
              </a:rPr>
              <a:t>3</a:t>
            </a:r>
            <a:r>
              <a:rPr kumimoji="1" lang="it-IT" altLang="zh-CN" sz="2400" b="1" smtClean="0">
                <a:solidFill>
                  <a:srgbClr val="000000"/>
                </a:solidFill>
              </a:rPr>
              <a:t>        D.AlCl</a:t>
            </a:r>
            <a:r>
              <a:rPr kumimoji="1" lang="it-IT" altLang="zh-CN" sz="2400" b="1" baseline="-30000" smtClean="0">
                <a:solidFill>
                  <a:srgbClr val="000000"/>
                </a:solidFill>
              </a:rPr>
              <a:t>3</a:t>
            </a:r>
            <a:endParaRPr kumimoji="1" lang="it-IT" altLang="zh-CN" sz="2400" b="1" smtClean="0">
              <a:solidFill>
                <a:srgbClr val="000000"/>
              </a:solidFill>
            </a:endParaRPr>
          </a:p>
        </p:txBody>
      </p:sp>
      <p:sp>
        <p:nvSpPr>
          <p:cNvPr id="83237" name="Rectangle 293"/>
          <p:cNvSpPr>
            <a:spLocks noChangeArrowheads="1"/>
          </p:cNvSpPr>
          <p:nvPr/>
        </p:nvSpPr>
        <p:spPr bwMode="auto">
          <a:xfrm>
            <a:off x="250825" y="1624013"/>
            <a:ext cx="85693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3333CC"/>
                </a:solidFill>
              </a:rPr>
              <a:t>5.</a:t>
            </a:r>
            <a:r>
              <a:rPr kumimoji="1" lang="zh-CN" altLang="en-US" sz="2400" b="1" smtClean="0">
                <a:solidFill>
                  <a:srgbClr val="3333CC"/>
                </a:solidFill>
              </a:rPr>
              <a:t>比较盐溶液</a:t>
            </a:r>
            <a:r>
              <a:rPr kumimoji="1" lang="en-US" altLang="zh-CN" sz="2400" b="1" smtClean="0">
                <a:solidFill>
                  <a:srgbClr val="3333CC"/>
                </a:solidFill>
              </a:rPr>
              <a:t>PH</a:t>
            </a:r>
            <a:r>
              <a:rPr kumimoji="1" lang="zh-CN" altLang="en-US" sz="2400" b="1" smtClean="0">
                <a:solidFill>
                  <a:srgbClr val="3333CC"/>
                </a:solidFill>
              </a:rPr>
              <a:t>值的大小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例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5.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已知三种一元弱酸的电离度大小为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:HX&gt;HY&gt;HZ,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则可知它们钾盐的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PH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大小为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KX&lt;KY&lt;KZ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83238" name="Text Box 294"/>
          <p:cNvSpPr txBox="1">
            <a:spLocks noChangeArrowheads="1"/>
          </p:cNvSpPr>
          <p:nvPr/>
        </p:nvSpPr>
        <p:spPr bwMode="auto">
          <a:xfrm>
            <a:off x="7235825" y="1052513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FF3300"/>
                </a:solidFill>
              </a:rPr>
              <a:t>[</a:t>
            </a:r>
            <a:r>
              <a:rPr kumimoji="1" lang="zh-CN" altLang="en-US" sz="2400" b="1" smtClean="0">
                <a:solidFill>
                  <a:srgbClr val="FF3300"/>
                </a:solidFill>
              </a:rPr>
              <a:t>答案</a:t>
            </a:r>
            <a:r>
              <a:rPr kumimoji="1" lang="en-US" altLang="zh-CN" sz="2400" b="1" smtClean="0">
                <a:solidFill>
                  <a:srgbClr val="FF3300"/>
                </a:solidFill>
              </a:rPr>
              <a:t>]D</a:t>
            </a:r>
          </a:p>
        </p:txBody>
      </p:sp>
      <p:sp>
        <p:nvSpPr>
          <p:cNvPr id="83239" name="Text Box 295"/>
          <p:cNvSpPr txBox="1">
            <a:spLocks noChangeArrowheads="1"/>
          </p:cNvSpPr>
          <p:nvPr/>
        </p:nvSpPr>
        <p:spPr bwMode="auto">
          <a:xfrm>
            <a:off x="7308850" y="6092825"/>
            <a:ext cx="1203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FF3300"/>
                </a:solidFill>
              </a:rPr>
              <a:t>[</a:t>
            </a:r>
            <a:r>
              <a:rPr kumimoji="1" lang="zh-CN" altLang="en-US" sz="2400" b="1" smtClean="0">
                <a:solidFill>
                  <a:srgbClr val="FF3300"/>
                </a:solidFill>
              </a:rPr>
              <a:t>答案</a:t>
            </a:r>
            <a:r>
              <a:rPr kumimoji="1" lang="en-US" altLang="zh-CN" sz="2400" b="1" smtClean="0">
                <a:solidFill>
                  <a:srgbClr val="FF3300"/>
                </a:solidFill>
              </a:rPr>
              <a:t>]B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35" grpId="0"/>
      <p:bldP spid="83236" grpId="0"/>
      <p:bldP spid="83237" grpId="0"/>
      <p:bldP spid="83238" grpId="0"/>
      <p:bldP spid="832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1"/>
          <p:cNvSpPr>
            <a:spLocks noChangeArrowheads="1"/>
          </p:cNvSpPr>
          <p:nvPr/>
        </p:nvSpPr>
        <p:spPr bwMode="auto">
          <a:xfrm>
            <a:off x="179388" y="260350"/>
            <a:ext cx="864235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3333CC"/>
                </a:solidFill>
              </a:rPr>
              <a:t>8.</a:t>
            </a:r>
            <a:r>
              <a:rPr kumimoji="1" lang="zh-CN" altLang="en-US" sz="2400" b="1" smtClean="0">
                <a:solidFill>
                  <a:srgbClr val="3333CC"/>
                </a:solidFill>
              </a:rPr>
              <a:t>比较盐溶液中离子浓度的大小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例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8.20 ml1mol/L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HAc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与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40ml0.5mol/L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NaOH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混合后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所得溶液中离子浓度由大到小的顺序为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    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）</a:t>
            </a:r>
          </a:p>
        </p:txBody>
      </p:sp>
      <p:sp>
        <p:nvSpPr>
          <p:cNvPr id="84044" name="Rectangle 76"/>
          <p:cNvSpPr>
            <a:spLocks noChangeArrowheads="1"/>
          </p:cNvSpPr>
          <p:nvPr/>
        </p:nvSpPr>
        <p:spPr bwMode="auto">
          <a:xfrm>
            <a:off x="179388" y="3933825"/>
            <a:ext cx="8713787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3333CC"/>
                </a:solidFill>
              </a:rPr>
              <a:t>10.</a:t>
            </a:r>
            <a:r>
              <a:rPr kumimoji="1" lang="zh-CN" altLang="en-US" sz="2400" b="1" smtClean="0">
                <a:solidFill>
                  <a:srgbClr val="3333CC"/>
                </a:solidFill>
              </a:rPr>
              <a:t>某些活泼金属</a:t>
            </a:r>
            <a:r>
              <a:rPr kumimoji="1" lang="en-US" altLang="zh-CN" sz="2400" b="1" smtClean="0">
                <a:solidFill>
                  <a:srgbClr val="3333CC"/>
                </a:solidFill>
              </a:rPr>
              <a:t>(</a:t>
            </a:r>
            <a:r>
              <a:rPr kumimoji="1" lang="zh-CN" altLang="en-US" sz="2400" b="1" smtClean="0">
                <a:solidFill>
                  <a:srgbClr val="3333CC"/>
                </a:solidFill>
              </a:rPr>
              <a:t>如 </a:t>
            </a:r>
            <a:r>
              <a:rPr kumimoji="1" lang="en-US" altLang="zh-CN" sz="2400" b="1" smtClean="0">
                <a:solidFill>
                  <a:srgbClr val="3333CC"/>
                </a:solidFill>
              </a:rPr>
              <a:t>Mg,Al,Zn</a:t>
            </a:r>
            <a:r>
              <a:rPr kumimoji="1" lang="zh-CN" altLang="en-US" sz="2400" b="1" smtClean="0">
                <a:solidFill>
                  <a:srgbClr val="3333CC"/>
                </a:solidFill>
              </a:rPr>
              <a:t>等</a:t>
            </a:r>
            <a:r>
              <a:rPr kumimoji="1" lang="en-US" altLang="zh-CN" sz="2400" b="1" smtClean="0">
                <a:solidFill>
                  <a:srgbClr val="3333CC"/>
                </a:solidFill>
              </a:rPr>
              <a:t>)</a:t>
            </a:r>
            <a:r>
              <a:rPr kumimoji="1" lang="zh-CN" altLang="en-US" sz="2400" b="1" smtClean="0">
                <a:solidFill>
                  <a:srgbClr val="3333CC"/>
                </a:solidFill>
              </a:rPr>
              <a:t>溶于盐溶液中产生氢气。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例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10.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将镁条插入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NH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4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Cl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溶液中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会产生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H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2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和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NH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3,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这是因为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NH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4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Cl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水解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:                  </a:t>
            </a:r>
            <a:r>
              <a:rPr kumimoji="1" lang="it-IT" altLang="zh-CN" sz="2400" b="1" smtClean="0">
                <a:solidFill>
                  <a:srgbClr val="000000"/>
                </a:solidFill>
              </a:rPr>
              <a:t>NH</a:t>
            </a:r>
            <a:r>
              <a:rPr kumimoji="1" lang="it-IT" altLang="zh-CN" sz="2400" b="1" baseline="-30000" smtClean="0">
                <a:solidFill>
                  <a:srgbClr val="000000"/>
                </a:solidFill>
              </a:rPr>
              <a:t>4</a:t>
            </a:r>
            <a:r>
              <a:rPr kumimoji="1" lang="it-IT" altLang="zh-CN" sz="2400" b="1" baseline="30000" smtClean="0">
                <a:solidFill>
                  <a:srgbClr val="000000"/>
                </a:solidFill>
              </a:rPr>
              <a:t>+ </a:t>
            </a:r>
            <a:r>
              <a:rPr kumimoji="1" lang="it-IT" altLang="zh-CN" sz="2400" b="1" smtClean="0">
                <a:solidFill>
                  <a:srgbClr val="000000"/>
                </a:solidFill>
              </a:rPr>
              <a:t>+ H</a:t>
            </a:r>
            <a:r>
              <a:rPr kumimoji="1" lang="it-IT" altLang="zh-CN" sz="2400" b="1" baseline="-30000" smtClean="0">
                <a:solidFill>
                  <a:srgbClr val="000000"/>
                </a:solidFill>
              </a:rPr>
              <a:t>2</a:t>
            </a:r>
            <a:r>
              <a:rPr kumimoji="1" lang="it-IT" altLang="zh-CN" sz="2400" b="1" smtClean="0">
                <a:solidFill>
                  <a:srgbClr val="000000"/>
                </a:solidFill>
              </a:rPr>
              <a:t>O =NH</a:t>
            </a:r>
            <a:r>
              <a:rPr kumimoji="1" lang="it-IT" altLang="zh-CN" sz="2400" b="1" baseline="-30000" smtClean="0">
                <a:solidFill>
                  <a:srgbClr val="000000"/>
                </a:solidFill>
              </a:rPr>
              <a:t>3</a:t>
            </a:r>
            <a:r>
              <a:rPr kumimoji="1" lang="it-IT" altLang="zh-CN" sz="2400" b="1" smtClean="0">
                <a:solidFill>
                  <a:srgbClr val="000000"/>
                </a:solidFill>
              </a:rPr>
              <a:t>·H</a:t>
            </a:r>
            <a:r>
              <a:rPr kumimoji="1" lang="it-IT" altLang="zh-CN" sz="2400" b="1" baseline="-30000" smtClean="0">
                <a:solidFill>
                  <a:srgbClr val="000000"/>
                </a:solidFill>
              </a:rPr>
              <a:t>2</a:t>
            </a:r>
            <a:r>
              <a:rPr kumimoji="1" lang="it-IT" altLang="zh-CN" sz="2400" b="1" smtClean="0">
                <a:solidFill>
                  <a:srgbClr val="000000"/>
                </a:solidFill>
              </a:rPr>
              <a:t>O +H</a:t>
            </a:r>
            <a:r>
              <a:rPr kumimoji="1" lang="it-IT" altLang="zh-CN" sz="2400" b="1" baseline="30000" smtClean="0">
                <a:solidFill>
                  <a:srgbClr val="000000"/>
                </a:solidFill>
              </a:rPr>
              <a:t>+</a:t>
            </a:r>
            <a:endParaRPr kumimoji="1" lang="it-IT" altLang="zh-CN" sz="2400" b="1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it-IT" sz="2400" b="1" smtClean="0">
                <a:solidFill>
                  <a:srgbClr val="000000"/>
                </a:solidFill>
              </a:rPr>
              <a:t>使溶液显酸性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镁可置换出氢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: Mg +2H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+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=Mg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2+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+H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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sym typeface="Symbol" pitchFamily="18" charset="2"/>
              </a:rPr>
              <a:t>同时促进</a:t>
            </a:r>
            <a:r>
              <a:rPr kumimoji="1" lang="en-US" altLang="zh-CN" sz="2400" b="1" smtClean="0">
                <a:solidFill>
                  <a:srgbClr val="000000"/>
                </a:solidFill>
                <a:sym typeface="Symbol" pitchFamily="18" charset="2"/>
              </a:rPr>
              <a:t>NH</a:t>
            </a:r>
            <a:r>
              <a:rPr kumimoji="1" lang="en-US" altLang="zh-CN" sz="2400" b="1" baseline="-3000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4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+</a:t>
            </a:r>
            <a:r>
              <a:rPr kumimoji="1" lang="zh-CN" altLang="en-US" sz="2400" b="1" smtClean="0">
                <a:solidFill>
                  <a:srgbClr val="000000"/>
                </a:solidFill>
                <a:sym typeface="Symbol" pitchFamily="18" charset="2"/>
              </a:rPr>
              <a:t>水解</a:t>
            </a:r>
            <a:r>
              <a:rPr kumimoji="1" lang="en-US" altLang="zh-CN" sz="2400" b="1" smtClean="0">
                <a:solidFill>
                  <a:srgbClr val="000000"/>
                </a:solidFill>
                <a:sym typeface="Symbol" pitchFamily="18" charset="2"/>
              </a:rPr>
              <a:t>,</a:t>
            </a:r>
            <a:r>
              <a:rPr kumimoji="1" lang="zh-CN" altLang="en-US" sz="2400" b="1" smtClean="0">
                <a:solidFill>
                  <a:srgbClr val="000000"/>
                </a:solidFill>
                <a:sym typeface="Symbol" pitchFamily="18" charset="2"/>
              </a:rPr>
              <a:t>生成大量</a:t>
            </a:r>
            <a:r>
              <a:rPr kumimoji="1" lang="en-US" altLang="zh-CN" sz="2400" b="1" smtClean="0">
                <a:solidFill>
                  <a:srgbClr val="000000"/>
                </a:solidFill>
                <a:sym typeface="Symbol" pitchFamily="18" charset="2"/>
              </a:rPr>
              <a:t>NH</a:t>
            </a:r>
            <a:r>
              <a:rPr kumimoji="1" lang="en-US" altLang="zh-CN" sz="2400" b="1" baseline="-3000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  <a:sym typeface="Symbol" pitchFamily="18" charset="2"/>
              </a:rPr>
              <a:t>·H</a:t>
            </a:r>
            <a:r>
              <a:rPr kumimoji="1" lang="en-US" altLang="zh-CN" sz="2400" b="1" baseline="-3000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O,</a:t>
            </a:r>
            <a:r>
              <a:rPr kumimoji="1" lang="zh-CN" altLang="en-US" sz="2400" b="1" smtClean="0">
                <a:solidFill>
                  <a:srgbClr val="000000"/>
                </a:solidFill>
                <a:sym typeface="Symbol" pitchFamily="18" charset="2"/>
              </a:rPr>
              <a:t>有部分</a:t>
            </a:r>
            <a:r>
              <a:rPr kumimoji="1" lang="en-US" altLang="zh-CN" sz="2400" b="1" smtClean="0">
                <a:solidFill>
                  <a:srgbClr val="000000"/>
                </a:solidFill>
                <a:sym typeface="Symbol" pitchFamily="18" charset="2"/>
              </a:rPr>
              <a:t>NH</a:t>
            </a:r>
            <a:r>
              <a:rPr kumimoji="1" lang="en-US" altLang="zh-CN" sz="2400" b="1" baseline="-3000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3</a:t>
            </a:r>
            <a:r>
              <a:rPr kumimoji="1" lang="zh-CN" altLang="en-US" sz="2400" b="1" smtClean="0">
                <a:solidFill>
                  <a:srgbClr val="000000"/>
                </a:solidFill>
                <a:sym typeface="Symbol" pitchFamily="18" charset="2"/>
              </a:rPr>
              <a:t>逸出。</a:t>
            </a:r>
          </a:p>
        </p:txBody>
      </p:sp>
      <p:sp>
        <p:nvSpPr>
          <p:cNvPr id="84045" name="Rectangle 77"/>
          <p:cNvSpPr>
            <a:spLocks noChangeArrowheads="1"/>
          </p:cNvSpPr>
          <p:nvPr/>
        </p:nvSpPr>
        <p:spPr bwMode="auto">
          <a:xfrm>
            <a:off x="179388" y="2187575"/>
            <a:ext cx="8785225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3333CC"/>
                </a:solidFill>
              </a:rPr>
              <a:t>9.</a:t>
            </a:r>
            <a:r>
              <a:rPr kumimoji="1" lang="zh-CN" altLang="en-US" sz="2400" b="1" smtClean="0">
                <a:solidFill>
                  <a:srgbClr val="3333CC"/>
                </a:solidFill>
              </a:rPr>
              <a:t>判断离子在同一溶液中能否大量共存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例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9.Al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3+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不能与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AlO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-,HCO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-,CO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2-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等大量共存于同一溶液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这是因为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Al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3+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水解显酸性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而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AlO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-,HCO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-,CO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2-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水解显碱性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相遇会发生双水解反应。</a:t>
            </a:r>
          </a:p>
        </p:txBody>
      </p:sp>
      <p:sp>
        <p:nvSpPr>
          <p:cNvPr id="84046" name="Rectangle 78"/>
          <p:cNvSpPr>
            <a:spLocks noChangeArrowheads="1"/>
          </p:cNvSpPr>
          <p:nvPr/>
        </p:nvSpPr>
        <p:spPr bwMode="auto">
          <a:xfrm>
            <a:off x="900113" y="1676400"/>
            <a:ext cx="4081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解析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: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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Na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+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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&gt;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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Ac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-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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&gt;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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OH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-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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&gt;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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H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+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</a:t>
            </a:r>
            <a:endParaRPr kumimoji="1" lang="en-US" altLang="zh-CN" sz="2400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44" grpId="0"/>
      <p:bldP spid="84045" grpId="0"/>
      <p:bldP spid="840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2844" y="4000504"/>
            <a:ext cx="88582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泡沫灭火器，被广泛使用在地下坑道、飞机场、地下油库、车库、船舶、煤矿及有限空间的火灾预防与扑救。</a:t>
            </a:r>
            <a:endParaRPr lang="zh-CN" altLang="en-US" sz="2800" b="1" dirty="0"/>
          </a:p>
        </p:txBody>
      </p:sp>
      <p:pic>
        <p:nvPicPr>
          <p:cNvPr id="11266" name="Picture 2" descr="http://syyzb.cuepa.cn/newspic/539848/s_80c04bb8c5f3d12a30fba6f41a30b75e45991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4429124" cy="3143272"/>
          </a:xfrm>
          <a:prstGeom prst="rect">
            <a:avLst/>
          </a:prstGeom>
          <a:noFill/>
        </p:spPr>
      </p:pic>
      <p:pic>
        <p:nvPicPr>
          <p:cNvPr id="6" name="Picture 2" descr="http://www.gxcznews.com/upload/Image/mrtp/1_7053312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9124" y="357166"/>
            <a:ext cx="4714876" cy="3140108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advTm="13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ChangeArrowheads="1"/>
          </p:cNvSpPr>
          <p:nvPr/>
        </p:nvSpPr>
        <p:spPr bwMode="auto">
          <a:xfrm>
            <a:off x="250825" y="260350"/>
            <a:ext cx="88074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3333CC"/>
                </a:solidFill>
                <a:sym typeface="Symbol" pitchFamily="18" charset="2"/>
              </a:rPr>
              <a:t>11.</a:t>
            </a:r>
            <a:r>
              <a:rPr kumimoji="1" lang="zh-CN" altLang="en-US" sz="2400" b="1" smtClean="0">
                <a:solidFill>
                  <a:srgbClr val="3333CC"/>
                </a:solidFill>
                <a:sym typeface="Symbol" pitchFamily="18" charset="2"/>
              </a:rPr>
              <a:t>依据盐溶液的</a:t>
            </a:r>
            <a:r>
              <a:rPr kumimoji="1" lang="en-US" altLang="zh-CN" sz="2400" b="1" smtClean="0">
                <a:solidFill>
                  <a:srgbClr val="3333CC"/>
                </a:solidFill>
                <a:sym typeface="Symbol" pitchFamily="18" charset="2"/>
              </a:rPr>
              <a:t>PH,</a:t>
            </a:r>
            <a:r>
              <a:rPr kumimoji="1" lang="zh-CN" altLang="en-US" sz="2400" b="1" smtClean="0">
                <a:solidFill>
                  <a:srgbClr val="3333CC"/>
                </a:solidFill>
                <a:sym typeface="Symbol" pitchFamily="18" charset="2"/>
              </a:rPr>
              <a:t>可求出溶液中水电离出的</a:t>
            </a:r>
            <a:r>
              <a:rPr kumimoji="1" lang="en-US" altLang="zh-CN" sz="2400" b="1" smtClean="0">
                <a:solidFill>
                  <a:srgbClr val="3333CC"/>
                </a:solidFill>
              </a:rPr>
              <a:t>H</a:t>
            </a:r>
            <a:r>
              <a:rPr kumimoji="1" lang="en-US" altLang="zh-CN" sz="2400" b="1" smtClean="0">
                <a:solidFill>
                  <a:srgbClr val="3333CC"/>
                </a:solidFill>
                <a:sym typeface="Symbol" pitchFamily="18" charset="2"/>
              </a:rPr>
              <a:t>+</a:t>
            </a:r>
            <a:r>
              <a:rPr kumimoji="1" lang="zh-CN" altLang="en-US" sz="2400" b="1" smtClean="0">
                <a:solidFill>
                  <a:srgbClr val="3333CC"/>
                </a:solidFill>
              </a:rPr>
              <a:t>或</a:t>
            </a:r>
            <a:r>
              <a:rPr kumimoji="1" lang="zh-CN" altLang="en-US" sz="2400" b="1" smtClean="0">
                <a:solidFill>
                  <a:srgbClr val="3333CC"/>
                </a:solidFill>
                <a:sym typeface="Symbol" pitchFamily="18" charset="2"/>
              </a:rPr>
              <a:t></a:t>
            </a:r>
            <a:r>
              <a:rPr kumimoji="1" lang="en-US" altLang="zh-CN" sz="2400" b="1" smtClean="0">
                <a:solidFill>
                  <a:srgbClr val="3333CC"/>
                </a:solidFill>
              </a:rPr>
              <a:t>OH</a:t>
            </a:r>
            <a:r>
              <a:rPr kumimoji="1" lang="en-US" altLang="zh-CN" sz="2400" b="1" smtClean="0">
                <a:solidFill>
                  <a:srgbClr val="3333CC"/>
                </a:solidFill>
                <a:sym typeface="Symbol" pitchFamily="18" charset="2"/>
              </a:rPr>
              <a:t>-</a:t>
            </a:r>
            <a:r>
              <a:rPr kumimoji="1" lang="en-US" altLang="zh-CN" sz="2400" b="1" smtClean="0">
                <a:solidFill>
                  <a:srgbClr val="3333CC"/>
                </a:solidFill>
              </a:rPr>
              <a:t>,</a:t>
            </a:r>
            <a:r>
              <a:rPr kumimoji="1" lang="zh-CN" altLang="en-US" sz="2400" b="1" smtClean="0">
                <a:solidFill>
                  <a:srgbClr val="3333CC"/>
                </a:solidFill>
                <a:sym typeface="Symbol" pitchFamily="18" charset="2"/>
              </a:rPr>
              <a:t>反之亦然。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sym typeface="Symbol" pitchFamily="18" charset="2"/>
              </a:rPr>
              <a:t>例</a:t>
            </a:r>
            <a:r>
              <a:rPr kumimoji="1" lang="en-US" altLang="zh-CN" sz="2400" b="1" smtClean="0">
                <a:solidFill>
                  <a:srgbClr val="000000"/>
                </a:solidFill>
                <a:sym typeface="Symbol" pitchFamily="18" charset="2"/>
              </a:rPr>
              <a:t>11.25℃</a:t>
            </a:r>
            <a:r>
              <a:rPr kumimoji="1" lang="zh-CN" altLang="en-US" sz="2400" b="1" smtClean="0">
                <a:solidFill>
                  <a:srgbClr val="000000"/>
                </a:solidFill>
                <a:sym typeface="Symbol" pitchFamily="18" charset="2"/>
              </a:rPr>
              <a:t>时某</a:t>
            </a:r>
            <a:r>
              <a:rPr kumimoji="1" lang="en-US" altLang="zh-CN" sz="2400" b="1" smtClean="0">
                <a:solidFill>
                  <a:srgbClr val="000000"/>
                </a:solidFill>
                <a:sym typeface="Symbol" pitchFamily="18" charset="2"/>
              </a:rPr>
              <a:t>KCN</a:t>
            </a:r>
            <a:r>
              <a:rPr kumimoji="1" lang="zh-CN" altLang="en-US" sz="2400" b="1" smtClean="0">
                <a:solidFill>
                  <a:srgbClr val="000000"/>
                </a:solidFill>
                <a:sym typeface="Symbol" pitchFamily="18" charset="2"/>
              </a:rPr>
              <a:t>溶液的</a:t>
            </a:r>
            <a:r>
              <a:rPr kumimoji="1" lang="en-US" altLang="zh-CN" sz="2400" b="1" smtClean="0">
                <a:solidFill>
                  <a:srgbClr val="000000"/>
                </a:solidFill>
                <a:sym typeface="Symbol" pitchFamily="18" charset="2"/>
              </a:rPr>
              <a:t>PH=12,</a:t>
            </a:r>
            <a:r>
              <a:rPr kumimoji="1" lang="zh-CN" altLang="en-US" sz="2400" b="1" smtClean="0">
                <a:solidFill>
                  <a:srgbClr val="000000"/>
                </a:solidFill>
                <a:sym typeface="Symbol" pitchFamily="18" charset="2"/>
              </a:rPr>
              <a:t>则可知该溶液中水电离出的</a:t>
            </a:r>
            <a:r>
              <a:rPr kumimoji="1" lang="zh-CN" altLang="en-US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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OH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-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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=10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-2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mol/L</a:t>
            </a:r>
            <a:r>
              <a:rPr kumimoji="1" lang="zh-CN" altLang="en-US" sz="2400" b="1" smtClean="0">
                <a:solidFill>
                  <a:srgbClr val="000000"/>
                </a:solidFill>
                <a:sym typeface="Symbol" pitchFamily="18" charset="2"/>
              </a:rPr>
              <a:t>。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sym typeface="Symbol" pitchFamily="18" charset="2"/>
              </a:rPr>
              <a:t>这是因为水解呈碱性的溶液中</a:t>
            </a:r>
            <a:r>
              <a:rPr kumimoji="1" lang="en-US" altLang="zh-CN" sz="2400" b="1" smtClean="0">
                <a:solidFill>
                  <a:srgbClr val="000000"/>
                </a:solidFill>
                <a:sym typeface="Symbol" pitchFamily="18" charset="2"/>
              </a:rPr>
              <a:t>: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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OH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-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</a:t>
            </a:r>
            <a:r>
              <a:rPr kumimoji="1" lang="zh-CN" altLang="en-US" sz="1600" b="1" smtClean="0">
                <a:solidFill>
                  <a:srgbClr val="000000"/>
                </a:solidFill>
              </a:rPr>
              <a:t>水</a:t>
            </a:r>
            <a:r>
              <a:rPr kumimoji="1" lang="en-US" altLang="zh-CN" sz="2400" b="1" smtClean="0">
                <a:solidFill>
                  <a:srgbClr val="000000"/>
                </a:solidFill>
                <a:sym typeface="Symbol" pitchFamily="18" charset="2"/>
              </a:rPr>
              <a:t>=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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OH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-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</a:t>
            </a:r>
            <a:r>
              <a:rPr kumimoji="1" lang="zh-CN" altLang="en-US" sz="1600" b="1" smtClean="0">
                <a:solidFill>
                  <a:srgbClr val="000000"/>
                </a:solidFill>
              </a:rPr>
              <a:t>碱</a:t>
            </a:r>
            <a:r>
              <a:rPr kumimoji="1" lang="zh-CN" altLang="en-US" sz="2400" b="1" baseline="-30000" smtClean="0">
                <a:solidFill>
                  <a:srgbClr val="000000"/>
                </a:solidFill>
                <a:sym typeface="Symbol" pitchFamily="18" charset="2"/>
              </a:rPr>
              <a:t>。</a:t>
            </a:r>
            <a:endParaRPr kumimoji="1" lang="zh-CN" altLang="en-US" sz="2400" b="1" smtClean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103433" name="Rectangle 9"/>
          <p:cNvSpPr>
            <a:spLocks noChangeArrowheads="1"/>
          </p:cNvSpPr>
          <p:nvPr/>
        </p:nvSpPr>
        <p:spPr bwMode="auto">
          <a:xfrm>
            <a:off x="250825" y="3933825"/>
            <a:ext cx="8532813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3333CC"/>
                </a:solidFill>
              </a:rPr>
              <a:t>13.</a:t>
            </a:r>
            <a:r>
              <a:rPr kumimoji="1" lang="zh-CN" altLang="en-US" sz="2400" b="1" smtClean="0">
                <a:solidFill>
                  <a:srgbClr val="3333CC"/>
                </a:solidFill>
              </a:rPr>
              <a:t>某些无水盐的制备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例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13.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把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AlCl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3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溶液蒸干后再灼烧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最后得到的固体产物主要是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Al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O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3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而不是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AlCl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3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。这是由于加热促进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Al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3+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的水解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又使生成的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HCl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以气体形式逸散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而使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Al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3+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水解完全生成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Al(OH)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,Al(OH)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3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受热分解生成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Al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O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3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103434" name="Rectangle 10"/>
          <p:cNvSpPr>
            <a:spLocks noChangeArrowheads="1"/>
          </p:cNvSpPr>
          <p:nvPr/>
        </p:nvSpPr>
        <p:spPr bwMode="auto">
          <a:xfrm>
            <a:off x="323850" y="2751138"/>
            <a:ext cx="84248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3333CC"/>
                </a:solidFill>
              </a:rPr>
              <a:t>12.</a:t>
            </a:r>
            <a:r>
              <a:rPr kumimoji="1" lang="zh-CN" altLang="en-US" sz="2400" b="1" smtClean="0">
                <a:solidFill>
                  <a:srgbClr val="3333CC"/>
                </a:solidFill>
              </a:rPr>
              <a:t>明矾、</a:t>
            </a:r>
            <a:r>
              <a:rPr kumimoji="1" lang="en-US" altLang="zh-CN" sz="2400" b="1" smtClean="0">
                <a:solidFill>
                  <a:srgbClr val="3333CC"/>
                </a:solidFill>
              </a:rPr>
              <a:t>FeCl</a:t>
            </a:r>
            <a:r>
              <a:rPr kumimoji="1" lang="en-US" altLang="zh-CN" sz="2400" b="1" baseline="-25000" smtClean="0">
                <a:solidFill>
                  <a:srgbClr val="3333CC"/>
                </a:solidFill>
              </a:rPr>
              <a:t>3</a:t>
            </a:r>
            <a:r>
              <a:rPr kumimoji="1" lang="zh-CN" altLang="en-US" sz="2400" b="1" smtClean="0">
                <a:solidFill>
                  <a:srgbClr val="3333CC"/>
                </a:solidFill>
              </a:rPr>
              <a:t>都是净水剂</a:t>
            </a:r>
            <a:r>
              <a:rPr kumimoji="1" lang="en-US" altLang="zh-CN" sz="2400" b="1" smtClean="0">
                <a:solidFill>
                  <a:srgbClr val="3333CC"/>
                </a:solidFill>
              </a:rPr>
              <a:t>,</a:t>
            </a:r>
            <a:r>
              <a:rPr kumimoji="1" lang="zh-CN" altLang="en-US" sz="2400" b="1" smtClean="0">
                <a:solidFill>
                  <a:srgbClr val="3333CC"/>
                </a:solidFill>
              </a:rPr>
              <a:t>这与</a:t>
            </a:r>
            <a:r>
              <a:rPr kumimoji="1" lang="en-US" altLang="zh-CN" sz="2400" b="1" smtClean="0">
                <a:solidFill>
                  <a:srgbClr val="3333CC"/>
                </a:solidFill>
              </a:rPr>
              <a:t>Al</a:t>
            </a:r>
            <a:r>
              <a:rPr kumimoji="1" lang="en-US" altLang="zh-CN" sz="2400" b="1" baseline="30000" smtClean="0">
                <a:solidFill>
                  <a:srgbClr val="3333CC"/>
                </a:solidFill>
              </a:rPr>
              <a:t>3+</a:t>
            </a:r>
            <a:r>
              <a:rPr kumimoji="1" lang="zh-CN" altLang="en-US" sz="2400" b="1" smtClean="0">
                <a:solidFill>
                  <a:srgbClr val="3333CC"/>
                </a:solidFill>
              </a:rPr>
              <a:t>、</a:t>
            </a:r>
            <a:r>
              <a:rPr kumimoji="1" lang="en-US" altLang="zh-CN" sz="2400" b="1" smtClean="0">
                <a:solidFill>
                  <a:srgbClr val="3333CC"/>
                </a:solidFill>
              </a:rPr>
              <a:t>Fe</a:t>
            </a:r>
            <a:r>
              <a:rPr kumimoji="1" lang="en-US" altLang="zh-CN" sz="2400" b="1" baseline="30000" smtClean="0">
                <a:solidFill>
                  <a:srgbClr val="3333CC"/>
                </a:solidFill>
              </a:rPr>
              <a:t>3+</a:t>
            </a:r>
            <a:r>
              <a:rPr kumimoji="1" lang="zh-CN" altLang="en-US" sz="2400" b="1" smtClean="0">
                <a:solidFill>
                  <a:srgbClr val="3333CC"/>
                </a:solidFill>
              </a:rPr>
              <a:t>水解生成具有强吸附作用的胶体有关。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3" grpId="0"/>
      <p:bldP spid="1034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468313" y="2060575"/>
            <a:ext cx="849788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6700" fontAlgn="base">
              <a:spcBef>
                <a:spcPct val="50000"/>
              </a:spcBef>
              <a:spcAft>
                <a:spcPct val="0"/>
              </a:spcAft>
              <a:tabLst>
                <a:tab pos="152400" algn="l"/>
              </a:tabLst>
            </a:pPr>
            <a:r>
              <a:rPr kumimoji="1" lang="en-US" altLang="zh-CN" sz="2400" b="1" smtClean="0">
                <a:solidFill>
                  <a:srgbClr val="3333CC"/>
                </a:solidFill>
              </a:rPr>
              <a:t>15.</a:t>
            </a:r>
            <a:r>
              <a:rPr kumimoji="1" lang="zh-CN" altLang="en-US" sz="2400" b="1" smtClean="0">
                <a:solidFill>
                  <a:srgbClr val="3333CC"/>
                </a:solidFill>
              </a:rPr>
              <a:t>试剂的贮存与变质的原因</a:t>
            </a:r>
          </a:p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" algn="l"/>
              </a:tabLs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例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15.Na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CO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3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溶液不应贮存在玻璃塞试剂瓶中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这是由于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Na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CO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3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水解生成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使玻璃塞胶结。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FeCl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3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溶液放置久了会产生浑浊现象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这是由于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FeCl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3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水解生成了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Fe(OH)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3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的缘故。</a:t>
            </a:r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395288" y="3860800"/>
            <a:ext cx="8424862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6700" fontAlgn="base">
              <a:spcBef>
                <a:spcPct val="50000"/>
              </a:spcBef>
              <a:spcAft>
                <a:spcPct val="0"/>
              </a:spcAft>
              <a:tabLst>
                <a:tab pos="152400" algn="l"/>
              </a:tabLst>
            </a:pPr>
            <a:r>
              <a:rPr kumimoji="1" lang="en-US" altLang="zh-CN" sz="2400" b="1" smtClean="0">
                <a:solidFill>
                  <a:srgbClr val="3333CC"/>
                </a:solidFill>
              </a:rPr>
              <a:t>16.</a:t>
            </a:r>
            <a:r>
              <a:rPr kumimoji="1" lang="zh-CN" altLang="en-US" sz="2400" b="1" smtClean="0">
                <a:solidFill>
                  <a:srgbClr val="3333CC"/>
                </a:solidFill>
              </a:rPr>
              <a:t>对水电离度的影响</a:t>
            </a:r>
            <a:r>
              <a:rPr kumimoji="1" lang="en-US" altLang="zh-CN" sz="2400" b="1" smtClean="0">
                <a:solidFill>
                  <a:srgbClr val="3333CC"/>
                </a:solidFill>
              </a:rPr>
              <a:t>,</a:t>
            </a:r>
            <a:r>
              <a:rPr kumimoji="1" lang="zh-CN" altLang="en-US" sz="2400" b="1" smtClean="0">
                <a:solidFill>
                  <a:srgbClr val="3333CC"/>
                </a:solidFill>
              </a:rPr>
              <a:t>与盐的水解有关</a:t>
            </a:r>
          </a:p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" algn="l"/>
              </a:tabLs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例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16.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在常温下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纯水中存在电离平衡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H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O=H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+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+OH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-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如要使水的电离度增大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并使</a:t>
            </a:r>
            <a:r>
              <a:rPr kumimoji="1" lang="zh-CN" altLang="en-US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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H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+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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增大</a:t>
            </a:r>
            <a:r>
              <a:rPr kumimoji="1" lang="en-US" altLang="zh-CN" sz="2400" b="1" smtClean="0">
                <a:solidFill>
                  <a:srgbClr val="000000"/>
                </a:solidFill>
                <a:sym typeface="Symbol" pitchFamily="18" charset="2"/>
              </a:rPr>
              <a:t>,</a:t>
            </a:r>
            <a:r>
              <a:rPr kumimoji="1" lang="zh-CN" altLang="en-US" sz="2400" b="1" smtClean="0">
                <a:solidFill>
                  <a:srgbClr val="000000"/>
                </a:solidFill>
                <a:sym typeface="Symbol" pitchFamily="18" charset="2"/>
              </a:rPr>
              <a:t>应加入的物质是</a:t>
            </a:r>
            <a:r>
              <a:rPr kumimoji="1" lang="en-US" altLang="zh-CN" sz="2400" b="1" smtClean="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     </a:t>
            </a:r>
            <a:r>
              <a:rPr kumimoji="1" lang="zh-CN" altLang="en-US" sz="2400" b="1" smtClean="0">
                <a:solidFill>
                  <a:srgbClr val="000000"/>
                </a:solidFill>
                <a:sym typeface="Symbol" pitchFamily="18" charset="2"/>
              </a:rPr>
              <a:t>）</a:t>
            </a:r>
          </a:p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" algn="l"/>
              </a:tabLst>
            </a:pPr>
            <a:r>
              <a:rPr kumimoji="1" lang="zh-CN" altLang="en-US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A.NaHSO</a:t>
            </a:r>
            <a:r>
              <a:rPr kumimoji="1" lang="en-US" altLang="zh-CN" sz="2400" b="1" baseline="-3000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4 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    B.KAl(SO</a:t>
            </a:r>
            <a:r>
              <a:rPr kumimoji="1" lang="en-US" altLang="zh-CN" sz="2400" b="1" baseline="-3000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4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)</a:t>
            </a:r>
            <a:r>
              <a:rPr kumimoji="1" lang="en-US" altLang="zh-CN" sz="2400" b="1" baseline="-3000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2 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     C.NaHCO</a:t>
            </a:r>
            <a:r>
              <a:rPr kumimoji="1" lang="en-US" altLang="zh-CN" sz="2400" b="1" baseline="-3000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3 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      D.NaAc</a:t>
            </a:r>
          </a:p>
        </p:txBody>
      </p:sp>
      <p:sp>
        <p:nvSpPr>
          <p:cNvPr id="14340" name="Rectangle 11"/>
          <p:cNvSpPr>
            <a:spLocks noChangeArrowheads="1"/>
          </p:cNvSpPr>
          <p:nvPr/>
        </p:nvSpPr>
        <p:spPr bwMode="auto">
          <a:xfrm>
            <a:off x="539750" y="333375"/>
            <a:ext cx="82089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3333CC"/>
                </a:solidFill>
              </a:rPr>
              <a:t>14.</a:t>
            </a:r>
            <a:r>
              <a:rPr kumimoji="1" lang="zh-CN" altLang="en-US" sz="2400" b="1" smtClean="0">
                <a:solidFill>
                  <a:srgbClr val="3333CC"/>
                </a:solidFill>
              </a:rPr>
              <a:t>判断物质的成分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例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14.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水垢的主要成分是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CaCO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3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和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Mg(OH)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基本上不含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MgCO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这是因为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MgCO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3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微溶于水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长时间加热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水解生成了更难溶的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Mg(OH)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2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6948488" y="5805488"/>
            <a:ext cx="1203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FF3300"/>
                </a:solidFill>
              </a:rPr>
              <a:t>[</a:t>
            </a:r>
            <a:r>
              <a:rPr kumimoji="1" lang="zh-CN" altLang="en-US" sz="2400" b="1" smtClean="0">
                <a:solidFill>
                  <a:srgbClr val="FF3300"/>
                </a:solidFill>
              </a:rPr>
              <a:t>答案</a:t>
            </a:r>
            <a:r>
              <a:rPr kumimoji="1" lang="en-US" altLang="zh-CN" sz="2400" b="1" smtClean="0">
                <a:solidFill>
                  <a:srgbClr val="FF3300"/>
                </a:solidFill>
              </a:rPr>
              <a:t>]B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5" grpId="0"/>
      <p:bldP spid="104456" grpId="0"/>
      <p:bldP spid="10446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9"/>
          <p:cNvSpPr>
            <a:spLocks noChangeArrowheads="1"/>
          </p:cNvSpPr>
          <p:nvPr/>
        </p:nvSpPr>
        <p:spPr bwMode="auto">
          <a:xfrm>
            <a:off x="250825" y="188913"/>
            <a:ext cx="8424863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3333CC"/>
                </a:solidFill>
                <a:sym typeface="Symbol" pitchFamily="18" charset="2"/>
              </a:rPr>
              <a:t>17.</a:t>
            </a:r>
            <a:r>
              <a:rPr kumimoji="1" lang="zh-CN" altLang="en-US" sz="2400" b="1" smtClean="0">
                <a:solidFill>
                  <a:srgbClr val="3333CC"/>
                </a:solidFill>
                <a:sym typeface="Symbol" pitchFamily="18" charset="2"/>
              </a:rPr>
              <a:t>选用试剂鉴别物质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sym typeface="Symbol" pitchFamily="18" charset="2"/>
              </a:rPr>
              <a:t>例</a:t>
            </a:r>
            <a:r>
              <a:rPr kumimoji="1" lang="en-US" altLang="zh-CN" sz="2400" b="1" smtClean="0">
                <a:solidFill>
                  <a:srgbClr val="000000"/>
                </a:solidFill>
                <a:sym typeface="Symbol" pitchFamily="18" charset="2"/>
              </a:rPr>
              <a:t>17.</a:t>
            </a:r>
            <a:r>
              <a:rPr kumimoji="1" lang="zh-CN" altLang="en-US" sz="2400" b="1" smtClean="0">
                <a:solidFill>
                  <a:srgbClr val="000000"/>
                </a:solidFill>
                <a:sym typeface="Symbol" pitchFamily="18" charset="2"/>
              </a:rPr>
              <a:t>现有</a:t>
            </a:r>
            <a:r>
              <a:rPr kumimoji="1" lang="en-US" altLang="zh-CN" sz="2400" b="1" smtClean="0">
                <a:solidFill>
                  <a:srgbClr val="000000"/>
                </a:solidFill>
                <a:sym typeface="Symbol" pitchFamily="18" charset="2"/>
              </a:rPr>
              <a:t>Al</a:t>
            </a:r>
            <a:r>
              <a:rPr kumimoji="1" lang="en-US" altLang="zh-CN" sz="2400" b="1" baseline="-3000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(SO</a:t>
            </a:r>
            <a:r>
              <a:rPr kumimoji="1" lang="en-US" altLang="zh-CN" sz="2400" b="1" baseline="-3000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4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)</a:t>
            </a:r>
            <a:r>
              <a:rPr kumimoji="1" lang="en-US" altLang="zh-CN" sz="2400" b="1" baseline="-3000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,HAc,NaCl,BaCl</a:t>
            </a:r>
            <a:r>
              <a:rPr kumimoji="1" lang="en-US" altLang="zh-CN" sz="2400" b="1" baseline="-3000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2</a:t>
            </a:r>
            <a:r>
              <a:rPr kumimoji="1" lang="zh-CN" altLang="en-US" sz="2400" b="1" smtClean="0">
                <a:solidFill>
                  <a:srgbClr val="000000"/>
                </a:solidFill>
                <a:sym typeface="Symbol" pitchFamily="18" charset="2"/>
              </a:rPr>
              <a:t>四种溶液</a:t>
            </a:r>
            <a:r>
              <a:rPr kumimoji="1" lang="en-US" altLang="zh-CN" sz="2400" b="1" smtClean="0">
                <a:solidFill>
                  <a:srgbClr val="000000"/>
                </a:solidFill>
                <a:sym typeface="Symbol" pitchFamily="18" charset="2"/>
              </a:rPr>
              <a:t>,</a:t>
            </a:r>
            <a:r>
              <a:rPr kumimoji="1" lang="zh-CN" altLang="en-US" sz="2400" b="1" smtClean="0">
                <a:solidFill>
                  <a:srgbClr val="000000"/>
                </a:solidFill>
                <a:sym typeface="Symbol" pitchFamily="18" charset="2"/>
              </a:rPr>
              <a:t>可以将它们区别开的一种试剂是</a:t>
            </a:r>
            <a:r>
              <a:rPr kumimoji="1" lang="en-US" altLang="zh-CN" sz="2400" b="1" smtClean="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      ) </a:t>
            </a:r>
            <a:endParaRPr kumimoji="1" lang="en-US" altLang="zh-CN" sz="2400" b="1" baseline="-30000" smtClean="0">
              <a:solidFill>
                <a:srgbClr val="000000"/>
              </a:solidFill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250825" y="5227638"/>
            <a:ext cx="8640763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3333CC"/>
                </a:solidFill>
              </a:rPr>
              <a:t>20.</a:t>
            </a:r>
            <a:r>
              <a:rPr kumimoji="1" lang="zh-CN" altLang="en-US" sz="2400" b="1" smtClean="0">
                <a:solidFill>
                  <a:srgbClr val="3333CC"/>
                </a:solidFill>
              </a:rPr>
              <a:t>中和滴定中确定终点时对指示剂的选择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例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20.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强酸滴定弱碱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达到滴定终点时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由于强酸弱碱盐水解呈酸性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所以应选择变色范围在酸性条件下的指示剂。</a:t>
            </a:r>
          </a:p>
        </p:txBody>
      </p:sp>
      <p:sp>
        <p:nvSpPr>
          <p:cNvPr id="105483" name="Rectangle 11"/>
          <p:cNvSpPr>
            <a:spLocks noChangeArrowheads="1"/>
          </p:cNvSpPr>
          <p:nvPr/>
        </p:nvSpPr>
        <p:spPr bwMode="auto">
          <a:xfrm>
            <a:off x="250825" y="3792538"/>
            <a:ext cx="84248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3333CC"/>
                </a:solidFill>
              </a:rPr>
              <a:t>19.</a:t>
            </a:r>
            <a:r>
              <a:rPr kumimoji="1" lang="zh-CN" altLang="en-US" sz="2400" b="1" smtClean="0">
                <a:solidFill>
                  <a:srgbClr val="3333CC"/>
                </a:solidFill>
              </a:rPr>
              <a:t>制备某些胶体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例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19.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将饱和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FeCl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3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溶液滴到沸水中即可制得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Fe(OH)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3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胶体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: 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   Fe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3+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+ 3H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O = F(OH)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胶体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+ 3H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250825" y="1990725"/>
            <a:ext cx="842486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3333CC"/>
                </a:solidFill>
              </a:rPr>
              <a:t>18.</a:t>
            </a:r>
            <a:r>
              <a:rPr kumimoji="1" lang="zh-CN" altLang="en-US" sz="2400" b="1" smtClean="0">
                <a:solidFill>
                  <a:srgbClr val="3333CC"/>
                </a:solidFill>
              </a:rPr>
              <a:t>除杂或离子分离对试剂的选择</a:t>
            </a:r>
            <a:r>
              <a:rPr kumimoji="1" lang="en-US" altLang="zh-CN" sz="2400" b="1" smtClean="0">
                <a:solidFill>
                  <a:srgbClr val="3333CC"/>
                </a:solidFill>
              </a:rPr>
              <a:t>,</a:t>
            </a:r>
            <a:r>
              <a:rPr kumimoji="1" lang="zh-CN" altLang="en-US" sz="2400" b="1" smtClean="0">
                <a:solidFill>
                  <a:srgbClr val="3333CC"/>
                </a:solidFill>
              </a:rPr>
              <a:t>与水解有关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例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18.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已知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PH=5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MgCl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2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溶液中含有杂质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FeCl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3,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为除去杂质可加入的试剂是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      )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 A.MgO      B.MgCO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3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  C.NaOH      D.NaHCO</a:t>
            </a:r>
            <a:r>
              <a:rPr kumimoji="1" lang="en-US" altLang="zh-CN" sz="2400" b="1" baseline="-300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5366" name="Rectangle 13"/>
          <p:cNvSpPr>
            <a:spLocks noChangeArrowheads="1"/>
          </p:cNvSpPr>
          <p:nvPr/>
        </p:nvSpPr>
        <p:spPr bwMode="auto">
          <a:xfrm>
            <a:off x="539750" y="1458913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A.H</a:t>
            </a:r>
            <a:r>
              <a:rPr kumimoji="1" lang="en-US" altLang="zh-CN" sz="2400" b="1" baseline="-3000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SO</a:t>
            </a:r>
            <a:r>
              <a:rPr kumimoji="1" lang="en-US" altLang="zh-CN" sz="2400" b="1" baseline="-3000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4 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     B.AgNO</a:t>
            </a:r>
            <a:r>
              <a:rPr kumimoji="1" lang="en-US" altLang="zh-CN" sz="2400" b="1" baseline="-3000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3 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   C.Na</a:t>
            </a:r>
            <a:r>
              <a:rPr kumimoji="1" lang="en-US" altLang="zh-CN" sz="2400" b="1" baseline="-3000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CO</a:t>
            </a:r>
            <a:r>
              <a:rPr kumimoji="1" lang="en-US" altLang="zh-CN" sz="2400" b="1" baseline="-3000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    D.NaHCO</a:t>
            </a:r>
            <a:r>
              <a:rPr kumimoji="1" lang="en-US" altLang="zh-CN" sz="2400" b="1" baseline="-3000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105486" name="Text Box 14"/>
          <p:cNvSpPr txBox="1">
            <a:spLocks noChangeArrowheads="1"/>
          </p:cNvSpPr>
          <p:nvPr/>
        </p:nvSpPr>
        <p:spPr bwMode="auto">
          <a:xfrm>
            <a:off x="7524750" y="1484313"/>
            <a:ext cx="1217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FF3300"/>
                </a:solidFill>
              </a:rPr>
              <a:t>[</a:t>
            </a:r>
            <a:r>
              <a:rPr kumimoji="1" lang="zh-CN" altLang="en-US" sz="2400" b="1" smtClean="0">
                <a:solidFill>
                  <a:srgbClr val="FF3300"/>
                </a:solidFill>
              </a:rPr>
              <a:t>答案</a:t>
            </a:r>
            <a:r>
              <a:rPr kumimoji="1" lang="en-US" altLang="zh-CN" sz="2400" b="1" smtClean="0">
                <a:solidFill>
                  <a:srgbClr val="FF3300"/>
                </a:solidFill>
              </a:rPr>
              <a:t>]C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7596188" y="3357563"/>
            <a:ext cx="1220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FF3300"/>
                </a:solidFill>
              </a:rPr>
              <a:t>[</a:t>
            </a:r>
            <a:r>
              <a:rPr kumimoji="1" lang="zh-CN" altLang="en-US" sz="2400" b="1" smtClean="0">
                <a:solidFill>
                  <a:srgbClr val="FF3300"/>
                </a:solidFill>
              </a:rPr>
              <a:t>答案</a:t>
            </a:r>
            <a:r>
              <a:rPr kumimoji="1" lang="en-US" altLang="zh-CN" sz="2400" b="1" smtClean="0">
                <a:solidFill>
                  <a:srgbClr val="FF3300"/>
                </a:solidFill>
              </a:rPr>
              <a:t>]A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2" grpId="0"/>
      <p:bldP spid="105483" grpId="0"/>
      <p:bldP spid="105484" grpId="0"/>
      <p:bldP spid="105486" grpId="0"/>
      <p:bldP spid="1054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4"/>
          <p:cNvSpPr>
            <a:spLocks noChangeArrowheads="1"/>
          </p:cNvSpPr>
          <p:nvPr/>
        </p:nvSpPr>
        <p:spPr bwMode="auto">
          <a:xfrm>
            <a:off x="1547813" y="188913"/>
            <a:ext cx="6192837" cy="79216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400" b="1" smtClean="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溶液中的电荷、原子守恒</a:t>
            </a:r>
            <a:endParaRPr kumimoji="1" lang="zh-CN" altLang="en-US" sz="4400" b="1" smtClean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6387" name="Rectangle 6"/>
          <p:cNvSpPr>
            <a:spLocks noChangeArrowheads="1"/>
          </p:cNvSpPr>
          <p:nvPr/>
        </p:nvSpPr>
        <p:spPr bwMode="auto">
          <a:xfrm>
            <a:off x="323850" y="981075"/>
            <a:ext cx="85693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3333CC"/>
                </a:solidFill>
              </a:rPr>
              <a:t>一、电荷守恒规律。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3333CC"/>
                </a:solidFill>
              </a:rPr>
              <a:t>电解质溶液中不论存在多少种离子，溶液总是呈电中性的，即阳离子所带正电荷总数一定等于阴离子所带负电荷总数 </a:t>
            </a:r>
            <a:r>
              <a:rPr kumimoji="1" lang="en-US" altLang="zh-CN" sz="2400" b="1" smtClean="0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250825" y="2276475"/>
            <a:ext cx="8497888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例题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1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：</a:t>
            </a:r>
            <a:r>
              <a:rPr kumimoji="1" lang="en-US" altLang="zh-CN" sz="2400" smtClean="0">
                <a:solidFill>
                  <a:srgbClr val="000000"/>
                </a:solidFill>
              </a:rPr>
              <a:t>1L</a:t>
            </a:r>
            <a:r>
              <a:rPr kumimoji="1" lang="zh-CN" altLang="en-US" sz="2400" smtClean="0">
                <a:solidFill>
                  <a:srgbClr val="000000"/>
                </a:solidFill>
              </a:rPr>
              <a:t>混合溶液中含</a:t>
            </a:r>
            <a:r>
              <a:rPr kumimoji="1" lang="en-US" altLang="zh-CN" sz="2400" smtClean="0">
                <a:solidFill>
                  <a:srgbClr val="000000"/>
                </a:solidFill>
              </a:rPr>
              <a:t>SO</a:t>
            </a:r>
            <a:r>
              <a:rPr kumimoji="1" lang="en-US" altLang="zh-CN" sz="2400" baseline="-30000" smtClean="0">
                <a:solidFill>
                  <a:srgbClr val="000000"/>
                </a:solidFill>
              </a:rPr>
              <a:t>4</a:t>
            </a:r>
            <a:r>
              <a:rPr kumimoji="1" lang="en-US" altLang="zh-CN" sz="2400" baseline="30000" smtClean="0">
                <a:solidFill>
                  <a:srgbClr val="000000"/>
                </a:solidFill>
              </a:rPr>
              <a:t>2</a:t>
            </a:r>
            <a:r>
              <a:rPr kumimoji="1" lang="zh-CN" altLang="en-US" sz="2400" baseline="30000" smtClean="0">
                <a:solidFill>
                  <a:srgbClr val="000000"/>
                </a:solidFill>
              </a:rPr>
              <a:t>－</a:t>
            </a:r>
            <a:r>
              <a:rPr kumimoji="1" lang="en-US" altLang="zh-CN" sz="2400" smtClean="0">
                <a:solidFill>
                  <a:srgbClr val="000000"/>
                </a:solidFill>
              </a:rPr>
              <a:t>0.00025mol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，</a:t>
            </a:r>
            <a:r>
              <a:rPr kumimoji="1" lang="en-US" altLang="zh-CN" sz="2400" smtClean="0">
                <a:solidFill>
                  <a:srgbClr val="000000"/>
                </a:solidFill>
              </a:rPr>
              <a:t>Cl</a:t>
            </a:r>
            <a:r>
              <a:rPr kumimoji="1" lang="zh-CN" altLang="en-US" sz="2400" baseline="30000" smtClean="0">
                <a:solidFill>
                  <a:srgbClr val="000000"/>
                </a:solidFill>
              </a:rPr>
              <a:t>－</a:t>
            </a:r>
            <a:r>
              <a:rPr kumimoji="1" lang="en-US" altLang="zh-CN" sz="2400" smtClean="0">
                <a:solidFill>
                  <a:srgbClr val="000000"/>
                </a:solidFill>
              </a:rPr>
              <a:t>0.0005mol 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</a:rPr>
              <a:t>NO</a:t>
            </a:r>
            <a:r>
              <a:rPr kumimoji="1" lang="en-US" altLang="zh-CN" sz="2400" baseline="-30000" smtClean="0">
                <a:solidFill>
                  <a:srgbClr val="000000"/>
                </a:solidFill>
              </a:rPr>
              <a:t>3</a:t>
            </a:r>
            <a:r>
              <a:rPr kumimoji="1" lang="zh-CN" altLang="en-US" sz="2400" baseline="30000" smtClean="0">
                <a:solidFill>
                  <a:srgbClr val="000000"/>
                </a:solidFill>
              </a:rPr>
              <a:t>－</a:t>
            </a:r>
            <a:r>
              <a:rPr kumimoji="1" lang="en-US" altLang="zh-CN" sz="2400" smtClean="0">
                <a:solidFill>
                  <a:srgbClr val="000000"/>
                </a:solidFill>
              </a:rPr>
              <a:t>0.00025mol ,Na</a:t>
            </a:r>
            <a:r>
              <a:rPr kumimoji="1" lang="zh-CN" altLang="en-US" sz="2400" baseline="30000" smtClean="0">
                <a:solidFill>
                  <a:srgbClr val="000000"/>
                </a:solidFill>
              </a:rPr>
              <a:t>＋</a:t>
            </a:r>
            <a:r>
              <a:rPr kumimoji="1" lang="en-US" altLang="zh-CN" sz="2400" smtClean="0">
                <a:solidFill>
                  <a:srgbClr val="000000"/>
                </a:solidFill>
              </a:rPr>
              <a:t>0.00025 mol ,</a:t>
            </a:r>
            <a:r>
              <a:rPr kumimoji="1" lang="zh-CN" altLang="en-US" sz="2400" smtClean="0">
                <a:solidFill>
                  <a:srgbClr val="000000"/>
                </a:solidFill>
              </a:rPr>
              <a:t>其余为</a:t>
            </a:r>
            <a:r>
              <a:rPr kumimoji="1" lang="en-US" altLang="zh-CN" sz="2400" smtClean="0">
                <a:solidFill>
                  <a:srgbClr val="000000"/>
                </a:solidFill>
              </a:rPr>
              <a:t>H</a:t>
            </a:r>
            <a:r>
              <a:rPr kumimoji="1" lang="zh-CN" altLang="en-US" sz="2400" baseline="30000" smtClean="0">
                <a:solidFill>
                  <a:srgbClr val="000000"/>
                </a:solidFill>
              </a:rPr>
              <a:t>＋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，则</a:t>
            </a:r>
            <a:r>
              <a:rPr kumimoji="1" lang="en-US" altLang="zh-CN" sz="2400" smtClean="0">
                <a:solidFill>
                  <a:srgbClr val="000000"/>
                </a:solidFill>
              </a:rPr>
              <a:t>H</a:t>
            </a:r>
            <a:r>
              <a:rPr kumimoji="1" lang="zh-CN" altLang="en-US" sz="2400" baseline="30000" smtClean="0">
                <a:solidFill>
                  <a:srgbClr val="000000"/>
                </a:solidFill>
              </a:rPr>
              <a:t>＋</a:t>
            </a:r>
            <a:r>
              <a:rPr kumimoji="1" lang="zh-CN" altLang="en-US" sz="2400" smtClean="0">
                <a:solidFill>
                  <a:srgbClr val="000000"/>
                </a:solidFill>
              </a:rPr>
              <a:t>物质的量浓度为（  ）。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．</a:t>
            </a:r>
            <a:r>
              <a:rPr kumimoji="1" lang="en-US" altLang="zh-CN" sz="2400" smtClean="0">
                <a:solidFill>
                  <a:srgbClr val="000000"/>
                </a:solidFill>
              </a:rPr>
              <a:t>0.0025 mol·L</a:t>
            </a:r>
            <a:r>
              <a:rPr kumimoji="1" lang="zh-CN" altLang="en-US" sz="2400" baseline="30000" smtClean="0">
                <a:solidFill>
                  <a:srgbClr val="000000"/>
                </a:solidFill>
              </a:rPr>
              <a:t>－</a:t>
            </a:r>
            <a:r>
              <a:rPr kumimoji="1" lang="en-US" altLang="zh-CN" sz="2400" baseline="30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smtClean="0">
                <a:solidFill>
                  <a:srgbClr val="000000"/>
                </a:solidFill>
              </a:rPr>
              <a:t>   B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．</a:t>
            </a:r>
            <a:r>
              <a:rPr kumimoji="1" lang="en-US" altLang="zh-CN" sz="2400" smtClean="0">
                <a:solidFill>
                  <a:srgbClr val="000000"/>
                </a:solidFill>
              </a:rPr>
              <a:t>0.0001 mol·L</a:t>
            </a:r>
            <a:r>
              <a:rPr kumimoji="1" lang="zh-CN" altLang="en-US" sz="2400" baseline="30000" smtClean="0">
                <a:solidFill>
                  <a:srgbClr val="000000"/>
                </a:solidFill>
              </a:rPr>
              <a:t>－</a:t>
            </a:r>
            <a:r>
              <a:rPr kumimoji="1" lang="en-US" altLang="zh-CN" sz="2400" baseline="30000" smtClean="0">
                <a:solidFill>
                  <a:srgbClr val="000000"/>
                </a:solidFill>
              </a:rPr>
              <a:t>1     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</a:rPr>
              <a:t>C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．</a:t>
            </a:r>
            <a:r>
              <a:rPr kumimoji="1" lang="en-US" altLang="zh-CN" sz="2400" smtClean="0">
                <a:solidFill>
                  <a:srgbClr val="000000"/>
                </a:solidFill>
              </a:rPr>
              <a:t>0.001 mol·L</a:t>
            </a:r>
            <a:r>
              <a:rPr kumimoji="1" lang="zh-CN" altLang="en-US" sz="2400" baseline="30000" smtClean="0">
                <a:solidFill>
                  <a:srgbClr val="000000"/>
                </a:solidFill>
              </a:rPr>
              <a:t>－</a:t>
            </a:r>
            <a:r>
              <a:rPr kumimoji="1" lang="en-US" altLang="zh-CN" sz="2400" baseline="30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smtClean="0">
                <a:solidFill>
                  <a:srgbClr val="000000"/>
                </a:solidFill>
              </a:rPr>
              <a:t>  D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．</a:t>
            </a:r>
            <a:r>
              <a:rPr kumimoji="1" lang="en-US" altLang="zh-CN" sz="2400" smtClean="0">
                <a:solidFill>
                  <a:srgbClr val="000000"/>
                </a:solidFill>
              </a:rPr>
              <a:t>0.005 mol·L</a:t>
            </a:r>
            <a:r>
              <a:rPr kumimoji="1" lang="zh-CN" altLang="en-US" sz="2400" baseline="30000" smtClean="0">
                <a:solidFill>
                  <a:srgbClr val="000000"/>
                </a:solidFill>
              </a:rPr>
              <a:t>－</a:t>
            </a:r>
            <a:r>
              <a:rPr kumimoji="1" lang="en-US" altLang="zh-CN" sz="2400" baseline="30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endParaRPr kumimoji="1" lang="en-US" altLang="zh-CN" sz="240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例题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2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：有</a:t>
            </a:r>
            <a:r>
              <a:rPr kumimoji="1" lang="en-US" altLang="zh-CN" sz="2400" smtClean="0">
                <a:solidFill>
                  <a:srgbClr val="000000"/>
                </a:solidFill>
              </a:rPr>
              <a:t>5.1g</a:t>
            </a:r>
            <a:r>
              <a:rPr kumimoji="1" lang="zh-CN" altLang="en-US" sz="2400" smtClean="0">
                <a:solidFill>
                  <a:srgbClr val="000000"/>
                </a:solidFill>
              </a:rPr>
              <a:t>镁铝合金，投入到</a:t>
            </a:r>
            <a:r>
              <a:rPr kumimoji="1" lang="en-US" altLang="zh-CN" sz="2400" smtClean="0">
                <a:solidFill>
                  <a:srgbClr val="000000"/>
                </a:solidFill>
              </a:rPr>
              <a:t>500mL 2mol/L</a:t>
            </a:r>
            <a:r>
              <a:rPr kumimoji="1" lang="zh-CN" altLang="en-US" sz="2400" smtClean="0">
                <a:solidFill>
                  <a:srgbClr val="000000"/>
                </a:solidFill>
              </a:rPr>
              <a:t>的盐酸溶液中，金属完全溶解后，再加入</a:t>
            </a:r>
            <a:r>
              <a:rPr kumimoji="1" lang="en-US" altLang="zh-CN" sz="2400" smtClean="0">
                <a:solidFill>
                  <a:srgbClr val="000000"/>
                </a:solidFill>
              </a:rPr>
              <a:t>4mol/L</a:t>
            </a:r>
            <a:r>
              <a:rPr kumimoji="1" lang="zh-CN" altLang="en-US" sz="2400" smtClean="0">
                <a:solidFill>
                  <a:srgbClr val="000000"/>
                </a:solidFill>
              </a:rPr>
              <a:t>的</a:t>
            </a:r>
            <a:r>
              <a:rPr kumimoji="1" lang="en-US" altLang="zh-CN" sz="2400" smtClean="0">
                <a:solidFill>
                  <a:srgbClr val="000000"/>
                </a:solidFill>
              </a:rPr>
              <a:t>NaOH</a:t>
            </a:r>
            <a:r>
              <a:rPr kumimoji="1" lang="zh-CN" altLang="en-US" sz="2400" smtClean="0">
                <a:solidFill>
                  <a:srgbClr val="000000"/>
                </a:solidFill>
              </a:rPr>
              <a:t>溶液，若要达到沉淀最大值，则加入</a:t>
            </a:r>
            <a:r>
              <a:rPr kumimoji="1" lang="en-US" altLang="zh-CN" sz="2400" smtClean="0">
                <a:solidFill>
                  <a:srgbClr val="000000"/>
                </a:solidFill>
              </a:rPr>
              <a:t>NaOH</a:t>
            </a:r>
            <a:r>
              <a:rPr kumimoji="1" lang="zh-CN" altLang="en-US" sz="2400" smtClean="0">
                <a:solidFill>
                  <a:srgbClr val="000000"/>
                </a:solidFill>
              </a:rPr>
              <a:t>溶液的体积应为（      ）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．</a:t>
            </a:r>
            <a:r>
              <a:rPr kumimoji="1" lang="en-US" altLang="zh-CN" sz="2400" smtClean="0">
                <a:solidFill>
                  <a:srgbClr val="000000"/>
                </a:solidFill>
              </a:rPr>
              <a:t>250mL       B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．</a:t>
            </a:r>
            <a:r>
              <a:rPr kumimoji="1" lang="en-US" altLang="zh-CN" sz="2400" smtClean="0">
                <a:solidFill>
                  <a:srgbClr val="000000"/>
                </a:solidFill>
              </a:rPr>
              <a:t>425mL    C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．</a:t>
            </a:r>
            <a:r>
              <a:rPr kumimoji="1" lang="en-US" altLang="zh-CN" sz="2400" smtClean="0">
                <a:solidFill>
                  <a:srgbClr val="000000"/>
                </a:solidFill>
              </a:rPr>
              <a:t>500mL     D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． </a:t>
            </a:r>
            <a:r>
              <a:rPr kumimoji="1" lang="en-US" altLang="zh-CN" sz="2400" smtClean="0">
                <a:solidFill>
                  <a:srgbClr val="000000"/>
                </a:solidFill>
              </a:rPr>
              <a:t>560mL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ChangeArrowheads="1"/>
          </p:cNvSpPr>
          <p:nvPr/>
        </p:nvSpPr>
        <p:spPr bwMode="auto">
          <a:xfrm>
            <a:off x="250825" y="476250"/>
            <a:ext cx="8280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3333CC"/>
                </a:solidFill>
              </a:rPr>
              <a:t>二、物料守恒规律。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3333CC"/>
                </a:solidFill>
              </a:rPr>
              <a:t>电解质溶液中，由于某些离子能够水解，离子种类增多，但某些关键性的原子总是守恒的 </a:t>
            </a:r>
          </a:p>
        </p:txBody>
      </p:sp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250825" y="2060575"/>
            <a:ext cx="86042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例题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3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：</a:t>
            </a:r>
            <a:r>
              <a:rPr kumimoji="1" lang="zh-CN" altLang="en-US" sz="2400" smtClean="0">
                <a:solidFill>
                  <a:srgbClr val="000000"/>
                </a:solidFill>
              </a:rPr>
              <a:t>在</a:t>
            </a:r>
            <a:r>
              <a:rPr kumimoji="1" lang="en-US" altLang="zh-CN" sz="2400" smtClean="0">
                <a:solidFill>
                  <a:srgbClr val="000000"/>
                </a:solidFill>
              </a:rPr>
              <a:t>0.1mol/L Na</a:t>
            </a:r>
            <a:r>
              <a:rPr kumimoji="1" lang="en-US" altLang="zh-CN" sz="2400" baseline="-30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smtClean="0">
                <a:solidFill>
                  <a:srgbClr val="000000"/>
                </a:solidFill>
              </a:rPr>
              <a:t>S</a:t>
            </a:r>
            <a:r>
              <a:rPr kumimoji="1" lang="zh-CN" altLang="en-US" sz="2400" smtClean="0">
                <a:solidFill>
                  <a:srgbClr val="000000"/>
                </a:solidFill>
              </a:rPr>
              <a:t>溶液中，下列关系不正确的是（        ）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．</a:t>
            </a:r>
            <a:r>
              <a:rPr kumimoji="1" lang="en-US" altLang="zh-CN" sz="2400" smtClean="0">
                <a:solidFill>
                  <a:srgbClr val="000000"/>
                </a:solidFill>
              </a:rPr>
              <a:t>[H</a:t>
            </a:r>
            <a:r>
              <a:rPr kumimoji="1" lang="en-US" altLang="zh-CN" sz="2400" baseline="-30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smtClean="0">
                <a:solidFill>
                  <a:srgbClr val="000000"/>
                </a:solidFill>
              </a:rPr>
              <a:t>S] + [HS</a:t>
            </a:r>
            <a:r>
              <a:rPr kumimoji="1" lang="en-US" altLang="zh-CN" sz="2400" baseline="30000" smtClean="0">
                <a:solidFill>
                  <a:srgbClr val="000000"/>
                </a:solidFill>
              </a:rPr>
              <a:t>-</a:t>
            </a:r>
            <a:r>
              <a:rPr kumimoji="1" lang="en-US" altLang="zh-CN" sz="2400" smtClean="0">
                <a:solidFill>
                  <a:srgbClr val="000000"/>
                </a:solidFill>
              </a:rPr>
              <a:t>] + [S</a:t>
            </a:r>
            <a:r>
              <a:rPr kumimoji="1" lang="en-US" altLang="zh-CN" sz="2400" baseline="30000" smtClean="0">
                <a:solidFill>
                  <a:srgbClr val="000000"/>
                </a:solidFill>
              </a:rPr>
              <a:t>2-</a:t>
            </a:r>
            <a:r>
              <a:rPr kumimoji="1" lang="en-US" altLang="zh-CN" sz="2400" smtClean="0">
                <a:solidFill>
                  <a:srgbClr val="000000"/>
                </a:solidFill>
              </a:rPr>
              <a:t>] = 0.1mol/L   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</a:rPr>
              <a:t>B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．</a:t>
            </a:r>
            <a:r>
              <a:rPr kumimoji="1" lang="en-US" altLang="zh-CN" sz="2400" smtClean="0">
                <a:solidFill>
                  <a:srgbClr val="000000"/>
                </a:solidFill>
              </a:rPr>
              <a:t>[S</a:t>
            </a:r>
            <a:r>
              <a:rPr kumimoji="1" lang="en-US" altLang="zh-CN" sz="2400" baseline="30000" smtClean="0">
                <a:solidFill>
                  <a:srgbClr val="000000"/>
                </a:solidFill>
              </a:rPr>
              <a:t>2-</a:t>
            </a:r>
            <a:r>
              <a:rPr kumimoji="1" lang="en-US" altLang="zh-CN" sz="2400" smtClean="0">
                <a:solidFill>
                  <a:srgbClr val="000000"/>
                </a:solidFill>
              </a:rPr>
              <a:t>] &gt;[OH</a:t>
            </a:r>
            <a:r>
              <a:rPr kumimoji="1" lang="en-US" altLang="zh-CN" sz="2400" baseline="30000" smtClean="0">
                <a:solidFill>
                  <a:srgbClr val="000000"/>
                </a:solidFill>
              </a:rPr>
              <a:t>—</a:t>
            </a:r>
            <a:r>
              <a:rPr kumimoji="1" lang="en-US" altLang="zh-CN" sz="2400" smtClean="0">
                <a:solidFill>
                  <a:srgbClr val="000000"/>
                </a:solidFill>
              </a:rPr>
              <a:t>] &gt; [HS</a:t>
            </a:r>
            <a:r>
              <a:rPr kumimoji="1" lang="en-US" altLang="zh-CN" sz="2400" baseline="30000" smtClean="0">
                <a:solidFill>
                  <a:srgbClr val="000000"/>
                </a:solidFill>
              </a:rPr>
              <a:t>-</a:t>
            </a:r>
            <a:r>
              <a:rPr kumimoji="1" lang="en-US" altLang="zh-CN" sz="2400" smtClean="0">
                <a:solidFill>
                  <a:srgbClr val="000000"/>
                </a:solidFill>
              </a:rPr>
              <a:t>] &gt; [H</a:t>
            </a:r>
            <a:r>
              <a:rPr kumimoji="1" lang="en-US" altLang="zh-CN" sz="2400" baseline="30000" smtClean="0">
                <a:solidFill>
                  <a:srgbClr val="000000"/>
                </a:solidFill>
              </a:rPr>
              <a:t>+</a:t>
            </a:r>
            <a:r>
              <a:rPr kumimoji="1" lang="en-US" altLang="zh-CN" sz="2400" smtClean="0">
                <a:solidFill>
                  <a:srgbClr val="000000"/>
                </a:solidFill>
              </a:rPr>
              <a:t>]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</a:rPr>
              <a:t>C</a:t>
            </a:r>
            <a:r>
              <a:rPr kumimoji="1" lang="zh-CN" altLang="en-US" sz="2400" smtClean="0">
                <a:solidFill>
                  <a:srgbClr val="000000"/>
                </a:solidFill>
                <a:cs typeface="Times New Roman" charset="0"/>
              </a:rPr>
              <a:t>．</a:t>
            </a:r>
            <a:r>
              <a:rPr kumimoji="1" lang="en-US" altLang="zh-CN" sz="2400" smtClean="0">
                <a:solidFill>
                  <a:srgbClr val="000000"/>
                </a:solidFill>
              </a:rPr>
              <a:t>[Na</a:t>
            </a:r>
            <a:r>
              <a:rPr kumimoji="1" lang="en-US" altLang="zh-CN" sz="2400" baseline="30000" smtClean="0">
                <a:solidFill>
                  <a:srgbClr val="000000"/>
                </a:solidFill>
              </a:rPr>
              <a:t>+</a:t>
            </a:r>
            <a:r>
              <a:rPr kumimoji="1" lang="en-US" altLang="zh-CN" sz="2400" smtClean="0">
                <a:solidFill>
                  <a:srgbClr val="000000"/>
                </a:solidFill>
              </a:rPr>
              <a:t>] + [H</a:t>
            </a:r>
            <a:r>
              <a:rPr kumimoji="1" lang="en-US" altLang="zh-CN" sz="2400" baseline="30000" smtClean="0">
                <a:solidFill>
                  <a:srgbClr val="000000"/>
                </a:solidFill>
              </a:rPr>
              <a:t>+</a:t>
            </a:r>
            <a:r>
              <a:rPr kumimoji="1" lang="en-US" altLang="zh-CN" sz="2400" smtClean="0">
                <a:solidFill>
                  <a:srgbClr val="000000"/>
                </a:solidFill>
              </a:rPr>
              <a:t>]= [HS</a:t>
            </a:r>
            <a:r>
              <a:rPr kumimoji="1" lang="en-US" altLang="zh-CN" sz="2400" baseline="30000" smtClean="0">
                <a:solidFill>
                  <a:srgbClr val="000000"/>
                </a:solidFill>
              </a:rPr>
              <a:t>-</a:t>
            </a:r>
            <a:r>
              <a:rPr kumimoji="1" lang="en-US" altLang="zh-CN" sz="2400" smtClean="0">
                <a:solidFill>
                  <a:srgbClr val="000000"/>
                </a:solidFill>
              </a:rPr>
              <a:t>] + 2[S</a:t>
            </a:r>
            <a:r>
              <a:rPr kumimoji="1" lang="en-US" altLang="zh-CN" sz="2400" baseline="30000" smtClean="0">
                <a:solidFill>
                  <a:srgbClr val="000000"/>
                </a:solidFill>
              </a:rPr>
              <a:t>2-</a:t>
            </a:r>
            <a:r>
              <a:rPr kumimoji="1" lang="en-US" altLang="zh-CN" sz="2400" smtClean="0">
                <a:solidFill>
                  <a:srgbClr val="000000"/>
                </a:solidFill>
              </a:rPr>
              <a:t>] + [OH</a:t>
            </a:r>
            <a:r>
              <a:rPr kumimoji="1" lang="en-US" altLang="zh-CN" sz="2400" baseline="30000" smtClean="0">
                <a:solidFill>
                  <a:srgbClr val="000000"/>
                </a:solidFill>
              </a:rPr>
              <a:t>-</a:t>
            </a:r>
            <a:r>
              <a:rPr kumimoji="1" lang="en-US" altLang="zh-CN" sz="2400" smtClean="0">
                <a:solidFill>
                  <a:srgbClr val="000000"/>
                </a:solidFill>
              </a:rPr>
              <a:t>]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</a:rPr>
              <a:t>D</a:t>
            </a:r>
            <a:r>
              <a:rPr kumimoji="1" lang="zh-CN" altLang="en-US" sz="2400" smtClean="0">
                <a:solidFill>
                  <a:srgbClr val="000000"/>
                </a:solidFill>
                <a:cs typeface="Times New Roman" charset="0"/>
              </a:rPr>
              <a:t>．</a:t>
            </a:r>
            <a:r>
              <a:rPr kumimoji="1" lang="en-US" altLang="zh-CN" sz="2400" smtClean="0">
                <a:solidFill>
                  <a:srgbClr val="000000"/>
                </a:solidFill>
              </a:rPr>
              <a:t>[OH</a:t>
            </a:r>
            <a:r>
              <a:rPr kumimoji="1" lang="en-US" altLang="zh-CN" sz="2400" baseline="30000" smtClean="0">
                <a:solidFill>
                  <a:srgbClr val="000000"/>
                </a:solidFill>
              </a:rPr>
              <a:t>-</a:t>
            </a:r>
            <a:r>
              <a:rPr kumimoji="1" lang="en-US" altLang="zh-CN" sz="2400" smtClean="0">
                <a:solidFill>
                  <a:srgbClr val="000000"/>
                </a:solidFill>
              </a:rPr>
              <a:t>] = [H</a:t>
            </a:r>
            <a:r>
              <a:rPr kumimoji="1" lang="en-US" altLang="zh-CN" sz="2400" baseline="30000" smtClean="0">
                <a:solidFill>
                  <a:srgbClr val="000000"/>
                </a:solidFill>
              </a:rPr>
              <a:t>+</a:t>
            </a:r>
            <a:r>
              <a:rPr kumimoji="1" lang="en-US" altLang="zh-CN" sz="2400" smtClean="0">
                <a:solidFill>
                  <a:srgbClr val="000000"/>
                </a:solidFill>
              </a:rPr>
              <a:t>]+ [HS</a:t>
            </a:r>
            <a:r>
              <a:rPr kumimoji="1" lang="en-US" altLang="zh-CN" sz="2400" baseline="30000" smtClean="0">
                <a:solidFill>
                  <a:srgbClr val="000000"/>
                </a:solidFill>
              </a:rPr>
              <a:t>-</a:t>
            </a:r>
            <a:r>
              <a:rPr kumimoji="1" lang="en-US" altLang="zh-CN" sz="2400" smtClean="0">
                <a:solidFill>
                  <a:srgbClr val="000000"/>
                </a:solidFill>
              </a:rPr>
              <a:t>] + [H</a:t>
            </a:r>
            <a:r>
              <a:rPr kumimoji="1" lang="en-US" altLang="zh-CN" sz="2400" baseline="-30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smtClean="0">
                <a:solidFill>
                  <a:srgbClr val="000000"/>
                </a:solidFill>
              </a:rPr>
              <a:t>S] </a:t>
            </a:r>
          </a:p>
        </p:txBody>
      </p:sp>
      <p:sp>
        <p:nvSpPr>
          <p:cNvPr id="106507" name="Rectangle 11"/>
          <p:cNvSpPr>
            <a:spLocks noChangeArrowheads="1"/>
          </p:cNvSpPr>
          <p:nvPr/>
        </p:nvSpPr>
        <p:spPr bwMode="auto">
          <a:xfrm>
            <a:off x="323850" y="4027488"/>
            <a:ext cx="8496300" cy="173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例题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4:</a:t>
            </a:r>
            <a:r>
              <a:rPr kumimoji="1" lang="zh-CN" altLang="en-US" sz="2400" smtClean="0">
                <a:solidFill>
                  <a:srgbClr val="000000"/>
                </a:solidFill>
              </a:rPr>
              <a:t>某氯化钡溶液加入一定量的稀硫酸恰好完全反应，沉淀滤出后的滤液的质量与原氯化钡溶液的质量相等，则所加稀硫酸中，溶质的质量分数为（       ）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．</a:t>
            </a:r>
            <a:r>
              <a:rPr kumimoji="1" lang="en-US" altLang="zh-CN" sz="2400" smtClean="0">
                <a:solidFill>
                  <a:srgbClr val="000000"/>
                </a:solidFill>
              </a:rPr>
              <a:t>17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．</a:t>
            </a:r>
            <a:r>
              <a:rPr kumimoji="1" lang="en-US" altLang="zh-CN" sz="2400" smtClean="0">
                <a:solidFill>
                  <a:srgbClr val="000000"/>
                </a:solidFill>
              </a:rPr>
              <a:t>5%      B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．</a:t>
            </a:r>
            <a:r>
              <a:rPr kumimoji="1" lang="en-US" altLang="zh-CN" sz="2400" smtClean="0">
                <a:solidFill>
                  <a:srgbClr val="000000"/>
                </a:solidFill>
              </a:rPr>
              <a:t>42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．</a:t>
            </a:r>
            <a:r>
              <a:rPr kumimoji="1" lang="en-US" altLang="zh-CN" sz="2400" smtClean="0">
                <a:solidFill>
                  <a:srgbClr val="000000"/>
                </a:solidFill>
              </a:rPr>
              <a:t>1%    C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．</a:t>
            </a:r>
            <a:r>
              <a:rPr kumimoji="1" lang="en-US" altLang="zh-CN" sz="2400" smtClean="0">
                <a:solidFill>
                  <a:srgbClr val="000000"/>
                </a:solidFill>
              </a:rPr>
              <a:t>37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．</a:t>
            </a:r>
            <a:r>
              <a:rPr kumimoji="1" lang="en-US" altLang="zh-CN" sz="2400" smtClean="0">
                <a:solidFill>
                  <a:srgbClr val="000000"/>
                </a:solidFill>
              </a:rPr>
              <a:t>2%    D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．</a:t>
            </a:r>
            <a:r>
              <a:rPr kumimoji="1" lang="en-US" altLang="zh-CN" sz="2400" smtClean="0">
                <a:solidFill>
                  <a:srgbClr val="000000"/>
                </a:solidFill>
              </a:rPr>
              <a:t>47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．</a:t>
            </a:r>
            <a:r>
              <a:rPr kumimoji="1" lang="en-US" altLang="zh-CN" sz="2400" smtClean="0">
                <a:solidFill>
                  <a:srgbClr val="000000"/>
                </a:solidFill>
              </a:rPr>
              <a:t>1%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4" grpId="0"/>
      <p:bldP spid="10650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ChangeArrowheads="1"/>
          </p:cNvSpPr>
          <p:nvPr/>
        </p:nvSpPr>
        <p:spPr bwMode="auto">
          <a:xfrm>
            <a:off x="539750" y="549275"/>
            <a:ext cx="799147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例题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5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：</a:t>
            </a:r>
            <a:r>
              <a:rPr kumimoji="1" lang="en-US" altLang="zh-CN" sz="2400" smtClean="0">
                <a:solidFill>
                  <a:srgbClr val="000000"/>
                </a:solidFill>
              </a:rPr>
              <a:t>10mL1mol/L</a:t>
            </a:r>
            <a:r>
              <a:rPr kumimoji="1" lang="zh-CN" altLang="en-US" sz="2400" smtClean="0">
                <a:solidFill>
                  <a:srgbClr val="000000"/>
                </a:solidFill>
              </a:rPr>
              <a:t>的</a:t>
            </a:r>
            <a:r>
              <a:rPr kumimoji="1" lang="en-US" altLang="zh-CN" sz="2400" smtClean="0">
                <a:solidFill>
                  <a:srgbClr val="000000"/>
                </a:solidFill>
              </a:rPr>
              <a:t>Na</a:t>
            </a:r>
            <a:r>
              <a:rPr kumimoji="1" lang="en-US" altLang="zh-CN" sz="2400" baseline="-30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smtClean="0">
                <a:solidFill>
                  <a:srgbClr val="000000"/>
                </a:solidFill>
              </a:rPr>
              <a:t>CO</a:t>
            </a:r>
            <a:r>
              <a:rPr kumimoji="1" lang="en-US" altLang="zh-CN" sz="2400" baseline="-30000" smtClean="0">
                <a:solidFill>
                  <a:srgbClr val="000000"/>
                </a:solidFill>
              </a:rPr>
              <a:t>3</a:t>
            </a:r>
            <a:r>
              <a:rPr kumimoji="1" lang="zh-CN" altLang="en-US" sz="2400" smtClean="0">
                <a:solidFill>
                  <a:srgbClr val="000000"/>
                </a:solidFill>
              </a:rPr>
              <a:t>溶液中，各微粒间可能存在的关系，其中正确的是（              ）</a:t>
            </a:r>
          </a:p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．</a:t>
            </a:r>
            <a:r>
              <a:rPr kumimoji="1" lang="en-US" altLang="zh-CN" sz="2400" smtClean="0">
                <a:solidFill>
                  <a:srgbClr val="000000"/>
                </a:solidFill>
              </a:rPr>
              <a:t>[H</a:t>
            </a:r>
            <a:r>
              <a:rPr kumimoji="1" lang="en-US" altLang="zh-CN" sz="2400" baseline="-30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smtClean="0">
                <a:solidFill>
                  <a:srgbClr val="000000"/>
                </a:solidFill>
              </a:rPr>
              <a:t>CO</a:t>
            </a:r>
            <a:r>
              <a:rPr kumimoji="1" lang="en-US" altLang="zh-CN" sz="2400" baseline="-30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smtClean="0">
                <a:solidFill>
                  <a:srgbClr val="000000"/>
                </a:solidFill>
              </a:rPr>
              <a:t>] + [H CO</a:t>
            </a:r>
            <a:r>
              <a:rPr kumimoji="1" lang="en-US" altLang="zh-CN" sz="2400" baseline="-30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aseline="30000" smtClean="0">
                <a:solidFill>
                  <a:srgbClr val="000000"/>
                </a:solidFill>
              </a:rPr>
              <a:t>-</a:t>
            </a:r>
            <a:r>
              <a:rPr kumimoji="1" lang="en-US" altLang="zh-CN" sz="2400" smtClean="0">
                <a:solidFill>
                  <a:srgbClr val="000000"/>
                </a:solidFill>
              </a:rPr>
              <a:t>] + [CO</a:t>
            </a:r>
            <a:r>
              <a:rPr kumimoji="1" lang="en-US" altLang="zh-CN" sz="2400" baseline="-30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aseline="30000" smtClean="0">
                <a:solidFill>
                  <a:srgbClr val="000000"/>
                </a:solidFill>
              </a:rPr>
              <a:t>2-</a:t>
            </a:r>
            <a:r>
              <a:rPr kumimoji="1" lang="en-US" altLang="zh-CN" sz="2400" smtClean="0">
                <a:solidFill>
                  <a:srgbClr val="000000"/>
                </a:solidFill>
              </a:rPr>
              <a:t>] = 0.01mol/L       </a:t>
            </a:r>
          </a:p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</a:rPr>
              <a:t>B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．</a:t>
            </a:r>
            <a:r>
              <a:rPr kumimoji="1" lang="en-US" altLang="zh-CN" sz="2400" smtClean="0">
                <a:solidFill>
                  <a:srgbClr val="000000"/>
                </a:solidFill>
              </a:rPr>
              <a:t>[CO</a:t>
            </a:r>
            <a:r>
              <a:rPr kumimoji="1" lang="en-US" altLang="zh-CN" sz="2400" baseline="-30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aseline="30000" smtClean="0">
                <a:solidFill>
                  <a:srgbClr val="000000"/>
                </a:solidFill>
              </a:rPr>
              <a:t>2-</a:t>
            </a:r>
            <a:r>
              <a:rPr kumimoji="1" lang="en-US" altLang="zh-CN" sz="2400" smtClean="0">
                <a:solidFill>
                  <a:srgbClr val="000000"/>
                </a:solidFill>
              </a:rPr>
              <a:t>] &gt;[ H CO</a:t>
            </a:r>
            <a:r>
              <a:rPr kumimoji="1" lang="en-US" altLang="zh-CN" sz="2400" baseline="-30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aseline="30000" smtClean="0">
                <a:solidFill>
                  <a:srgbClr val="000000"/>
                </a:solidFill>
              </a:rPr>
              <a:t>-</a:t>
            </a:r>
            <a:r>
              <a:rPr kumimoji="1" lang="en-US" altLang="zh-CN" sz="2400" smtClean="0">
                <a:solidFill>
                  <a:srgbClr val="000000"/>
                </a:solidFill>
              </a:rPr>
              <a:t>] &gt; [OH</a:t>
            </a:r>
            <a:r>
              <a:rPr kumimoji="1" lang="en-US" altLang="zh-CN" sz="2400" baseline="30000" smtClean="0">
                <a:solidFill>
                  <a:srgbClr val="000000"/>
                </a:solidFill>
              </a:rPr>
              <a:t>-</a:t>
            </a:r>
            <a:r>
              <a:rPr kumimoji="1" lang="en-US" altLang="zh-CN" sz="2400" smtClean="0">
                <a:solidFill>
                  <a:srgbClr val="000000"/>
                </a:solidFill>
              </a:rPr>
              <a:t>] &gt; [H</a:t>
            </a:r>
            <a:r>
              <a:rPr kumimoji="1" lang="en-US" altLang="zh-CN" sz="2400" baseline="30000" smtClean="0">
                <a:solidFill>
                  <a:srgbClr val="000000"/>
                </a:solidFill>
              </a:rPr>
              <a:t>+</a:t>
            </a:r>
            <a:r>
              <a:rPr kumimoji="1" lang="en-US" altLang="zh-CN" sz="2400" smtClean="0">
                <a:solidFill>
                  <a:srgbClr val="000000"/>
                </a:solidFill>
              </a:rPr>
              <a:t>]  </a:t>
            </a:r>
          </a:p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</a:rPr>
              <a:t>C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．</a:t>
            </a:r>
            <a:r>
              <a:rPr kumimoji="1" lang="en-US" altLang="zh-CN" sz="2400" smtClean="0">
                <a:solidFill>
                  <a:srgbClr val="000000"/>
                </a:solidFill>
              </a:rPr>
              <a:t>[Na</a:t>
            </a:r>
            <a:r>
              <a:rPr kumimoji="1" lang="en-US" altLang="zh-CN" sz="2400" baseline="30000" smtClean="0">
                <a:solidFill>
                  <a:srgbClr val="000000"/>
                </a:solidFill>
              </a:rPr>
              <a:t>+</a:t>
            </a:r>
            <a:r>
              <a:rPr kumimoji="1" lang="en-US" altLang="zh-CN" sz="2400" smtClean="0">
                <a:solidFill>
                  <a:srgbClr val="000000"/>
                </a:solidFill>
              </a:rPr>
              <a:t>] +[H</a:t>
            </a:r>
            <a:r>
              <a:rPr kumimoji="1" lang="en-US" altLang="zh-CN" sz="2400" baseline="30000" smtClean="0">
                <a:solidFill>
                  <a:srgbClr val="000000"/>
                </a:solidFill>
              </a:rPr>
              <a:t>+</a:t>
            </a:r>
            <a:r>
              <a:rPr kumimoji="1" lang="en-US" altLang="zh-CN" sz="2400" smtClean="0">
                <a:solidFill>
                  <a:srgbClr val="000000"/>
                </a:solidFill>
              </a:rPr>
              <a:t>]= [H CO</a:t>
            </a:r>
            <a:r>
              <a:rPr kumimoji="1" lang="en-US" altLang="zh-CN" sz="2400" baseline="-30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aseline="30000" smtClean="0">
                <a:solidFill>
                  <a:srgbClr val="000000"/>
                </a:solidFill>
              </a:rPr>
              <a:t>-</a:t>
            </a:r>
            <a:r>
              <a:rPr kumimoji="1" lang="en-US" altLang="zh-CN" sz="2400" smtClean="0">
                <a:solidFill>
                  <a:srgbClr val="000000"/>
                </a:solidFill>
              </a:rPr>
              <a:t>] + [CO</a:t>
            </a:r>
            <a:r>
              <a:rPr kumimoji="1" lang="en-US" altLang="zh-CN" sz="2400" baseline="-30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aseline="30000" smtClean="0">
                <a:solidFill>
                  <a:srgbClr val="000000"/>
                </a:solidFill>
              </a:rPr>
              <a:t>2-</a:t>
            </a:r>
            <a:r>
              <a:rPr kumimoji="1" lang="en-US" altLang="zh-CN" sz="2400" smtClean="0">
                <a:solidFill>
                  <a:srgbClr val="000000"/>
                </a:solidFill>
              </a:rPr>
              <a:t>] + [OH</a:t>
            </a:r>
            <a:r>
              <a:rPr kumimoji="1" lang="en-US" altLang="zh-CN" sz="2400" baseline="30000" smtClean="0">
                <a:solidFill>
                  <a:srgbClr val="000000"/>
                </a:solidFill>
              </a:rPr>
              <a:t>-</a:t>
            </a:r>
            <a:r>
              <a:rPr kumimoji="1" lang="en-US" altLang="zh-CN" sz="2400" smtClean="0">
                <a:solidFill>
                  <a:srgbClr val="000000"/>
                </a:solidFill>
              </a:rPr>
              <a:t>]         </a:t>
            </a:r>
          </a:p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</a:rPr>
              <a:t>D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．</a:t>
            </a:r>
            <a:r>
              <a:rPr kumimoji="1" lang="en-US" altLang="zh-CN" sz="2400" smtClean="0">
                <a:solidFill>
                  <a:srgbClr val="000000"/>
                </a:solidFill>
              </a:rPr>
              <a:t>[OH</a:t>
            </a:r>
            <a:r>
              <a:rPr kumimoji="1" lang="en-US" altLang="zh-CN" sz="2400" baseline="30000" smtClean="0">
                <a:solidFill>
                  <a:srgbClr val="000000"/>
                </a:solidFill>
              </a:rPr>
              <a:t>-</a:t>
            </a:r>
            <a:r>
              <a:rPr kumimoji="1" lang="en-US" altLang="zh-CN" sz="2400" smtClean="0">
                <a:solidFill>
                  <a:srgbClr val="000000"/>
                </a:solidFill>
              </a:rPr>
              <a:t>] = [H CO</a:t>
            </a:r>
            <a:r>
              <a:rPr kumimoji="1" lang="en-US" altLang="zh-CN" sz="2400" baseline="-30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aseline="30000" smtClean="0">
                <a:solidFill>
                  <a:srgbClr val="000000"/>
                </a:solidFill>
              </a:rPr>
              <a:t>-</a:t>
            </a:r>
            <a:r>
              <a:rPr kumimoji="1" lang="en-US" altLang="zh-CN" sz="2400" smtClean="0">
                <a:solidFill>
                  <a:srgbClr val="000000"/>
                </a:solidFill>
              </a:rPr>
              <a:t>] +2 [H</a:t>
            </a:r>
            <a:r>
              <a:rPr kumimoji="1" lang="en-US" altLang="zh-CN" sz="2400" baseline="-30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smtClean="0">
                <a:solidFill>
                  <a:srgbClr val="000000"/>
                </a:solidFill>
              </a:rPr>
              <a:t>CO</a:t>
            </a:r>
            <a:r>
              <a:rPr kumimoji="1" lang="en-US" altLang="zh-CN" sz="2400" baseline="-30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smtClean="0">
                <a:solidFill>
                  <a:srgbClr val="000000"/>
                </a:solidFill>
              </a:rPr>
              <a:t>] +[H</a:t>
            </a:r>
            <a:r>
              <a:rPr kumimoji="1" lang="en-US" altLang="zh-CN" sz="2400" baseline="30000" smtClean="0">
                <a:solidFill>
                  <a:srgbClr val="000000"/>
                </a:solidFill>
              </a:rPr>
              <a:t>+</a:t>
            </a:r>
            <a:r>
              <a:rPr kumimoji="1" lang="en-US" altLang="zh-CN" sz="2400" smtClean="0">
                <a:solidFill>
                  <a:srgbClr val="000000"/>
                </a:solidFill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hlinkClick r:id="rId3" action="ppaction://hlinksldjump"/>
          </p:cNvPr>
          <p:cNvSpPr/>
          <p:nvPr/>
        </p:nvSpPr>
        <p:spPr>
          <a:xfrm>
            <a:off x="0" y="6286520"/>
            <a:ext cx="9144000" cy="5714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034" y="568091"/>
            <a:ext cx="2969083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99"/>
                </a:solidFill>
                <a:latin typeface="宋体"/>
                <a:cs typeface="Times New Roman" pitchFamily="18" charset="0"/>
              </a:rPr>
              <a:t>一：盐溶液的酸碱性</a:t>
            </a:r>
            <a:endParaRPr lang="en-US" altLang="zh-CN" sz="2400" b="1" dirty="0" smtClean="0">
              <a:solidFill>
                <a:srgbClr val="000099"/>
              </a:solidFill>
              <a:latin typeface="宋体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0034" y="2425479"/>
            <a:ext cx="4515980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99"/>
                </a:solidFill>
                <a:latin typeface="宋体"/>
                <a:cs typeface="Times New Roman" pitchFamily="18" charset="0"/>
              </a:rPr>
              <a:t>二：盐溶液呈不同酸碱性的原因</a:t>
            </a:r>
            <a:endParaRPr lang="en-US" altLang="zh-CN" sz="2400" b="1" dirty="0" smtClean="0">
              <a:solidFill>
                <a:srgbClr val="000099"/>
              </a:solidFill>
              <a:latin typeface="宋体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0034" y="5711627"/>
            <a:ext cx="3278462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99"/>
                </a:solidFill>
                <a:latin typeface="宋体"/>
                <a:cs typeface="Times New Roman" pitchFamily="18" charset="0"/>
              </a:rPr>
              <a:t>三：盐类的水解的应用</a:t>
            </a:r>
            <a:endParaRPr lang="en-US" altLang="zh-CN" sz="2400" b="1" dirty="0" smtClean="0">
              <a:solidFill>
                <a:srgbClr val="000099"/>
              </a:solidFill>
              <a:latin typeface="宋体"/>
              <a:cs typeface="Times New Roman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214414" y="1139595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prstClr val="white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rPr>
                        <a:t>强酸强碱盐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prstClr val="white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rPr>
                        <a:t>强酸弱碱盐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prstClr val="white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rPr>
                        <a:t>强碱弱酸盐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prstClr val="white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rPr>
                        <a:t>弱酸弱碱盐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FFFF00"/>
                          </a:solidFill>
                        </a:rPr>
                        <a:t>中性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酸性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00B0F0"/>
                          </a:solidFill>
                        </a:rPr>
                        <a:t>碱性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具体分析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2071670" y="1996851"/>
            <a:ext cx="3339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b="1" dirty="0" smtClean="0">
                <a:solidFill>
                  <a:srgbClr val="000099"/>
                </a:solidFill>
              </a:rPr>
              <a:t>谁强显谁性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,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都强显中性</a:t>
            </a:r>
            <a:endParaRPr lang="zh-CN" altLang="en-US" sz="2400" b="1" dirty="0">
              <a:solidFill>
                <a:srgbClr val="000099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2910" y="2996983"/>
            <a:ext cx="8072494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(1)</a:t>
            </a:r>
            <a:r>
              <a:rPr lang="zh-CN" altLang="en-US" b="1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定义</a:t>
            </a:r>
            <a:r>
              <a:rPr lang="en-US" altLang="zh-CN" b="1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:</a:t>
            </a:r>
            <a:r>
              <a:rPr lang="zh-CN" altLang="en-US" b="1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在水溶液中盐的离子跟水电离出来的</a:t>
            </a:r>
            <a:r>
              <a:rPr lang="en-US" altLang="zh-CN" b="1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H</a:t>
            </a:r>
            <a:r>
              <a:rPr lang="zh-CN" altLang="en-US" b="1" baseline="30000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＋</a:t>
            </a:r>
            <a:r>
              <a:rPr lang="zh-CN" altLang="en-US" b="1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或</a:t>
            </a:r>
            <a:r>
              <a:rPr lang="en-US" altLang="zh-CN" b="1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OH</a:t>
            </a:r>
            <a:r>
              <a:rPr lang="zh-CN" altLang="en-US" b="1" baseline="30000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－</a:t>
            </a:r>
            <a:r>
              <a:rPr lang="zh-CN" altLang="en-US" b="1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生成弱电解质的反应叫做盐类的水解。</a:t>
            </a:r>
            <a:endParaRPr lang="zh-CN" altLang="en-US" b="1" dirty="0" smtClean="0">
              <a:solidFill>
                <a:srgbClr val="000099"/>
              </a:solidFill>
              <a:latin typeface="+mn-ea"/>
              <a:cs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2910" y="3873675"/>
            <a:ext cx="8143932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(2)</a:t>
            </a:r>
            <a:r>
              <a:rPr lang="zh-CN" altLang="en-US" b="1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盐类水解的实质</a:t>
            </a:r>
            <a:r>
              <a:rPr lang="en-US" altLang="zh-CN" b="1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:</a:t>
            </a:r>
            <a:r>
              <a:rPr lang="zh-CN" altLang="en-US" b="1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盐电离产生的弱碱阳离子或弱酸根阴离子与水电离产生的</a:t>
            </a:r>
            <a:r>
              <a:rPr lang="en-US" altLang="zh-CN" b="1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OH</a:t>
            </a:r>
            <a:r>
              <a:rPr lang="zh-CN" altLang="en-US" b="1" baseline="30000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－</a:t>
            </a:r>
            <a:r>
              <a:rPr lang="zh-CN" altLang="en-US" b="1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或</a:t>
            </a:r>
            <a:r>
              <a:rPr lang="en-US" altLang="zh-CN" b="1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H</a:t>
            </a:r>
            <a:r>
              <a:rPr lang="zh-CN" altLang="en-US" b="1" baseline="30000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＋</a:t>
            </a:r>
            <a:r>
              <a:rPr lang="zh-CN" altLang="en-US" b="1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结合形成弱电解质。</a:t>
            </a:r>
            <a:endParaRPr lang="zh-CN" altLang="en-US" b="1" dirty="0" smtClean="0">
              <a:solidFill>
                <a:srgbClr val="000099"/>
              </a:solidFill>
              <a:latin typeface="+mn-ea"/>
              <a:cs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2910" y="4750367"/>
            <a:ext cx="8143932" cy="442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(3)</a:t>
            </a:r>
            <a:r>
              <a:rPr lang="zh-CN" altLang="en-US" b="1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水解的规律</a:t>
            </a:r>
            <a:r>
              <a:rPr lang="en-US" altLang="zh-CN" b="1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:</a:t>
            </a:r>
            <a:r>
              <a:rPr lang="zh-CN" altLang="en-US" b="1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谁弱谁水解，谁强显谁性；无弱不水解，都弱具体定。</a:t>
            </a:r>
            <a:endParaRPr lang="en-US" altLang="zh-CN" b="1" dirty="0" smtClean="0">
              <a:solidFill>
                <a:srgbClr val="000099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2910" y="5211561"/>
            <a:ext cx="2928958" cy="442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(4)</a:t>
            </a:r>
            <a:r>
              <a:rPr lang="zh-CN" altLang="en-US" b="1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水解方程式的书写</a:t>
            </a:r>
            <a:r>
              <a:rPr lang="en-US" altLang="zh-CN" b="1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.</a:t>
            </a:r>
          </a:p>
        </p:txBody>
      </p:sp>
      <p:sp>
        <p:nvSpPr>
          <p:cNvPr id="22" name="矩形 21"/>
          <p:cNvSpPr/>
          <p:nvPr/>
        </p:nvSpPr>
        <p:spPr>
          <a:xfrm>
            <a:off x="4083110" y="285728"/>
            <a:ext cx="12747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0099"/>
                </a:solidFill>
              </a:rPr>
              <a:t>[</a:t>
            </a:r>
            <a:r>
              <a:rPr lang="zh-CN" altLang="en-US" sz="3200" b="1" dirty="0" smtClean="0">
                <a:solidFill>
                  <a:srgbClr val="000099"/>
                </a:solidFill>
              </a:rPr>
              <a:t>小结</a:t>
            </a:r>
            <a:r>
              <a:rPr lang="en-US" altLang="zh-CN" sz="3200" b="1" dirty="0" smtClean="0">
                <a:solidFill>
                  <a:srgbClr val="000099"/>
                </a:solidFill>
              </a:rPr>
              <a:t>]</a:t>
            </a:r>
            <a:endParaRPr lang="zh-CN" altLang="en-US" sz="3200" b="1" dirty="0">
              <a:solidFill>
                <a:srgbClr val="000099"/>
              </a:solidFill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4125-E33F-4007-94FC-265ED3AD8C9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advTm="34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01043" y="2714620"/>
            <a:ext cx="41569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[</a:t>
            </a:r>
            <a:r>
              <a:rPr lang="zh-CN" altLang="en-US" sz="3200" b="1" dirty="0" smtClean="0"/>
              <a:t>作业</a:t>
            </a:r>
            <a:r>
              <a:rPr lang="en-US" altLang="zh-CN" sz="3200" b="1" dirty="0" smtClean="0"/>
              <a:t>]  《</a:t>
            </a:r>
            <a:r>
              <a:rPr lang="zh-CN" altLang="en-US" sz="3200" b="1" dirty="0" smtClean="0"/>
              <a:t>白皮书</a:t>
            </a:r>
            <a:r>
              <a:rPr lang="en-US" altLang="zh-CN" sz="3200" b="1" dirty="0" smtClean="0"/>
              <a:t>》P</a:t>
            </a:r>
            <a:r>
              <a:rPr lang="en-US" altLang="zh-CN" sz="3200" b="1" baseline="-25000" dirty="0" smtClean="0"/>
              <a:t>118</a:t>
            </a:r>
            <a:endParaRPr lang="zh-CN" altLang="en-US" sz="3200" b="1" baseline="-25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4125-E33F-4007-94FC-265ED3AD8C9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  <p:transition advTm="452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69881" y="7626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99"/>
                </a:solidFill>
              </a:rPr>
              <a:t>[</a:t>
            </a:r>
            <a:r>
              <a:rPr lang="zh-CN" altLang="en-US" sz="2800" b="1" dirty="0" smtClean="0">
                <a:solidFill>
                  <a:srgbClr val="000099"/>
                </a:solidFill>
              </a:rPr>
              <a:t>实验</a:t>
            </a:r>
            <a:r>
              <a:rPr lang="en-US" altLang="zh-CN" sz="2800" b="1" dirty="0" smtClean="0">
                <a:solidFill>
                  <a:srgbClr val="000099"/>
                </a:solidFill>
              </a:rPr>
              <a:t>]</a:t>
            </a:r>
            <a:endParaRPr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7269" y="762640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99"/>
                </a:solidFill>
              </a:rPr>
              <a:t>自制简易泡沫灭火器</a:t>
            </a:r>
            <a:endParaRPr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5786" y="178592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99"/>
                </a:solidFill>
              </a:rPr>
              <a:t>器材</a:t>
            </a:r>
            <a:endParaRPr lang="zh-CN" altLang="en-US" sz="2400" b="1" dirty="0">
              <a:solidFill>
                <a:srgbClr val="000099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5786" y="242886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99"/>
                </a:solidFill>
              </a:rPr>
              <a:t>药品</a:t>
            </a:r>
            <a:endParaRPr lang="zh-CN" altLang="en-US" sz="2400" b="1" dirty="0">
              <a:solidFill>
                <a:srgbClr val="000099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5786" y="346740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99"/>
                </a:solidFill>
              </a:rPr>
              <a:t>使用方法</a:t>
            </a:r>
            <a:endParaRPr lang="zh-CN" altLang="en-US" sz="2400" b="1" dirty="0">
              <a:solidFill>
                <a:srgbClr val="000099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71736" y="1785926"/>
            <a:ext cx="3209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抽滤瓶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>小试管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>橡胶管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2571736" y="2428868"/>
            <a:ext cx="51347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①饱和小苏打溶液与稀硫酸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②饱和小苏打溶液与饱和硫酸铝溶液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2571736" y="3467401"/>
            <a:ext cx="5295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将抽滤瓶倒置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>橡胶管口对准火源灭火</a:t>
            </a:r>
            <a:endParaRPr lang="zh-CN" altLang="en-US" sz="2400" b="1" dirty="0"/>
          </a:p>
        </p:txBody>
      </p:sp>
      <p:sp>
        <p:nvSpPr>
          <p:cNvPr id="13" name="矩形 12"/>
          <p:cNvSpPr/>
          <p:nvPr/>
        </p:nvSpPr>
        <p:spPr>
          <a:xfrm>
            <a:off x="857224" y="5500702"/>
            <a:ext cx="7572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99"/>
                </a:solidFill>
              </a:rPr>
              <a:t>为什么小苏达溶液和硫酸铝溶液也可以发生类似反应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?</a:t>
            </a:r>
            <a:endParaRPr lang="zh-CN" altLang="en-US" sz="2400" b="1" dirty="0">
              <a:solidFill>
                <a:srgbClr val="000099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71736" y="4110343"/>
            <a:ext cx="5214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+mn-ea"/>
              </a:rPr>
              <a:t>HCO</a:t>
            </a:r>
            <a:r>
              <a:rPr lang="en-US" altLang="zh-CN" sz="2800" b="1" baseline="-25000" dirty="0" smtClean="0">
                <a:latin typeface="+mn-ea"/>
              </a:rPr>
              <a:t>3</a:t>
            </a:r>
            <a:r>
              <a:rPr lang="en-US" altLang="zh-CN" sz="2800" b="1" baseline="30000" dirty="0" smtClean="0">
                <a:latin typeface="+mn-ea"/>
              </a:rPr>
              <a:t>-  </a:t>
            </a:r>
            <a:r>
              <a:rPr lang="en-US" altLang="zh-CN" sz="2800" b="1" dirty="0" smtClean="0">
                <a:latin typeface="+mn-ea"/>
              </a:rPr>
              <a:t>+  H</a:t>
            </a:r>
            <a:r>
              <a:rPr lang="en-US" altLang="zh-CN" sz="2800" b="1" baseline="30000" dirty="0" smtClean="0">
                <a:latin typeface="+mn-ea"/>
              </a:rPr>
              <a:t>+</a:t>
            </a:r>
            <a:r>
              <a:rPr lang="en-US" altLang="zh-CN" sz="2800" b="1" dirty="0" smtClean="0">
                <a:latin typeface="+mn-ea"/>
              </a:rPr>
              <a:t>  = H</a:t>
            </a:r>
            <a:r>
              <a:rPr lang="en-US" altLang="zh-CN" sz="2800" b="1" baseline="-25000" dirty="0" smtClean="0">
                <a:latin typeface="+mn-ea"/>
              </a:rPr>
              <a:t>2</a:t>
            </a:r>
            <a:r>
              <a:rPr lang="en-US" altLang="zh-CN" sz="2800" b="1" dirty="0" smtClean="0">
                <a:latin typeface="+mn-ea"/>
              </a:rPr>
              <a:t>O</a:t>
            </a:r>
            <a:r>
              <a:rPr lang="en-US" altLang="zh-CN" sz="2800" b="1" baseline="-25000" dirty="0" smtClean="0">
                <a:latin typeface="+mn-ea"/>
              </a:rPr>
              <a:t>  </a:t>
            </a:r>
            <a:r>
              <a:rPr lang="en-US" altLang="zh-CN" sz="2800" b="1" dirty="0" smtClean="0">
                <a:latin typeface="+mn-ea"/>
              </a:rPr>
              <a:t>+ CO</a:t>
            </a:r>
            <a:r>
              <a:rPr lang="en-US" altLang="zh-CN" sz="2800" b="1" baseline="-25000" dirty="0" smtClean="0">
                <a:latin typeface="+mn-ea"/>
              </a:rPr>
              <a:t>2</a:t>
            </a:r>
            <a:r>
              <a:rPr lang="en-US" altLang="zh-CN" sz="2800" b="1" dirty="0" smtClean="0">
                <a:latin typeface="+mn-ea"/>
              </a:rPr>
              <a:t>↑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85952" y="4714884"/>
            <a:ext cx="6858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+mn-ea"/>
              </a:rPr>
              <a:t>2NaHCO</a:t>
            </a:r>
            <a:r>
              <a:rPr lang="en-US" altLang="zh-CN" sz="2800" b="1" baseline="-25000" dirty="0" smtClean="0">
                <a:latin typeface="+mn-ea"/>
              </a:rPr>
              <a:t>3</a:t>
            </a:r>
            <a:r>
              <a:rPr lang="en-US" altLang="zh-CN" sz="2800" b="1" baseline="30000" dirty="0" smtClean="0">
                <a:latin typeface="+mn-ea"/>
              </a:rPr>
              <a:t> </a:t>
            </a:r>
            <a:r>
              <a:rPr lang="en-US" altLang="zh-CN" sz="2800" b="1" dirty="0" smtClean="0">
                <a:latin typeface="+mn-ea"/>
              </a:rPr>
              <a:t>+H</a:t>
            </a:r>
            <a:r>
              <a:rPr lang="en-US" altLang="zh-CN" sz="2800" b="1" baseline="-25000" dirty="0" smtClean="0">
                <a:latin typeface="+mn-ea"/>
              </a:rPr>
              <a:t>2</a:t>
            </a:r>
            <a:r>
              <a:rPr lang="en-US" altLang="zh-CN" sz="2800" b="1" dirty="0" smtClean="0">
                <a:latin typeface="+mn-ea"/>
              </a:rPr>
              <a:t>SO</a:t>
            </a:r>
            <a:r>
              <a:rPr lang="en-US" altLang="zh-CN" sz="2800" b="1" baseline="-25000" dirty="0" smtClean="0">
                <a:latin typeface="+mn-ea"/>
              </a:rPr>
              <a:t>4</a:t>
            </a:r>
            <a:r>
              <a:rPr lang="en-US" altLang="zh-CN" sz="2800" b="1" dirty="0" smtClean="0">
                <a:latin typeface="+mn-ea"/>
              </a:rPr>
              <a:t> = 2H</a:t>
            </a:r>
            <a:r>
              <a:rPr lang="en-US" altLang="zh-CN" sz="2800" b="1" baseline="-25000" dirty="0" smtClean="0">
                <a:latin typeface="+mn-ea"/>
              </a:rPr>
              <a:t>2</a:t>
            </a:r>
            <a:r>
              <a:rPr lang="en-US" altLang="zh-CN" sz="2800" b="1" dirty="0" smtClean="0">
                <a:latin typeface="+mn-ea"/>
              </a:rPr>
              <a:t>O</a:t>
            </a:r>
            <a:r>
              <a:rPr lang="en-US" altLang="zh-CN" sz="2800" b="1" baseline="-25000" dirty="0" smtClean="0">
                <a:latin typeface="+mn-ea"/>
              </a:rPr>
              <a:t>  </a:t>
            </a:r>
            <a:r>
              <a:rPr lang="en-US" altLang="zh-CN" sz="2800" b="1" dirty="0" smtClean="0">
                <a:latin typeface="+mn-ea"/>
              </a:rPr>
              <a:t>+ 2CO</a:t>
            </a:r>
            <a:r>
              <a:rPr lang="en-US" altLang="zh-CN" sz="2800" b="1" baseline="-25000" dirty="0" smtClean="0">
                <a:latin typeface="+mn-ea"/>
              </a:rPr>
              <a:t>2</a:t>
            </a:r>
            <a:r>
              <a:rPr lang="en-US" altLang="zh-CN" sz="2800" b="1" dirty="0" smtClean="0">
                <a:latin typeface="+mn-ea"/>
              </a:rPr>
              <a:t>↑+Na</a:t>
            </a:r>
            <a:r>
              <a:rPr lang="en-US" altLang="zh-CN" sz="2800" b="1" baseline="-25000" dirty="0" smtClean="0">
                <a:latin typeface="+mn-ea"/>
              </a:rPr>
              <a:t>2</a:t>
            </a:r>
            <a:r>
              <a:rPr lang="en-US" altLang="zh-CN" sz="2800" b="1" dirty="0" smtClean="0">
                <a:latin typeface="+mn-ea"/>
              </a:rPr>
              <a:t>SO</a:t>
            </a:r>
            <a:r>
              <a:rPr lang="en-US" altLang="zh-CN" sz="2800" b="1" baseline="-25000" dirty="0" smtClean="0">
                <a:latin typeface="+mn-ea"/>
              </a:rPr>
              <a:t>4</a:t>
            </a:r>
            <a:endParaRPr lang="zh-CN" altLang="en-US" sz="2800" b="1" baseline="-25000" dirty="0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5786" y="4181781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99"/>
                </a:solidFill>
              </a:rPr>
              <a:t>原理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602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  <p:bldP spid="18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69778" y="428604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99"/>
                </a:solidFill>
              </a:rPr>
              <a:t>一、探究盐溶液的酸碱性</a:t>
            </a:r>
            <a:endParaRPr lang="zh-CN" altLang="en-US" sz="2400" b="1" dirty="0">
              <a:solidFill>
                <a:srgbClr val="00009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34" y="928670"/>
            <a:ext cx="807249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[</a:t>
            </a:r>
            <a:r>
              <a:rPr lang="zh-CN" altLang="en-US" sz="2400" b="1" dirty="0" smtClean="0"/>
              <a:t>探究实验</a:t>
            </a:r>
            <a:r>
              <a:rPr lang="en-US" altLang="zh-CN" sz="2400" b="1" dirty="0" smtClean="0"/>
              <a:t>]    </a:t>
            </a:r>
            <a:r>
              <a:rPr lang="zh-CN" altLang="en-US" sz="2400" b="1" dirty="0" smtClean="0"/>
              <a:t>请通过实验测定下列各物质的溶液的酸碱性：</a:t>
            </a:r>
            <a:endParaRPr lang="en-US" altLang="zh-CN" sz="2400" b="1" dirty="0" smtClean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18620"/>
              </p:ext>
            </p:extLst>
          </p:nvPr>
        </p:nvGraphicFramePr>
        <p:xfrm>
          <a:off x="1285852" y="1500174"/>
          <a:ext cx="4929222" cy="857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/>
                <a:gridCol w="1571636"/>
                <a:gridCol w="1857388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 smtClean="0">
                          <a:solidFill>
                            <a:srgbClr val="FFFF00"/>
                          </a:solidFill>
                          <a:latin typeface="+mn-ea"/>
                          <a:ea typeface="+mn-ea"/>
                        </a:rPr>
                        <a:t>NaCl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FF00"/>
                          </a:solidFill>
                          <a:latin typeface="+mn-ea"/>
                          <a:ea typeface="+mn-ea"/>
                        </a:rPr>
                        <a:t>Na</a:t>
                      </a:r>
                      <a:r>
                        <a:rPr lang="en-US" altLang="zh-CN" sz="2000" b="1" baseline="0" dirty="0" smtClean="0">
                          <a:solidFill>
                            <a:srgbClr val="FFFF00"/>
                          </a:solidFill>
                          <a:latin typeface="+mn-ea"/>
                          <a:ea typeface="+mn-ea"/>
                        </a:rPr>
                        <a:t>H</a:t>
                      </a:r>
                      <a:r>
                        <a:rPr lang="en-US" altLang="zh-CN" sz="2000" b="1" dirty="0" smtClean="0">
                          <a:solidFill>
                            <a:srgbClr val="FFFF00"/>
                          </a:solidFill>
                          <a:latin typeface="+mn-ea"/>
                          <a:ea typeface="+mn-ea"/>
                        </a:rPr>
                        <a:t>CO</a:t>
                      </a:r>
                      <a:r>
                        <a:rPr lang="en-US" altLang="zh-CN" sz="2000" b="1" baseline="-25000" dirty="0" smtClean="0">
                          <a:solidFill>
                            <a:srgbClr val="FFFF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(NH</a:t>
                      </a:r>
                      <a:r>
                        <a:rPr lang="en-US" altLang="zh-CN" sz="1800" b="1" baseline="-250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en-US" altLang="zh-CN" sz="18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zh-CN" sz="1800" b="1" baseline="-250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SO</a:t>
                      </a:r>
                      <a:r>
                        <a:rPr lang="en-US" altLang="zh-CN" sz="1800" b="1" baseline="-250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1696873" y="1928802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b="1" dirty="0" smtClean="0"/>
              <a:t>中性</a:t>
            </a:r>
            <a:endParaRPr lang="zh-CN" altLang="en-US" sz="2400" b="1" dirty="0"/>
          </a:p>
        </p:txBody>
      </p:sp>
      <p:sp>
        <p:nvSpPr>
          <p:cNvPr id="21" name="矩形 20"/>
          <p:cNvSpPr/>
          <p:nvPr/>
        </p:nvSpPr>
        <p:spPr>
          <a:xfrm>
            <a:off x="3131840" y="1928802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99"/>
                </a:solidFill>
              </a:rPr>
              <a:t>碱性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28596" y="4077072"/>
            <a:ext cx="5444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请说出下列各物质的水溶液的酸碱性：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41" name="Rectangle 1"/>
          <p:cNvSpPr>
            <a:spLocks noChangeArrowheads="1"/>
          </p:cNvSpPr>
          <p:nvPr/>
        </p:nvSpPr>
        <p:spPr bwMode="auto">
          <a:xfrm>
            <a:off x="857224" y="4577138"/>
            <a:ext cx="6715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133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Na</a:t>
            </a:r>
            <a:r>
              <a:rPr lang="en-US" altLang="zh-CN" sz="2400" b="1" baseline="-30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SO</a:t>
            </a:r>
            <a:r>
              <a:rPr lang="en-US" altLang="zh-CN" sz="2400" b="1" baseline="-30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、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K</a:t>
            </a:r>
            <a:r>
              <a:rPr kumimoji="0" lang="en-US" altLang="zh-CN" sz="2400" b="1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CO</a:t>
            </a:r>
            <a:r>
              <a:rPr kumimoji="0" lang="en-US" altLang="zh-CN" sz="2400" b="1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、</a:t>
            </a:r>
            <a:r>
              <a:rPr lang="en-US" altLang="zh-CN" sz="2400" b="1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KCl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、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Na</a:t>
            </a:r>
            <a:r>
              <a:rPr kumimoji="0" lang="en-US" altLang="zh-CN" sz="2400" b="1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PO</a:t>
            </a:r>
            <a:r>
              <a:rPr kumimoji="0" lang="en-US" altLang="zh-CN" sz="2400" b="1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CuSO</a:t>
            </a:r>
            <a:r>
              <a:rPr lang="en-US" altLang="zh-CN" sz="2400" b="1" baseline="-30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60460"/>
              </p:ext>
            </p:extLst>
          </p:nvPr>
        </p:nvGraphicFramePr>
        <p:xfrm>
          <a:off x="1285852" y="2492896"/>
          <a:ext cx="4997177" cy="864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921"/>
                <a:gridCol w="1439157"/>
                <a:gridCol w="2208099"/>
              </a:tblGrid>
              <a:tr h="432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FF00"/>
                          </a:solidFill>
                          <a:latin typeface="+mn-ea"/>
                          <a:ea typeface="+mn-ea"/>
                        </a:rPr>
                        <a:t>NH</a:t>
                      </a:r>
                      <a:r>
                        <a:rPr lang="en-US" altLang="zh-CN" sz="2000" b="1" baseline="-25000" dirty="0" smtClean="0">
                          <a:solidFill>
                            <a:srgbClr val="FFFF00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en-US" altLang="zh-CN" sz="2000" b="1" dirty="0" smtClean="0">
                          <a:solidFill>
                            <a:srgbClr val="FFFF00"/>
                          </a:solidFill>
                          <a:latin typeface="+mn-ea"/>
                          <a:ea typeface="+mn-ea"/>
                        </a:rPr>
                        <a:t>Cl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FF00"/>
                          </a:solidFill>
                          <a:latin typeface="+mn-ea"/>
                          <a:ea typeface="+mn-ea"/>
                        </a:rPr>
                        <a:t>CH</a:t>
                      </a:r>
                      <a:r>
                        <a:rPr lang="en-US" altLang="zh-CN" sz="2000" b="1" baseline="-25000" dirty="0" smtClean="0">
                          <a:solidFill>
                            <a:srgbClr val="FFFF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en-US" altLang="zh-CN" sz="2000" b="1" dirty="0" smtClean="0">
                          <a:solidFill>
                            <a:srgbClr val="FFFF00"/>
                          </a:solidFill>
                          <a:latin typeface="+mn-ea"/>
                          <a:ea typeface="+mn-ea"/>
                        </a:rPr>
                        <a:t>COONa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Na</a:t>
                      </a:r>
                      <a:r>
                        <a:rPr lang="en-US" altLang="zh-CN" sz="2000" baseline="-2500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CO</a:t>
                      </a:r>
                      <a:r>
                        <a:rPr lang="en-US" altLang="zh-CN" sz="2000" baseline="-25000" dirty="0" smtClean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2000" baseline="-25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2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1691680" y="2928934"/>
            <a:ext cx="803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2400" b="1" dirty="0" smtClean="0">
                <a:solidFill>
                  <a:srgbClr val="FF0000"/>
                </a:solidFill>
              </a:rPr>
              <a:t>酸性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059832" y="292893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2400" b="1" dirty="0" smtClean="0">
                <a:solidFill>
                  <a:srgbClr val="000099"/>
                </a:solidFill>
              </a:rPr>
              <a:t>碱性</a:t>
            </a:r>
            <a:endParaRPr lang="zh-CN" altLang="en-US" sz="2400" b="1" dirty="0">
              <a:solidFill>
                <a:srgbClr val="000099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917790" y="1928802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酸性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60032" y="292893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2400" b="1" dirty="0" smtClean="0">
                <a:solidFill>
                  <a:srgbClr val="000099"/>
                </a:solidFill>
              </a:rPr>
              <a:t>碱性</a:t>
            </a:r>
            <a:endParaRPr lang="zh-CN" altLang="en-US" sz="2400" b="1" dirty="0">
              <a:solidFill>
                <a:srgbClr val="000099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47437" y="1714488"/>
            <a:ext cx="679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组</a:t>
            </a:r>
            <a:endParaRPr lang="zh-CN" altLang="en-US" sz="2400" b="1" dirty="0"/>
          </a:p>
        </p:txBody>
      </p:sp>
      <p:sp>
        <p:nvSpPr>
          <p:cNvPr id="43" name="矩形 42"/>
          <p:cNvSpPr/>
          <p:nvPr/>
        </p:nvSpPr>
        <p:spPr>
          <a:xfrm>
            <a:off x="353847" y="2714620"/>
            <a:ext cx="667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 smtClean="0"/>
              <a:t>B</a:t>
            </a:r>
            <a:r>
              <a:rPr lang="zh-CN" altLang="en-US" sz="2400" b="1" dirty="0" smtClean="0"/>
              <a:t>组</a:t>
            </a:r>
            <a:endParaRPr lang="zh-CN" altLang="en-US" sz="2400" b="1" dirty="0"/>
          </a:p>
        </p:txBody>
      </p:sp>
    </p:spTree>
    <p:custDataLst>
      <p:tags r:id="rId1"/>
    </p:custDataLst>
  </p:cSld>
  <p:clrMapOvr>
    <a:masterClrMapping/>
  </p:clrMapOvr>
  <p:transition advTm="1098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37" grpId="0"/>
      <p:bldP spid="41" grpId="0"/>
      <p:bldP spid="26" grpId="0"/>
      <p:bldP spid="28" grpId="0"/>
      <p:bldP spid="33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9778" y="357166"/>
            <a:ext cx="5134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99"/>
                </a:solidFill>
                <a:latin typeface="+mn-ea"/>
              </a:rPr>
              <a:t>二、盐溶液呈现不同的酸碱性的原因</a:t>
            </a:r>
            <a:endParaRPr lang="zh-CN" altLang="en-US" sz="2400" b="1" dirty="0">
              <a:solidFill>
                <a:srgbClr val="000099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0034" y="928670"/>
            <a:ext cx="5755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+mn-ea"/>
              </a:rPr>
              <a:t>[</a:t>
            </a:r>
            <a:r>
              <a:rPr lang="zh-CN" altLang="en-US" sz="2400" b="1" dirty="0" smtClean="0">
                <a:solidFill>
                  <a:srgbClr val="000099"/>
                </a:solidFill>
                <a:latin typeface="+mn-ea"/>
              </a:rPr>
              <a:t>设问</a:t>
            </a:r>
            <a:r>
              <a:rPr lang="en-US" altLang="zh-CN" sz="2400" b="1" dirty="0" smtClean="0">
                <a:solidFill>
                  <a:srgbClr val="000099"/>
                </a:solidFill>
                <a:latin typeface="+mn-ea"/>
              </a:rPr>
              <a:t>]：</a:t>
            </a:r>
            <a:r>
              <a:rPr lang="zh-CN" altLang="en-US" sz="2400" b="1" dirty="0" smtClean="0">
                <a:solidFill>
                  <a:srgbClr val="000099"/>
                </a:solidFill>
                <a:latin typeface="+mn-ea"/>
              </a:rPr>
              <a:t>溶液的酸碱性主要取决于什么？</a:t>
            </a:r>
            <a:endParaRPr lang="zh-CN" altLang="en-US" sz="2400" b="1" dirty="0">
              <a:solidFill>
                <a:srgbClr val="000099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0034" y="1857364"/>
            <a:ext cx="7210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+mn-ea"/>
              </a:rPr>
              <a:t>[</a:t>
            </a:r>
            <a:r>
              <a:rPr lang="zh-CN" altLang="en-US" sz="2400" b="1" dirty="0" smtClean="0">
                <a:solidFill>
                  <a:srgbClr val="000099"/>
                </a:solidFill>
                <a:latin typeface="+mn-ea"/>
              </a:rPr>
              <a:t>设问</a:t>
            </a:r>
            <a:r>
              <a:rPr lang="en-US" altLang="zh-CN" sz="2400" b="1" dirty="0" smtClean="0">
                <a:solidFill>
                  <a:srgbClr val="000099"/>
                </a:solidFill>
                <a:latin typeface="+mn-ea"/>
              </a:rPr>
              <a:t>]：</a:t>
            </a:r>
            <a:r>
              <a:rPr lang="zh-CN" altLang="en-US" sz="2400" b="1" dirty="0" smtClean="0">
                <a:solidFill>
                  <a:srgbClr val="000099"/>
                </a:solidFill>
                <a:latin typeface="+mn-ea"/>
              </a:rPr>
              <a:t>为什么有些盐溶液会呈现</a:t>
            </a:r>
            <a:r>
              <a:rPr lang="en-US" altLang="zh-CN" sz="2400" b="1" dirty="0" smtClean="0">
                <a:solidFill>
                  <a:srgbClr val="000099"/>
                </a:solidFill>
                <a:latin typeface="+mn-ea"/>
              </a:rPr>
              <a:t>c(H</a:t>
            </a:r>
            <a:r>
              <a:rPr lang="en-US" altLang="zh-CN" sz="2400" b="1" baseline="30000" dirty="0" smtClean="0">
                <a:solidFill>
                  <a:srgbClr val="000099"/>
                </a:solidFill>
                <a:latin typeface="+mn-ea"/>
              </a:rPr>
              <a:t>+</a:t>
            </a:r>
            <a:r>
              <a:rPr lang="en-US" altLang="zh-CN" sz="2400" b="1" dirty="0" smtClean="0">
                <a:solidFill>
                  <a:srgbClr val="000099"/>
                </a:solidFill>
                <a:latin typeface="+mn-ea"/>
              </a:rPr>
              <a:t>) ≠c(OH</a:t>
            </a:r>
            <a:r>
              <a:rPr lang="en-US" altLang="zh-CN" sz="2400" b="1" baseline="30000" dirty="0" smtClean="0">
                <a:solidFill>
                  <a:srgbClr val="000099"/>
                </a:solidFill>
                <a:latin typeface="+mn-ea"/>
              </a:rPr>
              <a:t>-</a:t>
            </a:r>
            <a:r>
              <a:rPr lang="en-US" altLang="zh-CN" sz="2400" b="1" dirty="0" smtClean="0">
                <a:solidFill>
                  <a:srgbClr val="000099"/>
                </a:solidFill>
                <a:latin typeface="+mn-ea"/>
              </a:rPr>
              <a:t>) ?</a:t>
            </a:r>
            <a:endParaRPr lang="zh-CN" altLang="en-US" sz="2400" b="1" dirty="0">
              <a:solidFill>
                <a:srgbClr val="000099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82868" y="1357298"/>
            <a:ext cx="4717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溶液中</a:t>
            </a:r>
            <a:r>
              <a:rPr lang="en-US" altLang="zh-CN" sz="2400" b="1" dirty="0" smtClean="0">
                <a:latin typeface="+mn-ea"/>
              </a:rPr>
              <a:t>c(H</a:t>
            </a:r>
            <a:r>
              <a:rPr lang="en-US" altLang="zh-CN" sz="2400" b="1" baseline="30000" dirty="0" smtClean="0">
                <a:latin typeface="+mn-ea"/>
              </a:rPr>
              <a:t>+</a:t>
            </a:r>
            <a:r>
              <a:rPr lang="en-US" altLang="zh-CN" sz="2400" b="1" dirty="0" smtClean="0">
                <a:latin typeface="+mn-ea"/>
              </a:rPr>
              <a:t>) </a:t>
            </a:r>
            <a:r>
              <a:rPr lang="zh-CN" altLang="en-US" sz="2400" b="1" dirty="0" smtClean="0">
                <a:latin typeface="+mn-ea"/>
              </a:rPr>
              <a:t>和</a:t>
            </a:r>
            <a:r>
              <a:rPr lang="en-US" altLang="zh-CN" sz="2400" b="1" dirty="0" smtClean="0">
                <a:latin typeface="+mn-ea"/>
              </a:rPr>
              <a:t>c(OH</a:t>
            </a:r>
            <a:r>
              <a:rPr lang="en-US" altLang="zh-CN" sz="2400" b="1" baseline="30000" dirty="0" smtClean="0">
                <a:latin typeface="+mn-ea"/>
              </a:rPr>
              <a:t>-</a:t>
            </a:r>
            <a:r>
              <a:rPr lang="en-US" altLang="zh-CN" sz="2400" b="1" dirty="0" smtClean="0">
                <a:latin typeface="+mn-ea"/>
              </a:rPr>
              <a:t>)</a:t>
            </a:r>
            <a:r>
              <a:rPr lang="zh-CN" altLang="en-US" sz="2400" b="1" dirty="0" smtClean="0">
                <a:latin typeface="+mn-ea"/>
              </a:rPr>
              <a:t>的相对大小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5786" y="3071810"/>
            <a:ext cx="7572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现在以</a:t>
            </a:r>
            <a:r>
              <a:rPr lang="en-US" altLang="zh-CN" sz="2400" b="1" dirty="0" smtClean="0">
                <a:latin typeface="+mn-ea"/>
              </a:rPr>
              <a:t>Al</a:t>
            </a:r>
            <a:r>
              <a:rPr lang="en-US" altLang="zh-CN" sz="2400" b="1" baseline="-25000" dirty="0" smtClean="0">
                <a:latin typeface="+mn-ea"/>
              </a:rPr>
              <a:t>2</a:t>
            </a:r>
            <a:r>
              <a:rPr lang="en-US" altLang="zh-CN" sz="2400" b="1" dirty="0" smtClean="0">
                <a:latin typeface="+mn-ea"/>
              </a:rPr>
              <a:t>(SO</a:t>
            </a:r>
            <a:r>
              <a:rPr lang="en-US" altLang="zh-CN" sz="2400" b="1" baseline="-25000" dirty="0" smtClean="0">
                <a:latin typeface="+mn-ea"/>
              </a:rPr>
              <a:t>4</a:t>
            </a:r>
            <a:r>
              <a:rPr lang="en-US" altLang="zh-CN" sz="2400" b="1" dirty="0" smtClean="0">
                <a:latin typeface="+mn-ea"/>
              </a:rPr>
              <a:t>)</a:t>
            </a:r>
            <a:r>
              <a:rPr lang="en-US" altLang="zh-CN" sz="2400" b="1" baseline="-25000" dirty="0" smtClean="0">
                <a:latin typeface="+mn-ea"/>
              </a:rPr>
              <a:t>3</a:t>
            </a:r>
            <a:r>
              <a:rPr lang="zh-CN" altLang="en-US" sz="2400" b="1" dirty="0" smtClean="0">
                <a:latin typeface="+mn-ea"/>
              </a:rPr>
              <a:t>溶液来给大家解释一下其溶液为什么显酸性</a:t>
            </a:r>
            <a:r>
              <a:rPr lang="en-US" altLang="zh-CN" sz="2400" b="1" dirty="0" smtClean="0">
                <a:latin typeface="+mn-ea"/>
              </a:rPr>
              <a:t>?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00232" y="3763036"/>
            <a:ext cx="3571900" cy="461665"/>
            <a:chOff x="4000496" y="857232"/>
            <a:chExt cx="3000396" cy="461665"/>
          </a:xfrm>
          <a:noFill/>
        </p:grpSpPr>
        <p:sp>
          <p:nvSpPr>
            <p:cNvPr id="10" name="矩形 9"/>
            <p:cNvSpPr/>
            <p:nvPr/>
          </p:nvSpPr>
          <p:spPr>
            <a:xfrm>
              <a:off x="4000496" y="857232"/>
              <a:ext cx="3000396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 smtClean="0">
                  <a:latin typeface="+mn-ea"/>
                  <a:cs typeface="宋体" pitchFamily="2" charset="-122"/>
                </a:rPr>
                <a:t>6H</a:t>
              </a:r>
              <a:r>
                <a:rPr lang="en-US" altLang="zh-CN" sz="2400" b="1" baseline="-25000" dirty="0" smtClean="0">
                  <a:latin typeface="+mn-ea"/>
                  <a:cs typeface="宋体" pitchFamily="2" charset="-122"/>
                </a:rPr>
                <a:t>2</a:t>
              </a:r>
              <a:r>
                <a:rPr lang="en-US" altLang="zh-CN" sz="2400" b="1" dirty="0" smtClean="0">
                  <a:latin typeface="+mn-ea"/>
                  <a:cs typeface="宋体" pitchFamily="2" charset="-122"/>
                </a:rPr>
                <a:t>O        6OH</a:t>
              </a:r>
              <a:r>
                <a:rPr lang="en-US" altLang="zh-CN" sz="2400" b="1" baseline="30000" dirty="0" smtClean="0">
                  <a:latin typeface="+mn-ea"/>
                  <a:cs typeface="宋体" pitchFamily="2" charset="-122"/>
                </a:rPr>
                <a:t>-</a:t>
              </a:r>
              <a:r>
                <a:rPr lang="en-US" altLang="zh-CN" sz="2400" b="1" dirty="0" smtClean="0">
                  <a:latin typeface="+mn-ea"/>
                  <a:cs typeface="宋体" pitchFamily="2" charset="-122"/>
                </a:rPr>
                <a:t> + 6H</a:t>
              </a:r>
              <a:r>
                <a:rPr lang="en-US" altLang="zh-CN" sz="2400" b="1" baseline="30000" dirty="0" smtClean="0">
                  <a:latin typeface="+mn-ea"/>
                  <a:cs typeface="宋体" pitchFamily="2" charset="-122"/>
                </a:rPr>
                <a:t>+</a:t>
              </a:r>
            </a:p>
          </p:txBody>
        </p:sp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4540567" y="928670"/>
            <a:ext cx="960438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" r:id="rId4" imgW="498764" imgH="176486" progId="">
                    <p:embed/>
                  </p:oleObj>
                </mc:Choice>
                <mc:Fallback>
                  <p:oleObj r:id="rId4" imgW="498764" imgH="176486" progId="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0567" y="928670"/>
                          <a:ext cx="960438" cy="357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矩形 11"/>
          <p:cNvSpPr/>
          <p:nvPr/>
        </p:nvSpPr>
        <p:spPr>
          <a:xfrm>
            <a:off x="1357290" y="4405978"/>
            <a:ext cx="56092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+mn-ea"/>
              </a:rPr>
              <a:t>Al</a:t>
            </a:r>
            <a:r>
              <a:rPr lang="en-US" altLang="zh-CN" sz="2800" b="1" baseline="-25000" dirty="0" smtClean="0">
                <a:latin typeface="+mn-ea"/>
              </a:rPr>
              <a:t>2</a:t>
            </a:r>
            <a:r>
              <a:rPr lang="en-US" altLang="zh-CN" sz="2800" b="1" dirty="0" smtClean="0">
                <a:latin typeface="+mn-ea"/>
              </a:rPr>
              <a:t>(SO</a:t>
            </a:r>
            <a:r>
              <a:rPr lang="en-US" altLang="zh-CN" sz="2800" b="1" baseline="-25000" dirty="0" smtClean="0">
                <a:latin typeface="+mn-ea"/>
              </a:rPr>
              <a:t>4</a:t>
            </a:r>
            <a:r>
              <a:rPr lang="en-US" altLang="zh-CN" sz="2800" b="1" dirty="0" smtClean="0">
                <a:latin typeface="+mn-ea"/>
              </a:rPr>
              <a:t>)</a:t>
            </a:r>
            <a:r>
              <a:rPr lang="en-US" altLang="zh-CN" sz="2800" b="1" baseline="-25000" dirty="0" smtClean="0">
                <a:latin typeface="+mn-ea"/>
              </a:rPr>
              <a:t>3   </a:t>
            </a:r>
            <a:r>
              <a:rPr lang="en-US" altLang="zh-CN" sz="2800" b="1" dirty="0" smtClean="0">
                <a:latin typeface="+mn-ea"/>
              </a:rPr>
              <a:t>=   2Al</a:t>
            </a:r>
            <a:r>
              <a:rPr lang="en-US" altLang="zh-CN" sz="2800" b="1" baseline="30000" dirty="0" smtClean="0">
                <a:latin typeface="+mn-ea"/>
              </a:rPr>
              <a:t>3+   </a:t>
            </a:r>
            <a:r>
              <a:rPr lang="en-US" altLang="zh-CN" sz="2800" b="1" dirty="0" smtClean="0">
                <a:latin typeface="+mn-ea"/>
              </a:rPr>
              <a:t>+  </a:t>
            </a:r>
            <a:r>
              <a:rPr lang="en-US" altLang="zh-CN" sz="2800" dirty="0" smtClean="0">
                <a:latin typeface="+mn-ea"/>
              </a:rPr>
              <a:t>3</a:t>
            </a:r>
            <a:r>
              <a:rPr lang="en-US" altLang="zh-CN" sz="2800" b="1" dirty="0" smtClean="0">
                <a:latin typeface="+mn-ea"/>
              </a:rPr>
              <a:t>SO</a:t>
            </a:r>
            <a:r>
              <a:rPr lang="en-US" altLang="zh-CN" sz="2800" b="1" baseline="-25000" dirty="0" smtClean="0">
                <a:latin typeface="+mn-ea"/>
              </a:rPr>
              <a:t>4</a:t>
            </a:r>
            <a:r>
              <a:rPr lang="en-US" altLang="zh-CN" sz="2800" b="1" baseline="30000" dirty="0" smtClean="0">
                <a:latin typeface="+mn-ea"/>
              </a:rPr>
              <a:t>2-</a:t>
            </a:r>
            <a:r>
              <a:rPr lang="en-US" altLang="zh-CN" sz="2800" b="1" baseline="-25000" dirty="0" smtClean="0">
                <a:latin typeface="+mn-ea"/>
              </a:rPr>
              <a:t> </a:t>
            </a:r>
            <a:endParaRPr lang="zh-CN" altLang="en-US" sz="2800" dirty="0"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00496" y="4120226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+mn-ea"/>
                <a:cs typeface="宋体" pitchFamily="2" charset="-122"/>
              </a:rPr>
              <a:t>+</a:t>
            </a:r>
            <a:endParaRPr lang="zh-CN" altLang="en-US" sz="2000" b="1" dirty="0">
              <a:latin typeface="+mn-ea"/>
            </a:endParaRPr>
          </a:p>
        </p:txBody>
      </p:sp>
      <p:pic>
        <p:nvPicPr>
          <p:cNvPr id="7172" name="Picture 4" descr="D:\USER\Desktop\图片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3965362" y="5012616"/>
            <a:ext cx="571504" cy="215485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643306" y="5406110"/>
            <a:ext cx="1572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+mn-ea"/>
              </a:rPr>
              <a:t>2Al(OH)</a:t>
            </a:r>
            <a:r>
              <a:rPr lang="en-US" altLang="zh-CN" sz="2800" b="1" baseline="-25000" dirty="0" smtClean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86446" y="5429264"/>
            <a:ext cx="2258952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c(H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+mn-ea"/>
              </a:rPr>
              <a:t>+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) &gt;c(OH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+mn-ea"/>
              </a:rPr>
              <a:t>-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) 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05562" y="2500306"/>
            <a:ext cx="2351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宋体"/>
              </a:rPr>
              <a:t>[</a:t>
            </a:r>
            <a:r>
              <a:rPr lang="zh-CN" altLang="en-US" sz="2400" b="1" dirty="0" smtClean="0">
                <a:solidFill>
                  <a:srgbClr val="000099"/>
                </a:solidFill>
                <a:latin typeface="宋体"/>
              </a:rPr>
              <a:t>强酸弱碱盐</a:t>
            </a:r>
            <a:r>
              <a:rPr lang="en-US" altLang="zh-CN" sz="2400" b="1" dirty="0" smtClean="0">
                <a:solidFill>
                  <a:srgbClr val="000099"/>
                </a:solidFill>
                <a:latin typeface="宋体"/>
              </a:rPr>
              <a:t>]：</a:t>
            </a:r>
            <a:endParaRPr lang="zh-CN" altLang="en-US" dirty="0">
              <a:solidFill>
                <a:srgbClr val="000099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advTm="36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2" grpId="0"/>
      <p:bldP spid="17" grpId="0"/>
      <p:bldP spid="22" grpId="0"/>
      <p:bldP spid="24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285852" y="1714488"/>
            <a:ext cx="6643734" cy="523220"/>
            <a:chOff x="1500166" y="5120358"/>
            <a:chExt cx="6643734" cy="523220"/>
          </a:xfrm>
        </p:grpSpPr>
        <p:sp>
          <p:nvSpPr>
            <p:cNvPr id="6" name="矩形 5"/>
            <p:cNvSpPr/>
            <p:nvPr/>
          </p:nvSpPr>
          <p:spPr>
            <a:xfrm>
              <a:off x="1500166" y="5120358"/>
              <a:ext cx="66437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latin typeface="+mn-ea"/>
                </a:rPr>
                <a:t>Al</a:t>
              </a:r>
              <a:r>
                <a:rPr lang="en-US" altLang="zh-CN" sz="2800" b="1" baseline="-25000" dirty="0" smtClean="0">
                  <a:latin typeface="+mn-ea"/>
                </a:rPr>
                <a:t>2</a:t>
              </a:r>
              <a:r>
                <a:rPr lang="en-US" altLang="zh-CN" sz="2800" b="1" dirty="0" smtClean="0">
                  <a:latin typeface="+mn-ea"/>
                </a:rPr>
                <a:t>(SO</a:t>
              </a:r>
              <a:r>
                <a:rPr lang="en-US" altLang="zh-CN" sz="2800" b="1" baseline="-25000" dirty="0" smtClean="0">
                  <a:latin typeface="+mn-ea"/>
                </a:rPr>
                <a:t>4</a:t>
              </a:r>
              <a:r>
                <a:rPr lang="en-US" altLang="zh-CN" sz="2800" b="1" dirty="0" smtClean="0">
                  <a:latin typeface="+mn-ea"/>
                </a:rPr>
                <a:t>)</a:t>
              </a:r>
              <a:r>
                <a:rPr lang="en-US" altLang="zh-CN" sz="2800" b="1" baseline="-25000" dirty="0" smtClean="0">
                  <a:latin typeface="+mn-ea"/>
                </a:rPr>
                <a:t>3</a:t>
              </a:r>
              <a:r>
                <a:rPr lang="en-US" altLang="zh-CN" sz="2800" b="1" dirty="0" smtClean="0">
                  <a:latin typeface="+mn-ea"/>
                </a:rPr>
                <a:t>+6H</a:t>
              </a:r>
              <a:r>
                <a:rPr lang="en-US" altLang="zh-CN" sz="2800" b="1" baseline="-25000" dirty="0" smtClean="0">
                  <a:latin typeface="+mn-ea"/>
                </a:rPr>
                <a:t>2</a:t>
              </a:r>
              <a:r>
                <a:rPr lang="en-US" altLang="zh-CN" sz="2800" b="1" dirty="0" smtClean="0">
                  <a:latin typeface="+mn-ea"/>
                </a:rPr>
                <a:t>O      2Al(OH)</a:t>
              </a:r>
              <a:r>
                <a:rPr lang="en-US" altLang="zh-CN" sz="2800" b="1" baseline="-25000" dirty="0" smtClean="0">
                  <a:latin typeface="+mn-ea"/>
                </a:rPr>
                <a:t>3  </a:t>
              </a:r>
              <a:r>
                <a:rPr lang="en-US" altLang="zh-CN" sz="2800" b="1" dirty="0" smtClean="0">
                  <a:latin typeface="+mn-ea"/>
                </a:rPr>
                <a:t>+ 3H</a:t>
              </a:r>
              <a:r>
                <a:rPr lang="en-US" altLang="zh-CN" sz="2800" b="1" baseline="-25000" dirty="0" smtClean="0">
                  <a:latin typeface="+mn-ea"/>
                </a:rPr>
                <a:t>2</a:t>
              </a:r>
              <a:r>
                <a:rPr lang="en-US" altLang="zh-CN" sz="2800" b="1" dirty="0" smtClean="0">
                  <a:latin typeface="+mn-ea"/>
                </a:rPr>
                <a:t>SO</a:t>
              </a:r>
              <a:r>
                <a:rPr lang="en-US" altLang="zh-CN" sz="2800" b="1" baseline="-25000" dirty="0" smtClean="0">
                  <a:latin typeface="+mn-ea"/>
                </a:rPr>
                <a:t>4</a:t>
              </a:r>
              <a:endParaRPr lang="zh-CN" altLang="en-US" sz="2800" b="1" baseline="-25000" dirty="0">
                <a:latin typeface="+mn-ea"/>
              </a:endParaRPr>
            </a:p>
          </p:txBody>
        </p:sp>
        <p:graphicFrame>
          <p:nvGraphicFramePr>
            <p:cNvPr id="7" name="Object 3"/>
            <p:cNvGraphicFramePr>
              <a:graphicFrameLocks noChangeAspect="1"/>
            </p:cNvGraphicFramePr>
            <p:nvPr/>
          </p:nvGraphicFramePr>
          <p:xfrm>
            <a:off x="4000496" y="5286388"/>
            <a:ext cx="923108" cy="299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2" r:id="rId4" imgW="498764" imgH="176486" progId="">
                    <p:embed/>
                  </p:oleObj>
                </mc:Choice>
                <mc:Fallback>
                  <p:oleObj r:id="rId4" imgW="498764" imgH="176486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0496" y="5286388"/>
                          <a:ext cx="923108" cy="299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1357290" y="857232"/>
            <a:ext cx="6000792" cy="523220"/>
            <a:chOff x="1571604" y="5691862"/>
            <a:chExt cx="6000792" cy="523220"/>
          </a:xfrm>
        </p:grpSpPr>
        <p:sp>
          <p:nvSpPr>
            <p:cNvPr id="9" name="矩形 8"/>
            <p:cNvSpPr/>
            <p:nvPr/>
          </p:nvSpPr>
          <p:spPr>
            <a:xfrm>
              <a:off x="1571604" y="5691862"/>
              <a:ext cx="60007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latin typeface="+mn-ea"/>
                </a:rPr>
                <a:t>2Al</a:t>
              </a:r>
              <a:r>
                <a:rPr lang="en-US" altLang="zh-CN" sz="2800" b="1" baseline="30000" dirty="0" smtClean="0">
                  <a:latin typeface="+mn-ea"/>
                </a:rPr>
                <a:t>3+  </a:t>
              </a:r>
              <a:r>
                <a:rPr lang="en-US" altLang="zh-CN" sz="2800" b="1" dirty="0" smtClean="0">
                  <a:latin typeface="+mn-ea"/>
                </a:rPr>
                <a:t>+  6H</a:t>
              </a:r>
              <a:r>
                <a:rPr lang="en-US" altLang="zh-CN" sz="2800" b="1" baseline="-25000" dirty="0" smtClean="0">
                  <a:latin typeface="+mn-ea"/>
                </a:rPr>
                <a:t>2</a:t>
              </a:r>
              <a:r>
                <a:rPr lang="en-US" altLang="zh-CN" sz="2800" b="1" dirty="0" smtClean="0">
                  <a:latin typeface="+mn-ea"/>
                </a:rPr>
                <a:t>O      2Al(OH)</a:t>
              </a:r>
              <a:r>
                <a:rPr lang="en-US" altLang="zh-CN" sz="2800" b="1" baseline="-25000" dirty="0" smtClean="0">
                  <a:latin typeface="+mn-ea"/>
                </a:rPr>
                <a:t>3  </a:t>
              </a:r>
              <a:r>
                <a:rPr lang="en-US" altLang="zh-CN" sz="2800" b="1" dirty="0" smtClean="0">
                  <a:latin typeface="+mn-ea"/>
                </a:rPr>
                <a:t>+ 6H</a:t>
              </a:r>
              <a:r>
                <a:rPr lang="en-US" altLang="zh-CN" sz="2800" b="1" baseline="30000" dirty="0" smtClean="0">
                  <a:latin typeface="+mn-ea"/>
                </a:rPr>
                <a:t>+</a:t>
              </a:r>
              <a:endParaRPr lang="zh-CN" altLang="en-US" sz="2800" b="1" baseline="30000" dirty="0">
                <a:latin typeface="+mn-ea"/>
              </a:endParaRPr>
            </a:p>
          </p:txBody>
        </p:sp>
        <p:graphicFrame>
          <p:nvGraphicFramePr>
            <p:cNvPr id="10" name="Object 3"/>
            <p:cNvGraphicFramePr>
              <a:graphicFrameLocks noChangeAspect="1"/>
            </p:cNvGraphicFramePr>
            <p:nvPr/>
          </p:nvGraphicFramePr>
          <p:xfrm>
            <a:off x="4071934" y="5786454"/>
            <a:ext cx="923108" cy="299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3" r:id="rId6" imgW="498764" imgH="176486" progId="">
                    <p:embed/>
                  </p:oleObj>
                </mc:Choice>
                <mc:Fallback>
                  <p:oleObj r:id="rId6" imgW="498764" imgH="176486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1934" y="5786454"/>
                          <a:ext cx="923108" cy="299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矩形 10"/>
          <p:cNvSpPr/>
          <p:nvPr/>
        </p:nvSpPr>
        <p:spPr>
          <a:xfrm>
            <a:off x="500034" y="2714620"/>
            <a:ext cx="4786346" cy="5232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0099"/>
                </a:solidFill>
                <a:latin typeface="+mn-ea"/>
              </a:rPr>
              <a:t>Al</a:t>
            </a:r>
            <a:r>
              <a:rPr lang="en-US" altLang="zh-CN" sz="2800" b="1" baseline="-25000" dirty="0" smtClean="0">
                <a:solidFill>
                  <a:srgbClr val="000099"/>
                </a:solidFill>
                <a:latin typeface="+mn-ea"/>
              </a:rPr>
              <a:t>2</a:t>
            </a:r>
            <a:r>
              <a:rPr lang="en-US" altLang="zh-CN" sz="2800" b="1" dirty="0" smtClean="0">
                <a:solidFill>
                  <a:srgbClr val="000099"/>
                </a:solidFill>
                <a:latin typeface="+mn-ea"/>
              </a:rPr>
              <a:t>(SO</a:t>
            </a:r>
            <a:r>
              <a:rPr lang="en-US" altLang="zh-CN" sz="2800" b="1" baseline="-25000" dirty="0" smtClean="0">
                <a:solidFill>
                  <a:srgbClr val="000099"/>
                </a:solidFill>
                <a:latin typeface="+mn-ea"/>
              </a:rPr>
              <a:t>4</a:t>
            </a:r>
            <a:r>
              <a:rPr lang="en-US" altLang="zh-CN" sz="2800" b="1" dirty="0" smtClean="0">
                <a:solidFill>
                  <a:srgbClr val="000099"/>
                </a:solidFill>
                <a:latin typeface="+mn-ea"/>
              </a:rPr>
              <a:t>)</a:t>
            </a:r>
            <a:r>
              <a:rPr lang="en-US" altLang="zh-CN" sz="2800" b="1" baseline="-25000" dirty="0" smtClean="0">
                <a:solidFill>
                  <a:srgbClr val="000099"/>
                </a:solidFill>
                <a:latin typeface="+mn-ea"/>
              </a:rPr>
              <a:t>3</a:t>
            </a:r>
            <a:r>
              <a:rPr lang="zh-CN" altLang="en-US" sz="2800" b="1" dirty="0" smtClean="0">
                <a:solidFill>
                  <a:srgbClr val="000099"/>
                </a:solidFill>
                <a:latin typeface="+mn-ea"/>
              </a:rPr>
              <a:t>与</a:t>
            </a:r>
            <a:r>
              <a:rPr lang="en-US" altLang="zh-CN" sz="2800" b="1" dirty="0" smtClean="0">
                <a:solidFill>
                  <a:srgbClr val="000099"/>
                </a:solidFill>
                <a:latin typeface="+mn-ea"/>
              </a:rPr>
              <a:t>H</a:t>
            </a:r>
            <a:r>
              <a:rPr lang="en-US" altLang="zh-CN" sz="2800" b="1" baseline="-25000" dirty="0" smtClean="0">
                <a:solidFill>
                  <a:srgbClr val="000099"/>
                </a:solidFill>
                <a:latin typeface="+mn-ea"/>
              </a:rPr>
              <a:t>2</a:t>
            </a:r>
            <a:r>
              <a:rPr lang="en-US" altLang="zh-CN" sz="2800" b="1" dirty="0" smtClean="0">
                <a:solidFill>
                  <a:srgbClr val="000099"/>
                </a:solidFill>
                <a:latin typeface="+mn-ea"/>
              </a:rPr>
              <a:t>O</a:t>
            </a:r>
            <a:r>
              <a:rPr lang="zh-CN" altLang="en-US" sz="2800" b="1" dirty="0" smtClean="0">
                <a:solidFill>
                  <a:srgbClr val="000099"/>
                </a:solidFill>
                <a:latin typeface="+mn-ea"/>
              </a:rPr>
              <a:t>反应的实质是：</a:t>
            </a:r>
            <a:endParaRPr lang="zh-CN" altLang="en-US" sz="2800" b="1" dirty="0">
              <a:solidFill>
                <a:srgbClr val="000099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0034" y="3500438"/>
            <a:ext cx="8429684" cy="1957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宋体"/>
              </a:rPr>
              <a:t>Al</a:t>
            </a:r>
            <a:r>
              <a:rPr lang="en-US" altLang="zh-CN" sz="2800" b="1" baseline="-25000" dirty="0" smtClean="0">
                <a:latin typeface="宋体"/>
              </a:rPr>
              <a:t>2</a:t>
            </a:r>
            <a:r>
              <a:rPr lang="en-US" altLang="zh-CN" sz="2800" b="1" dirty="0" smtClean="0">
                <a:latin typeface="宋体"/>
              </a:rPr>
              <a:t>(SO</a:t>
            </a:r>
            <a:r>
              <a:rPr lang="en-US" altLang="zh-CN" sz="2800" b="1" baseline="-25000" dirty="0" smtClean="0">
                <a:latin typeface="宋体"/>
              </a:rPr>
              <a:t>4</a:t>
            </a:r>
            <a:r>
              <a:rPr lang="en-US" altLang="zh-CN" sz="2800" b="1" dirty="0" smtClean="0">
                <a:latin typeface="宋体"/>
              </a:rPr>
              <a:t>)</a:t>
            </a:r>
            <a:r>
              <a:rPr lang="en-US" altLang="zh-CN" sz="2800" b="1" baseline="-25000" dirty="0" smtClean="0">
                <a:latin typeface="宋体"/>
              </a:rPr>
              <a:t>3</a:t>
            </a:r>
            <a:r>
              <a:rPr lang="zh-CN" altLang="en-US" sz="2800" b="1" dirty="0" smtClean="0">
                <a:latin typeface="宋体"/>
              </a:rPr>
              <a:t>电离出的</a:t>
            </a:r>
            <a:r>
              <a:rPr lang="en-US" altLang="zh-CN" sz="2800" b="1" dirty="0" smtClean="0">
                <a:latin typeface="宋体"/>
                <a:cs typeface="宋体" pitchFamily="2" charset="-122"/>
              </a:rPr>
              <a:t>Al</a:t>
            </a:r>
            <a:r>
              <a:rPr lang="en-US" altLang="zh-CN" sz="2800" b="1" baseline="30000" dirty="0" smtClean="0">
                <a:latin typeface="宋体"/>
                <a:cs typeface="宋体" pitchFamily="2" charset="-122"/>
              </a:rPr>
              <a:t>3+</a:t>
            </a:r>
            <a:r>
              <a:rPr lang="zh-CN" altLang="en-US" sz="2800" b="1" dirty="0" smtClean="0">
                <a:latin typeface="宋体"/>
              </a:rPr>
              <a:t>和</a:t>
            </a:r>
            <a:r>
              <a:rPr lang="en-US" altLang="zh-CN" sz="2800" b="1" dirty="0" smtClean="0">
                <a:latin typeface="宋体"/>
              </a:rPr>
              <a:t>H</a:t>
            </a:r>
            <a:r>
              <a:rPr lang="en-US" altLang="zh-CN" sz="2800" b="1" baseline="-25000" dirty="0" smtClean="0">
                <a:latin typeface="宋体"/>
              </a:rPr>
              <a:t>2</a:t>
            </a:r>
            <a:r>
              <a:rPr lang="en-US" altLang="zh-CN" sz="2800" b="1" dirty="0" smtClean="0">
                <a:latin typeface="宋体"/>
              </a:rPr>
              <a:t>O</a:t>
            </a:r>
            <a:r>
              <a:rPr lang="zh-CN" altLang="en-US" sz="2800" b="1" dirty="0" smtClean="0">
                <a:latin typeface="宋体"/>
              </a:rPr>
              <a:t>电离出的</a:t>
            </a:r>
            <a:r>
              <a:rPr lang="en-US" altLang="zh-CN" sz="2800" b="1" dirty="0" smtClean="0">
                <a:latin typeface="宋体"/>
              </a:rPr>
              <a:t>OH</a:t>
            </a:r>
            <a:r>
              <a:rPr lang="en-US" altLang="zh-CN" sz="2800" b="1" baseline="30000" dirty="0" smtClean="0">
                <a:latin typeface="宋体"/>
              </a:rPr>
              <a:t>-</a:t>
            </a:r>
            <a:r>
              <a:rPr lang="zh-CN" altLang="en-US" sz="2800" b="1" dirty="0" smtClean="0">
                <a:latin typeface="宋体"/>
              </a:rPr>
              <a:t>结合生成弱电解质</a:t>
            </a:r>
            <a:r>
              <a:rPr lang="en-US" altLang="zh-CN" sz="2800" b="1" dirty="0" smtClean="0">
                <a:latin typeface="宋体"/>
              </a:rPr>
              <a:t>Al</a:t>
            </a:r>
            <a:r>
              <a:rPr lang="en-US" altLang="zh-CN" sz="2800" b="1" baseline="-25000" dirty="0" smtClean="0">
                <a:latin typeface="宋体"/>
              </a:rPr>
              <a:t> </a:t>
            </a:r>
            <a:r>
              <a:rPr lang="en-US" altLang="zh-CN" sz="2800" b="1" dirty="0" smtClean="0">
                <a:latin typeface="宋体"/>
              </a:rPr>
              <a:t>(OH)</a:t>
            </a:r>
            <a:r>
              <a:rPr lang="en-US" altLang="zh-CN" sz="2800" b="1" baseline="-25000" dirty="0" smtClean="0">
                <a:latin typeface="宋体"/>
              </a:rPr>
              <a:t>3</a:t>
            </a:r>
            <a:r>
              <a:rPr lang="en-US" altLang="zh-CN" sz="2800" b="1" dirty="0" smtClean="0">
                <a:latin typeface="宋体"/>
              </a:rPr>
              <a:t>,</a:t>
            </a:r>
            <a:r>
              <a:rPr lang="zh-CN" altLang="en-US" sz="2800" b="1" dirty="0" smtClean="0">
                <a:latin typeface="宋体"/>
              </a:rPr>
              <a:t>从而促进了水的电离</a:t>
            </a:r>
            <a:r>
              <a:rPr lang="en-US" altLang="zh-CN" sz="2800" b="1" dirty="0" smtClean="0">
                <a:latin typeface="宋体"/>
              </a:rPr>
              <a:t>,</a:t>
            </a:r>
            <a:r>
              <a:rPr lang="zh-CN" altLang="en-US" sz="2800" b="1" dirty="0" smtClean="0">
                <a:latin typeface="宋体"/>
              </a:rPr>
              <a:t>以至于溶液中的</a:t>
            </a:r>
            <a:r>
              <a:rPr lang="en-US" altLang="zh-CN" sz="2800" b="1" dirty="0" smtClean="0">
                <a:latin typeface="宋体"/>
              </a:rPr>
              <a:t>c(H</a:t>
            </a:r>
            <a:r>
              <a:rPr lang="en-US" altLang="zh-CN" sz="2800" b="1" baseline="30000" dirty="0" smtClean="0">
                <a:latin typeface="宋体"/>
              </a:rPr>
              <a:t>+</a:t>
            </a:r>
            <a:r>
              <a:rPr lang="en-US" altLang="zh-CN" sz="2800" b="1" dirty="0" smtClean="0">
                <a:latin typeface="宋体"/>
              </a:rPr>
              <a:t>) &gt;c(OH</a:t>
            </a:r>
            <a:r>
              <a:rPr lang="en-US" altLang="zh-CN" sz="2800" b="1" baseline="30000" dirty="0" smtClean="0">
                <a:latin typeface="宋体"/>
              </a:rPr>
              <a:t>-</a:t>
            </a:r>
            <a:r>
              <a:rPr lang="en-US" altLang="zh-CN" sz="2800" b="1" dirty="0" smtClean="0">
                <a:latin typeface="宋体"/>
              </a:rPr>
              <a:t>) ,</a:t>
            </a:r>
            <a:r>
              <a:rPr lang="zh-CN" altLang="en-US" sz="2800" b="1" dirty="0" smtClean="0">
                <a:latin typeface="宋体"/>
              </a:rPr>
              <a:t>使溶液显酸性。</a:t>
            </a:r>
            <a:endParaRPr lang="zh-CN" altLang="en-US" b="1" dirty="0"/>
          </a:p>
        </p:txBody>
      </p:sp>
    </p:spTree>
    <p:custDataLst>
      <p:tags r:id="rId2"/>
    </p:custDataLst>
  </p:cSld>
  <p:clrMapOvr>
    <a:masterClrMapping/>
  </p:clrMapOvr>
  <p:transition advTm="104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28596" y="571480"/>
            <a:ext cx="6786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99"/>
                </a:solidFill>
                <a:latin typeface="+mn-ea"/>
              </a:rPr>
              <a:t>请以</a:t>
            </a:r>
            <a:r>
              <a:rPr lang="en-US" altLang="zh-CN" sz="2400" b="1" dirty="0" smtClean="0">
                <a:solidFill>
                  <a:srgbClr val="000099"/>
                </a:solidFill>
                <a:latin typeface="Adobe 仿宋 Std R" pitchFamily="18" charset="-122"/>
                <a:ea typeface="Adobe 仿宋 Std R" pitchFamily="18" charset="-122"/>
              </a:rPr>
              <a:t>NH</a:t>
            </a:r>
            <a:r>
              <a:rPr lang="en-US" altLang="zh-CN" sz="2400" b="1" baseline="-25000" dirty="0" smtClean="0">
                <a:solidFill>
                  <a:srgbClr val="000099"/>
                </a:solidFill>
                <a:latin typeface="Adobe 仿宋 Std R" pitchFamily="18" charset="-122"/>
                <a:ea typeface="Adobe 仿宋 Std R" pitchFamily="18" charset="-122"/>
              </a:rPr>
              <a:t>4</a:t>
            </a:r>
            <a:r>
              <a:rPr lang="en-US" altLang="zh-CN" sz="2400" b="1" dirty="0" smtClean="0">
                <a:solidFill>
                  <a:srgbClr val="000099"/>
                </a:solidFill>
                <a:latin typeface="Adobe 仿宋 Std R" pitchFamily="18" charset="-122"/>
                <a:ea typeface="Adobe 仿宋 Std R" pitchFamily="18" charset="-122"/>
              </a:rPr>
              <a:t>Cl</a:t>
            </a:r>
            <a:r>
              <a:rPr lang="zh-CN" altLang="en-US" sz="2400" b="1" dirty="0" smtClean="0">
                <a:solidFill>
                  <a:srgbClr val="000099"/>
                </a:solidFill>
                <a:latin typeface="+mn-ea"/>
              </a:rPr>
              <a:t>溶液为例来说明其溶液为什么呈酸性</a:t>
            </a:r>
            <a:r>
              <a:rPr lang="en-US" altLang="zh-CN" sz="2400" b="1" dirty="0" smtClean="0">
                <a:solidFill>
                  <a:srgbClr val="000099"/>
                </a:solidFill>
                <a:latin typeface="+mn-ea"/>
              </a:rPr>
              <a:t>?</a:t>
            </a:r>
            <a:endParaRPr lang="zh-CN" altLang="en-US" sz="2400" b="1" dirty="0">
              <a:solidFill>
                <a:srgbClr val="000099"/>
              </a:solidFill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2844" y="4857760"/>
            <a:ext cx="8786874" cy="138499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+mn-ea"/>
                <a:cs typeface="宋体" pitchFamily="2" charset="-122"/>
              </a:rPr>
              <a:t>NH</a:t>
            </a:r>
            <a:r>
              <a:rPr lang="en-US" altLang="zh-CN" sz="2800" b="1" baseline="-25000" dirty="0" smtClean="0">
                <a:latin typeface="+mn-ea"/>
                <a:cs typeface="宋体" pitchFamily="2" charset="-122"/>
              </a:rPr>
              <a:t>4</a:t>
            </a:r>
            <a:r>
              <a:rPr lang="en-US" altLang="zh-CN" sz="2800" b="1" dirty="0" smtClean="0">
                <a:latin typeface="+mn-ea"/>
                <a:cs typeface="宋体" pitchFamily="2" charset="-122"/>
              </a:rPr>
              <a:t>Cl</a:t>
            </a:r>
            <a:r>
              <a:rPr lang="zh-CN" altLang="en-US" sz="2800" b="1" dirty="0" smtClean="0">
                <a:latin typeface="+mn-ea"/>
              </a:rPr>
              <a:t>与</a:t>
            </a:r>
            <a:r>
              <a:rPr lang="en-US" altLang="zh-CN" sz="2800" b="1" dirty="0" smtClean="0">
                <a:latin typeface="+mn-ea"/>
              </a:rPr>
              <a:t>H</a:t>
            </a:r>
            <a:r>
              <a:rPr lang="en-US" altLang="zh-CN" sz="2800" b="1" baseline="-25000" dirty="0" smtClean="0">
                <a:latin typeface="+mn-ea"/>
              </a:rPr>
              <a:t>2</a:t>
            </a:r>
            <a:r>
              <a:rPr lang="en-US" altLang="zh-CN" sz="2800" b="1" dirty="0" smtClean="0">
                <a:latin typeface="+mn-ea"/>
              </a:rPr>
              <a:t>O</a:t>
            </a:r>
            <a:r>
              <a:rPr lang="zh-CN" altLang="en-US" sz="2800" b="1" dirty="0" smtClean="0">
                <a:latin typeface="+mn-ea"/>
              </a:rPr>
              <a:t>反应的实质是：</a:t>
            </a:r>
            <a:r>
              <a:rPr lang="en-US" altLang="zh-CN" sz="2800" b="1" dirty="0" smtClean="0">
                <a:latin typeface="+mn-ea"/>
                <a:cs typeface="宋体" pitchFamily="2" charset="-122"/>
              </a:rPr>
              <a:t> NH</a:t>
            </a:r>
            <a:r>
              <a:rPr lang="en-US" altLang="zh-CN" sz="2800" b="1" baseline="-25000" dirty="0" smtClean="0">
                <a:latin typeface="+mn-ea"/>
                <a:cs typeface="宋体" pitchFamily="2" charset="-122"/>
              </a:rPr>
              <a:t>4</a:t>
            </a:r>
            <a:r>
              <a:rPr lang="en-US" altLang="zh-CN" sz="2800" b="1" dirty="0" smtClean="0">
                <a:latin typeface="+mn-ea"/>
                <a:cs typeface="宋体" pitchFamily="2" charset="-122"/>
              </a:rPr>
              <a:t>Cl</a:t>
            </a:r>
            <a:r>
              <a:rPr lang="zh-CN" altLang="en-US" sz="2800" b="1" dirty="0" smtClean="0">
                <a:latin typeface="+mn-ea"/>
              </a:rPr>
              <a:t>电离出的</a:t>
            </a:r>
            <a:r>
              <a:rPr lang="en-US" altLang="zh-CN" sz="2800" b="1" dirty="0" smtClean="0">
                <a:latin typeface="+mn-ea"/>
                <a:cs typeface="宋体" pitchFamily="2" charset="-122"/>
              </a:rPr>
              <a:t>NH</a:t>
            </a:r>
            <a:r>
              <a:rPr lang="en-US" altLang="zh-CN" sz="2800" b="1" baseline="-25000" dirty="0" smtClean="0">
                <a:latin typeface="+mn-ea"/>
                <a:cs typeface="宋体" pitchFamily="2" charset="-122"/>
              </a:rPr>
              <a:t>4</a:t>
            </a:r>
            <a:r>
              <a:rPr lang="en-US" altLang="zh-CN" sz="2800" b="1" baseline="30000" dirty="0" smtClean="0">
                <a:latin typeface="+mn-ea"/>
                <a:cs typeface="宋体" pitchFamily="2" charset="-122"/>
              </a:rPr>
              <a:t>+</a:t>
            </a:r>
            <a:r>
              <a:rPr lang="zh-CN" altLang="en-US" sz="2800" b="1" dirty="0" smtClean="0">
                <a:latin typeface="+mn-ea"/>
              </a:rPr>
              <a:t>和</a:t>
            </a:r>
            <a:r>
              <a:rPr lang="en-US" altLang="zh-CN" sz="2800" b="1" dirty="0" smtClean="0">
                <a:latin typeface="+mn-ea"/>
              </a:rPr>
              <a:t>H</a:t>
            </a:r>
            <a:r>
              <a:rPr lang="en-US" altLang="zh-CN" sz="2800" b="1" baseline="-25000" dirty="0" smtClean="0">
                <a:latin typeface="+mn-ea"/>
              </a:rPr>
              <a:t>2</a:t>
            </a:r>
            <a:r>
              <a:rPr lang="en-US" altLang="zh-CN" sz="2800" b="1" dirty="0" smtClean="0">
                <a:latin typeface="+mn-ea"/>
              </a:rPr>
              <a:t>O</a:t>
            </a:r>
            <a:r>
              <a:rPr lang="zh-CN" altLang="en-US" sz="2800" b="1" dirty="0" smtClean="0">
                <a:latin typeface="+mn-ea"/>
              </a:rPr>
              <a:t>电离出的</a:t>
            </a:r>
            <a:r>
              <a:rPr lang="en-US" altLang="zh-CN" sz="2800" b="1" dirty="0" smtClean="0">
                <a:latin typeface="+mn-ea"/>
              </a:rPr>
              <a:t>OH</a:t>
            </a:r>
            <a:r>
              <a:rPr lang="en-US" altLang="zh-CN" sz="2800" b="1" baseline="30000" dirty="0" smtClean="0">
                <a:latin typeface="+mn-ea"/>
              </a:rPr>
              <a:t>-</a:t>
            </a:r>
            <a:r>
              <a:rPr lang="zh-CN" altLang="en-US" sz="2800" b="1" dirty="0" smtClean="0">
                <a:latin typeface="+mn-ea"/>
              </a:rPr>
              <a:t>结合生成弱电解质</a:t>
            </a:r>
            <a:r>
              <a:rPr lang="en-US" altLang="zh-CN" sz="2800" b="1" dirty="0" smtClean="0">
                <a:latin typeface="+mn-ea"/>
                <a:cs typeface="宋体" pitchFamily="2" charset="-122"/>
              </a:rPr>
              <a:t>NH</a:t>
            </a:r>
            <a:r>
              <a:rPr lang="en-US" altLang="zh-CN" sz="2800" b="1" baseline="-25000" dirty="0" smtClean="0">
                <a:latin typeface="+mn-ea"/>
                <a:cs typeface="宋体" pitchFamily="2" charset="-122"/>
              </a:rPr>
              <a:t>3</a:t>
            </a:r>
            <a:r>
              <a:rPr lang="en-US" altLang="zh-CN" sz="2800" b="1" dirty="0" smtClean="0">
                <a:latin typeface="+mn-ea"/>
                <a:cs typeface="宋体" pitchFamily="2" charset="-122"/>
              </a:rPr>
              <a:t>.H</a:t>
            </a:r>
            <a:r>
              <a:rPr lang="en-US" altLang="zh-CN" sz="2800" b="1" baseline="-25000" dirty="0" smtClean="0">
                <a:latin typeface="+mn-ea"/>
                <a:cs typeface="宋体" pitchFamily="2" charset="-122"/>
              </a:rPr>
              <a:t>2</a:t>
            </a:r>
            <a:r>
              <a:rPr lang="en-US" altLang="zh-CN" sz="2800" b="1" dirty="0" smtClean="0">
                <a:latin typeface="+mn-ea"/>
                <a:cs typeface="宋体" pitchFamily="2" charset="-122"/>
              </a:rPr>
              <a:t>O</a:t>
            </a:r>
            <a:r>
              <a:rPr lang="en-US" altLang="zh-CN" sz="2800" b="1" dirty="0" smtClean="0">
                <a:latin typeface="+mn-ea"/>
              </a:rPr>
              <a:t>,</a:t>
            </a:r>
            <a:r>
              <a:rPr lang="zh-CN" altLang="en-US" sz="2800" b="1" dirty="0" smtClean="0">
                <a:latin typeface="+mn-ea"/>
              </a:rPr>
              <a:t>从而促进了水的电离</a:t>
            </a:r>
            <a:r>
              <a:rPr lang="en-US" altLang="zh-CN" sz="2800" b="1" dirty="0" smtClean="0">
                <a:latin typeface="+mn-ea"/>
              </a:rPr>
              <a:t>,</a:t>
            </a:r>
            <a:r>
              <a:rPr lang="zh-CN" altLang="en-US" sz="2800" b="1" dirty="0" smtClean="0">
                <a:latin typeface="+mn-ea"/>
              </a:rPr>
              <a:t>以至于溶液中的</a:t>
            </a:r>
            <a:r>
              <a:rPr lang="en-US" altLang="zh-CN" sz="2800" b="1" dirty="0" smtClean="0">
                <a:latin typeface="+mn-ea"/>
              </a:rPr>
              <a:t>c(H</a:t>
            </a:r>
            <a:r>
              <a:rPr lang="en-US" altLang="zh-CN" sz="2800" b="1" baseline="30000" dirty="0" smtClean="0">
                <a:latin typeface="+mn-ea"/>
              </a:rPr>
              <a:t>+</a:t>
            </a:r>
            <a:r>
              <a:rPr lang="en-US" altLang="zh-CN" sz="2800" b="1" dirty="0" smtClean="0">
                <a:latin typeface="+mn-ea"/>
              </a:rPr>
              <a:t>) &gt;c(OH</a:t>
            </a:r>
            <a:r>
              <a:rPr lang="en-US" altLang="zh-CN" sz="2800" b="1" baseline="30000" dirty="0" smtClean="0">
                <a:latin typeface="+mn-ea"/>
              </a:rPr>
              <a:t>-</a:t>
            </a:r>
            <a:r>
              <a:rPr lang="en-US" altLang="zh-CN" sz="2800" b="1" dirty="0" smtClean="0">
                <a:latin typeface="+mn-ea"/>
              </a:rPr>
              <a:t>) ,</a:t>
            </a:r>
            <a:r>
              <a:rPr lang="zh-CN" altLang="en-US" sz="2800" b="1" dirty="0" smtClean="0">
                <a:latin typeface="+mn-ea"/>
              </a:rPr>
              <a:t>使溶液显酸性。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1285852" y="1285860"/>
            <a:ext cx="6000792" cy="3533499"/>
            <a:chOff x="1285852" y="1285860"/>
            <a:chExt cx="6000792" cy="3533499"/>
          </a:xfrm>
        </p:grpSpPr>
        <p:graphicFrame>
          <p:nvGraphicFramePr>
            <p:cNvPr id="31" name="Object 3"/>
            <p:cNvGraphicFramePr>
              <a:graphicFrameLocks noChangeAspect="1"/>
            </p:cNvGraphicFramePr>
            <p:nvPr/>
          </p:nvGraphicFramePr>
          <p:xfrm>
            <a:off x="3714744" y="4429132"/>
            <a:ext cx="923108" cy="299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7" r:id="rId4" imgW="498764" imgH="176486" progId="">
                    <p:embed/>
                  </p:oleObj>
                </mc:Choice>
                <mc:Fallback>
                  <p:oleObj r:id="rId4" imgW="498764" imgH="176486" progId="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4744" y="4429132"/>
                          <a:ext cx="923108" cy="299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" name="组合 33"/>
            <p:cNvGrpSpPr/>
            <p:nvPr/>
          </p:nvGrpSpPr>
          <p:grpSpPr>
            <a:xfrm>
              <a:off x="1285852" y="1285860"/>
              <a:ext cx="6000792" cy="3533499"/>
              <a:chOff x="1285852" y="1285860"/>
              <a:chExt cx="6000792" cy="3533499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1285852" y="1285860"/>
                <a:ext cx="6000792" cy="3533499"/>
                <a:chOff x="1285852" y="1285860"/>
                <a:chExt cx="6000792" cy="3533499"/>
              </a:xfrm>
            </p:grpSpPr>
            <p:sp>
              <p:nvSpPr>
                <p:cNvPr id="10243" name="Rectangle 3"/>
                <p:cNvSpPr>
                  <a:spLocks noChangeArrowheads="1"/>
                </p:cNvSpPr>
                <p:nvPr/>
              </p:nvSpPr>
              <p:spPr bwMode="auto">
                <a:xfrm>
                  <a:off x="1785918" y="2071678"/>
                  <a:ext cx="3857652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0" lang="en-US" altLang="zh-CN" sz="2400" b="0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rPr>
                    <a:t>NH</a:t>
                  </a:r>
                  <a:r>
                    <a:rPr kumimoji="0" lang="en-US" altLang="zh-CN" sz="2400" b="0" i="0" u="none" strike="noStrike" cap="none" normalizeH="0" baseline="-25000" dirty="0" smtClean="0">
                      <a:ln>
                        <a:noFill/>
                      </a:ln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rPr>
                    <a:t>4</a:t>
                  </a:r>
                  <a:r>
                    <a:rPr kumimoji="0" lang="en-US" altLang="zh-CN" sz="2400" b="0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rPr>
                    <a:t>Cl   =   NH</a:t>
                  </a:r>
                  <a:r>
                    <a:rPr kumimoji="0" lang="en-US" altLang="zh-CN" sz="2400" b="0" i="0" u="none" strike="noStrike" cap="none" normalizeH="0" baseline="-25000" dirty="0" smtClean="0">
                      <a:ln>
                        <a:noFill/>
                      </a:ln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rPr>
                    <a:t>4</a:t>
                  </a:r>
                  <a:r>
                    <a:rPr kumimoji="0" lang="en-US" altLang="zh-CN" sz="2400" b="0" i="0" u="none" strike="noStrike" cap="none" normalizeH="0" baseline="30000" dirty="0" smtClean="0">
                      <a:ln>
                        <a:noFill/>
                      </a:ln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rPr>
                    <a:t>+</a:t>
                  </a:r>
                  <a:r>
                    <a:rPr kumimoji="0" lang="en-US" altLang="zh-CN" sz="2400" b="0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rPr>
                    <a:t> + </a:t>
                  </a:r>
                  <a:r>
                    <a:rPr kumimoji="0" lang="en-US" altLang="zh-CN" sz="2400" b="0" i="0" u="none" strike="noStrike" cap="none" normalizeH="0" baseline="0" dirty="0" err="1" smtClean="0">
                      <a:ln>
                        <a:noFill/>
                      </a:ln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rPr>
                    <a:t>Cl</a:t>
                  </a:r>
                  <a:r>
                    <a:rPr kumimoji="0" lang="en-US" altLang="zh-CN" sz="2400" b="0" i="0" u="none" strike="noStrike" cap="none" normalizeH="0" baseline="30000" dirty="0" smtClean="0">
                      <a:ln>
                        <a:noFill/>
                      </a:ln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rPr>
                    <a:t>-</a:t>
                  </a: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2933129" y="2984985"/>
                  <a:ext cx="14045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400" dirty="0" smtClean="0">
                      <a:latin typeface="Arial" pitchFamily="34" charset="0"/>
                      <a:ea typeface="宋体" pitchFamily="2" charset="-122"/>
                      <a:cs typeface="宋体" pitchFamily="2" charset="-122"/>
                    </a:rPr>
                    <a:t>NH</a:t>
                  </a:r>
                  <a:r>
                    <a:rPr lang="en-US" altLang="zh-CN" sz="2400" baseline="-25000" dirty="0" smtClean="0">
                      <a:latin typeface="Arial" pitchFamily="34" charset="0"/>
                      <a:ea typeface="宋体" pitchFamily="2" charset="-122"/>
                      <a:cs typeface="宋体" pitchFamily="2" charset="-122"/>
                    </a:rPr>
                    <a:t>3</a:t>
                  </a:r>
                  <a:r>
                    <a:rPr lang="en-US" altLang="zh-CN" sz="2400" dirty="0" smtClean="0">
                      <a:latin typeface="Arial" pitchFamily="34" charset="0"/>
                      <a:ea typeface="宋体" pitchFamily="2" charset="-122"/>
                      <a:cs typeface="宋体" pitchFamily="2" charset="-122"/>
                    </a:rPr>
                    <a:t>.H</a:t>
                  </a:r>
                  <a:r>
                    <a:rPr lang="en-US" altLang="zh-CN" sz="2400" baseline="-25000" dirty="0" smtClean="0">
                      <a:latin typeface="Arial" pitchFamily="34" charset="0"/>
                      <a:ea typeface="宋体" pitchFamily="2" charset="-122"/>
                      <a:cs typeface="宋体" pitchFamily="2" charset="-122"/>
                    </a:rPr>
                    <a:t>2</a:t>
                  </a:r>
                  <a:r>
                    <a:rPr lang="en-US" altLang="zh-CN" sz="2400" dirty="0" smtClean="0">
                      <a:latin typeface="Arial" pitchFamily="34" charset="0"/>
                      <a:ea typeface="宋体" pitchFamily="2" charset="-122"/>
                      <a:cs typeface="宋体" pitchFamily="2" charset="-122"/>
                    </a:rPr>
                    <a:t>O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388651" y="1571612"/>
                  <a:ext cx="43954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000" dirty="0" smtClean="0"/>
                    <a:t>+</a:t>
                  </a:r>
                  <a:endParaRPr lang="zh-CN" altLang="en-US" dirty="0"/>
                </a:p>
              </p:txBody>
            </p:sp>
            <p:grpSp>
              <p:nvGrpSpPr>
                <p:cNvPr id="20" name="组合 19"/>
                <p:cNvGrpSpPr/>
                <p:nvPr/>
              </p:nvGrpSpPr>
              <p:grpSpPr>
                <a:xfrm rot="16023013">
                  <a:off x="3405047" y="2747949"/>
                  <a:ext cx="428629" cy="73026"/>
                  <a:chOff x="6643702" y="4357694"/>
                  <a:chExt cx="428629" cy="73026"/>
                </a:xfrm>
              </p:grpSpPr>
              <p:cxnSp>
                <p:nvCxnSpPr>
                  <p:cNvPr id="17" name="直接箭头连接符 16"/>
                  <p:cNvCxnSpPr/>
                  <p:nvPr/>
                </p:nvCxnSpPr>
                <p:spPr>
                  <a:xfrm>
                    <a:off x="6643702" y="4357694"/>
                    <a:ext cx="428628" cy="158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箭头连接符 18"/>
                  <p:cNvCxnSpPr/>
                  <p:nvPr/>
                </p:nvCxnSpPr>
                <p:spPr>
                  <a:xfrm rot="10800000">
                    <a:off x="6643703" y="4429132"/>
                    <a:ext cx="428628" cy="158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1959891" y="1285860"/>
                  <a:ext cx="3000396" cy="461665"/>
                  <a:chOff x="2888585" y="3571876"/>
                  <a:chExt cx="3000396" cy="461665"/>
                </a:xfrm>
              </p:grpSpPr>
              <p:sp>
                <p:nvSpPr>
                  <p:cNvPr id="13" name="矩形 12"/>
                  <p:cNvSpPr/>
                  <p:nvPr/>
                </p:nvSpPr>
                <p:spPr>
                  <a:xfrm>
                    <a:off x="2888585" y="3571876"/>
                    <a:ext cx="3000396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lv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2400" dirty="0" smtClean="0">
                        <a:latin typeface="Arial" pitchFamily="34" charset="0"/>
                        <a:ea typeface="宋体" pitchFamily="2" charset="-122"/>
                        <a:cs typeface="宋体" pitchFamily="2" charset="-122"/>
                      </a:rPr>
                      <a:t>H</a:t>
                    </a:r>
                    <a:r>
                      <a:rPr lang="en-US" altLang="zh-CN" sz="2400" baseline="-25000" dirty="0" smtClean="0">
                        <a:latin typeface="Arial" pitchFamily="34" charset="0"/>
                        <a:ea typeface="宋体" pitchFamily="2" charset="-122"/>
                        <a:cs typeface="宋体" pitchFamily="2" charset="-122"/>
                      </a:rPr>
                      <a:t>2</a:t>
                    </a:r>
                    <a:r>
                      <a:rPr lang="en-US" altLang="zh-CN" sz="2400" dirty="0" smtClean="0">
                        <a:latin typeface="Arial" pitchFamily="34" charset="0"/>
                        <a:ea typeface="宋体" pitchFamily="2" charset="-122"/>
                        <a:cs typeface="宋体" pitchFamily="2" charset="-122"/>
                      </a:rPr>
                      <a:t>O         OH</a:t>
                    </a:r>
                    <a:r>
                      <a:rPr lang="en-US" altLang="zh-CN" sz="2400" baseline="30000" dirty="0" smtClean="0">
                        <a:latin typeface="Arial" pitchFamily="34" charset="0"/>
                        <a:ea typeface="宋体" pitchFamily="2" charset="-122"/>
                        <a:cs typeface="宋体" pitchFamily="2" charset="-122"/>
                      </a:rPr>
                      <a:t>-</a:t>
                    </a:r>
                    <a:r>
                      <a:rPr lang="en-US" altLang="zh-CN" sz="2400" dirty="0" smtClean="0">
                        <a:latin typeface="Arial" pitchFamily="34" charset="0"/>
                        <a:ea typeface="宋体" pitchFamily="2" charset="-122"/>
                        <a:cs typeface="宋体" pitchFamily="2" charset="-122"/>
                      </a:rPr>
                      <a:t> + H</a:t>
                    </a:r>
                    <a:r>
                      <a:rPr lang="en-US" altLang="zh-CN" sz="2400" baseline="30000" dirty="0" smtClean="0">
                        <a:latin typeface="Arial" pitchFamily="34" charset="0"/>
                        <a:ea typeface="宋体" pitchFamily="2" charset="-122"/>
                        <a:cs typeface="宋体" pitchFamily="2" charset="-122"/>
                      </a:rPr>
                      <a:t>+</a:t>
                    </a:r>
                  </a:p>
                </p:txBody>
              </p:sp>
              <p:grpSp>
                <p:nvGrpSpPr>
                  <p:cNvPr id="21" name="组合 20"/>
                  <p:cNvGrpSpPr/>
                  <p:nvPr/>
                </p:nvGrpSpPr>
                <p:grpSpPr>
                  <a:xfrm>
                    <a:off x="3674403" y="3786190"/>
                    <a:ext cx="428629" cy="73026"/>
                    <a:chOff x="6643702" y="4357694"/>
                    <a:chExt cx="428629" cy="73026"/>
                  </a:xfrm>
                </p:grpSpPr>
                <p:cxnSp>
                  <p:nvCxnSpPr>
                    <p:cNvPr id="22" name="直接箭头连接符 21"/>
                    <p:cNvCxnSpPr/>
                    <p:nvPr/>
                  </p:nvCxnSpPr>
                  <p:spPr>
                    <a:xfrm>
                      <a:off x="6643702" y="4357694"/>
                      <a:ext cx="428628" cy="1588"/>
                    </a:xfrm>
                    <a:prstGeom prst="straightConnector1">
                      <a:avLst/>
                    </a:prstGeom>
                    <a:ln>
                      <a:solidFill>
                        <a:schemeClr val="bg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直接箭头连接符 22"/>
                    <p:cNvCxnSpPr/>
                    <p:nvPr/>
                  </p:nvCxnSpPr>
                  <p:spPr>
                    <a:xfrm rot="10800000">
                      <a:off x="6643703" y="4429132"/>
                      <a:ext cx="428628" cy="1588"/>
                    </a:xfrm>
                    <a:prstGeom prst="straightConnector1">
                      <a:avLst/>
                    </a:prstGeom>
                    <a:ln>
                      <a:solidFill>
                        <a:schemeClr val="bg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0244" name="Rectangle 4"/>
                <p:cNvSpPr>
                  <a:spLocks noChangeArrowheads="1"/>
                </p:cNvSpPr>
                <p:nvPr/>
              </p:nvSpPr>
              <p:spPr bwMode="auto">
                <a:xfrm>
                  <a:off x="1285852" y="3681715"/>
                  <a:ext cx="6000792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333375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2400" b="0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rPr>
                    <a:t>  NH</a:t>
                  </a:r>
                  <a:r>
                    <a:rPr kumimoji="0" lang="en-US" altLang="zh-CN" sz="2400" b="0" i="0" u="none" strike="noStrike" cap="none" normalizeH="0" baseline="-25000" dirty="0" smtClean="0">
                      <a:ln>
                        <a:noFill/>
                      </a:ln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rPr>
                    <a:t>4</a:t>
                  </a:r>
                  <a:r>
                    <a:rPr kumimoji="0" lang="en-US" altLang="zh-CN" sz="2400" b="0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rPr>
                    <a:t>Cl + H</a:t>
                  </a:r>
                  <a:r>
                    <a:rPr kumimoji="0" lang="en-US" altLang="zh-CN" sz="2400" b="0" i="0" u="none" strike="noStrike" cap="none" normalizeH="0" baseline="-25000" dirty="0" smtClean="0">
                      <a:ln>
                        <a:noFill/>
                      </a:ln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rPr>
                    <a:t>2</a:t>
                  </a:r>
                  <a:r>
                    <a:rPr kumimoji="0" lang="en-US" altLang="zh-CN" sz="2400" b="0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rPr>
                    <a:t>O             NH</a:t>
                  </a:r>
                  <a:r>
                    <a:rPr kumimoji="0" lang="en-US" altLang="zh-CN" sz="2400" b="0" i="0" u="none" strike="noStrike" cap="none" normalizeH="0" baseline="-25000" dirty="0" smtClean="0">
                      <a:ln>
                        <a:noFill/>
                      </a:ln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rPr>
                    <a:t>3</a:t>
                  </a:r>
                  <a:r>
                    <a:rPr kumimoji="0" lang="en-US" altLang="zh-CN" sz="2400" b="0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rPr>
                    <a:t>.H</a:t>
                  </a:r>
                  <a:r>
                    <a:rPr kumimoji="0" lang="en-US" altLang="zh-CN" sz="2400" b="0" i="0" u="none" strike="noStrike" cap="none" normalizeH="0" baseline="-25000" dirty="0" smtClean="0">
                      <a:ln>
                        <a:noFill/>
                      </a:ln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rPr>
                    <a:t>2</a:t>
                  </a:r>
                  <a:r>
                    <a:rPr kumimoji="0" lang="en-US" altLang="zh-CN" sz="2400" b="0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rPr>
                    <a:t>O + </a:t>
                  </a:r>
                  <a:r>
                    <a:rPr kumimoji="0" lang="en-US" altLang="zh-CN" sz="2400" b="0" i="0" u="none" strike="noStrike" cap="none" normalizeH="0" baseline="0" dirty="0" err="1" smtClean="0">
                      <a:ln>
                        <a:noFill/>
                      </a:ln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rPr>
                    <a:t>HCl</a:t>
                  </a:r>
                  <a:endParaRPr kumimoji="0" lang="en-US" altLang="zh-CN" sz="2400" b="0" i="0" u="none" strike="noStrike" cap="none" normalizeH="0" baseline="0" dirty="0" smtClean="0">
                    <a:ln>
                      <a:noFill/>
                    </a:ln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37" name="Rectangle 4"/>
                <p:cNvSpPr>
                  <a:spLocks noChangeArrowheads="1"/>
                </p:cNvSpPr>
                <p:nvPr/>
              </p:nvSpPr>
              <p:spPr bwMode="auto">
                <a:xfrm>
                  <a:off x="1285852" y="4357694"/>
                  <a:ext cx="6000792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333375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2400" b="0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rPr>
                    <a:t>  NH</a:t>
                  </a:r>
                  <a:r>
                    <a:rPr kumimoji="0" lang="en-US" altLang="zh-CN" sz="2400" b="0" i="0" u="none" strike="noStrike" cap="none" normalizeH="0" baseline="-25000" dirty="0" smtClean="0">
                      <a:ln>
                        <a:noFill/>
                      </a:ln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rPr>
                    <a:t>4</a:t>
                  </a:r>
                  <a:r>
                    <a:rPr kumimoji="0" lang="en-US" altLang="zh-CN" sz="2400" b="0" i="0" u="none" strike="noStrike" cap="none" normalizeH="0" baseline="30000" dirty="0" smtClean="0">
                      <a:ln>
                        <a:noFill/>
                      </a:ln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rPr>
                    <a:t>+</a:t>
                  </a:r>
                  <a:r>
                    <a:rPr kumimoji="0" lang="en-US" altLang="zh-CN" sz="2400" b="0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rPr>
                    <a:t> + H</a:t>
                  </a:r>
                  <a:r>
                    <a:rPr kumimoji="0" lang="en-US" altLang="zh-CN" sz="2400" b="0" i="0" u="none" strike="noStrike" cap="none" normalizeH="0" baseline="-25000" dirty="0" smtClean="0">
                      <a:ln>
                        <a:noFill/>
                      </a:ln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rPr>
                    <a:t>2</a:t>
                  </a:r>
                  <a:r>
                    <a:rPr kumimoji="0" lang="en-US" altLang="zh-CN" sz="2400" b="0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rPr>
                    <a:t>O               NH</a:t>
                  </a:r>
                  <a:r>
                    <a:rPr kumimoji="0" lang="en-US" altLang="zh-CN" sz="2400" b="0" i="0" u="none" strike="noStrike" cap="none" normalizeH="0" baseline="-25000" dirty="0" smtClean="0">
                      <a:ln>
                        <a:noFill/>
                      </a:ln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rPr>
                    <a:t>3</a:t>
                  </a:r>
                  <a:r>
                    <a:rPr kumimoji="0" lang="en-US" altLang="zh-CN" sz="2400" b="0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rPr>
                    <a:t>.H</a:t>
                  </a:r>
                  <a:r>
                    <a:rPr kumimoji="0" lang="en-US" altLang="zh-CN" sz="2400" b="0" i="0" u="none" strike="noStrike" cap="none" normalizeH="0" baseline="-25000" dirty="0" smtClean="0">
                      <a:ln>
                        <a:noFill/>
                      </a:ln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rPr>
                    <a:t>2</a:t>
                  </a:r>
                  <a:r>
                    <a:rPr kumimoji="0" lang="en-US" altLang="zh-CN" sz="2400" b="0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rPr>
                    <a:t>O + H</a:t>
                  </a:r>
                  <a:r>
                    <a:rPr kumimoji="0" lang="en-US" altLang="zh-CN" sz="2400" b="0" i="0" u="none" strike="noStrike" cap="none" normalizeH="0" baseline="30000" dirty="0" smtClean="0">
                      <a:ln>
                        <a:noFill/>
                      </a:ln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rPr>
                    <a:t>+</a:t>
                  </a:r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4929190" y="3000372"/>
                  <a:ext cx="2161169" cy="461665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b="1" dirty="0" smtClean="0">
                      <a:latin typeface="Adobe 仿宋 Std R" pitchFamily="18" charset="-122"/>
                      <a:ea typeface="Adobe 仿宋 Std R" pitchFamily="18" charset="-122"/>
                    </a:rPr>
                    <a:t>c(H</a:t>
                  </a:r>
                  <a:r>
                    <a:rPr lang="en-US" altLang="zh-CN" sz="2400" b="1" baseline="30000" dirty="0" smtClean="0">
                      <a:latin typeface="Adobe 仿宋 Std R" pitchFamily="18" charset="-122"/>
                      <a:ea typeface="Adobe 仿宋 Std R" pitchFamily="18" charset="-122"/>
                    </a:rPr>
                    <a:t>+</a:t>
                  </a:r>
                  <a:r>
                    <a:rPr lang="en-US" altLang="zh-CN" sz="2400" b="1" dirty="0" smtClean="0">
                      <a:latin typeface="Adobe 仿宋 Std R" pitchFamily="18" charset="-122"/>
                      <a:ea typeface="Adobe 仿宋 Std R" pitchFamily="18" charset="-122"/>
                    </a:rPr>
                    <a:t>) &gt;c(OH</a:t>
                  </a:r>
                  <a:r>
                    <a:rPr lang="en-US" altLang="zh-CN" sz="2400" b="1" baseline="30000" dirty="0" smtClean="0">
                      <a:latin typeface="Adobe 仿宋 Std R" pitchFamily="18" charset="-122"/>
                      <a:ea typeface="Adobe 仿宋 Std R" pitchFamily="18" charset="-122"/>
                    </a:rPr>
                    <a:t>-</a:t>
                  </a:r>
                  <a:r>
                    <a:rPr lang="en-US" altLang="zh-CN" sz="2400" b="1" dirty="0" smtClean="0">
                      <a:latin typeface="Adobe 仿宋 Std R" pitchFamily="18" charset="-122"/>
                      <a:ea typeface="Adobe 仿宋 Std R" pitchFamily="18" charset="-122"/>
                    </a:rPr>
                    <a:t>) </a:t>
                  </a:r>
                  <a:endParaRPr lang="zh-CN" altLang="en-US" dirty="0"/>
                </a:p>
              </p:txBody>
            </p:sp>
          </p:grpSp>
          <p:graphicFrame>
            <p:nvGraphicFramePr>
              <p:cNvPr id="32" name="Object 3"/>
              <p:cNvGraphicFramePr>
                <a:graphicFrameLocks noChangeAspect="1"/>
              </p:cNvGraphicFramePr>
              <p:nvPr/>
            </p:nvGraphicFramePr>
            <p:xfrm>
              <a:off x="3643306" y="3786190"/>
              <a:ext cx="923108" cy="2993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58" r:id="rId6" imgW="498764" imgH="176486" progId="">
                      <p:embed/>
                    </p:oleObj>
                  </mc:Choice>
                  <mc:Fallback>
                    <p:oleObj r:id="rId6" imgW="498764" imgH="176486" progId="">
                      <p:embed/>
                      <p:pic>
                        <p:nvPicPr>
                          <p:cNvPr id="0" name="Object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3306" y="3786190"/>
                            <a:ext cx="923108" cy="2993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custDataLst>
      <p:tags r:id="rId2"/>
    </p:custDataLst>
  </p:cSld>
  <p:clrMapOvr>
    <a:masterClrMapping/>
  </p:clrMapOvr>
  <p:transition advTm="74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5720" y="1071546"/>
            <a:ext cx="835824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+mn-ea"/>
                <a:cs typeface="宋体" pitchFamily="2" charset="-122"/>
              </a:rPr>
              <a:t>    综上所述</a:t>
            </a:r>
            <a:r>
              <a:rPr lang="en-US" altLang="zh-CN" sz="2400" b="1" dirty="0" smtClean="0">
                <a:latin typeface="+mn-ea"/>
                <a:cs typeface="宋体" pitchFamily="2" charset="-122"/>
              </a:rPr>
              <a:t>,</a:t>
            </a:r>
            <a:r>
              <a:rPr lang="zh-CN" altLang="en-US" sz="2400" b="1" dirty="0" smtClean="0">
                <a:latin typeface="+mn-ea"/>
                <a:cs typeface="宋体" pitchFamily="2" charset="-122"/>
              </a:rPr>
              <a:t>强酸弱碱盐和强碱弱酸盐溶于水时</a:t>
            </a:r>
            <a:r>
              <a:rPr lang="en-US" altLang="zh-CN" sz="2400" b="1" dirty="0" smtClean="0">
                <a:latin typeface="+mn-ea"/>
                <a:cs typeface="宋体" pitchFamily="2" charset="-122"/>
              </a:rPr>
              <a:t>,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宋体" pitchFamily="2" charset="-122"/>
              </a:rPr>
              <a:t>电离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宋体" pitchFamily="2" charset="-122"/>
              </a:rPr>
              <a:t>产生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宋体" pitchFamily="2" charset="-122"/>
              </a:rPr>
              <a:t>的阴离子</a:t>
            </a:r>
            <a:r>
              <a:rPr lang="zh-CN" altLang="en-US" sz="2400" b="1" dirty="0" smtClean="0">
                <a:latin typeface="+mn-ea"/>
                <a:cs typeface="宋体" pitchFamily="2" charset="-122"/>
              </a:rPr>
              <a:t>、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宋体" pitchFamily="2" charset="-122"/>
              </a:rPr>
              <a:t>阳离子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宋体" pitchFamily="2" charset="-122"/>
              </a:rPr>
              <a:t>可分别与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宋体" pitchFamily="2" charset="-122"/>
              </a:rPr>
              <a:t>水电离出的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宋体" pitchFamily="2" charset="-122"/>
              </a:rPr>
              <a:t>H</a:t>
            </a:r>
            <a:r>
              <a:rPr kumimoji="0" lang="en-US" altLang="zh-CN" sz="2400" b="1" i="0" u="none" strike="noStrike" cap="none" normalizeH="0" baseline="30000" dirty="0" smtClean="0">
                <a:ln>
                  <a:noFill/>
                </a:ln>
                <a:effectLst/>
                <a:latin typeface="+mn-ea"/>
                <a:cs typeface="宋体" pitchFamily="2" charset="-122"/>
              </a:rPr>
              <a:t>+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宋体" pitchFamily="2" charset="-122"/>
              </a:rPr>
              <a:t>或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宋体" pitchFamily="2" charset="-122"/>
              </a:rPr>
              <a:t>OH</a:t>
            </a:r>
            <a:r>
              <a:rPr kumimoji="0" lang="en-US" altLang="zh-CN" sz="2400" b="1" i="0" u="none" strike="noStrike" cap="none" normalizeH="0" baseline="30000" dirty="0" smtClean="0">
                <a:ln>
                  <a:noFill/>
                </a:ln>
                <a:effectLst/>
                <a:latin typeface="+mn-ea"/>
                <a:cs typeface="宋体" pitchFamily="2" charset="-122"/>
              </a:rPr>
              <a:t>-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宋体" pitchFamily="2" charset="-122"/>
              </a:rPr>
              <a:t>结合生成弱电解质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宋体" pitchFamily="2" charset="-122"/>
              </a:rPr>
              <a:t>——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宋体" pitchFamily="2" charset="-122"/>
              </a:rPr>
              <a:t>弱酸或弱碱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宋体" pitchFamily="2" charset="-122"/>
              </a:rPr>
              <a:t>，使得溶液中</a:t>
            </a:r>
            <a:r>
              <a:rPr lang="en-US" altLang="zh-CN" sz="2400" b="1" dirty="0" smtClean="0">
                <a:latin typeface="+mn-ea"/>
              </a:rPr>
              <a:t>c(H</a:t>
            </a:r>
            <a:r>
              <a:rPr lang="en-US" altLang="zh-CN" sz="2400" b="1" baseline="30000" dirty="0" smtClean="0">
                <a:latin typeface="+mn-ea"/>
              </a:rPr>
              <a:t>+</a:t>
            </a:r>
            <a:r>
              <a:rPr lang="en-US" altLang="zh-CN" sz="2400" b="1" dirty="0" smtClean="0">
                <a:latin typeface="+mn-ea"/>
              </a:rPr>
              <a:t>) ≠c(OH</a:t>
            </a:r>
            <a:r>
              <a:rPr lang="en-US" altLang="zh-CN" sz="2400" b="1" baseline="30000" dirty="0" smtClean="0">
                <a:latin typeface="+mn-ea"/>
              </a:rPr>
              <a:t>-</a:t>
            </a:r>
            <a:r>
              <a:rPr lang="en-US" altLang="zh-CN" sz="2400" b="1" dirty="0" smtClean="0">
                <a:latin typeface="+mn-ea"/>
              </a:rPr>
              <a:t>) ，</a:t>
            </a:r>
            <a:r>
              <a:rPr lang="zh-CN" altLang="en-US" sz="2400" b="1" dirty="0" smtClean="0">
                <a:latin typeface="+mn-ea"/>
              </a:rPr>
              <a:t>因而盐溶液呈现酸性或碱性，盐与水发生的这种作用叫</a:t>
            </a:r>
            <a:r>
              <a:rPr lang="zh-CN" altLang="zh-CN" sz="2400" b="1" dirty="0" smtClean="0">
                <a:latin typeface="+mn-ea"/>
                <a:cs typeface="宋体" pitchFamily="2" charset="-122"/>
              </a:rPr>
              <a:t>盐类的水解</a:t>
            </a:r>
            <a:r>
              <a:rPr lang="zh-CN" altLang="en-US" sz="2400" b="1" dirty="0" smtClean="0">
                <a:latin typeface="+mn-ea"/>
                <a:cs typeface="宋体" pitchFamily="2" charset="-122"/>
              </a:rPr>
              <a:t>。</a:t>
            </a:r>
            <a:endParaRPr kumimoji="0" lang="zh-CN" sz="2400" b="1" i="0" u="none" strike="noStrike" cap="none" normalizeH="0" baseline="0" dirty="0" smtClean="0">
              <a:ln>
                <a:noFill/>
              </a:ln>
              <a:effectLst/>
              <a:latin typeface="+mn-ea"/>
              <a:cs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43174" y="3500438"/>
            <a:ext cx="4357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酸 </a:t>
            </a:r>
            <a:r>
              <a:rPr lang="en-US" altLang="zh-CN" sz="3200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+ </a:t>
            </a:r>
            <a:r>
              <a:rPr lang="zh-CN" altLang="en-US" sz="3200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碱 </a:t>
            </a:r>
            <a:r>
              <a:rPr lang="en-US" altLang="zh-CN" sz="3200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 =     </a:t>
            </a:r>
            <a:r>
              <a:rPr lang="zh-CN" altLang="en-US" sz="3200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盐 </a:t>
            </a:r>
            <a:r>
              <a:rPr lang="en-US" altLang="zh-CN" sz="3200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+ </a:t>
            </a:r>
            <a:r>
              <a:rPr lang="zh-CN" altLang="en-US" sz="3200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水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3714752"/>
            <a:ext cx="5334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357158" y="642918"/>
            <a:ext cx="3433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99"/>
                </a:solidFill>
                <a:latin typeface="宋体"/>
                <a:cs typeface="宋体" pitchFamily="2" charset="-122"/>
              </a:rPr>
              <a:t>（</a:t>
            </a:r>
            <a:r>
              <a:rPr lang="en-US" altLang="zh-CN" sz="2400" b="1" dirty="0" smtClean="0">
                <a:solidFill>
                  <a:srgbClr val="000099"/>
                </a:solidFill>
                <a:latin typeface="宋体"/>
                <a:cs typeface="宋体" pitchFamily="2" charset="-122"/>
              </a:rPr>
              <a:t>1）</a:t>
            </a:r>
            <a:r>
              <a:rPr lang="zh-CN" altLang="zh-CN" sz="2400" b="1" dirty="0" smtClean="0">
                <a:solidFill>
                  <a:srgbClr val="000099"/>
                </a:solidFill>
                <a:latin typeface="宋体"/>
                <a:cs typeface="宋体" pitchFamily="2" charset="-122"/>
              </a:rPr>
              <a:t>盐类的水解</a:t>
            </a:r>
            <a:r>
              <a:rPr lang="zh-CN" altLang="en-US" sz="2400" b="1" dirty="0" smtClean="0">
                <a:solidFill>
                  <a:srgbClr val="000099"/>
                </a:solidFill>
                <a:latin typeface="宋体"/>
                <a:cs typeface="宋体" pitchFamily="2" charset="-122"/>
              </a:rPr>
              <a:t>的定义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5720" y="4143380"/>
            <a:ext cx="83582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>
                <a:latin typeface="宋体"/>
                <a:cs typeface="宋体" pitchFamily="2" charset="-122"/>
              </a:rPr>
              <a:t>盐类的水解</a:t>
            </a:r>
            <a:r>
              <a:rPr lang="zh-CN" altLang="en-US" sz="2400" b="1" dirty="0" smtClean="0">
                <a:latin typeface="宋体"/>
                <a:cs typeface="宋体" pitchFamily="2" charset="-122"/>
              </a:rPr>
              <a:t>反应是酸碱中和反应的逆反应，所以</a:t>
            </a:r>
            <a:r>
              <a:rPr lang="zh-CN" altLang="zh-CN" sz="2400" b="1" dirty="0" smtClean="0">
                <a:latin typeface="宋体"/>
                <a:cs typeface="宋体" pitchFamily="2" charset="-122"/>
              </a:rPr>
              <a:t>盐类的水解</a:t>
            </a:r>
            <a:r>
              <a:rPr lang="zh-CN" altLang="en-US" sz="2400" b="1" dirty="0" smtClean="0">
                <a:latin typeface="宋体"/>
                <a:cs typeface="宋体" pitchFamily="2" charset="-122"/>
              </a:rPr>
              <a:t>程度很小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28596" y="4857760"/>
            <a:ext cx="8143932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(2)</a:t>
            </a:r>
            <a:r>
              <a:rPr lang="zh-CN" altLang="en-US" sz="2400" b="1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盐类水解的实质</a:t>
            </a:r>
            <a:r>
              <a:rPr lang="en-US" altLang="zh-CN" sz="2400" b="1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:</a:t>
            </a:r>
            <a:r>
              <a:rPr lang="zh-CN" altLang="en-US" sz="2400" b="1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盐电离产生的弱碱阳离子或弱酸根阴离子与水电离产生的</a:t>
            </a:r>
            <a:r>
              <a:rPr lang="en-US" altLang="zh-CN" sz="2400" b="1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OH</a:t>
            </a:r>
            <a:r>
              <a:rPr lang="zh-CN" altLang="en-US" sz="2400" b="1" baseline="30000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－</a:t>
            </a:r>
            <a:r>
              <a:rPr lang="zh-CN" altLang="en-US" sz="2400" b="1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或</a:t>
            </a:r>
            <a:r>
              <a:rPr lang="en-US" altLang="zh-CN" sz="2400" b="1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H</a:t>
            </a:r>
            <a:r>
              <a:rPr lang="zh-CN" altLang="en-US" sz="2400" b="1" baseline="30000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＋</a:t>
            </a:r>
            <a:r>
              <a:rPr lang="zh-CN" altLang="en-US" sz="2400" b="1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结合形成弱电解质。</a:t>
            </a:r>
            <a:endParaRPr lang="zh-CN" altLang="en-US" sz="2400" b="1" dirty="0" smtClean="0">
              <a:solidFill>
                <a:srgbClr val="000099"/>
              </a:solidFill>
              <a:latin typeface="+mn-ea"/>
              <a:cs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advTm="21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4282" y="44624"/>
            <a:ext cx="2643206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(3)</a:t>
            </a:r>
            <a:r>
              <a:rPr lang="zh-CN" altLang="en-US" sz="2400" b="1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水解的规律</a:t>
            </a:r>
            <a:r>
              <a:rPr lang="en-US" altLang="zh-CN" sz="2400" b="1" dirty="0" smtClean="0">
                <a:solidFill>
                  <a:srgbClr val="000099"/>
                </a:solidFill>
                <a:latin typeface="+mn-ea"/>
                <a:cs typeface="Times New Roman" pitchFamily="18" charset="0"/>
              </a:rPr>
              <a:t>:</a:t>
            </a:r>
          </a:p>
        </p:txBody>
      </p:sp>
      <p:sp>
        <p:nvSpPr>
          <p:cNvPr id="6" name="矩形 5"/>
          <p:cNvSpPr/>
          <p:nvPr/>
        </p:nvSpPr>
        <p:spPr>
          <a:xfrm>
            <a:off x="683568" y="786080"/>
            <a:ext cx="47863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宋体"/>
                <a:cs typeface="Times New Roman" pitchFamily="18" charset="0"/>
              </a:rPr>
              <a:t>谁弱谁水解，谁强显谁性；</a:t>
            </a:r>
            <a:endParaRPr lang="en-US" altLang="zh-CN" sz="2800" b="1" dirty="0" smtClean="0">
              <a:solidFill>
                <a:srgbClr val="FF0000"/>
              </a:solidFill>
              <a:latin typeface="宋体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宋体"/>
                <a:cs typeface="Times New Roman" pitchFamily="18" charset="0"/>
              </a:rPr>
              <a:t>无弱不水解，都弱具体定。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00298" y="2038048"/>
            <a:ext cx="154689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强</a:t>
            </a:r>
            <a:r>
              <a:rPr lang="zh-CN" altLang="en-US" sz="2400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酸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强</a:t>
            </a:r>
            <a:r>
              <a:rPr lang="zh-CN" altLang="en-US" sz="2400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碱盐</a:t>
            </a:r>
          </a:p>
        </p:txBody>
      </p:sp>
      <p:sp>
        <p:nvSpPr>
          <p:cNvPr id="13" name="矩形 12"/>
          <p:cNvSpPr/>
          <p:nvPr/>
        </p:nvSpPr>
        <p:spPr>
          <a:xfrm>
            <a:off x="2500298" y="2490489"/>
            <a:ext cx="154689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强</a:t>
            </a:r>
            <a:r>
              <a:rPr lang="zh-CN" altLang="en-US" sz="2400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酸</a:t>
            </a:r>
            <a:r>
              <a:rPr lang="zh-CN" altLang="en-US" sz="2400" b="1" dirty="0" smtClean="0">
                <a:solidFill>
                  <a:srgbClr val="00B0F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弱</a:t>
            </a:r>
            <a:r>
              <a:rPr lang="zh-CN" altLang="en-US" sz="2400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碱盐</a:t>
            </a:r>
            <a:endParaRPr lang="en-US" altLang="zh-CN" sz="2400" b="1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00298" y="2942930"/>
            <a:ext cx="154689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强</a:t>
            </a:r>
            <a:r>
              <a:rPr lang="zh-CN" altLang="en-US" sz="2400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碱</a:t>
            </a:r>
            <a:r>
              <a:rPr lang="zh-CN" altLang="en-US" sz="2400" b="1" dirty="0" smtClean="0">
                <a:solidFill>
                  <a:srgbClr val="00B0F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弱</a:t>
            </a:r>
            <a:r>
              <a:rPr lang="zh-CN" altLang="en-US" sz="2400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酸盐</a:t>
            </a:r>
          </a:p>
        </p:txBody>
      </p:sp>
      <p:sp>
        <p:nvSpPr>
          <p:cNvPr id="15" name="矩形 14"/>
          <p:cNvSpPr/>
          <p:nvPr/>
        </p:nvSpPr>
        <p:spPr>
          <a:xfrm>
            <a:off x="2500298" y="3395370"/>
            <a:ext cx="1643074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B0F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弱</a:t>
            </a:r>
            <a:r>
              <a:rPr lang="zh-CN" altLang="en-US" sz="2400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酸</a:t>
            </a:r>
            <a:r>
              <a:rPr lang="zh-CN" altLang="en-US" sz="2400" b="1" dirty="0" smtClean="0">
                <a:solidFill>
                  <a:srgbClr val="00B0F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弱</a:t>
            </a:r>
            <a:r>
              <a:rPr lang="zh-CN" altLang="en-US" sz="2400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碱盐</a:t>
            </a:r>
          </a:p>
        </p:txBody>
      </p:sp>
      <p:sp>
        <p:nvSpPr>
          <p:cNvPr id="16" name="矩形 15"/>
          <p:cNvSpPr/>
          <p:nvPr/>
        </p:nvSpPr>
        <p:spPr>
          <a:xfrm>
            <a:off x="4761575" y="3395370"/>
            <a:ext cx="1382061" cy="4822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B0F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具体分析</a:t>
            </a:r>
          </a:p>
        </p:txBody>
      </p:sp>
      <p:sp>
        <p:nvSpPr>
          <p:cNvPr id="17" name="矩形 16"/>
          <p:cNvSpPr/>
          <p:nvPr/>
        </p:nvSpPr>
        <p:spPr>
          <a:xfrm>
            <a:off x="4714876" y="2109486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中性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4714876" y="2561927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酸性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14876" y="3014368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碱性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2910" y="2038048"/>
            <a:ext cx="142876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99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盐的分类</a:t>
            </a:r>
          </a:p>
        </p:txBody>
      </p:sp>
      <p:sp>
        <p:nvSpPr>
          <p:cNvPr id="21" name="矩形 20"/>
          <p:cNvSpPr/>
          <p:nvPr/>
        </p:nvSpPr>
        <p:spPr>
          <a:xfrm>
            <a:off x="5843962" y="2109672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99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酸碱性规律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00034" y="3967467"/>
            <a:ext cx="5444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99"/>
                </a:solidFill>
              </a:rPr>
              <a:t>请说出下列各物质的水溶液的酸碱性：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1000100" y="4538971"/>
            <a:ext cx="6858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133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Cu(NO</a:t>
            </a:r>
            <a:r>
              <a:rPr kumimoji="0" lang="en-US" altLang="zh-CN" sz="2400" b="0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kumimoji="0" lang="en-US" altLang="zh-CN" sz="2400" b="0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Na</a:t>
            </a:r>
            <a:r>
              <a:rPr lang="en-US" altLang="zh-CN" sz="2400" baseline="-30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、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NH</a:t>
            </a:r>
            <a:r>
              <a:rPr kumimoji="0" lang="en-US" altLang="zh-CN" sz="2400" b="0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)</a:t>
            </a:r>
            <a:r>
              <a:rPr kumimoji="0" lang="en-US" altLang="zh-CN" sz="2400" b="0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SO</a:t>
            </a:r>
            <a:r>
              <a:rPr kumimoji="0" lang="en-US" altLang="zh-CN" sz="2400" b="0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、</a:t>
            </a:r>
            <a:r>
              <a:rPr lang="en-US" altLang="zh-CN" sz="24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NaF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、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NaNO</a:t>
            </a:r>
            <a:r>
              <a:rPr kumimoji="0" lang="en-US" altLang="zh-CN" sz="2400" b="0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0586" y="5181913"/>
            <a:ext cx="5264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99"/>
                </a:solidFill>
              </a:rPr>
              <a:t>下列各种离子能促进水的电离的是：</a:t>
            </a:r>
            <a:endParaRPr lang="zh-CN" altLang="en-US" sz="2400" b="1" dirty="0">
              <a:solidFill>
                <a:srgbClr val="000099"/>
              </a:solidFill>
            </a:endParaRPr>
          </a:p>
        </p:txBody>
      </p: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1214414" y="5824855"/>
            <a:ext cx="60722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133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</a:t>
            </a:r>
            <a:r>
              <a:rPr kumimoji="0" lang="en-US" altLang="zh-CN" sz="2400" b="0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、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OH</a:t>
            </a:r>
            <a:r>
              <a:rPr kumimoji="0" lang="en-US" altLang="zh-CN" sz="2400" b="0" i="0" u="none" strike="noStrike" cap="none" normalizeH="0" baseline="3000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-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、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Na</a:t>
            </a:r>
            <a:r>
              <a:rPr kumimoji="0" lang="en-US" altLang="zh-CN" sz="2400" b="0" i="0" u="none" strike="noStrike" cap="none" normalizeH="0" baseline="3000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+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、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 Mg</a:t>
            </a:r>
            <a:r>
              <a:rPr kumimoji="0" lang="en-US" altLang="zh-CN" sz="2400" b="0" i="0" u="none" strike="noStrike" cap="none" normalizeH="0" baseline="3000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2+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、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SO</a:t>
            </a:r>
            <a:r>
              <a:rPr lang="en-US" altLang="zh-CN" sz="2400" baseline="-25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lang="en-US" altLang="zh-CN" sz="2400" baseline="30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2-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  <a:r>
              <a:rPr lang="en-US" altLang="zh-CN" sz="2400" baseline="30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-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、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Br</a:t>
            </a:r>
            <a:r>
              <a:rPr kumimoji="0" lang="en-US" altLang="zh-CN" sz="2400" b="0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-</a:t>
            </a:r>
            <a:endParaRPr kumimoji="0" lang="en-US" altLang="zh-CN" sz="2400" b="0" i="0" u="none" strike="noStrike" cap="none" normalizeH="0" baseline="3000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ransition advTm="34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6|0.2|0.1|0.2|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|0.7|0.3|0.8|1|0.5|0.3|0.4|0.5|0.4|0.3|0.4|0.4|0.4|0.3|0.3|0.2|0.2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2|0.3|0.3|0.2|0.2|0.2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|0|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|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3|0.5|0|0.2|0.1|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3|0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1|0.2|0.5|0.2|0.2|0.2|0.7|0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2830</Words>
  <Application>Microsoft Office PowerPoint</Application>
  <PresentationFormat>全屏显示(4:3)</PresentationFormat>
  <Paragraphs>264</Paragraphs>
  <Slides>27</Slides>
  <Notes>1</Notes>
  <HiddenSlides>1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Office 主题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Jianghs</dc:creator>
  <cp:lastModifiedBy>USER</cp:lastModifiedBy>
  <cp:revision>114</cp:revision>
  <dcterms:created xsi:type="dcterms:W3CDTF">2012-02-26T09:15:00Z</dcterms:created>
  <dcterms:modified xsi:type="dcterms:W3CDTF">2014-09-01T07:21:26Z</dcterms:modified>
</cp:coreProperties>
</file>