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3" r:id="rId1"/>
  </p:sldMasterIdLst>
  <p:notesMasterIdLst>
    <p:notesMasterId r:id="rId97"/>
  </p:notesMasterIdLst>
  <p:handoutMasterIdLst>
    <p:handoutMasterId r:id="rId98"/>
  </p:handoutMasterIdLst>
  <p:sldIdLst>
    <p:sldId id="928" r:id="rId2"/>
    <p:sldId id="836" r:id="rId3"/>
    <p:sldId id="850" r:id="rId4"/>
    <p:sldId id="851" r:id="rId5"/>
    <p:sldId id="852" r:id="rId6"/>
    <p:sldId id="853" r:id="rId7"/>
    <p:sldId id="854" r:id="rId8"/>
    <p:sldId id="855" r:id="rId9"/>
    <p:sldId id="856" r:id="rId10"/>
    <p:sldId id="309" r:id="rId11"/>
    <p:sldId id="843" r:id="rId12"/>
    <p:sldId id="849" r:id="rId13"/>
    <p:sldId id="848" r:id="rId14"/>
    <p:sldId id="857" r:id="rId15"/>
    <p:sldId id="315" r:id="rId16"/>
    <p:sldId id="469" r:id="rId17"/>
    <p:sldId id="749" r:id="rId18"/>
    <p:sldId id="750" r:id="rId19"/>
    <p:sldId id="618" r:id="rId20"/>
    <p:sldId id="929" r:id="rId21"/>
    <p:sldId id="755" r:id="rId22"/>
    <p:sldId id="764" r:id="rId23"/>
    <p:sldId id="858" r:id="rId24"/>
    <p:sldId id="859" r:id="rId25"/>
    <p:sldId id="871" r:id="rId26"/>
    <p:sldId id="872" r:id="rId27"/>
    <p:sldId id="873" r:id="rId28"/>
    <p:sldId id="860" r:id="rId29"/>
    <p:sldId id="863" r:id="rId30"/>
    <p:sldId id="864" r:id="rId31"/>
    <p:sldId id="865" r:id="rId32"/>
    <p:sldId id="934" r:id="rId33"/>
    <p:sldId id="874" r:id="rId34"/>
    <p:sldId id="876" r:id="rId35"/>
    <p:sldId id="866" r:id="rId36"/>
    <p:sldId id="867" r:id="rId37"/>
    <p:sldId id="935" r:id="rId38"/>
    <p:sldId id="868" r:id="rId39"/>
    <p:sldId id="869" r:id="rId40"/>
    <p:sldId id="936" r:id="rId41"/>
    <p:sldId id="877" r:id="rId42"/>
    <p:sldId id="870" r:id="rId43"/>
    <p:sldId id="878" r:id="rId44"/>
    <p:sldId id="879" r:id="rId45"/>
    <p:sldId id="880" r:id="rId46"/>
    <p:sldId id="881" r:id="rId47"/>
    <p:sldId id="882" r:id="rId48"/>
    <p:sldId id="883" r:id="rId49"/>
    <p:sldId id="886" r:id="rId50"/>
    <p:sldId id="887" r:id="rId51"/>
    <p:sldId id="888" r:id="rId52"/>
    <p:sldId id="889" r:id="rId53"/>
    <p:sldId id="890" r:id="rId54"/>
    <p:sldId id="937" r:id="rId55"/>
    <p:sldId id="891" r:id="rId56"/>
    <p:sldId id="930" r:id="rId57"/>
    <p:sldId id="892" r:id="rId58"/>
    <p:sldId id="893" r:id="rId59"/>
    <p:sldId id="897" r:id="rId60"/>
    <p:sldId id="899" r:id="rId61"/>
    <p:sldId id="900" r:id="rId62"/>
    <p:sldId id="901" r:id="rId63"/>
    <p:sldId id="902" r:id="rId64"/>
    <p:sldId id="938" r:id="rId65"/>
    <p:sldId id="903" r:id="rId66"/>
    <p:sldId id="907" r:id="rId67"/>
    <p:sldId id="898" r:id="rId68"/>
    <p:sldId id="904" r:id="rId69"/>
    <p:sldId id="905" r:id="rId70"/>
    <p:sldId id="906" r:id="rId71"/>
    <p:sldId id="908" r:id="rId72"/>
    <p:sldId id="910" r:id="rId73"/>
    <p:sldId id="939" r:id="rId74"/>
    <p:sldId id="911" r:id="rId75"/>
    <p:sldId id="909" r:id="rId76"/>
    <p:sldId id="912" r:id="rId77"/>
    <p:sldId id="913" r:id="rId78"/>
    <p:sldId id="914" r:id="rId79"/>
    <p:sldId id="940" r:id="rId80"/>
    <p:sldId id="915" r:id="rId81"/>
    <p:sldId id="941" r:id="rId82"/>
    <p:sldId id="920" r:id="rId83"/>
    <p:sldId id="916" r:id="rId84"/>
    <p:sldId id="917" r:id="rId85"/>
    <p:sldId id="918" r:id="rId86"/>
    <p:sldId id="919" r:id="rId87"/>
    <p:sldId id="931" r:id="rId88"/>
    <p:sldId id="945" r:id="rId89"/>
    <p:sldId id="925" r:id="rId90"/>
    <p:sldId id="947" r:id="rId91"/>
    <p:sldId id="946" r:id="rId92"/>
    <p:sldId id="948" r:id="rId93"/>
    <p:sldId id="933" r:id="rId94"/>
    <p:sldId id="949" r:id="rId95"/>
    <p:sldId id="944" r:id="rId96"/>
  </p:sldIdLst>
  <p:sldSz cx="12190413" cy="6859588"/>
  <p:notesSz cx="6858000" cy="9144000"/>
  <p:defaultTex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CCFF"/>
    <a:srgbClr val="0000CC"/>
    <a:srgbClr val="0066FF"/>
    <a:srgbClr val="0033CC"/>
    <a:srgbClr val="FFFFFF"/>
    <a:srgbClr val="292929"/>
    <a:srgbClr val="66FFFF"/>
    <a:srgbClr val="FF9900"/>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18" autoAdjust="0"/>
    <p:restoredTop sz="92254" autoAdjust="0"/>
  </p:normalViewPr>
  <p:slideViewPr>
    <p:cSldViewPr>
      <p:cViewPr>
        <p:scale>
          <a:sx n="100" d="100"/>
          <a:sy n="100" d="100"/>
        </p:scale>
        <p:origin x="-318" y="-312"/>
      </p:cViewPr>
      <p:guideLst>
        <p:guide orient="horz" pos="2161"/>
        <p:guide pos="384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86" d="100"/>
          <a:sy n="86" d="100"/>
        </p:scale>
        <p:origin x="-384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3.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47.emf"/><Relationship Id="rId1" Type="http://schemas.openxmlformats.org/officeDocument/2006/relationships/image" Target="../media/image14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D594FB-2808-45A5-BDC8-80C0F481B27E}" type="datetimeFigureOut">
              <a:rPr lang="zh-CN" altLang="en-US" smtClean="0"/>
              <a:t>2016/2/29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5B4082-C5AE-46D0-A000-D929E8B25956}" type="slidenum">
              <a:rPr lang="zh-CN" altLang="en-US" smtClean="0"/>
              <a:t>‹#›</a:t>
            </a:fld>
            <a:endParaRPr lang="zh-CN" altLang="en-US"/>
          </a:p>
        </p:txBody>
      </p:sp>
    </p:spTree>
    <p:extLst>
      <p:ext uri="{BB962C8B-B14F-4D97-AF65-F5344CB8AC3E}">
        <p14:creationId xmlns:p14="http://schemas.microsoft.com/office/powerpoint/2010/main" val="7236699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9FAA0F-2349-45DA-9EBD-9D94C9A1CFA0}" type="datetimeFigureOut">
              <a:rPr lang="zh-CN" altLang="en-US" smtClean="0"/>
              <a:t>2016/2/29</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F37086-15D0-443D-AF17-A3F21825C045}" type="slidenum">
              <a:rPr lang="zh-CN" altLang="en-US" smtClean="0"/>
              <a:t>‹#›</a:t>
            </a:fld>
            <a:endParaRPr lang="zh-CN" altLang="en-US"/>
          </a:p>
        </p:txBody>
      </p:sp>
    </p:spTree>
    <p:extLst>
      <p:ext uri="{BB962C8B-B14F-4D97-AF65-F5344CB8AC3E}">
        <p14:creationId xmlns:p14="http://schemas.microsoft.com/office/powerpoint/2010/main" val="1916352994"/>
      </p:ext>
    </p:extLst>
  </p:cSld>
  <p:clrMap bg1="lt1" tx1="dk1" bg2="lt2" tx2="dk2" accent1="accent1" accent2="accent2" accent3="accent3" accent4="accent4" accent5="accent5" accent6="accent6" hlink="hlink" folHlink="folHlink"/>
  <p:notesStyle>
    <a:lvl1pPr marL="0" algn="l" defTabSz="1219140" rtl="0" eaLnBrk="1" latinLnBrk="0" hangingPunct="1">
      <a:defRPr sz="1600" kern="1200">
        <a:solidFill>
          <a:schemeClr val="tx1"/>
        </a:solidFill>
        <a:latin typeface="+mn-lt"/>
        <a:ea typeface="+mn-ea"/>
        <a:cs typeface="+mn-cs"/>
      </a:defRPr>
    </a:lvl1pPr>
    <a:lvl2pPr marL="609570" algn="l" defTabSz="1219140" rtl="0" eaLnBrk="1" latinLnBrk="0" hangingPunct="1">
      <a:defRPr sz="1600" kern="1200">
        <a:solidFill>
          <a:schemeClr val="tx1"/>
        </a:solidFill>
        <a:latin typeface="+mn-lt"/>
        <a:ea typeface="+mn-ea"/>
        <a:cs typeface="+mn-cs"/>
      </a:defRPr>
    </a:lvl2pPr>
    <a:lvl3pPr marL="1219140" algn="l" defTabSz="1219140" rtl="0" eaLnBrk="1" latinLnBrk="0" hangingPunct="1">
      <a:defRPr sz="1600" kern="1200">
        <a:solidFill>
          <a:schemeClr val="tx1"/>
        </a:solidFill>
        <a:latin typeface="+mn-lt"/>
        <a:ea typeface="+mn-ea"/>
        <a:cs typeface="+mn-cs"/>
      </a:defRPr>
    </a:lvl3pPr>
    <a:lvl4pPr marL="1828709" algn="l" defTabSz="1219140" rtl="0" eaLnBrk="1" latinLnBrk="0" hangingPunct="1">
      <a:defRPr sz="1600" kern="1200">
        <a:solidFill>
          <a:schemeClr val="tx1"/>
        </a:solidFill>
        <a:latin typeface="+mn-lt"/>
        <a:ea typeface="+mn-ea"/>
        <a:cs typeface="+mn-cs"/>
      </a:defRPr>
    </a:lvl4pPr>
    <a:lvl5pPr marL="2438278" algn="l" defTabSz="1219140" rtl="0" eaLnBrk="1" latinLnBrk="0" hangingPunct="1">
      <a:defRPr sz="1600" kern="1200">
        <a:solidFill>
          <a:schemeClr val="tx1"/>
        </a:solidFill>
        <a:latin typeface="+mn-lt"/>
        <a:ea typeface="+mn-ea"/>
        <a:cs typeface="+mn-cs"/>
      </a:defRPr>
    </a:lvl5pPr>
    <a:lvl6pPr marL="3047848" algn="l" defTabSz="1219140" rtl="0" eaLnBrk="1" latinLnBrk="0" hangingPunct="1">
      <a:defRPr sz="1600" kern="1200">
        <a:solidFill>
          <a:schemeClr val="tx1"/>
        </a:solidFill>
        <a:latin typeface="+mn-lt"/>
        <a:ea typeface="+mn-ea"/>
        <a:cs typeface="+mn-cs"/>
      </a:defRPr>
    </a:lvl6pPr>
    <a:lvl7pPr marL="3657418" algn="l" defTabSz="1219140" rtl="0" eaLnBrk="1" latinLnBrk="0" hangingPunct="1">
      <a:defRPr sz="1600" kern="1200">
        <a:solidFill>
          <a:schemeClr val="tx1"/>
        </a:solidFill>
        <a:latin typeface="+mn-lt"/>
        <a:ea typeface="+mn-ea"/>
        <a:cs typeface="+mn-cs"/>
      </a:defRPr>
    </a:lvl7pPr>
    <a:lvl8pPr marL="4266987" algn="l" defTabSz="1219140" rtl="0" eaLnBrk="1" latinLnBrk="0" hangingPunct="1">
      <a:defRPr sz="1600" kern="1200">
        <a:solidFill>
          <a:schemeClr val="tx1"/>
        </a:solidFill>
        <a:latin typeface="+mn-lt"/>
        <a:ea typeface="+mn-ea"/>
        <a:cs typeface="+mn-cs"/>
      </a:defRPr>
    </a:lvl8pPr>
    <a:lvl9pPr marL="4876557" algn="l" defTabSz="121914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2</a:t>
            </a:fld>
            <a:endParaRPr lang="zh-CN" altLang="en-US"/>
          </a:p>
        </p:txBody>
      </p:sp>
    </p:spTree>
    <p:extLst>
      <p:ext uri="{BB962C8B-B14F-4D97-AF65-F5344CB8AC3E}">
        <p14:creationId xmlns:p14="http://schemas.microsoft.com/office/powerpoint/2010/main" val="2861304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3</a:t>
            </a:fld>
            <a:endParaRPr lang="zh-CN" altLang="en-US"/>
          </a:p>
        </p:txBody>
      </p:sp>
    </p:spTree>
    <p:extLst>
      <p:ext uri="{BB962C8B-B14F-4D97-AF65-F5344CB8AC3E}">
        <p14:creationId xmlns:p14="http://schemas.microsoft.com/office/powerpoint/2010/main" val="2861304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4</a:t>
            </a:fld>
            <a:endParaRPr lang="zh-CN" altLang="en-US"/>
          </a:p>
        </p:txBody>
      </p:sp>
    </p:spTree>
    <p:extLst>
      <p:ext uri="{BB962C8B-B14F-4D97-AF65-F5344CB8AC3E}">
        <p14:creationId xmlns:p14="http://schemas.microsoft.com/office/powerpoint/2010/main" val="2861304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5</a:t>
            </a:fld>
            <a:endParaRPr lang="zh-CN" altLang="en-US"/>
          </a:p>
        </p:txBody>
      </p:sp>
    </p:spTree>
    <p:extLst>
      <p:ext uri="{BB962C8B-B14F-4D97-AF65-F5344CB8AC3E}">
        <p14:creationId xmlns:p14="http://schemas.microsoft.com/office/powerpoint/2010/main" val="2861304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6</a:t>
            </a:fld>
            <a:endParaRPr lang="zh-CN" altLang="en-US"/>
          </a:p>
        </p:txBody>
      </p:sp>
    </p:spTree>
    <p:extLst>
      <p:ext uri="{BB962C8B-B14F-4D97-AF65-F5344CB8AC3E}">
        <p14:creationId xmlns:p14="http://schemas.microsoft.com/office/powerpoint/2010/main" val="2861304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7</a:t>
            </a:fld>
            <a:endParaRPr lang="zh-CN" altLang="en-US"/>
          </a:p>
        </p:txBody>
      </p:sp>
    </p:spTree>
    <p:extLst>
      <p:ext uri="{BB962C8B-B14F-4D97-AF65-F5344CB8AC3E}">
        <p14:creationId xmlns:p14="http://schemas.microsoft.com/office/powerpoint/2010/main" val="28613043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8</a:t>
            </a:fld>
            <a:endParaRPr lang="zh-CN" altLang="en-US"/>
          </a:p>
        </p:txBody>
      </p:sp>
    </p:spTree>
    <p:extLst>
      <p:ext uri="{BB962C8B-B14F-4D97-AF65-F5344CB8AC3E}">
        <p14:creationId xmlns:p14="http://schemas.microsoft.com/office/powerpoint/2010/main" val="28613043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9</a:t>
            </a:fld>
            <a:endParaRPr lang="zh-CN" altLang="en-US"/>
          </a:p>
        </p:txBody>
      </p:sp>
    </p:spTree>
    <p:extLst>
      <p:ext uri="{BB962C8B-B14F-4D97-AF65-F5344CB8AC3E}">
        <p14:creationId xmlns:p14="http://schemas.microsoft.com/office/powerpoint/2010/main" val="2861304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204722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2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342876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1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746402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8_两栏内容">
    <p:spTree>
      <p:nvGrpSpPr>
        <p:cNvPr id="1" name=""/>
        <p:cNvGrpSpPr/>
        <p:nvPr/>
      </p:nvGrpSpPr>
      <p:grpSpPr>
        <a:xfrm>
          <a:off x="0" y="0"/>
          <a:ext cx="0" cy="0"/>
          <a:chOff x="0" y="0"/>
          <a:chExt cx="0" cy="0"/>
        </a:xfrm>
      </p:grpSpPr>
      <p:sp>
        <p:nvSpPr>
          <p:cNvPr id="2" name="AutoShape 46"/>
          <p:cNvSpPr>
            <a:spLocks noChangeArrowheads="1"/>
          </p:cNvSpPr>
          <p:nvPr userDrawn="1"/>
        </p:nvSpPr>
        <p:spPr bwMode="gray">
          <a:xfrm>
            <a:off x="-370369" y="10718"/>
            <a:ext cx="12880358" cy="616092"/>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lIns="121898" tIns="60948" rIns="121898" bIns="60948" anchor="ctr"/>
          <a:lstStyle/>
          <a:p>
            <a:pPr algn="ctr">
              <a:defRPr/>
            </a:pPr>
            <a:endParaRPr lang="zh-CN" altLang="en-US" sz="2400" b="1">
              <a:solidFill>
                <a:schemeClr val="tx1"/>
              </a:solidFill>
              <a:latin typeface="Times New Roman" pitchFamily="18" charset="0"/>
              <a:cs typeface="Times New Roman" pitchFamily="18" charset="0"/>
            </a:endParaRPr>
          </a:p>
        </p:txBody>
      </p:sp>
      <p:graphicFrame>
        <p:nvGraphicFramePr>
          <p:cNvPr id="3" name="表格 2"/>
          <p:cNvGraphicFramePr>
            <a:graphicFrameLocks noGrp="1"/>
          </p:cNvGraphicFramePr>
          <p:nvPr userDrawn="1">
            <p:extLst>
              <p:ext uri="{D42A27DB-BD31-4B8C-83A1-F6EECF244321}">
                <p14:modId xmlns:p14="http://schemas.microsoft.com/office/powerpoint/2010/main" val="497922553"/>
              </p:ext>
            </p:extLst>
          </p:nvPr>
        </p:nvGraphicFramePr>
        <p:xfrm>
          <a:off x="201223" y="43238"/>
          <a:ext cx="11653880" cy="519643"/>
        </p:xfrm>
        <a:graphic>
          <a:graphicData uri="http://schemas.openxmlformats.org/drawingml/2006/table">
            <a:tbl>
              <a:tblPr firstRow="1" bandRow="1">
                <a:tableStyleId>{5C22544A-7EE6-4342-B048-85BDC9FD1C3A}</a:tableStyleId>
              </a:tblPr>
              <a:tblGrid>
                <a:gridCol w="832420"/>
                <a:gridCol w="832420"/>
                <a:gridCol w="832420"/>
                <a:gridCol w="832420"/>
                <a:gridCol w="832420"/>
                <a:gridCol w="832420"/>
                <a:gridCol w="832420"/>
                <a:gridCol w="832420"/>
                <a:gridCol w="832420"/>
                <a:gridCol w="832420"/>
                <a:gridCol w="832420"/>
                <a:gridCol w="832420"/>
                <a:gridCol w="832420"/>
                <a:gridCol w="832420"/>
              </a:tblGrid>
              <a:tr h="519643">
                <a:tc>
                  <a:txBody>
                    <a:bodyPr/>
                    <a:lstStyle/>
                    <a:p>
                      <a:pPr>
                        <a:lnSpc>
                          <a:spcPct val="50000"/>
                        </a:lnSpc>
                      </a:pPr>
                      <a:endParaRPr lang="zh-CN" altLang="en-US" sz="1900" baseline="0" dirty="0"/>
                    </a:p>
                  </a:txBody>
                  <a:tcPr marL="121904" marR="121904" marT="60974" marB="60974">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235790771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5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31614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7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283331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考试标准">
    <p:spTree>
      <p:nvGrpSpPr>
        <p:cNvPr id="1" name=""/>
        <p:cNvGrpSpPr/>
        <p:nvPr/>
      </p:nvGrpSpPr>
      <p:grpSpPr>
        <a:xfrm>
          <a:off x="0" y="0"/>
          <a:ext cx="0" cy="0"/>
          <a:chOff x="0" y="0"/>
          <a:chExt cx="0" cy="0"/>
        </a:xfrm>
      </p:grpSpPr>
      <p:pic>
        <p:nvPicPr>
          <p:cNvPr id="5"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475" y="-26590"/>
            <a:ext cx="12215887" cy="6886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descr="F:\曹瑞媛\校对\幻灯片\图片\一轮幻灯片用人教\专题9.jp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b="24507"/>
          <a:stretch/>
        </p:blipFill>
        <p:spPr bwMode="auto">
          <a:xfrm>
            <a:off x="-85219" y="-98598"/>
            <a:ext cx="12275632" cy="7413798"/>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userDrawn="1"/>
        </p:nvSpPr>
        <p:spPr>
          <a:xfrm>
            <a:off x="-25474" y="4082528"/>
            <a:ext cx="7272808" cy="1507505"/>
          </a:xfrm>
          <a:prstGeom prst="rect">
            <a:avLst/>
          </a:prstGeom>
          <a:solidFill>
            <a:srgbClr val="E558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userDrawn="1"/>
        </p:nvGrpSpPr>
        <p:grpSpPr>
          <a:xfrm>
            <a:off x="-25474" y="4082529"/>
            <a:ext cx="936104" cy="1507504"/>
            <a:chOff x="1636272" y="4786031"/>
            <a:chExt cx="839787" cy="1212851"/>
          </a:xfrm>
        </p:grpSpPr>
        <p:sp>
          <p:nvSpPr>
            <p:cNvPr id="6" name="矩形 5"/>
            <p:cNvSpPr/>
            <p:nvPr/>
          </p:nvSpPr>
          <p:spPr>
            <a:xfrm>
              <a:off x="1636272" y="4786031"/>
              <a:ext cx="839787" cy="1212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 name="任意多边形 6"/>
            <p:cNvSpPr/>
            <p:nvPr/>
          </p:nvSpPr>
          <p:spPr>
            <a:xfrm>
              <a:off x="1636272" y="4786032"/>
              <a:ext cx="839787" cy="1212850"/>
            </a:xfrm>
            <a:custGeom>
              <a:avLst/>
              <a:gdLst/>
              <a:ahLst/>
              <a:cxnLst/>
              <a:rect l="l" t="t" r="r" b="b"/>
              <a:pathLst>
                <a:path w="839788" h="1212850">
                  <a:moveTo>
                    <a:pt x="491011" y="1041838"/>
                  </a:moveTo>
                  <a:lnTo>
                    <a:pt x="579890" y="1041838"/>
                  </a:lnTo>
                  <a:cubicBezTo>
                    <a:pt x="567974" y="1050563"/>
                    <a:pt x="552966" y="1058442"/>
                    <a:pt x="534864" y="1065474"/>
                  </a:cubicBezTo>
                  <a:cubicBezTo>
                    <a:pt x="517024" y="1059223"/>
                    <a:pt x="502406" y="1051345"/>
                    <a:pt x="491011" y="1041838"/>
                  </a:cubicBezTo>
                  <a:close/>
                  <a:moveTo>
                    <a:pt x="488081" y="1019960"/>
                  </a:moveTo>
                  <a:cubicBezTo>
                    <a:pt x="473496" y="1037801"/>
                    <a:pt x="454223" y="1052582"/>
                    <a:pt x="430261" y="1064302"/>
                  </a:cubicBezTo>
                  <a:cubicBezTo>
                    <a:pt x="433777" y="1067688"/>
                    <a:pt x="436968" y="1071269"/>
                    <a:pt x="439833" y="1075045"/>
                  </a:cubicBezTo>
                  <a:cubicBezTo>
                    <a:pt x="454353" y="1067623"/>
                    <a:pt x="467799" y="1058344"/>
                    <a:pt x="480170" y="1047210"/>
                  </a:cubicBezTo>
                  <a:cubicBezTo>
                    <a:pt x="490067" y="1056391"/>
                    <a:pt x="502341" y="1064497"/>
                    <a:pt x="516991" y="1071529"/>
                  </a:cubicBezTo>
                  <a:cubicBezTo>
                    <a:pt x="498890" y="1076738"/>
                    <a:pt x="473691" y="1082012"/>
                    <a:pt x="441396" y="1087352"/>
                  </a:cubicBezTo>
                  <a:cubicBezTo>
                    <a:pt x="444912" y="1091910"/>
                    <a:pt x="447907" y="1096337"/>
                    <a:pt x="450381" y="1100635"/>
                  </a:cubicBezTo>
                  <a:cubicBezTo>
                    <a:pt x="483263" y="1094188"/>
                    <a:pt x="511294" y="1086928"/>
                    <a:pt x="534474" y="1078854"/>
                  </a:cubicBezTo>
                  <a:cubicBezTo>
                    <a:pt x="557133" y="1087384"/>
                    <a:pt x="584317" y="1093863"/>
                    <a:pt x="616027" y="1098291"/>
                  </a:cubicBezTo>
                  <a:cubicBezTo>
                    <a:pt x="618631" y="1093472"/>
                    <a:pt x="621692" y="1088133"/>
                    <a:pt x="625208" y="1082273"/>
                  </a:cubicBezTo>
                  <a:cubicBezTo>
                    <a:pt x="598056" y="1080254"/>
                    <a:pt x="574290" y="1076576"/>
                    <a:pt x="553910" y="1071236"/>
                  </a:cubicBezTo>
                  <a:cubicBezTo>
                    <a:pt x="573574" y="1062381"/>
                    <a:pt x="589721" y="1052321"/>
                    <a:pt x="602353" y="1041057"/>
                  </a:cubicBezTo>
                  <a:lnTo>
                    <a:pt x="602353" y="1030509"/>
                  </a:lnTo>
                  <a:lnTo>
                    <a:pt x="496676" y="1030509"/>
                  </a:lnTo>
                  <a:cubicBezTo>
                    <a:pt x="499671" y="1027123"/>
                    <a:pt x="502601" y="1023607"/>
                    <a:pt x="505466" y="1019960"/>
                  </a:cubicBezTo>
                  <a:close/>
                  <a:moveTo>
                    <a:pt x="774250" y="1002966"/>
                  </a:moveTo>
                  <a:cubicBezTo>
                    <a:pt x="736094" y="1016770"/>
                    <a:pt x="691036" y="1031550"/>
                    <a:pt x="639077" y="1047308"/>
                  </a:cubicBezTo>
                  <a:lnTo>
                    <a:pt x="645132" y="1064107"/>
                  </a:lnTo>
                  <a:cubicBezTo>
                    <a:pt x="685892" y="1049912"/>
                    <a:pt x="728932" y="1035197"/>
                    <a:pt x="774250" y="1019960"/>
                  </a:cubicBezTo>
                  <a:cubicBezTo>
                    <a:pt x="773859" y="1017356"/>
                    <a:pt x="773859" y="1011691"/>
                    <a:pt x="774250" y="1002966"/>
                  </a:cubicBezTo>
                  <a:close/>
                  <a:moveTo>
                    <a:pt x="30797" y="988902"/>
                  </a:moveTo>
                  <a:lnTo>
                    <a:pt x="30797" y="1006091"/>
                  </a:lnTo>
                  <a:lnTo>
                    <a:pt x="224962" y="1006091"/>
                  </a:lnTo>
                  <a:lnTo>
                    <a:pt x="224962" y="988902"/>
                  </a:lnTo>
                  <a:close/>
                  <a:moveTo>
                    <a:pt x="473431" y="987534"/>
                  </a:moveTo>
                  <a:lnTo>
                    <a:pt x="588289" y="987534"/>
                  </a:lnTo>
                  <a:lnTo>
                    <a:pt x="588289" y="1003161"/>
                  </a:lnTo>
                  <a:lnTo>
                    <a:pt x="473431" y="1003161"/>
                  </a:lnTo>
                  <a:close/>
                  <a:moveTo>
                    <a:pt x="326538" y="983042"/>
                  </a:moveTo>
                  <a:lnTo>
                    <a:pt x="326538" y="1071139"/>
                  </a:lnTo>
                  <a:cubicBezTo>
                    <a:pt x="326538" y="1086245"/>
                    <a:pt x="334481" y="1093798"/>
                    <a:pt x="350369" y="1093798"/>
                  </a:cubicBezTo>
                  <a:lnTo>
                    <a:pt x="384357" y="1093798"/>
                  </a:lnTo>
                  <a:cubicBezTo>
                    <a:pt x="400245" y="1093798"/>
                    <a:pt x="409295" y="1086701"/>
                    <a:pt x="411509" y="1072506"/>
                  </a:cubicBezTo>
                  <a:cubicBezTo>
                    <a:pt x="413072" y="1063911"/>
                    <a:pt x="414244" y="1054665"/>
                    <a:pt x="415025" y="1044768"/>
                  </a:cubicBezTo>
                  <a:cubicBezTo>
                    <a:pt x="406300" y="1041382"/>
                    <a:pt x="401417" y="1039494"/>
                    <a:pt x="400375" y="1039103"/>
                  </a:cubicBezTo>
                  <a:cubicBezTo>
                    <a:pt x="399724" y="1049782"/>
                    <a:pt x="398682" y="1059353"/>
                    <a:pt x="397249" y="1067818"/>
                  </a:cubicBezTo>
                  <a:cubicBezTo>
                    <a:pt x="395947" y="1075631"/>
                    <a:pt x="390738" y="1079538"/>
                    <a:pt x="381623" y="1079538"/>
                  </a:cubicBezTo>
                  <a:lnTo>
                    <a:pt x="355057" y="1079538"/>
                  </a:lnTo>
                  <a:cubicBezTo>
                    <a:pt x="345941" y="1079538"/>
                    <a:pt x="341383" y="1075501"/>
                    <a:pt x="341383" y="1067427"/>
                  </a:cubicBezTo>
                  <a:lnTo>
                    <a:pt x="341383" y="1042229"/>
                  </a:lnTo>
                  <a:cubicBezTo>
                    <a:pt x="361177" y="1032071"/>
                    <a:pt x="381037" y="1017877"/>
                    <a:pt x="400961" y="999645"/>
                  </a:cubicBezTo>
                  <a:lnTo>
                    <a:pt x="388655" y="990465"/>
                  </a:lnTo>
                  <a:cubicBezTo>
                    <a:pt x="374200" y="1004399"/>
                    <a:pt x="358443" y="1016314"/>
                    <a:pt x="341383" y="1026211"/>
                  </a:cubicBezTo>
                  <a:lnTo>
                    <a:pt x="341383" y="983042"/>
                  </a:lnTo>
                  <a:close/>
                  <a:moveTo>
                    <a:pt x="473431" y="960578"/>
                  </a:moveTo>
                  <a:lnTo>
                    <a:pt x="588289" y="960578"/>
                  </a:lnTo>
                  <a:lnTo>
                    <a:pt x="588289" y="976010"/>
                  </a:lnTo>
                  <a:lnTo>
                    <a:pt x="473431" y="976010"/>
                  </a:lnTo>
                  <a:close/>
                  <a:moveTo>
                    <a:pt x="671503" y="955304"/>
                  </a:moveTo>
                  <a:lnTo>
                    <a:pt x="663103" y="968001"/>
                  </a:lnTo>
                  <a:cubicBezTo>
                    <a:pt x="682637" y="976856"/>
                    <a:pt x="704970" y="988120"/>
                    <a:pt x="730104" y="1001794"/>
                  </a:cubicBezTo>
                  <a:lnTo>
                    <a:pt x="739089" y="986948"/>
                  </a:lnTo>
                  <a:cubicBezTo>
                    <a:pt x="721379" y="977833"/>
                    <a:pt x="698850" y="967285"/>
                    <a:pt x="671503" y="955304"/>
                  </a:cubicBezTo>
                  <a:close/>
                  <a:moveTo>
                    <a:pt x="643374" y="923269"/>
                  </a:moveTo>
                  <a:lnTo>
                    <a:pt x="643374" y="939286"/>
                  </a:lnTo>
                  <a:lnTo>
                    <a:pt x="789291" y="939286"/>
                  </a:lnTo>
                  <a:cubicBezTo>
                    <a:pt x="788770" y="978354"/>
                    <a:pt x="787858" y="1013514"/>
                    <a:pt x="786556" y="1044768"/>
                  </a:cubicBezTo>
                  <a:cubicBezTo>
                    <a:pt x="786035" y="1055968"/>
                    <a:pt x="783626" y="1063911"/>
                    <a:pt x="779329" y="1068599"/>
                  </a:cubicBezTo>
                  <a:cubicBezTo>
                    <a:pt x="774771" y="1073287"/>
                    <a:pt x="767087" y="1075566"/>
                    <a:pt x="756279" y="1075436"/>
                  </a:cubicBezTo>
                  <a:cubicBezTo>
                    <a:pt x="747944" y="1075436"/>
                    <a:pt x="735443" y="1074850"/>
                    <a:pt x="718774" y="1073678"/>
                  </a:cubicBezTo>
                  <a:cubicBezTo>
                    <a:pt x="720337" y="1080710"/>
                    <a:pt x="721379" y="1086766"/>
                    <a:pt x="721899" y="1091844"/>
                  </a:cubicBezTo>
                  <a:cubicBezTo>
                    <a:pt x="735052" y="1092365"/>
                    <a:pt x="747228" y="1092626"/>
                    <a:pt x="758427" y="1092626"/>
                  </a:cubicBezTo>
                  <a:cubicBezTo>
                    <a:pt x="786947" y="1092626"/>
                    <a:pt x="801792" y="1078041"/>
                    <a:pt x="802964" y="1048870"/>
                  </a:cubicBezTo>
                  <a:cubicBezTo>
                    <a:pt x="804136" y="1026602"/>
                    <a:pt x="805373" y="984735"/>
                    <a:pt x="806676" y="923269"/>
                  </a:cubicBezTo>
                  <a:close/>
                  <a:moveTo>
                    <a:pt x="354080" y="909009"/>
                  </a:moveTo>
                  <a:cubicBezTo>
                    <a:pt x="340797" y="937398"/>
                    <a:pt x="322501" y="960318"/>
                    <a:pt x="299190" y="977768"/>
                  </a:cubicBezTo>
                  <a:cubicBezTo>
                    <a:pt x="303097" y="981284"/>
                    <a:pt x="306613" y="985060"/>
                    <a:pt x="309739" y="989097"/>
                  </a:cubicBezTo>
                  <a:cubicBezTo>
                    <a:pt x="328621" y="973991"/>
                    <a:pt x="345550" y="953937"/>
                    <a:pt x="360526" y="928933"/>
                  </a:cubicBezTo>
                  <a:cubicBezTo>
                    <a:pt x="375632" y="955239"/>
                    <a:pt x="393603" y="974577"/>
                    <a:pt x="414439" y="986948"/>
                  </a:cubicBezTo>
                  <a:cubicBezTo>
                    <a:pt x="417304" y="983042"/>
                    <a:pt x="420820" y="978744"/>
                    <a:pt x="424987" y="974056"/>
                  </a:cubicBezTo>
                  <a:cubicBezTo>
                    <a:pt x="402719" y="962727"/>
                    <a:pt x="384292" y="942998"/>
                    <a:pt x="369707" y="914869"/>
                  </a:cubicBezTo>
                  <a:lnTo>
                    <a:pt x="373223" y="909009"/>
                  </a:lnTo>
                  <a:close/>
                  <a:moveTo>
                    <a:pt x="265006" y="907056"/>
                  </a:moveTo>
                  <a:cubicBezTo>
                    <a:pt x="262662" y="916692"/>
                    <a:pt x="259863" y="926915"/>
                    <a:pt x="256607" y="937724"/>
                  </a:cubicBezTo>
                  <a:lnTo>
                    <a:pt x="232580" y="937724"/>
                  </a:lnTo>
                  <a:lnTo>
                    <a:pt x="232580" y="951006"/>
                  </a:lnTo>
                  <a:lnTo>
                    <a:pt x="252700" y="951006"/>
                  </a:lnTo>
                  <a:cubicBezTo>
                    <a:pt x="247491" y="967675"/>
                    <a:pt x="241501" y="985581"/>
                    <a:pt x="234729" y="1004724"/>
                  </a:cubicBezTo>
                  <a:lnTo>
                    <a:pt x="234729" y="1017030"/>
                  </a:lnTo>
                  <a:lnTo>
                    <a:pt x="272625" y="1017030"/>
                  </a:lnTo>
                  <a:lnTo>
                    <a:pt x="272625" y="1044964"/>
                  </a:lnTo>
                  <a:cubicBezTo>
                    <a:pt x="259211" y="1046526"/>
                    <a:pt x="245147" y="1047959"/>
                    <a:pt x="230432" y="1049261"/>
                  </a:cubicBezTo>
                  <a:lnTo>
                    <a:pt x="231994" y="1063911"/>
                  </a:lnTo>
                  <a:cubicBezTo>
                    <a:pt x="245408" y="1062218"/>
                    <a:pt x="258951" y="1060525"/>
                    <a:pt x="272625" y="1058832"/>
                  </a:cubicBezTo>
                  <a:lnTo>
                    <a:pt x="272625" y="1100439"/>
                  </a:lnTo>
                  <a:lnTo>
                    <a:pt x="286689" y="1100439"/>
                  </a:lnTo>
                  <a:lnTo>
                    <a:pt x="286689" y="1057270"/>
                  </a:lnTo>
                  <a:cubicBezTo>
                    <a:pt x="295544" y="1056228"/>
                    <a:pt x="304464" y="1055186"/>
                    <a:pt x="313450" y="1054144"/>
                  </a:cubicBezTo>
                  <a:cubicBezTo>
                    <a:pt x="313710" y="1047763"/>
                    <a:pt x="313906" y="1042945"/>
                    <a:pt x="314036" y="1039689"/>
                  </a:cubicBezTo>
                  <a:cubicBezTo>
                    <a:pt x="305311" y="1040992"/>
                    <a:pt x="296195" y="1042229"/>
                    <a:pt x="286689" y="1043401"/>
                  </a:cubicBezTo>
                  <a:lnTo>
                    <a:pt x="286689" y="1017030"/>
                  </a:lnTo>
                  <a:lnTo>
                    <a:pt x="311692" y="1017030"/>
                  </a:lnTo>
                  <a:lnTo>
                    <a:pt x="311692" y="1003747"/>
                  </a:lnTo>
                  <a:lnTo>
                    <a:pt x="286689" y="1003747"/>
                  </a:lnTo>
                  <a:lnTo>
                    <a:pt x="286689" y="960969"/>
                  </a:lnTo>
                  <a:lnTo>
                    <a:pt x="272625" y="960969"/>
                  </a:lnTo>
                  <a:lnTo>
                    <a:pt x="272625" y="1003747"/>
                  </a:lnTo>
                  <a:lnTo>
                    <a:pt x="249184" y="1003747"/>
                  </a:lnTo>
                  <a:cubicBezTo>
                    <a:pt x="255174" y="987079"/>
                    <a:pt x="261165" y="969498"/>
                    <a:pt x="267155" y="951006"/>
                  </a:cubicBezTo>
                  <a:lnTo>
                    <a:pt x="314622" y="951006"/>
                  </a:lnTo>
                  <a:lnTo>
                    <a:pt x="314622" y="937724"/>
                  </a:lnTo>
                  <a:lnTo>
                    <a:pt x="271453" y="937724"/>
                  </a:lnTo>
                  <a:cubicBezTo>
                    <a:pt x="274317" y="928868"/>
                    <a:pt x="277182" y="919753"/>
                    <a:pt x="280047" y="910376"/>
                  </a:cubicBezTo>
                  <a:close/>
                  <a:moveTo>
                    <a:pt x="476556" y="906274"/>
                  </a:moveTo>
                  <a:cubicBezTo>
                    <a:pt x="464315" y="928933"/>
                    <a:pt x="448884" y="947556"/>
                    <a:pt x="430261" y="962141"/>
                  </a:cubicBezTo>
                  <a:cubicBezTo>
                    <a:pt x="434038" y="966568"/>
                    <a:pt x="437033" y="970670"/>
                    <a:pt x="439247" y="974447"/>
                  </a:cubicBezTo>
                  <a:cubicBezTo>
                    <a:pt x="446474" y="968001"/>
                    <a:pt x="453376" y="961099"/>
                    <a:pt x="459953" y="953741"/>
                  </a:cubicBezTo>
                  <a:lnTo>
                    <a:pt x="459953" y="1022304"/>
                  </a:lnTo>
                  <a:lnTo>
                    <a:pt x="473431" y="1022304"/>
                  </a:lnTo>
                  <a:lnTo>
                    <a:pt x="473431" y="1015272"/>
                  </a:lnTo>
                  <a:lnTo>
                    <a:pt x="588289" y="1015272"/>
                  </a:lnTo>
                  <a:lnTo>
                    <a:pt x="588289" y="1020351"/>
                  </a:lnTo>
                  <a:lnTo>
                    <a:pt x="601963" y="1020351"/>
                  </a:lnTo>
                  <a:lnTo>
                    <a:pt x="601963" y="948467"/>
                  </a:lnTo>
                  <a:lnTo>
                    <a:pt x="464445" y="948467"/>
                  </a:lnTo>
                  <a:cubicBezTo>
                    <a:pt x="468222" y="944039"/>
                    <a:pt x="471868" y="939416"/>
                    <a:pt x="475384" y="934598"/>
                  </a:cubicBezTo>
                  <a:lnTo>
                    <a:pt x="621496" y="934598"/>
                  </a:lnTo>
                  <a:lnTo>
                    <a:pt x="621496" y="922097"/>
                  </a:lnTo>
                  <a:lnTo>
                    <a:pt x="484077" y="922097"/>
                  </a:lnTo>
                  <a:cubicBezTo>
                    <a:pt x="487397" y="917018"/>
                    <a:pt x="490621" y="911744"/>
                    <a:pt x="493746" y="906274"/>
                  </a:cubicBezTo>
                  <a:close/>
                  <a:moveTo>
                    <a:pt x="377695" y="562609"/>
                  </a:moveTo>
                  <a:cubicBezTo>
                    <a:pt x="380219" y="562535"/>
                    <a:pt x="381927" y="564167"/>
                    <a:pt x="383486" y="565281"/>
                  </a:cubicBezTo>
                  <a:cubicBezTo>
                    <a:pt x="385045" y="566395"/>
                    <a:pt x="386456" y="567286"/>
                    <a:pt x="387050" y="569290"/>
                  </a:cubicBezTo>
                  <a:cubicBezTo>
                    <a:pt x="387644" y="571295"/>
                    <a:pt x="388980" y="572705"/>
                    <a:pt x="387050" y="577308"/>
                  </a:cubicBezTo>
                  <a:cubicBezTo>
                    <a:pt x="385120" y="581911"/>
                    <a:pt x="378660" y="590745"/>
                    <a:pt x="375468" y="596907"/>
                  </a:cubicBezTo>
                  <a:lnTo>
                    <a:pt x="373531" y="601176"/>
                  </a:lnTo>
                  <a:lnTo>
                    <a:pt x="373362" y="600651"/>
                  </a:lnTo>
                  <a:cubicBezTo>
                    <a:pt x="371375" y="596879"/>
                    <a:pt x="368730" y="596572"/>
                    <a:pt x="368340" y="593343"/>
                  </a:cubicBezTo>
                  <a:cubicBezTo>
                    <a:pt x="367820" y="589037"/>
                    <a:pt x="371236" y="583395"/>
                    <a:pt x="371904" y="579980"/>
                  </a:cubicBezTo>
                  <a:cubicBezTo>
                    <a:pt x="372572" y="576565"/>
                    <a:pt x="372498" y="575229"/>
                    <a:pt x="372349" y="572854"/>
                  </a:cubicBezTo>
                  <a:cubicBezTo>
                    <a:pt x="372201" y="570478"/>
                    <a:pt x="370567" y="569736"/>
                    <a:pt x="371013" y="565726"/>
                  </a:cubicBezTo>
                  <a:lnTo>
                    <a:pt x="371200" y="564810"/>
                  </a:lnTo>
                  <a:lnTo>
                    <a:pt x="372172" y="564498"/>
                  </a:lnTo>
                  <a:cubicBezTo>
                    <a:pt x="375120" y="563389"/>
                    <a:pt x="375802" y="562665"/>
                    <a:pt x="377695" y="562609"/>
                  </a:cubicBezTo>
                  <a:close/>
                  <a:moveTo>
                    <a:pt x="597223" y="524280"/>
                  </a:moveTo>
                  <a:cubicBezTo>
                    <a:pt x="594806" y="524399"/>
                    <a:pt x="592524" y="524819"/>
                    <a:pt x="590899" y="525351"/>
                  </a:cubicBezTo>
                  <a:cubicBezTo>
                    <a:pt x="587650" y="526415"/>
                    <a:pt x="587034" y="530000"/>
                    <a:pt x="584849" y="531400"/>
                  </a:cubicBezTo>
                  <a:cubicBezTo>
                    <a:pt x="582664" y="532801"/>
                    <a:pt x="579695" y="532577"/>
                    <a:pt x="577790" y="533753"/>
                  </a:cubicBezTo>
                  <a:cubicBezTo>
                    <a:pt x="575885" y="534930"/>
                    <a:pt x="573700" y="536217"/>
                    <a:pt x="573420" y="538458"/>
                  </a:cubicBezTo>
                  <a:cubicBezTo>
                    <a:pt x="573140" y="540699"/>
                    <a:pt x="575661" y="543892"/>
                    <a:pt x="576109" y="547197"/>
                  </a:cubicBezTo>
                  <a:cubicBezTo>
                    <a:pt x="576557" y="550502"/>
                    <a:pt x="575941" y="554479"/>
                    <a:pt x="576109" y="558288"/>
                  </a:cubicBezTo>
                  <a:cubicBezTo>
                    <a:pt x="576277" y="562097"/>
                    <a:pt x="576950" y="567474"/>
                    <a:pt x="577118" y="570051"/>
                  </a:cubicBezTo>
                  <a:cubicBezTo>
                    <a:pt x="577286" y="572628"/>
                    <a:pt x="577006" y="571060"/>
                    <a:pt x="577118" y="573748"/>
                  </a:cubicBezTo>
                  <a:cubicBezTo>
                    <a:pt x="577230" y="576437"/>
                    <a:pt x="577902" y="582151"/>
                    <a:pt x="577790" y="586184"/>
                  </a:cubicBezTo>
                  <a:cubicBezTo>
                    <a:pt x="577678" y="590217"/>
                    <a:pt x="577342" y="596659"/>
                    <a:pt x="576445" y="597947"/>
                  </a:cubicBezTo>
                  <a:cubicBezTo>
                    <a:pt x="575549" y="599236"/>
                    <a:pt x="573980" y="595202"/>
                    <a:pt x="572412" y="593914"/>
                  </a:cubicBezTo>
                  <a:cubicBezTo>
                    <a:pt x="570843" y="592625"/>
                    <a:pt x="569218" y="591898"/>
                    <a:pt x="567033" y="590217"/>
                  </a:cubicBezTo>
                  <a:cubicBezTo>
                    <a:pt x="564848" y="588537"/>
                    <a:pt x="562103" y="585623"/>
                    <a:pt x="559302" y="583831"/>
                  </a:cubicBezTo>
                  <a:cubicBezTo>
                    <a:pt x="556501" y="582039"/>
                    <a:pt x="552691" y="580078"/>
                    <a:pt x="550226" y="579462"/>
                  </a:cubicBezTo>
                  <a:cubicBezTo>
                    <a:pt x="547761" y="578846"/>
                    <a:pt x="546025" y="579294"/>
                    <a:pt x="544511" y="580134"/>
                  </a:cubicBezTo>
                  <a:cubicBezTo>
                    <a:pt x="542998" y="580975"/>
                    <a:pt x="542886" y="583719"/>
                    <a:pt x="541150" y="584503"/>
                  </a:cubicBezTo>
                  <a:cubicBezTo>
                    <a:pt x="539413" y="585287"/>
                    <a:pt x="535716" y="584559"/>
                    <a:pt x="534091" y="584839"/>
                  </a:cubicBezTo>
                  <a:cubicBezTo>
                    <a:pt x="532466" y="585119"/>
                    <a:pt x="531290" y="584727"/>
                    <a:pt x="531402" y="586184"/>
                  </a:cubicBezTo>
                  <a:cubicBezTo>
                    <a:pt x="531514" y="587640"/>
                    <a:pt x="533755" y="591730"/>
                    <a:pt x="534763" y="593577"/>
                  </a:cubicBezTo>
                  <a:cubicBezTo>
                    <a:pt x="535772" y="595426"/>
                    <a:pt x="536892" y="595594"/>
                    <a:pt x="537452" y="597275"/>
                  </a:cubicBezTo>
                  <a:cubicBezTo>
                    <a:pt x="538012" y="598956"/>
                    <a:pt x="538124" y="600412"/>
                    <a:pt x="538124" y="603660"/>
                  </a:cubicBezTo>
                  <a:cubicBezTo>
                    <a:pt x="538124" y="606910"/>
                    <a:pt x="537060" y="613351"/>
                    <a:pt x="537452" y="616769"/>
                  </a:cubicBezTo>
                  <a:cubicBezTo>
                    <a:pt x="537844" y="620185"/>
                    <a:pt x="540365" y="621978"/>
                    <a:pt x="540477" y="624162"/>
                  </a:cubicBezTo>
                  <a:cubicBezTo>
                    <a:pt x="540589" y="626347"/>
                    <a:pt x="539245" y="628140"/>
                    <a:pt x="538124" y="629876"/>
                  </a:cubicBezTo>
                  <a:cubicBezTo>
                    <a:pt x="537004" y="631612"/>
                    <a:pt x="535323" y="632901"/>
                    <a:pt x="533755" y="634581"/>
                  </a:cubicBezTo>
                  <a:cubicBezTo>
                    <a:pt x="533755" y="634581"/>
                    <a:pt x="530786" y="638838"/>
                    <a:pt x="528713" y="639959"/>
                  </a:cubicBezTo>
                  <a:cubicBezTo>
                    <a:pt x="526640" y="641079"/>
                    <a:pt x="523447" y="640407"/>
                    <a:pt x="521318" y="641303"/>
                  </a:cubicBezTo>
                  <a:cubicBezTo>
                    <a:pt x="519188" y="642199"/>
                    <a:pt x="517564" y="644608"/>
                    <a:pt x="515939" y="645337"/>
                  </a:cubicBezTo>
                  <a:cubicBezTo>
                    <a:pt x="514314" y="646065"/>
                    <a:pt x="513698" y="645505"/>
                    <a:pt x="511569" y="645673"/>
                  </a:cubicBezTo>
                  <a:cubicBezTo>
                    <a:pt x="511569" y="645673"/>
                    <a:pt x="505127" y="645673"/>
                    <a:pt x="503166" y="646345"/>
                  </a:cubicBezTo>
                  <a:cubicBezTo>
                    <a:pt x="501205" y="647017"/>
                    <a:pt x="500757" y="647970"/>
                    <a:pt x="499805" y="649705"/>
                  </a:cubicBezTo>
                  <a:cubicBezTo>
                    <a:pt x="498852" y="651442"/>
                    <a:pt x="497844" y="655139"/>
                    <a:pt x="497452" y="656764"/>
                  </a:cubicBezTo>
                  <a:cubicBezTo>
                    <a:pt x="497059" y="658388"/>
                    <a:pt x="498908" y="658612"/>
                    <a:pt x="497452" y="659452"/>
                  </a:cubicBezTo>
                  <a:cubicBezTo>
                    <a:pt x="495995" y="660292"/>
                    <a:pt x="490784" y="661021"/>
                    <a:pt x="488711" y="661805"/>
                  </a:cubicBezTo>
                  <a:cubicBezTo>
                    <a:pt x="486638" y="662589"/>
                    <a:pt x="486582" y="663766"/>
                    <a:pt x="485014" y="664158"/>
                  </a:cubicBezTo>
                  <a:cubicBezTo>
                    <a:pt x="483445" y="664550"/>
                    <a:pt x="483389" y="663934"/>
                    <a:pt x="479300" y="664158"/>
                  </a:cubicBezTo>
                  <a:cubicBezTo>
                    <a:pt x="475210" y="664382"/>
                    <a:pt x="464565" y="664494"/>
                    <a:pt x="460475" y="665502"/>
                  </a:cubicBezTo>
                  <a:cubicBezTo>
                    <a:pt x="456386" y="666511"/>
                    <a:pt x="455881" y="667910"/>
                    <a:pt x="454761" y="670207"/>
                  </a:cubicBezTo>
                  <a:cubicBezTo>
                    <a:pt x="453640" y="672504"/>
                    <a:pt x="452408" y="676425"/>
                    <a:pt x="453753" y="679282"/>
                  </a:cubicBezTo>
                  <a:cubicBezTo>
                    <a:pt x="455097" y="682139"/>
                    <a:pt x="460363" y="685220"/>
                    <a:pt x="462828" y="687348"/>
                  </a:cubicBezTo>
                  <a:cubicBezTo>
                    <a:pt x="465293" y="689477"/>
                    <a:pt x="466133" y="690877"/>
                    <a:pt x="468542" y="692054"/>
                  </a:cubicBezTo>
                  <a:cubicBezTo>
                    <a:pt x="470952" y="693230"/>
                    <a:pt x="475826" y="695134"/>
                    <a:pt x="477283" y="694407"/>
                  </a:cubicBezTo>
                  <a:cubicBezTo>
                    <a:pt x="478739" y="693678"/>
                    <a:pt x="478907" y="690765"/>
                    <a:pt x="479972" y="689701"/>
                  </a:cubicBezTo>
                  <a:cubicBezTo>
                    <a:pt x="481036" y="688636"/>
                    <a:pt x="481540" y="688917"/>
                    <a:pt x="483669" y="688020"/>
                  </a:cubicBezTo>
                  <a:cubicBezTo>
                    <a:pt x="485798" y="687124"/>
                    <a:pt x="489271" y="686003"/>
                    <a:pt x="492745" y="684324"/>
                  </a:cubicBezTo>
                  <a:cubicBezTo>
                    <a:pt x="496219" y="682643"/>
                    <a:pt x="500197" y="680234"/>
                    <a:pt x="504510" y="677937"/>
                  </a:cubicBezTo>
                  <a:cubicBezTo>
                    <a:pt x="508824" y="675642"/>
                    <a:pt x="514258" y="672616"/>
                    <a:pt x="518628" y="670543"/>
                  </a:cubicBezTo>
                  <a:cubicBezTo>
                    <a:pt x="522999" y="668471"/>
                    <a:pt x="526136" y="667686"/>
                    <a:pt x="530730" y="665502"/>
                  </a:cubicBezTo>
                  <a:cubicBezTo>
                    <a:pt x="535323" y="663318"/>
                    <a:pt x="540533" y="658892"/>
                    <a:pt x="546193" y="657436"/>
                  </a:cubicBezTo>
                  <a:cubicBezTo>
                    <a:pt x="551851" y="655980"/>
                    <a:pt x="560198" y="657044"/>
                    <a:pt x="564680" y="656764"/>
                  </a:cubicBezTo>
                  <a:cubicBezTo>
                    <a:pt x="569161" y="656484"/>
                    <a:pt x="570507" y="655588"/>
                    <a:pt x="573084" y="655756"/>
                  </a:cubicBezTo>
                  <a:cubicBezTo>
                    <a:pt x="575661" y="655924"/>
                    <a:pt x="578798" y="656260"/>
                    <a:pt x="580143" y="657771"/>
                  </a:cubicBezTo>
                  <a:cubicBezTo>
                    <a:pt x="581487" y="659284"/>
                    <a:pt x="581263" y="662421"/>
                    <a:pt x="581151" y="664830"/>
                  </a:cubicBezTo>
                  <a:cubicBezTo>
                    <a:pt x="581039" y="667238"/>
                    <a:pt x="579415" y="669871"/>
                    <a:pt x="579471" y="672224"/>
                  </a:cubicBezTo>
                  <a:cubicBezTo>
                    <a:pt x="579527" y="674577"/>
                    <a:pt x="581095" y="676761"/>
                    <a:pt x="581487" y="678946"/>
                  </a:cubicBezTo>
                  <a:cubicBezTo>
                    <a:pt x="581880" y="681131"/>
                    <a:pt x="581375" y="683091"/>
                    <a:pt x="581824" y="685332"/>
                  </a:cubicBezTo>
                  <a:cubicBezTo>
                    <a:pt x="582272" y="687572"/>
                    <a:pt x="584737" y="691270"/>
                    <a:pt x="584176" y="692390"/>
                  </a:cubicBezTo>
                  <a:cubicBezTo>
                    <a:pt x="583616" y="693510"/>
                    <a:pt x="580031" y="692782"/>
                    <a:pt x="578462" y="692054"/>
                  </a:cubicBezTo>
                  <a:cubicBezTo>
                    <a:pt x="576894" y="691325"/>
                    <a:pt x="576726" y="689757"/>
                    <a:pt x="574765" y="688020"/>
                  </a:cubicBezTo>
                  <a:cubicBezTo>
                    <a:pt x="572804" y="686284"/>
                    <a:pt x="569330" y="682867"/>
                    <a:pt x="566697" y="681635"/>
                  </a:cubicBezTo>
                  <a:cubicBezTo>
                    <a:pt x="564064" y="680402"/>
                    <a:pt x="561599" y="679842"/>
                    <a:pt x="558966" y="680626"/>
                  </a:cubicBezTo>
                  <a:cubicBezTo>
                    <a:pt x="556333" y="681411"/>
                    <a:pt x="553531" y="684884"/>
                    <a:pt x="550898" y="686340"/>
                  </a:cubicBezTo>
                  <a:cubicBezTo>
                    <a:pt x="548265" y="687796"/>
                    <a:pt x="545856" y="687908"/>
                    <a:pt x="543166" y="689365"/>
                  </a:cubicBezTo>
                  <a:cubicBezTo>
                    <a:pt x="540477" y="690821"/>
                    <a:pt x="538012" y="693510"/>
                    <a:pt x="534763" y="695078"/>
                  </a:cubicBezTo>
                  <a:cubicBezTo>
                    <a:pt x="531514" y="696647"/>
                    <a:pt x="527480" y="696983"/>
                    <a:pt x="523671" y="698775"/>
                  </a:cubicBezTo>
                  <a:cubicBezTo>
                    <a:pt x="519861" y="700568"/>
                    <a:pt x="514594" y="703929"/>
                    <a:pt x="511905" y="705833"/>
                  </a:cubicBezTo>
                  <a:cubicBezTo>
                    <a:pt x="509216" y="707738"/>
                    <a:pt x="506695" y="708242"/>
                    <a:pt x="507536" y="710203"/>
                  </a:cubicBezTo>
                  <a:cubicBezTo>
                    <a:pt x="508376" y="712164"/>
                    <a:pt x="513642" y="717261"/>
                    <a:pt x="516947" y="717597"/>
                  </a:cubicBezTo>
                  <a:cubicBezTo>
                    <a:pt x="520253" y="717933"/>
                    <a:pt x="524343" y="713787"/>
                    <a:pt x="527368" y="712220"/>
                  </a:cubicBezTo>
                  <a:cubicBezTo>
                    <a:pt x="527368" y="712220"/>
                    <a:pt x="531738" y="709026"/>
                    <a:pt x="535099" y="708186"/>
                  </a:cubicBezTo>
                  <a:cubicBezTo>
                    <a:pt x="538460" y="707346"/>
                    <a:pt x="542886" y="708466"/>
                    <a:pt x="547537" y="707178"/>
                  </a:cubicBezTo>
                  <a:cubicBezTo>
                    <a:pt x="552187" y="705889"/>
                    <a:pt x="558517" y="701521"/>
                    <a:pt x="562999" y="700456"/>
                  </a:cubicBezTo>
                  <a:cubicBezTo>
                    <a:pt x="567481" y="699392"/>
                    <a:pt x="571852" y="699112"/>
                    <a:pt x="574429" y="700792"/>
                  </a:cubicBezTo>
                  <a:cubicBezTo>
                    <a:pt x="577006" y="702473"/>
                    <a:pt x="577958" y="705497"/>
                    <a:pt x="578462" y="710539"/>
                  </a:cubicBezTo>
                  <a:cubicBezTo>
                    <a:pt x="578840" y="714319"/>
                    <a:pt x="577769" y="720653"/>
                    <a:pt x="577446" y="726065"/>
                  </a:cubicBezTo>
                  <a:cubicBezTo>
                    <a:pt x="577447" y="726759"/>
                    <a:pt x="577448" y="727453"/>
                    <a:pt x="577449" y="728148"/>
                  </a:cubicBezTo>
                  <a:lnTo>
                    <a:pt x="576781" y="730369"/>
                  </a:lnTo>
                  <a:cubicBezTo>
                    <a:pt x="574709" y="734065"/>
                    <a:pt x="571628" y="737875"/>
                    <a:pt x="569386" y="740788"/>
                  </a:cubicBezTo>
                  <a:cubicBezTo>
                    <a:pt x="567145" y="743700"/>
                    <a:pt x="564848" y="745437"/>
                    <a:pt x="563335" y="747845"/>
                  </a:cubicBezTo>
                  <a:cubicBezTo>
                    <a:pt x="561823" y="750254"/>
                    <a:pt x="562887" y="752886"/>
                    <a:pt x="560310" y="755239"/>
                  </a:cubicBezTo>
                  <a:cubicBezTo>
                    <a:pt x="557733" y="757592"/>
                    <a:pt x="551739" y="758657"/>
                    <a:pt x="547873" y="761961"/>
                  </a:cubicBezTo>
                  <a:cubicBezTo>
                    <a:pt x="544007" y="765266"/>
                    <a:pt x="540701" y="771876"/>
                    <a:pt x="537116" y="775069"/>
                  </a:cubicBezTo>
                  <a:cubicBezTo>
                    <a:pt x="533531" y="778262"/>
                    <a:pt x="530450" y="778598"/>
                    <a:pt x="526360" y="781118"/>
                  </a:cubicBezTo>
                  <a:cubicBezTo>
                    <a:pt x="522270" y="783639"/>
                    <a:pt x="516723" y="787505"/>
                    <a:pt x="512578" y="790193"/>
                  </a:cubicBezTo>
                  <a:cubicBezTo>
                    <a:pt x="512578" y="790193"/>
                    <a:pt x="505407" y="793946"/>
                    <a:pt x="501485" y="797252"/>
                  </a:cubicBezTo>
                  <a:cubicBezTo>
                    <a:pt x="497564" y="800556"/>
                    <a:pt x="493081" y="806885"/>
                    <a:pt x="489047" y="810023"/>
                  </a:cubicBezTo>
                  <a:cubicBezTo>
                    <a:pt x="485014" y="813160"/>
                    <a:pt x="479860" y="813832"/>
                    <a:pt x="477283" y="816072"/>
                  </a:cubicBezTo>
                  <a:cubicBezTo>
                    <a:pt x="474706" y="818313"/>
                    <a:pt x="472297" y="821954"/>
                    <a:pt x="473585" y="823467"/>
                  </a:cubicBezTo>
                  <a:cubicBezTo>
                    <a:pt x="474874" y="824979"/>
                    <a:pt x="481148" y="825875"/>
                    <a:pt x="485014" y="825148"/>
                  </a:cubicBezTo>
                  <a:cubicBezTo>
                    <a:pt x="488879" y="824419"/>
                    <a:pt x="492072" y="821058"/>
                    <a:pt x="496779" y="819097"/>
                  </a:cubicBezTo>
                  <a:cubicBezTo>
                    <a:pt x="501485" y="817136"/>
                    <a:pt x="508432" y="815569"/>
                    <a:pt x="513250" y="813384"/>
                  </a:cubicBezTo>
                  <a:cubicBezTo>
                    <a:pt x="518068" y="811199"/>
                    <a:pt x="520590" y="809182"/>
                    <a:pt x="525688" y="805990"/>
                  </a:cubicBezTo>
                  <a:cubicBezTo>
                    <a:pt x="530786" y="802797"/>
                    <a:pt x="538405" y="797587"/>
                    <a:pt x="543839" y="794226"/>
                  </a:cubicBezTo>
                  <a:cubicBezTo>
                    <a:pt x="549274" y="790865"/>
                    <a:pt x="553083" y="790249"/>
                    <a:pt x="558293" y="785824"/>
                  </a:cubicBezTo>
                  <a:cubicBezTo>
                    <a:pt x="563503" y="781398"/>
                    <a:pt x="570563" y="772436"/>
                    <a:pt x="575101" y="767675"/>
                  </a:cubicBezTo>
                  <a:cubicBezTo>
                    <a:pt x="579639" y="762913"/>
                    <a:pt x="581375" y="762129"/>
                    <a:pt x="585521" y="757256"/>
                  </a:cubicBezTo>
                  <a:cubicBezTo>
                    <a:pt x="588630" y="753601"/>
                    <a:pt x="593378" y="747646"/>
                    <a:pt x="596929" y="742793"/>
                  </a:cubicBezTo>
                  <a:lnTo>
                    <a:pt x="599633" y="738925"/>
                  </a:lnTo>
                  <a:lnTo>
                    <a:pt x="600312" y="738435"/>
                  </a:lnTo>
                  <a:cubicBezTo>
                    <a:pt x="605690" y="733673"/>
                    <a:pt x="610228" y="725943"/>
                    <a:pt x="615438" y="718941"/>
                  </a:cubicBezTo>
                  <a:cubicBezTo>
                    <a:pt x="620648" y="711939"/>
                    <a:pt x="626475" y="702641"/>
                    <a:pt x="631573" y="696423"/>
                  </a:cubicBezTo>
                  <a:cubicBezTo>
                    <a:pt x="636671" y="690205"/>
                    <a:pt x="641377" y="685611"/>
                    <a:pt x="646026" y="681635"/>
                  </a:cubicBezTo>
                  <a:cubicBezTo>
                    <a:pt x="650677" y="677657"/>
                    <a:pt x="657064" y="675809"/>
                    <a:pt x="659473" y="672560"/>
                  </a:cubicBezTo>
                  <a:cubicBezTo>
                    <a:pt x="661882" y="669311"/>
                    <a:pt x="661041" y="664942"/>
                    <a:pt x="660481" y="662141"/>
                  </a:cubicBezTo>
                  <a:cubicBezTo>
                    <a:pt x="659921" y="659340"/>
                    <a:pt x="656952" y="657828"/>
                    <a:pt x="656111" y="655756"/>
                  </a:cubicBezTo>
                  <a:cubicBezTo>
                    <a:pt x="655271" y="653683"/>
                    <a:pt x="656223" y="651890"/>
                    <a:pt x="655439" y="649705"/>
                  </a:cubicBezTo>
                  <a:cubicBezTo>
                    <a:pt x="654655" y="647521"/>
                    <a:pt x="653983" y="643544"/>
                    <a:pt x="651406" y="642648"/>
                  </a:cubicBezTo>
                  <a:cubicBezTo>
                    <a:pt x="648829" y="641751"/>
                    <a:pt x="643618" y="643880"/>
                    <a:pt x="639976" y="644328"/>
                  </a:cubicBezTo>
                  <a:cubicBezTo>
                    <a:pt x="636335" y="644777"/>
                    <a:pt x="631461" y="644328"/>
                    <a:pt x="629556" y="645337"/>
                  </a:cubicBezTo>
                  <a:cubicBezTo>
                    <a:pt x="627651" y="646345"/>
                    <a:pt x="629388" y="649201"/>
                    <a:pt x="628548" y="650378"/>
                  </a:cubicBezTo>
                  <a:cubicBezTo>
                    <a:pt x="627707" y="651554"/>
                    <a:pt x="625466" y="650658"/>
                    <a:pt x="624514" y="652394"/>
                  </a:cubicBezTo>
                  <a:cubicBezTo>
                    <a:pt x="623562" y="654131"/>
                    <a:pt x="622890" y="657884"/>
                    <a:pt x="622833" y="660797"/>
                  </a:cubicBezTo>
                  <a:cubicBezTo>
                    <a:pt x="622777" y="663710"/>
                    <a:pt x="624850" y="668022"/>
                    <a:pt x="624178" y="669871"/>
                  </a:cubicBezTo>
                  <a:cubicBezTo>
                    <a:pt x="623506" y="671720"/>
                    <a:pt x="620536" y="672280"/>
                    <a:pt x="618799" y="671888"/>
                  </a:cubicBezTo>
                  <a:cubicBezTo>
                    <a:pt x="617062" y="671496"/>
                    <a:pt x="613981" y="671272"/>
                    <a:pt x="613757" y="667518"/>
                  </a:cubicBezTo>
                  <a:cubicBezTo>
                    <a:pt x="613533" y="663766"/>
                    <a:pt x="616278" y="653739"/>
                    <a:pt x="617454" y="649369"/>
                  </a:cubicBezTo>
                  <a:cubicBezTo>
                    <a:pt x="618631" y="645000"/>
                    <a:pt x="618295" y="643600"/>
                    <a:pt x="620816" y="641303"/>
                  </a:cubicBezTo>
                  <a:cubicBezTo>
                    <a:pt x="623338" y="639006"/>
                    <a:pt x="628772" y="636878"/>
                    <a:pt x="632581" y="635590"/>
                  </a:cubicBezTo>
                  <a:cubicBezTo>
                    <a:pt x="636391" y="634301"/>
                    <a:pt x="640200" y="634189"/>
                    <a:pt x="643674" y="633573"/>
                  </a:cubicBezTo>
                  <a:cubicBezTo>
                    <a:pt x="643674" y="633573"/>
                    <a:pt x="647484" y="631948"/>
                    <a:pt x="653422" y="631892"/>
                  </a:cubicBezTo>
                  <a:cubicBezTo>
                    <a:pt x="659361" y="631836"/>
                    <a:pt x="672023" y="633237"/>
                    <a:pt x="679305" y="633237"/>
                  </a:cubicBezTo>
                  <a:cubicBezTo>
                    <a:pt x="686588" y="633237"/>
                    <a:pt x="692527" y="633125"/>
                    <a:pt x="697120" y="631892"/>
                  </a:cubicBezTo>
                  <a:cubicBezTo>
                    <a:pt x="701715" y="630660"/>
                    <a:pt x="706869" y="629036"/>
                    <a:pt x="706869" y="625843"/>
                  </a:cubicBezTo>
                  <a:cubicBezTo>
                    <a:pt x="706869" y="622650"/>
                    <a:pt x="700315" y="615928"/>
                    <a:pt x="697120" y="612735"/>
                  </a:cubicBezTo>
                  <a:cubicBezTo>
                    <a:pt x="693927" y="609543"/>
                    <a:pt x="691238" y="606910"/>
                    <a:pt x="687709" y="606686"/>
                  </a:cubicBezTo>
                  <a:cubicBezTo>
                    <a:pt x="684179" y="606462"/>
                    <a:pt x="679586" y="610775"/>
                    <a:pt x="675944" y="611391"/>
                  </a:cubicBezTo>
                  <a:cubicBezTo>
                    <a:pt x="672303" y="612007"/>
                    <a:pt x="668436" y="610047"/>
                    <a:pt x="665859" y="610383"/>
                  </a:cubicBezTo>
                  <a:cubicBezTo>
                    <a:pt x="663282" y="610719"/>
                    <a:pt x="663394" y="612679"/>
                    <a:pt x="660481" y="613407"/>
                  </a:cubicBezTo>
                  <a:cubicBezTo>
                    <a:pt x="657568" y="614136"/>
                    <a:pt x="653086" y="613855"/>
                    <a:pt x="648380" y="614752"/>
                  </a:cubicBezTo>
                  <a:cubicBezTo>
                    <a:pt x="643674" y="615648"/>
                    <a:pt x="636671" y="618225"/>
                    <a:pt x="632245" y="618785"/>
                  </a:cubicBezTo>
                  <a:cubicBezTo>
                    <a:pt x="627819" y="619346"/>
                    <a:pt x="624570" y="619009"/>
                    <a:pt x="621825" y="618113"/>
                  </a:cubicBezTo>
                  <a:cubicBezTo>
                    <a:pt x="619079" y="617217"/>
                    <a:pt x="616726" y="615424"/>
                    <a:pt x="615774" y="613407"/>
                  </a:cubicBezTo>
                  <a:cubicBezTo>
                    <a:pt x="614821" y="611391"/>
                    <a:pt x="614485" y="608758"/>
                    <a:pt x="616110" y="606013"/>
                  </a:cubicBezTo>
                  <a:cubicBezTo>
                    <a:pt x="617735" y="603268"/>
                    <a:pt x="621601" y="599852"/>
                    <a:pt x="625522" y="596939"/>
                  </a:cubicBezTo>
                  <a:cubicBezTo>
                    <a:pt x="629444" y="594026"/>
                    <a:pt x="634878" y="591170"/>
                    <a:pt x="639640" y="588537"/>
                  </a:cubicBezTo>
                  <a:cubicBezTo>
                    <a:pt x="644402" y="585904"/>
                    <a:pt x="650341" y="583663"/>
                    <a:pt x="654095" y="581143"/>
                  </a:cubicBezTo>
                  <a:cubicBezTo>
                    <a:pt x="657848" y="578622"/>
                    <a:pt x="661489" y="575989"/>
                    <a:pt x="662162" y="573413"/>
                  </a:cubicBezTo>
                  <a:cubicBezTo>
                    <a:pt x="662834" y="570836"/>
                    <a:pt x="660537" y="567923"/>
                    <a:pt x="658128" y="565682"/>
                  </a:cubicBezTo>
                  <a:cubicBezTo>
                    <a:pt x="655719" y="563442"/>
                    <a:pt x="650565" y="560809"/>
                    <a:pt x="647708" y="559969"/>
                  </a:cubicBezTo>
                  <a:cubicBezTo>
                    <a:pt x="644850" y="559128"/>
                    <a:pt x="643337" y="559856"/>
                    <a:pt x="640985" y="560641"/>
                  </a:cubicBezTo>
                  <a:cubicBezTo>
                    <a:pt x="638632" y="561425"/>
                    <a:pt x="635550" y="563274"/>
                    <a:pt x="633590" y="564673"/>
                  </a:cubicBezTo>
                  <a:cubicBezTo>
                    <a:pt x="631629" y="566074"/>
                    <a:pt x="631069" y="568371"/>
                    <a:pt x="629220" y="569043"/>
                  </a:cubicBezTo>
                  <a:cubicBezTo>
                    <a:pt x="627371" y="569715"/>
                    <a:pt x="623842" y="569323"/>
                    <a:pt x="622497" y="568707"/>
                  </a:cubicBezTo>
                  <a:cubicBezTo>
                    <a:pt x="621153" y="568091"/>
                    <a:pt x="620704" y="567250"/>
                    <a:pt x="621153" y="565346"/>
                  </a:cubicBezTo>
                  <a:cubicBezTo>
                    <a:pt x="621601" y="563442"/>
                    <a:pt x="623114" y="559856"/>
                    <a:pt x="625186" y="557279"/>
                  </a:cubicBezTo>
                  <a:cubicBezTo>
                    <a:pt x="627259" y="554703"/>
                    <a:pt x="632581" y="552294"/>
                    <a:pt x="633590" y="549886"/>
                  </a:cubicBezTo>
                  <a:cubicBezTo>
                    <a:pt x="634598" y="547477"/>
                    <a:pt x="634038" y="545572"/>
                    <a:pt x="631237" y="542828"/>
                  </a:cubicBezTo>
                  <a:cubicBezTo>
                    <a:pt x="628436" y="540083"/>
                    <a:pt x="621265" y="536385"/>
                    <a:pt x="616782" y="533417"/>
                  </a:cubicBezTo>
                  <a:cubicBezTo>
                    <a:pt x="612300" y="530448"/>
                    <a:pt x="608659" y="526359"/>
                    <a:pt x="604345" y="525015"/>
                  </a:cubicBezTo>
                  <a:cubicBezTo>
                    <a:pt x="602188" y="524343"/>
                    <a:pt x="599639" y="524161"/>
                    <a:pt x="597223" y="524280"/>
                  </a:cubicBezTo>
                  <a:close/>
                  <a:moveTo>
                    <a:pt x="566024" y="465526"/>
                  </a:moveTo>
                  <a:cubicBezTo>
                    <a:pt x="569834" y="465638"/>
                    <a:pt x="573654" y="465562"/>
                    <a:pt x="577454" y="465862"/>
                  </a:cubicBezTo>
                  <a:cubicBezTo>
                    <a:pt x="577953" y="465901"/>
                    <a:pt x="578413" y="466213"/>
                    <a:pt x="578798" y="466534"/>
                  </a:cubicBezTo>
                  <a:cubicBezTo>
                    <a:pt x="579109" y="466793"/>
                    <a:pt x="579246" y="467207"/>
                    <a:pt x="579470" y="467543"/>
                  </a:cubicBezTo>
                  <a:cubicBezTo>
                    <a:pt x="578145" y="469530"/>
                    <a:pt x="579625" y="467673"/>
                    <a:pt x="577454" y="469223"/>
                  </a:cubicBezTo>
                  <a:cubicBezTo>
                    <a:pt x="577067" y="469500"/>
                    <a:pt x="576841" y="469968"/>
                    <a:pt x="576445" y="470232"/>
                  </a:cubicBezTo>
                  <a:cubicBezTo>
                    <a:pt x="575728" y="470710"/>
                    <a:pt x="572862" y="470890"/>
                    <a:pt x="572748" y="470904"/>
                  </a:cubicBezTo>
                  <a:cubicBezTo>
                    <a:pt x="572300" y="471127"/>
                    <a:pt x="571864" y="471378"/>
                    <a:pt x="571403" y="471575"/>
                  </a:cubicBezTo>
                  <a:cubicBezTo>
                    <a:pt x="571078" y="471715"/>
                    <a:pt x="570672" y="471690"/>
                    <a:pt x="570395" y="471911"/>
                  </a:cubicBezTo>
                  <a:cubicBezTo>
                    <a:pt x="568573" y="473368"/>
                    <a:pt x="570983" y="472583"/>
                    <a:pt x="568713" y="473592"/>
                  </a:cubicBezTo>
                  <a:cubicBezTo>
                    <a:pt x="568066" y="473880"/>
                    <a:pt x="567369" y="474040"/>
                    <a:pt x="566697" y="474264"/>
                  </a:cubicBezTo>
                  <a:cubicBezTo>
                    <a:pt x="563772" y="475239"/>
                    <a:pt x="566041" y="474581"/>
                    <a:pt x="559638" y="474937"/>
                  </a:cubicBezTo>
                  <a:cubicBezTo>
                    <a:pt x="559302" y="475273"/>
                    <a:pt x="559045" y="475714"/>
                    <a:pt x="558629" y="475945"/>
                  </a:cubicBezTo>
                  <a:cubicBezTo>
                    <a:pt x="557960" y="476317"/>
                    <a:pt x="556136" y="476736"/>
                    <a:pt x="555268" y="476953"/>
                  </a:cubicBezTo>
                  <a:cubicBezTo>
                    <a:pt x="554820" y="477289"/>
                    <a:pt x="554435" y="477734"/>
                    <a:pt x="553924" y="477962"/>
                  </a:cubicBezTo>
                  <a:cubicBezTo>
                    <a:pt x="553401" y="478194"/>
                    <a:pt x="552813" y="478260"/>
                    <a:pt x="552243" y="478298"/>
                  </a:cubicBezTo>
                  <a:cubicBezTo>
                    <a:pt x="549446" y="478484"/>
                    <a:pt x="546641" y="478522"/>
                    <a:pt x="543839" y="478634"/>
                  </a:cubicBezTo>
                  <a:cubicBezTo>
                    <a:pt x="542352" y="479377"/>
                    <a:pt x="543839" y="478746"/>
                    <a:pt x="543166" y="478634"/>
                  </a:cubicBezTo>
                  <a:cubicBezTo>
                    <a:pt x="543222" y="477794"/>
                    <a:pt x="543951" y="474656"/>
                    <a:pt x="544175" y="473592"/>
                  </a:cubicBezTo>
                  <a:cubicBezTo>
                    <a:pt x="544287" y="473144"/>
                    <a:pt x="544255" y="472632"/>
                    <a:pt x="544511" y="472247"/>
                  </a:cubicBezTo>
                  <a:cubicBezTo>
                    <a:pt x="544943" y="471601"/>
                    <a:pt x="545902" y="471508"/>
                    <a:pt x="546529" y="471239"/>
                  </a:cubicBezTo>
                  <a:cubicBezTo>
                    <a:pt x="549392" y="470013"/>
                    <a:pt x="546225" y="470733"/>
                    <a:pt x="551235" y="470232"/>
                  </a:cubicBezTo>
                  <a:cubicBezTo>
                    <a:pt x="551683" y="470120"/>
                    <a:pt x="550674" y="470400"/>
                    <a:pt x="552579" y="469896"/>
                  </a:cubicBezTo>
                  <a:cubicBezTo>
                    <a:pt x="554484" y="469391"/>
                    <a:pt x="560422" y="467935"/>
                    <a:pt x="562663" y="467207"/>
                  </a:cubicBezTo>
                  <a:cubicBezTo>
                    <a:pt x="564904" y="466478"/>
                    <a:pt x="566024" y="465526"/>
                    <a:pt x="566024" y="465526"/>
                  </a:cubicBezTo>
                  <a:close/>
                  <a:moveTo>
                    <a:pt x="584785" y="430116"/>
                  </a:moveTo>
                  <a:lnTo>
                    <a:pt x="584387" y="432768"/>
                  </a:lnTo>
                  <a:cubicBezTo>
                    <a:pt x="584093" y="434328"/>
                    <a:pt x="583952" y="435743"/>
                    <a:pt x="584513" y="437199"/>
                  </a:cubicBezTo>
                  <a:lnTo>
                    <a:pt x="585880" y="439416"/>
                  </a:lnTo>
                  <a:lnTo>
                    <a:pt x="582905" y="440353"/>
                  </a:lnTo>
                  <a:cubicBezTo>
                    <a:pt x="581414" y="440809"/>
                    <a:pt x="580101" y="441173"/>
                    <a:pt x="579134" y="441328"/>
                  </a:cubicBezTo>
                  <a:cubicBezTo>
                    <a:pt x="576235" y="441790"/>
                    <a:pt x="575416" y="440298"/>
                    <a:pt x="574479" y="440185"/>
                  </a:cubicBezTo>
                  <a:lnTo>
                    <a:pt x="573899" y="440443"/>
                  </a:lnTo>
                  <a:lnTo>
                    <a:pt x="573557" y="440033"/>
                  </a:lnTo>
                  <a:cubicBezTo>
                    <a:pt x="572892" y="439118"/>
                    <a:pt x="572342" y="438166"/>
                    <a:pt x="572076" y="437199"/>
                  </a:cubicBezTo>
                  <a:lnTo>
                    <a:pt x="571820" y="434244"/>
                  </a:lnTo>
                  <a:lnTo>
                    <a:pt x="575936" y="432970"/>
                  </a:lnTo>
                  <a:cubicBezTo>
                    <a:pt x="579092" y="431854"/>
                    <a:pt x="579807" y="431203"/>
                    <a:pt x="584176" y="430236"/>
                  </a:cubicBezTo>
                  <a:close/>
                  <a:moveTo>
                    <a:pt x="641321" y="425867"/>
                  </a:moveTo>
                  <a:cubicBezTo>
                    <a:pt x="641321" y="425867"/>
                    <a:pt x="644850" y="426203"/>
                    <a:pt x="647372" y="426875"/>
                  </a:cubicBezTo>
                  <a:cubicBezTo>
                    <a:pt x="649893" y="427547"/>
                    <a:pt x="652638" y="429228"/>
                    <a:pt x="656448" y="429900"/>
                  </a:cubicBezTo>
                  <a:cubicBezTo>
                    <a:pt x="660257" y="430572"/>
                    <a:pt x="666755" y="429228"/>
                    <a:pt x="670229" y="430908"/>
                  </a:cubicBezTo>
                  <a:cubicBezTo>
                    <a:pt x="673703" y="432589"/>
                    <a:pt x="676448" y="435669"/>
                    <a:pt x="677289" y="439983"/>
                  </a:cubicBezTo>
                  <a:cubicBezTo>
                    <a:pt x="678129" y="444296"/>
                    <a:pt x="677289" y="452251"/>
                    <a:pt x="675272" y="456787"/>
                  </a:cubicBezTo>
                  <a:cubicBezTo>
                    <a:pt x="673255" y="461325"/>
                    <a:pt x="669501" y="463789"/>
                    <a:pt x="665187" y="467207"/>
                  </a:cubicBezTo>
                  <a:cubicBezTo>
                    <a:pt x="660873" y="470624"/>
                    <a:pt x="654543" y="474376"/>
                    <a:pt x="649389" y="477289"/>
                  </a:cubicBezTo>
                  <a:cubicBezTo>
                    <a:pt x="644234" y="480203"/>
                    <a:pt x="639360" y="482611"/>
                    <a:pt x="634262" y="484683"/>
                  </a:cubicBezTo>
                  <a:cubicBezTo>
                    <a:pt x="629164" y="486756"/>
                    <a:pt x="621825" y="489277"/>
                    <a:pt x="618799" y="489725"/>
                  </a:cubicBezTo>
                  <a:cubicBezTo>
                    <a:pt x="615774" y="490172"/>
                    <a:pt x="617847" y="488941"/>
                    <a:pt x="616110" y="487372"/>
                  </a:cubicBezTo>
                  <a:cubicBezTo>
                    <a:pt x="614807" y="486196"/>
                    <a:pt x="612812" y="482625"/>
                    <a:pt x="610619" y="481054"/>
                  </a:cubicBezTo>
                  <a:lnTo>
                    <a:pt x="610279" y="480942"/>
                  </a:lnTo>
                  <a:lnTo>
                    <a:pt x="610818" y="480115"/>
                  </a:lnTo>
                  <a:cubicBezTo>
                    <a:pt x="611810" y="478658"/>
                    <a:pt x="612791" y="477331"/>
                    <a:pt x="613757" y="476281"/>
                  </a:cubicBezTo>
                  <a:cubicBezTo>
                    <a:pt x="617622" y="472079"/>
                    <a:pt x="622889" y="470904"/>
                    <a:pt x="624850" y="467543"/>
                  </a:cubicBezTo>
                  <a:cubicBezTo>
                    <a:pt x="626811" y="464181"/>
                    <a:pt x="628940" y="460261"/>
                    <a:pt x="625522" y="456115"/>
                  </a:cubicBezTo>
                  <a:cubicBezTo>
                    <a:pt x="622105" y="451971"/>
                    <a:pt x="609163" y="445864"/>
                    <a:pt x="604345" y="442672"/>
                  </a:cubicBezTo>
                  <a:lnTo>
                    <a:pt x="603868" y="442274"/>
                  </a:lnTo>
                  <a:lnTo>
                    <a:pt x="604345" y="441905"/>
                  </a:lnTo>
                  <a:cubicBezTo>
                    <a:pt x="606474" y="438936"/>
                    <a:pt x="604401" y="432046"/>
                    <a:pt x="604682" y="427116"/>
                  </a:cubicBezTo>
                  <a:cubicBezTo>
                    <a:pt x="604690" y="427014"/>
                    <a:pt x="604698" y="426912"/>
                    <a:pt x="604707" y="426810"/>
                  </a:cubicBezTo>
                  <a:lnTo>
                    <a:pt x="606698" y="426539"/>
                  </a:lnTo>
                  <a:cubicBezTo>
                    <a:pt x="612132" y="425867"/>
                    <a:pt x="611012" y="426315"/>
                    <a:pt x="616782" y="426203"/>
                  </a:cubicBezTo>
                  <a:close/>
                  <a:moveTo>
                    <a:pt x="578840" y="411068"/>
                  </a:moveTo>
                  <a:cubicBezTo>
                    <a:pt x="581487" y="410984"/>
                    <a:pt x="584121" y="411432"/>
                    <a:pt x="585185" y="412665"/>
                  </a:cubicBezTo>
                  <a:cubicBezTo>
                    <a:pt x="585717" y="413281"/>
                    <a:pt x="585990" y="414258"/>
                    <a:pt x="586099" y="415440"/>
                  </a:cubicBezTo>
                  <a:cubicBezTo>
                    <a:pt x="586089" y="415997"/>
                    <a:pt x="586078" y="416555"/>
                    <a:pt x="586068" y="417113"/>
                  </a:cubicBezTo>
                  <a:lnTo>
                    <a:pt x="580143" y="418473"/>
                  </a:lnTo>
                  <a:lnTo>
                    <a:pt x="571551" y="420980"/>
                  </a:lnTo>
                  <a:lnTo>
                    <a:pt x="571257" y="417181"/>
                  </a:lnTo>
                  <a:cubicBezTo>
                    <a:pt x="571137" y="415228"/>
                    <a:pt x="571292" y="413561"/>
                    <a:pt x="572412" y="412665"/>
                  </a:cubicBezTo>
                  <a:cubicBezTo>
                    <a:pt x="573532" y="411769"/>
                    <a:pt x="576193" y="411152"/>
                    <a:pt x="578840" y="411068"/>
                  </a:cubicBezTo>
                  <a:close/>
                  <a:moveTo>
                    <a:pt x="322009" y="406264"/>
                  </a:moveTo>
                  <a:cubicBezTo>
                    <a:pt x="318074" y="405968"/>
                    <a:pt x="319633" y="410050"/>
                    <a:pt x="317108" y="411164"/>
                  </a:cubicBezTo>
                  <a:cubicBezTo>
                    <a:pt x="314583" y="412278"/>
                    <a:pt x="308866" y="412055"/>
                    <a:pt x="306862" y="412946"/>
                  </a:cubicBezTo>
                  <a:cubicBezTo>
                    <a:pt x="304857" y="413837"/>
                    <a:pt x="306193" y="415395"/>
                    <a:pt x="305080" y="416508"/>
                  </a:cubicBezTo>
                  <a:cubicBezTo>
                    <a:pt x="303966" y="417622"/>
                    <a:pt x="300996" y="418513"/>
                    <a:pt x="300179" y="419627"/>
                  </a:cubicBezTo>
                  <a:cubicBezTo>
                    <a:pt x="299363" y="420740"/>
                    <a:pt x="298694" y="421112"/>
                    <a:pt x="300179" y="423191"/>
                  </a:cubicBezTo>
                  <a:cubicBezTo>
                    <a:pt x="301664" y="425268"/>
                    <a:pt x="307381" y="429278"/>
                    <a:pt x="309089" y="432099"/>
                  </a:cubicBezTo>
                  <a:cubicBezTo>
                    <a:pt x="310797" y="434919"/>
                    <a:pt x="310351" y="433880"/>
                    <a:pt x="310425" y="440117"/>
                  </a:cubicBezTo>
                  <a:cubicBezTo>
                    <a:pt x="310500" y="446352"/>
                    <a:pt x="309386" y="463427"/>
                    <a:pt x="309534" y="469515"/>
                  </a:cubicBezTo>
                  <a:cubicBezTo>
                    <a:pt x="309683" y="475602"/>
                    <a:pt x="310277" y="474340"/>
                    <a:pt x="311316" y="476641"/>
                  </a:cubicBezTo>
                  <a:cubicBezTo>
                    <a:pt x="312356" y="478943"/>
                    <a:pt x="315251" y="478201"/>
                    <a:pt x="315771" y="483323"/>
                  </a:cubicBezTo>
                  <a:cubicBezTo>
                    <a:pt x="316291" y="488446"/>
                    <a:pt x="315028" y="502179"/>
                    <a:pt x="314435" y="507376"/>
                  </a:cubicBezTo>
                  <a:cubicBezTo>
                    <a:pt x="313841" y="512572"/>
                    <a:pt x="312950" y="509825"/>
                    <a:pt x="312207" y="514503"/>
                  </a:cubicBezTo>
                  <a:cubicBezTo>
                    <a:pt x="311465" y="519179"/>
                    <a:pt x="309757" y="531577"/>
                    <a:pt x="309980" y="535438"/>
                  </a:cubicBezTo>
                  <a:cubicBezTo>
                    <a:pt x="310203" y="539298"/>
                    <a:pt x="312430" y="535661"/>
                    <a:pt x="313544" y="537664"/>
                  </a:cubicBezTo>
                  <a:cubicBezTo>
                    <a:pt x="314657" y="539669"/>
                    <a:pt x="316439" y="544050"/>
                    <a:pt x="316662" y="547464"/>
                  </a:cubicBezTo>
                  <a:lnTo>
                    <a:pt x="316199" y="552071"/>
                  </a:lnTo>
                  <a:lnTo>
                    <a:pt x="315882" y="552114"/>
                  </a:lnTo>
                  <a:cubicBezTo>
                    <a:pt x="314713" y="552179"/>
                    <a:pt x="314249" y="552030"/>
                    <a:pt x="312207" y="552364"/>
                  </a:cubicBezTo>
                  <a:cubicBezTo>
                    <a:pt x="312207" y="552364"/>
                    <a:pt x="302036" y="554740"/>
                    <a:pt x="299289" y="554592"/>
                  </a:cubicBezTo>
                  <a:cubicBezTo>
                    <a:pt x="296541" y="554443"/>
                    <a:pt x="297284" y="552661"/>
                    <a:pt x="295725" y="551473"/>
                  </a:cubicBezTo>
                  <a:cubicBezTo>
                    <a:pt x="294165" y="550285"/>
                    <a:pt x="290972" y="549023"/>
                    <a:pt x="289933" y="547464"/>
                  </a:cubicBezTo>
                  <a:cubicBezTo>
                    <a:pt x="288893" y="545905"/>
                    <a:pt x="289784" y="545015"/>
                    <a:pt x="289487" y="542119"/>
                  </a:cubicBezTo>
                  <a:cubicBezTo>
                    <a:pt x="289190" y="539224"/>
                    <a:pt x="289042" y="533062"/>
                    <a:pt x="288151" y="530092"/>
                  </a:cubicBezTo>
                  <a:cubicBezTo>
                    <a:pt x="287260" y="527123"/>
                    <a:pt x="285329" y="526678"/>
                    <a:pt x="284141" y="524302"/>
                  </a:cubicBezTo>
                  <a:cubicBezTo>
                    <a:pt x="282953" y="521926"/>
                    <a:pt x="282508" y="518511"/>
                    <a:pt x="281023" y="515839"/>
                  </a:cubicBezTo>
                  <a:cubicBezTo>
                    <a:pt x="279538" y="513166"/>
                    <a:pt x="277088" y="510122"/>
                    <a:pt x="275232" y="508267"/>
                  </a:cubicBezTo>
                  <a:cubicBezTo>
                    <a:pt x="273376" y="506411"/>
                    <a:pt x="272708" y="505520"/>
                    <a:pt x="269886" y="504703"/>
                  </a:cubicBezTo>
                  <a:cubicBezTo>
                    <a:pt x="267065" y="503887"/>
                    <a:pt x="261792" y="503590"/>
                    <a:pt x="258303" y="503367"/>
                  </a:cubicBezTo>
                  <a:cubicBezTo>
                    <a:pt x="256558" y="503256"/>
                    <a:pt x="254962" y="503126"/>
                    <a:pt x="253431" y="503089"/>
                  </a:cubicBezTo>
                  <a:cubicBezTo>
                    <a:pt x="251899" y="503051"/>
                    <a:pt x="250433" y="503107"/>
                    <a:pt x="248948" y="503367"/>
                  </a:cubicBezTo>
                  <a:cubicBezTo>
                    <a:pt x="245978" y="503887"/>
                    <a:pt x="241969" y="505223"/>
                    <a:pt x="240483" y="506485"/>
                  </a:cubicBezTo>
                  <a:cubicBezTo>
                    <a:pt x="238998" y="507747"/>
                    <a:pt x="239666" y="509157"/>
                    <a:pt x="240037" y="510939"/>
                  </a:cubicBezTo>
                  <a:cubicBezTo>
                    <a:pt x="240409" y="512721"/>
                    <a:pt x="241969" y="514800"/>
                    <a:pt x="242711" y="517176"/>
                  </a:cubicBezTo>
                  <a:cubicBezTo>
                    <a:pt x="243454" y="519550"/>
                    <a:pt x="243676" y="523486"/>
                    <a:pt x="244493" y="525193"/>
                  </a:cubicBezTo>
                  <a:cubicBezTo>
                    <a:pt x="245310" y="526900"/>
                    <a:pt x="247017" y="526307"/>
                    <a:pt x="247611" y="527420"/>
                  </a:cubicBezTo>
                  <a:cubicBezTo>
                    <a:pt x="248205" y="528533"/>
                    <a:pt x="247908" y="529944"/>
                    <a:pt x="248057" y="531874"/>
                  </a:cubicBezTo>
                  <a:cubicBezTo>
                    <a:pt x="248205" y="533805"/>
                    <a:pt x="248428" y="536106"/>
                    <a:pt x="248502" y="539001"/>
                  </a:cubicBezTo>
                  <a:cubicBezTo>
                    <a:pt x="248577" y="541897"/>
                    <a:pt x="249245" y="546350"/>
                    <a:pt x="248502" y="549246"/>
                  </a:cubicBezTo>
                  <a:cubicBezTo>
                    <a:pt x="247760" y="552141"/>
                    <a:pt x="244345" y="554740"/>
                    <a:pt x="244048" y="556372"/>
                  </a:cubicBezTo>
                  <a:cubicBezTo>
                    <a:pt x="243751" y="558006"/>
                    <a:pt x="246646" y="557783"/>
                    <a:pt x="246721" y="559045"/>
                  </a:cubicBezTo>
                  <a:cubicBezTo>
                    <a:pt x="246795" y="560307"/>
                    <a:pt x="245533" y="562535"/>
                    <a:pt x="244493" y="563945"/>
                  </a:cubicBezTo>
                  <a:cubicBezTo>
                    <a:pt x="243454" y="565355"/>
                    <a:pt x="242711" y="566469"/>
                    <a:pt x="240483" y="567508"/>
                  </a:cubicBezTo>
                  <a:cubicBezTo>
                    <a:pt x="238255" y="568548"/>
                    <a:pt x="233355" y="568993"/>
                    <a:pt x="231128" y="570181"/>
                  </a:cubicBezTo>
                  <a:cubicBezTo>
                    <a:pt x="228900" y="571369"/>
                    <a:pt x="228826" y="573744"/>
                    <a:pt x="227119" y="574635"/>
                  </a:cubicBezTo>
                  <a:cubicBezTo>
                    <a:pt x="225411" y="575526"/>
                    <a:pt x="223481" y="574709"/>
                    <a:pt x="220882" y="575526"/>
                  </a:cubicBezTo>
                  <a:cubicBezTo>
                    <a:pt x="218283" y="576342"/>
                    <a:pt x="215462" y="578867"/>
                    <a:pt x="211526" y="579535"/>
                  </a:cubicBezTo>
                  <a:cubicBezTo>
                    <a:pt x="207591" y="580203"/>
                    <a:pt x="200686" y="578941"/>
                    <a:pt x="197271" y="579535"/>
                  </a:cubicBezTo>
                  <a:cubicBezTo>
                    <a:pt x="193855" y="580129"/>
                    <a:pt x="194821" y="582282"/>
                    <a:pt x="191034" y="583098"/>
                  </a:cubicBezTo>
                  <a:cubicBezTo>
                    <a:pt x="187247" y="583915"/>
                    <a:pt x="178857" y="583692"/>
                    <a:pt x="174551" y="584434"/>
                  </a:cubicBezTo>
                  <a:cubicBezTo>
                    <a:pt x="170244" y="585177"/>
                    <a:pt x="168091" y="586884"/>
                    <a:pt x="165196" y="587553"/>
                  </a:cubicBezTo>
                  <a:cubicBezTo>
                    <a:pt x="162299" y="588221"/>
                    <a:pt x="162447" y="587330"/>
                    <a:pt x="157176" y="588444"/>
                  </a:cubicBezTo>
                  <a:cubicBezTo>
                    <a:pt x="151904" y="589557"/>
                    <a:pt x="137500" y="591562"/>
                    <a:pt x="133565" y="594234"/>
                  </a:cubicBezTo>
                  <a:cubicBezTo>
                    <a:pt x="129630" y="596907"/>
                    <a:pt x="133565" y="601657"/>
                    <a:pt x="133565" y="604479"/>
                  </a:cubicBezTo>
                  <a:lnTo>
                    <a:pt x="133565" y="611160"/>
                  </a:lnTo>
                  <a:cubicBezTo>
                    <a:pt x="136683" y="614278"/>
                    <a:pt x="147524" y="620365"/>
                    <a:pt x="152276" y="623187"/>
                  </a:cubicBezTo>
                  <a:cubicBezTo>
                    <a:pt x="157028" y="626008"/>
                    <a:pt x="158661" y="627938"/>
                    <a:pt x="162076" y="628087"/>
                  </a:cubicBezTo>
                  <a:cubicBezTo>
                    <a:pt x="165493" y="628235"/>
                    <a:pt x="167869" y="627419"/>
                    <a:pt x="172769" y="624077"/>
                  </a:cubicBezTo>
                  <a:cubicBezTo>
                    <a:pt x="177669" y="620736"/>
                    <a:pt x="185910" y="611605"/>
                    <a:pt x="191480" y="608042"/>
                  </a:cubicBezTo>
                  <a:cubicBezTo>
                    <a:pt x="197048" y="604479"/>
                    <a:pt x="200092" y="603365"/>
                    <a:pt x="204844" y="600916"/>
                  </a:cubicBezTo>
                  <a:cubicBezTo>
                    <a:pt x="209596" y="598466"/>
                    <a:pt x="213679" y="595867"/>
                    <a:pt x="219991" y="593343"/>
                  </a:cubicBezTo>
                  <a:cubicBezTo>
                    <a:pt x="226302" y="590819"/>
                    <a:pt x="235880" y="587924"/>
                    <a:pt x="242711" y="585771"/>
                  </a:cubicBezTo>
                  <a:cubicBezTo>
                    <a:pt x="249542" y="583618"/>
                    <a:pt x="256224" y="581688"/>
                    <a:pt x="260976" y="580426"/>
                  </a:cubicBezTo>
                  <a:cubicBezTo>
                    <a:pt x="265727" y="579164"/>
                    <a:pt x="267956" y="578644"/>
                    <a:pt x="271223" y="578199"/>
                  </a:cubicBezTo>
                  <a:cubicBezTo>
                    <a:pt x="274489" y="577753"/>
                    <a:pt x="276865" y="578273"/>
                    <a:pt x="280578" y="577753"/>
                  </a:cubicBezTo>
                  <a:cubicBezTo>
                    <a:pt x="284290" y="577233"/>
                    <a:pt x="290304" y="576120"/>
                    <a:pt x="293497" y="575080"/>
                  </a:cubicBezTo>
                  <a:cubicBezTo>
                    <a:pt x="296690" y="574041"/>
                    <a:pt x="297581" y="572111"/>
                    <a:pt x="299734" y="571518"/>
                  </a:cubicBezTo>
                  <a:cubicBezTo>
                    <a:pt x="301887" y="570924"/>
                    <a:pt x="303966" y="571146"/>
                    <a:pt x="306416" y="571518"/>
                  </a:cubicBezTo>
                  <a:cubicBezTo>
                    <a:pt x="308254" y="571796"/>
                    <a:pt x="308796" y="572743"/>
                    <a:pt x="311240" y="573324"/>
                  </a:cubicBezTo>
                  <a:lnTo>
                    <a:pt x="313434" y="573612"/>
                  </a:lnTo>
                  <a:lnTo>
                    <a:pt x="313439" y="573622"/>
                  </a:lnTo>
                  <a:cubicBezTo>
                    <a:pt x="313646" y="574111"/>
                    <a:pt x="313841" y="574709"/>
                    <a:pt x="313989" y="575526"/>
                  </a:cubicBezTo>
                  <a:cubicBezTo>
                    <a:pt x="314583" y="578793"/>
                    <a:pt x="315400" y="585325"/>
                    <a:pt x="315771" y="588889"/>
                  </a:cubicBezTo>
                  <a:cubicBezTo>
                    <a:pt x="316142" y="592452"/>
                    <a:pt x="316142" y="594382"/>
                    <a:pt x="316217" y="596907"/>
                  </a:cubicBezTo>
                  <a:cubicBezTo>
                    <a:pt x="316291" y="599431"/>
                    <a:pt x="316217" y="601880"/>
                    <a:pt x="316217" y="604033"/>
                  </a:cubicBezTo>
                  <a:cubicBezTo>
                    <a:pt x="316217" y="604033"/>
                    <a:pt x="316365" y="606706"/>
                    <a:pt x="316217" y="609824"/>
                  </a:cubicBezTo>
                  <a:cubicBezTo>
                    <a:pt x="316068" y="612942"/>
                    <a:pt x="314732" y="619846"/>
                    <a:pt x="315326" y="622741"/>
                  </a:cubicBezTo>
                  <a:cubicBezTo>
                    <a:pt x="315919" y="625637"/>
                    <a:pt x="319187" y="624671"/>
                    <a:pt x="319781" y="627196"/>
                  </a:cubicBezTo>
                  <a:cubicBezTo>
                    <a:pt x="320375" y="629719"/>
                    <a:pt x="319558" y="635139"/>
                    <a:pt x="318890" y="637886"/>
                  </a:cubicBezTo>
                  <a:cubicBezTo>
                    <a:pt x="318222" y="640632"/>
                    <a:pt x="317183" y="643379"/>
                    <a:pt x="315771" y="643676"/>
                  </a:cubicBezTo>
                  <a:cubicBezTo>
                    <a:pt x="314360" y="643973"/>
                    <a:pt x="312875" y="641746"/>
                    <a:pt x="310425" y="639667"/>
                  </a:cubicBezTo>
                  <a:cubicBezTo>
                    <a:pt x="307975" y="637589"/>
                    <a:pt x="303892" y="633209"/>
                    <a:pt x="301070" y="631204"/>
                  </a:cubicBezTo>
                  <a:cubicBezTo>
                    <a:pt x="298249" y="629201"/>
                    <a:pt x="296244" y="628829"/>
                    <a:pt x="293497" y="627641"/>
                  </a:cubicBezTo>
                  <a:cubicBezTo>
                    <a:pt x="290749" y="626453"/>
                    <a:pt x="287482" y="625414"/>
                    <a:pt x="284587" y="624077"/>
                  </a:cubicBezTo>
                  <a:cubicBezTo>
                    <a:pt x="281691" y="622741"/>
                    <a:pt x="278647" y="619846"/>
                    <a:pt x="276123" y="619624"/>
                  </a:cubicBezTo>
                  <a:cubicBezTo>
                    <a:pt x="273598" y="619401"/>
                    <a:pt x="271519" y="621627"/>
                    <a:pt x="269441" y="622741"/>
                  </a:cubicBezTo>
                  <a:cubicBezTo>
                    <a:pt x="267362" y="623855"/>
                    <a:pt x="266025" y="623558"/>
                    <a:pt x="263649" y="626305"/>
                  </a:cubicBezTo>
                  <a:cubicBezTo>
                    <a:pt x="261273" y="629052"/>
                    <a:pt x="258600" y="636179"/>
                    <a:pt x="255184" y="639222"/>
                  </a:cubicBezTo>
                  <a:cubicBezTo>
                    <a:pt x="251769" y="642266"/>
                    <a:pt x="247463" y="642414"/>
                    <a:pt x="243157" y="644567"/>
                  </a:cubicBezTo>
                  <a:cubicBezTo>
                    <a:pt x="238849" y="646720"/>
                    <a:pt x="233429" y="650060"/>
                    <a:pt x="229346" y="652139"/>
                  </a:cubicBezTo>
                  <a:cubicBezTo>
                    <a:pt x="225262" y="654218"/>
                    <a:pt x="223184" y="656000"/>
                    <a:pt x="218655" y="657040"/>
                  </a:cubicBezTo>
                  <a:cubicBezTo>
                    <a:pt x="214125" y="658078"/>
                    <a:pt x="206255" y="657633"/>
                    <a:pt x="202171" y="658375"/>
                  </a:cubicBezTo>
                  <a:cubicBezTo>
                    <a:pt x="198087" y="659117"/>
                    <a:pt x="194449" y="658969"/>
                    <a:pt x="194152" y="661493"/>
                  </a:cubicBezTo>
                  <a:cubicBezTo>
                    <a:pt x="193855" y="664018"/>
                    <a:pt x="197939" y="669214"/>
                    <a:pt x="200389" y="673520"/>
                  </a:cubicBezTo>
                  <a:cubicBezTo>
                    <a:pt x="202839" y="677825"/>
                    <a:pt x="204918" y="684879"/>
                    <a:pt x="208853" y="687328"/>
                  </a:cubicBezTo>
                  <a:cubicBezTo>
                    <a:pt x="212788" y="689778"/>
                    <a:pt x="220511" y="687625"/>
                    <a:pt x="224000" y="688219"/>
                  </a:cubicBezTo>
                  <a:cubicBezTo>
                    <a:pt x="227490" y="688813"/>
                    <a:pt x="227044" y="689852"/>
                    <a:pt x="229791" y="690892"/>
                  </a:cubicBezTo>
                  <a:cubicBezTo>
                    <a:pt x="232539" y="691931"/>
                    <a:pt x="237216" y="694604"/>
                    <a:pt x="240483" y="694455"/>
                  </a:cubicBezTo>
                  <a:cubicBezTo>
                    <a:pt x="243751" y="694307"/>
                    <a:pt x="248057" y="691560"/>
                    <a:pt x="249393" y="690001"/>
                  </a:cubicBezTo>
                  <a:cubicBezTo>
                    <a:pt x="250730" y="688442"/>
                    <a:pt x="248948" y="687254"/>
                    <a:pt x="248502" y="685101"/>
                  </a:cubicBezTo>
                  <a:cubicBezTo>
                    <a:pt x="248057" y="682948"/>
                    <a:pt x="245533" y="679088"/>
                    <a:pt x="246721" y="677083"/>
                  </a:cubicBezTo>
                  <a:cubicBezTo>
                    <a:pt x="247908" y="675079"/>
                    <a:pt x="253477" y="674708"/>
                    <a:pt x="255630" y="673075"/>
                  </a:cubicBezTo>
                  <a:cubicBezTo>
                    <a:pt x="257783" y="671441"/>
                    <a:pt x="258006" y="668249"/>
                    <a:pt x="259639" y="667283"/>
                  </a:cubicBezTo>
                  <a:cubicBezTo>
                    <a:pt x="261273" y="666319"/>
                    <a:pt x="263129" y="668249"/>
                    <a:pt x="265430" y="667283"/>
                  </a:cubicBezTo>
                  <a:cubicBezTo>
                    <a:pt x="267733" y="666319"/>
                    <a:pt x="270332" y="663349"/>
                    <a:pt x="273450" y="661493"/>
                  </a:cubicBezTo>
                  <a:cubicBezTo>
                    <a:pt x="276568" y="659637"/>
                    <a:pt x="280578" y="656594"/>
                    <a:pt x="284141" y="656149"/>
                  </a:cubicBezTo>
                  <a:cubicBezTo>
                    <a:pt x="287705" y="655703"/>
                    <a:pt x="291715" y="660231"/>
                    <a:pt x="294834" y="658821"/>
                  </a:cubicBezTo>
                  <a:cubicBezTo>
                    <a:pt x="297952" y="657411"/>
                    <a:pt x="300402" y="647611"/>
                    <a:pt x="302852" y="647686"/>
                  </a:cubicBezTo>
                  <a:cubicBezTo>
                    <a:pt x="305302" y="647760"/>
                    <a:pt x="308272" y="655109"/>
                    <a:pt x="309534" y="659266"/>
                  </a:cubicBezTo>
                  <a:cubicBezTo>
                    <a:pt x="310797" y="663424"/>
                    <a:pt x="310500" y="667878"/>
                    <a:pt x="310425" y="672629"/>
                  </a:cubicBezTo>
                  <a:cubicBezTo>
                    <a:pt x="310351" y="677380"/>
                    <a:pt x="308792" y="683394"/>
                    <a:pt x="309089" y="687773"/>
                  </a:cubicBezTo>
                  <a:cubicBezTo>
                    <a:pt x="309386" y="692154"/>
                    <a:pt x="311836" y="696236"/>
                    <a:pt x="312207" y="698909"/>
                  </a:cubicBezTo>
                  <a:cubicBezTo>
                    <a:pt x="312486" y="700914"/>
                    <a:pt x="310467" y="702334"/>
                    <a:pt x="310474" y="703169"/>
                  </a:cubicBezTo>
                  <a:lnTo>
                    <a:pt x="310513" y="703199"/>
                  </a:lnTo>
                  <a:lnTo>
                    <a:pt x="309980" y="703809"/>
                  </a:lnTo>
                  <a:cubicBezTo>
                    <a:pt x="308643" y="706259"/>
                    <a:pt x="310351" y="711307"/>
                    <a:pt x="308643" y="714499"/>
                  </a:cubicBezTo>
                  <a:cubicBezTo>
                    <a:pt x="306936" y="717691"/>
                    <a:pt x="303298" y="718879"/>
                    <a:pt x="299734" y="722962"/>
                  </a:cubicBezTo>
                  <a:cubicBezTo>
                    <a:pt x="296170" y="727045"/>
                    <a:pt x="291790" y="733429"/>
                    <a:pt x="287260" y="738998"/>
                  </a:cubicBezTo>
                  <a:cubicBezTo>
                    <a:pt x="282731" y="744565"/>
                    <a:pt x="280281" y="749243"/>
                    <a:pt x="272559" y="756369"/>
                  </a:cubicBezTo>
                  <a:cubicBezTo>
                    <a:pt x="264836" y="763496"/>
                    <a:pt x="249765" y="775077"/>
                    <a:pt x="240929" y="781758"/>
                  </a:cubicBezTo>
                  <a:cubicBezTo>
                    <a:pt x="232093" y="788439"/>
                    <a:pt x="225114" y="792746"/>
                    <a:pt x="219546" y="796458"/>
                  </a:cubicBezTo>
                  <a:cubicBezTo>
                    <a:pt x="213976" y="800169"/>
                    <a:pt x="211303" y="801060"/>
                    <a:pt x="207517" y="804030"/>
                  </a:cubicBezTo>
                  <a:cubicBezTo>
                    <a:pt x="203730" y="806999"/>
                    <a:pt x="199944" y="812419"/>
                    <a:pt x="196825" y="814275"/>
                  </a:cubicBezTo>
                  <a:cubicBezTo>
                    <a:pt x="193707" y="816130"/>
                    <a:pt x="192148" y="813087"/>
                    <a:pt x="188806" y="815166"/>
                  </a:cubicBezTo>
                  <a:cubicBezTo>
                    <a:pt x="185465" y="817244"/>
                    <a:pt x="180342" y="824520"/>
                    <a:pt x="176778" y="826746"/>
                  </a:cubicBezTo>
                  <a:cubicBezTo>
                    <a:pt x="173214" y="828974"/>
                    <a:pt x="169205" y="827340"/>
                    <a:pt x="167423" y="828528"/>
                  </a:cubicBezTo>
                  <a:cubicBezTo>
                    <a:pt x="165641" y="829716"/>
                    <a:pt x="167274" y="831646"/>
                    <a:pt x="166087" y="833874"/>
                  </a:cubicBezTo>
                  <a:cubicBezTo>
                    <a:pt x="164899" y="836100"/>
                    <a:pt x="162522" y="839293"/>
                    <a:pt x="160294" y="841891"/>
                  </a:cubicBezTo>
                  <a:cubicBezTo>
                    <a:pt x="158067" y="844489"/>
                    <a:pt x="155543" y="847459"/>
                    <a:pt x="152721" y="849463"/>
                  </a:cubicBezTo>
                  <a:cubicBezTo>
                    <a:pt x="149900" y="851468"/>
                    <a:pt x="146782" y="851468"/>
                    <a:pt x="143366" y="853917"/>
                  </a:cubicBezTo>
                  <a:cubicBezTo>
                    <a:pt x="139951" y="856367"/>
                    <a:pt x="131412" y="862381"/>
                    <a:pt x="132228" y="864162"/>
                  </a:cubicBezTo>
                  <a:cubicBezTo>
                    <a:pt x="133045" y="865944"/>
                    <a:pt x="144480" y="865053"/>
                    <a:pt x="148267" y="864608"/>
                  </a:cubicBezTo>
                  <a:cubicBezTo>
                    <a:pt x="152053" y="864162"/>
                    <a:pt x="152573" y="862010"/>
                    <a:pt x="154949" y="861490"/>
                  </a:cubicBezTo>
                  <a:cubicBezTo>
                    <a:pt x="157324" y="860971"/>
                    <a:pt x="159255" y="862158"/>
                    <a:pt x="162522" y="861490"/>
                  </a:cubicBezTo>
                  <a:cubicBezTo>
                    <a:pt x="165790" y="860822"/>
                    <a:pt x="171061" y="858669"/>
                    <a:pt x="174551" y="857481"/>
                  </a:cubicBezTo>
                  <a:cubicBezTo>
                    <a:pt x="174551" y="857481"/>
                    <a:pt x="179228" y="856145"/>
                    <a:pt x="183460" y="854363"/>
                  </a:cubicBezTo>
                  <a:cubicBezTo>
                    <a:pt x="187692" y="852582"/>
                    <a:pt x="194746" y="848721"/>
                    <a:pt x="199944" y="846791"/>
                  </a:cubicBezTo>
                  <a:cubicBezTo>
                    <a:pt x="205141" y="844860"/>
                    <a:pt x="209670" y="845528"/>
                    <a:pt x="214644" y="842782"/>
                  </a:cubicBezTo>
                  <a:cubicBezTo>
                    <a:pt x="219620" y="840035"/>
                    <a:pt x="224966" y="833725"/>
                    <a:pt x="229791" y="830310"/>
                  </a:cubicBezTo>
                  <a:cubicBezTo>
                    <a:pt x="234617" y="826895"/>
                    <a:pt x="238924" y="825484"/>
                    <a:pt x="243602" y="822293"/>
                  </a:cubicBezTo>
                  <a:cubicBezTo>
                    <a:pt x="248280" y="819100"/>
                    <a:pt x="253700" y="813830"/>
                    <a:pt x="257857" y="811157"/>
                  </a:cubicBezTo>
                  <a:cubicBezTo>
                    <a:pt x="262015" y="808484"/>
                    <a:pt x="264391" y="809152"/>
                    <a:pt x="268550" y="806257"/>
                  </a:cubicBezTo>
                  <a:cubicBezTo>
                    <a:pt x="272708" y="803362"/>
                    <a:pt x="277459" y="798090"/>
                    <a:pt x="282805" y="793785"/>
                  </a:cubicBezTo>
                  <a:cubicBezTo>
                    <a:pt x="288151" y="789479"/>
                    <a:pt x="296170" y="785174"/>
                    <a:pt x="300625" y="780422"/>
                  </a:cubicBezTo>
                  <a:cubicBezTo>
                    <a:pt x="305080" y="775671"/>
                    <a:pt x="305971" y="770920"/>
                    <a:pt x="309534" y="765278"/>
                  </a:cubicBezTo>
                  <a:cubicBezTo>
                    <a:pt x="313098" y="759636"/>
                    <a:pt x="317480" y="751543"/>
                    <a:pt x="322009" y="746570"/>
                  </a:cubicBezTo>
                  <a:cubicBezTo>
                    <a:pt x="326538" y="741596"/>
                    <a:pt x="331883" y="739963"/>
                    <a:pt x="336709" y="735434"/>
                  </a:cubicBezTo>
                  <a:cubicBezTo>
                    <a:pt x="341535" y="730906"/>
                    <a:pt x="346733" y="724372"/>
                    <a:pt x="350966" y="719399"/>
                  </a:cubicBezTo>
                  <a:cubicBezTo>
                    <a:pt x="355198" y="714425"/>
                    <a:pt x="358761" y="710342"/>
                    <a:pt x="362102" y="705590"/>
                  </a:cubicBezTo>
                  <a:cubicBezTo>
                    <a:pt x="363773" y="703215"/>
                    <a:pt x="365648" y="700765"/>
                    <a:pt x="367281" y="698297"/>
                  </a:cubicBezTo>
                  <a:lnTo>
                    <a:pt x="368575" y="696130"/>
                  </a:lnTo>
                  <a:lnTo>
                    <a:pt x="370957" y="693564"/>
                  </a:lnTo>
                  <a:cubicBezTo>
                    <a:pt x="372516" y="691077"/>
                    <a:pt x="373203" y="688367"/>
                    <a:pt x="375022" y="685991"/>
                  </a:cubicBezTo>
                  <a:cubicBezTo>
                    <a:pt x="378660" y="681241"/>
                    <a:pt x="380813" y="676192"/>
                    <a:pt x="383486" y="671293"/>
                  </a:cubicBezTo>
                  <a:cubicBezTo>
                    <a:pt x="384823" y="668843"/>
                    <a:pt x="386419" y="666004"/>
                    <a:pt x="387830" y="663359"/>
                  </a:cubicBezTo>
                  <a:lnTo>
                    <a:pt x="388928" y="661216"/>
                  </a:lnTo>
                  <a:lnTo>
                    <a:pt x="389277" y="661048"/>
                  </a:lnTo>
                  <a:cubicBezTo>
                    <a:pt x="396851" y="656891"/>
                    <a:pt x="398708" y="646720"/>
                    <a:pt x="403088" y="642340"/>
                  </a:cubicBezTo>
                  <a:cubicBezTo>
                    <a:pt x="407469" y="637960"/>
                    <a:pt x="411107" y="637663"/>
                    <a:pt x="415561" y="634768"/>
                  </a:cubicBezTo>
                  <a:cubicBezTo>
                    <a:pt x="420017" y="631872"/>
                    <a:pt x="425882" y="628755"/>
                    <a:pt x="429818" y="624968"/>
                  </a:cubicBezTo>
                  <a:cubicBezTo>
                    <a:pt x="433753" y="621182"/>
                    <a:pt x="436945" y="616357"/>
                    <a:pt x="439172" y="612051"/>
                  </a:cubicBezTo>
                  <a:cubicBezTo>
                    <a:pt x="441400" y="607745"/>
                    <a:pt x="442439" y="604256"/>
                    <a:pt x="443182" y="599134"/>
                  </a:cubicBezTo>
                  <a:cubicBezTo>
                    <a:pt x="443924" y="594011"/>
                    <a:pt x="443924" y="585845"/>
                    <a:pt x="443627" y="581317"/>
                  </a:cubicBezTo>
                  <a:cubicBezTo>
                    <a:pt x="443330" y="576788"/>
                    <a:pt x="441103" y="574189"/>
                    <a:pt x="441400" y="571963"/>
                  </a:cubicBezTo>
                  <a:cubicBezTo>
                    <a:pt x="441697" y="569736"/>
                    <a:pt x="443033" y="569216"/>
                    <a:pt x="445410" y="567954"/>
                  </a:cubicBezTo>
                  <a:cubicBezTo>
                    <a:pt x="447786" y="566692"/>
                    <a:pt x="451127" y="565058"/>
                    <a:pt x="455656" y="564390"/>
                  </a:cubicBezTo>
                  <a:cubicBezTo>
                    <a:pt x="460185" y="563723"/>
                    <a:pt x="465828" y="563871"/>
                    <a:pt x="472585" y="563945"/>
                  </a:cubicBezTo>
                  <a:cubicBezTo>
                    <a:pt x="479341" y="564020"/>
                    <a:pt x="491072" y="564984"/>
                    <a:pt x="496196" y="564835"/>
                  </a:cubicBezTo>
                  <a:cubicBezTo>
                    <a:pt x="501319" y="564687"/>
                    <a:pt x="501839" y="564613"/>
                    <a:pt x="503324" y="563054"/>
                  </a:cubicBezTo>
                  <a:cubicBezTo>
                    <a:pt x="504809" y="561495"/>
                    <a:pt x="504215" y="558154"/>
                    <a:pt x="505106" y="555482"/>
                  </a:cubicBezTo>
                  <a:cubicBezTo>
                    <a:pt x="505997" y="552810"/>
                    <a:pt x="509264" y="549766"/>
                    <a:pt x="508670" y="547018"/>
                  </a:cubicBezTo>
                  <a:cubicBezTo>
                    <a:pt x="508076" y="544272"/>
                    <a:pt x="505477" y="541600"/>
                    <a:pt x="501542" y="539001"/>
                  </a:cubicBezTo>
                  <a:cubicBezTo>
                    <a:pt x="497607" y="536402"/>
                    <a:pt x="489513" y="533805"/>
                    <a:pt x="485058" y="531429"/>
                  </a:cubicBezTo>
                  <a:cubicBezTo>
                    <a:pt x="480604" y="529053"/>
                    <a:pt x="478079" y="525936"/>
                    <a:pt x="474813" y="524748"/>
                  </a:cubicBezTo>
                  <a:cubicBezTo>
                    <a:pt x="471546" y="523560"/>
                    <a:pt x="467610" y="523486"/>
                    <a:pt x="465457" y="524302"/>
                  </a:cubicBezTo>
                  <a:cubicBezTo>
                    <a:pt x="463304" y="525119"/>
                    <a:pt x="463972" y="529053"/>
                    <a:pt x="461893" y="529647"/>
                  </a:cubicBezTo>
                  <a:cubicBezTo>
                    <a:pt x="459814" y="530241"/>
                    <a:pt x="455656" y="527717"/>
                    <a:pt x="452983" y="527865"/>
                  </a:cubicBezTo>
                  <a:cubicBezTo>
                    <a:pt x="450310" y="528014"/>
                    <a:pt x="447860" y="530241"/>
                    <a:pt x="445856" y="530538"/>
                  </a:cubicBezTo>
                  <a:cubicBezTo>
                    <a:pt x="443850" y="530835"/>
                    <a:pt x="442885" y="528830"/>
                    <a:pt x="440954" y="529647"/>
                  </a:cubicBezTo>
                  <a:cubicBezTo>
                    <a:pt x="439024" y="530464"/>
                    <a:pt x="436351" y="534473"/>
                    <a:pt x="434272" y="535438"/>
                  </a:cubicBezTo>
                  <a:cubicBezTo>
                    <a:pt x="432193" y="536402"/>
                    <a:pt x="430412" y="534993"/>
                    <a:pt x="428481" y="535438"/>
                  </a:cubicBezTo>
                  <a:cubicBezTo>
                    <a:pt x="426551" y="535884"/>
                    <a:pt x="425957" y="537293"/>
                    <a:pt x="422690" y="538110"/>
                  </a:cubicBezTo>
                  <a:cubicBezTo>
                    <a:pt x="419423" y="538927"/>
                    <a:pt x="412220" y="539966"/>
                    <a:pt x="408879" y="540337"/>
                  </a:cubicBezTo>
                  <a:cubicBezTo>
                    <a:pt x="405538" y="540709"/>
                    <a:pt x="406355" y="540189"/>
                    <a:pt x="402643" y="540337"/>
                  </a:cubicBezTo>
                  <a:cubicBezTo>
                    <a:pt x="398930" y="540486"/>
                    <a:pt x="391950" y="541599"/>
                    <a:pt x="386604" y="541228"/>
                  </a:cubicBezTo>
                  <a:cubicBezTo>
                    <a:pt x="382595" y="540950"/>
                    <a:pt x="381468" y="538458"/>
                    <a:pt x="376738" y="537887"/>
                  </a:cubicBezTo>
                  <a:lnTo>
                    <a:pt x="374890" y="537814"/>
                  </a:lnTo>
                  <a:lnTo>
                    <a:pt x="374772" y="535125"/>
                  </a:lnTo>
                  <a:cubicBezTo>
                    <a:pt x="374758" y="533744"/>
                    <a:pt x="374818" y="532487"/>
                    <a:pt x="375022" y="531429"/>
                  </a:cubicBezTo>
                  <a:cubicBezTo>
                    <a:pt x="375839" y="527197"/>
                    <a:pt x="377769" y="525639"/>
                    <a:pt x="379922" y="523411"/>
                  </a:cubicBezTo>
                  <a:cubicBezTo>
                    <a:pt x="382075" y="521184"/>
                    <a:pt x="384154" y="520664"/>
                    <a:pt x="387941" y="518066"/>
                  </a:cubicBezTo>
                  <a:cubicBezTo>
                    <a:pt x="391727" y="515468"/>
                    <a:pt x="397742" y="511459"/>
                    <a:pt x="402643" y="507822"/>
                  </a:cubicBezTo>
                  <a:cubicBezTo>
                    <a:pt x="407543" y="504184"/>
                    <a:pt x="412963" y="500174"/>
                    <a:pt x="417343" y="496240"/>
                  </a:cubicBezTo>
                  <a:cubicBezTo>
                    <a:pt x="421725" y="492305"/>
                    <a:pt x="427887" y="487777"/>
                    <a:pt x="428927" y="484214"/>
                  </a:cubicBezTo>
                  <a:cubicBezTo>
                    <a:pt x="429966" y="480650"/>
                    <a:pt x="426031" y="477458"/>
                    <a:pt x="423581" y="474860"/>
                  </a:cubicBezTo>
                  <a:cubicBezTo>
                    <a:pt x="421131" y="472261"/>
                    <a:pt x="417417" y="469663"/>
                    <a:pt x="414225" y="468624"/>
                  </a:cubicBezTo>
                  <a:cubicBezTo>
                    <a:pt x="411032" y="467584"/>
                    <a:pt x="407914" y="468179"/>
                    <a:pt x="404425" y="468624"/>
                  </a:cubicBezTo>
                  <a:cubicBezTo>
                    <a:pt x="400935" y="469069"/>
                    <a:pt x="397000" y="472038"/>
                    <a:pt x="393288" y="471296"/>
                  </a:cubicBezTo>
                  <a:cubicBezTo>
                    <a:pt x="389574" y="470554"/>
                    <a:pt x="384897" y="467436"/>
                    <a:pt x="382150" y="464169"/>
                  </a:cubicBezTo>
                  <a:cubicBezTo>
                    <a:pt x="379403" y="460903"/>
                    <a:pt x="377992" y="456077"/>
                    <a:pt x="376804" y="451698"/>
                  </a:cubicBezTo>
                  <a:cubicBezTo>
                    <a:pt x="375616" y="447317"/>
                    <a:pt x="375765" y="441230"/>
                    <a:pt x="375022" y="437889"/>
                  </a:cubicBezTo>
                  <a:cubicBezTo>
                    <a:pt x="374280" y="434548"/>
                    <a:pt x="374651" y="434103"/>
                    <a:pt x="372349" y="431654"/>
                  </a:cubicBezTo>
                  <a:cubicBezTo>
                    <a:pt x="370048" y="429204"/>
                    <a:pt x="366483" y="426308"/>
                    <a:pt x="361211" y="423191"/>
                  </a:cubicBezTo>
                  <a:cubicBezTo>
                    <a:pt x="355940" y="420072"/>
                    <a:pt x="347253" y="415766"/>
                    <a:pt x="340719" y="412946"/>
                  </a:cubicBezTo>
                  <a:cubicBezTo>
                    <a:pt x="334185" y="410124"/>
                    <a:pt x="325944" y="406561"/>
                    <a:pt x="322009" y="406264"/>
                  </a:cubicBezTo>
                  <a:close/>
                  <a:moveTo>
                    <a:pt x="566689" y="347456"/>
                  </a:moveTo>
                  <a:cubicBezTo>
                    <a:pt x="568601" y="347267"/>
                    <a:pt x="570590" y="347449"/>
                    <a:pt x="571627" y="348233"/>
                  </a:cubicBezTo>
                  <a:cubicBezTo>
                    <a:pt x="572663" y="349018"/>
                    <a:pt x="572201" y="351159"/>
                    <a:pt x="572089" y="353295"/>
                  </a:cubicBezTo>
                  <a:lnTo>
                    <a:pt x="572406" y="356248"/>
                  </a:lnTo>
                  <a:lnTo>
                    <a:pt x="572178" y="358184"/>
                  </a:lnTo>
                  <a:cubicBezTo>
                    <a:pt x="572254" y="360591"/>
                    <a:pt x="573000" y="363889"/>
                    <a:pt x="572076" y="364603"/>
                  </a:cubicBezTo>
                  <a:cubicBezTo>
                    <a:pt x="570843" y="365556"/>
                    <a:pt x="566473" y="363259"/>
                    <a:pt x="565016" y="361914"/>
                  </a:cubicBezTo>
                  <a:lnTo>
                    <a:pt x="562945" y="356309"/>
                  </a:lnTo>
                  <a:lnTo>
                    <a:pt x="563191" y="354939"/>
                  </a:lnTo>
                  <a:cubicBezTo>
                    <a:pt x="562865" y="352865"/>
                    <a:pt x="561122" y="349955"/>
                    <a:pt x="562214" y="348906"/>
                  </a:cubicBezTo>
                  <a:cubicBezTo>
                    <a:pt x="562942" y="348205"/>
                    <a:pt x="564777" y="347645"/>
                    <a:pt x="566689" y="347456"/>
                  </a:cubicBezTo>
                  <a:close/>
                  <a:moveTo>
                    <a:pt x="567789" y="302804"/>
                  </a:moveTo>
                  <a:cubicBezTo>
                    <a:pt x="569274" y="302985"/>
                    <a:pt x="570731" y="303601"/>
                    <a:pt x="571403" y="304778"/>
                  </a:cubicBezTo>
                  <a:cubicBezTo>
                    <a:pt x="572748" y="307131"/>
                    <a:pt x="572916" y="315757"/>
                    <a:pt x="572076" y="317550"/>
                  </a:cubicBezTo>
                  <a:cubicBezTo>
                    <a:pt x="571235" y="319343"/>
                    <a:pt x="567705" y="317886"/>
                    <a:pt x="566360" y="315533"/>
                  </a:cubicBezTo>
                  <a:cubicBezTo>
                    <a:pt x="565016" y="313180"/>
                    <a:pt x="562439" y="304554"/>
                    <a:pt x="564008" y="303433"/>
                  </a:cubicBezTo>
                  <a:cubicBezTo>
                    <a:pt x="564792" y="302873"/>
                    <a:pt x="566305" y="302622"/>
                    <a:pt x="567789" y="302804"/>
                  </a:cubicBezTo>
                  <a:close/>
                  <a:moveTo>
                    <a:pt x="565352" y="223107"/>
                  </a:moveTo>
                  <a:cubicBezTo>
                    <a:pt x="566977" y="223219"/>
                    <a:pt x="567873" y="223443"/>
                    <a:pt x="568377" y="224788"/>
                  </a:cubicBezTo>
                  <a:cubicBezTo>
                    <a:pt x="568755" y="225796"/>
                    <a:pt x="567558" y="228442"/>
                    <a:pt x="567692" y="230034"/>
                  </a:cubicBezTo>
                  <a:lnTo>
                    <a:pt x="567934" y="230435"/>
                  </a:lnTo>
                  <a:lnTo>
                    <a:pt x="566652" y="230839"/>
                  </a:lnTo>
                  <a:cubicBezTo>
                    <a:pt x="562634" y="231871"/>
                    <a:pt x="558853" y="232280"/>
                    <a:pt x="558853" y="232280"/>
                  </a:cubicBezTo>
                  <a:cubicBezTo>
                    <a:pt x="557004" y="232700"/>
                    <a:pt x="557834" y="231734"/>
                    <a:pt x="557159" y="232075"/>
                  </a:cubicBezTo>
                  <a:lnTo>
                    <a:pt x="555964" y="232863"/>
                  </a:lnTo>
                  <a:lnTo>
                    <a:pt x="555767" y="232234"/>
                  </a:lnTo>
                  <a:cubicBezTo>
                    <a:pt x="554754" y="230764"/>
                    <a:pt x="552621" y="229703"/>
                    <a:pt x="552915" y="228484"/>
                  </a:cubicBezTo>
                  <a:cubicBezTo>
                    <a:pt x="553308" y="226861"/>
                    <a:pt x="556557" y="225012"/>
                    <a:pt x="558630" y="224116"/>
                  </a:cubicBezTo>
                  <a:cubicBezTo>
                    <a:pt x="560702" y="223219"/>
                    <a:pt x="563728" y="222995"/>
                    <a:pt x="565352" y="223107"/>
                  </a:cubicBezTo>
                  <a:close/>
                  <a:moveTo>
                    <a:pt x="550103" y="157107"/>
                  </a:moveTo>
                  <a:cubicBezTo>
                    <a:pt x="546539" y="157443"/>
                    <a:pt x="542746" y="158913"/>
                    <a:pt x="538797" y="159249"/>
                  </a:cubicBezTo>
                  <a:cubicBezTo>
                    <a:pt x="533531" y="159698"/>
                    <a:pt x="526584" y="159529"/>
                    <a:pt x="521990" y="159922"/>
                  </a:cubicBezTo>
                  <a:cubicBezTo>
                    <a:pt x="517395" y="160314"/>
                    <a:pt x="510001" y="160762"/>
                    <a:pt x="508544" y="162947"/>
                  </a:cubicBezTo>
                  <a:cubicBezTo>
                    <a:pt x="507088" y="165131"/>
                    <a:pt x="510729" y="168604"/>
                    <a:pt x="513250" y="173029"/>
                  </a:cubicBezTo>
                  <a:cubicBezTo>
                    <a:pt x="515771" y="177454"/>
                    <a:pt x="519861" y="182944"/>
                    <a:pt x="523671" y="189498"/>
                  </a:cubicBezTo>
                  <a:cubicBezTo>
                    <a:pt x="527481" y="196052"/>
                    <a:pt x="533363" y="206135"/>
                    <a:pt x="536108" y="212352"/>
                  </a:cubicBezTo>
                  <a:cubicBezTo>
                    <a:pt x="538853" y="218570"/>
                    <a:pt x="539077" y="221707"/>
                    <a:pt x="540141" y="226805"/>
                  </a:cubicBezTo>
                  <a:cubicBezTo>
                    <a:pt x="541206" y="231902"/>
                    <a:pt x="540533" y="240248"/>
                    <a:pt x="542494" y="242937"/>
                  </a:cubicBezTo>
                  <a:lnTo>
                    <a:pt x="542965" y="243258"/>
                  </a:lnTo>
                  <a:lnTo>
                    <a:pt x="541709" y="244380"/>
                  </a:lnTo>
                  <a:cubicBezTo>
                    <a:pt x="537675" y="248244"/>
                    <a:pt x="535827" y="253286"/>
                    <a:pt x="531625" y="256143"/>
                  </a:cubicBezTo>
                  <a:cubicBezTo>
                    <a:pt x="527423" y="259000"/>
                    <a:pt x="520869" y="259728"/>
                    <a:pt x="516498" y="261521"/>
                  </a:cubicBezTo>
                  <a:cubicBezTo>
                    <a:pt x="512128" y="263313"/>
                    <a:pt x="508655" y="265889"/>
                    <a:pt x="505406" y="266898"/>
                  </a:cubicBezTo>
                  <a:cubicBezTo>
                    <a:pt x="502157" y="267906"/>
                    <a:pt x="500084" y="266618"/>
                    <a:pt x="497003" y="267570"/>
                  </a:cubicBezTo>
                  <a:cubicBezTo>
                    <a:pt x="493920" y="268522"/>
                    <a:pt x="489943" y="271940"/>
                    <a:pt x="486918" y="272612"/>
                  </a:cubicBezTo>
                  <a:cubicBezTo>
                    <a:pt x="483892" y="273284"/>
                    <a:pt x="481091" y="272556"/>
                    <a:pt x="478851" y="271603"/>
                  </a:cubicBezTo>
                  <a:cubicBezTo>
                    <a:pt x="476610" y="270651"/>
                    <a:pt x="475489" y="267738"/>
                    <a:pt x="473472" y="266898"/>
                  </a:cubicBezTo>
                  <a:cubicBezTo>
                    <a:pt x="471456" y="266057"/>
                    <a:pt x="468037" y="265442"/>
                    <a:pt x="466749" y="266562"/>
                  </a:cubicBezTo>
                  <a:cubicBezTo>
                    <a:pt x="465460" y="267682"/>
                    <a:pt x="465404" y="271435"/>
                    <a:pt x="465740" y="273620"/>
                  </a:cubicBezTo>
                  <a:cubicBezTo>
                    <a:pt x="466077" y="275804"/>
                    <a:pt x="465740" y="276925"/>
                    <a:pt x="469102" y="280342"/>
                  </a:cubicBezTo>
                  <a:cubicBezTo>
                    <a:pt x="472464" y="283759"/>
                    <a:pt x="477562" y="292554"/>
                    <a:pt x="485909" y="294121"/>
                  </a:cubicBezTo>
                  <a:cubicBezTo>
                    <a:pt x="494257" y="295690"/>
                    <a:pt x="510840" y="290425"/>
                    <a:pt x="519187" y="289753"/>
                  </a:cubicBezTo>
                  <a:cubicBezTo>
                    <a:pt x="527535" y="289080"/>
                    <a:pt x="533026" y="288464"/>
                    <a:pt x="535995" y="290089"/>
                  </a:cubicBezTo>
                  <a:cubicBezTo>
                    <a:pt x="538964" y="291713"/>
                    <a:pt x="536219" y="295242"/>
                    <a:pt x="537003" y="299499"/>
                  </a:cubicBezTo>
                  <a:cubicBezTo>
                    <a:pt x="537787" y="303756"/>
                    <a:pt x="540757" y="310254"/>
                    <a:pt x="540701" y="315632"/>
                  </a:cubicBezTo>
                  <a:cubicBezTo>
                    <a:pt x="540645" y="321010"/>
                    <a:pt x="537227" y="325771"/>
                    <a:pt x="536667" y="331764"/>
                  </a:cubicBezTo>
                  <a:cubicBezTo>
                    <a:pt x="536107" y="337758"/>
                    <a:pt x="534538" y="347113"/>
                    <a:pt x="537339" y="351594"/>
                  </a:cubicBezTo>
                  <a:lnTo>
                    <a:pt x="537948" y="352158"/>
                  </a:lnTo>
                  <a:lnTo>
                    <a:pt x="538148" y="353184"/>
                  </a:lnTo>
                  <a:cubicBezTo>
                    <a:pt x="538391" y="354548"/>
                    <a:pt x="538559" y="355935"/>
                    <a:pt x="538461" y="357209"/>
                  </a:cubicBezTo>
                  <a:cubicBezTo>
                    <a:pt x="538069" y="362306"/>
                    <a:pt x="536892" y="370260"/>
                    <a:pt x="536780" y="375694"/>
                  </a:cubicBezTo>
                  <a:cubicBezTo>
                    <a:pt x="536668" y="381128"/>
                    <a:pt x="538573" y="386001"/>
                    <a:pt x="537788" y="389810"/>
                  </a:cubicBezTo>
                  <a:cubicBezTo>
                    <a:pt x="537004" y="393619"/>
                    <a:pt x="533531" y="396140"/>
                    <a:pt x="532074" y="398548"/>
                  </a:cubicBezTo>
                  <a:cubicBezTo>
                    <a:pt x="530618" y="400957"/>
                    <a:pt x="529833" y="401293"/>
                    <a:pt x="529049" y="404263"/>
                  </a:cubicBezTo>
                  <a:cubicBezTo>
                    <a:pt x="528265" y="407231"/>
                    <a:pt x="528489" y="413729"/>
                    <a:pt x="527368" y="416361"/>
                  </a:cubicBezTo>
                  <a:cubicBezTo>
                    <a:pt x="526248" y="418994"/>
                    <a:pt x="524231" y="419218"/>
                    <a:pt x="522326" y="420059"/>
                  </a:cubicBezTo>
                  <a:cubicBezTo>
                    <a:pt x="520422" y="420899"/>
                    <a:pt x="519692" y="420843"/>
                    <a:pt x="515939" y="421403"/>
                  </a:cubicBezTo>
                  <a:cubicBezTo>
                    <a:pt x="512185" y="421964"/>
                    <a:pt x="503166" y="421851"/>
                    <a:pt x="499805" y="423420"/>
                  </a:cubicBezTo>
                  <a:cubicBezTo>
                    <a:pt x="496443" y="424988"/>
                    <a:pt x="495771" y="429357"/>
                    <a:pt x="495771" y="430814"/>
                  </a:cubicBezTo>
                  <a:cubicBezTo>
                    <a:pt x="495771" y="432270"/>
                    <a:pt x="496219" y="432551"/>
                    <a:pt x="499805" y="432158"/>
                  </a:cubicBezTo>
                  <a:cubicBezTo>
                    <a:pt x="503390" y="431766"/>
                    <a:pt x="512634" y="429021"/>
                    <a:pt x="517283" y="428461"/>
                  </a:cubicBezTo>
                  <a:cubicBezTo>
                    <a:pt x="521934" y="427901"/>
                    <a:pt x="525912" y="427901"/>
                    <a:pt x="527704" y="428797"/>
                  </a:cubicBezTo>
                  <a:cubicBezTo>
                    <a:pt x="529497" y="429693"/>
                    <a:pt x="525071" y="432046"/>
                    <a:pt x="528041" y="433838"/>
                  </a:cubicBezTo>
                  <a:lnTo>
                    <a:pt x="530106" y="434752"/>
                  </a:lnTo>
                  <a:lnTo>
                    <a:pt x="525982" y="435739"/>
                  </a:lnTo>
                  <a:cubicBezTo>
                    <a:pt x="523573" y="436272"/>
                    <a:pt x="521682" y="436650"/>
                    <a:pt x="518628" y="437630"/>
                  </a:cubicBezTo>
                  <a:cubicBezTo>
                    <a:pt x="512521" y="439591"/>
                    <a:pt x="506191" y="441888"/>
                    <a:pt x="499805" y="444688"/>
                  </a:cubicBezTo>
                  <a:cubicBezTo>
                    <a:pt x="493417" y="447489"/>
                    <a:pt x="484061" y="453538"/>
                    <a:pt x="480308" y="454435"/>
                  </a:cubicBezTo>
                  <a:cubicBezTo>
                    <a:pt x="476554" y="455331"/>
                    <a:pt x="478067" y="451859"/>
                    <a:pt x="477283" y="450066"/>
                  </a:cubicBezTo>
                  <a:cubicBezTo>
                    <a:pt x="476498" y="448273"/>
                    <a:pt x="476555" y="445360"/>
                    <a:pt x="475602" y="443679"/>
                  </a:cubicBezTo>
                  <a:cubicBezTo>
                    <a:pt x="474650" y="442000"/>
                    <a:pt x="473866" y="441608"/>
                    <a:pt x="471569" y="439983"/>
                  </a:cubicBezTo>
                  <a:cubicBezTo>
                    <a:pt x="469271" y="438358"/>
                    <a:pt x="463781" y="433877"/>
                    <a:pt x="461820" y="433934"/>
                  </a:cubicBezTo>
                  <a:cubicBezTo>
                    <a:pt x="459859" y="433989"/>
                    <a:pt x="460979" y="438134"/>
                    <a:pt x="459803" y="440319"/>
                  </a:cubicBezTo>
                  <a:cubicBezTo>
                    <a:pt x="458627" y="442504"/>
                    <a:pt x="455321" y="443679"/>
                    <a:pt x="454761" y="447041"/>
                  </a:cubicBezTo>
                  <a:cubicBezTo>
                    <a:pt x="454201" y="450402"/>
                    <a:pt x="455377" y="456507"/>
                    <a:pt x="456442" y="460485"/>
                  </a:cubicBezTo>
                  <a:cubicBezTo>
                    <a:pt x="457506" y="464461"/>
                    <a:pt x="458626" y="465974"/>
                    <a:pt x="461147" y="470904"/>
                  </a:cubicBezTo>
                  <a:cubicBezTo>
                    <a:pt x="463668" y="475833"/>
                    <a:pt x="467590" y="483619"/>
                    <a:pt x="471569" y="490060"/>
                  </a:cubicBezTo>
                  <a:cubicBezTo>
                    <a:pt x="475546" y="496503"/>
                    <a:pt x="481260" y="505802"/>
                    <a:pt x="485014" y="509554"/>
                  </a:cubicBezTo>
                  <a:cubicBezTo>
                    <a:pt x="488767" y="513307"/>
                    <a:pt x="491512" y="512579"/>
                    <a:pt x="494089" y="512579"/>
                  </a:cubicBezTo>
                  <a:cubicBezTo>
                    <a:pt x="496667" y="512579"/>
                    <a:pt x="499861" y="511010"/>
                    <a:pt x="500477" y="509554"/>
                  </a:cubicBezTo>
                  <a:cubicBezTo>
                    <a:pt x="501093" y="508098"/>
                    <a:pt x="500869" y="506138"/>
                    <a:pt x="500141" y="503505"/>
                  </a:cubicBezTo>
                  <a:cubicBezTo>
                    <a:pt x="499412" y="500872"/>
                    <a:pt x="498404" y="498408"/>
                    <a:pt x="496107" y="493758"/>
                  </a:cubicBezTo>
                  <a:cubicBezTo>
                    <a:pt x="493809" y="489109"/>
                    <a:pt x="488487" y="480426"/>
                    <a:pt x="486358" y="475609"/>
                  </a:cubicBezTo>
                  <a:cubicBezTo>
                    <a:pt x="484230" y="470792"/>
                    <a:pt x="480532" y="468495"/>
                    <a:pt x="483333" y="464854"/>
                  </a:cubicBezTo>
                  <a:cubicBezTo>
                    <a:pt x="486134" y="461213"/>
                    <a:pt x="496947" y="456956"/>
                    <a:pt x="503166" y="453762"/>
                  </a:cubicBezTo>
                  <a:cubicBezTo>
                    <a:pt x="509384" y="450570"/>
                    <a:pt x="514426" y="447601"/>
                    <a:pt x="520646" y="445696"/>
                  </a:cubicBezTo>
                  <a:cubicBezTo>
                    <a:pt x="526864" y="443791"/>
                    <a:pt x="531962" y="444240"/>
                    <a:pt x="540477" y="442336"/>
                  </a:cubicBezTo>
                  <a:cubicBezTo>
                    <a:pt x="542606" y="441860"/>
                    <a:pt x="545170" y="441243"/>
                    <a:pt x="547931" y="440555"/>
                  </a:cubicBezTo>
                  <a:lnTo>
                    <a:pt x="549109" y="440254"/>
                  </a:lnTo>
                  <a:lnTo>
                    <a:pt x="552180" y="440855"/>
                  </a:lnTo>
                  <a:cubicBezTo>
                    <a:pt x="554190" y="441163"/>
                    <a:pt x="556053" y="441485"/>
                    <a:pt x="557957" y="442241"/>
                  </a:cubicBezTo>
                  <a:cubicBezTo>
                    <a:pt x="561767" y="443753"/>
                    <a:pt x="565016" y="447898"/>
                    <a:pt x="568377" y="448627"/>
                  </a:cubicBezTo>
                  <a:lnTo>
                    <a:pt x="571024" y="448617"/>
                  </a:lnTo>
                  <a:lnTo>
                    <a:pt x="569049" y="450738"/>
                  </a:lnTo>
                  <a:cubicBezTo>
                    <a:pt x="564512" y="453538"/>
                    <a:pt x="551739" y="455779"/>
                    <a:pt x="546193" y="457460"/>
                  </a:cubicBezTo>
                  <a:cubicBezTo>
                    <a:pt x="540645" y="459140"/>
                    <a:pt x="538909" y="460317"/>
                    <a:pt x="535772" y="460821"/>
                  </a:cubicBezTo>
                  <a:cubicBezTo>
                    <a:pt x="532634" y="461325"/>
                    <a:pt x="528881" y="461045"/>
                    <a:pt x="527368" y="460485"/>
                  </a:cubicBezTo>
                  <a:cubicBezTo>
                    <a:pt x="525856" y="459925"/>
                    <a:pt x="527648" y="458356"/>
                    <a:pt x="526696" y="457460"/>
                  </a:cubicBezTo>
                  <a:cubicBezTo>
                    <a:pt x="525744" y="456563"/>
                    <a:pt x="523391" y="455499"/>
                    <a:pt x="521654" y="455107"/>
                  </a:cubicBezTo>
                  <a:cubicBezTo>
                    <a:pt x="519917" y="454715"/>
                    <a:pt x="517395" y="454379"/>
                    <a:pt x="516275" y="455107"/>
                  </a:cubicBezTo>
                  <a:cubicBezTo>
                    <a:pt x="515155" y="455835"/>
                    <a:pt x="516275" y="458524"/>
                    <a:pt x="514930" y="459477"/>
                  </a:cubicBezTo>
                  <a:cubicBezTo>
                    <a:pt x="513586" y="460429"/>
                    <a:pt x="506919" y="459477"/>
                    <a:pt x="506191" y="461157"/>
                  </a:cubicBezTo>
                  <a:cubicBezTo>
                    <a:pt x="505463" y="462837"/>
                    <a:pt x="509216" y="465974"/>
                    <a:pt x="510561" y="469559"/>
                  </a:cubicBezTo>
                  <a:cubicBezTo>
                    <a:pt x="511905" y="473144"/>
                    <a:pt x="512297" y="478242"/>
                    <a:pt x="514258" y="482667"/>
                  </a:cubicBezTo>
                  <a:cubicBezTo>
                    <a:pt x="516219" y="487092"/>
                    <a:pt x="519076" y="492301"/>
                    <a:pt x="522326" y="496111"/>
                  </a:cubicBezTo>
                  <a:cubicBezTo>
                    <a:pt x="525576" y="499919"/>
                    <a:pt x="530113" y="504121"/>
                    <a:pt x="533755" y="505521"/>
                  </a:cubicBezTo>
                  <a:cubicBezTo>
                    <a:pt x="537396" y="506922"/>
                    <a:pt x="541038" y="505746"/>
                    <a:pt x="544175" y="504513"/>
                  </a:cubicBezTo>
                  <a:cubicBezTo>
                    <a:pt x="547313" y="503281"/>
                    <a:pt x="548546" y="499303"/>
                    <a:pt x="552579" y="498128"/>
                  </a:cubicBezTo>
                  <a:cubicBezTo>
                    <a:pt x="556613" y="496951"/>
                    <a:pt x="564176" y="498015"/>
                    <a:pt x="568377" y="497455"/>
                  </a:cubicBezTo>
                  <a:cubicBezTo>
                    <a:pt x="572580" y="496895"/>
                    <a:pt x="574373" y="494654"/>
                    <a:pt x="577790" y="494766"/>
                  </a:cubicBezTo>
                  <a:cubicBezTo>
                    <a:pt x="581207" y="494878"/>
                    <a:pt x="584905" y="498464"/>
                    <a:pt x="588882" y="498128"/>
                  </a:cubicBezTo>
                  <a:cubicBezTo>
                    <a:pt x="592860" y="497791"/>
                    <a:pt x="597511" y="496391"/>
                    <a:pt x="601656" y="492749"/>
                  </a:cubicBezTo>
                  <a:lnTo>
                    <a:pt x="602465" y="491830"/>
                  </a:lnTo>
                  <a:lnTo>
                    <a:pt x="604345" y="492413"/>
                  </a:lnTo>
                  <a:cubicBezTo>
                    <a:pt x="605802" y="493702"/>
                    <a:pt x="603393" y="494486"/>
                    <a:pt x="606698" y="497119"/>
                  </a:cubicBezTo>
                  <a:cubicBezTo>
                    <a:pt x="610003" y="499751"/>
                    <a:pt x="616894" y="506474"/>
                    <a:pt x="624178" y="508211"/>
                  </a:cubicBezTo>
                  <a:cubicBezTo>
                    <a:pt x="631461" y="509946"/>
                    <a:pt x="643057" y="508323"/>
                    <a:pt x="650397" y="507538"/>
                  </a:cubicBezTo>
                  <a:cubicBezTo>
                    <a:pt x="657736" y="506754"/>
                    <a:pt x="662834" y="505690"/>
                    <a:pt x="668212" y="503505"/>
                  </a:cubicBezTo>
                  <a:cubicBezTo>
                    <a:pt x="673591" y="501320"/>
                    <a:pt x="678017" y="497679"/>
                    <a:pt x="682667" y="494430"/>
                  </a:cubicBezTo>
                  <a:cubicBezTo>
                    <a:pt x="687317" y="491181"/>
                    <a:pt x="692583" y="487148"/>
                    <a:pt x="696112" y="484011"/>
                  </a:cubicBezTo>
                  <a:cubicBezTo>
                    <a:pt x="699642" y="480874"/>
                    <a:pt x="701883" y="478858"/>
                    <a:pt x="703844" y="475609"/>
                  </a:cubicBezTo>
                  <a:cubicBezTo>
                    <a:pt x="705805" y="472360"/>
                    <a:pt x="707485" y="468271"/>
                    <a:pt x="707878" y="464517"/>
                  </a:cubicBezTo>
                  <a:cubicBezTo>
                    <a:pt x="708270" y="460765"/>
                    <a:pt x="707373" y="457011"/>
                    <a:pt x="706197" y="453090"/>
                  </a:cubicBezTo>
                  <a:cubicBezTo>
                    <a:pt x="705020" y="449170"/>
                    <a:pt x="703452" y="445640"/>
                    <a:pt x="700819" y="440991"/>
                  </a:cubicBezTo>
                  <a:cubicBezTo>
                    <a:pt x="698186" y="436342"/>
                    <a:pt x="694879" y="429620"/>
                    <a:pt x="690398" y="425194"/>
                  </a:cubicBezTo>
                  <a:cubicBezTo>
                    <a:pt x="685916" y="420769"/>
                    <a:pt x="679586" y="416232"/>
                    <a:pt x="673927" y="414440"/>
                  </a:cubicBezTo>
                  <a:cubicBezTo>
                    <a:pt x="668268" y="412647"/>
                    <a:pt x="665915" y="414720"/>
                    <a:pt x="656448" y="414440"/>
                  </a:cubicBezTo>
                  <a:cubicBezTo>
                    <a:pt x="649347" y="414230"/>
                    <a:pt x="637928" y="413011"/>
                    <a:pt x="627298" y="412699"/>
                  </a:cubicBezTo>
                  <a:cubicBezTo>
                    <a:pt x="623754" y="412595"/>
                    <a:pt x="620297" y="412591"/>
                    <a:pt x="617118" y="412759"/>
                  </a:cubicBezTo>
                  <a:lnTo>
                    <a:pt x="605868" y="413901"/>
                  </a:lnTo>
                  <a:lnTo>
                    <a:pt x="606026" y="412329"/>
                  </a:lnTo>
                  <a:cubicBezTo>
                    <a:pt x="606362" y="408743"/>
                    <a:pt x="606698" y="405607"/>
                    <a:pt x="606698" y="405607"/>
                  </a:cubicBezTo>
                  <a:cubicBezTo>
                    <a:pt x="606978" y="402806"/>
                    <a:pt x="607819" y="398380"/>
                    <a:pt x="607707" y="395524"/>
                  </a:cubicBezTo>
                  <a:cubicBezTo>
                    <a:pt x="607595" y="392667"/>
                    <a:pt x="606138" y="391659"/>
                    <a:pt x="606026" y="388465"/>
                  </a:cubicBezTo>
                  <a:cubicBezTo>
                    <a:pt x="605914" y="385273"/>
                    <a:pt x="606978" y="380735"/>
                    <a:pt x="607034" y="376367"/>
                  </a:cubicBezTo>
                  <a:cubicBezTo>
                    <a:pt x="607090" y="371997"/>
                    <a:pt x="606866" y="366060"/>
                    <a:pt x="606362" y="362250"/>
                  </a:cubicBezTo>
                  <a:cubicBezTo>
                    <a:pt x="605858" y="358442"/>
                    <a:pt x="605746" y="357770"/>
                    <a:pt x="604009" y="353512"/>
                  </a:cubicBezTo>
                  <a:lnTo>
                    <a:pt x="603389" y="351504"/>
                  </a:lnTo>
                  <a:lnTo>
                    <a:pt x="603140" y="349564"/>
                  </a:lnTo>
                  <a:cubicBezTo>
                    <a:pt x="602972" y="348352"/>
                    <a:pt x="602832" y="347015"/>
                    <a:pt x="602888" y="345544"/>
                  </a:cubicBezTo>
                  <a:cubicBezTo>
                    <a:pt x="603112" y="339663"/>
                    <a:pt x="602552" y="328740"/>
                    <a:pt x="602215" y="322017"/>
                  </a:cubicBezTo>
                  <a:cubicBezTo>
                    <a:pt x="601879" y="315295"/>
                    <a:pt x="601655" y="309862"/>
                    <a:pt x="600871" y="305213"/>
                  </a:cubicBezTo>
                  <a:cubicBezTo>
                    <a:pt x="600087" y="300564"/>
                    <a:pt x="598126" y="297987"/>
                    <a:pt x="597510" y="294121"/>
                  </a:cubicBezTo>
                  <a:cubicBezTo>
                    <a:pt x="596893" y="290257"/>
                    <a:pt x="597790" y="284935"/>
                    <a:pt x="597174" y="282023"/>
                  </a:cubicBezTo>
                  <a:cubicBezTo>
                    <a:pt x="596557" y="279109"/>
                    <a:pt x="594204" y="278941"/>
                    <a:pt x="593811" y="276645"/>
                  </a:cubicBezTo>
                  <a:cubicBezTo>
                    <a:pt x="593419" y="274349"/>
                    <a:pt x="592299" y="271211"/>
                    <a:pt x="594820" y="268242"/>
                  </a:cubicBezTo>
                  <a:cubicBezTo>
                    <a:pt x="597342" y="265274"/>
                    <a:pt x="604064" y="262249"/>
                    <a:pt x="608938" y="258831"/>
                  </a:cubicBezTo>
                  <a:cubicBezTo>
                    <a:pt x="613812" y="255415"/>
                    <a:pt x="620535" y="251157"/>
                    <a:pt x="624065" y="247740"/>
                  </a:cubicBezTo>
                  <a:cubicBezTo>
                    <a:pt x="627594" y="244324"/>
                    <a:pt x="630059" y="241915"/>
                    <a:pt x="630115" y="238330"/>
                  </a:cubicBezTo>
                  <a:cubicBezTo>
                    <a:pt x="630171" y="234745"/>
                    <a:pt x="627034" y="229479"/>
                    <a:pt x="624401" y="226231"/>
                  </a:cubicBezTo>
                  <a:cubicBezTo>
                    <a:pt x="621768" y="222982"/>
                    <a:pt x="617397" y="221021"/>
                    <a:pt x="614316" y="218837"/>
                  </a:cubicBezTo>
                  <a:cubicBezTo>
                    <a:pt x="611235" y="216652"/>
                    <a:pt x="608490" y="213683"/>
                    <a:pt x="605913" y="213123"/>
                  </a:cubicBezTo>
                  <a:cubicBezTo>
                    <a:pt x="603336" y="212563"/>
                    <a:pt x="601655" y="214243"/>
                    <a:pt x="598854" y="215476"/>
                  </a:cubicBezTo>
                  <a:cubicBezTo>
                    <a:pt x="596753" y="216400"/>
                    <a:pt x="592320" y="218774"/>
                    <a:pt x="590235" y="219902"/>
                  </a:cubicBezTo>
                  <a:lnTo>
                    <a:pt x="589393" y="220360"/>
                  </a:lnTo>
                  <a:lnTo>
                    <a:pt x="589345" y="220019"/>
                  </a:lnTo>
                  <a:cubicBezTo>
                    <a:pt x="589064" y="219326"/>
                    <a:pt x="588518" y="218711"/>
                    <a:pt x="588210" y="218066"/>
                  </a:cubicBezTo>
                  <a:cubicBezTo>
                    <a:pt x="587594" y="216778"/>
                    <a:pt x="584737" y="215994"/>
                    <a:pt x="585185" y="214705"/>
                  </a:cubicBezTo>
                  <a:cubicBezTo>
                    <a:pt x="585633" y="213416"/>
                    <a:pt x="588602" y="212744"/>
                    <a:pt x="590899" y="210335"/>
                  </a:cubicBezTo>
                  <a:cubicBezTo>
                    <a:pt x="593196" y="207927"/>
                    <a:pt x="597959" y="204454"/>
                    <a:pt x="598967" y="200253"/>
                  </a:cubicBezTo>
                  <a:cubicBezTo>
                    <a:pt x="599976" y="196052"/>
                    <a:pt x="598407" y="188938"/>
                    <a:pt x="596951" y="185129"/>
                  </a:cubicBezTo>
                  <a:cubicBezTo>
                    <a:pt x="595493" y="181320"/>
                    <a:pt x="593196" y="179863"/>
                    <a:pt x="590227" y="177398"/>
                  </a:cubicBezTo>
                  <a:cubicBezTo>
                    <a:pt x="587258" y="174934"/>
                    <a:pt x="583168" y="172469"/>
                    <a:pt x="579135" y="170341"/>
                  </a:cubicBezTo>
                  <a:cubicBezTo>
                    <a:pt x="575101" y="168212"/>
                    <a:pt x="570283" y="166811"/>
                    <a:pt x="566024" y="164626"/>
                  </a:cubicBezTo>
                  <a:cubicBezTo>
                    <a:pt x="561767" y="162443"/>
                    <a:pt x="558125" y="158129"/>
                    <a:pt x="553588" y="157233"/>
                  </a:cubicBezTo>
                  <a:cubicBezTo>
                    <a:pt x="552453" y="157009"/>
                    <a:pt x="551291" y="156994"/>
                    <a:pt x="550103" y="157107"/>
                  </a:cubicBezTo>
                  <a:close/>
                  <a:moveTo>
                    <a:pt x="0" y="0"/>
                  </a:moveTo>
                  <a:lnTo>
                    <a:pt x="839788" y="0"/>
                  </a:lnTo>
                  <a:lnTo>
                    <a:pt x="839788" y="1212850"/>
                  </a:lnTo>
                  <a:lnTo>
                    <a:pt x="0" y="1212850"/>
                  </a:ln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p>
          </p:txBody>
        </p:sp>
      </p:grpSp>
    </p:spTree>
    <p:extLst>
      <p:ext uri="{BB962C8B-B14F-4D97-AF65-F5344CB8AC3E}">
        <p14:creationId xmlns:p14="http://schemas.microsoft.com/office/powerpoint/2010/main" val="36319862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7427958"/>
      </p:ext>
    </p:extLst>
  </p:cSld>
  <p:clrMap bg1="lt1" tx1="dk1" bg2="lt2" tx2="dk2" accent1="accent1" accent2="accent2" accent3="accent3" accent4="accent4" accent5="accent5" accent6="accent6" hlink="hlink" folHlink="folHlink"/>
  <p:sldLayoutIdLst>
    <p:sldLayoutId id="2147483794" r:id="rId1"/>
    <p:sldLayoutId id="2147483812" r:id="rId2"/>
    <p:sldLayoutId id="2147483813" r:id="rId3"/>
    <p:sldLayoutId id="2147483817" r:id="rId4"/>
    <p:sldLayoutId id="2147483815" r:id="rId5"/>
    <p:sldLayoutId id="2147483816" r:id="rId6"/>
    <p:sldLayoutId id="2147483818" r:id="rId7"/>
  </p:sldLayoutIdLst>
  <p:timing>
    <p:tnLst>
      <p:par>
        <p:cTn id="1" dur="indefinite" restart="never" nodeType="tmRoot"/>
      </p:par>
    </p:tnLst>
  </p:timing>
  <p:txStyles>
    <p:titleStyle>
      <a:lvl1pPr algn="ctr" defTabSz="1219140" rtl="0" eaLnBrk="1" latinLnBrk="0" hangingPunct="1">
        <a:spcBef>
          <a:spcPct val="0"/>
        </a:spcBef>
        <a:buNone/>
        <a:defRPr sz="5900" kern="1200">
          <a:solidFill>
            <a:schemeClr val="tx1"/>
          </a:solidFill>
          <a:latin typeface="+mj-lt"/>
          <a:ea typeface="+mj-ea"/>
          <a:cs typeface="+mj-cs"/>
        </a:defRPr>
      </a:lvl1pPr>
    </p:titleStyle>
    <p:bodyStyle>
      <a:lvl1pPr marL="457178" indent="-457178" algn="l" defTabSz="1219140"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550" indent="-380981" algn="l" defTabSz="1219140"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3925" indent="-304784" algn="l" defTabSz="121914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493"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06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63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20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77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341"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 Id="rId5" Type="http://schemas.openxmlformats.org/officeDocument/2006/relationships/image" Target="../media/image34.png"/><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slide" Target="slide2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3.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1.xml.rels><?xml version="1.0" encoding="UTF-8" standalone="yes"?>
<Relationships xmlns="http://schemas.openxmlformats.org/package/2006/relationships"><Relationship Id="rId3" Type="http://schemas.openxmlformats.org/officeDocument/2006/relationships/package" Target="../embeddings/Microsoft_Word___1.docx"/><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slide" Target="slide22.xml"/><Relationship Id="rId4" Type="http://schemas.openxmlformats.org/officeDocument/2006/relationships/image" Target="../media/image42.emf"/></Relationships>
</file>

<file path=ppt/slides/_rels/slide2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3.xml"/><Relationship Id="rId4" Type="http://schemas.openxmlformats.org/officeDocument/2006/relationships/image" Target="../media/image44.png"/></Relationships>
</file>

<file path=ppt/slides/_rels/slide2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file:///E:\&#21496;&#29790;&#26228;\2016\&#19968;&#36718;\&#21270;&#23398;\HX570.TIF"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slide" Target="slide32.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3.xml"/><Relationship Id="rId4" Type="http://schemas.openxmlformats.org/officeDocument/2006/relationships/image" Target="../media/image55.png"/></Relationships>
</file>

<file path=ppt/slides/_rels/slide3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3.xml"/><Relationship Id="rId4" Type="http://schemas.openxmlformats.org/officeDocument/2006/relationships/image" Target="../media/image58.png"/></Relationships>
</file>

<file path=ppt/slides/_rels/slide3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3.xml"/><Relationship Id="rId5" Type="http://schemas.openxmlformats.org/officeDocument/2006/relationships/image" Target="../media/image62.png"/><Relationship Id="rId4" Type="http://schemas.openxmlformats.org/officeDocument/2006/relationships/image" Target="../media/image61.png"/></Relationships>
</file>

<file path=ppt/slides/_rels/slide35.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image" Target="../media/image64.png"/><Relationship Id="rId7" Type="http://schemas.openxmlformats.org/officeDocument/2006/relationships/image" Target="../media/image66.png"/><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image" Target="../media/image63.emf"/><Relationship Id="rId5" Type="http://schemas.openxmlformats.org/officeDocument/2006/relationships/package" Target="../embeddings/Microsoft_Word___2.docx"/><Relationship Id="rId4" Type="http://schemas.openxmlformats.org/officeDocument/2006/relationships/image" Target="../media/image65.png"/></Relationships>
</file>

<file path=ppt/slides/_rels/slide36.xml.rels><?xml version="1.0" encoding="UTF-8" standalone="yes"?>
<Relationships xmlns="http://schemas.openxmlformats.org/package/2006/relationships"><Relationship Id="rId2" Type="http://schemas.openxmlformats.org/officeDocument/2006/relationships/slide" Target="slide37.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3.xml"/><Relationship Id="rId4" Type="http://schemas.openxmlformats.org/officeDocument/2006/relationships/image" Target="../media/image70.png"/></Relationships>
</file>

<file path=ppt/slides/_rels/slide38.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slide" Target="slide40.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3.png"/><Relationship Id="rId7" Type="http://schemas.openxmlformats.org/officeDocument/2006/relationships/image" Target="../media/image77.png"/><Relationship Id="rId2" Type="http://schemas.openxmlformats.org/officeDocument/2006/relationships/image" Target="../media/image72.png"/><Relationship Id="rId1" Type="http://schemas.openxmlformats.org/officeDocument/2006/relationships/slideLayout" Target="../slideLayouts/slideLayout3.xml"/><Relationship Id="rId6" Type="http://schemas.openxmlformats.org/officeDocument/2006/relationships/image" Target="../media/image76.png"/><Relationship Id="rId5" Type="http://schemas.openxmlformats.org/officeDocument/2006/relationships/image" Target="../media/image75.png"/><Relationship Id="rId4" Type="http://schemas.openxmlformats.org/officeDocument/2006/relationships/image" Target="../media/image74.png"/></Relationships>
</file>

<file path=ppt/slides/_rels/slide41.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3.xml"/><Relationship Id="rId5" Type="http://schemas.openxmlformats.org/officeDocument/2006/relationships/image" Target="../media/image81.png"/><Relationship Id="rId4" Type="http://schemas.openxmlformats.org/officeDocument/2006/relationships/image" Target="../media/image80.png"/></Relationships>
</file>

<file path=ppt/slides/_rels/slide42.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slide" Target="slide44.xml"/><Relationship Id="rId2" Type="http://schemas.openxmlformats.org/officeDocument/2006/relationships/image" Target="../media/image84.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3.xml"/><Relationship Id="rId5" Type="http://schemas.openxmlformats.org/officeDocument/2006/relationships/image" Target="../media/image88.png"/><Relationship Id="rId4" Type="http://schemas.openxmlformats.org/officeDocument/2006/relationships/image" Target="../media/image87.png"/></Relationships>
</file>

<file path=ppt/slides/_rels/slide45.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slideLayout" Target="../slideLayouts/slideLayout3.xml"/><Relationship Id="rId1" Type="http://schemas.openxmlformats.org/officeDocument/2006/relationships/vmlDrawing" Target="../drawings/vmlDrawing3.vml"/><Relationship Id="rId6" Type="http://schemas.openxmlformats.org/officeDocument/2006/relationships/image" Target="../media/image89.emf"/><Relationship Id="rId5" Type="http://schemas.openxmlformats.org/officeDocument/2006/relationships/package" Target="../embeddings/Microsoft_Word___3.docx"/><Relationship Id="rId4" Type="http://schemas.openxmlformats.org/officeDocument/2006/relationships/image" Target="../media/image91.png"/></Relationships>
</file>

<file path=ppt/slides/_rels/slide46.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3.xml"/><Relationship Id="rId5" Type="http://schemas.openxmlformats.org/officeDocument/2006/relationships/image" Target="../media/image98.png"/><Relationship Id="rId4" Type="http://schemas.openxmlformats.org/officeDocument/2006/relationships/image" Target="../media/image97.png"/></Relationships>
</file>

<file path=ppt/slides/_rels/slide49.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101.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103.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slide" Target="slide54.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slideLayout" Target="../slideLayouts/slideLayout3.xml"/><Relationship Id="rId1" Type="http://schemas.openxmlformats.org/officeDocument/2006/relationships/vmlDrawing" Target="../drawings/vmlDrawing4.vml"/><Relationship Id="rId5" Type="http://schemas.openxmlformats.org/officeDocument/2006/relationships/image" Target="../media/image104.emf"/><Relationship Id="rId4" Type="http://schemas.openxmlformats.org/officeDocument/2006/relationships/package" Target="../embeddings/Microsoft_Word___4.docx"/></Relationships>
</file>

<file path=ppt/slides/_rels/slide55.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png"/><Relationship Id="rId1" Type="http://schemas.openxmlformats.org/officeDocument/2006/relationships/slideLayout" Target="../slideLayouts/slideLayout3.xml"/><Relationship Id="rId4" Type="http://schemas.openxmlformats.org/officeDocument/2006/relationships/image" Target="../media/image108.png"/></Relationships>
</file>

<file path=ppt/slides/_rels/slide56.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3.xml"/><Relationship Id="rId5" Type="http://schemas.openxmlformats.org/officeDocument/2006/relationships/image" Target="../media/image113.png"/><Relationship Id="rId4" Type="http://schemas.openxmlformats.org/officeDocument/2006/relationships/image" Target="../media/image112.png"/></Relationships>
</file>

<file path=ppt/slides/_rels/slide58.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114.png"/><Relationship Id="rId1" Type="http://schemas.openxmlformats.org/officeDocument/2006/relationships/slideLayout" Target="../slideLayouts/slideLayout3.xml"/><Relationship Id="rId5" Type="http://schemas.openxmlformats.org/officeDocument/2006/relationships/image" Target="../media/image117.png"/><Relationship Id="rId4" Type="http://schemas.openxmlformats.org/officeDocument/2006/relationships/image" Target="../media/image116.png"/></Relationships>
</file>

<file path=ppt/slides/_rels/slide59.xml.rels><?xml version="1.0" encoding="UTF-8" standalone="yes"?>
<Relationships xmlns="http://schemas.openxmlformats.org/package/2006/relationships"><Relationship Id="rId3" Type="http://schemas.openxmlformats.org/officeDocument/2006/relationships/slide" Target="slide68.xml"/><Relationship Id="rId2" Type="http://schemas.openxmlformats.org/officeDocument/2006/relationships/image" Target="../media/image118.png"/><Relationship Id="rId1" Type="http://schemas.openxmlformats.org/officeDocument/2006/relationships/slideLayout" Target="../slideLayouts/slideLayout3.xml"/><Relationship Id="rId6" Type="http://schemas.openxmlformats.org/officeDocument/2006/relationships/slide" Target="slide85.xml"/><Relationship Id="rId5" Type="http://schemas.openxmlformats.org/officeDocument/2006/relationships/slide" Target="slide75.xml"/><Relationship Id="rId4" Type="http://schemas.openxmlformats.org/officeDocument/2006/relationships/slide" Target="slide59.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3" Type="http://schemas.openxmlformats.org/officeDocument/2006/relationships/slide" Target="slide68.xml"/><Relationship Id="rId2" Type="http://schemas.openxmlformats.org/officeDocument/2006/relationships/slide" Target="slide59.xml"/><Relationship Id="rId1" Type="http://schemas.openxmlformats.org/officeDocument/2006/relationships/slideLayout" Target="../slideLayouts/slideLayout3.xml"/><Relationship Id="rId5" Type="http://schemas.openxmlformats.org/officeDocument/2006/relationships/slide" Target="slide85.xml"/><Relationship Id="rId4" Type="http://schemas.openxmlformats.org/officeDocument/2006/relationships/slide" Target="slide75.xml"/></Relationships>
</file>

<file path=ppt/slides/_rels/slide61.xml.rels><?xml version="1.0" encoding="UTF-8" standalone="yes"?>
<Relationships xmlns="http://schemas.openxmlformats.org/package/2006/relationships"><Relationship Id="rId3" Type="http://schemas.openxmlformats.org/officeDocument/2006/relationships/image" Target="../media/image120.png"/><Relationship Id="rId7" Type="http://schemas.openxmlformats.org/officeDocument/2006/relationships/slide" Target="slide85.xml"/><Relationship Id="rId2" Type="http://schemas.openxmlformats.org/officeDocument/2006/relationships/image" Target="../media/image119.png"/><Relationship Id="rId1" Type="http://schemas.openxmlformats.org/officeDocument/2006/relationships/slideLayout" Target="../slideLayouts/slideLayout3.xml"/><Relationship Id="rId6" Type="http://schemas.openxmlformats.org/officeDocument/2006/relationships/slide" Target="slide75.xml"/><Relationship Id="rId5" Type="http://schemas.openxmlformats.org/officeDocument/2006/relationships/slide" Target="slide68.xml"/><Relationship Id="rId4" Type="http://schemas.openxmlformats.org/officeDocument/2006/relationships/slide" Target="slide59.xml"/></Relationships>
</file>

<file path=ppt/slides/_rels/slide62.xml.rels><?xml version="1.0" encoding="UTF-8" standalone="yes"?>
<Relationships xmlns="http://schemas.openxmlformats.org/package/2006/relationships"><Relationship Id="rId3" Type="http://schemas.openxmlformats.org/officeDocument/2006/relationships/slide" Target="slide59.xml"/><Relationship Id="rId2" Type="http://schemas.openxmlformats.org/officeDocument/2006/relationships/image" Target="../media/image121.png"/><Relationship Id="rId1" Type="http://schemas.openxmlformats.org/officeDocument/2006/relationships/slideLayout" Target="../slideLayouts/slideLayout3.xml"/><Relationship Id="rId6" Type="http://schemas.openxmlformats.org/officeDocument/2006/relationships/slide" Target="slide85.xml"/><Relationship Id="rId5" Type="http://schemas.openxmlformats.org/officeDocument/2006/relationships/slide" Target="slide75.xml"/><Relationship Id="rId4" Type="http://schemas.openxmlformats.org/officeDocument/2006/relationships/slide" Target="slide68.xml"/></Relationships>
</file>

<file path=ppt/slides/_rels/slide63.xml.rels><?xml version="1.0" encoding="UTF-8" standalone="yes"?>
<Relationships xmlns="http://schemas.openxmlformats.org/package/2006/relationships"><Relationship Id="rId3" Type="http://schemas.openxmlformats.org/officeDocument/2006/relationships/slide" Target="slide59.xml"/><Relationship Id="rId2" Type="http://schemas.openxmlformats.org/officeDocument/2006/relationships/slide" Target="slide64.xml"/><Relationship Id="rId1" Type="http://schemas.openxmlformats.org/officeDocument/2006/relationships/slideLayout" Target="../slideLayouts/slideLayout3.xml"/><Relationship Id="rId6" Type="http://schemas.openxmlformats.org/officeDocument/2006/relationships/slide" Target="slide85.xml"/><Relationship Id="rId5" Type="http://schemas.openxmlformats.org/officeDocument/2006/relationships/slide" Target="slide75.xml"/><Relationship Id="rId4" Type="http://schemas.openxmlformats.org/officeDocument/2006/relationships/slide" Target="slide68.xml"/></Relationships>
</file>

<file path=ppt/slides/_rels/slide64.xml.rels><?xml version="1.0" encoding="UTF-8" standalone="yes"?>
<Relationships xmlns="http://schemas.openxmlformats.org/package/2006/relationships"><Relationship Id="rId3" Type="http://schemas.openxmlformats.org/officeDocument/2006/relationships/image" Target="../media/image123.png"/><Relationship Id="rId7" Type="http://schemas.openxmlformats.org/officeDocument/2006/relationships/slide" Target="slide85.xml"/><Relationship Id="rId2" Type="http://schemas.openxmlformats.org/officeDocument/2006/relationships/image" Target="../media/image122.png"/><Relationship Id="rId1" Type="http://schemas.openxmlformats.org/officeDocument/2006/relationships/slideLayout" Target="../slideLayouts/slideLayout3.xml"/><Relationship Id="rId6" Type="http://schemas.openxmlformats.org/officeDocument/2006/relationships/slide" Target="slide75.xml"/><Relationship Id="rId5" Type="http://schemas.openxmlformats.org/officeDocument/2006/relationships/slide" Target="slide68.xml"/><Relationship Id="rId4" Type="http://schemas.openxmlformats.org/officeDocument/2006/relationships/slide" Target="slide59.xml"/></Relationships>
</file>

<file path=ppt/slides/_rels/slide65.xml.rels><?xml version="1.0" encoding="UTF-8" standalone="yes"?>
<Relationships xmlns="http://schemas.openxmlformats.org/package/2006/relationships"><Relationship Id="rId8" Type="http://schemas.openxmlformats.org/officeDocument/2006/relationships/slide" Target="slide85.xml"/><Relationship Id="rId3" Type="http://schemas.openxmlformats.org/officeDocument/2006/relationships/image" Target="../media/image125.png"/><Relationship Id="rId7" Type="http://schemas.openxmlformats.org/officeDocument/2006/relationships/slide" Target="slide75.xml"/><Relationship Id="rId2" Type="http://schemas.openxmlformats.org/officeDocument/2006/relationships/image" Target="../media/image124.png"/><Relationship Id="rId1" Type="http://schemas.openxmlformats.org/officeDocument/2006/relationships/slideLayout" Target="../slideLayouts/slideLayout3.xml"/><Relationship Id="rId6" Type="http://schemas.openxmlformats.org/officeDocument/2006/relationships/slide" Target="slide68.xml"/><Relationship Id="rId5" Type="http://schemas.openxmlformats.org/officeDocument/2006/relationships/slide" Target="slide59.xml"/><Relationship Id="rId4" Type="http://schemas.openxmlformats.org/officeDocument/2006/relationships/slide" Target="slide66.xml"/></Relationships>
</file>

<file path=ppt/slides/_rels/slide66.xml.rels><?xml version="1.0" encoding="UTF-8" standalone="yes"?>
<Relationships xmlns="http://schemas.openxmlformats.org/package/2006/relationships"><Relationship Id="rId8" Type="http://schemas.openxmlformats.org/officeDocument/2006/relationships/slide" Target="slide85.xml"/><Relationship Id="rId3" Type="http://schemas.openxmlformats.org/officeDocument/2006/relationships/image" Target="../media/image127.png"/><Relationship Id="rId7" Type="http://schemas.openxmlformats.org/officeDocument/2006/relationships/slide" Target="slide75.xml"/><Relationship Id="rId2" Type="http://schemas.openxmlformats.org/officeDocument/2006/relationships/image" Target="../media/image126.png"/><Relationship Id="rId1" Type="http://schemas.openxmlformats.org/officeDocument/2006/relationships/slideLayout" Target="../slideLayouts/slideLayout3.xml"/><Relationship Id="rId6" Type="http://schemas.openxmlformats.org/officeDocument/2006/relationships/slide" Target="slide68.xml"/><Relationship Id="rId5" Type="http://schemas.openxmlformats.org/officeDocument/2006/relationships/slide" Target="slide59.xml"/><Relationship Id="rId4" Type="http://schemas.openxmlformats.org/officeDocument/2006/relationships/image" Target="../media/image128.png"/></Relationships>
</file>

<file path=ppt/slides/_rels/slide67.xml.rels><?xml version="1.0" encoding="UTF-8" standalone="yes"?>
<Relationships xmlns="http://schemas.openxmlformats.org/package/2006/relationships"><Relationship Id="rId3" Type="http://schemas.openxmlformats.org/officeDocument/2006/relationships/image" Target="../media/image130.png"/><Relationship Id="rId7" Type="http://schemas.openxmlformats.org/officeDocument/2006/relationships/slide" Target="slide85.xml"/><Relationship Id="rId2" Type="http://schemas.openxmlformats.org/officeDocument/2006/relationships/image" Target="../media/image129.png"/><Relationship Id="rId1" Type="http://schemas.openxmlformats.org/officeDocument/2006/relationships/slideLayout" Target="../slideLayouts/slideLayout3.xml"/><Relationship Id="rId6" Type="http://schemas.openxmlformats.org/officeDocument/2006/relationships/slide" Target="slide75.xml"/><Relationship Id="rId5" Type="http://schemas.openxmlformats.org/officeDocument/2006/relationships/slide" Target="slide68.xml"/><Relationship Id="rId4" Type="http://schemas.openxmlformats.org/officeDocument/2006/relationships/slide" Target="slide59.xml"/></Relationships>
</file>

<file path=ppt/slides/_rels/slide68.xml.rels><?xml version="1.0" encoding="UTF-8" standalone="yes"?>
<Relationships xmlns="http://schemas.openxmlformats.org/package/2006/relationships"><Relationship Id="rId3" Type="http://schemas.openxmlformats.org/officeDocument/2006/relationships/slide" Target="slide59.xml"/><Relationship Id="rId2" Type="http://schemas.openxmlformats.org/officeDocument/2006/relationships/image" Target="../media/image131.png"/><Relationship Id="rId1" Type="http://schemas.openxmlformats.org/officeDocument/2006/relationships/slideLayout" Target="../slideLayouts/slideLayout3.xml"/><Relationship Id="rId6" Type="http://schemas.openxmlformats.org/officeDocument/2006/relationships/slide" Target="slide85.xml"/><Relationship Id="rId5" Type="http://schemas.openxmlformats.org/officeDocument/2006/relationships/slide" Target="slide75.xml"/><Relationship Id="rId4" Type="http://schemas.openxmlformats.org/officeDocument/2006/relationships/slide" Target="slide68.xml"/></Relationships>
</file>

<file path=ppt/slides/_rels/slide69.xml.rels><?xml version="1.0" encoding="UTF-8" standalone="yes"?>
<Relationships xmlns="http://schemas.openxmlformats.org/package/2006/relationships"><Relationship Id="rId3" Type="http://schemas.openxmlformats.org/officeDocument/2006/relationships/slide" Target="slide59.xml"/><Relationship Id="rId2" Type="http://schemas.openxmlformats.org/officeDocument/2006/relationships/slide" Target="slide70.xml"/><Relationship Id="rId1" Type="http://schemas.openxmlformats.org/officeDocument/2006/relationships/slideLayout" Target="../slideLayouts/slideLayout3.xml"/><Relationship Id="rId6" Type="http://schemas.openxmlformats.org/officeDocument/2006/relationships/slide" Target="slide85.xml"/><Relationship Id="rId5" Type="http://schemas.openxmlformats.org/officeDocument/2006/relationships/slide" Target="slide75.xml"/><Relationship Id="rId4" Type="http://schemas.openxmlformats.org/officeDocument/2006/relationships/slide" Target="slide68.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slide" Target="slide68.xml"/><Relationship Id="rId2" Type="http://schemas.openxmlformats.org/officeDocument/2006/relationships/slide" Target="slide59.xml"/><Relationship Id="rId1" Type="http://schemas.openxmlformats.org/officeDocument/2006/relationships/slideLayout" Target="../slideLayouts/slideLayout3.xml"/><Relationship Id="rId5" Type="http://schemas.openxmlformats.org/officeDocument/2006/relationships/slide" Target="slide85.xml"/><Relationship Id="rId4" Type="http://schemas.openxmlformats.org/officeDocument/2006/relationships/slide" Target="slide75.xml"/></Relationships>
</file>

<file path=ppt/slides/_rels/slide71.xml.rels><?xml version="1.0" encoding="UTF-8" standalone="yes"?>
<Relationships xmlns="http://schemas.openxmlformats.org/package/2006/relationships"><Relationship Id="rId8" Type="http://schemas.openxmlformats.org/officeDocument/2006/relationships/slide" Target="slide85.xml"/><Relationship Id="rId3" Type="http://schemas.openxmlformats.org/officeDocument/2006/relationships/package" Target="../embeddings/Microsoft_Word___5.docx"/><Relationship Id="rId7" Type="http://schemas.openxmlformats.org/officeDocument/2006/relationships/slide" Target="slide75.xml"/><Relationship Id="rId2" Type="http://schemas.openxmlformats.org/officeDocument/2006/relationships/slideLayout" Target="../slideLayouts/slideLayout3.xml"/><Relationship Id="rId1" Type="http://schemas.openxmlformats.org/officeDocument/2006/relationships/vmlDrawing" Target="../drawings/vmlDrawing5.vml"/><Relationship Id="rId6" Type="http://schemas.openxmlformats.org/officeDocument/2006/relationships/slide" Target="slide68.xml"/><Relationship Id="rId5" Type="http://schemas.openxmlformats.org/officeDocument/2006/relationships/slide" Target="slide59.xml"/><Relationship Id="rId4" Type="http://schemas.openxmlformats.org/officeDocument/2006/relationships/image" Target="../media/image132.emf"/></Relationships>
</file>

<file path=ppt/slides/_rels/slide72.xml.rels><?xml version="1.0" encoding="UTF-8" standalone="yes"?>
<Relationships xmlns="http://schemas.openxmlformats.org/package/2006/relationships"><Relationship Id="rId8" Type="http://schemas.openxmlformats.org/officeDocument/2006/relationships/slide" Target="slide85.xml"/><Relationship Id="rId3" Type="http://schemas.openxmlformats.org/officeDocument/2006/relationships/package" Target="../embeddings/Microsoft_Word___6.docx"/><Relationship Id="rId7" Type="http://schemas.openxmlformats.org/officeDocument/2006/relationships/slide" Target="slide75.xml"/><Relationship Id="rId2" Type="http://schemas.openxmlformats.org/officeDocument/2006/relationships/slideLayout" Target="../slideLayouts/slideLayout3.xml"/><Relationship Id="rId1" Type="http://schemas.openxmlformats.org/officeDocument/2006/relationships/vmlDrawing" Target="../drawings/vmlDrawing6.vml"/><Relationship Id="rId6" Type="http://schemas.openxmlformats.org/officeDocument/2006/relationships/slide" Target="slide68.xml"/><Relationship Id="rId5" Type="http://schemas.openxmlformats.org/officeDocument/2006/relationships/slide" Target="slide59.xml"/><Relationship Id="rId4" Type="http://schemas.openxmlformats.org/officeDocument/2006/relationships/image" Target="../media/image133.emf"/></Relationships>
</file>

<file path=ppt/slides/_rels/slide73.xml.rels><?xml version="1.0" encoding="UTF-8" standalone="yes"?>
<Relationships xmlns="http://schemas.openxmlformats.org/package/2006/relationships"><Relationship Id="rId3" Type="http://schemas.openxmlformats.org/officeDocument/2006/relationships/slide" Target="slide59.xml"/><Relationship Id="rId2" Type="http://schemas.openxmlformats.org/officeDocument/2006/relationships/slide" Target="slide74.xml"/><Relationship Id="rId1" Type="http://schemas.openxmlformats.org/officeDocument/2006/relationships/slideLayout" Target="../slideLayouts/slideLayout3.xml"/><Relationship Id="rId6" Type="http://schemas.openxmlformats.org/officeDocument/2006/relationships/slide" Target="slide85.xml"/><Relationship Id="rId5" Type="http://schemas.openxmlformats.org/officeDocument/2006/relationships/slide" Target="slide75.xml"/><Relationship Id="rId4" Type="http://schemas.openxmlformats.org/officeDocument/2006/relationships/slide" Target="slide68.xml"/></Relationships>
</file>

<file path=ppt/slides/_rels/slide74.xml.rels><?xml version="1.0" encoding="UTF-8" standalone="yes"?>
<Relationships xmlns="http://schemas.openxmlformats.org/package/2006/relationships"><Relationship Id="rId3" Type="http://schemas.openxmlformats.org/officeDocument/2006/relationships/image" Target="../media/image135.png"/><Relationship Id="rId7" Type="http://schemas.openxmlformats.org/officeDocument/2006/relationships/slide" Target="slide85.xml"/><Relationship Id="rId2" Type="http://schemas.openxmlformats.org/officeDocument/2006/relationships/image" Target="../media/image134.png"/><Relationship Id="rId1" Type="http://schemas.openxmlformats.org/officeDocument/2006/relationships/slideLayout" Target="../slideLayouts/slideLayout3.xml"/><Relationship Id="rId6" Type="http://schemas.openxmlformats.org/officeDocument/2006/relationships/slide" Target="slide75.xml"/><Relationship Id="rId5" Type="http://schemas.openxmlformats.org/officeDocument/2006/relationships/slide" Target="slide68.xml"/><Relationship Id="rId4" Type="http://schemas.openxmlformats.org/officeDocument/2006/relationships/slide" Target="slide59.xml"/></Relationships>
</file>

<file path=ppt/slides/_rels/slide75.xml.rels><?xml version="1.0" encoding="UTF-8" standalone="yes"?>
<Relationships xmlns="http://schemas.openxmlformats.org/package/2006/relationships"><Relationship Id="rId3" Type="http://schemas.openxmlformats.org/officeDocument/2006/relationships/slide" Target="slide59.xml"/><Relationship Id="rId2" Type="http://schemas.openxmlformats.org/officeDocument/2006/relationships/image" Target="../media/image136.png"/><Relationship Id="rId1" Type="http://schemas.openxmlformats.org/officeDocument/2006/relationships/slideLayout" Target="../slideLayouts/slideLayout3.xml"/><Relationship Id="rId6" Type="http://schemas.openxmlformats.org/officeDocument/2006/relationships/slide" Target="slide85.xml"/><Relationship Id="rId5" Type="http://schemas.openxmlformats.org/officeDocument/2006/relationships/slide" Target="slide75.xml"/><Relationship Id="rId4" Type="http://schemas.openxmlformats.org/officeDocument/2006/relationships/slide" Target="slide68.xml"/></Relationships>
</file>

<file path=ppt/slides/_rels/slide76.xml.rels><?xml version="1.0" encoding="UTF-8" standalone="yes"?>
<Relationships xmlns="http://schemas.openxmlformats.org/package/2006/relationships"><Relationship Id="rId8" Type="http://schemas.openxmlformats.org/officeDocument/2006/relationships/slide" Target="slide85.xml"/><Relationship Id="rId3" Type="http://schemas.openxmlformats.org/officeDocument/2006/relationships/image" Target="../media/image138.png"/><Relationship Id="rId7" Type="http://schemas.openxmlformats.org/officeDocument/2006/relationships/slide" Target="slide75.xml"/><Relationship Id="rId2" Type="http://schemas.openxmlformats.org/officeDocument/2006/relationships/image" Target="../media/image137.png"/><Relationship Id="rId1" Type="http://schemas.openxmlformats.org/officeDocument/2006/relationships/slideLayout" Target="../slideLayouts/slideLayout3.xml"/><Relationship Id="rId6" Type="http://schemas.openxmlformats.org/officeDocument/2006/relationships/slide" Target="slide68.xml"/><Relationship Id="rId5" Type="http://schemas.openxmlformats.org/officeDocument/2006/relationships/slide" Target="slide59.xml"/><Relationship Id="rId4" Type="http://schemas.openxmlformats.org/officeDocument/2006/relationships/slide" Target="slide77.xml"/></Relationships>
</file>

<file path=ppt/slides/_rels/slide77.xml.rels><?xml version="1.0" encoding="UTF-8" standalone="yes"?>
<Relationships xmlns="http://schemas.openxmlformats.org/package/2006/relationships"><Relationship Id="rId3" Type="http://schemas.openxmlformats.org/officeDocument/2006/relationships/slide" Target="slide59.xml"/><Relationship Id="rId2" Type="http://schemas.openxmlformats.org/officeDocument/2006/relationships/image" Target="../media/image139.png"/><Relationship Id="rId1" Type="http://schemas.openxmlformats.org/officeDocument/2006/relationships/slideLayout" Target="../slideLayouts/slideLayout3.xml"/><Relationship Id="rId6" Type="http://schemas.openxmlformats.org/officeDocument/2006/relationships/slide" Target="slide85.xml"/><Relationship Id="rId5" Type="http://schemas.openxmlformats.org/officeDocument/2006/relationships/slide" Target="slide75.xml"/><Relationship Id="rId4" Type="http://schemas.openxmlformats.org/officeDocument/2006/relationships/slide" Target="slide68.xml"/></Relationships>
</file>

<file path=ppt/slides/_rels/slide78.xml.rels><?xml version="1.0" encoding="UTF-8" standalone="yes"?>
<Relationships xmlns="http://schemas.openxmlformats.org/package/2006/relationships"><Relationship Id="rId3" Type="http://schemas.openxmlformats.org/officeDocument/2006/relationships/image" Target="../media/image141.png"/><Relationship Id="rId7" Type="http://schemas.openxmlformats.org/officeDocument/2006/relationships/slide" Target="slide85.xml"/><Relationship Id="rId2" Type="http://schemas.openxmlformats.org/officeDocument/2006/relationships/image" Target="../media/image140.png"/><Relationship Id="rId1" Type="http://schemas.openxmlformats.org/officeDocument/2006/relationships/slideLayout" Target="../slideLayouts/slideLayout3.xml"/><Relationship Id="rId6" Type="http://schemas.openxmlformats.org/officeDocument/2006/relationships/slide" Target="slide75.xml"/><Relationship Id="rId5" Type="http://schemas.openxmlformats.org/officeDocument/2006/relationships/slide" Target="slide68.xml"/><Relationship Id="rId4" Type="http://schemas.openxmlformats.org/officeDocument/2006/relationships/slide" Target="slide59.xml"/></Relationships>
</file>

<file path=ppt/slides/_rels/slide79.xml.rels><?xml version="1.0" encoding="UTF-8" standalone="yes"?>
<Relationships xmlns="http://schemas.openxmlformats.org/package/2006/relationships"><Relationship Id="rId8" Type="http://schemas.openxmlformats.org/officeDocument/2006/relationships/slide" Target="slide75.xml"/><Relationship Id="rId3" Type="http://schemas.openxmlformats.org/officeDocument/2006/relationships/image" Target="../media/image143.png"/><Relationship Id="rId7" Type="http://schemas.openxmlformats.org/officeDocument/2006/relationships/slide" Target="slide68.xml"/><Relationship Id="rId2" Type="http://schemas.openxmlformats.org/officeDocument/2006/relationships/image" Target="../media/image142.png"/><Relationship Id="rId1" Type="http://schemas.openxmlformats.org/officeDocument/2006/relationships/slideLayout" Target="../slideLayouts/slideLayout3.xml"/><Relationship Id="rId6" Type="http://schemas.openxmlformats.org/officeDocument/2006/relationships/slide" Target="slide59.xml"/><Relationship Id="rId5" Type="http://schemas.openxmlformats.org/officeDocument/2006/relationships/image" Target="../media/image145.png"/><Relationship Id="rId4" Type="http://schemas.openxmlformats.org/officeDocument/2006/relationships/image" Target="../media/image144.png"/><Relationship Id="rId9" Type="http://schemas.openxmlformats.org/officeDocument/2006/relationships/slide" Target="slide8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0.xml.rels><?xml version="1.0" encoding="UTF-8" standalone="yes"?>
<Relationships xmlns="http://schemas.openxmlformats.org/package/2006/relationships"><Relationship Id="rId3" Type="http://schemas.openxmlformats.org/officeDocument/2006/relationships/slide" Target="slide68.xml"/><Relationship Id="rId2" Type="http://schemas.openxmlformats.org/officeDocument/2006/relationships/slide" Target="slide59.xml"/><Relationship Id="rId1" Type="http://schemas.openxmlformats.org/officeDocument/2006/relationships/slideLayout" Target="../slideLayouts/slideLayout3.xml"/><Relationship Id="rId5" Type="http://schemas.openxmlformats.org/officeDocument/2006/relationships/slide" Target="slide85.xml"/><Relationship Id="rId4" Type="http://schemas.openxmlformats.org/officeDocument/2006/relationships/slide" Target="slide75.xml"/></Relationships>
</file>

<file path=ppt/slides/_rels/slide81.xml.rels><?xml version="1.0" encoding="UTF-8" standalone="yes"?>
<Relationships xmlns="http://schemas.openxmlformats.org/package/2006/relationships"><Relationship Id="rId3" Type="http://schemas.openxmlformats.org/officeDocument/2006/relationships/slide" Target="slide59.xml"/><Relationship Id="rId2" Type="http://schemas.openxmlformats.org/officeDocument/2006/relationships/slide" Target="slide82.xml"/><Relationship Id="rId1" Type="http://schemas.openxmlformats.org/officeDocument/2006/relationships/slideLayout" Target="../slideLayouts/slideLayout3.xml"/><Relationship Id="rId6" Type="http://schemas.openxmlformats.org/officeDocument/2006/relationships/slide" Target="slide85.xml"/><Relationship Id="rId5" Type="http://schemas.openxmlformats.org/officeDocument/2006/relationships/slide" Target="slide75.xml"/><Relationship Id="rId4" Type="http://schemas.openxmlformats.org/officeDocument/2006/relationships/slide" Target="slide68.xml"/></Relationships>
</file>

<file path=ppt/slides/_rels/slide82.xml.rels><?xml version="1.0" encoding="UTF-8" standalone="yes"?>
<Relationships xmlns="http://schemas.openxmlformats.org/package/2006/relationships"><Relationship Id="rId8" Type="http://schemas.openxmlformats.org/officeDocument/2006/relationships/slide" Target="slide68.xml"/><Relationship Id="rId3" Type="http://schemas.openxmlformats.org/officeDocument/2006/relationships/package" Target="../embeddings/Microsoft_Word___7.docx"/><Relationship Id="rId7" Type="http://schemas.openxmlformats.org/officeDocument/2006/relationships/slide" Target="slide59.xml"/><Relationship Id="rId2" Type="http://schemas.openxmlformats.org/officeDocument/2006/relationships/slideLayout" Target="../slideLayouts/slideLayout3.xml"/><Relationship Id="rId1" Type="http://schemas.openxmlformats.org/officeDocument/2006/relationships/vmlDrawing" Target="../drawings/vmlDrawing7.vml"/><Relationship Id="rId6" Type="http://schemas.openxmlformats.org/officeDocument/2006/relationships/image" Target="../media/image147.emf"/><Relationship Id="rId5" Type="http://schemas.openxmlformats.org/officeDocument/2006/relationships/package" Target="../embeddings/Microsoft_Word___8.docx"/><Relationship Id="rId10" Type="http://schemas.openxmlformats.org/officeDocument/2006/relationships/slide" Target="slide85.xml"/><Relationship Id="rId4" Type="http://schemas.openxmlformats.org/officeDocument/2006/relationships/image" Target="../media/image146.emf"/><Relationship Id="rId9" Type="http://schemas.openxmlformats.org/officeDocument/2006/relationships/slide" Target="slide75.xml"/></Relationships>
</file>

<file path=ppt/slides/_rels/slide83.xml.rels><?xml version="1.0" encoding="UTF-8" standalone="yes"?>
<Relationships xmlns="http://schemas.openxmlformats.org/package/2006/relationships"><Relationship Id="rId8" Type="http://schemas.openxmlformats.org/officeDocument/2006/relationships/slide" Target="slide75.xml"/><Relationship Id="rId3" Type="http://schemas.openxmlformats.org/officeDocument/2006/relationships/image" Target="../media/image149.png"/><Relationship Id="rId7" Type="http://schemas.openxmlformats.org/officeDocument/2006/relationships/slide" Target="slide68.xml"/><Relationship Id="rId2" Type="http://schemas.openxmlformats.org/officeDocument/2006/relationships/image" Target="../media/image148.png"/><Relationship Id="rId1" Type="http://schemas.openxmlformats.org/officeDocument/2006/relationships/slideLayout" Target="../slideLayouts/slideLayout3.xml"/><Relationship Id="rId6" Type="http://schemas.openxmlformats.org/officeDocument/2006/relationships/slide" Target="slide59.xml"/><Relationship Id="rId5" Type="http://schemas.openxmlformats.org/officeDocument/2006/relationships/slide" Target="slide84.xml"/><Relationship Id="rId4" Type="http://schemas.openxmlformats.org/officeDocument/2006/relationships/image" Target="../media/image150.png"/><Relationship Id="rId9" Type="http://schemas.openxmlformats.org/officeDocument/2006/relationships/slide" Target="slide85.xml"/></Relationships>
</file>

<file path=ppt/slides/_rels/slide84.xml.rels><?xml version="1.0" encoding="UTF-8" standalone="yes"?>
<Relationships xmlns="http://schemas.openxmlformats.org/package/2006/relationships"><Relationship Id="rId3" Type="http://schemas.openxmlformats.org/officeDocument/2006/relationships/image" Target="../media/image152.png"/><Relationship Id="rId7" Type="http://schemas.openxmlformats.org/officeDocument/2006/relationships/slide" Target="slide85.xml"/><Relationship Id="rId2" Type="http://schemas.openxmlformats.org/officeDocument/2006/relationships/image" Target="../media/image151.png"/><Relationship Id="rId1" Type="http://schemas.openxmlformats.org/officeDocument/2006/relationships/slideLayout" Target="../slideLayouts/slideLayout3.xml"/><Relationship Id="rId6" Type="http://schemas.openxmlformats.org/officeDocument/2006/relationships/slide" Target="slide75.xml"/><Relationship Id="rId5" Type="http://schemas.openxmlformats.org/officeDocument/2006/relationships/slide" Target="slide68.xml"/><Relationship Id="rId4" Type="http://schemas.openxmlformats.org/officeDocument/2006/relationships/slide" Target="slide59.xml"/></Relationships>
</file>

<file path=ppt/slides/_rels/slide85.xml.rels><?xml version="1.0" encoding="UTF-8" standalone="yes"?>
<Relationships xmlns="http://schemas.openxmlformats.org/package/2006/relationships"><Relationship Id="rId3" Type="http://schemas.openxmlformats.org/officeDocument/2006/relationships/image" Target="../media/image154.png"/><Relationship Id="rId7" Type="http://schemas.openxmlformats.org/officeDocument/2006/relationships/slide" Target="slide85.xml"/><Relationship Id="rId2" Type="http://schemas.openxmlformats.org/officeDocument/2006/relationships/image" Target="../media/image153.png"/><Relationship Id="rId1" Type="http://schemas.openxmlformats.org/officeDocument/2006/relationships/slideLayout" Target="../slideLayouts/slideLayout3.xml"/><Relationship Id="rId6" Type="http://schemas.openxmlformats.org/officeDocument/2006/relationships/slide" Target="slide75.xml"/><Relationship Id="rId5" Type="http://schemas.openxmlformats.org/officeDocument/2006/relationships/slide" Target="slide68.xml"/><Relationship Id="rId4" Type="http://schemas.openxmlformats.org/officeDocument/2006/relationships/slide" Target="slide59.xml"/></Relationships>
</file>

<file path=ppt/slides/_rels/slide86.xml.rels><?xml version="1.0" encoding="UTF-8" standalone="yes"?>
<Relationships xmlns="http://schemas.openxmlformats.org/package/2006/relationships"><Relationship Id="rId3" Type="http://schemas.openxmlformats.org/officeDocument/2006/relationships/slide" Target="slide59.xml"/><Relationship Id="rId2" Type="http://schemas.openxmlformats.org/officeDocument/2006/relationships/image" Target="../media/image155.png"/><Relationship Id="rId1" Type="http://schemas.openxmlformats.org/officeDocument/2006/relationships/slideLayout" Target="../slideLayouts/slideLayout3.xml"/><Relationship Id="rId6" Type="http://schemas.openxmlformats.org/officeDocument/2006/relationships/slide" Target="slide85.xml"/><Relationship Id="rId5" Type="http://schemas.openxmlformats.org/officeDocument/2006/relationships/slide" Target="slide75.xml"/><Relationship Id="rId4" Type="http://schemas.openxmlformats.org/officeDocument/2006/relationships/slide" Target="slide68.xml"/></Relationships>
</file>

<file path=ppt/slides/_rels/slide87.xml.rels><?xml version="1.0" encoding="UTF-8" standalone="yes"?>
<Relationships xmlns="http://schemas.openxmlformats.org/package/2006/relationships"><Relationship Id="rId3" Type="http://schemas.openxmlformats.org/officeDocument/2006/relationships/slide" Target="slide59.xml"/><Relationship Id="rId2" Type="http://schemas.openxmlformats.org/officeDocument/2006/relationships/slide" Target="slide89.xml"/><Relationship Id="rId1" Type="http://schemas.openxmlformats.org/officeDocument/2006/relationships/slideLayout" Target="../slideLayouts/slideLayout3.xml"/><Relationship Id="rId6" Type="http://schemas.openxmlformats.org/officeDocument/2006/relationships/slide" Target="slide85.xml"/><Relationship Id="rId5" Type="http://schemas.openxmlformats.org/officeDocument/2006/relationships/slide" Target="slide75.xml"/><Relationship Id="rId4" Type="http://schemas.openxmlformats.org/officeDocument/2006/relationships/slide" Target="slide68.xml"/></Relationships>
</file>

<file path=ppt/slides/_rels/slide88.xml.rels><?xml version="1.0" encoding="UTF-8" standalone="yes"?>
<Relationships xmlns="http://schemas.openxmlformats.org/package/2006/relationships"><Relationship Id="rId3" Type="http://schemas.openxmlformats.org/officeDocument/2006/relationships/slide" Target="slide59.xml"/><Relationship Id="rId2" Type="http://schemas.openxmlformats.org/officeDocument/2006/relationships/image" Target="../media/image156.png"/><Relationship Id="rId1" Type="http://schemas.openxmlformats.org/officeDocument/2006/relationships/slideLayout" Target="../slideLayouts/slideLayout3.xml"/><Relationship Id="rId6" Type="http://schemas.openxmlformats.org/officeDocument/2006/relationships/slide" Target="slide85.xml"/><Relationship Id="rId5" Type="http://schemas.openxmlformats.org/officeDocument/2006/relationships/slide" Target="slide75.xml"/><Relationship Id="rId4" Type="http://schemas.openxmlformats.org/officeDocument/2006/relationships/slide" Target="slide68.xml"/></Relationships>
</file>

<file path=ppt/slides/_rels/slide89.xml.rels><?xml version="1.0" encoding="UTF-8" standalone="yes"?>
<Relationships xmlns="http://schemas.openxmlformats.org/package/2006/relationships"><Relationship Id="rId8" Type="http://schemas.openxmlformats.org/officeDocument/2006/relationships/slide" Target="slide85.xml"/><Relationship Id="rId3" Type="http://schemas.openxmlformats.org/officeDocument/2006/relationships/image" Target="../media/image157.png"/><Relationship Id="rId7" Type="http://schemas.openxmlformats.org/officeDocument/2006/relationships/slide" Target="slide75.xml"/><Relationship Id="rId2" Type="http://schemas.openxmlformats.org/officeDocument/2006/relationships/slide" Target="slide90.xml"/><Relationship Id="rId1" Type="http://schemas.openxmlformats.org/officeDocument/2006/relationships/slideLayout" Target="../slideLayouts/slideLayout3.xml"/><Relationship Id="rId6" Type="http://schemas.openxmlformats.org/officeDocument/2006/relationships/slide" Target="slide68.xml"/><Relationship Id="rId5" Type="http://schemas.openxmlformats.org/officeDocument/2006/relationships/slide" Target="slide59.xml"/><Relationship Id="rId4" Type="http://schemas.openxmlformats.org/officeDocument/2006/relationships/image" Target="../media/image15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0.xml.rels><?xml version="1.0" encoding="UTF-8" standalone="yes"?>
<Relationships xmlns="http://schemas.openxmlformats.org/package/2006/relationships"><Relationship Id="rId8" Type="http://schemas.openxmlformats.org/officeDocument/2006/relationships/slide" Target="slide75.xml"/><Relationship Id="rId3" Type="http://schemas.openxmlformats.org/officeDocument/2006/relationships/image" Target="../media/image159.png"/><Relationship Id="rId7" Type="http://schemas.openxmlformats.org/officeDocument/2006/relationships/slide" Target="slide68.xml"/><Relationship Id="rId2" Type="http://schemas.openxmlformats.org/officeDocument/2006/relationships/slide" Target="slide91.xml"/><Relationship Id="rId1" Type="http://schemas.openxmlformats.org/officeDocument/2006/relationships/slideLayout" Target="../slideLayouts/slideLayout3.xml"/><Relationship Id="rId6" Type="http://schemas.openxmlformats.org/officeDocument/2006/relationships/slide" Target="slide59.xml"/><Relationship Id="rId5" Type="http://schemas.openxmlformats.org/officeDocument/2006/relationships/image" Target="../media/image160.png"/><Relationship Id="rId4" Type="http://schemas.openxmlformats.org/officeDocument/2006/relationships/image" Target="../media/image158.png"/><Relationship Id="rId9" Type="http://schemas.openxmlformats.org/officeDocument/2006/relationships/slide" Target="slide85.xml"/></Relationships>
</file>

<file path=ppt/slides/_rels/slide91.xml.rels><?xml version="1.0" encoding="UTF-8" standalone="yes"?>
<Relationships xmlns="http://schemas.openxmlformats.org/package/2006/relationships"><Relationship Id="rId8" Type="http://schemas.openxmlformats.org/officeDocument/2006/relationships/slide" Target="slide68.xml"/><Relationship Id="rId3" Type="http://schemas.openxmlformats.org/officeDocument/2006/relationships/image" Target="../media/image161.png"/><Relationship Id="rId7" Type="http://schemas.openxmlformats.org/officeDocument/2006/relationships/slide" Target="slide59.xml"/><Relationship Id="rId2" Type="http://schemas.openxmlformats.org/officeDocument/2006/relationships/slide" Target="slide92.xml"/><Relationship Id="rId1" Type="http://schemas.openxmlformats.org/officeDocument/2006/relationships/slideLayout" Target="../slideLayouts/slideLayout3.xml"/><Relationship Id="rId6" Type="http://schemas.openxmlformats.org/officeDocument/2006/relationships/image" Target="../media/image164.png"/><Relationship Id="rId5" Type="http://schemas.openxmlformats.org/officeDocument/2006/relationships/image" Target="../media/image163.png"/><Relationship Id="rId10" Type="http://schemas.openxmlformats.org/officeDocument/2006/relationships/slide" Target="slide85.xml"/><Relationship Id="rId4" Type="http://schemas.openxmlformats.org/officeDocument/2006/relationships/image" Target="../media/image162.png"/><Relationship Id="rId9" Type="http://schemas.openxmlformats.org/officeDocument/2006/relationships/slide" Target="slide75.xml"/></Relationships>
</file>

<file path=ppt/slides/_rels/slide92.xml.rels><?xml version="1.0" encoding="UTF-8" standalone="yes"?>
<Relationships xmlns="http://schemas.openxmlformats.org/package/2006/relationships"><Relationship Id="rId8" Type="http://schemas.openxmlformats.org/officeDocument/2006/relationships/slide" Target="slide75.xml"/><Relationship Id="rId3" Type="http://schemas.openxmlformats.org/officeDocument/2006/relationships/image" Target="../media/image165.png"/><Relationship Id="rId7" Type="http://schemas.openxmlformats.org/officeDocument/2006/relationships/slide" Target="slide68.xml"/><Relationship Id="rId2" Type="http://schemas.openxmlformats.org/officeDocument/2006/relationships/slide" Target="slide93.xml"/><Relationship Id="rId1" Type="http://schemas.openxmlformats.org/officeDocument/2006/relationships/slideLayout" Target="../slideLayouts/slideLayout3.xml"/><Relationship Id="rId6" Type="http://schemas.openxmlformats.org/officeDocument/2006/relationships/slide" Target="slide59.xml"/><Relationship Id="rId5" Type="http://schemas.openxmlformats.org/officeDocument/2006/relationships/image" Target="../media/image167.png"/><Relationship Id="rId4" Type="http://schemas.openxmlformats.org/officeDocument/2006/relationships/image" Target="../media/image166.png"/><Relationship Id="rId9" Type="http://schemas.openxmlformats.org/officeDocument/2006/relationships/slide" Target="slide85.xml"/></Relationships>
</file>

<file path=ppt/slides/_rels/slide93.xml.rels><?xml version="1.0" encoding="UTF-8" standalone="yes"?>
<Relationships xmlns="http://schemas.openxmlformats.org/package/2006/relationships"><Relationship Id="rId8" Type="http://schemas.openxmlformats.org/officeDocument/2006/relationships/slide" Target="slide75.xml"/><Relationship Id="rId3" Type="http://schemas.openxmlformats.org/officeDocument/2006/relationships/image" Target="../media/image169.png"/><Relationship Id="rId7" Type="http://schemas.openxmlformats.org/officeDocument/2006/relationships/slide" Target="slide68.xml"/><Relationship Id="rId2" Type="http://schemas.openxmlformats.org/officeDocument/2006/relationships/image" Target="../media/image168.png"/><Relationship Id="rId1" Type="http://schemas.openxmlformats.org/officeDocument/2006/relationships/slideLayout" Target="../slideLayouts/slideLayout3.xml"/><Relationship Id="rId6" Type="http://schemas.openxmlformats.org/officeDocument/2006/relationships/slide" Target="slide59.xml"/><Relationship Id="rId5" Type="http://schemas.openxmlformats.org/officeDocument/2006/relationships/slide" Target="slide94.xml"/><Relationship Id="rId4" Type="http://schemas.openxmlformats.org/officeDocument/2006/relationships/image" Target="../media/image170.png"/><Relationship Id="rId9" Type="http://schemas.openxmlformats.org/officeDocument/2006/relationships/slide" Target="slide85.xml"/></Relationships>
</file>

<file path=ppt/slides/_rels/slide94.xml.rels><?xml version="1.0" encoding="UTF-8" standalone="yes"?>
<Relationships xmlns="http://schemas.openxmlformats.org/package/2006/relationships"><Relationship Id="rId3" Type="http://schemas.openxmlformats.org/officeDocument/2006/relationships/slide" Target="slide68.xml"/><Relationship Id="rId2" Type="http://schemas.openxmlformats.org/officeDocument/2006/relationships/slide" Target="slide59.xml"/><Relationship Id="rId1" Type="http://schemas.openxmlformats.org/officeDocument/2006/relationships/slideLayout" Target="../slideLayouts/slideLayout3.xml"/><Relationship Id="rId5" Type="http://schemas.openxmlformats.org/officeDocument/2006/relationships/slide" Target="slide85.xml"/><Relationship Id="rId4" Type="http://schemas.openxmlformats.org/officeDocument/2006/relationships/slide" Target="slide75.xml"/></Relationships>
</file>

<file path=ppt/slides/_rels/slide95.xml.rels><?xml version="1.0" encoding="UTF-8" standalone="yes"?>
<Relationships xmlns="http://schemas.openxmlformats.org/package/2006/relationships"><Relationship Id="rId2" Type="http://schemas.openxmlformats.org/officeDocument/2006/relationships/hyperlink" Target="http://www.91taoke.com/"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4"/>
          <p:cNvSpPr txBox="1">
            <a:spLocks/>
          </p:cNvSpPr>
          <p:nvPr/>
        </p:nvSpPr>
        <p:spPr>
          <a:xfrm>
            <a:off x="902952" y="4067773"/>
            <a:ext cx="6435440" cy="1471556"/>
          </a:xfrm>
          <a:prstGeom prst="rect">
            <a:avLst/>
          </a:prstGeom>
        </p:spPr>
        <p:txBody>
          <a:bodyPr lIns="121898" tIns="60948" rIns="121898" bIns="60948">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ts val="5700"/>
              </a:lnSpc>
            </a:pPr>
            <a:r>
              <a:rPr lang="zh-CN" altLang="en-US" sz="3500" b="1" dirty="0">
                <a:solidFill>
                  <a:schemeClr val="bg1">
                    <a:lumMod val="95000"/>
                  </a:schemeClr>
                </a:solidFill>
                <a:latin typeface="Times New Roman" pitchFamily="18" charset="0"/>
                <a:cs typeface="Times New Roman" pitchFamily="18" charset="0"/>
              </a:rPr>
              <a:t>专题讲座九　</a:t>
            </a:r>
            <a:endParaRPr lang="en-US" altLang="zh-CN" sz="3500" b="1" dirty="0" smtClean="0">
              <a:solidFill>
                <a:schemeClr val="bg1">
                  <a:lumMod val="95000"/>
                </a:schemeClr>
              </a:solidFill>
              <a:latin typeface="Times New Roman" pitchFamily="18" charset="0"/>
              <a:cs typeface="Times New Roman" pitchFamily="18" charset="0"/>
            </a:endParaRPr>
          </a:p>
          <a:p>
            <a:pPr algn="l">
              <a:lnSpc>
                <a:spcPts val="5700"/>
              </a:lnSpc>
            </a:pPr>
            <a:r>
              <a:rPr lang="zh-CN" altLang="en-US" sz="3500" b="1" dirty="0" smtClean="0">
                <a:solidFill>
                  <a:schemeClr val="bg1">
                    <a:lumMod val="95000"/>
                  </a:schemeClr>
                </a:solidFill>
                <a:latin typeface="Times New Roman" pitchFamily="18" charset="0"/>
                <a:cs typeface="Times New Roman" pitchFamily="18" charset="0"/>
              </a:rPr>
              <a:t>有机</a:t>
            </a:r>
            <a:r>
              <a:rPr lang="zh-CN" altLang="en-US" sz="3500" b="1" dirty="0">
                <a:solidFill>
                  <a:schemeClr val="bg1">
                    <a:lumMod val="95000"/>
                  </a:schemeClr>
                </a:solidFill>
                <a:latin typeface="Times New Roman" pitchFamily="18" charset="0"/>
                <a:cs typeface="Times New Roman" pitchFamily="18" charset="0"/>
              </a:rPr>
              <a:t>综合推断题</a:t>
            </a:r>
            <a:r>
              <a:rPr lang="zh-CN" altLang="en-US" sz="3500" b="1" dirty="0" smtClean="0">
                <a:solidFill>
                  <a:schemeClr val="bg1">
                    <a:lumMod val="95000"/>
                  </a:schemeClr>
                </a:solidFill>
                <a:latin typeface="Times New Roman" pitchFamily="18" charset="0"/>
                <a:cs typeface="Times New Roman" pitchFamily="18" charset="0"/>
              </a:rPr>
              <a:t>突破策略</a:t>
            </a:r>
            <a:endParaRPr lang="zh-CN" altLang="en-US" sz="3500" b="1" dirty="0">
              <a:solidFill>
                <a:schemeClr val="bg1">
                  <a:lumMod val="9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5768334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550590" y="700982"/>
            <a:ext cx="10835436" cy="3304876"/>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solidFill>
                  <a:srgbClr val="0000FF"/>
                </a:solidFill>
                <a:latin typeface="+mn-ea"/>
                <a:cs typeface="Times New Roman"/>
              </a:rPr>
              <a:t>一、根据转化关系推断未知物</a:t>
            </a:r>
            <a:endParaRPr lang="zh-CN" altLang="zh-CN" sz="1050" kern="100" dirty="0">
              <a:solidFill>
                <a:srgbClr val="0000FF"/>
              </a:solidFill>
              <a:latin typeface="+mn-ea"/>
              <a:cs typeface="Courier New"/>
            </a:endParaRPr>
          </a:p>
          <a:p>
            <a:pPr algn="just">
              <a:lnSpc>
                <a:spcPct val="150000"/>
              </a:lnSpc>
              <a:spcAft>
                <a:spcPts val="0"/>
              </a:spcAft>
            </a:pPr>
            <a:r>
              <a:rPr lang="zh-CN" altLang="zh-CN" sz="2800" kern="100" dirty="0">
                <a:latin typeface="Times New Roman"/>
                <a:ea typeface="华文细黑"/>
                <a:cs typeface="Times New Roman"/>
              </a:rPr>
              <a:t>有机综合推断题常以框图或变相框图的形式呈现一系列物质的衍变关系，经常是在一系列衍变关系中有部分产物已知或衍变条件已知，因而解答此类问题的关键是熟悉烃及各种衍生物之间的转化关系及转化条件。</a:t>
            </a:r>
            <a:endParaRPr lang="zh-CN" altLang="zh-CN" sz="1050" kern="100" dirty="0">
              <a:effectLst/>
              <a:latin typeface="宋体"/>
              <a:cs typeface="Courier New"/>
            </a:endParaRPr>
          </a:p>
        </p:txBody>
      </p:sp>
      <p:pic>
        <p:nvPicPr>
          <p:cNvPr id="12290" name="Picture 2" descr="HX57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92651" y="4215415"/>
            <a:ext cx="6946938" cy="1662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310611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353812" y="405458"/>
            <a:ext cx="11502034"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甲苯的一系列常见的衍变关系</a:t>
            </a:r>
            <a:endParaRPr lang="zh-CN" altLang="zh-CN" sz="1050" kern="100" dirty="0">
              <a:effectLst/>
              <a:latin typeface="宋体"/>
              <a:cs typeface="Courier New"/>
            </a:endParaRP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894" y="1454063"/>
            <a:ext cx="7220219" cy="67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894" y="2428278"/>
            <a:ext cx="6974382" cy="656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894" y="3357786"/>
            <a:ext cx="7245695" cy="710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2894" y="4437906"/>
            <a:ext cx="7762552" cy="714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2894" y="5498616"/>
            <a:ext cx="5287724" cy="739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32340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1813" y="1341562"/>
            <a:ext cx="7052781" cy="1982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1813" y="3494584"/>
            <a:ext cx="7097609" cy="732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1813" y="4732537"/>
            <a:ext cx="3771034" cy="785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826889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406574" y="477466"/>
            <a:ext cx="1138815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二甲苯的一系列常见的衍变关系</a:t>
            </a:r>
            <a:endParaRPr lang="zh-CN" altLang="zh-CN" sz="1050" kern="100" dirty="0">
              <a:effectLst/>
              <a:latin typeface="宋体"/>
              <a:cs typeface="Courier New"/>
            </a:endParaRP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759" y="1700946"/>
            <a:ext cx="6757567" cy="19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981" y="4117847"/>
            <a:ext cx="6226701" cy="1904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41042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6562" y="1360298"/>
            <a:ext cx="7749501" cy="4093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917644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08000" y="189434"/>
            <a:ext cx="10943790" cy="1333161"/>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cs typeface="Times New Roman"/>
              </a:rPr>
              <a:t>例</a:t>
            </a:r>
            <a:r>
              <a:rPr lang="en-US" altLang="zh-CN" sz="2800" b="1" kern="100" dirty="0">
                <a:solidFill>
                  <a:srgbClr val="0000FF"/>
                </a:solidFill>
                <a:latin typeface="Times New Roman"/>
                <a:cs typeface="Courier New"/>
              </a:rPr>
              <a:t>1</a:t>
            </a:r>
            <a:r>
              <a:rPr lang="en-US" altLang="zh-CN" sz="2800" kern="100" dirty="0">
                <a:latin typeface="Times New Roman"/>
                <a:ea typeface="华文细黑"/>
                <a:cs typeface="Courier New"/>
              </a:rPr>
              <a:t>   (2015·</a:t>
            </a:r>
            <a:r>
              <a:rPr lang="zh-CN" altLang="zh-CN" sz="2800" kern="100" dirty="0">
                <a:latin typeface="Times New Roman"/>
                <a:ea typeface="华文细黑"/>
                <a:cs typeface="Times New Roman"/>
              </a:rPr>
              <a:t>山东理综，</a:t>
            </a:r>
            <a:r>
              <a:rPr lang="en-US" altLang="zh-CN" sz="2800" kern="100" dirty="0">
                <a:latin typeface="Times New Roman"/>
                <a:ea typeface="华文细黑"/>
                <a:cs typeface="Courier New"/>
              </a:rPr>
              <a:t>34)</a:t>
            </a:r>
            <a:r>
              <a:rPr lang="zh-CN" altLang="zh-CN" sz="2800" kern="100" dirty="0">
                <a:latin typeface="Times New Roman"/>
                <a:ea typeface="华文细黑"/>
                <a:cs typeface="Times New Roman"/>
              </a:rPr>
              <a:t>菠萝酯</a:t>
            </a:r>
            <a:r>
              <a:rPr lang="en-US" altLang="zh-CN" sz="2800" kern="100" dirty="0">
                <a:latin typeface="Times New Roman"/>
                <a:ea typeface="华文细黑"/>
                <a:cs typeface="Courier New"/>
              </a:rPr>
              <a:t>F</a:t>
            </a:r>
            <a:r>
              <a:rPr lang="zh-CN" altLang="zh-CN" sz="2800" kern="100" dirty="0">
                <a:latin typeface="Times New Roman"/>
                <a:ea typeface="华文细黑"/>
                <a:cs typeface="Times New Roman"/>
              </a:rPr>
              <a:t>是一种具有菠萝香味的赋香剂，其合成路线如下：</a:t>
            </a:r>
            <a:endParaRPr lang="zh-CN" altLang="zh-CN" sz="1050" kern="100" dirty="0">
              <a:effectLst/>
              <a:latin typeface="宋体"/>
              <a:cs typeface="Courier New"/>
            </a:endParaRP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734" y="1815656"/>
            <a:ext cx="6890276" cy="1974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734" y="3975684"/>
            <a:ext cx="6790690" cy="125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0734" y="5466782"/>
            <a:ext cx="7590736" cy="1059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2833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7963" y="837506"/>
            <a:ext cx="4826005" cy="1978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9498" y="3012070"/>
            <a:ext cx="5343985" cy="2776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376692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t="-49761" b="49761"/>
          <a:stretch/>
        </p:blipFill>
        <p:spPr bwMode="auto">
          <a:xfrm>
            <a:off x="1054646" y="-890686"/>
            <a:ext cx="7508033" cy="2873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229945" y="3200827"/>
            <a:ext cx="11985941" cy="661015"/>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(1)A</a:t>
            </a:r>
            <a:r>
              <a:rPr lang="zh-CN" altLang="zh-CN" sz="2800" kern="100" dirty="0">
                <a:latin typeface="Times New Roman"/>
                <a:ea typeface="华文细黑"/>
                <a:cs typeface="Times New Roman"/>
              </a:rPr>
              <a:t>的结构简式为</a:t>
            </a:r>
            <a:r>
              <a:rPr lang="en-US" altLang="zh-CN" sz="2800" kern="100" dirty="0" smtClean="0">
                <a:latin typeface="Times New Roman"/>
                <a:ea typeface="华文细黑"/>
                <a:cs typeface="Courier New"/>
              </a:rPr>
              <a:t>________</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中所含官能团的名称是</a:t>
            </a:r>
            <a:r>
              <a:rPr lang="en-US" altLang="zh-CN" sz="2800" kern="100" dirty="0" smtClean="0">
                <a:latin typeface="Times New Roman"/>
                <a:ea typeface="华文细黑"/>
                <a:cs typeface="Courier New"/>
              </a:rPr>
              <a:t>_________</a:t>
            </a:r>
            <a:r>
              <a:rPr lang="en-US" altLang="zh-CN" sz="2800" kern="100" dirty="0">
                <a:latin typeface="Times New Roman"/>
                <a:ea typeface="华文细黑"/>
                <a:cs typeface="Courier New"/>
              </a:rPr>
              <a:t>____</a:t>
            </a:r>
            <a:r>
              <a:rPr lang="en-US" altLang="zh-CN" sz="2800" kern="100" dirty="0" smtClean="0">
                <a:latin typeface="Times New Roman"/>
                <a:ea typeface="华文细黑"/>
                <a:cs typeface="Courier New"/>
              </a:rPr>
              <a:t>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0900" y="3994284"/>
            <a:ext cx="1570570" cy="112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295028" y="4293890"/>
            <a:ext cx="10120658" cy="1384995"/>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由</a:t>
            </a:r>
            <a:r>
              <a:rPr lang="zh-CN" altLang="zh-CN" sz="2800" kern="100" dirty="0">
                <a:latin typeface="Times New Roman"/>
                <a:ea typeface="华文细黑"/>
                <a:cs typeface="Times New Roman"/>
              </a:rPr>
              <a:t>题给信息及合成路线可推出</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为</a:t>
            </a:r>
            <a:r>
              <a:rPr lang="en-US" altLang="zh-CN" sz="2800" kern="100" dirty="0">
                <a:latin typeface="宋体"/>
                <a:ea typeface="华文细黑"/>
                <a:cs typeface="Courier New"/>
              </a:rPr>
              <a:t>   </a:t>
            </a:r>
            <a:r>
              <a:rPr lang="en-US" altLang="zh-CN" sz="2800" kern="100" dirty="0" smtClean="0">
                <a:latin typeface="宋体"/>
                <a:ea typeface="华文细黑"/>
                <a:cs typeface="Courier New"/>
              </a:rPr>
              <a:t>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由</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的结构简式可知其所含官能团的名称为碳碳双键、醛基</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pic>
        <p:nvPicPr>
          <p:cNvPr id="19459" name="Picture 3"/>
          <p:cNvPicPr>
            <a:picLocks noChangeAspect="1" noChangeArrowheads="1"/>
          </p:cNvPicPr>
          <p:nvPr/>
        </p:nvPicPr>
        <p:blipFill>
          <a:blip r:embed="rId4"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343359" y="2637706"/>
            <a:ext cx="1363866" cy="994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8797631" y="3213770"/>
            <a:ext cx="2698175"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Times New Roman"/>
              </a:rPr>
              <a:t>碳碳双键、醛基</a:t>
            </a:r>
            <a:endParaRPr lang="zh-CN" altLang="en-US" sz="2800" kern="100" dirty="0">
              <a:solidFill>
                <a:schemeClr val="accent6">
                  <a:lumMod val="75000"/>
                </a:schemeClr>
              </a:solidFill>
              <a:latin typeface="Times New Roman"/>
              <a:ea typeface="华文细黑"/>
              <a:cs typeface="Times New Roman"/>
            </a:endParaRP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pic>
        <p:nvPicPr>
          <p:cNvPr id="7680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62679" y="587326"/>
            <a:ext cx="1143000" cy="158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圆角矩形 10"/>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15061323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458"/>
                                        </p:tgtEl>
                                        <p:attrNameLst>
                                          <p:attrName>style.visibility</p:attrName>
                                        </p:attrNameLst>
                                      </p:cBhvr>
                                      <p:to>
                                        <p:strVal val="visible"/>
                                      </p:to>
                                    </p:set>
                                    <p:animEffect transition="in" filter="blinds(horizontal)">
                                      <p:cBhvr>
                                        <p:cTn id="7" dur="500"/>
                                        <p:tgtEl>
                                          <p:spTgt spid="1945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9459"/>
                                        </p:tgtEl>
                                        <p:attrNameLst>
                                          <p:attrName>style.visibility</p:attrName>
                                        </p:attrNameLst>
                                      </p:cBhvr>
                                      <p:to>
                                        <p:strVal val="visible"/>
                                      </p:to>
                                    </p:set>
                                    <p:animEffect transition="in" filter="blinds(horizontal)">
                                      <p:cBhvr>
                                        <p:cTn id="15" dur="500"/>
                                        <p:tgtEl>
                                          <p:spTgt spid="19459"/>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19458"/>
                                        </p:tgtEl>
                                      </p:cBhvr>
                                    </p:animEffect>
                                    <p:set>
                                      <p:cBhvr>
                                        <p:cTn id="23" dur="1" fill="hold">
                                          <p:stCondLst>
                                            <p:cond delay="499"/>
                                          </p:stCondLst>
                                        </p:cTn>
                                        <p:tgtEl>
                                          <p:spTgt spid="19458"/>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7"/>
                                        </p:tgtEl>
                                      </p:cBhvr>
                                    </p:animEffect>
                                    <p:set>
                                      <p:cBhvr>
                                        <p:cTn id="26" dur="1" fill="hold">
                                          <p:stCondLst>
                                            <p:cond delay="499"/>
                                          </p:stCondLst>
                                        </p:cTn>
                                        <p:tgtEl>
                                          <p:spTgt spid="7"/>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19459"/>
                                        </p:tgtEl>
                                      </p:cBhvr>
                                    </p:animEffect>
                                    <p:set>
                                      <p:cBhvr>
                                        <p:cTn id="29" dur="1" fill="hold">
                                          <p:stCondLst>
                                            <p:cond delay="499"/>
                                          </p:stCondLst>
                                        </p:cTn>
                                        <p:tgtEl>
                                          <p:spTgt spid="19459"/>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8"/>
                                        </p:tgtEl>
                                      </p:cBhvr>
                                    </p:animEffect>
                                    <p:set>
                                      <p:cBhvr>
                                        <p:cTn id="32"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11"/>
                  </p:tgtEl>
                </p:cond>
              </p:nextCondLst>
            </p:seq>
          </p:childTnLst>
        </p:cTn>
      </p:par>
    </p:tnLst>
    <p:bldLst>
      <p:bldP spid="7" grpId="0"/>
      <p:bldP spid="7" grpId="1"/>
      <p:bldP spid="8" grpId="0"/>
      <p:bldP spid="8"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670" y="1087751"/>
            <a:ext cx="11388152" cy="133393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由</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生成</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的反应类型是</a:t>
            </a:r>
            <a:r>
              <a:rPr lang="en-US" altLang="zh-CN" sz="2800" kern="100" dirty="0">
                <a:latin typeface="Times New Roman"/>
                <a:ea typeface="华文细黑"/>
                <a:cs typeface="Courier New"/>
              </a:rPr>
              <a:t>________________</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E</a:t>
            </a:r>
            <a:r>
              <a:rPr lang="zh-CN" altLang="zh-CN" sz="2800" kern="100" dirty="0">
                <a:latin typeface="Times New Roman"/>
                <a:ea typeface="华文细黑"/>
                <a:cs typeface="Times New Roman"/>
              </a:rPr>
              <a:t>的某同分异构体只有一种相同化学环境的氢，该同分异构体的结构简式为</a:t>
            </a:r>
            <a:r>
              <a:rPr lang="en-US" altLang="zh-CN" sz="2800" kern="100" dirty="0">
                <a:latin typeface="Times New Roman"/>
                <a:ea typeface="华文细黑"/>
                <a:cs typeface="Courier New"/>
              </a:rPr>
              <a:t>________________</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pic>
        <p:nvPicPr>
          <p:cNvPr id="2104" name="Picture 5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27054" y="4797946"/>
            <a:ext cx="1940027" cy="966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298646" y="2781722"/>
            <a:ext cx="11179503" cy="2677656"/>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kern="100" dirty="0" smtClean="0">
                <a:latin typeface="Times New Roman"/>
                <a:ea typeface="华文细黑"/>
                <a:cs typeface="Courier New"/>
              </a:rPr>
              <a:t>A</a:t>
            </a:r>
            <a:r>
              <a:rPr lang="zh-CN" altLang="zh-CN" sz="2800" kern="100" dirty="0">
                <a:latin typeface="Times New Roman"/>
                <a:ea typeface="华文细黑"/>
                <a:cs typeface="Times New Roman"/>
              </a:rPr>
              <a:t>中含有碳碳双键、醛基，均可与</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发生加成</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或还原</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反应。由合成路线中</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E</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a:t>
            </a:r>
            <a:r>
              <a:rPr lang="zh-CN" altLang="zh-CN" sz="2800" kern="100" dirty="0">
                <a:latin typeface="Times New Roman"/>
                <a:ea typeface="华文细黑"/>
                <a:cs typeface="Times New Roman"/>
              </a:rPr>
              <a:t>的转化关系及反应条件可推出</a:t>
            </a:r>
            <a:r>
              <a:rPr lang="en-US" altLang="zh-CN" sz="2800" kern="100" dirty="0">
                <a:latin typeface="Times New Roman"/>
                <a:ea typeface="华文细黑"/>
                <a:cs typeface="Courier New"/>
              </a:rPr>
              <a:t>E</a:t>
            </a:r>
            <a:r>
              <a:rPr lang="zh-CN" altLang="zh-CN" sz="2800" kern="100" dirty="0">
                <a:latin typeface="Times New Roman"/>
                <a:ea typeface="华文细黑"/>
                <a:cs typeface="Times New Roman"/>
              </a:rPr>
              <a:t>的结构为</a:t>
            </a:r>
            <a:r>
              <a:rPr lang="en-US" altLang="zh-CN" sz="2800" kern="100" dirty="0">
                <a:latin typeface="Times New Roman"/>
                <a:ea typeface="华文细黑"/>
                <a:cs typeface="Courier New"/>
              </a:rPr>
              <a:t>HOCH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CH</a:t>
            </a:r>
            <a:r>
              <a:rPr lang="en-US" altLang="zh-CN" sz="2800" kern="100" spc="-80" dirty="0" smtClean="0">
                <a:latin typeface="Times New Roman"/>
                <a:ea typeface="华文细黑"/>
                <a:cs typeface="Courier New"/>
              </a:rPr>
              <a:t>==</a:t>
            </a:r>
            <a:r>
              <a:rPr lang="en-US" altLang="zh-CN" sz="2800" kern="100" dirty="0" smtClean="0">
                <a:latin typeface="Times New Roman"/>
                <a:ea typeface="华文细黑"/>
                <a:cs typeface="Courier New"/>
              </a:rPr>
              <a:t>CH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 </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E</a:t>
            </a:r>
            <a:r>
              <a:rPr lang="zh-CN" altLang="zh-CN" sz="2800" kern="100" dirty="0">
                <a:latin typeface="Times New Roman"/>
                <a:ea typeface="华文细黑"/>
                <a:cs typeface="Times New Roman"/>
              </a:rPr>
              <a:t>的某同分异构体只有一种相同化学环境的氢，则该同分异构体的结构简式为</a:t>
            </a:r>
            <a:r>
              <a:rPr lang="zh-CN" altLang="zh-CN" sz="2800" kern="100" dirty="0">
                <a:latin typeface="宋体"/>
                <a:ea typeface="华文细黑"/>
                <a:cs typeface="Courier New"/>
              </a:rPr>
              <a:t> </a:t>
            </a:r>
            <a:r>
              <a:rPr lang="en-US" altLang="zh-CN" sz="2800" kern="100" dirty="0" smtClean="0">
                <a:latin typeface="宋体"/>
                <a:ea typeface="华文细黑"/>
                <a:cs typeface="Courier New"/>
              </a:rPr>
              <a:t>           </a:t>
            </a:r>
            <a:r>
              <a:rPr lang="zh-CN" altLang="zh-CN" sz="2800" kern="100" dirty="0" smtClean="0">
                <a:latin typeface="Times New Roman"/>
                <a:ea typeface="华文细黑"/>
                <a:cs typeface="Times New Roman"/>
              </a:rPr>
              <a:t>。</a:t>
            </a:r>
            <a:endParaRPr lang="zh-CN" altLang="zh-CN" sz="2800" kern="100" dirty="0">
              <a:effectLst/>
              <a:latin typeface="宋体"/>
              <a:cs typeface="Courier New"/>
            </a:endParaRPr>
          </a:p>
        </p:txBody>
      </p:sp>
      <p:sp>
        <p:nvSpPr>
          <p:cNvPr id="9" name="矩形 8"/>
          <p:cNvSpPr/>
          <p:nvPr/>
        </p:nvSpPr>
        <p:spPr>
          <a:xfrm>
            <a:off x="8413039" y="1773610"/>
            <a:ext cx="2279791"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Times New Roman"/>
              </a:rPr>
              <a:t>　</a:t>
            </a:r>
            <a:r>
              <a:rPr lang="en-US" altLang="zh-CN" sz="2800" kern="100" dirty="0">
                <a:solidFill>
                  <a:schemeClr val="accent6">
                    <a:lumMod val="75000"/>
                  </a:schemeClr>
                </a:solidFill>
                <a:latin typeface="Times New Roman"/>
                <a:ea typeface="华文细黑"/>
              </a:rPr>
              <a:t>CH</a:t>
            </a:r>
            <a:r>
              <a:rPr lang="en-US" altLang="zh-CN" sz="2800" kern="100" baseline="-25000" dirty="0">
                <a:solidFill>
                  <a:schemeClr val="accent6">
                    <a:lumMod val="75000"/>
                  </a:schemeClr>
                </a:solidFill>
                <a:latin typeface="Times New Roman"/>
                <a:ea typeface="华文细黑"/>
              </a:rPr>
              <a:t>3</a:t>
            </a:r>
            <a:r>
              <a:rPr lang="en-US" altLang="zh-CN" sz="2800" kern="100" dirty="0">
                <a:solidFill>
                  <a:schemeClr val="accent6">
                    <a:lumMod val="75000"/>
                  </a:schemeClr>
                </a:solidFill>
                <a:latin typeface="Times New Roman"/>
                <a:ea typeface="华文细黑"/>
              </a:rPr>
              <a:t>COCH</a:t>
            </a:r>
            <a:r>
              <a:rPr lang="en-US" altLang="zh-CN" sz="2800" kern="100" baseline="-25000" dirty="0">
                <a:solidFill>
                  <a:schemeClr val="accent6">
                    <a:lumMod val="75000"/>
                  </a:schemeClr>
                </a:solidFill>
                <a:latin typeface="Times New Roman"/>
                <a:ea typeface="华文细黑"/>
              </a:rPr>
              <a:t>3</a:t>
            </a:r>
            <a:endParaRPr lang="zh-CN" altLang="en-US" sz="2800" dirty="0">
              <a:solidFill>
                <a:schemeClr val="accent6">
                  <a:lumMod val="75000"/>
                </a:schemeClr>
              </a:solidFill>
            </a:endParaRPr>
          </a:p>
        </p:txBody>
      </p:sp>
      <p:sp>
        <p:nvSpPr>
          <p:cNvPr id="10" name="矩形 9"/>
          <p:cNvSpPr/>
          <p:nvPr/>
        </p:nvSpPr>
        <p:spPr>
          <a:xfrm>
            <a:off x="4441837" y="1140595"/>
            <a:ext cx="2938625"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Times New Roman"/>
              </a:rPr>
              <a:t>加成</a:t>
            </a:r>
            <a:r>
              <a:rPr lang="en-US" altLang="zh-CN" sz="2800" kern="100" dirty="0">
                <a:solidFill>
                  <a:schemeClr val="accent6">
                    <a:lumMod val="75000"/>
                  </a:schemeClr>
                </a:solidFill>
                <a:latin typeface="Times New Roman"/>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或还原</a:t>
            </a:r>
            <a:r>
              <a:rPr lang="en-US" altLang="zh-CN" sz="2800" kern="100" dirty="0">
                <a:solidFill>
                  <a:schemeClr val="accent6">
                    <a:lumMod val="75000"/>
                  </a:schemeClr>
                </a:solidFill>
                <a:latin typeface="Times New Roman"/>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反应</a:t>
            </a:r>
            <a:endParaRPr lang="zh-CN" altLang="en-US" sz="2800" kern="100" dirty="0">
              <a:solidFill>
                <a:schemeClr val="accent6">
                  <a:lumMod val="75000"/>
                </a:schemeClr>
              </a:solidFill>
              <a:latin typeface="Times New Roman"/>
              <a:ea typeface="华文细黑"/>
              <a:cs typeface="Times New Roman"/>
            </a:endParaRPr>
          </a:p>
        </p:txBody>
      </p:sp>
      <p:sp>
        <p:nvSpPr>
          <p:cNvPr id="8" name="矩形 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2" name="圆角矩形 11"/>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57872789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04"/>
                                        </p:tgtEl>
                                        <p:attrNameLst>
                                          <p:attrName>style.visibility</p:attrName>
                                        </p:attrNameLst>
                                      </p:cBhvr>
                                      <p:to>
                                        <p:strVal val="visible"/>
                                      </p:to>
                                    </p:set>
                                    <p:animEffect transition="in" filter="blinds(horizontal)">
                                      <p:cBhvr>
                                        <p:cTn id="7" dur="500"/>
                                        <p:tgtEl>
                                          <p:spTgt spid="210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linds(horizontal)">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2104"/>
                                        </p:tgtEl>
                                      </p:cBhvr>
                                    </p:animEffect>
                                    <p:set>
                                      <p:cBhvr>
                                        <p:cTn id="23" dur="1" fill="hold">
                                          <p:stCondLst>
                                            <p:cond delay="499"/>
                                          </p:stCondLst>
                                        </p:cTn>
                                        <p:tgtEl>
                                          <p:spTgt spid="2104"/>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5"/>
                                        </p:tgtEl>
                                      </p:cBhvr>
                                    </p:animEffect>
                                    <p:set>
                                      <p:cBhvr>
                                        <p:cTn id="26" dur="1" fill="hold">
                                          <p:stCondLst>
                                            <p:cond delay="499"/>
                                          </p:stCondLst>
                                        </p:cTn>
                                        <p:tgtEl>
                                          <p:spTgt spid="5"/>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9"/>
                                        </p:tgtEl>
                                      </p:cBhvr>
                                    </p:animEffect>
                                    <p:set>
                                      <p:cBhvr>
                                        <p:cTn id="29" dur="1" fill="hold">
                                          <p:stCondLst>
                                            <p:cond delay="499"/>
                                          </p:stCondLst>
                                        </p:cTn>
                                        <p:tgtEl>
                                          <p:spTgt spid="9"/>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10"/>
                                        </p:tgtEl>
                                      </p:cBhvr>
                                    </p:animEffect>
                                    <p:set>
                                      <p:cBhvr>
                                        <p:cTn id="32"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5" grpId="0"/>
      <p:bldP spid="5" grpId="1"/>
      <p:bldP spid="9" grpId="0"/>
      <p:bldP spid="9" grpId="1"/>
      <p:bldP spid="10" grpId="0"/>
      <p:bldP spid="10"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62558" y="1053530"/>
            <a:ext cx="11573330" cy="133393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写出</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E</a:t>
            </a:r>
            <a:r>
              <a:rPr lang="zh-CN" altLang="zh-CN" sz="2800" kern="100" dirty="0">
                <a:latin typeface="Times New Roman"/>
                <a:ea typeface="华文细黑"/>
                <a:cs typeface="Times New Roman"/>
              </a:rPr>
              <a:t>反应生成</a:t>
            </a:r>
            <a:r>
              <a:rPr lang="en-US" altLang="zh-CN" sz="2800" kern="100" dirty="0">
                <a:latin typeface="Times New Roman"/>
                <a:ea typeface="华文细黑"/>
                <a:cs typeface="Courier New"/>
              </a:rPr>
              <a:t>F</a:t>
            </a:r>
            <a:r>
              <a:rPr lang="zh-CN" altLang="zh-CN" sz="2800" kern="100" dirty="0">
                <a:latin typeface="Times New Roman"/>
                <a:ea typeface="华文细黑"/>
                <a:cs typeface="Times New Roman"/>
              </a:rPr>
              <a:t>的化学方程式</a:t>
            </a:r>
            <a:r>
              <a:rPr lang="en-US" altLang="zh-CN" sz="2800" kern="100" dirty="0">
                <a:latin typeface="Times New Roman"/>
                <a:ea typeface="华文细黑"/>
                <a:cs typeface="Courier New"/>
              </a:rPr>
              <a:t>______________________________</a:t>
            </a:r>
            <a:endParaRPr lang="zh-CN" altLang="zh-CN" sz="1050" kern="100" dirty="0">
              <a:latin typeface="宋体"/>
              <a:cs typeface="Courier New"/>
            </a:endParaRPr>
          </a:p>
          <a:p>
            <a:pPr algn="just">
              <a:lnSpc>
                <a:spcPct val="150000"/>
              </a:lnSpc>
              <a:spcAft>
                <a:spcPts val="0"/>
              </a:spcAft>
            </a:pPr>
            <a:r>
              <a:rPr lang="en-US" altLang="zh-CN" sz="2800" kern="100" dirty="0" smtClean="0">
                <a:latin typeface="Times New Roman"/>
                <a:ea typeface="华文细黑"/>
                <a:cs typeface="Courier New"/>
              </a:rPr>
              <a:t>_____________________________</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10" name="矩形 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1" name="圆角矩形 10">
            <a:hlinkClick r:id="rId2"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8911346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1020726402"/>
              </p:ext>
            </p:extLst>
          </p:nvPr>
        </p:nvGraphicFramePr>
        <p:xfrm>
          <a:off x="694606" y="1125538"/>
          <a:ext cx="10009112" cy="4714875"/>
        </p:xfrm>
        <a:graphic>
          <a:graphicData uri="http://schemas.openxmlformats.org/drawingml/2006/table">
            <a:tbl>
              <a:tblPr/>
              <a:tblGrid>
                <a:gridCol w="6129611"/>
                <a:gridCol w="3879501"/>
              </a:tblGrid>
              <a:tr h="452755">
                <a:tc>
                  <a:txBody>
                    <a:bodyPr/>
                    <a:lstStyle/>
                    <a:p>
                      <a:pPr algn="ctr">
                        <a:lnSpc>
                          <a:spcPct val="150000"/>
                        </a:lnSpc>
                        <a:spcAft>
                          <a:spcPts val="0"/>
                        </a:spcAft>
                      </a:pPr>
                      <a:r>
                        <a:rPr lang="zh-CN" sz="2800" kern="100" dirty="0">
                          <a:effectLst/>
                          <a:latin typeface="Times New Roman"/>
                          <a:ea typeface="华文细黑"/>
                          <a:cs typeface="Times New Roman"/>
                        </a:rPr>
                        <a:t>题型示例</a:t>
                      </a:r>
                      <a:endParaRPr lang="zh-CN" sz="2800" kern="100" dirty="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题型解读</a:t>
                      </a:r>
                      <a:endParaRPr lang="zh-CN" sz="2800" kern="10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74795">
                <a:tc>
                  <a:txBody>
                    <a:bodyPr/>
                    <a:lstStyle/>
                    <a:p>
                      <a:pPr algn="l">
                        <a:lnSpc>
                          <a:spcPct val="150000"/>
                        </a:lnSpc>
                        <a:spcAft>
                          <a:spcPts val="0"/>
                        </a:spcAft>
                      </a:pPr>
                      <a:r>
                        <a:rPr lang="en-US" sz="2800" kern="100" dirty="0">
                          <a:effectLst/>
                          <a:latin typeface="Times New Roman"/>
                          <a:ea typeface="华文细黑"/>
                          <a:cs typeface="Courier New"/>
                        </a:rPr>
                        <a:t>(2015·</a:t>
                      </a:r>
                      <a:r>
                        <a:rPr lang="zh-CN" sz="2800" kern="100" dirty="0">
                          <a:effectLst/>
                          <a:latin typeface="Times New Roman"/>
                          <a:ea typeface="华文细黑"/>
                          <a:cs typeface="Times New Roman"/>
                        </a:rPr>
                        <a:t>全国卷</a:t>
                      </a:r>
                      <a:r>
                        <a:rPr lang="en-US" sz="2800" kern="100" dirty="0">
                          <a:effectLst/>
                          <a:latin typeface="宋体"/>
                          <a:ea typeface="华文细黑"/>
                          <a:cs typeface="Times New Roman"/>
                        </a:rPr>
                        <a:t>Ⅰ</a:t>
                      </a:r>
                      <a:r>
                        <a:rPr lang="zh-CN" sz="2800" kern="100" dirty="0">
                          <a:effectLst/>
                          <a:latin typeface="Times New Roman"/>
                          <a:ea typeface="华文细黑"/>
                          <a:cs typeface="Times New Roman"/>
                        </a:rPr>
                        <a:t>，</a:t>
                      </a:r>
                      <a:r>
                        <a:rPr lang="en-US" sz="2800" kern="100" dirty="0">
                          <a:effectLst/>
                          <a:latin typeface="Times New Roman"/>
                          <a:ea typeface="华文细黑"/>
                          <a:cs typeface="Courier New"/>
                        </a:rPr>
                        <a:t>38)A(C</a:t>
                      </a:r>
                      <a:r>
                        <a:rPr lang="en-US" sz="2800" kern="100" baseline="-25000" dirty="0">
                          <a:effectLst/>
                          <a:latin typeface="Times New Roman"/>
                          <a:ea typeface="华文细黑"/>
                          <a:cs typeface="Courier New"/>
                        </a:rPr>
                        <a:t>2</a:t>
                      </a:r>
                      <a:r>
                        <a:rPr lang="en-US" sz="2800" kern="100" dirty="0">
                          <a:effectLst/>
                          <a:latin typeface="Times New Roman"/>
                          <a:ea typeface="华文细黑"/>
                          <a:cs typeface="Courier New"/>
                        </a:rPr>
                        <a:t>H</a:t>
                      </a:r>
                      <a:r>
                        <a:rPr lang="en-US" sz="2800" kern="100" baseline="-25000" dirty="0">
                          <a:effectLst/>
                          <a:latin typeface="Times New Roman"/>
                          <a:ea typeface="华文细黑"/>
                          <a:cs typeface="Courier New"/>
                        </a:rPr>
                        <a:t>2</a:t>
                      </a:r>
                      <a:r>
                        <a:rPr lang="en-US" sz="2800" kern="100" dirty="0">
                          <a:effectLst/>
                          <a:latin typeface="Times New Roman"/>
                          <a:ea typeface="华文细黑"/>
                          <a:cs typeface="Courier New"/>
                        </a:rPr>
                        <a:t>)</a:t>
                      </a:r>
                      <a:r>
                        <a:rPr lang="zh-CN" sz="2800" kern="100" dirty="0">
                          <a:effectLst/>
                          <a:latin typeface="Times New Roman"/>
                          <a:ea typeface="华文细黑"/>
                          <a:cs typeface="Times New Roman"/>
                        </a:rPr>
                        <a:t>是基本有机化工原料。由</a:t>
                      </a:r>
                      <a:r>
                        <a:rPr lang="en-US" sz="2800" kern="100" dirty="0">
                          <a:effectLst/>
                          <a:latin typeface="Times New Roman"/>
                          <a:ea typeface="华文细黑"/>
                          <a:cs typeface="Courier New"/>
                        </a:rPr>
                        <a:t>A</a:t>
                      </a:r>
                      <a:r>
                        <a:rPr lang="zh-CN" sz="2800" kern="100" dirty="0">
                          <a:effectLst/>
                          <a:latin typeface="Times New Roman"/>
                          <a:ea typeface="华文细黑"/>
                          <a:cs typeface="Times New Roman"/>
                        </a:rPr>
                        <a:t>制备聚乙烯醇缩丁醛和顺式聚异戊二烯的合成路线</a:t>
                      </a:r>
                      <a:r>
                        <a:rPr lang="en-US" sz="2800" kern="100" dirty="0">
                          <a:effectLst/>
                          <a:latin typeface="Times New Roman"/>
                          <a:ea typeface="华文细黑"/>
                          <a:cs typeface="Courier New"/>
                        </a:rPr>
                        <a:t>(</a:t>
                      </a:r>
                      <a:r>
                        <a:rPr lang="zh-CN" sz="2800" kern="100" dirty="0">
                          <a:effectLst/>
                          <a:latin typeface="Times New Roman"/>
                          <a:ea typeface="华文细黑"/>
                          <a:cs typeface="Times New Roman"/>
                        </a:rPr>
                        <a:t>部分反应条件略去</a:t>
                      </a:r>
                      <a:r>
                        <a:rPr lang="en-US" sz="2800" kern="100" dirty="0">
                          <a:effectLst/>
                          <a:latin typeface="Times New Roman"/>
                          <a:ea typeface="华文细黑"/>
                          <a:cs typeface="Courier New"/>
                        </a:rPr>
                        <a:t>)</a:t>
                      </a:r>
                      <a:r>
                        <a:rPr lang="zh-CN" sz="2800" kern="100" dirty="0">
                          <a:effectLst/>
                          <a:latin typeface="Times New Roman"/>
                          <a:ea typeface="华文细黑"/>
                          <a:cs typeface="Times New Roman"/>
                        </a:rPr>
                        <a:t>如下所示：</a:t>
                      </a:r>
                      <a:endParaRPr lang="zh-CN" sz="2800" kern="100" dirty="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题干：简介原料及产品</a:t>
                      </a:r>
                      <a:endParaRPr lang="zh-CN" sz="2800" kern="100" dirty="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5085843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矩形 5"/>
          <p:cNvSpPr/>
          <p:nvPr/>
        </p:nvSpPr>
        <p:spPr>
          <a:xfrm>
            <a:off x="406574" y="621482"/>
            <a:ext cx="11873194" cy="1948739"/>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kern="100" dirty="0" smtClean="0">
                <a:latin typeface="Times New Roman"/>
                <a:ea typeface="华文细黑"/>
                <a:cs typeface="Courier New"/>
              </a:rPr>
              <a:t>D</a:t>
            </a:r>
            <a:r>
              <a:rPr lang="zh-CN" altLang="zh-CN" sz="2800" kern="100" dirty="0">
                <a:latin typeface="Times New Roman"/>
                <a:ea typeface="华文细黑"/>
                <a:cs typeface="Times New Roman"/>
              </a:rPr>
              <a:t>为</a:t>
            </a:r>
            <a:r>
              <a:rPr lang="en-US" altLang="zh-CN" sz="2800" kern="100" dirty="0">
                <a:latin typeface="宋体"/>
                <a:ea typeface="华文细黑"/>
                <a:cs typeface="Courier New"/>
              </a:rPr>
              <a:t>     </a:t>
            </a:r>
            <a:r>
              <a:rPr lang="en-US" altLang="zh-CN" sz="2800" kern="100" dirty="0" smtClean="0">
                <a:latin typeface="宋体"/>
                <a:ea typeface="华文细黑"/>
                <a:cs typeface="Courier New"/>
              </a:rPr>
              <a:t>             </a:t>
            </a:r>
            <a:r>
              <a:rPr lang="zh-CN" altLang="zh-CN" sz="2800" kern="100" dirty="0" smtClean="0">
                <a:latin typeface="Times New Roman"/>
                <a:ea typeface="华文细黑"/>
                <a:cs typeface="Times New Roman"/>
              </a:rPr>
              <a:t>，</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E</a:t>
            </a:r>
            <a:r>
              <a:rPr lang="zh-CN" altLang="zh-CN" sz="2800" kern="100" dirty="0">
                <a:latin typeface="Times New Roman"/>
                <a:ea typeface="华文细黑"/>
                <a:cs typeface="Times New Roman"/>
              </a:rPr>
              <a:t>发生酯化反应生成</a:t>
            </a:r>
            <a:r>
              <a:rPr lang="en-US" altLang="zh-CN" sz="2800" kern="100" dirty="0">
                <a:latin typeface="Times New Roman"/>
                <a:ea typeface="华文细黑"/>
                <a:cs typeface="Courier New"/>
              </a:rPr>
              <a:t>F</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endParaRPr lang="en-US" altLang="zh-CN" sz="2800" kern="100" dirty="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化学方程式</a:t>
            </a:r>
            <a:r>
              <a:rPr lang="zh-CN" altLang="zh-CN" sz="2800" kern="100" dirty="0">
                <a:latin typeface="Times New Roman"/>
                <a:ea typeface="华文细黑"/>
                <a:cs typeface="Times New Roman"/>
              </a:rPr>
              <a:t>为</a:t>
            </a:r>
            <a:endParaRPr lang="zh-CN" altLang="zh-CN" sz="1050" kern="100" dirty="0">
              <a:effectLst/>
              <a:latin typeface="宋体"/>
              <a:cs typeface="Courier New"/>
            </a:endParaRPr>
          </a:p>
        </p:txBody>
      </p:sp>
      <p:pic>
        <p:nvPicPr>
          <p:cNvPr id="2048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90420" y="672706"/>
            <a:ext cx="2889019" cy="617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30189" y="2011176"/>
            <a:ext cx="3333908" cy="635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4"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41211" y="1976483"/>
            <a:ext cx="3806309" cy="674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5"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2464" y="3075586"/>
            <a:ext cx="6011225" cy="642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1"/>
          <p:cNvSpPr/>
          <p:nvPr/>
        </p:nvSpPr>
        <p:spPr>
          <a:xfrm>
            <a:off x="470456" y="3924633"/>
            <a:ext cx="1266693" cy="637675"/>
          </a:xfrm>
          <a:prstGeom prst="rect">
            <a:avLst/>
          </a:prstGeom>
        </p:spPr>
        <p:txBody>
          <a:bodyPr wrap="none">
            <a:spAutoFit/>
          </a:bodyPr>
          <a:lstStyle/>
          <a:p>
            <a:pPr algn="just">
              <a:lnSpc>
                <a:spcPct val="150000"/>
              </a:lnSpc>
              <a:spcAft>
                <a:spcPts val="0"/>
              </a:spcAft>
            </a:pPr>
            <a:r>
              <a:rPr lang="zh-CN" altLang="zh-CN" sz="2800" b="1" kern="100" dirty="0">
                <a:solidFill>
                  <a:srgbClr val="0000FF"/>
                </a:solidFill>
                <a:latin typeface="Times New Roman"/>
                <a:cs typeface="Times New Roman"/>
              </a:rPr>
              <a:t>答案　</a:t>
            </a:r>
            <a:endParaRPr lang="zh-CN" altLang="zh-CN" sz="2800" kern="100" dirty="0">
              <a:effectLst/>
              <a:latin typeface="宋体"/>
              <a:cs typeface="Courier New"/>
            </a:endParaRPr>
          </a:p>
        </p:txBody>
      </p:sp>
      <p:pic>
        <p:nvPicPr>
          <p:cNvPr id="13" name="Picture 2"/>
          <p:cNvPicPr>
            <a:picLocks noChangeAspect="1" noChangeArrowheads="1"/>
          </p:cNvPicPr>
          <p:nvPr/>
        </p:nvPicPr>
        <p:blipFill rotWithShape="1">
          <a:blip r:embed="rId6">
            <a:duotone>
              <a:schemeClr val="accent6">
                <a:shade val="45000"/>
                <a:satMod val="135000"/>
              </a:schemeClr>
              <a:prstClr val="white"/>
            </a:duotone>
            <a:extLst>
              <a:ext uri="{28A0092B-C50C-407E-A947-70E740481C1C}">
                <a14:useLocalDpi xmlns:a14="http://schemas.microsoft.com/office/drawing/2010/main" val="0"/>
              </a:ext>
            </a:extLst>
          </a:blip>
          <a:srcRect l="10558" t="-2502" r="-10558" b="2502"/>
          <a:stretch/>
        </p:blipFill>
        <p:spPr bwMode="auto">
          <a:xfrm>
            <a:off x="1462944" y="3914236"/>
            <a:ext cx="8150914" cy="799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3"/>
          <p:cNvPicPr>
            <a:picLocks noChangeAspect="1" noChangeArrowheads="1"/>
          </p:cNvPicPr>
          <p:nvPr/>
        </p:nvPicPr>
        <p:blipFill>
          <a:blip r:embed="rId7">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2464" y="5069829"/>
            <a:ext cx="7943754" cy="80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000977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0484"/>
                                        </p:tgtEl>
                                        <p:attrNameLst>
                                          <p:attrName>style.visibility</p:attrName>
                                        </p:attrNameLst>
                                      </p:cBhvr>
                                      <p:to>
                                        <p:strVal val="visible"/>
                                      </p:to>
                                    </p:set>
                                    <p:animEffect transition="in" filter="blinds(horizontal)">
                                      <p:cBhvr>
                                        <p:cTn id="7" dur="750"/>
                                        <p:tgtEl>
                                          <p:spTgt spid="20484"/>
                                        </p:tgtEl>
                                      </p:cBhvr>
                                    </p:animEffect>
                                  </p:childTnLst>
                                </p:cTn>
                              </p:par>
                              <p:par>
                                <p:cTn id="8" presetID="3" presetClass="entr" presetSubtype="10" fill="hold" nodeType="withEffect">
                                  <p:stCondLst>
                                    <p:cond delay="0"/>
                                  </p:stCondLst>
                                  <p:childTnLst>
                                    <p:set>
                                      <p:cBhvr>
                                        <p:cTn id="9" dur="1" fill="hold">
                                          <p:stCondLst>
                                            <p:cond delay="0"/>
                                          </p:stCondLst>
                                        </p:cTn>
                                        <p:tgtEl>
                                          <p:spTgt spid="20483"/>
                                        </p:tgtEl>
                                        <p:attrNameLst>
                                          <p:attrName>style.visibility</p:attrName>
                                        </p:attrNameLst>
                                      </p:cBhvr>
                                      <p:to>
                                        <p:strVal val="visible"/>
                                      </p:to>
                                    </p:set>
                                    <p:animEffect transition="in" filter="blinds(horizontal)">
                                      <p:cBhvr>
                                        <p:cTn id="10" dur="750"/>
                                        <p:tgtEl>
                                          <p:spTgt spid="20483"/>
                                        </p:tgtEl>
                                      </p:cBhvr>
                                    </p:animEffect>
                                  </p:childTnLst>
                                </p:cTn>
                              </p:par>
                              <p:par>
                                <p:cTn id="11" presetID="3" presetClass="entr" presetSubtype="10" fill="hold" nodeType="withEffect">
                                  <p:stCondLst>
                                    <p:cond delay="0"/>
                                  </p:stCondLst>
                                  <p:childTnLst>
                                    <p:set>
                                      <p:cBhvr>
                                        <p:cTn id="12" dur="1" fill="hold">
                                          <p:stCondLst>
                                            <p:cond delay="0"/>
                                          </p:stCondLst>
                                        </p:cTn>
                                        <p:tgtEl>
                                          <p:spTgt spid="20482"/>
                                        </p:tgtEl>
                                        <p:attrNameLst>
                                          <p:attrName>style.visibility</p:attrName>
                                        </p:attrNameLst>
                                      </p:cBhvr>
                                      <p:to>
                                        <p:strVal val="visible"/>
                                      </p:to>
                                    </p:set>
                                    <p:animEffect transition="in" filter="blinds(horizontal)">
                                      <p:cBhvr>
                                        <p:cTn id="13" dur="750"/>
                                        <p:tgtEl>
                                          <p:spTgt spid="20482"/>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750"/>
                                        <p:tgtEl>
                                          <p:spTgt spid="6"/>
                                        </p:tgtEl>
                                      </p:cBhvr>
                                    </p:animEffect>
                                  </p:childTnLst>
                                </p:cTn>
                              </p:par>
                              <p:par>
                                <p:cTn id="17" presetID="3" presetClass="entr" presetSubtype="10" fill="hold" nodeType="withEffect">
                                  <p:stCondLst>
                                    <p:cond delay="0"/>
                                  </p:stCondLst>
                                  <p:childTnLst>
                                    <p:set>
                                      <p:cBhvr>
                                        <p:cTn id="18" dur="1" fill="hold">
                                          <p:stCondLst>
                                            <p:cond delay="0"/>
                                          </p:stCondLst>
                                        </p:cTn>
                                        <p:tgtEl>
                                          <p:spTgt spid="20485"/>
                                        </p:tgtEl>
                                        <p:attrNameLst>
                                          <p:attrName>style.visibility</p:attrName>
                                        </p:attrNameLst>
                                      </p:cBhvr>
                                      <p:to>
                                        <p:strVal val="visible"/>
                                      </p:to>
                                    </p:set>
                                    <p:animEffect transition="in" filter="blinds(horizontal)">
                                      <p:cBhvr>
                                        <p:cTn id="19" dur="750"/>
                                        <p:tgtEl>
                                          <p:spTgt spid="20485"/>
                                        </p:tgtEl>
                                      </p:cBhvr>
                                    </p:animEffect>
                                  </p:childTnLst>
                                </p:cTn>
                              </p:par>
                            </p:childTnLst>
                          </p:cTn>
                        </p:par>
                        <p:par>
                          <p:cTn id="20" fill="hold">
                            <p:stCondLst>
                              <p:cond delay="750"/>
                            </p:stCondLst>
                            <p:childTnLst>
                              <p:par>
                                <p:cTn id="21" presetID="3" presetClass="entr" presetSubtype="10"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blinds(horizontal)">
                                      <p:cBhvr>
                                        <p:cTn id="23" dur="750"/>
                                        <p:tgtEl>
                                          <p:spTgt spid="13"/>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linds(horizontal)">
                                      <p:cBhvr>
                                        <p:cTn id="26" dur="750"/>
                                        <p:tgtEl>
                                          <p:spTgt spid="12"/>
                                        </p:tgtEl>
                                      </p:cBhvr>
                                    </p:animEffect>
                                  </p:childTnLst>
                                </p:cTn>
                              </p:par>
                              <p:par>
                                <p:cTn id="27" presetID="3" presetClass="entr" presetSubtype="10"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blinds(horizontal)">
                                      <p:cBhvr>
                                        <p:cTn id="29"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78582" y="477466"/>
            <a:ext cx="10959223" cy="1815882"/>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结合题给信息，以溴乙烷和环氧乙烷为原料制备</a:t>
            </a:r>
            <a:r>
              <a:rPr lang="en-US" altLang="zh-CN" sz="2800" kern="100" dirty="0">
                <a:latin typeface="Times New Roman"/>
                <a:ea typeface="华文细黑"/>
                <a:cs typeface="Courier New"/>
              </a:rPr>
              <a:t>1</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丁醇</a:t>
            </a:r>
            <a:r>
              <a:rPr lang="zh-CN" altLang="zh-CN" sz="2800" kern="100" dirty="0">
                <a:latin typeface="Times New Roman"/>
                <a:ea typeface="华文细黑"/>
                <a:cs typeface="Times New Roman"/>
              </a:rPr>
              <a:t>，设计合成路线</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其他试剂任选</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2800" kern="100" dirty="0">
              <a:latin typeface="宋体"/>
              <a:cs typeface="Courier New"/>
            </a:endParaRPr>
          </a:p>
          <a:p>
            <a:r>
              <a:rPr lang="zh-CN" altLang="zh-CN" sz="2800" kern="100" dirty="0">
                <a:latin typeface="Times New Roman"/>
                <a:ea typeface="华文细黑"/>
                <a:cs typeface="Times New Roman"/>
              </a:rPr>
              <a:t>合成路线流程图示例</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543145529"/>
              </p:ext>
            </p:extLst>
          </p:nvPr>
        </p:nvGraphicFramePr>
        <p:xfrm>
          <a:off x="579313" y="2582664"/>
          <a:ext cx="12212637" cy="3727450"/>
        </p:xfrm>
        <a:graphic>
          <a:graphicData uri="http://schemas.openxmlformats.org/presentationml/2006/ole">
            <mc:AlternateContent xmlns:mc="http://schemas.openxmlformats.org/markup-compatibility/2006">
              <mc:Choice xmlns:v="urn:schemas-microsoft-com:vml" Requires="v">
                <p:oleObj spid="_x0000_s25630" name="文档" r:id="rId3" imgW="12208066" imgH="3739273" progId="Word.Document.12">
                  <p:embed/>
                </p:oleObj>
              </mc:Choice>
              <mc:Fallback>
                <p:oleObj name="文档" r:id="rId3" imgW="12208066" imgH="3739273" progId="Word.Document.12">
                  <p:embed/>
                  <p:pic>
                    <p:nvPicPr>
                      <p:cNvPr id="0" name=""/>
                      <p:cNvPicPr/>
                      <p:nvPr/>
                    </p:nvPicPr>
                    <p:blipFill>
                      <a:blip r:embed="rId4"/>
                      <a:stretch>
                        <a:fillRect/>
                      </a:stretch>
                    </p:blipFill>
                    <p:spPr>
                      <a:xfrm>
                        <a:off x="579313" y="2582664"/>
                        <a:ext cx="12212637" cy="3727450"/>
                      </a:xfrm>
                      <a:prstGeom prst="rect">
                        <a:avLst/>
                      </a:prstGeom>
                    </p:spPr>
                  </p:pic>
                </p:oleObj>
              </mc:Fallback>
            </mc:AlternateContent>
          </a:graphicData>
        </a:graphic>
      </p:graphicFrame>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8" name="圆角矩形 7">
            <a:hlinkClick r:id="rId5"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9893070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900896" y="3345078"/>
            <a:ext cx="906017" cy="637675"/>
          </a:xfrm>
          <a:prstGeom prst="rect">
            <a:avLst/>
          </a:prstGeom>
        </p:spPr>
        <p:txBody>
          <a:bodyPr wrap="none">
            <a:spAutoFit/>
          </a:bodyPr>
          <a:lstStyle/>
          <a:p>
            <a:pPr algn="just">
              <a:lnSpc>
                <a:spcPct val="150000"/>
              </a:lnSpc>
              <a:spcAft>
                <a:spcPts val="0"/>
              </a:spcAft>
            </a:pPr>
            <a:r>
              <a:rPr lang="zh-CN" altLang="zh-CN" sz="2800" b="1" kern="100" dirty="0">
                <a:solidFill>
                  <a:srgbClr val="0000FF"/>
                </a:solidFill>
                <a:latin typeface="Times New Roman"/>
                <a:cs typeface="Times New Roman"/>
              </a:rPr>
              <a:t>答案</a:t>
            </a:r>
            <a:endParaRPr lang="zh-CN" altLang="zh-CN" sz="2800" kern="100" dirty="0">
              <a:effectLst/>
              <a:latin typeface="宋体"/>
              <a:cs typeface="Courier New"/>
            </a:endParaRPr>
          </a:p>
        </p:txBody>
      </p:sp>
      <p:pic>
        <p:nvPicPr>
          <p:cNvPr id="3090" name="Picture 18"/>
          <p:cNvPicPr>
            <a:picLocks noChangeAspect="1" noChangeArrowheads="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l="6173" t="-4041" r="-6173" b="4041"/>
          <a:stretch/>
        </p:blipFill>
        <p:spPr bwMode="auto">
          <a:xfrm>
            <a:off x="1939811" y="2672908"/>
            <a:ext cx="8043827" cy="1362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1004102" y="4438592"/>
            <a:ext cx="3179075" cy="656846"/>
          </a:xfrm>
          <a:prstGeom prst="rect">
            <a:avLst/>
          </a:prstGeom>
        </p:spPr>
        <p:txBody>
          <a:bodyPr wrap="none">
            <a:spAutoFit/>
          </a:bodyPr>
          <a:lstStyle/>
          <a:p>
            <a:pPr algn="just">
              <a:lnSpc>
                <a:spcPct val="150000"/>
              </a:lnSpc>
              <a:spcAft>
                <a:spcPts val="0"/>
              </a:spcAft>
            </a:pPr>
            <a:r>
              <a:rPr lang="en-US" altLang="zh-CN" sz="2800" kern="100" dirty="0">
                <a:solidFill>
                  <a:schemeClr val="accent6">
                    <a:lumMod val="75000"/>
                  </a:schemeClr>
                </a:solidFill>
                <a:latin typeface="Times New Roman"/>
                <a:ea typeface="华文细黑"/>
                <a:cs typeface="Courier New"/>
              </a:rPr>
              <a:t>CH</a:t>
            </a:r>
            <a:r>
              <a:rPr lang="en-US" altLang="zh-CN" sz="2800" kern="100" baseline="-25000" dirty="0">
                <a:solidFill>
                  <a:schemeClr val="accent6">
                    <a:lumMod val="75000"/>
                  </a:schemeClr>
                </a:solidFill>
                <a:latin typeface="Times New Roman"/>
                <a:ea typeface="华文细黑"/>
                <a:cs typeface="Courier New"/>
              </a:rPr>
              <a:t>3</a:t>
            </a:r>
            <a:r>
              <a:rPr lang="en-US" altLang="zh-CN" sz="2800" kern="100" dirty="0">
                <a:solidFill>
                  <a:schemeClr val="accent6">
                    <a:lumMod val="75000"/>
                  </a:schemeClr>
                </a:solidFill>
                <a:latin typeface="Times New Roman"/>
                <a:ea typeface="华文细黑"/>
                <a:cs typeface="Courier New"/>
              </a:rPr>
              <a:t>CH</a:t>
            </a:r>
            <a:r>
              <a:rPr lang="en-US" altLang="zh-CN" sz="2800" kern="100" baseline="-25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Times New Roman"/>
                <a:ea typeface="华文细黑"/>
                <a:cs typeface="Courier New"/>
              </a:rPr>
              <a:t>CH</a:t>
            </a:r>
            <a:r>
              <a:rPr lang="en-US" altLang="zh-CN" sz="2800" kern="100" baseline="-25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Times New Roman"/>
                <a:ea typeface="华文细黑"/>
                <a:cs typeface="Courier New"/>
              </a:rPr>
              <a:t>CH</a:t>
            </a:r>
            <a:r>
              <a:rPr lang="en-US" altLang="zh-CN" sz="2800" kern="100" baseline="-25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Times New Roman"/>
                <a:ea typeface="华文细黑"/>
                <a:cs typeface="Courier New"/>
              </a:rPr>
              <a:t>OH</a:t>
            </a:r>
            <a:endParaRPr lang="zh-CN" altLang="zh-CN" sz="2800" kern="100" dirty="0">
              <a:solidFill>
                <a:schemeClr val="accent6">
                  <a:lumMod val="75000"/>
                </a:schemeClr>
              </a:solidFill>
              <a:effectLst/>
              <a:latin typeface="宋体"/>
              <a:cs typeface="Courier New"/>
            </a:endParaRPr>
          </a:p>
        </p:txBody>
      </p:sp>
      <p:sp>
        <p:nvSpPr>
          <p:cNvPr id="5" name="矩形 4"/>
          <p:cNvSpPr/>
          <p:nvPr/>
        </p:nvSpPr>
        <p:spPr>
          <a:xfrm>
            <a:off x="769885" y="765498"/>
            <a:ext cx="10221865" cy="2031325"/>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利用</a:t>
            </a:r>
            <a:r>
              <a:rPr lang="zh-CN" altLang="zh-CN" sz="2800" kern="100" dirty="0">
                <a:latin typeface="Times New Roman"/>
                <a:ea typeface="华文细黑"/>
                <a:cs typeface="Times New Roman"/>
              </a:rPr>
              <a:t>逆推法，要合成</a:t>
            </a:r>
            <a:r>
              <a:rPr lang="en-US" altLang="zh-CN" sz="2800" kern="100" dirty="0" smtClean="0">
                <a:latin typeface="Times New Roman"/>
                <a:ea typeface="华文细黑"/>
                <a:cs typeface="Courier New"/>
              </a:rPr>
              <a:t>1-­</a:t>
            </a:r>
            <a:r>
              <a:rPr lang="zh-CN" altLang="zh-CN" sz="2800" kern="100" dirty="0">
                <a:latin typeface="Times New Roman"/>
                <a:ea typeface="华文细黑"/>
                <a:cs typeface="Times New Roman"/>
              </a:rPr>
              <a:t>丁醇，需环氧乙烷和</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MgBr</a:t>
            </a:r>
            <a:r>
              <a:rPr lang="zh-CN" altLang="zh-CN" sz="2800" kern="100" dirty="0">
                <a:latin typeface="Times New Roman"/>
                <a:ea typeface="华文细黑"/>
                <a:cs typeface="Times New Roman"/>
              </a:rPr>
              <a:t>在</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zh-CN" altLang="zh-CN" sz="2800" kern="100" dirty="0">
                <a:latin typeface="宋体"/>
                <a:ea typeface="Times New Roman"/>
                <a:cs typeface="Courier New"/>
              </a:rPr>
              <a:t> </a:t>
            </a:r>
            <a:r>
              <a:rPr lang="zh-CN" altLang="zh-CN" sz="2800" kern="100" dirty="0">
                <a:latin typeface="Times New Roman"/>
                <a:ea typeface="华文细黑"/>
                <a:cs typeface="Times New Roman"/>
              </a:rPr>
              <a:t>条件下反应，而要合成</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MgBr</a:t>
            </a:r>
            <a:r>
              <a:rPr lang="zh-CN" altLang="zh-CN" sz="2800" kern="100" dirty="0">
                <a:latin typeface="Times New Roman"/>
                <a:ea typeface="华文细黑"/>
                <a:cs typeface="Times New Roman"/>
              </a:rPr>
              <a:t>则需</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Br</a:t>
            </a:r>
            <a:r>
              <a:rPr lang="zh-CN" altLang="zh-CN" sz="2800" kern="100" dirty="0" smtClean="0">
                <a:latin typeface="Times New Roman"/>
                <a:ea typeface="华文细黑"/>
                <a:cs typeface="Times New Roman"/>
              </a:rPr>
              <a:t>与</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Mg </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干醚反应，具体合成路线见答案</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Tree>
    <p:extLst>
      <p:ext uri="{BB962C8B-B14F-4D97-AF65-F5344CB8AC3E}">
        <p14:creationId xmlns:p14="http://schemas.microsoft.com/office/powerpoint/2010/main" val="12932947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750"/>
                                        <p:tgtEl>
                                          <p:spTgt spid="5"/>
                                        </p:tgtEl>
                                      </p:cBhvr>
                                    </p:animEffect>
                                  </p:childTnLst>
                                </p:cTn>
                              </p:par>
                            </p:childTnLst>
                          </p:cTn>
                        </p:par>
                        <p:par>
                          <p:cTn id="8" fill="hold">
                            <p:stCondLst>
                              <p:cond delay="750"/>
                            </p:stCondLst>
                            <p:childTnLst>
                              <p:par>
                                <p:cTn id="9" presetID="3" presetClass="entr" presetSubtype="1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linds(horizontal)">
                                      <p:cBhvr>
                                        <p:cTn id="11" dur="750"/>
                                        <p:tgtEl>
                                          <p:spTgt spid="3"/>
                                        </p:tgtEl>
                                      </p:cBhvr>
                                    </p:animEffect>
                                  </p:childTnLst>
                                </p:cTn>
                              </p:par>
                              <p:par>
                                <p:cTn id="12" presetID="3" presetClass="entr" presetSubtype="1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blinds(horizontal)">
                                      <p:cBhvr>
                                        <p:cTn id="14" dur="750"/>
                                        <p:tgtEl>
                                          <p:spTgt spid="8"/>
                                        </p:tgtEl>
                                      </p:cBhvr>
                                    </p:animEffect>
                                  </p:childTnLst>
                                </p:cTn>
                              </p:par>
                              <p:par>
                                <p:cTn id="15" presetID="3" presetClass="entr" presetSubtype="10" fill="hold" nodeType="withEffect">
                                  <p:stCondLst>
                                    <p:cond delay="0"/>
                                  </p:stCondLst>
                                  <p:childTnLst>
                                    <p:set>
                                      <p:cBhvr>
                                        <p:cTn id="16" dur="1" fill="hold">
                                          <p:stCondLst>
                                            <p:cond delay="0"/>
                                          </p:stCondLst>
                                        </p:cTn>
                                        <p:tgtEl>
                                          <p:spTgt spid="3090"/>
                                        </p:tgtEl>
                                        <p:attrNameLst>
                                          <p:attrName>style.visibility</p:attrName>
                                        </p:attrNameLst>
                                      </p:cBhvr>
                                      <p:to>
                                        <p:strVal val="visible"/>
                                      </p:to>
                                    </p:set>
                                    <p:animEffect transition="in" filter="blinds(horizontal)">
                                      <p:cBhvr>
                                        <p:cTn id="17" dur="750"/>
                                        <p:tgtEl>
                                          <p:spTgt spid="30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550590" y="549474"/>
            <a:ext cx="10835436" cy="668428"/>
          </a:xfrm>
          <a:prstGeom prst="rect">
            <a:avLst/>
          </a:prstGeom>
        </p:spPr>
        <p:txBody>
          <a:bodyPr wrap="square" lIns="121898" tIns="60948" rIns="121898" bIns="60948">
            <a:spAutoFit/>
          </a:bodyPr>
          <a:lstStyle/>
          <a:p>
            <a:pPr algn="just">
              <a:lnSpc>
                <a:spcPct val="150000"/>
              </a:lnSpc>
              <a:spcAft>
                <a:spcPts val="0"/>
              </a:spcAft>
            </a:pPr>
            <a:r>
              <a:rPr lang="zh-CN" altLang="en-US" sz="2800" kern="100" dirty="0">
                <a:solidFill>
                  <a:srgbClr val="0000FF"/>
                </a:solidFill>
                <a:latin typeface="+mn-ea"/>
                <a:cs typeface="Times New Roman"/>
              </a:rPr>
              <a:t>二、依据特征结构、性质及现象推断</a:t>
            </a:r>
            <a:endParaRPr lang="zh-CN" altLang="zh-CN" sz="1050" kern="100" dirty="0">
              <a:effectLst/>
              <a:latin typeface="宋体"/>
              <a:cs typeface="Courier New"/>
            </a:endParaRPr>
          </a:p>
        </p:txBody>
      </p:sp>
      <p:pic>
        <p:nvPicPr>
          <p:cNvPr id="2253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79836" y="2075566"/>
            <a:ext cx="973767" cy="634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478582" y="1341562"/>
            <a:ext cx="11593288" cy="4616648"/>
          </a:xfrm>
          <a:prstGeom prst="rect">
            <a:avLst/>
          </a:prstGeom>
        </p:spPr>
        <p:txBody>
          <a:bodyPr wrap="square">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根据试剂或特征现象推知官能团的种类</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使溴水褪色，则表示该物质中可能含有</a:t>
            </a:r>
            <a:r>
              <a:rPr lang="en-US" altLang="zh-CN" sz="2800" kern="100" dirty="0">
                <a:latin typeface="宋体"/>
                <a:ea typeface="华文细黑"/>
                <a:cs typeface="Times New Roman"/>
              </a:rPr>
              <a:t>“</a:t>
            </a:r>
            <a:r>
              <a:rPr lang="en-US" altLang="zh-CN" sz="2800" kern="100" dirty="0">
                <a:latin typeface="宋体"/>
                <a:ea typeface="华文细黑"/>
                <a:cs typeface="Courier New"/>
              </a:rPr>
              <a:t>  </a:t>
            </a:r>
            <a:r>
              <a:rPr lang="en-US" altLang="zh-CN" sz="2800" kern="100" dirty="0" smtClean="0">
                <a:latin typeface="宋体"/>
                <a:ea typeface="华文细黑"/>
                <a:cs typeface="Courier New"/>
              </a:rPr>
              <a:t>    </a:t>
            </a:r>
            <a:r>
              <a:rPr lang="en-US" altLang="zh-CN" sz="2800" kern="100" dirty="0" smtClean="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en-US" altLang="zh-CN" sz="2800" kern="100" dirty="0">
                <a:latin typeface="宋体"/>
                <a:ea typeface="华文细黑"/>
                <a:cs typeface="Courier New"/>
              </a:rPr>
              <a:t> </a:t>
            </a:r>
            <a:r>
              <a:rPr lang="en-US" altLang="zh-CN" sz="2800" kern="100" dirty="0" smtClean="0">
                <a:latin typeface="宋体"/>
                <a:ea typeface="华文细黑"/>
                <a:cs typeface="Courier New"/>
              </a:rPr>
              <a:t>      </a:t>
            </a:r>
            <a:r>
              <a:rPr lang="en-US" altLang="zh-CN" sz="2800" kern="100" dirty="0" smtClean="0">
                <a:latin typeface="宋体"/>
                <a:ea typeface="华文细黑"/>
                <a:cs typeface="Times New Roman"/>
              </a:rPr>
              <a:t>”</a:t>
            </a:r>
            <a:r>
              <a:rPr lang="zh-CN" altLang="zh-CN" sz="2800" kern="100" dirty="0">
                <a:latin typeface="Times New Roman"/>
                <a:ea typeface="华文细黑"/>
                <a:cs typeface="Times New Roman"/>
              </a:rPr>
              <a:t>结构。</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使</a:t>
            </a:r>
            <a:r>
              <a:rPr lang="en-US" altLang="zh-CN" sz="2800" kern="100" dirty="0">
                <a:latin typeface="Times New Roman"/>
                <a:ea typeface="华文细黑"/>
                <a:cs typeface="Courier New"/>
              </a:rPr>
              <a:t>KMnO</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溶液褪色，则该物质中可能含有</a:t>
            </a:r>
            <a:r>
              <a:rPr lang="en-US" altLang="zh-CN" sz="2800" kern="100" dirty="0">
                <a:latin typeface="宋体"/>
                <a:ea typeface="华文细黑"/>
                <a:cs typeface="Times New Roman"/>
              </a:rPr>
              <a:t>“</a:t>
            </a:r>
            <a:r>
              <a:rPr lang="en-US" altLang="zh-CN" sz="2800" kern="100" dirty="0">
                <a:latin typeface="宋体"/>
                <a:ea typeface="华文细黑"/>
                <a:cs typeface="Courier New"/>
              </a:rPr>
              <a:t>  </a:t>
            </a:r>
            <a:r>
              <a:rPr lang="en-US" altLang="zh-CN" sz="2800" kern="100" dirty="0" smtClean="0">
                <a:latin typeface="宋体"/>
                <a:ea typeface="华文细黑"/>
                <a:cs typeface="Courier New"/>
              </a:rPr>
              <a:t>   </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a:t>
            </a:r>
            <a:r>
              <a:rPr lang="en-US" altLang="zh-CN" sz="2800" kern="100" dirty="0" smtClean="0">
                <a:latin typeface="宋体"/>
                <a:ea typeface="华文细黑"/>
                <a:cs typeface="Courier New"/>
              </a:rPr>
              <a:t>         </a:t>
            </a:r>
            <a:r>
              <a:rPr lang="en-US" altLang="zh-CN" sz="2800" kern="100" dirty="0" smtClean="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—CHO</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等结构或为苯的同系物。</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遇</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溶液显紫色，或加入溴水出现白色沉淀，则该物质中含有</a:t>
            </a:r>
            <a:r>
              <a:rPr lang="zh-CN" altLang="zh-CN" sz="2800" kern="100" dirty="0" smtClean="0">
                <a:latin typeface="Times New Roman"/>
                <a:ea typeface="华文细黑"/>
                <a:cs typeface="Times New Roman"/>
              </a:rPr>
              <a:t>酚</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羟基</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遇浓硝酸变黄，则表明该物质是含有苯环结构的蛋白质</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pic>
        <p:nvPicPr>
          <p:cNvPr id="2253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33353" y="2710063"/>
            <a:ext cx="973767" cy="634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2638" y="3462840"/>
            <a:ext cx="1567414" cy="326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551590" y="2248618"/>
            <a:ext cx="1519895" cy="317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917286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692086" y="1453015"/>
            <a:ext cx="11163760" cy="327292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遇</a:t>
            </a:r>
            <a:r>
              <a:rPr lang="en-US" altLang="zh-CN" sz="2800" kern="100" dirty="0">
                <a:latin typeface="Times New Roman"/>
                <a:ea typeface="华文细黑"/>
                <a:cs typeface="Courier New"/>
              </a:rPr>
              <a:t>I</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变蓝则该物质为淀粉。</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加入新制的</a:t>
            </a:r>
            <a:r>
              <a:rPr lang="en-US" altLang="zh-CN" sz="2800" kern="100" dirty="0">
                <a:latin typeface="Times New Roman"/>
                <a:ea typeface="华文细黑"/>
                <a:cs typeface="Courier New"/>
              </a:rPr>
              <a:t>Cu(OH)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悬浊液，加热煮沸有砖红色沉淀生成或加入银氨溶液加热有银镜生成，表示含有</a:t>
            </a:r>
            <a:r>
              <a:rPr lang="en-US" altLang="zh-CN" sz="2800" kern="100" dirty="0">
                <a:latin typeface="Times New Roman"/>
                <a:ea typeface="华文细黑"/>
                <a:cs typeface="Courier New"/>
              </a:rPr>
              <a:t>—CHO</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(7)</a:t>
            </a:r>
            <a:r>
              <a:rPr lang="zh-CN" altLang="zh-CN" sz="2800" kern="100" dirty="0">
                <a:latin typeface="Times New Roman"/>
                <a:ea typeface="华文细黑"/>
                <a:cs typeface="Times New Roman"/>
              </a:rPr>
              <a:t>加入</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放出</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，表示含有</a:t>
            </a:r>
            <a:r>
              <a:rPr lang="en-US" altLang="zh-CN" sz="2800" kern="100" dirty="0">
                <a:latin typeface="Times New Roman"/>
                <a:ea typeface="华文细黑"/>
                <a:cs typeface="Courier New"/>
              </a:rPr>
              <a:t>—OH</a:t>
            </a:r>
            <a:r>
              <a:rPr lang="zh-CN" altLang="zh-CN" sz="2800" kern="100" dirty="0">
                <a:latin typeface="Times New Roman"/>
                <a:ea typeface="华文细黑"/>
                <a:cs typeface="Times New Roman"/>
              </a:rPr>
              <a:t>或</a:t>
            </a:r>
            <a:r>
              <a:rPr lang="en-US" altLang="zh-CN" sz="2800" kern="100" dirty="0">
                <a:latin typeface="Times New Roman"/>
                <a:ea typeface="华文细黑"/>
                <a:cs typeface="Courier New"/>
              </a:rPr>
              <a:t>—COOH</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(8)</a:t>
            </a:r>
            <a:r>
              <a:rPr lang="zh-CN" altLang="zh-CN" sz="2800" kern="100" dirty="0">
                <a:latin typeface="Times New Roman"/>
                <a:ea typeface="华文细黑"/>
                <a:cs typeface="Times New Roman"/>
              </a:rPr>
              <a:t>加入</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溶液产生气体，表示含有</a:t>
            </a:r>
            <a:r>
              <a:rPr lang="en-US" altLang="zh-CN" sz="2800" kern="100" dirty="0">
                <a:latin typeface="Times New Roman"/>
                <a:ea typeface="华文细黑"/>
                <a:cs typeface="Courier New"/>
              </a:rPr>
              <a:t>—COOH</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23140269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550590" y="452637"/>
            <a:ext cx="11275398" cy="5857477"/>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根据反应条件推断反应类型</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在</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的水溶液中发生水解反应，可能是酯的水解反应也可能是卤代烃的水解反应。</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在</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的乙醇溶液中加热，发生卤代烃的消去反应。</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在浓</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存在的条件下加热，可能发生醇的消去反应、酯化反应、成醚反应或硝化反应等。</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能与溴水或溴的</a:t>
            </a:r>
            <a:r>
              <a:rPr lang="en-US" altLang="zh-CN" sz="2800" kern="100" dirty="0">
                <a:latin typeface="Times New Roman"/>
                <a:ea typeface="华文细黑"/>
                <a:cs typeface="Courier New"/>
              </a:rPr>
              <a:t>CCl</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溶液反应，可能为烯烃、炔烃的加成反应。</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能与</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在</a:t>
            </a:r>
            <a:r>
              <a:rPr lang="en-US" altLang="zh-CN" sz="2800" kern="100" dirty="0">
                <a:latin typeface="Times New Roman"/>
                <a:ea typeface="华文细黑"/>
                <a:cs typeface="Courier New"/>
              </a:rPr>
              <a:t>Ni</a:t>
            </a:r>
            <a:r>
              <a:rPr lang="zh-CN" altLang="zh-CN" sz="2800" kern="100" dirty="0">
                <a:latin typeface="Times New Roman"/>
                <a:ea typeface="华文细黑"/>
                <a:cs typeface="Times New Roman"/>
              </a:rPr>
              <a:t>作用下发生反应，则为烯烃、炔烃、芳香烃、醛、酮的加成反应或还原反应。</a:t>
            </a:r>
            <a:endParaRPr lang="zh-CN" altLang="zh-CN" sz="1050" kern="100" dirty="0">
              <a:effectLst/>
              <a:latin typeface="宋体"/>
              <a:cs typeface="Courier New"/>
            </a:endParaRPr>
          </a:p>
        </p:txBody>
      </p:sp>
    </p:spTree>
    <p:extLst>
      <p:ext uri="{BB962C8B-B14F-4D97-AF65-F5344CB8AC3E}">
        <p14:creationId xmlns:p14="http://schemas.microsoft.com/office/powerpoint/2010/main" val="22087829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550590" y="1053530"/>
            <a:ext cx="11089232" cy="4647402"/>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在</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Cu(</a:t>
            </a:r>
            <a:r>
              <a:rPr lang="zh-CN" altLang="zh-CN" sz="2800" kern="100" dirty="0">
                <a:latin typeface="Times New Roman"/>
                <a:ea typeface="华文细黑"/>
                <a:cs typeface="Times New Roman"/>
              </a:rPr>
              <a:t>或</a:t>
            </a:r>
            <a:r>
              <a:rPr lang="en-US" altLang="zh-CN" sz="2800" kern="100" dirty="0">
                <a:latin typeface="Times New Roman"/>
                <a:ea typeface="华文细黑"/>
                <a:cs typeface="Courier New"/>
              </a:rPr>
              <a:t>Ag)</a:t>
            </a:r>
            <a:r>
              <a:rPr lang="zh-CN" altLang="zh-CN" sz="2800" kern="100" dirty="0">
                <a:latin typeface="Times New Roman"/>
                <a:ea typeface="华文细黑"/>
                <a:cs typeface="Times New Roman"/>
              </a:rPr>
              <a:t>、加热</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或</a:t>
            </a:r>
            <a:r>
              <a:rPr lang="en-US" altLang="zh-CN" sz="2800" kern="100" dirty="0" err="1">
                <a:latin typeface="Times New Roman"/>
                <a:ea typeface="华文细黑"/>
                <a:cs typeface="Courier New"/>
              </a:rPr>
              <a:t>CuO</a:t>
            </a:r>
            <a:r>
              <a:rPr lang="zh-CN" altLang="zh-CN" sz="2800" kern="100" dirty="0">
                <a:latin typeface="Times New Roman"/>
                <a:ea typeface="华文细黑"/>
                <a:cs typeface="Times New Roman"/>
              </a:rPr>
              <a:t>、加热</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条件下，发生醇的氧化反应。</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(7)</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或新制的</a:t>
            </a:r>
            <a:r>
              <a:rPr lang="en-US" altLang="zh-CN" sz="2800" kern="100" dirty="0">
                <a:latin typeface="Times New Roman"/>
                <a:ea typeface="华文细黑"/>
                <a:cs typeface="Courier New"/>
              </a:rPr>
              <a:t>Cu(OH)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悬浊液或银氨溶液反应，则该物质发生的</a:t>
            </a:r>
            <a:r>
              <a:rPr lang="zh-CN" altLang="zh-CN" sz="2800" kern="100" dirty="0" smtClean="0">
                <a:latin typeface="Times New Roman"/>
                <a:ea typeface="华文细黑"/>
                <a:cs typeface="Times New Roman"/>
              </a:rPr>
              <a:t>是</a:t>
            </a: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CHO</a:t>
            </a:r>
            <a:r>
              <a:rPr lang="zh-CN" altLang="zh-CN" sz="2800" kern="100" dirty="0">
                <a:latin typeface="Times New Roman"/>
                <a:ea typeface="华文细黑"/>
                <a:cs typeface="Times New Roman"/>
              </a:rPr>
              <a:t>的氧化反应。</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如果连续两次出现</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，则为醇</a:t>
            </a:r>
            <a:r>
              <a:rPr lang="en-US" altLang="zh-CN" sz="2800" kern="100" spc="-125" dirty="0">
                <a:latin typeface="DFKai-SB" pitchFamily="65" charset="-120"/>
                <a:ea typeface="DFKai-SB" pitchFamily="65" charset="-120"/>
                <a:cs typeface="AngsanaUPC" pitchFamily="18" charset="-34"/>
              </a:rPr>
              <a:t>―</a:t>
            </a:r>
            <a:r>
              <a:rPr lang="en-US" altLang="zh-CN" sz="2800" kern="100" dirty="0">
                <a:latin typeface="DFKai-SB" pitchFamily="65" charset="-120"/>
                <a:ea typeface="DFKai-SB" pitchFamily="65" charset="-120"/>
                <a:cs typeface="AngsanaUPC" pitchFamily="18" charset="-34"/>
              </a:rPr>
              <a:t>→</a:t>
            </a:r>
            <a:r>
              <a:rPr lang="zh-CN" altLang="zh-CN" sz="2800" kern="100" dirty="0" smtClean="0">
                <a:latin typeface="Times New Roman"/>
                <a:ea typeface="华文细黑"/>
                <a:cs typeface="Times New Roman"/>
              </a:rPr>
              <a:t>醛</a:t>
            </a:r>
            <a:r>
              <a:rPr lang="en-US" altLang="zh-CN" sz="2800" kern="100" spc="-125" dirty="0">
                <a:latin typeface="DFKai-SB" pitchFamily="65" charset="-120"/>
                <a:ea typeface="DFKai-SB" pitchFamily="65" charset="-120"/>
                <a:cs typeface="AngsanaUPC" pitchFamily="18" charset="-34"/>
              </a:rPr>
              <a:t>―</a:t>
            </a:r>
            <a:r>
              <a:rPr lang="en-US" altLang="zh-CN" sz="2800" kern="100" dirty="0">
                <a:latin typeface="DFKai-SB" pitchFamily="65" charset="-120"/>
                <a:ea typeface="DFKai-SB" pitchFamily="65" charset="-120"/>
                <a:cs typeface="AngsanaUPC" pitchFamily="18" charset="-34"/>
              </a:rPr>
              <a:t>→</a:t>
            </a:r>
            <a:r>
              <a:rPr lang="zh-CN" altLang="zh-CN" sz="2800" kern="100" dirty="0" smtClean="0">
                <a:latin typeface="Times New Roman"/>
                <a:ea typeface="华文细黑"/>
                <a:cs typeface="Times New Roman"/>
              </a:rPr>
              <a:t>羧酸</a:t>
            </a:r>
            <a:r>
              <a:rPr lang="zh-CN" altLang="zh-CN" sz="2800" kern="100" dirty="0">
                <a:latin typeface="Times New Roman"/>
                <a:ea typeface="华文细黑"/>
                <a:cs typeface="Times New Roman"/>
              </a:rPr>
              <a:t>的过程</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(8)</a:t>
            </a:r>
            <a:r>
              <a:rPr lang="zh-CN" altLang="zh-CN" sz="2800" kern="100" dirty="0">
                <a:latin typeface="Times New Roman"/>
                <a:ea typeface="华文细黑"/>
                <a:cs typeface="Times New Roman"/>
              </a:rPr>
              <a:t>在稀</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加热条件下发生酯、低聚糖、多糖等的水解反应。</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(9)</a:t>
            </a:r>
            <a:r>
              <a:rPr lang="zh-CN" altLang="zh-CN" sz="2800" kern="100" dirty="0">
                <a:latin typeface="Times New Roman"/>
                <a:ea typeface="华文细黑"/>
                <a:cs typeface="Times New Roman"/>
              </a:rPr>
              <a:t>在光照、</a:t>
            </a:r>
            <a:r>
              <a:rPr lang="en-US" altLang="zh-CN" sz="2800" kern="100" dirty="0">
                <a:latin typeface="Times New Roman"/>
                <a:ea typeface="华文细黑"/>
                <a:cs typeface="Courier New"/>
              </a:rPr>
              <a:t>X</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表示卤素单质</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条件下发生烷基上的取代反应；在</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粉、</a:t>
            </a:r>
            <a:r>
              <a:rPr lang="en-US" altLang="zh-CN" sz="2800" kern="100" dirty="0">
                <a:latin typeface="Times New Roman"/>
                <a:ea typeface="华文细黑"/>
                <a:cs typeface="Courier New"/>
              </a:rPr>
              <a:t>X</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条件下发生苯环上的取代反应</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Tree>
    <p:extLst>
      <p:ext uri="{BB962C8B-B14F-4D97-AF65-F5344CB8AC3E}">
        <p14:creationId xmlns:p14="http://schemas.microsoft.com/office/powerpoint/2010/main" val="20875445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454816" y="189434"/>
            <a:ext cx="11617054" cy="400107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根据有机反应中定量关系进行推断</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烃和卤素单质的取代：取代</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氢原子，消耗</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卤素单质</a:t>
            </a:r>
            <a:r>
              <a:rPr lang="en-US" altLang="zh-CN" sz="2800" kern="100" dirty="0">
                <a:latin typeface="Times New Roman"/>
                <a:ea typeface="华文细黑"/>
                <a:cs typeface="Courier New"/>
              </a:rPr>
              <a:t>(X</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的</a:t>
            </a:r>
            <a:r>
              <a:rPr lang="zh-CN" altLang="zh-CN" sz="2800" kern="100" dirty="0">
                <a:latin typeface="Times New Roman"/>
                <a:ea typeface="华文细黑"/>
                <a:cs typeface="Times New Roman"/>
              </a:rPr>
              <a:t>加成：与</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Br</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err="1">
                <a:latin typeface="Times New Roman"/>
                <a:ea typeface="华文细黑"/>
                <a:cs typeface="Courier New"/>
              </a:rPr>
              <a:t>HCl</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等加成时按物质的量比</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加成。</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含</a:t>
            </a:r>
            <a:r>
              <a:rPr lang="en-US" altLang="zh-CN" sz="2800" kern="100" dirty="0">
                <a:latin typeface="Times New Roman"/>
                <a:ea typeface="华文细黑"/>
                <a:cs typeface="Courier New"/>
              </a:rPr>
              <a:t>—OH</a:t>
            </a:r>
            <a:r>
              <a:rPr lang="zh-CN" altLang="zh-CN" sz="2800" kern="100" dirty="0">
                <a:latin typeface="Times New Roman"/>
                <a:ea typeface="华文细黑"/>
                <a:cs typeface="Times New Roman"/>
              </a:rPr>
              <a:t>的有机物与</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反应时：</a:t>
            </a:r>
            <a:r>
              <a:rPr lang="en-US" altLang="zh-CN" sz="2800" kern="100" dirty="0">
                <a:latin typeface="Times New Roman"/>
                <a:ea typeface="华文细黑"/>
                <a:cs typeface="Courier New"/>
              </a:rPr>
              <a:t>2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—OH</a:t>
            </a:r>
            <a:r>
              <a:rPr lang="zh-CN" altLang="zh-CN" sz="2800" kern="100" dirty="0">
                <a:latin typeface="Times New Roman"/>
                <a:ea typeface="华文细黑"/>
                <a:cs typeface="Times New Roman"/>
              </a:rPr>
              <a:t>生成</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(4)1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—CHO</a:t>
            </a:r>
            <a:r>
              <a:rPr lang="zh-CN" altLang="zh-CN" sz="2800" kern="100" dirty="0">
                <a:latin typeface="Times New Roman"/>
                <a:ea typeface="华文细黑"/>
                <a:cs typeface="Times New Roman"/>
              </a:rPr>
              <a:t>对应</a:t>
            </a:r>
            <a:r>
              <a:rPr lang="en-US" altLang="zh-CN" sz="2800" kern="100" dirty="0">
                <a:latin typeface="Times New Roman"/>
                <a:ea typeface="华文细黑"/>
                <a:cs typeface="Courier New"/>
              </a:rPr>
              <a:t>2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Ag</a:t>
            </a:r>
            <a:r>
              <a:rPr lang="zh-CN" altLang="zh-CN" sz="2800" kern="100" dirty="0">
                <a:latin typeface="Times New Roman"/>
                <a:ea typeface="华文细黑"/>
                <a:cs typeface="Times New Roman"/>
              </a:rPr>
              <a:t>；或</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—CHO</a:t>
            </a:r>
            <a:r>
              <a:rPr lang="zh-CN" altLang="zh-CN" sz="2800" kern="100" dirty="0">
                <a:latin typeface="Times New Roman"/>
                <a:ea typeface="华文细黑"/>
                <a:cs typeface="Times New Roman"/>
              </a:rPr>
              <a:t>对应</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Cu</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物质转化过程中相对分子质量的变化：</a:t>
            </a:r>
            <a:endParaRPr lang="zh-CN" altLang="zh-CN" sz="1050" kern="100" dirty="0">
              <a:effectLst/>
              <a:latin typeface="宋体"/>
              <a:cs typeface="Courier New"/>
            </a:endParaRPr>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247" y="4292977"/>
            <a:ext cx="5071919" cy="865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282" y="5438571"/>
            <a:ext cx="5549413" cy="1237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54646" y="1583307"/>
            <a:ext cx="973767" cy="634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78565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227" y="2277666"/>
            <a:ext cx="6764147" cy="1567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910630" y="4280947"/>
            <a:ext cx="8294329" cy="661015"/>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关系式中</a:t>
            </a:r>
            <a:r>
              <a:rPr lang="en-US" altLang="zh-CN" sz="2800" i="1" kern="100" dirty="0">
                <a:latin typeface="Times New Roman"/>
                <a:ea typeface="华文细黑"/>
                <a:cs typeface="Courier New"/>
              </a:rPr>
              <a:t>M</a:t>
            </a:r>
            <a:r>
              <a:rPr lang="zh-CN" altLang="zh-CN" sz="2800" kern="100" dirty="0">
                <a:latin typeface="Times New Roman"/>
                <a:ea typeface="华文细黑"/>
                <a:cs typeface="Times New Roman"/>
              </a:rPr>
              <a:t>代表第一种有机物的相对分子质量</a:t>
            </a:r>
            <a:r>
              <a:rPr lang="en-US" altLang="zh-CN" sz="2800" kern="100" dirty="0" smtClean="0">
                <a:latin typeface="Times New Roman"/>
                <a:ea typeface="华文细黑"/>
                <a:cs typeface="Courier New"/>
              </a:rPr>
              <a:t>)</a:t>
            </a:r>
          </a:p>
        </p:txBody>
      </p:sp>
    </p:spTree>
    <p:extLst>
      <p:ext uri="{BB962C8B-B14F-4D97-AF65-F5344CB8AC3E}">
        <p14:creationId xmlns:p14="http://schemas.microsoft.com/office/powerpoint/2010/main" val="18339871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06574" y="189434"/>
            <a:ext cx="10943790" cy="1415748"/>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smtClean="0">
                <a:solidFill>
                  <a:srgbClr val="0000FF"/>
                </a:solidFill>
                <a:latin typeface="Times New Roman"/>
                <a:cs typeface="Times New Roman"/>
              </a:rPr>
              <a:t>例</a:t>
            </a:r>
            <a:r>
              <a:rPr lang="en-US" altLang="zh-CN" sz="2800" b="1" kern="100" dirty="0" smtClean="0">
                <a:solidFill>
                  <a:srgbClr val="0000FF"/>
                </a:solidFill>
                <a:latin typeface="Times New Roman"/>
                <a:cs typeface="Courier New"/>
              </a:rPr>
              <a:t>2</a:t>
            </a:r>
            <a:r>
              <a:rPr lang="en-US" altLang="zh-CN" sz="2800" kern="100" dirty="0" smtClean="0">
                <a:latin typeface="Times New Roman"/>
                <a:ea typeface="华文细黑"/>
                <a:cs typeface="Courier New"/>
              </a:rPr>
              <a:t>   (</a:t>
            </a:r>
            <a:r>
              <a:rPr lang="en-US" altLang="zh-CN" sz="2800" kern="100" dirty="0">
                <a:latin typeface="Times New Roman"/>
                <a:ea typeface="华文细黑"/>
                <a:cs typeface="Courier New"/>
              </a:rPr>
              <a:t>2014·</a:t>
            </a:r>
            <a:r>
              <a:rPr lang="zh-CN" altLang="zh-CN" sz="2800" kern="100" dirty="0">
                <a:latin typeface="Times New Roman"/>
                <a:ea typeface="华文细黑"/>
                <a:cs typeface="Times New Roman"/>
              </a:rPr>
              <a:t>新课标全国卷</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38)</a:t>
            </a:r>
            <a:r>
              <a:rPr lang="zh-CN" altLang="zh-CN" sz="2800" kern="100" dirty="0">
                <a:latin typeface="Times New Roman"/>
                <a:ea typeface="华文细黑"/>
                <a:cs typeface="Times New Roman"/>
              </a:rPr>
              <a:t>席夫碱类化合物</a:t>
            </a:r>
            <a:r>
              <a:rPr lang="en-US" altLang="zh-CN" sz="2800" kern="100" dirty="0">
                <a:latin typeface="Times New Roman"/>
                <a:ea typeface="华文细黑"/>
                <a:cs typeface="Courier New"/>
              </a:rPr>
              <a:t>G</a:t>
            </a:r>
            <a:r>
              <a:rPr lang="zh-CN" altLang="zh-CN" sz="2800" kern="100" dirty="0">
                <a:latin typeface="Times New Roman"/>
                <a:ea typeface="华文细黑"/>
                <a:cs typeface="Times New Roman"/>
              </a:rPr>
              <a:t>在催化、药物、新材料等方面有广泛应用。合成</a:t>
            </a:r>
            <a:r>
              <a:rPr lang="en-US" altLang="zh-CN" sz="2800" kern="100" dirty="0">
                <a:latin typeface="Times New Roman"/>
                <a:ea typeface="华文细黑"/>
                <a:cs typeface="Courier New"/>
              </a:rPr>
              <a:t>G</a:t>
            </a:r>
            <a:r>
              <a:rPr lang="zh-CN" altLang="zh-CN" sz="2800" kern="100" dirty="0">
                <a:latin typeface="Times New Roman"/>
                <a:ea typeface="华文细黑"/>
                <a:cs typeface="Times New Roman"/>
              </a:rPr>
              <a:t>的一种路线如下：</a:t>
            </a:r>
            <a:endParaRPr lang="zh-CN" altLang="zh-CN" sz="1050" kern="100" dirty="0">
              <a:effectLst/>
              <a:latin typeface="宋体"/>
              <a:cs typeface="Courier New"/>
            </a:endParaRPr>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590" y="1849507"/>
            <a:ext cx="8368286" cy="1724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516711" y="3925845"/>
            <a:ext cx="2698175" cy="656077"/>
          </a:xfrm>
          <a:prstGeom prst="rect">
            <a:avLst/>
          </a:prstGeom>
        </p:spPr>
        <p:txBody>
          <a:bodyPr wrap="none">
            <a:spAutoFit/>
          </a:bodyPr>
          <a:lstStyle/>
          <a:p>
            <a:pPr algn="just">
              <a:lnSpc>
                <a:spcPct val="150000"/>
              </a:lnSpc>
              <a:spcAft>
                <a:spcPts val="0"/>
              </a:spcAft>
            </a:pPr>
            <a:r>
              <a:rPr lang="zh-CN" altLang="zh-CN" sz="2800" kern="100" dirty="0">
                <a:latin typeface="Times New Roman"/>
                <a:ea typeface="华文细黑"/>
                <a:cs typeface="Times New Roman"/>
              </a:rPr>
              <a:t>已知以下信息：</a:t>
            </a:r>
            <a:endParaRPr lang="zh-CN" altLang="zh-CN" sz="2800" kern="100" dirty="0">
              <a:effectLst/>
              <a:latin typeface="宋体"/>
              <a:cs typeface="Courier New"/>
            </a:endParaRPr>
          </a:p>
        </p:txBody>
      </p:sp>
      <p:pic>
        <p:nvPicPr>
          <p:cNvPr id="276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598" y="4882663"/>
            <a:ext cx="6177782" cy="1264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528873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1312174858"/>
              </p:ext>
            </p:extLst>
          </p:nvPr>
        </p:nvGraphicFramePr>
        <p:xfrm>
          <a:off x="334566" y="1053530"/>
          <a:ext cx="11449272" cy="5120640"/>
        </p:xfrm>
        <a:graphic>
          <a:graphicData uri="http://schemas.openxmlformats.org/drawingml/2006/table">
            <a:tbl>
              <a:tblPr/>
              <a:tblGrid>
                <a:gridCol w="5760640"/>
                <a:gridCol w="5688632"/>
              </a:tblGrid>
              <a:tr h="4815582">
                <a:tc>
                  <a:txBody>
                    <a:bodyPr/>
                    <a:lstStyle/>
                    <a:p>
                      <a:pPr algn="ctr">
                        <a:lnSpc>
                          <a:spcPct val="150000"/>
                        </a:lnSpc>
                        <a:spcAft>
                          <a:spcPts val="0"/>
                        </a:spcAft>
                      </a:pPr>
                      <a:endParaRPr lang="en-US" sz="2800" kern="100" dirty="0">
                        <a:effectLst/>
                        <a:latin typeface="Times New Roman"/>
                        <a:ea typeface="华文细黑"/>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dirty="0">
                          <a:effectLst/>
                          <a:latin typeface="Times New Roman"/>
                          <a:ea typeface="华文细黑"/>
                          <a:cs typeface="Times New Roman"/>
                        </a:rPr>
                        <a:t>合成路线：</a:t>
                      </a:r>
                      <a:r>
                        <a:rPr lang="en-US" sz="2800" kern="100" dirty="0">
                          <a:effectLst/>
                          <a:latin typeface="宋体"/>
                          <a:ea typeface="华文细黑"/>
                          <a:cs typeface="Times New Roman"/>
                        </a:rPr>
                        <a:t>①</a:t>
                      </a:r>
                      <a:r>
                        <a:rPr lang="zh-CN" sz="2800" kern="100" dirty="0">
                          <a:effectLst/>
                          <a:latin typeface="Times New Roman"/>
                          <a:ea typeface="华文细黑"/>
                          <a:cs typeface="Times New Roman"/>
                        </a:rPr>
                        <a:t>箭头：上面一般标注反应条件或试剂。可推测官能团的转化及反应类型</a:t>
                      </a:r>
                      <a:r>
                        <a:rPr lang="zh-CN" sz="2800" kern="100" dirty="0" smtClean="0">
                          <a:effectLst/>
                          <a:latin typeface="Times New Roman"/>
                          <a:ea typeface="华文细黑"/>
                          <a:cs typeface="Times New Roman"/>
                        </a:rPr>
                        <a:t>。</a:t>
                      </a:r>
                      <a:endParaRPr lang="en-US" altLang="zh-CN" sz="2800" kern="100" dirty="0" smtClean="0">
                        <a:effectLst/>
                        <a:latin typeface="Times New Roman"/>
                        <a:ea typeface="华文细黑"/>
                        <a:cs typeface="Times New Roman"/>
                      </a:endParaRPr>
                    </a:p>
                    <a:p>
                      <a:pPr algn="l">
                        <a:lnSpc>
                          <a:spcPct val="150000"/>
                        </a:lnSpc>
                        <a:spcAft>
                          <a:spcPts val="0"/>
                        </a:spcAft>
                      </a:pPr>
                      <a:r>
                        <a:rPr lang="en-US" sz="2800" kern="100" dirty="0" smtClean="0">
                          <a:effectLst/>
                          <a:latin typeface="宋体"/>
                          <a:ea typeface="华文细黑"/>
                          <a:cs typeface="Times New Roman"/>
                        </a:rPr>
                        <a:t>②</a:t>
                      </a:r>
                      <a:r>
                        <a:rPr lang="zh-CN" sz="2800" kern="100" dirty="0">
                          <a:effectLst/>
                          <a:latin typeface="Times New Roman"/>
                          <a:ea typeface="华文细黑"/>
                          <a:cs typeface="Times New Roman"/>
                        </a:rPr>
                        <a:t>化学式：确定不饱和度、可能的官能团及转化</a:t>
                      </a:r>
                      <a:r>
                        <a:rPr lang="zh-CN" sz="2800" kern="100" dirty="0" smtClean="0">
                          <a:effectLst/>
                          <a:latin typeface="Times New Roman"/>
                          <a:ea typeface="华文细黑"/>
                          <a:cs typeface="Times New Roman"/>
                        </a:rPr>
                        <a:t>。</a:t>
                      </a:r>
                      <a:endParaRPr lang="en-US" altLang="zh-CN" sz="2800" kern="100" dirty="0" smtClean="0">
                        <a:effectLst/>
                        <a:latin typeface="Times New Roman"/>
                        <a:ea typeface="华文细黑"/>
                        <a:cs typeface="Times New Roman"/>
                      </a:endParaRPr>
                    </a:p>
                    <a:p>
                      <a:pPr algn="l">
                        <a:lnSpc>
                          <a:spcPct val="150000"/>
                        </a:lnSpc>
                        <a:spcAft>
                          <a:spcPts val="0"/>
                        </a:spcAft>
                      </a:pPr>
                      <a:r>
                        <a:rPr lang="en-US" sz="2800" kern="100" dirty="0" smtClean="0">
                          <a:effectLst/>
                          <a:latin typeface="宋体"/>
                          <a:ea typeface="华文细黑"/>
                          <a:cs typeface="Times New Roman"/>
                        </a:rPr>
                        <a:t>③</a:t>
                      </a:r>
                      <a:r>
                        <a:rPr lang="zh-CN" sz="2800" kern="100" dirty="0">
                          <a:effectLst/>
                          <a:latin typeface="Times New Roman"/>
                          <a:ea typeface="华文细黑"/>
                          <a:cs typeface="Times New Roman"/>
                        </a:rPr>
                        <a:t>结构简式：用正推、逆推、中间推等方法确定未知物的结构及转化过程</a:t>
                      </a:r>
                      <a:endParaRPr lang="zh-CN" sz="2800" kern="100" dirty="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8194" name="Picture 2" descr="E:\司瑞晴\2016\一轮\化学\HX570.TIF"/>
          <p:cNvPicPr>
            <a:picLocks noChangeAspect="1" noChangeArrowheads="1"/>
          </p:cNvPicPr>
          <p:nvPr/>
        </p:nvPicPr>
        <p:blipFill>
          <a:blip r:embed="rId3" r:link="rId4" cstate="print">
            <a:extLst>
              <a:ext uri="{28A0092B-C50C-407E-A947-70E740481C1C}">
                <a14:useLocalDpi xmlns:a14="http://schemas.microsoft.com/office/drawing/2010/main" val="0"/>
              </a:ext>
            </a:extLst>
          </a:blip>
          <a:srcRect/>
          <a:stretch>
            <a:fillRect/>
          </a:stretch>
        </p:blipFill>
        <p:spPr bwMode="auto">
          <a:xfrm>
            <a:off x="478582" y="2217345"/>
            <a:ext cx="5426808" cy="2340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64225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95658" y="477466"/>
            <a:ext cx="10324084" cy="2031325"/>
          </a:xfrm>
          <a:prstGeom prst="rect">
            <a:avLst/>
          </a:prstGeom>
        </p:spPr>
        <p:txBody>
          <a:bodyPr>
            <a:spAutoFit/>
          </a:bodyPr>
          <a:lstStyle/>
          <a:p>
            <a:pPr algn="just">
              <a:lnSpc>
                <a:spcPct val="150000"/>
              </a:lnSpc>
              <a:spcAft>
                <a:spcPts val="0"/>
              </a:spcAft>
            </a:pPr>
            <a:r>
              <a:rPr lang="en-US" altLang="zh-CN" sz="2800" kern="100" dirty="0">
                <a:latin typeface="宋体"/>
                <a:ea typeface="华文细黑"/>
                <a:cs typeface="Times New Roman"/>
              </a:rPr>
              <a:t>②</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B</a:t>
            </a:r>
            <a:r>
              <a:rPr lang="zh-CN" altLang="zh-CN" sz="2800" kern="100" dirty="0">
                <a:latin typeface="Times New Roman"/>
                <a:ea typeface="华文细黑"/>
                <a:cs typeface="Times New Roman"/>
              </a:rPr>
              <a:t>经上述反应可生成</a:t>
            </a:r>
            <a:r>
              <a:rPr lang="en-US" altLang="zh-CN" sz="2800" kern="100" dirty="0">
                <a:latin typeface="Times New Roman"/>
                <a:ea typeface="华文细黑"/>
                <a:cs typeface="Courier New"/>
              </a:rPr>
              <a:t>2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C</a:t>
            </a:r>
            <a:r>
              <a:rPr lang="zh-CN" altLang="zh-CN" sz="2800" kern="100" dirty="0">
                <a:latin typeface="Times New Roman"/>
                <a:ea typeface="华文细黑"/>
                <a:cs typeface="Times New Roman"/>
              </a:rPr>
              <a:t>，且</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不能发生银镜反应</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③</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属于单取代芳烃，其相对分子质量为</a:t>
            </a:r>
            <a:r>
              <a:rPr lang="en-US" altLang="zh-CN" sz="2800" kern="100" dirty="0">
                <a:latin typeface="Times New Roman"/>
                <a:ea typeface="华文细黑"/>
                <a:cs typeface="Courier New"/>
              </a:rPr>
              <a:t>106</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核磁共振氢谱显示</a:t>
            </a:r>
            <a:r>
              <a:rPr lang="en-US" altLang="zh-CN" sz="2800" kern="100" dirty="0">
                <a:latin typeface="Times New Roman"/>
                <a:ea typeface="华文细黑"/>
                <a:cs typeface="Courier New"/>
              </a:rPr>
              <a:t>F</a:t>
            </a:r>
            <a:r>
              <a:rPr lang="zh-CN" altLang="zh-CN" sz="2800" kern="100" dirty="0">
                <a:latin typeface="Times New Roman"/>
                <a:ea typeface="华文细黑"/>
                <a:cs typeface="Times New Roman"/>
              </a:rPr>
              <a:t>苯环上有两种化学环境的</a:t>
            </a:r>
            <a:r>
              <a:rPr lang="zh-CN" altLang="zh-CN" sz="2800" kern="100" dirty="0" smtClean="0">
                <a:latin typeface="Times New Roman"/>
                <a:ea typeface="华文细黑"/>
                <a:cs typeface="Times New Roman"/>
              </a:rPr>
              <a:t>氢</a:t>
            </a:r>
            <a:endParaRPr lang="en-US" altLang="zh-CN" sz="2800" kern="100" dirty="0" smtClean="0">
              <a:latin typeface="Times New Roman"/>
              <a:ea typeface="华文细黑"/>
              <a:cs typeface="Times New Roman"/>
            </a:endParaRPr>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112" y="2644169"/>
            <a:ext cx="5712142" cy="1433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1669" y="4453261"/>
            <a:ext cx="4083492" cy="1527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7741313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62558" y="1197546"/>
            <a:ext cx="11356492" cy="1384995"/>
          </a:xfrm>
          <a:prstGeom prst="rect">
            <a:avLst/>
          </a:prstGeom>
        </p:spPr>
        <p:txBody>
          <a:bodyPr>
            <a:spAutoFit/>
          </a:bodyPr>
          <a:lstStyle/>
          <a:p>
            <a:pPr algn="just">
              <a:lnSpc>
                <a:spcPct val="150000"/>
              </a:lnSpc>
              <a:spcAft>
                <a:spcPts val="0"/>
              </a:spcAft>
            </a:pPr>
            <a:r>
              <a:rPr lang="zh-CN" altLang="zh-CN" sz="2800" kern="100" dirty="0">
                <a:latin typeface="Times New Roman"/>
                <a:ea typeface="华文细黑"/>
                <a:cs typeface="Times New Roman"/>
              </a:rPr>
              <a:t>回答下列问题：</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由</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生成</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的化学方程式为</a:t>
            </a:r>
            <a:r>
              <a:rPr lang="en-US" altLang="zh-CN" sz="2800" kern="100" dirty="0" smtClean="0">
                <a:latin typeface="Times New Roman"/>
                <a:ea typeface="华文细黑"/>
                <a:cs typeface="Courier New"/>
              </a:rPr>
              <a:t>_______</a:t>
            </a:r>
            <a:r>
              <a:rPr lang="zh-CN" altLang="zh-CN" sz="2800" kern="100" dirty="0">
                <a:latin typeface="Times New Roman"/>
                <a:ea typeface="华文细黑"/>
                <a:cs typeface="Times New Roman"/>
              </a:rPr>
              <a:t>，反应类型为</a:t>
            </a:r>
            <a:r>
              <a:rPr lang="en-US" altLang="zh-CN" sz="2800" kern="100" dirty="0">
                <a:latin typeface="Times New Roman"/>
                <a:ea typeface="华文细黑"/>
                <a:cs typeface="Courier New"/>
              </a:rPr>
              <a:t>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8" name="矩形 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9" name="圆角矩形 8">
            <a:hlinkClick r:id="rId2"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4985491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614" y="2463856"/>
            <a:ext cx="2072561" cy="1037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69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126" y="2591350"/>
            <a:ext cx="2356086" cy="838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0"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10713" y="2061642"/>
            <a:ext cx="2685093" cy="1359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354983" y="456051"/>
            <a:ext cx="11572871" cy="4401205"/>
          </a:xfrm>
          <a:prstGeom prst="rect">
            <a:avLst/>
          </a:prstGeom>
        </p:spPr>
        <p:txBody>
          <a:bodyPr wrap="square">
            <a:spAutoFit/>
          </a:bodyPr>
          <a:lstStyle/>
          <a:p>
            <a:pPr algn="just">
              <a:lnSpc>
                <a:spcPct val="2000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A(C</a:t>
            </a:r>
            <a:r>
              <a:rPr lang="en-US" altLang="zh-CN" sz="2800" kern="100" baseline="-25000" dirty="0">
                <a:latin typeface="Times New Roman"/>
                <a:ea typeface="华文细黑"/>
                <a:cs typeface="Courier New"/>
              </a:rPr>
              <a:t>6</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13</a:t>
            </a:r>
            <a:r>
              <a:rPr lang="en-US" altLang="zh-CN" sz="2800" kern="100" dirty="0">
                <a:latin typeface="Times New Roman"/>
                <a:ea typeface="华文细黑"/>
                <a:cs typeface="Courier New"/>
              </a:rPr>
              <a:t>Cl)</a:t>
            </a:r>
            <a:r>
              <a:rPr lang="zh-CN" altLang="zh-CN" sz="2800" kern="100" dirty="0">
                <a:latin typeface="Times New Roman"/>
                <a:ea typeface="华文细黑"/>
                <a:cs typeface="Times New Roman"/>
              </a:rPr>
              <a:t>在</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的乙醇溶液中加热，发生消去反应生成</a:t>
            </a:r>
            <a:r>
              <a:rPr lang="en-US" altLang="zh-CN" sz="2800" kern="100" dirty="0">
                <a:latin typeface="Times New Roman"/>
                <a:ea typeface="华文细黑"/>
                <a:cs typeface="Courier New"/>
              </a:rPr>
              <a:t>B,1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B</a:t>
            </a:r>
            <a:r>
              <a:rPr lang="zh-CN" altLang="zh-CN" sz="2800" kern="100" dirty="0">
                <a:latin typeface="Times New Roman"/>
                <a:ea typeface="华文细黑"/>
                <a:cs typeface="Times New Roman"/>
              </a:rPr>
              <a:t>经信息</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反应，生成</a:t>
            </a:r>
            <a:r>
              <a:rPr lang="en-US" altLang="zh-CN" sz="2800" kern="100" dirty="0">
                <a:latin typeface="Times New Roman"/>
                <a:ea typeface="华文细黑"/>
                <a:cs typeface="Courier New"/>
              </a:rPr>
              <a:t>2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C</a:t>
            </a:r>
            <a:r>
              <a:rPr lang="zh-CN" altLang="zh-CN" sz="2800" kern="100" dirty="0">
                <a:latin typeface="Times New Roman"/>
                <a:ea typeface="华文细黑"/>
                <a:cs typeface="Times New Roman"/>
              </a:rPr>
              <a:t>，而</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不能发生银镜反应，所以</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属于酮，</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为</a:t>
            </a:r>
            <a:r>
              <a:rPr lang="en-US" altLang="zh-CN" sz="2800" kern="100" dirty="0">
                <a:latin typeface="宋体"/>
                <a:ea typeface="华文细黑"/>
                <a:cs typeface="Courier New"/>
              </a:rPr>
              <a:t>   </a:t>
            </a:r>
            <a:r>
              <a:rPr lang="en-US" altLang="zh-CN" sz="2800" kern="100" dirty="0" smtClean="0">
                <a:latin typeface="宋体"/>
                <a:ea typeface="华文细黑"/>
                <a:cs typeface="Courier New"/>
              </a:rPr>
              <a:t>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从而推知</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为</a:t>
            </a:r>
            <a:r>
              <a:rPr lang="en-US" altLang="zh-CN" sz="2800" kern="100" dirty="0">
                <a:latin typeface="宋体"/>
                <a:ea typeface="华文细黑"/>
                <a:cs typeface="Courier New"/>
              </a:rPr>
              <a:t>  </a:t>
            </a:r>
            <a:r>
              <a:rPr lang="en-US" altLang="zh-CN" sz="2800" kern="100" dirty="0" smtClean="0">
                <a:latin typeface="宋体"/>
                <a:ea typeface="华文细黑"/>
                <a:cs typeface="Courier New"/>
              </a:rPr>
              <a:t>            </a:t>
            </a:r>
            <a:r>
              <a:rPr lang="zh-CN" altLang="zh-CN" sz="2800" kern="100" dirty="0" smtClean="0">
                <a:latin typeface="Times New Roman"/>
                <a:ea typeface="华文细黑"/>
                <a:cs typeface="Times New Roman"/>
              </a:rPr>
              <a:t>，</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为</a:t>
            </a:r>
            <a:r>
              <a:rPr lang="en-US" altLang="zh-CN" sz="2800" kern="100" dirty="0">
                <a:latin typeface="宋体"/>
                <a:ea typeface="华文细黑"/>
                <a:cs typeface="Courier New"/>
              </a:rPr>
              <a:t>     </a:t>
            </a:r>
            <a:r>
              <a:rPr lang="en-US" altLang="zh-CN" sz="2800" kern="100" dirty="0" smtClean="0">
                <a:latin typeface="宋体"/>
                <a:ea typeface="华文细黑"/>
                <a:cs typeface="Courier New"/>
              </a:rPr>
              <a:t>          </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200000"/>
              </a:lnSpc>
              <a:spcAft>
                <a:spcPts val="0"/>
              </a:spcAft>
            </a:pPr>
            <a:endParaRPr lang="en-US" altLang="zh-CN" sz="2800" kern="100" dirty="0" smtClean="0">
              <a:latin typeface="Times New Roman"/>
              <a:ea typeface="华文细黑"/>
              <a:cs typeface="Times New Roman"/>
            </a:endParaRPr>
          </a:p>
          <a:p>
            <a:pPr algn="just">
              <a:lnSpc>
                <a:spcPct val="200000"/>
              </a:lnSpc>
              <a:spcAft>
                <a:spcPts val="0"/>
              </a:spcAft>
            </a:pPr>
            <a:endParaRPr lang="en-US" altLang="zh-CN" sz="2800" kern="100" dirty="0">
              <a:latin typeface="Times New Roman"/>
              <a:ea typeface="华文细黑"/>
              <a:cs typeface="Times New Roman"/>
            </a:endParaRPr>
          </a:p>
        </p:txBody>
      </p:sp>
    </p:spTree>
    <p:extLst>
      <p:ext uri="{BB962C8B-B14F-4D97-AF65-F5344CB8AC3E}">
        <p14:creationId xmlns:p14="http://schemas.microsoft.com/office/powerpoint/2010/main" val="15691365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9698"/>
                                        </p:tgtEl>
                                        <p:attrNameLst>
                                          <p:attrName>style.visibility</p:attrName>
                                        </p:attrNameLst>
                                      </p:cBhvr>
                                      <p:to>
                                        <p:strVal val="visible"/>
                                      </p:to>
                                    </p:set>
                                    <p:animEffect transition="in" filter="blinds(horizontal)">
                                      <p:cBhvr>
                                        <p:cTn id="7" dur="500"/>
                                        <p:tgtEl>
                                          <p:spTgt spid="29698"/>
                                        </p:tgtEl>
                                      </p:cBhvr>
                                    </p:animEffect>
                                  </p:childTnLst>
                                </p:cTn>
                              </p:par>
                              <p:par>
                                <p:cTn id="8" presetID="3" presetClass="entr" presetSubtype="10" fill="hold" nodeType="withEffect">
                                  <p:stCondLst>
                                    <p:cond delay="0"/>
                                  </p:stCondLst>
                                  <p:childTnLst>
                                    <p:set>
                                      <p:cBhvr>
                                        <p:cTn id="9" dur="1" fill="hold">
                                          <p:stCondLst>
                                            <p:cond delay="0"/>
                                          </p:stCondLst>
                                        </p:cTn>
                                        <p:tgtEl>
                                          <p:spTgt spid="29699"/>
                                        </p:tgtEl>
                                        <p:attrNameLst>
                                          <p:attrName>style.visibility</p:attrName>
                                        </p:attrNameLst>
                                      </p:cBhvr>
                                      <p:to>
                                        <p:strVal val="visible"/>
                                      </p:to>
                                    </p:set>
                                    <p:animEffect transition="in" filter="blinds(horizontal)">
                                      <p:cBhvr>
                                        <p:cTn id="10" dur="500"/>
                                        <p:tgtEl>
                                          <p:spTgt spid="29699"/>
                                        </p:tgtEl>
                                      </p:cBhvr>
                                    </p:animEffect>
                                  </p:childTnLst>
                                </p:cTn>
                              </p:par>
                              <p:par>
                                <p:cTn id="11" presetID="3" presetClass="entr" presetSubtype="10" fill="hold" nodeType="withEffect">
                                  <p:stCondLst>
                                    <p:cond delay="0"/>
                                  </p:stCondLst>
                                  <p:childTnLst>
                                    <p:set>
                                      <p:cBhvr>
                                        <p:cTn id="12" dur="1" fill="hold">
                                          <p:stCondLst>
                                            <p:cond delay="0"/>
                                          </p:stCondLst>
                                        </p:cTn>
                                        <p:tgtEl>
                                          <p:spTgt spid="29700"/>
                                        </p:tgtEl>
                                        <p:attrNameLst>
                                          <p:attrName>style.visibility</p:attrName>
                                        </p:attrNameLst>
                                      </p:cBhvr>
                                      <p:to>
                                        <p:strVal val="visible"/>
                                      </p:to>
                                    </p:set>
                                    <p:animEffect transition="in" filter="blinds(horizontal)">
                                      <p:cBhvr>
                                        <p:cTn id="13" dur="500"/>
                                        <p:tgtEl>
                                          <p:spTgt spid="29700"/>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31510" y="1173861"/>
            <a:ext cx="1551685" cy="687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2558" y="3334101"/>
            <a:ext cx="1041589" cy="1535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38800" y="3262093"/>
            <a:ext cx="960262" cy="1461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294982" y="428633"/>
            <a:ext cx="11344840" cy="3970318"/>
          </a:xfrm>
          <a:prstGeom prst="rect">
            <a:avLst/>
          </a:prstGeom>
        </p:spPr>
        <p:txBody>
          <a:bodyPr wrap="square">
            <a:spAutoFit/>
          </a:bodyPr>
          <a:lstStyle/>
          <a:p>
            <a:pPr algn="just">
              <a:lnSpc>
                <a:spcPct val="150000"/>
              </a:lnSpc>
              <a:spcAft>
                <a:spcPts val="0"/>
              </a:spcAft>
            </a:pPr>
            <a:r>
              <a:rPr lang="zh-CN" altLang="zh-CN" sz="2800" kern="100" dirty="0" smtClean="0">
                <a:latin typeface="Times New Roman"/>
                <a:ea typeface="华文细黑"/>
                <a:cs typeface="Times New Roman"/>
              </a:rPr>
              <a:t>因</a:t>
            </a:r>
            <a:r>
              <a:rPr lang="en-US" altLang="zh-CN" sz="2800" kern="100" dirty="0" smtClean="0">
                <a:latin typeface="Times New Roman"/>
                <a:ea typeface="华文细黑"/>
                <a:cs typeface="Courier New"/>
              </a:rPr>
              <a:t>D</a:t>
            </a:r>
            <a:r>
              <a:rPr lang="zh-CN" altLang="zh-CN" sz="2800" kern="100" dirty="0">
                <a:latin typeface="Times New Roman"/>
                <a:ea typeface="华文细黑"/>
                <a:cs typeface="Times New Roman"/>
              </a:rPr>
              <a:t>属于单取代芳烃，且相对分子质量为</a:t>
            </a:r>
            <a:r>
              <a:rPr lang="en-US" altLang="zh-CN" sz="2800" kern="100" dirty="0">
                <a:latin typeface="Times New Roman"/>
                <a:ea typeface="华文细黑"/>
                <a:cs typeface="Courier New"/>
              </a:rPr>
              <a:t>106</a:t>
            </a:r>
            <a:r>
              <a:rPr lang="zh-CN" altLang="zh-CN" sz="2800" kern="100" dirty="0">
                <a:latin typeface="Times New Roman"/>
                <a:ea typeface="华文细黑"/>
                <a:cs typeface="Times New Roman"/>
              </a:rPr>
              <a:t>，设该芳香烃为</a:t>
            </a:r>
            <a:r>
              <a:rPr lang="en-US" altLang="zh-CN" sz="2800" kern="100" dirty="0" err="1">
                <a:latin typeface="Times New Roman"/>
                <a:ea typeface="华文细黑"/>
                <a:cs typeface="Courier New"/>
              </a:rPr>
              <a:t>C</a:t>
            </a:r>
            <a:r>
              <a:rPr lang="en-US" altLang="zh-CN" sz="2800" i="1" kern="100" baseline="-25000" dirty="0" err="1">
                <a:latin typeface="Times New Roman"/>
                <a:ea typeface="华文细黑"/>
                <a:cs typeface="Courier New"/>
              </a:rPr>
              <a:t>x</a:t>
            </a:r>
            <a:r>
              <a:rPr lang="en-US" altLang="zh-CN" sz="2800" kern="100" dirty="0" err="1">
                <a:latin typeface="Times New Roman"/>
                <a:ea typeface="华文细黑"/>
                <a:cs typeface="Courier New"/>
              </a:rPr>
              <a:t>H</a:t>
            </a:r>
            <a:r>
              <a:rPr lang="en-US" altLang="zh-CN" sz="2800" i="1" kern="100" baseline="-25000" dirty="0" err="1">
                <a:latin typeface="Times New Roman"/>
                <a:ea typeface="华文细黑"/>
                <a:cs typeface="Courier New"/>
              </a:rPr>
              <a:t>y</a:t>
            </a:r>
            <a:r>
              <a:rPr lang="zh-CN" altLang="zh-CN" sz="2800" kern="100" dirty="0">
                <a:latin typeface="Times New Roman"/>
                <a:ea typeface="华文细黑"/>
                <a:cs typeface="Times New Roman"/>
              </a:rPr>
              <a:t>。则由</a:t>
            </a:r>
            <a:r>
              <a:rPr lang="en-US" altLang="zh-CN" sz="2800" kern="100" dirty="0">
                <a:latin typeface="Times New Roman"/>
                <a:ea typeface="华文细黑"/>
                <a:cs typeface="Courier New"/>
              </a:rPr>
              <a:t>12</a:t>
            </a:r>
            <a:r>
              <a:rPr lang="en-US" altLang="zh-CN" sz="2800" i="1" kern="100" dirty="0">
                <a:latin typeface="Times New Roman"/>
                <a:ea typeface="华文细黑"/>
                <a:cs typeface="Courier New"/>
              </a:rPr>
              <a:t>x</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y</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106</a:t>
            </a:r>
            <a:r>
              <a:rPr lang="zh-CN" altLang="zh-CN" sz="2800" kern="100" dirty="0">
                <a:latin typeface="Times New Roman"/>
                <a:ea typeface="华文细黑"/>
                <a:cs typeface="Times New Roman"/>
              </a:rPr>
              <a:t>，经讨论得</a:t>
            </a:r>
            <a:r>
              <a:rPr lang="en-US" altLang="zh-CN" sz="2800" i="1" kern="100" dirty="0">
                <a:latin typeface="Times New Roman"/>
                <a:ea typeface="华文细黑"/>
                <a:cs typeface="Courier New"/>
              </a:rPr>
              <a:t>x</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8</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y</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10</a:t>
            </a:r>
            <a:r>
              <a:rPr lang="zh-CN" altLang="zh-CN" sz="2800" kern="100" dirty="0">
                <a:latin typeface="Times New Roman"/>
                <a:ea typeface="华文细黑"/>
                <a:cs typeface="Times New Roman"/>
              </a:rPr>
              <a:t>。所以芳香烃</a:t>
            </a:r>
            <a:r>
              <a:rPr lang="en-US" altLang="zh-CN" sz="2800" kern="100" dirty="0">
                <a:latin typeface="Times New Roman"/>
                <a:ea typeface="华文细黑"/>
                <a:cs typeface="Courier New"/>
              </a:rPr>
              <a:t>D</a:t>
            </a:r>
            <a:r>
              <a:rPr lang="zh-CN" altLang="zh-CN" sz="2800" kern="100" dirty="0" smtClean="0">
                <a:latin typeface="Times New Roman"/>
                <a:ea typeface="华文细黑"/>
                <a:cs typeface="Times New Roman"/>
              </a:rPr>
              <a:t>为</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。由</a:t>
            </a:r>
            <a:endParaRPr lang="en-US" altLang="zh-CN" sz="2800" kern="100" dirty="0" smtClean="0">
              <a:latin typeface="Times New Roman"/>
              <a:ea typeface="华文细黑"/>
              <a:cs typeface="Times New Roman"/>
            </a:endParaRPr>
          </a:p>
          <a:p>
            <a:pPr algn="just">
              <a:lnSpc>
                <a:spcPct val="150000"/>
              </a:lnSpc>
              <a:spcAft>
                <a:spcPts val="0"/>
              </a:spcAft>
            </a:pPr>
            <a:endParaRPr lang="en-US" altLang="zh-CN" sz="2800" kern="100" dirty="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F(C</a:t>
            </a:r>
            <a:r>
              <a:rPr lang="en-US" altLang="zh-CN" sz="2800" kern="100" baseline="-25000" dirty="0" smtClean="0">
                <a:latin typeface="Times New Roman"/>
                <a:ea typeface="华文细黑"/>
                <a:cs typeface="Courier New"/>
              </a:rPr>
              <a:t>8</a:t>
            </a:r>
            <a:r>
              <a:rPr lang="en-US" altLang="zh-CN" sz="2800" kern="100" dirty="0" smtClean="0">
                <a:latin typeface="Times New Roman"/>
                <a:ea typeface="华文细黑"/>
                <a:cs typeface="Courier New"/>
              </a:rPr>
              <a:t>H</a:t>
            </a:r>
            <a:r>
              <a:rPr lang="en-US" altLang="zh-CN" sz="2800" kern="100" baseline="-25000" dirty="0" smtClean="0">
                <a:latin typeface="Times New Roman"/>
                <a:ea typeface="华文细黑"/>
                <a:cs typeface="Courier New"/>
              </a:rPr>
              <a:t>11</a:t>
            </a:r>
            <a:r>
              <a:rPr lang="en-US" altLang="zh-CN" sz="2800" kern="100" dirty="0" smtClean="0">
                <a:latin typeface="Times New Roman"/>
                <a:ea typeface="华文细黑"/>
                <a:cs typeface="Courier New"/>
              </a:rPr>
              <a:t>N</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核磁共振氢谱中苯环上有两种化学环境的氢原子，所以</a:t>
            </a:r>
            <a:r>
              <a:rPr lang="en-US" altLang="zh-CN" sz="2800" kern="100" dirty="0">
                <a:latin typeface="Times New Roman"/>
                <a:ea typeface="华文细黑"/>
                <a:cs typeface="Courier New"/>
              </a:rPr>
              <a:t>F</a:t>
            </a:r>
            <a:r>
              <a:rPr lang="zh-CN" altLang="zh-CN" sz="2800" kern="100" dirty="0" smtClean="0">
                <a:latin typeface="Times New Roman"/>
                <a:ea typeface="华文细黑"/>
                <a:cs typeface="Times New Roman"/>
              </a:rPr>
              <a:t>为</a:t>
            </a:r>
            <a:endParaRPr lang="en-US" altLang="zh-CN" sz="2800" kern="100" dirty="0" smtClean="0">
              <a:latin typeface="Times New Roman"/>
              <a:ea typeface="华文细黑"/>
              <a:cs typeface="Times New Roman"/>
            </a:endParaRPr>
          </a:p>
          <a:p>
            <a:pPr algn="just">
              <a:lnSpc>
                <a:spcPct val="150000"/>
              </a:lnSpc>
              <a:spcAft>
                <a:spcPts val="0"/>
              </a:spcAft>
            </a:pP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，从而</a:t>
            </a:r>
            <a:r>
              <a:rPr lang="zh-CN" altLang="zh-CN" sz="2800" kern="100" dirty="0">
                <a:latin typeface="Times New Roman"/>
                <a:ea typeface="华文细黑"/>
                <a:cs typeface="Times New Roman"/>
              </a:rPr>
              <a:t>推出</a:t>
            </a:r>
            <a:r>
              <a:rPr lang="en-US" altLang="zh-CN" sz="2800" kern="100" dirty="0">
                <a:latin typeface="Times New Roman"/>
                <a:ea typeface="华文细黑"/>
                <a:cs typeface="Courier New"/>
              </a:rPr>
              <a:t>E</a:t>
            </a:r>
            <a:r>
              <a:rPr lang="zh-CN" altLang="zh-CN" sz="2800" kern="100" dirty="0">
                <a:latin typeface="Times New Roman"/>
                <a:ea typeface="华文细黑"/>
                <a:cs typeface="Times New Roman"/>
              </a:rPr>
              <a:t>为</a:t>
            </a:r>
            <a:r>
              <a:rPr lang="en-US" altLang="zh-CN" sz="2800" kern="100" dirty="0">
                <a:latin typeface="宋体"/>
                <a:ea typeface="华文细黑"/>
                <a:cs typeface="Courier New"/>
              </a:rPr>
              <a:t>   </a:t>
            </a:r>
            <a:r>
              <a:rPr lang="en-US" altLang="zh-CN" sz="2800" kern="100" dirty="0" smtClean="0">
                <a:latin typeface="宋体"/>
                <a:ea typeface="华文细黑"/>
                <a:cs typeface="Courier New"/>
              </a:rPr>
              <a:t>    </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Tree>
    <p:extLst>
      <p:ext uri="{BB962C8B-B14F-4D97-AF65-F5344CB8AC3E}">
        <p14:creationId xmlns:p14="http://schemas.microsoft.com/office/powerpoint/2010/main" val="20101975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par>
                                <p:cTn id="11" presetID="3" presetClass="entr" presetSubtype="1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linds(horizontal)">
                                      <p:cBhvr>
                                        <p:cTn id="13" dur="500"/>
                                        <p:tgtEl>
                                          <p:spTgt spid="9"/>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linds(horizontal)">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矩形 5"/>
          <p:cNvSpPr/>
          <p:nvPr/>
        </p:nvSpPr>
        <p:spPr>
          <a:xfrm>
            <a:off x="583014" y="527279"/>
            <a:ext cx="11344840" cy="2031325"/>
          </a:xfrm>
          <a:prstGeom prst="rect">
            <a:avLst/>
          </a:prstGeom>
        </p:spPr>
        <p:txBody>
          <a:bodyPr wrap="square">
            <a:spAutoFit/>
          </a:bodyPr>
          <a:lstStyle/>
          <a:p>
            <a:pPr algn="just">
              <a:lnSpc>
                <a:spcPct val="150000"/>
              </a:lnSpc>
              <a:spcAft>
                <a:spcPts val="0"/>
              </a:spcAft>
            </a:pPr>
            <a:r>
              <a:rPr lang="en-US" altLang="zh-CN" sz="2800" kern="100" dirty="0" smtClean="0">
                <a:latin typeface="Times New Roman"/>
                <a:ea typeface="华文细黑"/>
                <a:cs typeface="Courier New"/>
              </a:rPr>
              <a:t>A</a:t>
            </a:r>
            <a:r>
              <a:rPr lang="en-US" altLang="zh-CN" sz="2800" kern="100" dirty="0" smtClean="0">
                <a:latin typeface="宋体"/>
                <a:ea typeface="华文细黑"/>
                <a:cs typeface="Times New Roman"/>
              </a:rPr>
              <a:t>→</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的反应</a:t>
            </a:r>
            <a:r>
              <a:rPr lang="zh-CN" altLang="zh-CN" sz="2800" kern="100" dirty="0" smtClean="0">
                <a:latin typeface="Times New Roman"/>
                <a:ea typeface="华文细黑"/>
                <a:cs typeface="Times New Roman"/>
              </a:rPr>
              <a:t>为</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endParaRPr lang="en-US" altLang="zh-CN" sz="2800" kern="100" dirty="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该</a:t>
            </a:r>
            <a:r>
              <a:rPr lang="zh-CN" altLang="zh-CN" sz="2800" kern="100" dirty="0">
                <a:latin typeface="Times New Roman"/>
                <a:ea typeface="华文细黑"/>
                <a:cs typeface="Times New Roman"/>
              </a:rPr>
              <a:t>反应为消去反应。</a:t>
            </a:r>
            <a:endParaRPr lang="zh-CN" altLang="zh-CN" sz="1050" kern="100" dirty="0">
              <a:effectLst/>
              <a:latin typeface="宋体"/>
              <a:cs typeface="Courier New"/>
            </a:endParaRPr>
          </a:p>
        </p:txBody>
      </p:sp>
      <p:pic>
        <p:nvPicPr>
          <p:cNvPr id="3277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64242" y="321139"/>
            <a:ext cx="3513997" cy="1286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577562" y="3895272"/>
            <a:ext cx="1266693" cy="523220"/>
          </a:xfrm>
          <a:prstGeom prst="rect">
            <a:avLst/>
          </a:prstGeom>
        </p:spPr>
        <p:txBody>
          <a:bodyPr wrap="none">
            <a:spAutoFit/>
          </a:bodyPr>
          <a:lstStyle/>
          <a:p>
            <a:r>
              <a:rPr lang="zh-CN" altLang="zh-CN" sz="2800" b="1" kern="100" dirty="0">
                <a:solidFill>
                  <a:srgbClr val="0000FF"/>
                </a:solidFill>
                <a:latin typeface="Times New Roman"/>
                <a:cs typeface="Times New Roman"/>
              </a:rPr>
              <a:t>答案　</a:t>
            </a:r>
            <a:endParaRPr lang="zh-CN" altLang="en-US" sz="2800" dirty="0"/>
          </a:p>
        </p:txBody>
      </p:sp>
      <p:pic>
        <p:nvPicPr>
          <p:cNvPr id="9" name="Picture 3"/>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04064" y="5281756"/>
            <a:ext cx="7551382" cy="989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
          <p:cNvPicPr>
            <a:picLocks noChangeAspect="1" noChangeArrowheads="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784184" y="3285778"/>
            <a:ext cx="5574266" cy="1575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577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43278" y="586740"/>
            <a:ext cx="4824536" cy="1020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15018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2771"/>
                                        </p:tgtEl>
                                        <p:attrNameLst>
                                          <p:attrName>style.visibility</p:attrName>
                                        </p:attrNameLst>
                                      </p:cBhvr>
                                      <p:to>
                                        <p:strVal val="visible"/>
                                      </p:to>
                                    </p:set>
                                    <p:animEffect transition="in" filter="blinds(horizontal)">
                                      <p:cBhvr>
                                        <p:cTn id="7" dur="500"/>
                                        <p:tgtEl>
                                          <p:spTgt spid="3277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par>
                                <p:cTn id="11" presetID="3" presetClass="entr" presetSubtype="10" fill="hold" nodeType="withEffect">
                                  <p:stCondLst>
                                    <p:cond delay="0"/>
                                  </p:stCondLst>
                                  <p:childTnLst>
                                    <p:set>
                                      <p:cBhvr>
                                        <p:cTn id="12" dur="1" fill="hold">
                                          <p:stCondLst>
                                            <p:cond delay="0"/>
                                          </p:stCondLst>
                                        </p:cTn>
                                        <p:tgtEl>
                                          <p:spTgt spid="75778"/>
                                        </p:tgtEl>
                                        <p:attrNameLst>
                                          <p:attrName>style.visibility</p:attrName>
                                        </p:attrNameLst>
                                      </p:cBhvr>
                                      <p:to>
                                        <p:strVal val="visible"/>
                                      </p:to>
                                    </p:set>
                                    <p:animEffect transition="in" filter="blinds(horizontal)">
                                      <p:cBhvr>
                                        <p:cTn id="13" dur="500"/>
                                        <p:tgtEl>
                                          <p:spTgt spid="75778"/>
                                        </p:tgtEl>
                                      </p:cBhvr>
                                    </p:animEffect>
                                  </p:childTnLst>
                                </p:cTn>
                              </p:par>
                            </p:childTnLst>
                          </p:cTn>
                        </p:par>
                        <p:par>
                          <p:cTn id="14" fill="hold">
                            <p:stCondLst>
                              <p:cond delay="500"/>
                            </p:stCondLst>
                            <p:childTnLst>
                              <p:par>
                                <p:cTn id="15" presetID="3" presetClass="entr" presetSubtype="1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par>
                                <p:cTn id="18" presetID="3" presetClass="entr" presetSubtype="1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linds(horizontal)">
                                      <p:cBhvr>
                                        <p:cTn id="20" dur="500"/>
                                        <p:tgtEl>
                                          <p:spTgt spid="9"/>
                                        </p:tgtEl>
                                      </p:cBhvr>
                                    </p:animEffect>
                                  </p:childTnLst>
                                </p:cTn>
                              </p:par>
                              <p:par>
                                <p:cTn id="21" presetID="3" presetClass="entr" presetSubtype="1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linds(horizontal)">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4566" y="981522"/>
            <a:ext cx="11388152" cy="270841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(2)D</a:t>
            </a:r>
            <a:r>
              <a:rPr lang="zh-CN" altLang="zh-CN" sz="2800" kern="100" dirty="0">
                <a:latin typeface="Times New Roman"/>
                <a:ea typeface="华文细黑"/>
                <a:cs typeface="Times New Roman"/>
              </a:rPr>
              <a:t>的化学名称是</a:t>
            </a:r>
            <a:r>
              <a:rPr lang="en-US" altLang="zh-CN" sz="2800" kern="100" dirty="0" smtClean="0">
                <a:latin typeface="Times New Roman"/>
                <a:ea typeface="华文细黑"/>
                <a:cs typeface="Courier New"/>
              </a:rPr>
              <a:t>____</a:t>
            </a:r>
            <a:r>
              <a:rPr lang="en-US" altLang="zh-CN" sz="2800" kern="100" dirty="0">
                <a:latin typeface="Times New Roman"/>
                <a:ea typeface="华文细黑"/>
                <a:cs typeface="Courier New"/>
              </a:rPr>
              <a:t>_</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由</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生成</a:t>
            </a:r>
            <a:r>
              <a:rPr lang="en-US" altLang="zh-CN" sz="2800" kern="100" dirty="0">
                <a:latin typeface="Times New Roman"/>
                <a:ea typeface="华文细黑"/>
                <a:cs typeface="Courier New"/>
              </a:rPr>
              <a:t>E</a:t>
            </a:r>
            <a:r>
              <a:rPr lang="zh-CN" altLang="zh-CN" sz="2800" kern="100" dirty="0">
                <a:latin typeface="Times New Roman"/>
                <a:ea typeface="华文细黑"/>
                <a:cs typeface="Times New Roman"/>
              </a:rPr>
              <a:t>的化学方程式为</a:t>
            </a:r>
            <a:r>
              <a:rPr lang="en-US" altLang="zh-CN" sz="2800" kern="100" dirty="0" smtClean="0">
                <a:latin typeface="Times New Roman"/>
                <a:ea typeface="华文细黑"/>
                <a:cs typeface="Courier New"/>
              </a:rPr>
              <a:t>______</a:t>
            </a:r>
          </a:p>
          <a:p>
            <a:pPr algn="just">
              <a:lnSpc>
                <a:spcPct val="150000"/>
              </a:lnSpc>
              <a:spcAft>
                <a:spcPts val="0"/>
              </a:spcAft>
            </a:pPr>
            <a:endParaRPr lang="en-US" altLang="zh-CN" sz="2800" kern="100" dirty="0" smtClean="0">
              <a:latin typeface="Times New Roman"/>
              <a:ea typeface="华文细黑"/>
              <a:cs typeface="Courier New"/>
            </a:endParaRPr>
          </a:p>
          <a:p>
            <a:pPr algn="just">
              <a:lnSpc>
                <a:spcPct val="150000"/>
              </a:lnSpc>
              <a:spcAft>
                <a:spcPts val="0"/>
              </a:spcAft>
            </a:pPr>
            <a:endParaRPr lang="en-US" altLang="zh-CN" sz="2800" kern="100" dirty="0" smtClean="0">
              <a:latin typeface="Times New Roman"/>
              <a:ea typeface="华文细黑"/>
              <a:cs typeface="Courier New"/>
            </a:endParaRPr>
          </a:p>
          <a:p>
            <a:pPr algn="just">
              <a:lnSpc>
                <a:spcPct val="150000"/>
              </a:lnSpc>
              <a:spcAft>
                <a:spcPts val="0"/>
              </a:spcAft>
            </a:pPr>
            <a:r>
              <a:rPr lang="en-US" altLang="zh-CN" sz="2800" kern="100" dirty="0" smtClean="0">
                <a:latin typeface="Times New Roman"/>
                <a:ea typeface="华文细黑"/>
                <a:cs typeface="Courier New"/>
              </a:rPr>
              <a:t>_______________________________</a:t>
            </a:r>
            <a:r>
              <a:rPr lang="en-US" altLang="zh-CN" sz="2800" kern="100" dirty="0">
                <a:latin typeface="Times New Roman"/>
                <a:ea typeface="华文细黑"/>
                <a:cs typeface="Courier New"/>
              </a:rPr>
              <a:t>__________</a:t>
            </a:r>
            <a:r>
              <a:rPr lang="en-US" altLang="zh-CN" sz="2800" kern="100" dirty="0" smtClean="0">
                <a:latin typeface="Times New Roman"/>
                <a:ea typeface="华文细黑"/>
                <a:cs typeface="Courier New"/>
              </a:rPr>
              <a:t>____</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pic>
        <p:nvPicPr>
          <p:cNvPr id="3379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29035" y="4020540"/>
            <a:ext cx="1196398" cy="128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12331" y="3573810"/>
            <a:ext cx="1310387" cy="1892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对象 1"/>
          <p:cNvGraphicFramePr>
            <a:graphicFrameLocks noChangeAspect="1"/>
          </p:cNvGraphicFramePr>
          <p:nvPr>
            <p:extLst>
              <p:ext uri="{D42A27DB-BD31-4B8C-83A1-F6EECF244321}">
                <p14:modId xmlns:p14="http://schemas.microsoft.com/office/powerpoint/2010/main" val="3913955653"/>
              </p:ext>
            </p:extLst>
          </p:nvPr>
        </p:nvGraphicFramePr>
        <p:xfrm>
          <a:off x="176307" y="3963467"/>
          <a:ext cx="10683875" cy="2706687"/>
        </p:xfrm>
        <a:graphic>
          <a:graphicData uri="http://schemas.openxmlformats.org/presentationml/2006/ole">
            <mc:AlternateContent xmlns:mc="http://schemas.openxmlformats.org/markup-compatibility/2006">
              <mc:Choice xmlns:v="urn:schemas-microsoft-com:vml" Requires="v">
                <p:oleObj spid="_x0000_s33827" name="文档" r:id="rId5" imgW="10684531" imgH="2718652" progId="Word.Document.12">
                  <p:embed/>
                </p:oleObj>
              </mc:Choice>
              <mc:Fallback>
                <p:oleObj name="文档" r:id="rId5" imgW="10684531" imgH="2718652" progId="Word.Document.12">
                  <p:embed/>
                  <p:pic>
                    <p:nvPicPr>
                      <p:cNvPr id="0" name=""/>
                      <p:cNvPicPr/>
                      <p:nvPr/>
                    </p:nvPicPr>
                    <p:blipFill>
                      <a:blip r:embed="rId6"/>
                      <a:stretch>
                        <a:fillRect/>
                      </a:stretch>
                    </p:blipFill>
                    <p:spPr>
                      <a:xfrm>
                        <a:off x="176307" y="3963467"/>
                        <a:ext cx="10683875" cy="2706687"/>
                      </a:xfrm>
                      <a:prstGeom prst="rect">
                        <a:avLst/>
                      </a:prstGeom>
                    </p:spPr>
                  </p:pic>
                </p:oleObj>
              </mc:Fallback>
            </mc:AlternateContent>
          </a:graphicData>
        </a:graphic>
      </p:graphicFrame>
      <p:sp>
        <p:nvSpPr>
          <p:cNvPr id="7" name="矩形 6"/>
          <p:cNvSpPr/>
          <p:nvPr/>
        </p:nvSpPr>
        <p:spPr>
          <a:xfrm>
            <a:off x="3248179" y="1053530"/>
            <a:ext cx="902811"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Times New Roman"/>
              </a:rPr>
              <a:t>乙苯</a:t>
            </a:r>
            <a:endParaRPr lang="zh-CN" altLang="en-US" sz="2800" kern="100" dirty="0">
              <a:solidFill>
                <a:schemeClr val="accent6">
                  <a:lumMod val="75000"/>
                </a:schemeClr>
              </a:solidFill>
              <a:latin typeface="Times New Roman"/>
              <a:ea typeface="华文细黑"/>
              <a:cs typeface="Times New Roman"/>
            </a:endParaRPr>
          </a:p>
        </p:txBody>
      </p:sp>
      <p:pic>
        <p:nvPicPr>
          <p:cNvPr id="33796" name="Picture 4"/>
          <p:cNvPicPr>
            <a:picLocks noChangeAspect="1" noChangeArrowheads="1"/>
          </p:cNvPicPr>
          <p:nvPr/>
        </p:nvPicPr>
        <p:blipFill>
          <a:blip r:embed="rId7"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33524" y="2042357"/>
            <a:ext cx="4165538" cy="1311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7" name="Picture 5"/>
          <p:cNvPicPr>
            <a:picLocks noChangeAspect="1" noChangeArrowheads="1"/>
          </p:cNvPicPr>
          <p:nvPr/>
        </p:nvPicPr>
        <p:blipFill>
          <a:blip r:embed="rId8"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201137" y="1845092"/>
            <a:ext cx="1940031" cy="1616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1037482" y="5499442"/>
            <a:ext cx="1385316" cy="738664"/>
          </a:xfrm>
          <a:prstGeom prst="rect">
            <a:avLst/>
          </a:prstGeom>
        </p:spPr>
        <p:txBody>
          <a:bodyPr wrap="none">
            <a:spAutoFit/>
          </a:bodyPr>
          <a:lstStyle/>
          <a:p>
            <a:pPr marL="1066800" indent="-1066800" algn="just">
              <a:lnSpc>
                <a:spcPct val="150000"/>
              </a:lnSpc>
              <a:spcAft>
                <a:spcPts val="0"/>
              </a:spcAft>
            </a:pPr>
            <a:r>
              <a:rPr lang="en-US" altLang="zh-CN" sz="2800" kern="100" dirty="0" smtClean="0">
                <a:latin typeface="Times New Roman"/>
                <a:ea typeface="华文细黑"/>
                <a:cs typeface="Courier New"/>
              </a:rPr>
              <a:t>+H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O</a:t>
            </a:r>
            <a:r>
              <a:rPr lang="zh-CN" altLang="zh-CN" sz="2800" kern="100" dirty="0">
                <a:latin typeface="Times New Roman"/>
                <a:ea typeface="华文细黑"/>
                <a:cs typeface="Times New Roman"/>
              </a:rPr>
              <a:t>。</a:t>
            </a:r>
            <a:endParaRPr lang="zh-CN" altLang="zh-CN" sz="2800" kern="100" dirty="0">
              <a:effectLst/>
              <a:latin typeface="宋体"/>
              <a:cs typeface="Courier New"/>
            </a:endParaRP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2" name="圆角矩形 11"/>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91649595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3794"/>
                                        </p:tgtEl>
                                        <p:attrNameLst>
                                          <p:attrName>style.visibility</p:attrName>
                                        </p:attrNameLst>
                                      </p:cBhvr>
                                      <p:to>
                                        <p:strVal val="visible"/>
                                      </p:to>
                                    </p:set>
                                    <p:animEffect transition="in" filter="blinds(horizontal)">
                                      <p:cBhvr>
                                        <p:cTn id="7" dur="500"/>
                                        <p:tgtEl>
                                          <p:spTgt spid="33794"/>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par>
                                <p:cTn id="11" presetID="3" presetClass="entr" presetSubtype="10" fill="hold" nodeType="withEffect">
                                  <p:stCondLst>
                                    <p:cond delay="0"/>
                                  </p:stCondLst>
                                  <p:childTnLst>
                                    <p:set>
                                      <p:cBhvr>
                                        <p:cTn id="12" dur="1" fill="hold">
                                          <p:stCondLst>
                                            <p:cond delay="0"/>
                                          </p:stCondLst>
                                        </p:cTn>
                                        <p:tgtEl>
                                          <p:spTgt spid="33795"/>
                                        </p:tgtEl>
                                        <p:attrNameLst>
                                          <p:attrName>style.visibility</p:attrName>
                                        </p:attrNameLst>
                                      </p:cBhvr>
                                      <p:to>
                                        <p:strVal val="visible"/>
                                      </p:to>
                                    </p:set>
                                    <p:animEffect transition="in" filter="blinds(horizontal)">
                                      <p:cBhvr>
                                        <p:cTn id="13" dur="500"/>
                                        <p:tgtEl>
                                          <p:spTgt spid="33795"/>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linds(horizontal)">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3796"/>
                                        </p:tgtEl>
                                        <p:attrNameLst>
                                          <p:attrName>style.visibility</p:attrName>
                                        </p:attrNameLst>
                                      </p:cBhvr>
                                      <p:to>
                                        <p:strVal val="visible"/>
                                      </p:to>
                                    </p:set>
                                    <p:animEffect transition="in" filter="blinds(horizontal)">
                                      <p:cBhvr>
                                        <p:cTn id="21" dur="500"/>
                                        <p:tgtEl>
                                          <p:spTgt spid="33796"/>
                                        </p:tgtEl>
                                      </p:cBhvr>
                                    </p:animEffect>
                                  </p:childTnLst>
                                </p:cTn>
                              </p:par>
                              <p:par>
                                <p:cTn id="22" presetID="3" presetClass="entr" presetSubtype="10" fill="hold" nodeType="withEffect">
                                  <p:stCondLst>
                                    <p:cond delay="0"/>
                                  </p:stCondLst>
                                  <p:childTnLst>
                                    <p:set>
                                      <p:cBhvr>
                                        <p:cTn id="23" dur="1" fill="hold">
                                          <p:stCondLst>
                                            <p:cond delay="0"/>
                                          </p:stCondLst>
                                        </p:cTn>
                                        <p:tgtEl>
                                          <p:spTgt spid="33797"/>
                                        </p:tgtEl>
                                        <p:attrNameLst>
                                          <p:attrName>style.visibility</p:attrName>
                                        </p:attrNameLst>
                                      </p:cBhvr>
                                      <p:to>
                                        <p:strVal val="visible"/>
                                      </p:to>
                                    </p:set>
                                    <p:animEffect transition="in" filter="blinds(horizontal)">
                                      <p:cBhvr>
                                        <p:cTn id="24" dur="500"/>
                                        <p:tgtEl>
                                          <p:spTgt spid="33797"/>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33794"/>
                                        </p:tgtEl>
                                      </p:cBhvr>
                                    </p:animEffect>
                                    <p:set>
                                      <p:cBhvr>
                                        <p:cTn id="32" dur="1" fill="hold">
                                          <p:stCondLst>
                                            <p:cond delay="499"/>
                                          </p:stCondLst>
                                        </p:cTn>
                                        <p:tgtEl>
                                          <p:spTgt spid="33794"/>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2"/>
                                        </p:tgtEl>
                                      </p:cBhvr>
                                    </p:animEffect>
                                    <p:set>
                                      <p:cBhvr>
                                        <p:cTn id="35" dur="1" fill="hold">
                                          <p:stCondLst>
                                            <p:cond delay="499"/>
                                          </p:stCondLst>
                                        </p:cTn>
                                        <p:tgtEl>
                                          <p:spTgt spid="2"/>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
                                        <p:tgtEl>
                                          <p:spTgt spid="33795"/>
                                        </p:tgtEl>
                                      </p:cBhvr>
                                    </p:animEffect>
                                    <p:set>
                                      <p:cBhvr>
                                        <p:cTn id="38" dur="1" fill="hold">
                                          <p:stCondLst>
                                            <p:cond delay="499"/>
                                          </p:stCondLst>
                                        </p:cTn>
                                        <p:tgtEl>
                                          <p:spTgt spid="33795"/>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500"/>
                                        <p:tgtEl>
                                          <p:spTgt spid="33796"/>
                                        </p:tgtEl>
                                      </p:cBhvr>
                                    </p:animEffect>
                                    <p:set>
                                      <p:cBhvr>
                                        <p:cTn id="41" dur="1" fill="hold">
                                          <p:stCondLst>
                                            <p:cond delay="499"/>
                                          </p:stCondLst>
                                        </p:cTn>
                                        <p:tgtEl>
                                          <p:spTgt spid="33796"/>
                                        </p:tgtEl>
                                        <p:attrNameLst>
                                          <p:attrName>style.visibility</p:attrName>
                                        </p:attrNameLst>
                                      </p:cBhvr>
                                      <p:to>
                                        <p:strVal val="hidden"/>
                                      </p:to>
                                    </p:set>
                                  </p:childTnLst>
                                </p:cTn>
                              </p:par>
                              <p:par>
                                <p:cTn id="42" presetID="10" presetClass="exit" presetSubtype="0" fill="hold" nodeType="withEffect">
                                  <p:stCondLst>
                                    <p:cond delay="0"/>
                                  </p:stCondLst>
                                  <p:childTnLst>
                                    <p:animEffect transition="out" filter="fade">
                                      <p:cBhvr>
                                        <p:cTn id="43" dur="500"/>
                                        <p:tgtEl>
                                          <p:spTgt spid="33797"/>
                                        </p:tgtEl>
                                      </p:cBhvr>
                                    </p:animEffect>
                                    <p:set>
                                      <p:cBhvr>
                                        <p:cTn id="44" dur="1" fill="hold">
                                          <p:stCondLst>
                                            <p:cond delay="499"/>
                                          </p:stCondLst>
                                        </p:cTn>
                                        <p:tgtEl>
                                          <p:spTgt spid="33797"/>
                                        </p:tgtEl>
                                        <p:attrNameLst>
                                          <p:attrName>style.visibility</p:attrName>
                                        </p:attrNameLst>
                                      </p:cBhvr>
                                      <p:to>
                                        <p:strVal val="hidden"/>
                                      </p:to>
                                    </p:set>
                                  </p:childTnLst>
                                </p:cTn>
                              </p:par>
                              <p:par>
                                <p:cTn id="45" presetID="10" presetClass="exit" presetSubtype="0" fill="hold" grpId="1" nodeType="withEffect">
                                  <p:stCondLst>
                                    <p:cond delay="0"/>
                                  </p:stCondLst>
                                  <p:childTnLst>
                                    <p:animEffect transition="out" filter="fade">
                                      <p:cBhvr>
                                        <p:cTn id="46" dur="500"/>
                                        <p:tgtEl>
                                          <p:spTgt spid="7"/>
                                        </p:tgtEl>
                                      </p:cBhvr>
                                    </p:animEffect>
                                    <p:set>
                                      <p:cBhvr>
                                        <p:cTn id="47" dur="1" fill="hold">
                                          <p:stCondLst>
                                            <p:cond delay="499"/>
                                          </p:stCondLst>
                                        </p:cTn>
                                        <p:tgtEl>
                                          <p:spTgt spid="7"/>
                                        </p:tgtEl>
                                        <p:attrNameLst>
                                          <p:attrName>style.visibility</p:attrName>
                                        </p:attrNameLst>
                                      </p:cBhvr>
                                      <p:to>
                                        <p:strVal val="hidden"/>
                                      </p:to>
                                    </p:set>
                                  </p:childTnLst>
                                </p:cTn>
                              </p:par>
                              <p:par>
                                <p:cTn id="48" presetID="10" presetClass="exit" presetSubtype="0" fill="hold" grpId="1" nodeType="withEffect">
                                  <p:stCondLst>
                                    <p:cond delay="0"/>
                                  </p:stCondLst>
                                  <p:childTnLst>
                                    <p:animEffect transition="out" filter="fade">
                                      <p:cBhvr>
                                        <p:cTn id="49" dur="500"/>
                                        <p:tgtEl>
                                          <p:spTgt spid="5"/>
                                        </p:tgtEl>
                                      </p:cBhvr>
                                    </p:animEffect>
                                    <p:set>
                                      <p:cBhvr>
                                        <p:cTn id="50"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7" grpId="0"/>
      <p:bldP spid="7" grpId="1"/>
      <p:bldP spid="5" grpId="0"/>
      <p:bldP spid="5" grpId="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54524" y="189434"/>
            <a:ext cx="11573330"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(3)G</a:t>
            </a:r>
            <a:r>
              <a:rPr lang="zh-CN" altLang="zh-CN" sz="2800" kern="100" dirty="0">
                <a:latin typeface="Times New Roman"/>
                <a:ea typeface="华文细黑"/>
                <a:cs typeface="Times New Roman"/>
              </a:rPr>
              <a:t>的结构简式为</a:t>
            </a:r>
            <a:r>
              <a:rPr lang="en-US" altLang="zh-CN" sz="2800" kern="100" dirty="0">
                <a:latin typeface="Times New Roman"/>
                <a:ea typeface="华文细黑"/>
                <a:cs typeface="Courier New"/>
              </a:rPr>
              <a:t>________________________</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8" name="矩形 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9" name="圆角矩形 8">
            <a:hlinkClick r:id="rId2"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38589412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442393" y="247205"/>
            <a:ext cx="6732933" cy="738664"/>
          </a:xfrm>
          <a:prstGeom prst="rect">
            <a:avLst/>
          </a:prstGeom>
        </p:spPr>
        <p:txBody>
          <a:bodyPr wrap="none">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根据</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a:t>
            </a:r>
            <a:r>
              <a:rPr lang="zh-CN" altLang="zh-CN" sz="2800" kern="100" dirty="0">
                <a:latin typeface="Times New Roman"/>
                <a:ea typeface="华文细黑"/>
                <a:cs typeface="Times New Roman"/>
              </a:rPr>
              <a:t>的结构简式及信息</a:t>
            </a:r>
            <a:r>
              <a:rPr lang="en-US" altLang="zh-CN" sz="2800" kern="100" dirty="0">
                <a:latin typeface="宋体"/>
                <a:ea typeface="华文细黑"/>
                <a:cs typeface="Times New Roman"/>
              </a:rPr>
              <a:t>⑤</a:t>
            </a:r>
            <a:r>
              <a:rPr lang="zh-CN" altLang="zh-CN" sz="2800" kern="100" dirty="0">
                <a:latin typeface="Times New Roman"/>
                <a:ea typeface="华文细黑"/>
                <a:cs typeface="Times New Roman"/>
              </a:rPr>
              <a:t>得：</a:t>
            </a:r>
            <a:endParaRPr lang="zh-CN" altLang="zh-CN" sz="2800" kern="100" dirty="0">
              <a:effectLst/>
              <a:latin typeface="宋体"/>
              <a:cs typeface="Courier New"/>
            </a:endParaRPr>
          </a:p>
        </p:txBody>
      </p:sp>
      <p:pic>
        <p:nvPicPr>
          <p:cNvPr id="348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675" y="1039877"/>
            <a:ext cx="6736659" cy="2015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574" y="3055517"/>
            <a:ext cx="7004361" cy="2750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0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36829" y="3127525"/>
            <a:ext cx="1834881" cy="236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8831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nodeType="withEffect">
                                  <p:stCondLst>
                                    <p:cond delay="0"/>
                                  </p:stCondLst>
                                  <p:childTnLst>
                                    <p:set>
                                      <p:cBhvr>
                                        <p:cTn id="9" dur="1" fill="hold">
                                          <p:stCondLst>
                                            <p:cond delay="0"/>
                                          </p:stCondLst>
                                        </p:cTn>
                                        <p:tgtEl>
                                          <p:spTgt spid="34818"/>
                                        </p:tgtEl>
                                        <p:attrNameLst>
                                          <p:attrName>style.visibility</p:attrName>
                                        </p:attrNameLst>
                                      </p:cBhvr>
                                      <p:to>
                                        <p:strVal val="visible"/>
                                      </p:to>
                                    </p:set>
                                    <p:animEffect transition="in" filter="blinds(horizontal)">
                                      <p:cBhvr>
                                        <p:cTn id="10" dur="500"/>
                                        <p:tgtEl>
                                          <p:spTgt spid="34818"/>
                                        </p:tgtEl>
                                      </p:cBhvr>
                                    </p:animEffect>
                                  </p:childTnLst>
                                </p:cTn>
                              </p:par>
                              <p:par>
                                <p:cTn id="11" presetID="3" presetClass="entr" presetSubtype="10" fill="hold" nodeType="withEffect">
                                  <p:stCondLst>
                                    <p:cond delay="0"/>
                                  </p:stCondLst>
                                  <p:childTnLst>
                                    <p:set>
                                      <p:cBhvr>
                                        <p:cTn id="12" dur="1" fill="hold">
                                          <p:stCondLst>
                                            <p:cond delay="0"/>
                                          </p:stCondLst>
                                        </p:cTn>
                                        <p:tgtEl>
                                          <p:spTgt spid="34819"/>
                                        </p:tgtEl>
                                        <p:attrNameLst>
                                          <p:attrName>style.visibility</p:attrName>
                                        </p:attrNameLst>
                                      </p:cBhvr>
                                      <p:to>
                                        <p:strVal val="visible"/>
                                      </p:to>
                                    </p:set>
                                    <p:animEffect transition="in" filter="blinds(horizontal)">
                                      <p:cBhvr>
                                        <p:cTn id="13" dur="500"/>
                                        <p:tgtEl>
                                          <p:spTgt spid="34819"/>
                                        </p:tgtEl>
                                      </p:cBhvr>
                                    </p:animEffect>
                                  </p:childTnLst>
                                </p:cTn>
                              </p:par>
                              <p:par>
                                <p:cTn id="14" presetID="3" presetClass="entr" presetSubtype="10" fill="hold" nodeType="withEffect">
                                  <p:stCondLst>
                                    <p:cond delay="0"/>
                                  </p:stCondLst>
                                  <p:childTnLst>
                                    <p:set>
                                      <p:cBhvr>
                                        <p:cTn id="15" dur="1" fill="hold">
                                          <p:stCondLst>
                                            <p:cond delay="0"/>
                                          </p:stCondLst>
                                        </p:cTn>
                                        <p:tgtEl>
                                          <p:spTgt spid="76802"/>
                                        </p:tgtEl>
                                        <p:attrNameLst>
                                          <p:attrName>style.visibility</p:attrName>
                                        </p:attrNameLst>
                                      </p:cBhvr>
                                      <p:to>
                                        <p:strVal val="visible"/>
                                      </p:to>
                                    </p:set>
                                    <p:animEffect transition="in" filter="blinds(horizontal)">
                                      <p:cBhvr>
                                        <p:cTn id="16" dur="500"/>
                                        <p:tgtEl>
                                          <p:spTgt spid="768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1342678" y="2550202"/>
            <a:ext cx="1266693" cy="663568"/>
          </a:xfrm>
          <a:prstGeom prst="rect">
            <a:avLst/>
          </a:prstGeom>
        </p:spPr>
        <p:txBody>
          <a:bodyPr wrap="none">
            <a:spAutoFit/>
          </a:bodyPr>
          <a:lstStyle/>
          <a:p>
            <a:pPr algn="just">
              <a:lnSpc>
                <a:spcPct val="150000"/>
              </a:lnSpc>
              <a:spcAft>
                <a:spcPts val="0"/>
              </a:spcAft>
            </a:pPr>
            <a:r>
              <a:rPr lang="zh-CN" altLang="zh-CN" sz="2800" b="1" kern="100" dirty="0">
                <a:solidFill>
                  <a:srgbClr val="0000FF"/>
                </a:solidFill>
                <a:latin typeface="Times New Roman"/>
                <a:cs typeface="Times New Roman"/>
              </a:rPr>
              <a:t>答案　</a:t>
            </a:r>
            <a:endParaRPr lang="zh-CN" altLang="zh-CN" sz="2800" kern="100" dirty="0">
              <a:effectLst/>
              <a:latin typeface="宋体"/>
              <a:cs typeface="Courier New"/>
            </a:endParaRPr>
          </a:p>
        </p:txBody>
      </p:sp>
      <p:pic>
        <p:nvPicPr>
          <p:cNvPr id="4" name="Picture 4"/>
          <p:cNvPicPr>
            <a:picLocks noChangeAspect="1" noChangeArrowheads="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22798" y="2133650"/>
            <a:ext cx="1707274" cy="1952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357235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92567" y="45418"/>
            <a:ext cx="10959223" cy="2541978"/>
          </a:xfrm>
          <a:prstGeom prst="rect">
            <a:avLst/>
          </a:prstGeom>
        </p:spPr>
        <p:txBody>
          <a:bodyPr>
            <a:spAutoFit/>
          </a:bodyPr>
          <a:lstStyle/>
          <a:p>
            <a:pPr algn="just">
              <a:lnSpc>
                <a:spcPct val="200000"/>
              </a:lnSpc>
              <a:spcAft>
                <a:spcPts val="0"/>
              </a:spcAft>
            </a:pPr>
            <a:r>
              <a:rPr lang="en-US" altLang="zh-CN" sz="2800" kern="100" dirty="0" smtClean="0">
                <a:latin typeface="Times New Roman"/>
                <a:ea typeface="华文细黑"/>
                <a:cs typeface="Courier New"/>
              </a:rPr>
              <a:t>(4)F</a:t>
            </a:r>
            <a:r>
              <a:rPr lang="zh-CN" altLang="zh-CN" sz="2800" kern="100" dirty="0" smtClean="0">
                <a:latin typeface="Times New Roman"/>
                <a:ea typeface="华文细黑"/>
                <a:cs typeface="Times New Roman"/>
              </a:rPr>
              <a:t>的同分异构体中含有苯环的还有</a:t>
            </a:r>
            <a:r>
              <a:rPr lang="en-US" altLang="zh-CN" sz="2800" kern="100" dirty="0" smtClean="0">
                <a:latin typeface="Times New Roman"/>
                <a:ea typeface="华文细黑"/>
                <a:cs typeface="Courier New"/>
              </a:rPr>
              <a:t>________</a:t>
            </a:r>
            <a:r>
              <a:rPr lang="zh-CN" altLang="zh-CN" sz="2800" kern="100" dirty="0" smtClean="0">
                <a:latin typeface="Times New Roman"/>
                <a:ea typeface="华文细黑"/>
                <a:cs typeface="Times New Roman"/>
              </a:rPr>
              <a:t>种</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不考虑立体异构</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，其中核磁共振氢谱为</a:t>
            </a:r>
            <a:r>
              <a:rPr lang="en-US" altLang="zh-CN" sz="2800" kern="100" dirty="0" smtClean="0">
                <a:latin typeface="Times New Roman"/>
                <a:ea typeface="华文细黑"/>
                <a:cs typeface="Courier New"/>
              </a:rPr>
              <a:t>4</a:t>
            </a:r>
            <a:r>
              <a:rPr lang="zh-CN" altLang="zh-CN" sz="2800" kern="100" dirty="0" smtClean="0">
                <a:latin typeface="Times New Roman"/>
                <a:ea typeface="华文细黑"/>
                <a:cs typeface="Times New Roman"/>
              </a:rPr>
              <a:t>组峰，且面积比为</a:t>
            </a:r>
            <a:r>
              <a:rPr lang="en-US" altLang="zh-CN" sz="2800" kern="100" dirty="0" smtClean="0">
                <a:latin typeface="Times New Roman"/>
                <a:ea typeface="华文细黑"/>
                <a:cs typeface="Courier New"/>
              </a:rPr>
              <a:t>6</a:t>
            </a:r>
            <a:r>
              <a:rPr lang="en-US" altLang="zh-CN" sz="2800" kern="100" dirty="0" smtClean="0">
                <a:latin typeface="宋体"/>
                <a:ea typeface="华文细黑"/>
                <a:cs typeface="Times New Roman"/>
              </a:rPr>
              <a:t>∶</a:t>
            </a:r>
            <a:r>
              <a:rPr lang="en-US" altLang="zh-CN" sz="2800" kern="100" dirty="0" smtClean="0">
                <a:latin typeface="Times New Roman"/>
                <a:ea typeface="华文细黑"/>
                <a:cs typeface="Courier New"/>
              </a:rPr>
              <a:t>2</a:t>
            </a:r>
            <a:r>
              <a:rPr lang="en-US" altLang="zh-CN" sz="2800" kern="100" dirty="0" smtClean="0">
                <a:latin typeface="宋体"/>
                <a:ea typeface="华文细黑"/>
                <a:cs typeface="Times New Roman"/>
              </a:rPr>
              <a:t>∶</a:t>
            </a:r>
            <a:r>
              <a:rPr lang="en-US" altLang="zh-CN" sz="2800" kern="100" dirty="0" smtClean="0">
                <a:latin typeface="Times New Roman"/>
                <a:ea typeface="华文细黑"/>
                <a:cs typeface="Courier New"/>
              </a:rPr>
              <a:t>2</a:t>
            </a:r>
            <a:r>
              <a:rPr lang="en-US" altLang="zh-CN" sz="2800" kern="100" dirty="0" smtClean="0">
                <a:latin typeface="宋体"/>
                <a:ea typeface="华文细黑"/>
                <a:cs typeface="Times New Roman"/>
              </a:rPr>
              <a:t>∶</a:t>
            </a:r>
            <a:r>
              <a:rPr lang="en-US" altLang="zh-CN" sz="2800" kern="100" dirty="0" smtClean="0">
                <a:latin typeface="Times New Roman"/>
                <a:ea typeface="华文细黑"/>
                <a:cs typeface="Courier New"/>
              </a:rPr>
              <a:t>1</a:t>
            </a:r>
            <a:r>
              <a:rPr lang="zh-CN" altLang="zh-CN" sz="2800" kern="100" dirty="0" smtClean="0">
                <a:latin typeface="Times New Roman"/>
                <a:ea typeface="华文细黑"/>
                <a:cs typeface="Times New Roman"/>
              </a:rPr>
              <a:t>的是</a:t>
            </a:r>
            <a:r>
              <a:rPr lang="en-US" altLang="zh-CN" sz="2800" kern="100" dirty="0" smtClean="0">
                <a:latin typeface="Times New Roman"/>
                <a:ea typeface="华文细黑"/>
                <a:cs typeface="Courier New"/>
              </a:rPr>
              <a:t>______(</a:t>
            </a:r>
            <a:r>
              <a:rPr lang="zh-CN" altLang="zh-CN" sz="2800" kern="100" dirty="0" smtClean="0">
                <a:latin typeface="Times New Roman"/>
                <a:ea typeface="华文细黑"/>
                <a:cs typeface="Times New Roman"/>
              </a:rPr>
              <a:t>写出其中一种的结构简式</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a:t>
            </a:r>
            <a:endParaRPr lang="zh-CN" altLang="zh-CN" sz="1050" kern="100" dirty="0">
              <a:effectLst/>
              <a:latin typeface="宋体"/>
              <a:cs typeface="Courier New"/>
            </a:endParaRPr>
          </a:p>
        </p:txBody>
      </p:sp>
      <p:sp>
        <p:nvSpPr>
          <p:cNvPr id="2" name="Rectangle 8"/>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2" name="圆角矩形 11">
            <a:hlinkClick r:id="rId2"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738464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3634436188"/>
              </p:ext>
            </p:extLst>
          </p:nvPr>
        </p:nvGraphicFramePr>
        <p:xfrm>
          <a:off x="694606" y="1307207"/>
          <a:ext cx="10441160" cy="4066803"/>
        </p:xfrm>
        <a:graphic>
          <a:graphicData uri="http://schemas.openxmlformats.org/drawingml/2006/table">
            <a:tbl>
              <a:tblPr/>
              <a:tblGrid>
                <a:gridCol w="5976664"/>
                <a:gridCol w="4464496"/>
              </a:tblGrid>
              <a:tr h="828472">
                <a:tc>
                  <a:txBody>
                    <a:bodyPr/>
                    <a:lstStyle/>
                    <a:p>
                      <a:pPr algn="ctr">
                        <a:lnSpc>
                          <a:spcPct val="150000"/>
                        </a:lnSpc>
                        <a:spcAft>
                          <a:spcPts val="0"/>
                        </a:spcAft>
                      </a:pPr>
                      <a:r>
                        <a:rPr lang="zh-CN" sz="2800" kern="100" dirty="0">
                          <a:effectLst/>
                          <a:latin typeface="Times New Roman"/>
                          <a:ea typeface="华文细黑"/>
                          <a:cs typeface="Times New Roman"/>
                        </a:rPr>
                        <a:t>回答下列问题：</a:t>
                      </a:r>
                      <a:endParaRPr lang="zh-CN" sz="2800" kern="100" dirty="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 </a:t>
                      </a:r>
                      <a:endParaRPr lang="zh-CN" sz="2800" kern="10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8331">
                <a:tc>
                  <a:txBody>
                    <a:bodyPr/>
                    <a:lstStyle/>
                    <a:p>
                      <a:pPr algn="l">
                        <a:lnSpc>
                          <a:spcPct val="150000"/>
                        </a:lnSpc>
                        <a:spcAft>
                          <a:spcPts val="0"/>
                        </a:spcAft>
                      </a:pPr>
                      <a:r>
                        <a:rPr lang="en-US" sz="2800" kern="100" dirty="0">
                          <a:effectLst/>
                          <a:latin typeface="Times New Roman"/>
                          <a:ea typeface="华文细黑"/>
                          <a:cs typeface="Courier New"/>
                        </a:rPr>
                        <a:t>(1)A</a:t>
                      </a:r>
                      <a:r>
                        <a:rPr lang="zh-CN" sz="2800" kern="100" dirty="0">
                          <a:effectLst/>
                          <a:latin typeface="Times New Roman"/>
                          <a:ea typeface="华文细黑"/>
                          <a:cs typeface="Times New Roman"/>
                        </a:rPr>
                        <a:t>的名称是</a:t>
                      </a:r>
                      <a:r>
                        <a:rPr lang="en-US" sz="2800" kern="100" dirty="0">
                          <a:effectLst/>
                          <a:latin typeface="Times New Roman"/>
                          <a:ea typeface="华文细黑"/>
                          <a:cs typeface="Courier New"/>
                        </a:rPr>
                        <a:t>________</a:t>
                      </a:r>
                      <a:r>
                        <a:rPr lang="zh-CN" sz="2800" kern="100" dirty="0">
                          <a:effectLst/>
                          <a:latin typeface="Times New Roman"/>
                          <a:ea typeface="华文细黑"/>
                          <a:cs typeface="Times New Roman"/>
                        </a:rPr>
                        <a:t>，</a:t>
                      </a:r>
                      <a:r>
                        <a:rPr lang="en-US" sz="2800" kern="100" dirty="0">
                          <a:effectLst/>
                          <a:latin typeface="Times New Roman"/>
                          <a:ea typeface="华文细黑"/>
                          <a:cs typeface="Courier New"/>
                        </a:rPr>
                        <a:t>B</a:t>
                      </a:r>
                      <a:r>
                        <a:rPr lang="zh-CN" sz="2800" kern="100" dirty="0">
                          <a:effectLst/>
                          <a:latin typeface="Times New Roman"/>
                          <a:ea typeface="华文细黑"/>
                          <a:cs typeface="Times New Roman"/>
                        </a:rPr>
                        <a:t>含有</a:t>
                      </a:r>
                      <a:r>
                        <a:rPr lang="zh-CN" sz="2800" kern="100" dirty="0" smtClean="0">
                          <a:effectLst/>
                          <a:latin typeface="Times New Roman"/>
                          <a:ea typeface="华文细黑"/>
                          <a:cs typeface="Times New Roman"/>
                        </a:rPr>
                        <a:t>的官能团是</a:t>
                      </a:r>
                      <a:r>
                        <a:rPr lang="en-US" altLang="zh-CN" sz="2800" kern="100" dirty="0" smtClean="0">
                          <a:effectLst/>
                          <a:latin typeface="Times New Roman"/>
                          <a:ea typeface="华文细黑"/>
                          <a:cs typeface="Courier New"/>
                        </a:rPr>
                        <a:t>__________________</a:t>
                      </a:r>
                      <a:r>
                        <a:rPr lang="zh-CN" sz="2800" kern="100" dirty="0" smtClean="0">
                          <a:effectLst/>
                          <a:latin typeface="Times New Roman"/>
                          <a:ea typeface="华文细黑"/>
                          <a:cs typeface="Times New Roman"/>
                        </a:rPr>
                        <a:t>。</a:t>
                      </a:r>
                      <a:endParaRPr lang="zh-CN" sz="2800" kern="100" dirty="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dirty="0">
                          <a:effectLst/>
                          <a:latin typeface="Times New Roman"/>
                          <a:ea typeface="华文细黑"/>
                          <a:cs typeface="Times New Roman"/>
                        </a:rPr>
                        <a:t>考查有机物的名称及官能团。推测</a:t>
                      </a:r>
                      <a:r>
                        <a:rPr lang="en-US" sz="2800" kern="100" dirty="0">
                          <a:effectLst/>
                          <a:latin typeface="Times New Roman"/>
                          <a:ea typeface="华文细黑"/>
                          <a:cs typeface="Courier New"/>
                        </a:rPr>
                        <a:t>A</a:t>
                      </a:r>
                      <a:r>
                        <a:rPr lang="en-US" sz="2800" kern="100" dirty="0">
                          <a:effectLst/>
                          <a:latin typeface="宋体"/>
                          <a:ea typeface="华文细黑"/>
                          <a:cs typeface="Times New Roman"/>
                        </a:rPr>
                        <a:t>→</a:t>
                      </a:r>
                      <a:r>
                        <a:rPr lang="en-US" sz="2800" kern="100" dirty="0">
                          <a:effectLst/>
                          <a:latin typeface="Times New Roman"/>
                          <a:ea typeface="华文细黑"/>
                          <a:cs typeface="Courier New"/>
                        </a:rPr>
                        <a:t>B</a:t>
                      </a:r>
                      <a:r>
                        <a:rPr lang="zh-CN" sz="2800" kern="100" dirty="0">
                          <a:effectLst/>
                          <a:latin typeface="Times New Roman"/>
                          <a:ea typeface="华文细黑"/>
                          <a:cs typeface="Times New Roman"/>
                        </a:rPr>
                        <a:t>的反应类型及</a:t>
                      </a:r>
                      <a:r>
                        <a:rPr lang="en-US" sz="2800" kern="100" dirty="0">
                          <a:effectLst/>
                          <a:latin typeface="Times New Roman"/>
                          <a:ea typeface="华文细黑"/>
                          <a:cs typeface="Courier New"/>
                        </a:rPr>
                        <a:t>B</a:t>
                      </a:r>
                      <a:r>
                        <a:rPr lang="zh-CN" sz="2800" kern="100" dirty="0">
                          <a:effectLst/>
                          <a:latin typeface="Times New Roman"/>
                          <a:ea typeface="华文细黑"/>
                          <a:cs typeface="Times New Roman"/>
                        </a:rPr>
                        <a:t>的结构简式是解题的关键</a:t>
                      </a:r>
                      <a:endParaRPr lang="zh-CN" sz="2800" kern="100" dirty="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矩形 5"/>
          <p:cNvSpPr/>
          <p:nvPr/>
        </p:nvSpPr>
        <p:spPr>
          <a:xfrm>
            <a:off x="2998862" y="3194606"/>
            <a:ext cx="1261884"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Times New Roman"/>
              </a:rPr>
              <a:t>乙炔　</a:t>
            </a:r>
            <a:endParaRPr lang="zh-CN" altLang="en-US" sz="2800" kern="100" dirty="0">
              <a:solidFill>
                <a:schemeClr val="accent6">
                  <a:lumMod val="75000"/>
                </a:schemeClr>
              </a:solidFill>
              <a:latin typeface="Times New Roman"/>
              <a:ea typeface="华文细黑"/>
              <a:cs typeface="Times New Roman"/>
            </a:endParaRPr>
          </a:p>
        </p:txBody>
      </p:sp>
      <p:sp>
        <p:nvSpPr>
          <p:cNvPr id="7" name="矩形 6"/>
          <p:cNvSpPr/>
          <p:nvPr/>
        </p:nvSpPr>
        <p:spPr>
          <a:xfrm>
            <a:off x="1884863" y="3789834"/>
            <a:ext cx="2698175"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Times New Roman"/>
              </a:rPr>
              <a:t>碳碳双键和酯基</a:t>
            </a:r>
          </a:p>
        </p:txBody>
      </p:sp>
      <p:sp>
        <p:nvSpPr>
          <p:cNvPr id="5" name="矩形 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8" name="圆角矩形 7"/>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22074996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6"/>
                                        </p:tgtEl>
                                      </p:cBhvr>
                                    </p:animEffect>
                                    <p:set>
                                      <p:cBhvr>
                                        <p:cTn id="18"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bldLst>
      <p:bldP spid="6" grpId="0"/>
      <p:bldP spid="6" grpId="1"/>
      <p:bldP spid="7" grpId="0"/>
      <p:bldP spid="7" grpId="1"/>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矩形 8"/>
          <p:cNvSpPr/>
          <p:nvPr/>
        </p:nvSpPr>
        <p:spPr>
          <a:xfrm>
            <a:off x="46534" y="790195"/>
            <a:ext cx="10020453" cy="656846"/>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含有</a:t>
            </a:r>
            <a:r>
              <a:rPr lang="zh-CN" altLang="zh-CN" sz="2800" kern="100" dirty="0">
                <a:latin typeface="Times New Roman"/>
                <a:ea typeface="华文细黑"/>
                <a:cs typeface="Times New Roman"/>
              </a:rPr>
              <a:t>苯环的同分异构体还有：</a:t>
            </a:r>
            <a:endParaRPr lang="zh-CN" altLang="zh-CN" sz="1050" kern="100" dirty="0">
              <a:effectLst/>
              <a:latin typeface="宋体"/>
              <a:cs typeface="Courier New"/>
            </a:endParaRPr>
          </a:p>
        </p:txBody>
      </p:sp>
      <p:pic>
        <p:nvPicPr>
          <p:cNvPr id="266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5861" y="460042"/>
            <a:ext cx="1256212" cy="159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71270" y="537622"/>
            <a:ext cx="5289379" cy="1091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1642" y="2354628"/>
            <a:ext cx="1720431" cy="1939262"/>
          </a:xfrm>
          <a:prstGeom prst="rect">
            <a:avLst/>
          </a:prstGeom>
          <a:noFill/>
          <a:extLst>
            <a:ext uri="{909E8E84-426E-40DD-AFC4-6F175D3DCCD1}">
              <a14:hiddenFill xmlns:a14="http://schemas.microsoft.com/office/drawing/2010/main">
                <a:solidFill>
                  <a:srgbClr val="FFFFFF"/>
                </a:solidFill>
              </a14:hiddenFill>
            </a:ext>
          </a:extLst>
        </p:spPr>
      </p:pic>
      <p:pic>
        <p:nvPicPr>
          <p:cNvPr id="266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2758" y="2460301"/>
            <a:ext cx="2779046" cy="1543534"/>
          </a:xfrm>
          <a:prstGeom prst="rect">
            <a:avLst/>
          </a:prstGeom>
          <a:noFill/>
          <a:extLst>
            <a:ext uri="{909E8E84-426E-40DD-AFC4-6F175D3DCCD1}">
              <a14:hiddenFill xmlns:a14="http://schemas.microsoft.com/office/drawing/2010/main">
                <a:solidFill>
                  <a:srgbClr val="FFFFFF"/>
                </a:solidFill>
              </a14:hiddenFill>
            </a:ext>
          </a:extLst>
        </p:spPr>
      </p:pic>
      <p:pic>
        <p:nvPicPr>
          <p:cNvPr id="266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56760" y="2908884"/>
            <a:ext cx="3219591" cy="109495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8"/>
          <p:cNvSpPr>
            <a:spLocks noChangeArrowheads="1"/>
          </p:cNvSpPr>
          <p:nvPr/>
        </p:nvSpPr>
        <p:spPr bwMode="auto">
          <a:xfrm>
            <a:off x="0" y="-1910745"/>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6636" name="Picture 1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59835" y="2938868"/>
            <a:ext cx="2617047" cy="1524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61711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nodeType="withEffect">
                                  <p:stCondLst>
                                    <p:cond delay="0"/>
                                  </p:stCondLst>
                                  <p:childTnLst>
                                    <p:set>
                                      <p:cBhvr>
                                        <p:cTn id="9" dur="1" fill="hold">
                                          <p:stCondLst>
                                            <p:cond delay="0"/>
                                          </p:stCondLst>
                                        </p:cTn>
                                        <p:tgtEl>
                                          <p:spTgt spid="26627"/>
                                        </p:tgtEl>
                                        <p:attrNameLst>
                                          <p:attrName>style.visibility</p:attrName>
                                        </p:attrNameLst>
                                      </p:cBhvr>
                                      <p:to>
                                        <p:strVal val="visible"/>
                                      </p:to>
                                    </p:set>
                                    <p:animEffect transition="in" filter="blinds(horizontal)">
                                      <p:cBhvr>
                                        <p:cTn id="10" dur="500"/>
                                        <p:tgtEl>
                                          <p:spTgt spid="26627"/>
                                        </p:tgtEl>
                                      </p:cBhvr>
                                    </p:animEffect>
                                  </p:childTnLst>
                                </p:cTn>
                              </p:par>
                              <p:par>
                                <p:cTn id="11" presetID="3" presetClass="entr" presetSubtype="10" fill="hold" nodeType="withEffect">
                                  <p:stCondLst>
                                    <p:cond delay="0"/>
                                  </p:stCondLst>
                                  <p:childTnLst>
                                    <p:set>
                                      <p:cBhvr>
                                        <p:cTn id="12" dur="1" fill="hold">
                                          <p:stCondLst>
                                            <p:cond delay="0"/>
                                          </p:stCondLst>
                                        </p:cTn>
                                        <p:tgtEl>
                                          <p:spTgt spid="26628"/>
                                        </p:tgtEl>
                                        <p:attrNameLst>
                                          <p:attrName>style.visibility</p:attrName>
                                        </p:attrNameLst>
                                      </p:cBhvr>
                                      <p:to>
                                        <p:strVal val="visible"/>
                                      </p:to>
                                    </p:set>
                                    <p:animEffect transition="in" filter="blinds(horizontal)">
                                      <p:cBhvr>
                                        <p:cTn id="13" dur="500"/>
                                        <p:tgtEl>
                                          <p:spTgt spid="26628"/>
                                        </p:tgtEl>
                                      </p:cBhvr>
                                    </p:animEffect>
                                  </p:childTnLst>
                                </p:cTn>
                              </p:par>
                              <p:par>
                                <p:cTn id="14" presetID="3" presetClass="entr" presetSubtype="10" fill="hold" nodeType="withEffect">
                                  <p:stCondLst>
                                    <p:cond delay="0"/>
                                  </p:stCondLst>
                                  <p:childTnLst>
                                    <p:set>
                                      <p:cBhvr>
                                        <p:cTn id="15" dur="1" fill="hold">
                                          <p:stCondLst>
                                            <p:cond delay="0"/>
                                          </p:stCondLst>
                                        </p:cTn>
                                        <p:tgtEl>
                                          <p:spTgt spid="26631"/>
                                        </p:tgtEl>
                                        <p:attrNameLst>
                                          <p:attrName>style.visibility</p:attrName>
                                        </p:attrNameLst>
                                      </p:cBhvr>
                                      <p:to>
                                        <p:strVal val="visible"/>
                                      </p:to>
                                    </p:set>
                                    <p:animEffect transition="in" filter="blinds(horizontal)">
                                      <p:cBhvr>
                                        <p:cTn id="16" dur="500"/>
                                        <p:tgtEl>
                                          <p:spTgt spid="26631"/>
                                        </p:tgtEl>
                                      </p:cBhvr>
                                    </p:animEffect>
                                  </p:childTnLst>
                                </p:cTn>
                              </p:par>
                              <p:par>
                                <p:cTn id="17" presetID="3" presetClass="entr" presetSubtype="10" fill="hold" nodeType="withEffect">
                                  <p:stCondLst>
                                    <p:cond delay="0"/>
                                  </p:stCondLst>
                                  <p:childTnLst>
                                    <p:set>
                                      <p:cBhvr>
                                        <p:cTn id="18" dur="1" fill="hold">
                                          <p:stCondLst>
                                            <p:cond delay="0"/>
                                          </p:stCondLst>
                                        </p:cTn>
                                        <p:tgtEl>
                                          <p:spTgt spid="26630"/>
                                        </p:tgtEl>
                                        <p:attrNameLst>
                                          <p:attrName>style.visibility</p:attrName>
                                        </p:attrNameLst>
                                      </p:cBhvr>
                                      <p:to>
                                        <p:strVal val="visible"/>
                                      </p:to>
                                    </p:set>
                                    <p:animEffect transition="in" filter="blinds(horizontal)">
                                      <p:cBhvr>
                                        <p:cTn id="19" dur="500"/>
                                        <p:tgtEl>
                                          <p:spTgt spid="26630"/>
                                        </p:tgtEl>
                                      </p:cBhvr>
                                    </p:animEffect>
                                  </p:childTnLst>
                                </p:cTn>
                              </p:par>
                              <p:par>
                                <p:cTn id="20" presetID="3" presetClass="entr" presetSubtype="10" fill="hold" nodeType="withEffect">
                                  <p:stCondLst>
                                    <p:cond delay="0"/>
                                  </p:stCondLst>
                                  <p:childTnLst>
                                    <p:set>
                                      <p:cBhvr>
                                        <p:cTn id="21" dur="1" fill="hold">
                                          <p:stCondLst>
                                            <p:cond delay="0"/>
                                          </p:stCondLst>
                                        </p:cTn>
                                        <p:tgtEl>
                                          <p:spTgt spid="26629"/>
                                        </p:tgtEl>
                                        <p:attrNameLst>
                                          <p:attrName>style.visibility</p:attrName>
                                        </p:attrNameLst>
                                      </p:cBhvr>
                                      <p:to>
                                        <p:strVal val="visible"/>
                                      </p:to>
                                    </p:set>
                                    <p:animEffect transition="in" filter="blinds(horizontal)">
                                      <p:cBhvr>
                                        <p:cTn id="22" dur="500"/>
                                        <p:tgtEl>
                                          <p:spTgt spid="26629"/>
                                        </p:tgtEl>
                                      </p:cBhvr>
                                    </p:animEffect>
                                  </p:childTnLst>
                                </p:cTn>
                              </p:par>
                              <p:par>
                                <p:cTn id="23" presetID="3" presetClass="entr" presetSubtype="10" fill="hold" nodeType="withEffect">
                                  <p:stCondLst>
                                    <p:cond delay="0"/>
                                  </p:stCondLst>
                                  <p:childTnLst>
                                    <p:set>
                                      <p:cBhvr>
                                        <p:cTn id="24" dur="1" fill="hold">
                                          <p:stCondLst>
                                            <p:cond delay="0"/>
                                          </p:stCondLst>
                                        </p:cTn>
                                        <p:tgtEl>
                                          <p:spTgt spid="26636"/>
                                        </p:tgtEl>
                                        <p:attrNameLst>
                                          <p:attrName>style.visibility</p:attrName>
                                        </p:attrNameLst>
                                      </p:cBhvr>
                                      <p:to>
                                        <p:strVal val="visible"/>
                                      </p:to>
                                    </p:set>
                                    <p:animEffect transition="in" filter="blinds(horizontal)">
                                      <p:cBhvr>
                                        <p:cTn id="25" dur="500"/>
                                        <p:tgtEl>
                                          <p:spTgt spid="266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7889"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6953" y="477466"/>
            <a:ext cx="1441583" cy="1819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366123" y="1576860"/>
            <a:ext cx="11417715" cy="1949508"/>
          </a:xfrm>
          <a:prstGeom prst="rect">
            <a:avLst/>
          </a:prstGeom>
        </p:spPr>
        <p:txBody>
          <a:bodyPr wrap="square">
            <a:spAutoFit/>
          </a:bodyPr>
          <a:lstStyle/>
          <a:p>
            <a:pPr>
              <a:lnSpc>
                <a:spcPct val="150000"/>
              </a:lnSpc>
            </a:pP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共</a:t>
            </a:r>
            <a:r>
              <a:rPr lang="en-US" altLang="zh-CN" sz="2800" kern="100" dirty="0">
                <a:latin typeface="Times New Roman"/>
                <a:ea typeface="华文细黑"/>
              </a:rPr>
              <a:t>8</a:t>
            </a:r>
            <a:r>
              <a:rPr lang="zh-CN" altLang="zh-CN" sz="2800" kern="100" dirty="0">
                <a:latin typeface="Times New Roman"/>
                <a:ea typeface="华文细黑"/>
                <a:cs typeface="Times New Roman"/>
              </a:rPr>
              <a:t>种，同时</a:t>
            </a:r>
            <a:r>
              <a:rPr lang="en-US" altLang="zh-CN" sz="2800" kern="100" dirty="0">
                <a:latin typeface="Times New Roman"/>
                <a:ea typeface="华文细黑"/>
              </a:rPr>
              <a:t>—NH</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还可连在</a:t>
            </a:r>
            <a:r>
              <a:rPr lang="en-US" altLang="zh-CN" sz="2800" kern="100" dirty="0">
                <a:latin typeface="Times New Roman"/>
                <a:ea typeface="华文细黑"/>
              </a:rPr>
              <a:t>—CH</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或</a:t>
            </a:r>
            <a:r>
              <a:rPr lang="en-US" altLang="zh-CN" sz="2800" kern="100" dirty="0">
                <a:latin typeface="Times New Roman"/>
                <a:ea typeface="华文细黑"/>
              </a:rPr>
              <a:t>—CH</a:t>
            </a:r>
            <a:r>
              <a:rPr lang="en-US" altLang="zh-CN" sz="2800" kern="100" baseline="-25000" dirty="0">
                <a:latin typeface="Times New Roman"/>
                <a:ea typeface="华文细黑"/>
              </a:rPr>
              <a:t>2</a:t>
            </a:r>
            <a:r>
              <a:rPr lang="en-US" altLang="zh-CN" sz="2800" kern="100" dirty="0">
                <a:latin typeface="Times New Roman"/>
                <a:ea typeface="华文细黑"/>
              </a:rPr>
              <a:t>—CH</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上</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Times New Roman"/>
                <a:ea typeface="华文细黑"/>
              </a:rPr>
              <a:t>—</a:t>
            </a:r>
            <a:r>
              <a:rPr lang="en-US" altLang="zh-CN" sz="2800" kern="100" dirty="0">
                <a:latin typeface="Times New Roman"/>
                <a:ea typeface="华文细黑"/>
              </a:rPr>
              <a:t>CH</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a:t>
            </a:r>
            <a:r>
              <a:rPr lang="en-US" altLang="zh-CN" sz="2800" kern="100" dirty="0">
                <a:latin typeface="Times New Roman"/>
                <a:ea typeface="华文细黑"/>
              </a:rPr>
              <a:t>—CH</a:t>
            </a:r>
            <a:r>
              <a:rPr lang="en-US" altLang="zh-CN" sz="2800" kern="100" baseline="-25000" dirty="0">
                <a:latin typeface="Times New Roman"/>
                <a:ea typeface="华文细黑"/>
              </a:rPr>
              <a:t>2</a:t>
            </a:r>
            <a:r>
              <a:rPr lang="en-US" altLang="zh-CN" sz="2800" kern="100" dirty="0">
                <a:latin typeface="Times New Roman"/>
                <a:ea typeface="华文细黑"/>
              </a:rPr>
              <a:t>—CH</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也可连在</a:t>
            </a:r>
            <a:r>
              <a:rPr lang="en-US" altLang="zh-CN" sz="2800" kern="100" dirty="0">
                <a:latin typeface="Times New Roman"/>
                <a:ea typeface="华文细黑"/>
              </a:rPr>
              <a:t>—NH</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上。因此符合条件的同分异构体共有</a:t>
            </a:r>
            <a:r>
              <a:rPr lang="en-US" altLang="zh-CN" sz="2800" kern="100" dirty="0">
                <a:latin typeface="Times New Roman"/>
                <a:ea typeface="华文细黑"/>
              </a:rPr>
              <a:t>19</a:t>
            </a:r>
            <a:r>
              <a:rPr lang="zh-CN" altLang="zh-CN" sz="2800" kern="100" dirty="0">
                <a:latin typeface="Times New Roman"/>
                <a:ea typeface="华文细黑"/>
                <a:cs typeface="Times New Roman"/>
              </a:rPr>
              <a:t>种。其中核磁共振氢谱为</a:t>
            </a:r>
            <a:r>
              <a:rPr lang="en-US" altLang="zh-CN" sz="2800" kern="100" dirty="0">
                <a:latin typeface="Times New Roman"/>
                <a:ea typeface="华文细黑"/>
              </a:rPr>
              <a:t>4</a:t>
            </a:r>
            <a:r>
              <a:rPr lang="zh-CN" altLang="zh-CN" sz="2800" kern="100" dirty="0">
                <a:latin typeface="Times New Roman"/>
                <a:ea typeface="华文细黑"/>
                <a:cs typeface="Times New Roman"/>
              </a:rPr>
              <a:t>组峰，且面积比为</a:t>
            </a:r>
            <a:r>
              <a:rPr lang="en-US" altLang="zh-CN" sz="2800" kern="100" dirty="0">
                <a:latin typeface="Times New Roman"/>
                <a:ea typeface="华文细黑"/>
              </a:rPr>
              <a:t>6</a:t>
            </a:r>
            <a:r>
              <a:rPr lang="en-US" altLang="zh-CN" sz="2800" kern="100" dirty="0">
                <a:latin typeface="宋体"/>
                <a:ea typeface="华文细黑"/>
                <a:cs typeface="Times New Roman"/>
              </a:rPr>
              <a:t>∶</a:t>
            </a:r>
            <a:r>
              <a:rPr lang="en-US" altLang="zh-CN" sz="2800" kern="100" dirty="0">
                <a:latin typeface="Times New Roman"/>
                <a:ea typeface="华文细黑"/>
              </a:rPr>
              <a:t>2</a:t>
            </a:r>
            <a:r>
              <a:rPr lang="en-US" altLang="zh-CN" sz="2800" kern="100" dirty="0">
                <a:latin typeface="宋体"/>
                <a:ea typeface="华文细黑"/>
                <a:cs typeface="Times New Roman"/>
              </a:rPr>
              <a:t>∶</a:t>
            </a:r>
            <a:r>
              <a:rPr lang="en-US" altLang="zh-CN" sz="2800" kern="100" dirty="0">
                <a:latin typeface="Times New Roman"/>
                <a:ea typeface="华文细黑"/>
              </a:rPr>
              <a:t>2</a:t>
            </a:r>
            <a:r>
              <a:rPr lang="en-US" altLang="zh-CN" sz="2800" kern="100" dirty="0">
                <a:latin typeface="宋体"/>
                <a:ea typeface="华文细黑"/>
                <a:cs typeface="Times New Roman"/>
              </a:rPr>
              <a:t>∶</a:t>
            </a:r>
            <a:r>
              <a:rPr lang="en-US" altLang="zh-CN" sz="2800" kern="100" dirty="0">
                <a:latin typeface="Times New Roman"/>
                <a:ea typeface="华文细黑"/>
              </a:rPr>
              <a:t>1</a:t>
            </a:r>
            <a:r>
              <a:rPr lang="zh-CN" altLang="zh-CN" sz="2800" kern="100" dirty="0">
                <a:latin typeface="Times New Roman"/>
                <a:ea typeface="华文细黑"/>
                <a:cs typeface="Times New Roman"/>
              </a:rPr>
              <a:t>的是</a:t>
            </a:r>
            <a:endParaRPr lang="zh-CN" altLang="en-US" sz="2800" dirty="0"/>
          </a:p>
        </p:txBody>
      </p:sp>
      <p:pic>
        <p:nvPicPr>
          <p:cNvPr id="3789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2232" y="3632294"/>
            <a:ext cx="2468710" cy="1372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27349" y="3752411"/>
            <a:ext cx="2319851" cy="1440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5" name="Picture 7"/>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0013" r="10013"/>
          <a:stretch/>
        </p:blipFill>
        <p:spPr bwMode="auto">
          <a:xfrm>
            <a:off x="6162171" y="3717826"/>
            <a:ext cx="2029305" cy="1376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5534920" y="4221882"/>
            <a:ext cx="543739" cy="523220"/>
          </a:xfrm>
          <a:prstGeom prst="rect">
            <a:avLst/>
          </a:prstGeom>
        </p:spPr>
        <p:txBody>
          <a:bodyPr wrap="none">
            <a:spAutoFit/>
          </a:bodyPr>
          <a:lstStyle/>
          <a:p>
            <a:r>
              <a:rPr lang="zh-CN" altLang="zh-CN" sz="2800" kern="100" dirty="0">
                <a:latin typeface="Times New Roman"/>
                <a:ea typeface="华文细黑"/>
                <a:cs typeface="Times New Roman"/>
              </a:rPr>
              <a:t>或</a:t>
            </a:r>
            <a:endParaRPr lang="zh-CN" altLang="en-US" sz="2800" dirty="0"/>
          </a:p>
        </p:txBody>
      </p:sp>
      <p:sp>
        <p:nvSpPr>
          <p:cNvPr id="11" name="矩形 10"/>
          <p:cNvSpPr/>
          <p:nvPr/>
        </p:nvSpPr>
        <p:spPr>
          <a:xfrm>
            <a:off x="7983192" y="4285885"/>
            <a:ext cx="543739" cy="656077"/>
          </a:xfrm>
          <a:prstGeom prst="rect">
            <a:avLst/>
          </a:prstGeom>
        </p:spPr>
        <p:txBody>
          <a:bodyPr wrap="none">
            <a:spAutoFit/>
          </a:bodyPr>
          <a:lstStyle/>
          <a:p>
            <a:pPr algn="just">
              <a:lnSpc>
                <a:spcPct val="150000"/>
              </a:lnSpc>
              <a:spcAft>
                <a:spcPts val="0"/>
              </a:spcAft>
            </a:pPr>
            <a:r>
              <a:rPr lang="zh-CN" altLang="zh-CN" sz="2800" kern="100" dirty="0">
                <a:latin typeface="Times New Roman"/>
                <a:ea typeface="华文细黑"/>
                <a:cs typeface="Times New Roman"/>
              </a:rPr>
              <a:t>。</a:t>
            </a:r>
            <a:endParaRPr lang="zh-CN" altLang="zh-CN" sz="2800" kern="100" dirty="0">
              <a:effectLst/>
              <a:latin typeface="宋体"/>
              <a:cs typeface="Courier New"/>
            </a:endParaRPr>
          </a:p>
        </p:txBody>
      </p:sp>
    </p:spTree>
    <p:extLst>
      <p:ext uri="{BB962C8B-B14F-4D97-AF65-F5344CB8AC3E}">
        <p14:creationId xmlns:p14="http://schemas.microsoft.com/office/powerpoint/2010/main" val="1362546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7889"/>
                                        </p:tgtEl>
                                        <p:attrNameLst>
                                          <p:attrName>style.visibility</p:attrName>
                                        </p:attrNameLst>
                                      </p:cBhvr>
                                      <p:to>
                                        <p:strVal val="visible"/>
                                      </p:to>
                                    </p:set>
                                    <p:animEffect transition="in" filter="blinds(horizontal)">
                                      <p:cBhvr>
                                        <p:cTn id="7" dur="500"/>
                                        <p:tgtEl>
                                          <p:spTgt spid="3788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par>
                                <p:cTn id="11" presetID="3" presetClass="entr" presetSubtype="10" fill="hold" nodeType="withEffect">
                                  <p:stCondLst>
                                    <p:cond delay="0"/>
                                  </p:stCondLst>
                                  <p:childTnLst>
                                    <p:set>
                                      <p:cBhvr>
                                        <p:cTn id="12" dur="1" fill="hold">
                                          <p:stCondLst>
                                            <p:cond delay="0"/>
                                          </p:stCondLst>
                                        </p:cTn>
                                        <p:tgtEl>
                                          <p:spTgt spid="37890"/>
                                        </p:tgtEl>
                                        <p:attrNameLst>
                                          <p:attrName>style.visibility</p:attrName>
                                        </p:attrNameLst>
                                      </p:cBhvr>
                                      <p:to>
                                        <p:strVal val="visible"/>
                                      </p:to>
                                    </p:set>
                                    <p:animEffect transition="in" filter="blinds(horizontal)">
                                      <p:cBhvr>
                                        <p:cTn id="13" dur="500"/>
                                        <p:tgtEl>
                                          <p:spTgt spid="37890"/>
                                        </p:tgtEl>
                                      </p:cBhvr>
                                    </p:animEffect>
                                  </p:childTnLst>
                                </p:cTn>
                              </p:par>
                              <p:par>
                                <p:cTn id="14" presetID="3" presetClass="entr" presetSubtype="10" fill="hold" nodeType="withEffect">
                                  <p:stCondLst>
                                    <p:cond delay="0"/>
                                  </p:stCondLst>
                                  <p:childTnLst>
                                    <p:set>
                                      <p:cBhvr>
                                        <p:cTn id="15" dur="1" fill="hold">
                                          <p:stCondLst>
                                            <p:cond delay="0"/>
                                          </p:stCondLst>
                                        </p:cTn>
                                        <p:tgtEl>
                                          <p:spTgt spid="37891"/>
                                        </p:tgtEl>
                                        <p:attrNameLst>
                                          <p:attrName>style.visibility</p:attrName>
                                        </p:attrNameLst>
                                      </p:cBhvr>
                                      <p:to>
                                        <p:strVal val="visible"/>
                                      </p:to>
                                    </p:set>
                                    <p:animEffect transition="in" filter="blinds(horizontal)">
                                      <p:cBhvr>
                                        <p:cTn id="16" dur="500"/>
                                        <p:tgtEl>
                                          <p:spTgt spid="37891"/>
                                        </p:tgtEl>
                                      </p:cBhvr>
                                    </p:animEffect>
                                  </p:childTnLst>
                                </p:cTn>
                              </p:par>
                              <p:par>
                                <p:cTn id="17" presetID="3" presetClass="entr" presetSubtype="10" fill="hold" nodeType="withEffect">
                                  <p:stCondLst>
                                    <p:cond delay="0"/>
                                  </p:stCondLst>
                                  <p:childTnLst>
                                    <p:set>
                                      <p:cBhvr>
                                        <p:cTn id="18" dur="1" fill="hold">
                                          <p:stCondLst>
                                            <p:cond delay="0"/>
                                          </p:stCondLst>
                                        </p:cTn>
                                        <p:tgtEl>
                                          <p:spTgt spid="37895"/>
                                        </p:tgtEl>
                                        <p:attrNameLst>
                                          <p:attrName>style.visibility</p:attrName>
                                        </p:attrNameLst>
                                      </p:cBhvr>
                                      <p:to>
                                        <p:strVal val="visible"/>
                                      </p:to>
                                    </p:set>
                                    <p:animEffect transition="in" filter="blinds(horizontal)">
                                      <p:cBhvr>
                                        <p:cTn id="19" dur="500"/>
                                        <p:tgtEl>
                                          <p:spTgt spid="37895"/>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blinds(horizontal)">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1" grpId="0"/>
    </p:bld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矩形 12"/>
          <p:cNvSpPr/>
          <p:nvPr/>
        </p:nvSpPr>
        <p:spPr>
          <a:xfrm>
            <a:off x="509636" y="1254749"/>
            <a:ext cx="1265090" cy="656077"/>
          </a:xfrm>
          <a:prstGeom prst="rect">
            <a:avLst/>
          </a:prstGeom>
        </p:spPr>
        <p:txBody>
          <a:bodyPr wrap="none">
            <a:spAutoFit/>
          </a:bodyPr>
          <a:lstStyle/>
          <a:p>
            <a:pPr algn="just">
              <a:lnSpc>
                <a:spcPct val="150000"/>
              </a:lnSpc>
              <a:spcAft>
                <a:spcPts val="0"/>
              </a:spcAft>
            </a:pPr>
            <a:r>
              <a:rPr lang="zh-CN" altLang="zh-CN" sz="2800" b="1" kern="100" dirty="0" smtClean="0">
                <a:solidFill>
                  <a:srgbClr val="0000FF"/>
                </a:solidFill>
                <a:latin typeface="Times New Roman"/>
                <a:cs typeface="Times New Roman"/>
              </a:rPr>
              <a:t>答案</a:t>
            </a:r>
            <a:r>
              <a:rPr lang="zh-CN" altLang="zh-CN" sz="2800" kern="100" dirty="0" smtClean="0">
                <a:latin typeface="Times New Roman"/>
                <a:ea typeface="华文细黑"/>
                <a:cs typeface="Times New Roman"/>
              </a:rPr>
              <a:t>　</a:t>
            </a:r>
            <a:endParaRPr lang="zh-CN" altLang="zh-CN" sz="2800" kern="100" dirty="0">
              <a:effectLst/>
              <a:latin typeface="宋体"/>
              <a:cs typeface="Courier New"/>
            </a:endParaRPr>
          </a:p>
        </p:txBody>
      </p:sp>
      <p:sp>
        <p:nvSpPr>
          <p:cNvPr id="15" name="矩形 14"/>
          <p:cNvSpPr/>
          <p:nvPr/>
        </p:nvSpPr>
        <p:spPr>
          <a:xfrm>
            <a:off x="1702718" y="1451609"/>
            <a:ext cx="543739"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19</a:t>
            </a:r>
            <a:endParaRPr lang="zh-CN" altLang="en-US" sz="2800" dirty="0">
              <a:solidFill>
                <a:schemeClr val="accent6">
                  <a:lumMod val="75000"/>
                </a:schemeClr>
              </a:solidFill>
            </a:endParaRPr>
          </a:p>
        </p:txBody>
      </p:sp>
      <p:pic>
        <p:nvPicPr>
          <p:cNvPr id="37896" name="Picture 8"/>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10038" y="621482"/>
            <a:ext cx="6653520" cy="250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矩形 16"/>
          <p:cNvSpPr/>
          <p:nvPr/>
        </p:nvSpPr>
        <p:spPr>
          <a:xfrm>
            <a:off x="9551590" y="1451609"/>
            <a:ext cx="643125" cy="523220"/>
          </a:xfrm>
          <a:prstGeom prst="rect">
            <a:avLst/>
          </a:prstGeom>
        </p:spPr>
        <p:txBody>
          <a:bodyPr wrap="none">
            <a:spAutoFit/>
          </a:bodyPr>
          <a:lstStyle/>
          <a:p>
            <a:r>
              <a:rPr lang="zh-CN" altLang="zh-CN" sz="2800" kern="100" dirty="0">
                <a:solidFill>
                  <a:schemeClr val="accent6">
                    <a:lumMod val="75000"/>
                  </a:schemeClr>
                </a:solidFill>
                <a:ea typeface="Times New Roman"/>
              </a:rPr>
              <a:t> </a:t>
            </a:r>
            <a:r>
              <a:rPr lang="zh-CN" altLang="zh-CN" sz="2800" kern="100" dirty="0">
                <a:solidFill>
                  <a:schemeClr val="accent6">
                    <a:lumMod val="75000"/>
                  </a:schemeClr>
                </a:solidFill>
                <a:latin typeface="Times New Roman"/>
                <a:ea typeface="华文细黑"/>
                <a:cs typeface="Times New Roman"/>
              </a:rPr>
              <a:t>或</a:t>
            </a:r>
            <a:endParaRPr lang="zh-CN" altLang="en-US" sz="2800" dirty="0">
              <a:solidFill>
                <a:schemeClr val="accent6">
                  <a:lumMod val="75000"/>
                </a:schemeClr>
              </a:solidFill>
            </a:endParaRPr>
          </a:p>
        </p:txBody>
      </p:sp>
      <p:pic>
        <p:nvPicPr>
          <p:cNvPr id="37897" name="Picture 9"/>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94606" y="2550893"/>
            <a:ext cx="2762554" cy="1856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09483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blinds(horizontal)">
                                      <p:cBhvr>
                                        <p:cTn id="10" dur="500"/>
                                        <p:tgtEl>
                                          <p:spTgt spid="15"/>
                                        </p:tgtEl>
                                      </p:cBhvr>
                                    </p:animEffect>
                                  </p:childTnLst>
                                </p:cTn>
                              </p:par>
                              <p:par>
                                <p:cTn id="11" presetID="3" presetClass="entr" presetSubtype="10" fill="hold" nodeType="withEffect">
                                  <p:stCondLst>
                                    <p:cond delay="0"/>
                                  </p:stCondLst>
                                  <p:childTnLst>
                                    <p:set>
                                      <p:cBhvr>
                                        <p:cTn id="12" dur="1" fill="hold">
                                          <p:stCondLst>
                                            <p:cond delay="0"/>
                                          </p:stCondLst>
                                        </p:cTn>
                                        <p:tgtEl>
                                          <p:spTgt spid="37896"/>
                                        </p:tgtEl>
                                        <p:attrNameLst>
                                          <p:attrName>style.visibility</p:attrName>
                                        </p:attrNameLst>
                                      </p:cBhvr>
                                      <p:to>
                                        <p:strVal val="visible"/>
                                      </p:to>
                                    </p:set>
                                    <p:animEffect transition="in" filter="blinds(horizontal)">
                                      <p:cBhvr>
                                        <p:cTn id="13" dur="500"/>
                                        <p:tgtEl>
                                          <p:spTgt spid="37896"/>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blinds(horizontal)">
                                      <p:cBhvr>
                                        <p:cTn id="16" dur="500"/>
                                        <p:tgtEl>
                                          <p:spTgt spid="17"/>
                                        </p:tgtEl>
                                      </p:cBhvr>
                                    </p:animEffect>
                                  </p:childTnLst>
                                </p:cTn>
                              </p:par>
                              <p:par>
                                <p:cTn id="17" presetID="3" presetClass="entr" presetSubtype="10" fill="hold" nodeType="withEffect">
                                  <p:stCondLst>
                                    <p:cond delay="0"/>
                                  </p:stCondLst>
                                  <p:childTnLst>
                                    <p:set>
                                      <p:cBhvr>
                                        <p:cTn id="18" dur="1" fill="hold">
                                          <p:stCondLst>
                                            <p:cond delay="0"/>
                                          </p:stCondLst>
                                        </p:cTn>
                                        <p:tgtEl>
                                          <p:spTgt spid="37897"/>
                                        </p:tgtEl>
                                        <p:attrNameLst>
                                          <p:attrName>style.visibility</p:attrName>
                                        </p:attrNameLst>
                                      </p:cBhvr>
                                      <p:to>
                                        <p:strVal val="visible"/>
                                      </p:to>
                                    </p:set>
                                    <p:animEffect transition="in" filter="blinds(horizontal)">
                                      <p:cBhvr>
                                        <p:cTn id="19" dur="500"/>
                                        <p:tgtEl>
                                          <p:spTgt spid="378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81853" y="477466"/>
            <a:ext cx="10221865" cy="738664"/>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由苯及化合物</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经如下步骤可合成</a:t>
            </a:r>
            <a:r>
              <a:rPr lang="en-US" altLang="zh-CN" sz="2800" kern="100" dirty="0" smtClean="0">
                <a:latin typeface="Times New Roman"/>
                <a:ea typeface="华文细黑"/>
                <a:cs typeface="Courier New"/>
              </a:rPr>
              <a:t>N-­</a:t>
            </a:r>
            <a:r>
              <a:rPr lang="zh-CN" altLang="zh-CN" sz="2800" kern="100" dirty="0">
                <a:latin typeface="Times New Roman"/>
                <a:ea typeface="华文细黑"/>
                <a:cs typeface="Times New Roman"/>
              </a:rPr>
              <a:t>异丙基苯胺</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pic>
        <p:nvPicPr>
          <p:cNvPr id="409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614" y="1687658"/>
            <a:ext cx="7104732" cy="2182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426991" y="4076056"/>
            <a:ext cx="11068815" cy="2031325"/>
          </a:xfrm>
          <a:prstGeom prst="rect">
            <a:avLst/>
          </a:prstGeom>
        </p:spPr>
        <p:txBody>
          <a:bodyPr>
            <a:spAutoFit/>
          </a:bodyPr>
          <a:lstStyle/>
          <a:p>
            <a:pPr algn="just">
              <a:lnSpc>
                <a:spcPct val="150000"/>
              </a:lnSpc>
              <a:spcAft>
                <a:spcPts val="0"/>
              </a:spcAft>
            </a:pPr>
            <a:r>
              <a:rPr lang="en-US" altLang="zh-CN" sz="2800" kern="100" dirty="0" smtClean="0">
                <a:latin typeface="Times New Roman"/>
                <a:ea typeface="华文细黑"/>
                <a:cs typeface="Courier New"/>
              </a:rPr>
              <a:t>       N­-</a:t>
            </a:r>
            <a:r>
              <a:rPr lang="zh-CN" altLang="zh-CN" sz="2800" kern="100" dirty="0" smtClean="0">
                <a:latin typeface="Times New Roman"/>
                <a:ea typeface="华文细黑"/>
                <a:cs typeface="Times New Roman"/>
              </a:rPr>
              <a:t>异</a:t>
            </a:r>
            <a:r>
              <a:rPr lang="zh-CN" altLang="zh-CN" sz="2800" kern="100" dirty="0">
                <a:latin typeface="Times New Roman"/>
                <a:ea typeface="华文细黑"/>
                <a:cs typeface="Times New Roman"/>
              </a:rPr>
              <a:t>丙基苯胺</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反应条件</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所选用的试剂为</a:t>
            </a:r>
            <a:r>
              <a:rPr lang="en-US" altLang="zh-CN" sz="2800" kern="100" dirty="0">
                <a:latin typeface="Times New Roman"/>
                <a:ea typeface="华文细黑"/>
                <a:cs typeface="Courier New"/>
              </a:rPr>
              <a:t>_________</a:t>
            </a:r>
            <a:r>
              <a:rPr lang="zh-CN" altLang="zh-CN" sz="2800" kern="100" dirty="0">
                <a:latin typeface="Times New Roman"/>
                <a:ea typeface="华文细黑"/>
                <a:cs typeface="Times New Roman"/>
              </a:rPr>
              <a:t>，反应条件</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所选用的试剂为</a:t>
            </a:r>
            <a:r>
              <a:rPr lang="en-US" altLang="zh-CN" sz="2800" kern="100" dirty="0">
                <a:latin typeface="Times New Roman"/>
                <a:ea typeface="华文细黑"/>
                <a:cs typeface="Courier New"/>
              </a:rPr>
              <a:t>________________</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I</a:t>
            </a:r>
            <a:r>
              <a:rPr lang="zh-CN" altLang="zh-CN" sz="2800" kern="100" dirty="0">
                <a:latin typeface="Times New Roman"/>
                <a:ea typeface="华文细黑"/>
                <a:cs typeface="Times New Roman"/>
              </a:rPr>
              <a:t>的结构简式为</a:t>
            </a:r>
            <a:r>
              <a:rPr lang="en-US" altLang="zh-CN" sz="2800" kern="100" dirty="0">
                <a:latin typeface="Times New Roman"/>
                <a:ea typeface="华文细黑"/>
                <a:cs typeface="Courier New"/>
              </a:rPr>
              <a:t>________________________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7" name="圆角矩形 6">
            <a:hlinkClick r:id="rId3"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59339103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694606" y="189434"/>
            <a:ext cx="9921241" cy="738664"/>
          </a:xfrm>
          <a:prstGeom prst="rect">
            <a:avLst/>
          </a:prstGeom>
        </p:spPr>
        <p:txBody>
          <a:bodyPr>
            <a:spAutoFit/>
          </a:bodyPr>
          <a:lstStyle/>
          <a:p>
            <a:pPr algn="just">
              <a:lnSpc>
                <a:spcPct val="150000"/>
              </a:lnSpc>
              <a:spcAft>
                <a:spcPts val="0"/>
              </a:spcAft>
            </a:pPr>
            <a:r>
              <a:rPr lang="zh-CN" altLang="zh-CN" sz="2800" b="1" kern="100" dirty="0" smtClean="0">
                <a:solidFill>
                  <a:srgbClr val="0000FF"/>
                </a:solidFill>
                <a:latin typeface="Times New Roman"/>
                <a:cs typeface="Times New Roman"/>
              </a:rPr>
              <a:t>解析　</a:t>
            </a:r>
            <a:r>
              <a:rPr lang="zh-CN" altLang="zh-CN" sz="2800" kern="100" dirty="0" smtClean="0">
                <a:latin typeface="Times New Roman"/>
                <a:ea typeface="华文细黑"/>
                <a:cs typeface="Times New Roman"/>
              </a:rPr>
              <a:t>由信息</a:t>
            </a:r>
            <a:r>
              <a:rPr lang="en-US" altLang="zh-CN" sz="2800" kern="100" dirty="0" smtClean="0">
                <a:latin typeface="宋体"/>
                <a:ea typeface="华文细黑"/>
                <a:cs typeface="Times New Roman"/>
              </a:rPr>
              <a:t>⑤</a:t>
            </a:r>
            <a:r>
              <a:rPr lang="zh-CN" altLang="zh-CN" sz="2800" kern="100" dirty="0" smtClean="0">
                <a:latin typeface="Times New Roman"/>
                <a:ea typeface="华文细黑"/>
                <a:cs typeface="Times New Roman"/>
              </a:rPr>
              <a:t>可推知合成</a:t>
            </a:r>
            <a:r>
              <a:rPr lang="en-US" altLang="zh-CN" sz="2800" kern="100" dirty="0" smtClean="0">
                <a:latin typeface="Times New Roman"/>
                <a:ea typeface="华文细黑"/>
                <a:cs typeface="Courier New"/>
              </a:rPr>
              <a:t>N­-</a:t>
            </a:r>
            <a:r>
              <a:rPr lang="zh-CN" altLang="zh-CN" sz="2800" kern="100" dirty="0" smtClean="0">
                <a:latin typeface="Times New Roman"/>
                <a:ea typeface="华文细黑"/>
                <a:cs typeface="Times New Roman"/>
              </a:rPr>
              <a:t>异丙基苯胺的流程为</a:t>
            </a:r>
            <a:endParaRPr lang="zh-CN" altLang="zh-CN" sz="2800" kern="100" dirty="0">
              <a:effectLst/>
              <a:latin typeface="宋体"/>
              <a:cs typeface="Courier New"/>
            </a:endParaRPr>
          </a:p>
        </p:txBody>
      </p:sp>
      <p:pic>
        <p:nvPicPr>
          <p:cNvPr id="419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8605" y="1099966"/>
            <a:ext cx="7692865" cy="1033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614" y="2152234"/>
            <a:ext cx="7285890" cy="1394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024" y="3716998"/>
            <a:ext cx="2216663" cy="101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67014" y="4628401"/>
            <a:ext cx="1549634" cy="926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988794" y="3682473"/>
            <a:ext cx="10651028" cy="1680204"/>
          </a:xfrm>
          <a:prstGeom prst="rect">
            <a:avLst/>
          </a:prstGeom>
        </p:spPr>
        <p:txBody>
          <a:bodyPr wrap="square">
            <a:spAutoFit/>
          </a:bodyPr>
          <a:lstStyle/>
          <a:p>
            <a:pPr algn="just">
              <a:lnSpc>
                <a:spcPct val="200000"/>
              </a:lnSpc>
              <a:spcAft>
                <a:spcPts val="0"/>
              </a:spcAft>
            </a:pP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和</a:t>
            </a:r>
            <a:r>
              <a:rPr lang="zh-CN" altLang="zh-CN" sz="2800" kern="100" dirty="0">
                <a:latin typeface="Times New Roman"/>
                <a:ea typeface="华文细黑"/>
                <a:cs typeface="Times New Roman"/>
              </a:rPr>
              <a:t>浓</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混合物，反应条件</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所选用的试剂为</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和稀</a:t>
            </a:r>
            <a:r>
              <a:rPr lang="en-US" altLang="zh-CN" sz="2800" kern="100" dirty="0" err="1">
                <a:latin typeface="Times New Roman"/>
                <a:ea typeface="华文细黑"/>
                <a:cs typeface="Courier New"/>
              </a:rPr>
              <a:t>HCl</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I</a:t>
            </a:r>
            <a:r>
              <a:rPr lang="zh-CN" altLang="zh-CN" sz="2800" kern="100" dirty="0">
                <a:latin typeface="Times New Roman"/>
                <a:ea typeface="华文细黑"/>
                <a:cs typeface="Times New Roman"/>
              </a:rPr>
              <a:t>的结构简式</a:t>
            </a:r>
            <a:r>
              <a:rPr lang="zh-CN" altLang="zh-CN" sz="2800" kern="100" dirty="0" smtClean="0">
                <a:latin typeface="Times New Roman"/>
                <a:ea typeface="华文细黑"/>
                <a:cs typeface="Times New Roman"/>
              </a:rPr>
              <a:t>为</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2800" kern="100" dirty="0">
              <a:effectLst/>
              <a:latin typeface="宋体"/>
              <a:cs typeface="Courier New"/>
            </a:endParaRPr>
          </a:p>
        </p:txBody>
      </p:sp>
      <p:sp>
        <p:nvSpPr>
          <p:cNvPr id="10" name="矩形 9"/>
          <p:cNvSpPr/>
          <p:nvPr/>
        </p:nvSpPr>
        <p:spPr>
          <a:xfrm>
            <a:off x="910630" y="5689923"/>
            <a:ext cx="8130898" cy="738664"/>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答案</a:t>
            </a:r>
            <a:r>
              <a:rPr lang="zh-CN" altLang="zh-CN" sz="2800" kern="100" dirty="0">
                <a:latin typeface="Times New Roman"/>
                <a:ea typeface="华文细黑"/>
                <a:cs typeface="Times New Roman"/>
              </a:rPr>
              <a:t>　</a:t>
            </a:r>
            <a:r>
              <a:rPr lang="zh-CN" altLang="zh-CN" sz="2800" kern="100" dirty="0" smtClean="0">
                <a:solidFill>
                  <a:schemeClr val="accent6">
                    <a:lumMod val="75000"/>
                  </a:schemeClr>
                </a:solidFill>
                <a:latin typeface="Times New Roman"/>
                <a:ea typeface="华文细黑"/>
                <a:cs typeface="Times New Roman"/>
              </a:rPr>
              <a:t>浓</a:t>
            </a:r>
            <a:r>
              <a:rPr lang="en-US" altLang="zh-CN" sz="2800" kern="100" dirty="0">
                <a:solidFill>
                  <a:schemeClr val="accent6">
                    <a:lumMod val="75000"/>
                  </a:schemeClr>
                </a:solidFill>
                <a:latin typeface="Times New Roman"/>
                <a:ea typeface="华文细黑"/>
                <a:cs typeface="Courier New"/>
              </a:rPr>
              <a:t>HNO</a:t>
            </a:r>
            <a:r>
              <a:rPr lang="en-US" altLang="zh-CN" sz="2800" kern="100" baseline="-25000" dirty="0">
                <a:solidFill>
                  <a:schemeClr val="accent6">
                    <a:lumMod val="75000"/>
                  </a:schemeClr>
                </a:solidFill>
                <a:latin typeface="Times New Roman"/>
                <a:ea typeface="华文细黑"/>
                <a:cs typeface="Courier New"/>
              </a:rPr>
              <a:t>3</a:t>
            </a:r>
            <a:r>
              <a:rPr lang="zh-CN" altLang="zh-CN" sz="2800" kern="100" dirty="0">
                <a:solidFill>
                  <a:schemeClr val="accent6">
                    <a:lumMod val="75000"/>
                  </a:schemeClr>
                </a:solidFill>
                <a:latin typeface="Times New Roman"/>
                <a:ea typeface="华文细黑"/>
                <a:cs typeface="Times New Roman"/>
              </a:rPr>
              <a:t>、浓</a:t>
            </a:r>
            <a:r>
              <a:rPr lang="en-US" altLang="zh-CN" sz="2800" kern="100" dirty="0">
                <a:solidFill>
                  <a:schemeClr val="accent6">
                    <a:lumMod val="75000"/>
                  </a:schemeClr>
                </a:solidFill>
                <a:latin typeface="Times New Roman"/>
                <a:ea typeface="华文细黑"/>
                <a:cs typeface="Courier New"/>
              </a:rPr>
              <a:t>H</a:t>
            </a:r>
            <a:r>
              <a:rPr lang="en-US" altLang="zh-CN" sz="2800" kern="100" baseline="-25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Times New Roman"/>
                <a:ea typeface="华文细黑"/>
                <a:cs typeface="Courier New"/>
              </a:rPr>
              <a:t>SO</a:t>
            </a:r>
            <a:r>
              <a:rPr lang="en-US" altLang="zh-CN" sz="2800" kern="100" baseline="-25000" dirty="0">
                <a:solidFill>
                  <a:schemeClr val="accent6">
                    <a:lumMod val="75000"/>
                  </a:schemeClr>
                </a:solidFill>
                <a:latin typeface="Times New Roman"/>
                <a:ea typeface="华文细黑"/>
                <a:cs typeface="Courier New"/>
              </a:rPr>
              <a:t>4</a:t>
            </a:r>
            <a:r>
              <a:rPr lang="zh-CN" altLang="zh-CN" sz="2800" kern="100" dirty="0">
                <a:solidFill>
                  <a:schemeClr val="accent6">
                    <a:lumMod val="75000"/>
                  </a:schemeClr>
                </a:solidFill>
                <a:latin typeface="Times New Roman"/>
                <a:ea typeface="华文细黑"/>
                <a:cs typeface="Times New Roman"/>
              </a:rPr>
              <a:t>　</a:t>
            </a:r>
            <a:r>
              <a:rPr lang="en-US" altLang="zh-CN" sz="2800" kern="100" dirty="0">
                <a:solidFill>
                  <a:schemeClr val="accent6">
                    <a:lumMod val="75000"/>
                  </a:schemeClr>
                </a:solidFill>
                <a:latin typeface="Times New Roman"/>
                <a:ea typeface="华文细黑"/>
                <a:cs typeface="Courier New"/>
              </a:rPr>
              <a:t>Fe</a:t>
            </a:r>
            <a:r>
              <a:rPr lang="zh-CN" altLang="zh-CN" sz="2800" kern="100" dirty="0">
                <a:solidFill>
                  <a:schemeClr val="accent6">
                    <a:lumMod val="75000"/>
                  </a:schemeClr>
                </a:solidFill>
                <a:latin typeface="Times New Roman"/>
                <a:ea typeface="华文细黑"/>
                <a:cs typeface="Times New Roman"/>
              </a:rPr>
              <a:t>和稀盐酸　</a:t>
            </a:r>
            <a:endParaRPr lang="zh-CN" altLang="zh-CN" sz="2800" kern="100" dirty="0">
              <a:solidFill>
                <a:schemeClr val="accent6">
                  <a:lumMod val="75000"/>
                </a:schemeClr>
              </a:solidFill>
              <a:effectLst/>
              <a:latin typeface="宋体"/>
              <a:cs typeface="Courier New"/>
            </a:endParaRPr>
          </a:p>
        </p:txBody>
      </p:sp>
      <p:pic>
        <p:nvPicPr>
          <p:cNvPr id="9" name="Picture 5"/>
          <p:cNvPicPr>
            <a:picLocks noChangeAspect="1" noChangeArrowheads="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391350" y="5546281"/>
            <a:ext cx="1549634" cy="926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62438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750"/>
                                        <p:tgtEl>
                                          <p:spTgt spid="3"/>
                                        </p:tgtEl>
                                      </p:cBhvr>
                                    </p:animEffect>
                                  </p:childTnLst>
                                </p:cTn>
                              </p:par>
                              <p:par>
                                <p:cTn id="8" presetID="3" presetClass="entr" presetSubtype="10" fill="hold" nodeType="withEffect">
                                  <p:stCondLst>
                                    <p:cond delay="0"/>
                                  </p:stCondLst>
                                  <p:childTnLst>
                                    <p:set>
                                      <p:cBhvr>
                                        <p:cTn id="9" dur="1" fill="hold">
                                          <p:stCondLst>
                                            <p:cond delay="0"/>
                                          </p:stCondLst>
                                        </p:cTn>
                                        <p:tgtEl>
                                          <p:spTgt spid="41986"/>
                                        </p:tgtEl>
                                        <p:attrNameLst>
                                          <p:attrName>style.visibility</p:attrName>
                                        </p:attrNameLst>
                                      </p:cBhvr>
                                      <p:to>
                                        <p:strVal val="visible"/>
                                      </p:to>
                                    </p:set>
                                    <p:animEffect transition="in" filter="blinds(horizontal)">
                                      <p:cBhvr>
                                        <p:cTn id="10" dur="750"/>
                                        <p:tgtEl>
                                          <p:spTgt spid="41986"/>
                                        </p:tgtEl>
                                      </p:cBhvr>
                                    </p:animEffect>
                                  </p:childTnLst>
                                </p:cTn>
                              </p:par>
                              <p:par>
                                <p:cTn id="11" presetID="3" presetClass="entr" presetSubtype="10" fill="hold" nodeType="withEffect">
                                  <p:stCondLst>
                                    <p:cond delay="0"/>
                                  </p:stCondLst>
                                  <p:childTnLst>
                                    <p:set>
                                      <p:cBhvr>
                                        <p:cTn id="12" dur="1" fill="hold">
                                          <p:stCondLst>
                                            <p:cond delay="0"/>
                                          </p:stCondLst>
                                        </p:cTn>
                                        <p:tgtEl>
                                          <p:spTgt spid="41987"/>
                                        </p:tgtEl>
                                        <p:attrNameLst>
                                          <p:attrName>style.visibility</p:attrName>
                                        </p:attrNameLst>
                                      </p:cBhvr>
                                      <p:to>
                                        <p:strVal val="visible"/>
                                      </p:to>
                                    </p:set>
                                    <p:animEffect transition="in" filter="blinds(horizontal)">
                                      <p:cBhvr>
                                        <p:cTn id="13" dur="750"/>
                                        <p:tgtEl>
                                          <p:spTgt spid="41987"/>
                                        </p:tgtEl>
                                      </p:cBhvr>
                                    </p:animEffect>
                                  </p:childTnLst>
                                </p:cTn>
                              </p:par>
                              <p:par>
                                <p:cTn id="14" presetID="3" presetClass="entr" presetSubtype="10" fill="hold" nodeType="withEffect">
                                  <p:stCondLst>
                                    <p:cond delay="0"/>
                                  </p:stCondLst>
                                  <p:childTnLst>
                                    <p:set>
                                      <p:cBhvr>
                                        <p:cTn id="15" dur="1" fill="hold">
                                          <p:stCondLst>
                                            <p:cond delay="0"/>
                                          </p:stCondLst>
                                        </p:cTn>
                                        <p:tgtEl>
                                          <p:spTgt spid="41988"/>
                                        </p:tgtEl>
                                        <p:attrNameLst>
                                          <p:attrName>style.visibility</p:attrName>
                                        </p:attrNameLst>
                                      </p:cBhvr>
                                      <p:to>
                                        <p:strVal val="visible"/>
                                      </p:to>
                                    </p:set>
                                    <p:animEffect transition="in" filter="blinds(horizontal)">
                                      <p:cBhvr>
                                        <p:cTn id="16" dur="750"/>
                                        <p:tgtEl>
                                          <p:spTgt spid="41988"/>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linds(horizontal)">
                                      <p:cBhvr>
                                        <p:cTn id="19" dur="750"/>
                                        <p:tgtEl>
                                          <p:spTgt spid="5"/>
                                        </p:tgtEl>
                                      </p:cBhvr>
                                    </p:animEffect>
                                  </p:childTnLst>
                                </p:cTn>
                              </p:par>
                              <p:par>
                                <p:cTn id="20" presetID="3" presetClass="entr" presetSubtype="10" fill="hold" nodeType="withEffect">
                                  <p:stCondLst>
                                    <p:cond delay="0"/>
                                  </p:stCondLst>
                                  <p:childTnLst>
                                    <p:set>
                                      <p:cBhvr>
                                        <p:cTn id="21" dur="1" fill="hold">
                                          <p:stCondLst>
                                            <p:cond delay="0"/>
                                          </p:stCondLst>
                                        </p:cTn>
                                        <p:tgtEl>
                                          <p:spTgt spid="41989"/>
                                        </p:tgtEl>
                                        <p:attrNameLst>
                                          <p:attrName>style.visibility</p:attrName>
                                        </p:attrNameLst>
                                      </p:cBhvr>
                                      <p:to>
                                        <p:strVal val="visible"/>
                                      </p:to>
                                    </p:set>
                                    <p:animEffect transition="in" filter="blinds(horizontal)">
                                      <p:cBhvr>
                                        <p:cTn id="22" dur="750"/>
                                        <p:tgtEl>
                                          <p:spTgt spid="41989"/>
                                        </p:tgtEl>
                                      </p:cBhvr>
                                    </p:animEffect>
                                  </p:childTnLst>
                                </p:cTn>
                              </p:par>
                            </p:childTnLst>
                          </p:cTn>
                        </p:par>
                        <p:par>
                          <p:cTn id="23" fill="hold">
                            <p:stCondLst>
                              <p:cond delay="750"/>
                            </p:stCondLst>
                            <p:childTnLst>
                              <p:par>
                                <p:cTn id="24" presetID="3" presetClass="entr" presetSubtype="10"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blinds(horizontal)">
                                      <p:cBhvr>
                                        <p:cTn id="26" dur="750"/>
                                        <p:tgtEl>
                                          <p:spTgt spid="10"/>
                                        </p:tgtEl>
                                      </p:cBhvr>
                                    </p:animEffect>
                                  </p:childTnLst>
                                </p:cTn>
                              </p:par>
                              <p:par>
                                <p:cTn id="27" presetID="3" presetClass="entr" presetSubtype="1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blinds(horizontal)">
                                      <p:cBhvr>
                                        <p:cTn id="29"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10"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478582" y="477466"/>
            <a:ext cx="10835436" cy="668428"/>
          </a:xfrm>
          <a:prstGeom prst="rect">
            <a:avLst/>
          </a:prstGeom>
        </p:spPr>
        <p:txBody>
          <a:bodyPr wrap="square" lIns="121898" tIns="60948" rIns="121898" bIns="60948">
            <a:spAutoFit/>
          </a:bodyPr>
          <a:lstStyle/>
          <a:p>
            <a:pPr algn="just">
              <a:lnSpc>
                <a:spcPct val="150000"/>
              </a:lnSpc>
              <a:spcAft>
                <a:spcPts val="0"/>
              </a:spcAft>
            </a:pPr>
            <a:r>
              <a:rPr lang="zh-CN" altLang="en-US" sz="2800" kern="100" dirty="0">
                <a:solidFill>
                  <a:srgbClr val="0000FF"/>
                </a:solidFill>
                <a:latin typeface="+mn-ea"/>
                <a:cs typeface="Times New Roman"/>
              </a:rPr>
              <a:t>三、依据题目提供信息推断熟悉常见的有机新信息</a:t>
            </a:r>
            <a:endParaRPr lang="zh-CN" altLang="zh-CN" sz="1050" kern="100" dirty="0">
              <a:effectLst/>
              <a:latin typeface="宋体"/>
              <a:cs typeface="Courier New"/>
            </a:endParaRPr>
          </a:p>
        </p:txBody>
      </p:sp>
      <p:pic>
        <p:nvPicPr>
          <p:cNvPr id="4301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39522" y="2061672"/>
            <a:ext cx="1535112" cy="72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92636" y="2088468"/>
            <a:ext cx="2198122" cy="693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478582" y="1341562"/>
            <a:ext cx="10959223" cy="267765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苯环侧链引羧基</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如</a:t>
            </a:r>
            <a:r>
              <a:rPr lang="en-US" altLang="zh-CN" sz="2800" kern="100" dirty="0">
                <a:latin typeface="宋体"/>
                <a:ea typeface="华文细黑"/>
                <a:cs typeface="Courier New"/>
              </a:rPr>
              <a:t>    </a:t>
            </a:r>
            <a:r>
              <a:rPr lang="en-US" altLang="zh-CN" sz="2800" kern="100" dirty="0" smtClean="0">
                <a:latin typeface="宋体"/>
                <a:ea typeface="华文细黑"/>
                <a:cs typeface="Courier New"/>
              </a:rPr>
              <a:t>     </a:t>
            </a: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R</a:t>
            </a:r>
            <a:r>
              <a:rPr lang="zh-CN" altLang="zh-CN" sz="2800" kern="100" dirty="0">
                <a:latin typeface="Times New Roman"/>
                <a:ea typeface="华文细黑"/>
                <a:cs typeface="Times New Roman"/>
              </a:rPr>
              <a:t>代表烃基</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被酸性</a:t>
            </a:r>
            <a:r>
              <a:rPr lang="en-US" altLang="zh-CN" sz="2800" kern="100" dirty="0">
                <a:latin typeface="Times New Roman"/>
                <a:ea typeface="华文细黑"/>
                <a:cs typeface="Courier New"/>
              </a:rPr>
              <a:t>KMnO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溶液氧化生成</a:t>
            </a:r>
            <a:r>
              <a:rPr lang="en-US" altLang="zh-CN" sz="2800" kern="100" dirty="0">
                <a:latin typeface="宋体"/>
                <a:ea typeface="华文细黑"/>
                <a:cs typeface="Courier New"/>
              </a:rPr>
              <a:t>  </a:t>
            </a:r>
            <a:r>
              <a:rPr lang="en-US" altLang="zh-CN" sz="2800" kern="100" dirty="0" smtClean="0">
                <a:latin typeface="宋体"/>
                <a:ea typeface="华文细黑"/>
                <a:cs typeface="Courier New"/>
              </a:rPr>
              <a:t>           </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此</a:t>
            </a:r>
            <a:r>
              <a:rPr lang="zh-CN" altLang="zh-CN" sz="2800" kern="100" dirty="0">
                <a:latin typeface="Times New Roman"/>
                <a:ea typeface="华文细黑"/>
                <a:cs typeface="Times New Roman"/>
              </a:rPr>
              <a:t>反应可缩短碳链。</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卤代烃跟氰化钠溶液反应再水解可得到</a:t>
            </a:r>
            <a:r>
              <a:rPr lang="zh-CN" altLang="zh-CN" sz="2800" kern="100" dirty="0" smtClean="0">
                <a:latin typeface="Times New Roman"/>
                <a:ea typeface="华文细黑"/>
                <a:cs typeface="Times New Roman"/>
              </a:rPr>
              <a:t>羧酸</a:t>
            </a:r>
            <a:endParaRPr lang="en-US" altLang="zh-CN" sz="2800" kern="100" dirty="0" smtClean="0">
              <a:latin typeface="Times New Roman"/>
              <a:ea typeface="华文细黑"/>
              <a:cs typeface="Times New Roman"/>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807914050"/>
              </p:ext>
            </p:extLst>
          </p:nvPr>
        </p:nvGraphicFramePr>
        <p:xfrm>
          <a:off x="550590" y="4133602"/>
          <a:ext cx="9305925" cy="1168400"/>
        </p:xfrm>
        <a:graphic>
          <a:graphicData uri="http://schemas.openxmlformats.org/presentationml/2006/ole">
            <mc:AlternateContent xmlns:mc="http://schemas.openxmlformats.org/markup-compatibility/2006">
              <mc:Choice xmlns:v="urn:schemas-microsoft-com:vml" Requires="v">
                <p:oleObj spid="_x0000_s43039" name="文档" r:id="rId5" imgW="9306010" imgH="1169875" progId="Word.Document.12">
                  <p:embed/>
                </p:oleObj>
              </mc:Choice>
              <mc:Fallback>
                <p:oleObj name="文档" r:id="rId5" imgW="9306010" imgH="1169875" progId="Word.Document.12">
                  <p:embed/>
                  <p:pic>
                    <p:nvPicPr>
                      <p:cNvPr id="0" name=""/>
                      <p:cNvPicPr/>
                      <p:nvPr/>
                    </p:nvPicPr>
                    <p:blipFill>
                      <a:blip r:embed="rId6"/>
                      <a:stretch>
                        <a:fillRect/>
                      </a:stretch>
                    </p:blipFill>
                    <p:spPr>
                      <a:xfrm>
                        <a:off x="550590" y="4133602"/>
                        <a:ext cx="9305925" cy="1168400"/>
                      </a:xfrm>
                      <a:prstGeom prst="rect">
                        <a:avLst/>
                      </a:prstGeom>
                    </p:spPr>
                  </p:pic>
                </p:oleObj>
              </mc:Fallback>
            </mc:AlternateContent>
          </a:graphicData>
        </a:graphic>
      </p:graphicFrame>
      <p:sp>
        <p:nvSpPr>
          <p:cNvPr id="8" name="矩形 7"/>
          <p:cNvSpPr/>
          <p:nvPr/>
        </p:nvSpPr>
        <p:spPr>
          <a:xfrm>
            <a:off x="422437" y="5013970"/>
            <a:ext cx="9921241" cy="1307346"/>
          </a:xfrm>
          <a:prstGeom prst="rect">
            <a:avLst/>
          </a:prstGeom>
        </p:spPr>
        <p:txBody>
          <a:bodyPr>
            <a:spAutoFit/>
          </a:bodyPr>
          <a:lstStyle/>
          <a:p>
            <a:pPr algn="just">
              <a:lnSpc>
                <a:spcPct val="150000"/>
              </a:lnSpc>
              <a:spcAft>
                <a:spcPts val="0"/>
              </a:spcAft>
            </a:pPr>
            <a:r>
              <a:rPr lang="zh-CN" altLang="zh-CN" sz="2800" kern="100" dirty="0">
                <a:latin typeface="Times New Roman"/>
                <a:ea typeface="华文细黑"/>
                <a:cs typeface="Times New Roman"/>
              </a:rPr>
              <a:t>卤代烃与氰化物发生取代反应后，再水解得到羧酸，这是增加一个碳原子的常用方法</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Tree>
    <p:extLst>
      <p:ext uri="{BB962C8B-B14F-4D97-AF65-F5344CB8AC3E}">
        <p14:creationId xmlns:p14="http://schemas.microsoft.com/office/powerpoint/2010/main" val="204154748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50590" y="608539"/>
            <a:ext cx="9534117" cy="661015"/>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烯烃通过臭氧氧化，再经过锌与水处理得到醛或</a:t>
            </a:r>
            <a:r>
              <a:rPr lang="zh-CN" altLang="zh-CN" sz="2800" kern="100" dirty="0" smtClean="0">
                <a:latin typeface="Times New Roman"/>
                <a:ea typeface="华文细黑"/>
                <a:cs typeface="Times New Roman"/>
              </a:rPr>
              <a:t>酮</a:t>
            </a:r>
            <a:endParaRPr lang="en-US" altLang="zh-CN" sz="2800" kern="100" dirty="0" smtClean="0">
              <a:latin typeface="Times New Roman"/>
              <a:ea typeface="华文细黑"/>
              <a:cs typeface="Times New Roman"/>
            </a:endParaRPr>
          </a:p>
        </p:txBody>
      </p:sp>
      <p:pic>
        <p:nvPicPr>
          <p:cNvPr id="450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606" y="1485578"/>
            <a:ext cx="7961902" cy="1459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100" y="3041336"/>
            <a:ext cx="4127113" cy="1417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694606" y="4565079"/>
            <a:ext cx="10020453" cy="1384995"/>
          </a:xfrm>
          <a:prstGeom prst="rect">
            <a:avLst/>
          </a:prstGeom>
        </p:spPr>
        <p:txBody>
          <a:bodyPr>
            <a:spAutoFit/>
          </a:bodyPr>
          <a:lstStyle/>
          <a:p>
            <a:pPr algn="just">
              <a:lnSpc>
                <a:spcPct val="150000"/>
              </a:lnSpc>
              <a:spcAft>
                <a:spcPts val="0"/>
              </a:spcAft>
            </a:pPr>
            <a:r>
              <a:rPr lang="zh-CN" altLang="zh-CN" sz="2800" kern="100" dirty="0" smtClean="0">
                <a:latin typeface="Times New Roman"/>
                <a:ea typeface="华文细黑"/>
                <a:cs typeface="Times New Roman"/>
              </a:rPr>
              <a:t>热</a:t>
            </a:r>
            <a:r>
              <a:rPr lang="zh-CN" altLang="zh-CN" sz="2800" kern="100" dirty="0">
                <a:latin typeface="Times New Roman"/>
                <a:ea typeface="华文细黑"/>
                <a:cs typeface="Times New Roman"/>
              </a:rPr>
              <a:t>后酸化，发生双键断裂生成羧酸，通过该反应可推断碳碳双键的位置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4" name="矩形 3"/>
          <p:cNvSpPr/>
          <p:nvPr/>
        </p:nvSpPr>
        <p:spPr>
          <a:xfrm>
            <a:off x="4871070" y="3410630"/>
            <a:ext cx="7439694" cy="523220"/>
          </a:xfrm>
          <a:prstGeom prst="rect">
            <a:avLst/>
          </a:prstGeom>
        </p:spPr>
        <p:txBody>
          <a:bodyPr wrap="square">
            <a:spAutoFit/>
          </a:bodyPr>
          <a:lstStyle/>
          <a:p>
            <a:r>
              <a:rPr lang="en-US" altLang="zh-CN" sz="2800" kern="100" dirty="0">
                <a:solidFill>
                  <a:prstClr val="black"/>
                </a:solidFill>
                <a:latin typeface="Times New Roman"/>
                <a:ea typeface="华文细黑"/>
                <a:cs typeface="Courier New"/>
              </a:rPr>
              <a:t>(R</a:t>
            </a:r>
            <a:r>
              <a:rPr lang="zh-CN" altLang="zh-CN" sz="2800" kern="100" dirty="0">
                <a:solidFill>
                  <a:prstClr val="black"/>
                </a:solidFill>
                <a:latin typeface="Times New Roman"/>
                <a:ea typeface="华文细黑"/>
                <a:cs typeface="Times New Roman"/>
              </a:rPr>
              <a:t>、</a:t>
            </a:r>
            <a:r>
              <a:rPr lang="en-US" altLang="zh-CN" sz="2800" kern="100" dirty="0">
                <a:solidFill>
                  <a:prstClr val="black"/>
                </a:solidFill>
                <a:latin typeface="Times New Roman"/>
                <a:ea typeface="华文细黑"/>
                <a:cs typeface="Courier New"/>
              </a:rPr>
              <a:t>R</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代表</a:t>
            </a:r>
            <a:r>
              <a:rPr lang="en-US" altLang="zh-CN" sz="2800" kern="100" dirty="0">
                <a:solidFill>
                  <a:prstClr val="black"/>
                </a:solidFill>
                <a:latin typeface="Times New Roman"/>
                <a:ea typeface="华文细黑"/>
                <a:cs typeface="Courier New"/>
              </a:rPr>
              <a:t>H</a:t>
            </a:r>
            <a:r>
              <a:rPr lang="zh-CN" altLang="zh-CN" sz="2800" kern="100" dirty="0">
                <a:solidFill>
                  <a:prstClr val="black"/>
                </a:solidFill>
                <a:latin typeface="Times New Roman"/>
                <a:ea typeface="华文细黑"/>
                <a:cs typeface="Times New Roman"/>
              </a:rPr>
              <a:t>或烃基</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与碱性</a:t>
            </a:r>
            <a:r>
              <a:rPr lang="en-US" altLang="zh-CN" sz="2800" kern="100" dirty="0">
                <a:solidFill>
                  <a:prstClr val="black"/>
                </a:solidFill>
                <a:latin typeface="Times New Roman"/>
                <a:ea typeface="华文细黑"/>
                <a:cs typeface="Courier New"/>
              </a:rPr>
              <a:t>KMnO</a:t>
            </a:r>
            <a:r>
              <a:rPr lang="en-US" altLang="zh-CN" sz="2800" kern="100" baseline="-25000" dirty="0">
                <a:solidFill>
                  <a:prstClr val="black"/>
                </a:solidFill>
                <a:latin typeface="Times New Roman"/>
                <a:ea typeface="华文细黑"/>
                <a:cs typeface="Courier New"/>
              </a:rPr>
              <a:t>4</a:t>
            </a:r>
            <a:r>
              <a:rPr lang="zh-CN" altLang="zh-CN" sz="2800" kern="100" dirty="0">
                <a:solidFill>
                  <a:prstClr val="black"/>
                </a:solidFill>
                <a:latin typeface="Times New Roman"/>
                <a:ea typeface="华文细黑"/>
                <a:cs typeface="Times New Roman"/>
              </a:rPr>
              <a:t>溶液共</a:t>
            </a:r>
            <a:endParaRPr lang="zh-CN" altLang="en-US" dirty="0"/>
          </a:p>
        </p:txBody>
      </p:sp>
    </p:spTree>
    <p:extLst>
      <p:ext uri="{BB962C8B-B14F-4D97-AF65-F5344CB8AC3E}">
        <p14:creationId xmlns:p14="http://schemas.microsoft.com/office/powerpoint/2010/main" val="325320818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94606" y="549474"/>
            <a:ext cx="10324084" cy="1384995"/>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双烯合成</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如</a:t>
            </a:r>
            <a:r>
              <a:rPr lang="en-US" altLang="zh-CN" sz="2800" kern="100" dirty="0">
                <a:latin typeface="Times New Roman"/>
                <a:ea typeface="华文细黑"/>
                <a:cs typeface="Courier New"/>
              </a:rPr>
              <a:t>1,3</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丁二烯</a:t>
            </a:r>
            <a:r>
              <a:rPr lang="zh-CN" altLang="zh-CN" sz="2800" kern="100" dirty="0">
                <a:latin typeface="Times New Roman"/>
                <a:ea typeface="华文细黑"/>
                <a:cs typeface="Times New Roman"/>
              </a:rPr>
              <a:t>与乙烯发生环化加成反应得到环己烯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pic>
        <p:nvPicPr>
          <p:cNvPr id="4608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0314" y="2349674"/>
            <a:ext cx="4724812" cy="1771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550590" y="4503650"/>
            <a:ext cx="9921241" cy="738664"/>
          </a:xfrm>
          <a:prstGeom prst="rect">
            <a:avLst/>
          </a:prstGeom>
        </p:spPr>
        <p:txBody>
          <a:bodyPr>
            <a:spAutoFit/>
          </a:bodyPr>
          <a:lstStyle/>
          <a:p>
            <a:pPr algn="just">
              <a:lnSpc>
                <a:spcPct val="150000"/>
              </a:lnSpc>
              <a:spcAft>
                <a:spcPts val="0"/>
              </a:spcAft>
            </a:pPr>
            <a:r>
              <a:rPr lang="zh-CN" altLang="zh-CN" sz="2800" kern="100" dirty="0" smtClean="0">
                <a:latin typeface="Times New Roman"/>
                <a:ea typeface="华文细黑"/>
                <a:cs typeface="Times New Roman"/>
              </a:rPr>
              <a:t>这</a:t>
            </a:r>
            <a:r>
              <a:rPr lang="zh-CN" altLang="zh-CN" sz="2800" kern="100" dirty="0">
                <a:latin typeface="Times New Roman"/>
                <a:ea typeface="华文细黑"/>
                <a:cs typeface="Times New Roman"/>
              </a:rPr>
              <a:t>是著名的双烯合成，也是合成六元环的首选方法。</a:t>
            </a:r>
            <a:endParaRPr lang="zh-CN" altLang="zh-CN" sz="2800" kern="100" dirty="0">
              <a:effectLst/>
              <a:latin typeface="宋体"/>
              <a:cs typeface="Courier New"/>
            </a:endParaRPr>
          </a:p>
        </p:txBody>
      </p:sp>
      <p:sp>
        <p:nvSpPr>
          <p:cNvPr id="7" name="矩形 6"/>
          <p:cNvSpPr/>
          <p:nvPr/>
        </p:nvSpPr>
        <p:spPr>
          <a:xfrm>
            <a:off x="5822543" y="3357786"/>
            <a:ext cx="543739" cy="523220"/>
          </a:xfrm>
          <a:prstGeom prst="rect">
            <a:avLst/>
          </a:prstGeom>
        </p:spPr>
        <p:txBody>
          <a:bodyPr wrap="none">
            <a:spAutoFit/>
          </a:bodyPr>
          <a:lstStyle/>
          <a:p>
            <a:r>
              <a:rPr lang="zh-CN" altLang="zh-CN" sz="2800" kern="100" dirty="0" smtClean="0">
                <a:solidFill>
                  <a:prstClr val="black"/>
                </a:solidFill>
                <a:latin typeface="Times New Roman"/>
                <a:ea typeface="华文细黑"/>
                <a:cs typeface="Times New Roman"/>
              </a:rPr>
              <a:t>，</a:t>
            </a:r>
            <a:endParaRPr lang="zh-CN" altLang="en-US" sz="2800" dirty="0"/>
          </a:p>
        </p:txBody>
      </p:sp>
    </p:spTree>
    <p:extLst>
      <p:ext uri="{BB962C8B-B14F-4D97-AF65-F5344CB8AC3E}">
        <p14:creationId xmlns:p14="http://schemas.microsoft.com/office/powerpoint/2010/main" val="343611274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22598" y="117426"/>
            <a:ext cx="10531598" cy="2031325"/>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羟醛缩合</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有</a:t>
            </a:r>
            <a:r>
              <a:rPr lang="en-US" altLang="zh-CN" sz="2800" kern="100" dirty="0">
                <a:latin typeface="Times New Roman"/>
                <a:ea typeface="华文细黑"/>
                <a:cs typeface="Courier New"/>
              </a:rPr>
              <a:t>α</a:t>
            </a:r>
            <a:r>
              <a:rPr lang="en-US" altLang="zh-CN" sz="2800" kern="100" dirty="0" smtClean="0">
                <a:latin typeface="Times New Roman"/>
                <a:ea typeface="华文细黑"/>
                <a:cs typeface="Courier New"/>
              </a:rPr>
              <a:t>­-H</a:t>
            </a:r>
            <a:r>
              <a:rPr lang="zh-CN" altLang="zh-CN" sz="2800" kern="100" dirty="0">
                <a:latin typeface="Times New Roman"/>
                <a:ea typeface="华文细黑"/>
                <a:cs typeface="Times New Roman"/>
              </a:rPr>
              <a:t>的醛在稀碱</a:t>
            </a:r>
            <a:r>
              <a:rPr lang="en-US" altLang="zh-CN" sz="2800" kern="100" dirty="0">
                <a:latin typeface="Times New Roman"/>
                <a:ea typeface="华文细黑"/>
                <a:cs typeface="Courier New"/>
              </a:rPr>
              <a:t>(10% </a:t>
            </a:r>
            <a:r>
              <a:rPr lang="en-US" altLang="zh-CN" sz="2800" kern="100" dirty="0" err="1">
                <a:latin typeface="Times New Roman"/>
                <a:ea typeface="华文细黑"/>
                <a:cs typeface="Courier New"/>
              </a:rPr>
              <a:t>NaOH</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溶液中能和另一分子醛相互作用，生成</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β-­</a:t>
            </a:r>
            <a:r>
              <a:rPr lang="zh-CN" altLang="zh-CN" sz="2800" kern="100" dirty="0">
                <a:latin typeface="Times New Roman"/>
                <a:ea typeface="华文细黑"/>
                <a:cs typeface="Times New Roman"/>
              </a:rPr>
              <a:t>羟基醛，称为羟醛缩合反应</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pic>
        <p:nvPicPr>
          <p:cNvPr id="47106" name="Picture 2" descr="HX575"/>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63" t="-19657" r="-163" b="19657"/>
          <a:stretch/>
        </p:blipFill>
        <p:spPr bwMode="auto">
          <a:xfrm>
            <a:off x="812686" y="1989634"/>
            <a:ext cx="6290632" cy="1695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606" y="3789834"/>
            <a:ext cx="7770527" cy="1593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6614" y="5480627"/>
            <a:ext cx="4655232" cy="1183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79257" y="2781722"/>
            <a:ext cx="2105025"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330380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06574" y="45418"/>
            <a:ext cx="10943790" cy="1415748"/>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smtClean="0">
                <a:solidFill>
                  <a:srgbClr val="0000FF"/>
                </a:solidFill>
                <a:latin typeface="Times New Roman"/>
                <a:cs typeface="Times New Roman"/>
              </a:rPr>
              <a:t>例</a:t>
            </a:r>
            <a:r>
              <a:rPr lang="en-US" altLang="zh-CN" sz="2800" b="1" kern="100" dirty="0" smtClean="0">
                <a:solidFill>
                  <a:srgbClr val="0000FF"/>
                </a:solidFill>
                <a:latin typeface="Times New Roman"/>
                <a:cs typeface="Courier New"/>
              </a:rPr>
              <a:t>3</a:t>
            </a:r>
            <a:r>
              <a:rPr lang="en-US" altLang="zh-CN" sz="2800" kern="100" dirty="0" smtClean="0">
                <a:latin typeface="Times New Roman"/>
                <a:ea typeface="华文细黑"/>
                <a:cs typeface="Courier New"/>
              </a:rPr>
              <a:t> </a:t>
            </a:r>
            <a:r>
              <a:rPr lang="en-US" altLang="zh-CN" sz="2800" kern="100" dirty="0">
                <a:latin typeface="Times New Roman"/>
                <a:ea typeface="华文细黑"/>
                <a:cs typeface="Courier New"/>
              </a:rPr>
              <a:t>(2014·</a:t>
            </a:r>
            <a:r>
              <a:rPr lang="zh-CN" altLang="zh-CN" sz="2800" kern="100" dirty="0">
                <a:latin typeface="Times New Roman"/>
                <a:ea typeface="华文细黑"/>
                <a:cs typeface="Times New Roman"/>
              </a:rPr>
              <a:t>北京理综，</a:t>
            </a:r>
            <a:r>
              <a:rPr lang="en-US" altLang="zh-CN" sz="2800" kern="100" dirty="0">
                <a:latin typeface="Times New Roman"/>
                <a:ea typeface="华文细黑"/>
                <a:cs typeface="Courier New"/>
              </a:rPr>
              <a:t>25)</a:t>
            </a:r>
            <a:r>
              <a:rPr lang="zh-CN" altLang="zh-CN" sz="2800" kern="100" dirty="0">
                <a:latin typeface="Times New Roman"/>
                <a:ea typeface="华文细黑"/>
                <a:cs typeface="Times New Roman"/>
              </a:rPr>
              <a:t>顺丁橡胶、制备醇酸树脂的原料</a:t>
            </a:r>
            <a:r>
              <a:rPr lang="en-US" altLang="zh-CN" sz="2800" kern="100" dirty="0">
                <a:latin typeface="Times New Roman"/>
                <a:ea typeface="华文细黑"/>
                <a:cs typeface="Courier New"/>
              </a:rPr>
              <a:t>M</a:t>
            </a:r>
            <a:r>
              <a:rPr lang="zh-CN" altLang="zh-CN" sz="2800" kern="100" dirty="0">
                <a:latin typeface="Times New Roman"/>
                <a:ea typeface="华文细黑"/>
                <a:cs typeface="Times New Roman"/>
              </a:rPr>
              <a:t>以及杀菌剂</a:t>
            </a:r>
            <a:r>
              <a:rPr lang="en-US" altLang="zh-CN" sz="2800" kern="100" dirty="0">
                <a:latin typeface="Times New Roman"/>
                <a:ea typeface="华文细黑"/>
                <a:cs typeface="Courier New"/>
              </a:rPr>
              <a:t>N</a:t>
            </a:r>
            <a:r>
              <a:rPr lang="zh-CN" altLang="zh-CN" sz="2800" kern="100" dirty="0">
                <a:latin typeface="Times New Roman"/>
                <a:ea typeface="华文细黑"/>
                <a:cs typeface="Times New Roman"/>
              </a:rPr>
              <a:t>的合成路线如下：</a:t>
            </a:r>
            <a:endParaRPr lang="zh-CN" altLang="zh-CN" sz="1050" kern="100" dirty="0">
              <a:effectLst/>
              <a:latin typeface="宋体"/>
              <a:cs typeface="Courier New"/>
            </a:endParaRPr>
          </a:p>
        </p:txBody>
      </p:sp>
      <p:pic>
        <p:nvPicPr>
          <p:cNvPr id="48130" name="Picture 2" descr="HX57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21082" y="1485578"/>
            <a:ext cx="5917440" cy="2632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928097" y="5157986"/>
            <a:ext cx="1710725" cy="523220"/>
          </a:xfrm>
          <a:prstGeom prst="rect">
            <a:avLst/>
          </a:prstGeom>
        </p:spPr>
        <p:txBody>
          <a:bodyPr wrap="none">
            <a:spAutoFit/>
          </a:bodyPr>
          <a:lstStyle/>
          <a:p>
            <a:r>
              <a:rPr lang="zh-CN" altLang="zh-CN" sz="2800" kern="100" dirty="0">
                <a:latin typeface="Times New Roman"/>
                <a:ea typeface="华文细黑"/>
                <a:cs typeface="Times New Roman"/>
              </a:rPr>
              <a:t>已知：</a:t>
            </a:r>
            <a:r>
              <a:rPr lang="en-US" altLang="zh-CN" sz="2800" kern="100" dirty="0">
                <a:latin typeface="宋体"/>
                <a:ea typeface="华文细黑"/>
                <a:cs typeface="Times New Roman"/>
              </a:rPr>
              <a:t>ⅰ</a:t>
            </a:r>
            <a:r>
              <a:rPr lang="en-US" altLang="zh-CN" sz="2800" kern="100" dirty="0">
                <a:latin typeface="Times New Roman"/>
                <a:ea typeface="华文细黑"/>
              </a:rPr>
              <a:t>.</a:t>
            </a:r>
            <a:endParaRPr lang="zh-CN" altLang="en-US" sz="2800" dirty="0"/>
          </a:p>
        </p:txBody>
      </p:sp>
      <p:pic>
        <p:nvPicPr>
          <p:cNvPr id="48131" name="Picture 3" descr="HX576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40289" y="4508314"/>
            <a:ext cx="3494333" cy="1798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800376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1417042004"/>
              </p:ext>
            </p:extLst>
          </p:nvPr>
        </p:nvGraphicFramePr>
        <p:xfrm>
          <a:off x="838622" y="1223655"/>
          <a:ext cx="10009112" cy="4222363"/>
        </p:xfrm>
        <a:graphic>
          <a:graphicData uri="http://schemas.openxmlformats.org/drawingml/2006/table">
            <a:tbl>
              <a:tblPr/>
              <a:tblGrid>
                <a:gridCol w="5616624"/>
                <a:gridCol w="4392488"/>
              </a:tblGrid>
              <a:tr h="4222363">
                <a:tc>
                  <a:txBody>
                    <a:bodyPr/>
                    <a:lstStyle/>
                    <a:p>
                      <a:pPr algn="l">
                        <a:lnSpc>
                          <a:spcPct val="150000"/>
                        </a:lnSpc>
                        <a:spcAft>
                          <a:spcPts val="0"/>
                        </a:spcAft>
                      </a:pPr>
                      <a:r>
                        <a:rPr lang="en-US" sz="2800" kern="100" dirty="0">
                          <a:effectLst/>
                          <a:latin typeface="Times New Roman"/>
                          <a:ea typeface="华文细黑"/>
                          <a:cs typeface="Courier New"/>
                        </a:rPr>
                        <a:t>(2)</a:t>
                      </a:r>
                      <a:r>
                        <a:rPr lang="en-US" sz="2800" kern="100" dirty="0">
                          <a:effectLst/>
                          <a:latin typeface="宋体"/>
                          <a:ea typeface="华文细黑"/>
                          <a:cs typeface="Times New Roman"/>
                        </a:rPr>
                        <a:t>①</a:t>
                      </a:r>
                      <a:r>
                        <a:rPr lang="zh-CN" sz="2800" kern="100" dirty="0">
                          <a:effectLst/>
                          <a:latin typeface="Times New Roman"/>
                          <a:ea typeface="华文细黑"/>
                          <a:cs typeface="Times New Roman"/>
                        </a:rPr>
                        <a:t>的反应类型是</a:t>
                      </a:r>
                      <a:r>
                        <a:rPr lang="en-US" sz="2800" kern="100" dirty="0" smtClean="0">
                          <a:effectLst/>
                          <a:latin typeface="Times New Roman"/>
                          <a:ea typeface="华文细黑"/>
                          <a:cs typeface="Courier New"/>
                        </a:rPr>
                        <a:t>______________</a:t>
                      </a:r>
                      <a:r>
                        <a:rPr lang="zh-CN" sz="2800" kern="100" dirty="0" smtClean="0">
                          <a:effectLst/>
                          <a:latin typeface="Times New Roman"/>
                          <a:ea typeface="华文细黑"/>
                          <a:cs typeface="Times New Roman"/>
                        </a:rPr>
                        <a:t>，</a:t>
                      </a:r>
                      <a:endParaRPr lang="en-US" altLang="zh-CN" sz="2800" kern="100" dirty="0" smtClean="0">
                        <a:effectLst/>
                        <a:latin typeface="Times New Roman"/>
                        <a:ea typeface="华文细黑"/>
                        <a:cs typeface="Times New Roman"/>
                      </a:endParaRPr>
                    </a:p>
                    <a:p>
                      <a:pPr algn="l">
                        <a:lnSpc>
                          <a:spcPct val="150000"/>
                        </a:lnSpc>
                        <a:spcAft>
                          <a:spcPts val="0"/>
                        </a:spcAft>
                      </a:pPr>
                      <a:r>
                        <a:rPr lang="en-US" sz="2800" kern="100" dirty="0" smtClean="0">
                          <a:effectLst/>
                          <a:latin typeface="宋体"/>
                          <a:ea typeface="华文细黑"/>
                          <a:cs typeface="Times New Roman"/>
                        </a:rPr>
                        <a:t>⑦</a:t>
                      </a:r>
                      <a:r>
                        <a:rPr lang="zh-CN" sz="2800" kern="100" dirty="0">
                          <a:effectLst/>
                          <a:latin typeface="Times New Roman"/>
                          <a:ea typeface="华文细黑"/>
                          <a:cs typeface="Times New Roman"/>
                        </a:rPr>
                        <a:t>的反应类型是</a:t>
                      </a:r>
                      <a:r>
                        <a:rPr lang="en-US" sz="2800" kern="100" dirty="0">
                          <a:effectLst/>
                          <a:latin typeface="Times New Roman"/>
                          <a:ea typeface="华文细黑"/>
                          <a:cs typeface="Courier New"/>
                        </a:rPr>
                        <a:t>______________</a:t>
                      </a:r>
                      <a:r>
                        <a:rPr lang="zh-CN" sz="2800" kern="100" dirty="0">
                          <a:effectLst/>
                          <a:latin typeface="Times New Roman"/>
                          <a:ea typeface="华文细黑"/>
                          <a:cs typeface="Times New Roman"/>
                        </a:rPr>
                        <a:t>。</a:t>
                      </a:r>
                      <a:endParaRPr lang="zh-CN" sz="280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dirty="0">
                          <a:effectLst/>
                          <a:latin typeface="Times New Roman"/>
                          <a:ea typeface="华文细黑"/>
                          <a:cs typeface="Times New Roman"/>
                        </a:rPr>
                        <a:t>要求能根据反应条件、反应前后有机物的组成或结构的变化确定反应类型</a:t>
                      </a:r>
                      <a:endParaRPr lang="zh-CN" sz="280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矩形 3"/>
          <p:cNvSpPr/>
          <p:nvPr/>
        </p:nvSpPr>
        <p:spPr>
          <a:xfrm>
            <a:off x="4042201" y="2709714"/>
            <a:ext cx="1620957"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Times New Roman"/>
              </a:rPr>
              <a:t>加成反应</a:t>
            </a:r>
            <a:endParaRPr lang="zh-CN" altLang="en-US" sz="2800" kern="100" dirty="0">
              <a:solidFill>
                <a:schemeClr val="accent6">
                  <a:lumMod val="75000"/>
                </a:schemeClr>
              </a:solidFill>
              <a:latin typeface="Times New Roman"/>
              <a:ea typeface="华文细黑"/>
              <a:cs typeface="Times New Roman"/>
            </a:endParaRPr>
          </a:p>
        </p:txBody>
      </p:sp>
      <p:sp>
        <p:nvSpPr>
          <p:cNvPr id="5" name="矩形 4"/>
          <p:cNvSpPr/>
          <p:nvPr/>
        </p:nvSpPr>
        <p:spPr>
          <a:xfrm>
            <a:off x="3610153" y="3410630"/>
            <a:ext cx="1620957"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Times New Roman"/>
              </a:rPr>
              <a:t>消去反应</a:t>
            </a:r>
          </a:p>
        </p:txBody>
      </p:sp>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7" name="圆角矩形 6"/>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417745552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5"/>
                                        </p:tgtEl>
                                      </p:cBhvr>
                                    </p:animEffect>
                                    <p:set>
                                      <p:cBhvr>
                                        <p:cTn id="18"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4" grpId="0"/>
      <p:bldP spid="4" grpId="1"/>
      <p:bldP spid="5" grpId="0"/>
      <p:bldP spid="5" grpId="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598" y="333450"/>
            <a:ext cx="9331264" cy="1515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478582" y="2054609"/>
            <a:ext cx="10531598" cy="738664"/>
          </a:xfrm>
          <a:prstGeom prst="rect">
            <a:avLst/>
          </a:prstGeom>
        </p:spPr>
        <p:txBody>
          <a:bodyPr>
            <a:spAutoFit/>
          </a:bodyPr>
          <a:lstStyle/>
          <a:p>
            <a:pPr algn="just">
              <a:lnSpc>
                <a:spcPct val="150000"/>
              </a:lnSpc>
              <a:spcAft>
                <a:spcPts val="0"/>
              </a:spcAft>
            </a:pPr>
            <a:r>
              <a:rPr lang="en-US" altLang="zh-CN" sz="2800" kern="100" dirty="0" smtClean="0">
                <a:latin typeface="Times New Roman"/>
                <a:ea typeface="华文细黑"/>
                <a:cs typeface="Courier New"/>
              </a:rPr>
              <a:t>(1)CH</a:t>
            </a:r>
            <a:r>
              <a:rPr lang="en-US" altLang="zh-CN" sz="2800" kern="100" baseline="-25000" dirty="0" smtClean="0">
                <a:latin typeface="Times New Roman"/>
                <a:ea typeface="华文细黑"/>
                <a:cs typeface="Courier New"/>
              </a:rPr>
              <a:t>2</a:t>
            </a:r>
            <a:r>
              <a:rPr lang="en-US" altLang="zh-CN" sz="2800" kern="100" spc="-80" dirty="0" smtClean="0">
                <a:latin typeface="Times New Roman"/>
                <a:ea typeface="华文细黑"/>
                <a:cs typeface="Courier New"/>
              </a:rPr>
              <a:t>==</a:t>
            </a:r>
            <a:r>
              <a:rPr lang="en-US" altLang="zh-CN" sz="2800" kern="100" dirty="0" smtClean="0">
                <a:latin typeface="Times New Roman"/>
                <a:ea typeface="华文细黑"/>
                <a:cs typeface="Courier New"/>
              </a:rPr>
              <a:t>CH—CH</a:t>
            </a:r>
            <a:r>
              <a:rPr lang="en-US" altLang="zh-CN" sz="2800" kern="100" spc="-80" dirty="0" smtClean="0">
                <a:latin typeface="Times New Roman"/>
                <a:ea typeface="华文细黑"/>
                <a:cs typeface="Courier New"/>
              </a:rPr>
              <a:t>=</a:t>
            </a:r>
            <a:r>
              <a:rPr lang="en-US" altLang="zh-CN" sz="2800" kern="100" dirty="0" smtClean="0">
                <a:latin typeface="Times New Roman"/>
                <a:ea typeface="华文细黑"/>
                <a:cs typeface="Courier New"/>
              </a:rPr>
              <a:t>=CH</a:t>
            </a:r>
            <a:r>
              <a:rPr lang="en-US" altLang="zh-CN" sz="2800" kern="100" baseline="-25000" dirty="0" smtClean="0">
                <a:latin typeface="Times New Roman"/>
                <a:ea typeface="华文细黑"/>
                <a:cs typeface="Courier New"/>
              </a:rPr>
              <a:t>2</a:t>
            </a:r>
            <a:r>
              <a:rPr lang="zh-CN" altLang="zh-CN" sz="2800" kern="100" dirty="0" smtClean="0">
                <a:latin typeface="Times New Roman"/>
                <a:ea typeface="华文细黑"/>
                <a:cs typeface="Times New Roman"/>
              </a:rPr>
              <a:t>的名称是</a:t>
            </a:r>
            <a:r>
              <a:rPr lang="en-US" altLang="zh-CN" sz="2800" kern="100" dirty="0" smtClean="0">
                <a:latin typeface="Times New Roman"/>
                <a:ea typeface="华文细黑"/>
                <a:cs typeface="Courier New"/>
              </a:rPr>
              <a:t>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pic>
        <p:nvPicPr>
          <p:cNvPr id="4915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350" y="3099418"/>
            <a:ext cx="1070187" cy="697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478582" y="3052911"/>
            <a:ext cx="10959223" cy="1384995"/>
          </a:xfrm>
          <a:prstGeom prst="rect">
            <a:avLst/>
          </a:prstGeom>
        </p:spPr>
        <p:txBody>
          <a:bodyPr>
            <a:spAutoFit/>
          </a:bodyPr>
          <a:lstStyle/>
          <a:p>
            <a:pPr algn="just">
              <a:lnSpc>
                <a:spcPct val="150000"/>
              </a:lnSpc>
              <a:spcAft>
                <a:spcPts val="0"/>
              </a:spcAft>
            </a:pPr>
            <a:r>
              <a:rPr lang="zh-CN" altLang="zh-CN" sz="2800" b="1" kern="100" dirty="0" smtClean="0">
                <a:solidFill>
                  <a:srgbClr val="0000FF"/>
                </a:solidFill>
                <a:latin typeface="Times New Roman"/>
                <a:cs typeface="Times New Roman"/>
              </a:rPr>
              <a:t>解析　</a:t>
            </a:r>
            <a:r>
              <a:rPr lang="en-US" altLang="zh-CN" sz="2800" kern="100" dirty="0" smtClean="0">
                <a:latin typeface="Times New Roman"/>
                <a:ea typeface="华文细黑"/>
                <a:cs typeface="Courier New"/>
              </a:rPr>
              <a:t>CH</a:t>
            </a:r>
            <a:r>
              <a:rPr lang="en-US" altLang="zh-CN" sz="2800" kern="100" baseline="-25000" dirty="0" smtClean="0">
                <a:latin typeface="Times New Roman"/>
                <a:ea typeface="华文细黑"/>
                <a:cs typeface="Courier New"/>
              </a:rPr>
              <a:t>2</a:t>
            </a:r>
            <a:r>
              <a:rPr lang="en-US" altLang="zh-CN" sz="2800" kern="100" spc="-80" dirty="0" smtClean="0">
                <a:latin typeface="Times New Roman"/>
                <a:ea typeface="华文细黑"/>
                <a:cs typeface="Courier New"/>
              </a:rPr>
              <a:t>==</a:t>
            </a:r>
            <a:r>
              <a:rPr lang="en-US" altLang="zh-CN" sz="2800" kern="100" dirty="0" smtClean="0">
                <a:latin typeface="Times New Roman"/>
                <a:ea typeface="华文细黑"/>
                <a:cs typeface="Courier New"/>
              </a:rPr>
              <a:t>CH—CH</a:t>
            </a:r>
            <a:r>
              <a:rPr lang="en-US" altLang="zh-CN" sz="2800" kern="100" spc="-80" dirty="0" smtClean="0">
                <a:latin typeface="Times New Roman"/>
                <a:ea typeface="华文细黑"/>
                <a:cs typeface="Courier New"/>
              </a:rPr>
              <a:t>==</a:t>
            </a:r>
            <a:r>
              <a:rPr lang="en-US" altLang="zh-CN" sz="2800" kern="100" dirty="0" smtClean="0">
                <a:latin typeface="Times New Roman"/>
                <a:ea typeface="华文细黑"/>
                <a:cs typeface="Courier New"/>
              </a:rPr>
              <a:t>CH</a:t>
            </a:r>
            <a:r>
              <a:rPr lang="en-US" altLang="zh-CN" sz="2800" kern="100" baseline="-25000" dirty="0" smtClean="0">
                <a:latin typeface="Times New Roman"/>
                <a:ea typeface="华文细黑"/>
                <a:cs typeface="Courier New"/>
              </a:rPr>
              <a:t>2</a:t>
            </a:r>
            <a:r>
              <a:rPr lang="zh-CN" altLang="zh-CN" sz="2800" kern="100" dirty="0" smtClean="0">
                <a:latin typeface="Times New Roman"/>
                <a:ea typeface="华文细黑"/>
                <a:cs typeface="Times New Roman"/>
              </a:rPr>
              <a:t>分子中含有</a:t>
            </a:r>
            <a:r>
              <a:rPr lang="en-US" altLang="zh-CN" sz="2800" kern="100" dirty="0" smtClean="0">
                <a:latin typeface="Times New Roman"/>
                <a:ea typeface="华文细黑"/>
                <a:cs typeface="Courier New"/>
              </a:rPr>
              <a:t>2</a:t>
            </a:r>
            <a:r>
              <a:rPr lang="zh-CN" altLang="zh-CN" sz="2800" kern="100" dirty="0" smtClean="0">
                <a:latin typeface="Times New Roman"/>
                <a:ea typeface="华文细黑"/>
                <a:cs typeface="Times New Roman"/>
              </a:rPr>
              <a:t>个</a:t>
            </a:r>
            <a:r>
              <a:rPr lang="en-US" altLang="zh-CN" sz="2800" kern="100" dirty="0" smtClean="0">
                <a:latin typeface="宋体"/>
                <a:ea typeface="华文细黑"/>
                <a:cs typeface="Courier New"/>
              </a:rPr>
              <a:t>     </a:t>
            </a:r>
            <a:r>
              <a:rPr lang="zh-CN" altLang="zh-CN" sz="2800" kern="100" dirty="0" smtClean="0">
                <a:latin typeface="Times New Roman"/>
                <a:ea typeface="华文细黑"/>
                <a:cs typeface="Times New Roman"/>
              </a:rPr>
              <a:t>，属于二烯烃，根据系统命名法原则，其名称为</a:t>
            </a:r>
            <a:r>
              <a:rPr lang="en-US" altLang="zh-CN" sz="2800" kern="100" dirty="0" smtClean="0">
                <a:latin typeface="Times New Roman"/>
                <a:ea typeface="华文细黑"/>
                <a:cs typeface="Courier New"/>
              </a:rPr>
              <a:t>1,3­-</a:t>
            </a:r>
            <a:r>
              <a:rPr lang="zh-CN" altLang="zh-CN" sz="2800" kern="100" dirty="0" smtClean="0">
                <a:latin typeface="Times New Roman"/>
                <a:ea typeface="华文细黑"/>
                <a:cs typeface="Times New Roman"/>
              </a:rPr>
              <a:t>丁二烯。</a:t>
            </a:r>
            <a:endParaRPr lang="zh-CN" altLang="zh-CN" sz="2800" kern="100" dirty="0">
              <a:effectLst/>
              <a:latin typeface="宋体"/>
              <a:cs typeface="Courier New"/>
            </a:endParaRPr>
          </a:p>
        </p:txBody>
      </p:sp>
      <p:sp>
        <p:nvSpPr>
          <p:cNvPr id="8" name="矩形 7"/>
          <p:cNvSpPr/>
          <p:nvPr/>
        </p:nvSpPr>
        <p:spPr>
          <a:xfrm>
            <a:off x="6095206" y="2114486"/>
            <a:ext cx="1830950"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1,3</a:t>
            </a:r>
            <a:r>
              <a:rPr lang="en-US" altLang="zh-CN" sz="2800" kern="100" dirty="0" smtClean="0">
                <a:solidFill>
                  <a:schemeClr val="accent6">
                    <a:lumMod val="75000"/>
                  </a:schemeClr>
                </a:solidFill>
                <a:latin typeface="Times New Roman"/>
                <a:ea typeface="华文细黑"/>
              </a:rPr>
              <a:t>­-</a:t>
            </a:r>
            <a:r>
              <a:rPr lang="zh-CN" altLang="zh-CN" sz="2800" kern="100" dirty="0" smtClean="0">
                <a:solidFill>
                  <a:schemeClr val="accent6">
                    <a:lumMod val="75000"/>
                  </a:schemeClr>
                </a:solidFill>
                <a:latin typeface="Times New Roman"/>
                <a:ea typeface="华文细黑"/>
                <a:cs typeface="Times New Roman"/>
              </a:rPr>
              <a:t>丁二烯</a:t>
            </a:r>
            <a:endParaRPr lang="zh-CN" altLang="en-US" sz="2800" dirty="0">
              <a:solidFill>
                <a:schemeClr val="accent6">
                  <a:lumMod val="75000"/>
                </a:schemeClr>
              </a:solidFill>
            </a:endParaRP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1" name="圆角矩形 10"/>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79837581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9155"/>
                                        </p:tgtEl>
                                        <p:attrNameLst>
                                          <p:attrName>style.visibility</p:attrName>
                                        </p:attrNameLst>
                                      </p:cBhvr>
                                      <p:to>
                                        <p:strVal val="visible"/>
                                      </p:to>
                                    </p:set>
                                    <p:animEffect transition="in" filter="blinds(horizontal)">
                                      <p:cBhvr>
                                        <p:cTn id="7" dur="500"/>
                                        <p:tgtEl>
                                          <p:spTgt spid="4915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49155"/>
                                        </p:tgtEl>
                                      </p:cBhvr>
                                    </p:animEffect>
                                    <p:set>
                                      <p:cBhvr>
                                        <p:cTn id="20" dur="1" fill="hold">
                                          <p:stCondLst>
                                            <p:cond delay="499"/>
                                          </p:stCondLst>
                                        </p:cTn>
                                        <p:tgtEl>
                                          <p:spTgt spid="49155"/>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8"/>
                                        </p:tgtEl>
                                      </p:cBhvr>
                                    </p:animEffect>
                                    <p:set>
                                      <p:cBhvr>
                                        <p:cTn id="26"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11"/>
                  </p:tgtEl>
                </p:cond>
              </p:nextCondLst>
            </p:seq>
          </p:childTnLst>
        </p:cTn>
      </p:par>
    </p:tnLst>
    <p:bldLst>
      <p:bldP spid="6" grpId="0"/>
      <p:bldP spid="6" grpId="1"/>
      <p:bldP spid="8" grpId="0"/>
      <p:bldP spid="8" grpId="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45753" y="2980611"/>
            <a:ext cx="1138773" cy="740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810921" y="2920446"/>
            <a:ext cx="10120658" cy="2031325"/>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kern="100" dirty="0" smtClean="0">
                <a:latin typeface="Times New Roman"/>
                <a:ea typeface="华文细黑"/>
                <a:cs typeface="Courier New"/>
              </a:rPr>
              <a:t>CH</a:t>
            </a:r>
            <a:r>
              <a:rPr lang="en-US" altLang="zh-CN" sz="2800" kern="100" baseline="-25000" dirty="0" smtClean="0">
                <a:latin typeface="Times New Roman"/>
                <a:ea typeface="华文细黑"/>
                <a:cs typeface="Courier New"/>
              </a:rPr>
              <a:t>2</a:t>
            </a:r>
            <a:r>
              <a:rPr lang="en-US" altLang="zh-CN" sz="2800" kern="100" spc="-80" dirty="0" smtClean="0">
                <a:latin typeface="Times New Roman"/>
                <a:ea typeface="华文细黑"/>
                <a:cs typeface="Courier New"/>
              </a:rPr>
              <a:t>==</a:t>
            </a:r>
            <a:r>
              <a:rPr lang="en-US" altLang="zh-CN" sz="2800" kern="100" dirty="0" smtClean="0">
                <a:latin typeface="Times New Roman"/>
                <a:ea typeface="华文细黑"/>
                <a:cs typeface="Courier New"/>
              </a:rPr>
              <a:t>CH—CH</a:t>
            </a:r>
            <a:r>
              <a:rPr lang="en-US" altLang="zh-CN" sz="2800" kern="100" spc="-80" dirty="0" smtClean="0">
                <a:latin typeface="Times New Roman"/>
                <a:ea typeface="华文细黑"/>
                <a:cs typeface="Courier New"/>
              </a:rPr>
              <a:t>==</a:t>
            </a:r>
            <a:r>
              <a:rPr lang="en-US" altLang="zh-CN" sz="2800" kern="100" dirty="0" smtClean="0">
                <a:latin typeface="Times New Roman"/>
                <a:ea typeface="华文细黑"/>
                <a:cs typeface="Courier New"/>
              </a:rPr>
              <a:t>CH</a:t>
            </a:r>
            <a:r>
              <a:rPr lang="en-US" altLang="zh-CN" sz="2800" kern="100" baseline="-25000" dirty="0" smtClean="0">
                <a:latin typeface="Times New Roman"/>
                <a:ea typeface="华文细黑"/>
                <a:cs typeface="Courier New"/>
              </a:rPr>
              <a:t>2</a:t>
            </a:r>
            <a:r>
              <a:rPr lang="zh-CN" altLang="zh-CN" sz="2800" kern="100" dirty="0">
                <a:latin typeface="Times New Roman"/>
                <a:ea typeface="华文细黑"/>
                <a:cs typeface="Times New Roman"/>
              </a:rPr>
              <a:t>分子中含有</a:t>
            </a:r>
            <a:r>
              <a:rPr lang="en-US" altLang="zh-CN" sz="2800" kern="100" dirty="0">
                <a:latin typeface="宋体"/>
                <a:ea typeface="华文细黑"/>
                <a:cs typeface="Courier New"/>
              </a:rPr>
              <a:t>   </a:t>
            </a:r>
            <a:r>
              <a:rPr lang="en-US" altLang="zh-CN" sz="2800" kern="100" dirty="0" smtClean="0">
                <a:latin typeface="宋体"/>
                <a:ea typeface="华文细黑"/>
                <a:cs typeface="Courier New"/>
              </a:rPr>
              <a:t>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具有烯烃的化学性质，能发生加成反应和加聚反应等，该有机物经反应</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生成顺式聚合物</a:t>
            </a:r>
            <a:r>
              <a:rPr lang="en-US" altLang="zh-CN" sz="2800" kern="100" dirty="0">
                <a:latin typeface="Times New Roman"/>
                <a:ea typeface="华文细黑"/>
                <a:cs typeface="Courier New"/>
              </a:rPr>
              <a:t>P</a:t>
            </a:r>
            <a:r>
              <a:rPr lang="zh-CN" altLang="zh-CN" sz="2800" kern="100" dirty="0">
                <a:latin typeface="Times New Roman"/>
                <a:ea typeface="华文细黑"/>
                <a:cs typeface="Times New Roman"/>
              </a:rPr>
              <a:t>，则反应</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为加聚反应</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5" name="矩形 4"/>
          <p:cNvSpPr/>
          <p:nvPr/>
        </p:nvSpPr>
        <p:spPr>
          <a:xfrm>
            <a:off x="808699" y="1252711"/>
            <a:ext cx="9823011" cy="1384995"/>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反应</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的反应类型是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选填字母</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加聚反应</a:t>
            </a:r>
            <a:r>
              <a:rPr lang="en-US" altLang="zh-CN" sz="2800" kern="100" dirty="0">
                <a:latin typeface="Times New Roman"/>
                <a:ea typeface="华文细黑"/>
                <a:cs typeface="Courier New"/>
              </a:rPr>
              <a:t>  	b.</a:t>
            </a:r>
            <a:r>
              <a:rPr lang="zh-CN" altLang="zh-CN" sz="2800" kern="100" dirty="0" smtClean="0">
                <a:latin typeface="Times New Roman"/>
                <a:ea typeface="华文细黑"/>
                <a:cs typeface="Times New Roman"/>
              </a:rPr>
              <a:t>缩聚反应</a:t>
            </a:r>
            <a:endParaRPr lang="en-US" altLang="zh-CN" sz="2800" kern="100" dirty="0" smtClean="0">
              <a:latin typeface="Times New Roman"/>
              <a:ea typeface="华文细黑"/>
              <a:cs typeface="Times New Roman"/>
            </a:endParaRPr>
          </a:p>
        </p:txBody>
      </p:sp>
      <p:sp>
        <p:nvSpPr>
          <p:cNvPr id="4" name="矩形 3"/>
          <p:cNvSpPr/>
          <p:nvPr/>
        </p:nvSpPr>
        <p:spPr>
          <a:xfrm>
            <a:off x="6599262" y="1322398"/>
            <a:ext cx="343364" cy="523220"/>
          </a:xfrm>
          <a:prstGeom prst="rect">
            <a:avLst/>
          </a:prstGeom>
        </p:spPr>
        <p:txBody>
          <a:bodyPr wrap="none">
            <a:spAutoFit/>
          </a:bodyPr>
          <a:lstStyle/>
          <a:p>
            <a:r>
              <a:rPr lang="en-US" altLang="zh-CN" sz="2800" kern="100" dirty="0">
                <a:solidFill>
                  <a:srgbClr val="F79646">
                    <a:lumMod val="75000"/>
                  </a:srgbClr>
                </a:solidFill>
                <a:latin typeface="Times New Roman" pitchFamily="18" charset="0"/>
                <a:ea typeface="Times New Roman" pitchFamily="18" charset="0"/>
                <a:cs typeface="Times New Roman" pitchFamily="18" charset="0"/>
              </a:rPr>
              <a:t>a</a:t>
            </a:r>
            <a:endParaRPr lang="zh-CN" altLang="en-US" dirty="0"/>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0" name="圆角矩形 9"/>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423531108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0178"/>
                                        </p:tgtEl>
                                        <p:attrNameLst>
                                          <p:attrName>style.visibility</p:attrName>
                                        </p:attrNameLst>
                                      </p:cBhvr>
                                      <p:to>
                                        <p:strVal val="visible"/>
                                      </p:to>
                                    </p:set>
                                    <p:animEffect transition="in" filter="blinds(horizontal)">
                                      <p:cBhvr>
                                        <p:cTn id="7" dur="750"/>
                                        <p:tgtEl>
                                          <p:spTgt spid="5017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75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75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50178"/>
                                        </p:tgtEl>
                                      </p:cBhvr>
                                    </p:animEffect>
                                    <p:set>
                                      <p:cBhvr>
                                        <p:cTn id="20" dur="1" fill="hold">
                                          <p:stCondLst>
                                            <p:cond delay="499"/>
                                          </p:stCondLst>
                                        </p:cTn>
                                        <p:tgtEl>
                                          <p:spTgt spid="50178"/>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3"/>
                                        </p:tgtEl>
                                      </p:cBhvr>
                                    </p:animEffect>
                                    <p:set>
                                      <p:cBhvr>
                                        <p:cTn id="23" dur="1" fill="hold">
                                          <p:stCondLst>
                                            <p:cond delay="499"/>
                                          </p:stCondLst>
                                        </p:cTn>
                                        <p:tgtEl>
                                          <p:spTgt spid="3"/>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4"/>
                                        </p:tgtEl>
                                      </p:cBhvr>
                                    </p:animEffect>
                                    <p:set>
                                      <p:cBhvr>
                                        <p:cTn id="26"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10"/>
                  </p:tgtEl>
                </p:cond>
              </p:nextCondLst>
            </p:seq>
          </p:childTnLst>
        </p:cTn>
      </p:par>
    </p:tnLst>
    <p:bldLst>
      <p:bldP spid="3" grpId="0"/>
      <p:bldP spid="3" grpId="1"/>
      <p:bldP spid="4" grpId="0"/>
      <p:bldP spid="4" grpId="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799038" y="1182171"/>
            <a:ext cx="11344840" cy="670048"/>
          </a:xfrm>
          <a:prstGeom prst="rect">
            <a:avLst/>
          </a:prstGeom>
        </p:spPr>
        <p:txBody>
          <a:bodyPr wrap="square">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顺式聚合物</a:t>
            </a:r>
            <a:r>
              <a:rPr lang="en-US" altLang="zh-CN" sz="2800" kern="100" dirty="0">
                <a:latin typeface="Times New Roman"/>
                <a:ea typeface="华文细黑"/>
                <a:cs typeface="Courier New"/>
              </a:rPr>
              <a:t>P</a:t>
            </a:r>
            <a:r>
              <a:rPr lang="zh-CN" altLang="zh-CN" sz="2800" kern="100" dirty="0">
                <a:latin typeface="Times New Roman"/>
                <a:ea typeface="华文细黑"/>
                <a:cs typeface="Times New Roman"/>
              </a:rPr>
              <a:t>的结构式是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选填字母</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pic>
        <p:nvPicPr>
          <p:cNvPr id="51202" name="Picture 2" descr="HX577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622" y="2421682"/>
            <a:ext cx="7699041" cy="1101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52150" y="4593342"/>
            <a:ext cx="1116335" cy="726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736691" y="3846741"/>
            <a:ext cx="9823011" cy="2031325"/>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迁移</a:t>
            </a:r>
            <a:r>
              <a:rPr lang="zh-CN" altLang="zh-CN" sz="2800" kern="100" dirty="0">
                <a:latin typeface="Times New Roman"/>
                <a:ea typeface="华文细黑"/>
                <a:cs typeface="Times New Roman"/>
              </a:rPr>
              <a:t>应用课本中顺反异构体知识，推测顺式聚合物</a:t>
            </a:r>
            <a:r>
              <a:rPr lang="en-US" altLang="zh-CN" sz="2800" kern="100" dirty="0">
                <a:latin typeface="Times New Roman"/>
                <a:ea typeface="华文细黑"/>
                <a:cs typeface="Courier New"/>
              </a:rPr>
              <a:t>P</a:t>
            </a:r>
            <a:r>
              <a:rPr lang="zh-CN" altLang="zh-CN" sz="2800" kern="100" dirty="0">
                <a:latin typeface="Times New Roman"/>
                <a:ea typeface="华文细黑"/>
                <a:cs typeface="Times New Roman"/>
              </a:rPr>
              <a:t>分子中连接在</a:t>
            </a:r>
            <a:r>
              <a:rPr lang="en-US" altLang="zh-CN" sz="2800" kern="100" dirty="0">
                <a:latin typeface="宋体"/>
                <a:ea typeface="华文细黑"/>
                <a:cs typeface="Courier New"/>
              </a:rPr>
              <a:t>   </a:t>
            </a:r>
            <a:r>
              <a:rPr lang="en-US" altLang="zh-CN" sz="2800" kern="100" dirty="0" smtClean="0">
                <a:latin typeface="宋体"/>
                <a:ea typeface="华文细黑"/>
                <a:cs typeface="Courier New"/>
              </a:rPr>
              <a:t>     </a:t>
            </a:r>
            <a:r>
              <a:rPr lang="zh-CN" altLang="zh-CN" sz="2800" kern="100" dirty="0" smtClean="0">
                <a:latin typeface="Times New Roman"/>
                <a:ea typeface="华文细黑"/>
                <a:cs typeface="Times New Roman"/>
              </a:rPr>
              <a:t>两端</a:t>
            </a:r>
            <a:r>
              <a:rPr lang="zh-CN" altLang="zh-CN" sz="2800" kern="100" dirty="0">
                <a:latin typeface="Times New Roman"/>
                <a:ea typeface="华文细黑"/>
                <a:cs typeface="Times New Roman"/>
              </a:rPr>
              <a:t>碳原子的同种基团处于双键的同侧，故</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项正确。</a:t>
            </a:r>
            <a:endParaRPr lang="zh-CN" altLang="zh-CN" sz="2800" kern="100" dirty="0">
              <a:effectLst/>
              <a:latin typeface="宋体"/>
              <a:cs typeface="Courier New"/>
            </a:endParaRPr>
          </a:p>
        </p:txBody>
      </p:sp>
      <p:sp>
        <p:nvSpPr>
          <p:cNvPr id="7" name="矩形 6"/>
          <p:cNvSpPr/>
          <p:nvPr/>
        </p:nvSpPr>
        <p:spPr>
          <a:xfrm>
            <a:off x="7243172" y="1322398"/>
            <a:ext cx="36420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b</a:t>
            </a:r>
            <a:endParaRPr lang="zh-CN" altLang="en-US" sz="2800" dirty="0">
              <a:solidFill>
                <a:schemeClr val="accent6">
                  <a:lumMod val="75000"/>
                </a:schemeClr>
              </a:solidFill>
            </a:endParaRPr>
          </a:p>
        </p:txBody>
      </p:sp>
      <p:sp>
        <p:nvSpPr>
          <p:cNvPr id="10" name="矩形 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1" name="圆角矩形 10"/>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97246030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1203"/>
                                        </p:tgtEl>
                                        <p:attrNameLst>
                                          <p:attrName>style.visibility</p:attrName>
                                        </p:attrNameLst>
                                      </p:cBhvr>
                                      <p:to>
                                        <p:strVal val="visible"/>
                                      </p:to>
                                    </p:set>
                                    <p:animEffect transition="in" filter="blinds(horizontal)">
                                      <p:cBhvr>
                                        <p:cTn id="7" dur="500"/>
                                        <p:tgtEl>
                                          <p:spTgt spid="5120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51203"/>
                                        </p:tgtEl>
                                      </p:cBhvr>
                                    </p:animEffect>
                                    <p:set>
                                      <p:cBhvr>
                                        <p:cTn id="20" dur="1" fill="hold">
                                          <p:stCondLst>
                                            <p:cond delay="499"/>
                                          </p:stCondLst>
                                        </p:cTn>
                                        <p:tgtEl>
                                          <p:spTgt spid="51203"/>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3"/>
                                        </p:tgtEl>
                                      </p:cBhvr>
                                    </p:animEffect>
                                    <p:set>
                                      <p:cBhvr>
                                        <p:cTn id="23" dur="1" fill="hold">
                                          <p:stCondLst>
                                            <p:cond delay="499"/>
                                          </p:stCondLst>
                                        </p:cTn>
                                        <p:tgtEl>
                                          <p:spTgt spid="3"/>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7"/>
                                        </p:tgtEl>
                                      </p:cBhvr>
                                    </p:animEffect>
                                    <p:set>
                                      <p:cBhvr>
                                        <p:cTn id="26"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11"/>
                  </p:tgtEl>
                </p:cond>
              </p:nextCondLst>
            </p:seq>
          </p:childTnLst>
        </p:cTn>
      </p:par>
    </p:tnLst>
    <p:bldLst>
      <p:bldP spid="3" grpId="0"/>
      <p:bldP spid="3" grpId="1"/>
      <p:bldP spid="7" grpId="0"/>
      <p:bldP spid="7" grpId="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94606" y="544182"/>
            <a:ext cx="11344840" cy="1949508"/>
          </a:xfrm>
          <a:prstGeom prst="rect">
            <a:avLst/>
          </a:prstGeom>
        </p:spPr>
        <p:txBody>
          <a:bodyPr wrap="square">
            <a:spAutoFit/>
          </a:bodyPr>
          <a:lstStyle/>
          <a:p>
            <a:pPr algn="just">
              <a:lnSpc>
                <a:spcPct val="150000"/>
              </a:lnSpc>
              <a:spcAft>
                <a:spcPts val="0"/>
              </a:spcAft>
            </a:pPr>
            <a:r>
              <a:rPr lang="en-US" altLang="zh-CN" sz="2800" kern="100" dirty="0">
                <a:latin typeface="Times New Roman"/>
                <a:ea typeface="华文细黑"/>
                <a:cs typeface="Courier New"/>
              </a:rPr>
              <a:t>(4)A</a:t>
            </a:r>
            <a:r>
              <a:rPr lang="zh-CN" altLang="zh-CN" sz="2800" kern="100" dirty="0">
                <a:latin typeface="Times New Roman"/>
                <a:ea typeface="华文细黑"/>
                <a:cs typeface="Times New Roman"/>
              </a:rPr>
              <a:t>的相对分子质量为</a:t>
            </a:r>
            <a:r>
              <a:rPr lang="en-US" altLang="zh-CN" sz="2800" kern="100" dirty="0">
                <a:latin typeface="Times New Roman"/>
                <a:ea typeface="华文细黑"/>
                <a:cs typeface="Courier New"/>
              </a:rPr>
              <a:t>108</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反应</a:t>
            </a:r>
            <a:r>
              <a:rPr lang="en-US" altLang="zh-CN" sz="2800" kern="100" dirty="0">
                <a:latin typeface="宋体"/>
                <a:ea typeface="华文细黑"/>
                <a:cs typeface="Times New Roman"/>
              </a:rPr>
              <a:t>Ⅱ</a:t>
            </a:r>
            <a:r>
              <a:rPr lang="zh-CN" altLang="zh-CN" sz="2800" kern="100" dirty="0">
                <a:latin typeface="Times New Roman"/>
                <a:ea typeface="华文细黑"/>
                <a:cs typeface="Times New Roman"/>
              </a:rPr>
              <a:t>的化学方程式是</a:t>
            </a:r>
            <a:r>
              <a:rPr lang="en-US" altLang="zh-CN" sz="2800" kern="100" dirty="0">
                <a:latin typeface="Times New Roman"/>
                <a:ea typeface="华文细黑"/>
                <a:cs typeface="Courier New"/>
              </a:rPr>
              <a:t>_____________________________</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②</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B</a:t>
            </a:r>
            <a:r>
              <a:rPr lang="zh-CN" altLang="zh-CN" sz="2800" kern="100" dirty="0">
                <a:latin typeface="Times New Roman"/>
                <a:ea typeface="华文细黑"/>
                <a:cs typeface="Times New Roman"/>
              </a:rPr>
              <a:t>完全转化成</a:t>
            </a:r>
            <a:r>
              <a:rPr lang="en-US" altLang="zh-CN" sz="2800" kern="100" dirty="0">
                <a:latin typeface="Times New Roman"/>
                <a:ea typeface="华文细黑"/>
                <a:cs typeface="Courier New"/>
              </a:rPr>
              <a:t>M</a:t>
            </a:r>
            <a:r>
              <a:rPr lang="zh-CN" altLang="zh-CN" sz="2800" kern="100" dirty="0">
                <a:latin typeface="Times New Roman"/>
                <a:ea typeface="华文细黑"/>
                <a:cs typeface="Times New Roman"/>
              </a:rPr>
              <a:t>所消耗</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的质量是</a:t>
            </a:r>
            <a:r>
              <a:rPr lang="en-US" altLang="zh-CN" sz="2800" kern="100" dirty="0">
                <a:latin typeface="Times New Roman"/>
                <a:ea typeface="华文细黑"/>
                <a:cs typeface="Courier New"/>
              </a:rPr>
              <a:t>______g</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10" name="矩形 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1" name="圆角矩形 10">
            <a:hlinkClick r:id="rId2"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411297197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22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32917" y="2789185"/>
            <a:ext cx="2325985" cy="90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550590" y="837506"/>
            <a:ext cx="10636914" cy="2677656"/>
          </a:xfrm>
          <a:prstGeom prst="rect">
            <a:avLst/>
          </a:prstGeom>
        </p:spPr>
        <p:txBody>
          <a:bodyPr>
            <a:spAutoFit/>
          </a:bodyPr>
          <a:lstStyle/>
          <a:p>
            <a:pPr>
              <a:lnSpc>
                <a:spcPct val="150000"/>
              </a:lnSpc>
            </a:pPr>
            <a:r>
              <a:rPr lang="zh-CN" altLang="zh-CN" sz="2800" b="1" kern="100" dirty="0">
                <a:solidFill>
                  <a:srgbClr val="0000FF"/>
                </a:solidFill>
                <a:latin typeface="Times New Roman"/>
                <a:cs typeface="Times New Roman"/>
              </a:rPr>
              <a:t>解析　</a:t>
            </a:r>
            <a:r>
              <a:rPr lang="en-US" altLang="zh-CN" sz="2800" kern="100" dirty="0" smtClean="0">
                <a:latin typeface="宋体"/>
                <a:ea typeface="华文细黑"/>
                <a:cs typeface="Times New Roman"/>
              </a:rPr>
              <a:t>①</a:t>
            </a:r>
            <a:r>
              <a:rPr lang="zh-CN" altLang="zh-CN" sz="2800" kern="100" dirty="0">
                <a:latin typeface="Times New Roman"/>
                <a:ea typeface="华文细黑"/>
                <a:cs typeface="Times New Roman"/>
              </a:rPr>
              <a:t>结合题给信息</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中加成反应</a:t>
            </a:r>
            <a:r>
              <a:rPr lang="en-US" altLang="zh-CN" sz="2800" kern="100" dirty="0">
                <a:latin typeface="Times New Roman"/>
                <a:ea typeface="华文细黑"/>
              </a:rPr>
              <a:t>(</a:t>
            </a:r>
            <a:r>
              <a:rPr lang="zh-CN" altLang="zh-CN" sz="2800" kern="100" dirty="0">
                <a:latin typeface="Times New Roman"/>
                <a:ea typeface="华文细黑"/>
                <a:cs typeface="Times New Roman"/>
              </a:rPr>
              <a:t>成环反应</a:t>
            </a:r>
            <a:r>
              <a:rPr lang="en-US" altLang="zh-CN" sz="2800" kern="100" dirty="0">
                <a:latin typeface="Times New Roman"/>
                <a:ea typeface="华文细黑"/>
              </a:rPr>
              <a:t>)</a:t>
            </a:r>
            <a:r>
              <a:rPr lang="zh-CN" altLang="zh-CN" sz="2800" kern="100" dirty="0">
                <a:latin typeface="Times New Roman"/>
                <a:ea typeface="华文细黑"/>
                <a:cs typeface="Times New Roman"/>
              </a:rPr>
              <a:t>原理，推测反应</a:t>
            </a:r>
            <a:r>
              <a:rPr lang="en-US" altLang="zh-CN" sz="2800" kern="100" dirty="0">
                <a:latin typeface="宋体"/>
                <a:ea typeface="华文细黑"/>
                <a:cs typeface="Times New Roman"/>
              </a:rPr>
              <a:t>Ⅱ</a:t>
            </a:r>
            <a:r>
              <a:rPr lang="zh-CN" altLang="zh-CN" sz="2800" kern="100" dirty="0">
                <a:latin typeface="Times New Roman"/>
                <a:ea typeface="华文细黑"/>
                <a:cs typeface="Times New Roman"/>
              </a:rPr>
              <a:t>为</a:t>
            </a:r>
            <a:r>
              <a:rPr lang="en-US" altLang="zh-CN" sz="2800" kern="100" dirty="0">
                <a:latin typeface="Times New Roman"/>
                <a:ea typeface="华文细黑"/>
              </a:rPr>
              <a:t>2</a:t>
            </a:r>
            <a:r>
              <a:rPr lang="zh-CN" altLang="zh-CN" sz="2800" kern="100" dirty="0">
                <a:latin typeface="Times New Roman"/>
                <a:ea typeface="华文细黑"/>
                <a:cs typeface="Times New Roman"/>
              </a:rPr>
              <a:t>分子</a:t>
            </a:r>
            <a:r>
              <a:rPr lang="en-US" altLang="zh-CN" sz="2800" kern="100" dirty="0">
                <a:latin typeface="Times New Roman"/>
                <a:ea typeface="华文细黑"/>
              </a:rPr>
              <a:t>CH</a:t>
            </a:r>
            <a:r>
              <a:rPr lang="en-US" altLang="zh-CN" sz="2800" kern="100" baseline="-25000" dirty="0">
                <a:latin typeface="Times New Roman"/>
                <a:ea typeface="华文细黑"/>
              </a:rPr>
              <a:t>2</a:t>
            </a:r>
            <a:r>
              <a:rPr lang="en-US" altLang="zh-CN" sz="2800" kern="100" spc="-80" dirty="0" smtClean="0">
                <a:latin typeface="Times New Roman"/>
                <a:ea typeface="华文细黑"/>
              </a:rPr>
              <a:t>==</a:t>
            </a:r>
            <a:r>
              <a:rPr lang="en-US" altLang="zh-CN" sz="2800" kern="100" dirty="0" smtClean="0">
                <a:latin typeface="Times New Roman"/>
                <a:ea typeface="华文细黑"/>
              </a:rPr>
              <a:t>CH—CH</a:t>
            </a:r>
            <a:r>
              <a:rPr lang="en-US" altLang="zh-CN" sz="2800" kern="100" spc="-80" dirty="0" smtClean="0">
                <a:latin typeface="Times New Roman"/>
                <a:ea typeface="华文细黑"/>
              </a:rPr>
              <a:t>=</a:t>
            </a:r>
            <a:r>
              <a:rPr lang="en-US" altLang="zh-CN" sz="2800" kern="100" dirty="0" smtClean="0">
                <a:latin typeface="Times New Roman"/>
                <a:ea typeface="华文细黑"/>
              </a:rPr>
              <a:t>=</a:t>
            </a:r>
            <a:r>
              <a:rPr lang="en-US" altLang="zh-CN" sz="2800" kern="100" dirty="0">
                <a:latin typeface="Times New Roman"/>
                <a:ea typeface="华文细黑"/>
              </a:rPr>
              <a:t>CH</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在加热条件下发生加成反应</a:t>
            </a:r>
            <a:r>
              <a:rPr lang="en-US" altLang="zh-CN" sz="2800" kern="100" dirty="0">
                <a:latin typeface="Times New Roman"/>
                <a:ea typeface="华文细黑"/>
              </a:rPr>
              <a:t>(</a:t>
            </a:r>
            <a:r>
              <a:rPr lang="zh-CN" altLang="zh-CN" sz="2800" kern="100" dirty="0">
                <a:latin typeface="Times New Roman"/>
                <a:ea typeface="华文细黑"/>
                <a:cs typeface="Times New Roman"/>
              </a:rPr>
              <a:t>成环反应</a:t>
            </a:r>
            <a:r>
              <a:rPr lang="en-US" altLang="zh-CN" sz="2800" kern="100" dirty="0">
                <a:latin typeface="Times New Roman"/>
                <a:ea typeface="华文细黑"/>
              </a:rPr>
              <a:t>)</a:t>
            </a:r>
            <a:r>
              <a:rPr lang="zh-CN" altLang="zh-CN" sz="2800" kern="100" dirty="0">
                <a:latin typeface="Times New Roman"/>
                <a:ea typeface="华文细黑"/>
                <a:cs typeface="Times New Roman"/>
              </a:rPr>
              <a:t>生成</a:t>
            </a:r>
            <a:r>
              <a:rPr lang="en-US" altLang="zh-CN" sz="2800" kern="100" dirty="0">
                <a:latin typeface="Times New Roman"/>
                <a:ea typeface="华文细黑"/>
              </a:rPr>
              <a:t>A</a:t>
            </a:r>
            <a:r>
              <a:rPr lang="zh-CN" altLang="zh-CN" sz="2800" kern="100" dirty="0">
                <a:latin typeface="Times New Roman"/>
                <a:ea typeface="华文细黑"/>
                <a:cs typeface="Times New Roman"/>
              </a:rPr>
              <a:t>。又知</a:t>
            </a:r>
            <a:r>
              <a:rPr lang="en-US" altLang="zh-CN" sz="2800" kern="100" dirty="0">
                <a:latin typeface="Times New Roman"/>
                <a:ea typeface="华文细黑"/>
              </a:rPr>
              <a:t>A</a:t>
            </a:r>
            <a:r>
              <a:rPr lang="zh-CN" altLang="zh-CN" sz="2800" kern="100" dirty="0">
                <a:latin typeface="Times New Roman"/>
                <a:ea typeface="华文细黑"/>
                <a:cs typeface="Times New Roman"/>
              </a:rPr>
              <a:t>的相对分子质量为</a:t>
            </a:r>
            <a:r>
              <a:rPr lang="en-US" altLang="zh-CN" sz="2800" kern="100" dirty="0">
                <a:latin typeface="Times New Roman"/>
                <a:ea typeface="华文细黑"/>
              </a:rPr>
              <a:t>108</a:t>
            </a:r>
            <a:r>
              <a:rPr lang="zh-CN" altLang="zh-CN" sz="2800" kern="100" dirty="0">
                <a:latin typeface="Times New Roman"/>
                <a:ea typeface="华文细黑"/>
                <a:cs typeface="Times New Roman"/>
              </a:rPr>
              <a:t>，从而确定</a:t>
            </a:r>
            <a:r>
              <a:rPr lang="en-US" altLang="zh-CN" sz="2800" kern="100" dirty="0">
                <a:latin typeface="Times New Roman"/>
                <a:ea typeface="华文细黑"/>
              </a:rPr>
              <a:t>A</a:t>
            </a:r>
            <a:r>
              <a:rPr lang="zh-CN" altLang="zh-CN" sz="2800" kern="100" dirty="0">
                <a:latin typeface="Times New Roman"/>
                <a:ea typeface="华文细黑"/>
                <a:cs typeface="Times New Roman"/>
              </a:rPr>
              <a:t>的结构简式为</a:t>
            </a:r>
            <a:r>
              <a:rPr lang="en-US" altLang="zh-CN" sz="2800" kern="100" dirty="0">
                <a:latin typeface="Times New Roman"/>
                <a:ea typeface="华文细黑"/>
              </a:rPr>
              <a:t>    </a:t>
            </a:r>
            <a:r>
              <a:rPr lang="en-US" altLang="zh-CN" sz="2800" kern="100" dirty="0" smtClean="0">
                <a:latin typeface="Times New Roman"/>
                <a:ea typeface="华文细黑"/>
              </a:rPr>
              <a:t>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反应的化学方程式为</a:t>
            </a:r>
            <a:endParaRPr lang="zh-CN" altLang="en-US" sz="2800" dirty="0"/>
          </a:p>
        </p:txBody>
      </p:sp>
      <p:graphicFrame>
        <p:nvGraphicFramePr>
          <p:cNvPr id="4" name="对象 3"/>
          <p:cNvGraphicFramePr>
            <a:graphicFrameLocks noChangeAspect="1"/>
          </p:cNvGraphicFramePr>
          <p:nvPr>
            <p:extLst>
              <p:ext uri="{D42A27DB-BD31-4B8C-83A1-F6EECF244321}">
                <p14:modId xmlns:p14="http://schemas.microsoft.com/office/powerpoint/2010/main" val="4117705643"/>
              </p:ext>
            </p:extLst>
          </p:nvPr>
        </p:nvGraphicFramePr>
        <p:xfrm>
          <a:off x="7103318" y="2700456"/>
          <a:ext cx="6635750" cy="974725"/>
        </p:xfrm>
        <a:graphic>
          <a:graphicData uri="http://schemas.openxmlformats.org/presentationml/2006/ole">
            <mc:AlternateContent xmlns:mc="http://schemas.openxmlformats.org/markup-compatibility/2006">
              <mc:Choice xmlns:v="urn:schemas-microsoft-com:vml" Requires="v">
                <p:oleObj spid="_x0000_s78860" name="文档" r:id="rId4" imgW="6636118" imgH="974854" progId="Word.Document.12">
                  <p:embed/>
                </p:oleObj>
              </mc:Choice>
              <mc:Fallback>
                <p:oleObj name="文档" r:id="rId4" imgW="6636118" imgH="974854" progId="Word.Document.12">
                  <p:embed/>
                  <p:pic>
                    <p:nvPicPr>
                      <p:cNvPr id="0" name=""/>
                      <p:cNvPicPr/>
                      <p:nvPr/>
                    </p:nvPicPr>
                    <p:blipFill>
                      <a:blip r:embed="rId5"/>
                      <a:stretch>
                        <a:fillRect/>
                      </a:stretch>
                    </p:blipFill>
                    <p:spPr>
                      <a:xfrm>
                        <a:off x="7103318" y="2700456"/>
                        <a:ext cx="6635750" cy="974725"/>
                      </a:xfrm>
                      <a:prstGeom prst="rect">
                        <a:avLst/>
                      </a:prstGeom>
                    </p:spPr>
                  </p:pic>
                </p:oleObj>
              </mc:Fallback>
            </mc:AlternateContent>
          </a:graphicData>
        </a:graphic>
      </p:graphicFrame>
      <p:pic>
        <p:nvPicPr>
          <p:cNvPr id="522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4469" y="3725289"/>
            <a:ext cx="2312025" cy="936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2998862" y="3717284"/>
            <a:ext cx="543739" cy="656077"/>
          </a:xfrm>
          <a:prstGeom prst="rect">
            <a:avLst/>
          </a:prstGeom>
        </p:spPr>
        <p:txBody>
          <a:bodyPr wrap="none">
            <a:spAutoFit/>
          </a:bodyPr>
          <a:lstStyle/>
          <a:p>
            <a:pPr algn="just">
              <a:lnSpc>
                <a:spcPct val="150000"/>
              </a:lnSpc>
              <a:spcAft>
                <a:spcPts val="0"/>
              </a:spcAft>
            </a:pPr>
            <a:r>
              <a:rPr lang="zh-CN" altLang="zh-CN" sz="2800" kern="100" dirty="0">
                <a:latin typeface="Times New Roman"/>
                <a:ea typeface="华文细黑"/>
                <a:cs typeface="Times New Roman"/>
              </a:rPr>
              <a:t>。</a:t>
            </a:r>
            <a:endParaRPr lang="zh-CN" altLang="zh-CN" sz="2800" kern="100" dirty="0">
              <a:effectLst/>
              <a:latin typeface="宋体"/>
              <a:cs typeface="Courier New"/>
            </a:endParaRPr>
          </a:p>
        </p:txBody>
      </p:sp>
    </p:spTree>
    <p:extLst>
      <p:ext uri="{BB962C8B-B14F-4D97-AF65-F5344CB8AC3E}">
        <p14:creationId xmlns:p14="http://schemas.microsoft.com/office/powerpoint/2010/main" val="3814412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2226"/>
                                        </p:tgtEl>
                                        <p:attrNameLst>
                                          <p:attrName>style.visibility</p:attrName>
                                        </p:attrNameLst>
                                      </p:cBhvr>
                                      <p:to>
                                        <p:strVal val="visible"/>
                                      </p:to>
                                    </p:set>
                                    <p:animEffect transition="in" filter="blinds(horizontal)">
                                      <p:cBhvr>
                                        <p:cTn id="7" dur="500"/>
                                        <p:tgtEl>
                                          <p:spTgt spid="52226"/>
                                        </p:tgtEl>
                                      </p:cBhvr>
                                    </p:animEffect>
                                  </p:childTnLst>
                                </p:cTn>
                              </p:par>
                              <p:par>
                                <p:cTn id="8" presetID="3"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par>
                                <p:cTn id="11" presetID="3" presetClass="entr" presetSubtype="10" fill="hold" nodeType="withEffect">
                                  <p:stCondLst>
                                    <p:cond delay="0"/>
                                  </p:stCondLst>
                                  <p:childTnLst>
                                    <p:set>
                                      <p:cBhvr>
                                        <p:cTn id="12" dur="1" fill="hold">
                                          <p:stCondLst>
                                            <p:cond delay="0"/>
                                          </p:stCondLst>
                                        </p:cTn>
                                        <p:tgtEl>
                                          <p:spTgt spid="52227"/>
                                        </p:tgtEl>
                                        <p:attrNameLst>
                                          <p:attrName>style.visibility</p:attrName>
                                        </p:attrNameLst>
                                      </p:cBhvr>
                                      <p:to>
                                        <p:strVal val="visible"/>
                                      </p:to>
                                    </p:set>
                                    <p:animEffect transition="in" filter="blinds(horizontal)">
                                      <p:cBhvr>
                                        <p:cTn id="13" dur="500"/>
                                        <p:tgtEl>
                                          <p:spTgt spid="52227"/>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linds(horizontal)">
                                      <p:cBhvr>
                                        <p:cTn id="16" dur="500"/>
                                        <p:tgtEl>
                                          <p:spTgt spid="7"/>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blinds(horizontal)">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4038"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76779" y="2709714"/>
            <a:ext cx="1950275" cy="1564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9"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20862" y="1265089"/>
            <a:ext cx="1775815" cy="144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674218" y="325314"/>
            <a:ext cx="10324084" cy="5262979"/>
          </a:xfrm>
          <a:prstGeom prst="rect">
            <a:avLst/>
          </a:prstGeom>
        </p:spPr>
        <p:txBody>
          <a:bodyPr>
            <a:spAutoFit/>
          </a:bodyPr>
          <a:lstStyle/>
          <a:p>
            <a:pPr algn="just">
              <a:lnSpc>
                <a:spcPct val="20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结合信息</a:t>
            </a:r>
            <a:r>
              <a:rPr lang="en-US" altLang="zh-CN" sz="2800" kern="100" dirty="0">
                <a:latin typeface="宋体"/>
                <a:ea typeface="华文细黑"/>
                <a:cs typeface="Times New Roman"/>
              </a:rPr>
              <a:t>ⅱ</a:t>
            </a:r>
            <a:r>
              <a:rPr lang="zh-CN" altLang="zh-CN" sz="2800" kern="100" dirty="0">
                <a:latin typeface="Times New Roman"/>
                <a:ea typeface="华文细黑"/>
                <a:cs typeface="Times New Roman"/>
              </a:rPr>
              <a:t>中反应原理，</a:t>
            </a:r>
            <a:r>
              <a:rPr lang="zh-CN" altLang="zh-CN" sz="2800" kern="100" dirty="0">
                <a:latin typeface="宋体"/>
                <a:ea typeface="华文细黑"/>
                <a:cs typeface="Courier New"/>
              </a:rPr>
              <a:t> </a:t>
            </a:r>
            <a:r>
              <a:rPr lang="en-US" altLang="zh-CN" sz="2800" kern="100" dirty="0" smtClean="0">
                <a:latin typeface="宋体"/>
                <a:ea typeface="华文细黑"/>
                <a:cs typeface="Courier New"/>
              </a:rPr>
              <a:t>          </a:t>
            </a:r>
            <a:r>
              <a:rPr lang="zh-CN" altLang="zh-CN" sz="2800" kern="100" dirty="0" smtClean="0">
                <a:latin typeface="Times New Roman"/>
                <a:ea typeface="华文细黑"/>
                <a:cs typeface="Times New Roman"/>
              </a:rPr>
              <a:t>在</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Zn/H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作用下，发生开环反应，生成</a:t>
            </a:r>
            <a:r>
              <a:rPr lang="en-US" altLang="zh-CN" sz="2800" kern="100" dirty="0">
                <a:latin typeface="宋体"/>
                <a:ea typeface="华文细黑"/>
                <a:cs typeface="Courier New"/>
              </a:rPr>
              <a:t>   </a:t>
            </a:r>
            <a:r>
              <a:rPr lang="en-US" altLang="zh-CN" sz="2800" kern="100" dirty="0" smtClean="0">
                <a:latin typeface="宋体"/>
                <a:ea typeface="华文细黑"/>
                <a:cs typeface="Courier New"/>
              </a:rPr>
              <a:t>            </a:t>
            </a:r>
            <a:r>
              <a:rPr lang="zh-CN" altLang="zh-CN" sz="2800" kern="100" dirty="0" smtClean="0">
                <a:latin typeface="Times New Roman"/>
                <a:ea typeface="华文细黑"/>
                <a:cs typeface="Times New Roman"/>
              </a:rPr>
              <a:t>和</a:t>
            </a:r>
            <a:r>
              <a:rPr lang="en-US" altLang="zh-CN" sz="2800" kern="100" dirty="0">
                <a:latin typeface="Times New Roman"/>
                <a:ea typeface="华文细黑"/>
                <a:cs typeface="Courier New"/>
              </a:rPr>
              <a:t>HCHO</a:t>
            </a:r>
            <a:r>
              <a:rPr lang="zh-CN" altLang="zh-CN" sz="2800" kern="100" dirty="0">
                <a:latin typeface="Times New Roman"/>
                <a:ea typeface="华文细黑"/>
                <a:cs typeface="Times New Roman"/>
              </a:rPr>
              <a:t>，结合</a:t>
            </a:r>
            <a:r>
              <a:rPr lang="en-US" altLang="zh-CN" sz="2800" kern="100" dirty="0">
                <a:latin typeface="Times New Roman"/>
                <a:ea typeface="华文细黑"/>
                <a:cs typeface="Courier New"/>
              </a:rPr>
              <a:t>M</a:t>
            </a:r>
            <a:r>
              <a:rPr lang="zh-CN" altLang="zh-CN" sz="2800" kern="100" dirty="0">
                <a:latin typeface="Times New Roman"/>
                <a:ea typeface="华文细黑"/>
                <a:cs typeface="Times New Roman"/>
              </a:rPr>
              <a:t>的</a:t>
            </a:r>
            <a:r>
              <a:rPr lang="zh-CN" altLang="zh-CN" sz="2800" kern="100" dirty="0" smtClean="0">
                <a:latin typeface="Times New Roman"/>
                <a:ea typeface="华文细黑"/>
                <a:cs typeface="Times New Roman"/>
              </a:rPr>
              <a:t>结构简</a:t>
            </a:r>
            <a:endParaRPr lang="en-US" altLang="zh-CN" sz="2800" kern="100" dirty="0" smtClean="0">
              <a:latin typeface="Times New Roman"/>
              <a:ea typeface="华文细黑"/>
              <a:cs typeface="Times New Roman"/>
            </a:endParaRPr>
          </a:p>
          <a:p>
            <a:pPr algn="just">
              <a:lnSpc>
                <a:spcPct val="200000"/>
              </a:lnSpc>
              <a:spcAft>
                <a:spcPts val="0"/>
              </a:spcAft>
            </a:pPr>
            <a:endParaRPr lang="en-US" altLang="zh-CN" sz="2800" kern="100" dirty="0">
              <a:latin typeface="Times New Roman"/>
              <a:ea typeface="华文细黑"/>
              <a:cs typeface="Times New Roman"/>
            </a:endParaRPr>
          </a:p>
          <a:p>
            <a:pPr algn="just">
              <a:lnSpc>
                <a:spcPct val="200000"/>
              </a:lnSpc>
              <a:spcAft>
                <a:spcPts val="0"/>
              </a:spcAft>
            </a:pPr>
            <a:r>
              <a:rPr lang="zh-CN" altLang="zh-CN" sz="2800" kern="100" dirty="0" smtClean="0">
                <a:latin typeface="Times New Roman"/>
                <a:ea typeface="华文细黑"/>
                <a:cs typeface="Times New Roman"/>
              </a:rPr>
              <a:t>式</a:t>
            </a:r>
            <a:r>
              <a:rPr lang="zh-CN" altLang="zh-CN" sz="2800" kern="100" dirty="0">
                <a:latin typeface="Times New Roman"/>
                <a:ea typeface="华文细黑"/>
                <a:cs typeface="Times New Roman"/>
              </a:rPr>
              <a:t>可知，</a:t>
            </a:r>
            <a:r>
              <a:rPr lang="en-US" altLang="zh-CN" sz="2800" kern="100" dirty="0" smtClean="0">
                <a:latin typeface="Times New Roman"/>
                <a:ea typeface="华文细黑"/>
                <a:cs typeface="Courier New"/>
              </a:rPr>
              <a:t>B</a:t>
            </a:r>
            <a:r>
              <a:rPr lang="zh-CN" altLang="zh-CN" sz="2800" kern="100" dirty="0" smtClean="0">
                <a:latin typeface="Times New Roman"/>
                <a:ea typeface="华文细黑"/>
                <a:cs typeface="Times New Roman"/>
              </a:rPr>
              <a:t>为</a:t>
            </a:r>
            <a:r>
              <a:rPr lang="en-US" altLang="zh-CN" sz="2800" kern="100" dirty="0" smtClean="0">
                <a:latin typeface="宋体"/>
                <a:ea typeface="华文细黑"/>
                <a:cs typeface="Courier New"/>
              </a:rPr>
              <a:t>           </a:t>
            </a:r>
            <a:r>
              <a:rPr lang="zh-CN" altLang="zh-CN" sz="2800" kern="100" dirty="0" smtClean="0">
                <a:latin typeface="Times New Roman"/>
                <a:ea typeface="华文细黑"/>
                <a:cs typeface="Times New Roman"/>
              </a:rPr>
              <a:t>，</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HCHO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B</a:t>
            </a:r>
            <a:r>
              <a:rPr lang="zh-CN" altLang="zh-CN" sz="2800" kern="100" dirty="0">
                <a:latin typeface="Times New Roman"/>
                <a:ea typeface="华文细黑"/>
                <a:cs typeface="Times New Roman"/>
              </a:rPr>
              <a:t>含有</a:t>
            </a:r>
            <a:r>
              <a:rPr lang="en-US" altLang="zh-CN" sz="2800" kern="100" dirty="0">
                <a:latin typeface="Times New Roman"/>
                <a:ea typeface="华文细黑"/>
                <a:cs typeface="Courier New"/>
              </a:rPr>
              <a:t>3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—CHO</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200000"/>
              </a:lnSpc>
              <a:spcAft>
                <a:spcPts val="0"/>
              </a:spcAft>
            </a:pPr>
            <a:endParaRPr lang="en-US" altLang="zh-CN" sz="2800" kern="100" dirty="0">
              <a:latin typeface="Times New Roman"/>
              <a:ea typeface="华文细黑"/>
              <a:cs typeface="Times New Roman"/>
            </a:endParaRPr>
          </a:p>
          <a:p>
            <a:pPr algn="just">
              <a:lnSpc>
                <a:spcPct val="200000"/>
              </a:lnSpc>
              <a:spcAft>
                <a:spcPts val="0"/>
              </a:spcAft>
            </a:pPr>
            <a:r>
              <a:rPr lang="zh-CN" altLang="zh-CN" sz="2800" kern="100" dirty="0" smtClean="0">
                <a:latin typeface="Times New Roman"/>
                <a:ea typeface="华文细黑"/>
                <a:cs typeface="Times New Roman"/>
              </a:rPr>
              <a:t>可</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3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完全加成，消耗</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的质量为</a:t>
            </a:r>
            <a:r>
              <a:rPr lang="en-US" altLang="zh-CN" sz="2800" kern="100" dirty="0">
                <a:latin typeface="Times New Roman"/>
                <a:ea typeface="华文细黑"/>
                <a:cs typeface="Courier New"/>
              </a:rPr>
              <a:t>6 g</a:t>
            </a:r>
            <a:r>
              <a:rPr lang="zh-CN" altLang="zh-CN" sz="2800" kern="100" dirty="0">
                <a:latin typeface="Times New Roman"/>
                <a:ea typeface="华文细黑"/>
                <a:cs typeface="Times New Roman"/>
              </a:rPr>
              <a:t>。</a:t>
            </a:r>
            <a:endParaRPr lang="zh-CN" altLang="zh-CN" sz="2800" kern="100" dirty="0">
              <a:effectLst/>
              <a:latin typeface="宋体"/>
              <a:cs typeface="Courier New"/>
            </a:endParaRPr>
          </a:p>
        </p:txBody>
      </p:sp>
      <p:pic>
        <p:nvPicPr>
          <p:cNvPr id="9"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39187" y="477466"/>
            <a:ext cx="2228499" cy="890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497208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4038"/>
                                        </p:tgtEl>
                                        <p:attrNameLst>
                                          <p:attrName>style.visibility</p:attrName>
                                        </p:attrNameLst>
                                      </p:cBhvr>
                                      <p:to>
                                        <p:strVal val="visible"/>
                                      </p:to>
                                    </p:set>
                                    <p:animEffect transition="in" filter="blinds(horizontal)">
                                      <p:cBhvr>
                                        <p:cTn id="7" dur="500"/>
                                        <p:tgtEl>
                                          <p:spTgt spid="44038"/>
                                        </p:tgtEl>
                                      </p:cBhvr>
                                    </p:animEffect>
                                  </p:childTnLst>
                                </p:cTn>
                              </p:par>
                              <p:par>
                                <p:cTn id="8" presetID="3" presetClass="entr" presetSubtype="10" fill="hold" nodeType="withEffect">
                                  <p:stCondLst>
                                    <p:cond delay="0"/>
                                  </p:stCondLst>
                                  <p:childTnLst>
                                    <p:set>
                                      <p:cBhvr>
                                        <p:cTn id="9" dur="1" fill="hold">
                                          <p:stCondLst>
                                            <p:cond delay="0"/>
                                          </p:stCondLst>
                                        </p:cTn>
                                        <p:tgtEl>
                                          <p:spTgt spid="44039"/>
                                        </p:tgtEl>
                                        <p:attrNameLst>
                                          <p:attrName>style.visibility</p:attrName>
                                        </p:attrNameLst>
                                      </p:cBhvr>
                                      <p:to>
                                        <p:strVal val="visible"/>
                                      </p:to>
                                    </p:set>
                                    <p:animEffect transition="in" filter="blinds(horizontal)">
                                      <p:cBhvr>
                                        <p:cTn id="10" dur="500"/>
                                        <p:tgtEl>
                                          <p:spTgt spid="44039"/>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par>
                                <p:cTn id="14" presetID="3" presetClass="entr" presetSubtype="1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linds(horizontal)">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矩形 7"/>
          <p:cNvSpPr/>
          <p:nvPr/>
        </p:nvSpPr>
        <p:spPr>
          <a:xfrm>
            <a:off x="766614" y="1169608"/>
            <a:ext cx="1265090" cy="523220"/>
          </a:xfrm>
          <a:prstGeom prst="rect">
            <a:avLst/>
          </a:prstGeom>
        </p:spPr>
        <p:txBody>
          <a:bodyPr wrap="none">
            <a:spAutoFit/>
          </a:bodyPr>
          <a:lstStyle/>
          <a:p>
            <a:r>
              <a:rPr lang="zh-CN" altLang="zh-CN" sz="2800" b="1" kern="100" dirty="0">
                <a:solidFill>
                  <a:srgbClr val="0000FF"/>
                </a:solidFill>
                <a:latin typeface="Times New Roman"/>
                <a:cs typeface="Times New Roman"/>
              </a:rPr>
              <a:t>答案</a:t>
            </a:r>
            <a:r>
              <a:rPr lang="zh-CN" altLang="zh-CN" sz="2800" kern="100" dirty="0">
                <a:latin typeface="Times New Roman"/>
                <a:ea typeface="华文细黑"/>
                <a:cs typeface="Times New Roman"/>
              </a:rPr>
              <a:t>　</a:t>
            </a:r>
            <a:endParaRPr lang="zh-CN" altLang="en-US" sz="2800" dirty="0"/>
          </a:p>
        </p:txBody>
      </p:sp>
      <p:pic>
        <p:nvPicPr>
          <p:cNvPr id="44040" name="Picture 8"/>
          <p:cNvPicPr>
            <a:picLocks noChangeAspect="1" noChangeArrowheads="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l="6125" r="-6125"/>
          <a:stretch/>
        </p:blipFill>
        <p:spPr bwMode="auto">
          <a:xfrm>
            <a:off x="1707411" y="900740"/>
            <a:ext cx="7628155" cy="1008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838622" y="1908852"/>
            <a:ext cx="723275" cy="656846"/>
          </a:xfrm>
          <a:prstGeom prst="rect">
            <a:avLst/>
          </a:prstGeom>
        </p:spPr>
        <p:txBody>
          <a:bodyPr wrap="none">
            <a:spAutoFit/>
          </a:bodyPr>
          <a:lstStyle/>
          <a:p>
            <a:pPr algn="just">
              <a:lnSpc>
                <a:spcPct val="150000"/>
              </a:lnSpc>
              <a:spcAft>
                <a:spcPts val="0"/>
              </a:spcAft>
            </a:pPr>
            <a:r>
              <a:rPr lang="en-US" altLang="zh-CN" sz="2800" kern="100" dirty="0">
                <a:solidFill>
                  <a:schemeClr val="accent6">
                    <a:lumMod val="75000"/>
                  </a:schemeClr>
                </a:solidFill>
                <a:latin typeface="宋体"/>
                <a:ea typeface="华文细黑"/>
                <a:cs typeface="Times New Roman"/>
              </a:rPr>
              <a:t>②</a:t>
            </a:r>
            <a:r>
              <a:rPr lang="en-US" altLang="zh-CN" sz="2800" kern="100" dirty="0">
                <a:solidFill>
                  <a:schemeClr val="accent6">
                    <a:lumMod val="75000"/>
                  </a:schemeClr>
                </a:solidFill>
                <a:latin typeface="Times New Roman"/>
                <a:ea typeface="华文细黑"/>
                <a:cs typeface="Courier New"/>
              </a:rPr>
              <a:t>6</a:t>
            </a:r>
            <a:endParaRPr lang="zh-CN" altLang="zh-CN" sz="280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val="28366635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nodeType="withEffect">
                                  <p:stCondLst>
                                    <p:cond delay="0"/>
                                  </p:stCondLst>
                                  <p:childTnLst>
                                    <p:set>
                                      <p:cBhvr>
                                        <p:cTn id="9" dur="1" fill="hold">
                                          <p:stCondLst>
                                            <p:cond delay="0"/>
                                          </p:stCondLst>
                                        </p:cTn>
                                        <p:tgtEl>
                                          <p:spTgt spid="44040"/>
                                        </p:tgtEl>
                                        <p:attrNameLst>
                                          <p:attrName>style.visibility</p:attrName>
                                        </p:attrNameLst>
                                      </p:cBhvr>
                                      <p:to>
                                        <p:strVal val="visible"/>
                                      </p:to>
                                    </p:set>
                                    <p:animEffect transition="in" filter="blinds(horizontal)">
                                      <p:cBhvr>
                                        <p:cTn id="10" dur="500"/>
                                        <p:tgtEl>
                                          <p:spTgt spid="44040"/>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4566" y="1086010"/>
            <a:ext cx="11573330"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反应</a:t>
            </a:r>
            <a:r>
              <a:rPr lang="en-US" altLang="zh-CN" sz="2800" kern="100" dirty="0">
                <a:latin typeface="宋体"/>
                <a:ea typeface="华文细黑"/>
                <a:cs typeface="Times New Roman"/>
              </a:rPr>
              <a:t>Ⅲ</a:t>
            </a:r>
            <a:r>
              <a:rPr lang="zh-CN" altLang="zh-CN" sz="2800" kern="100" dirty="0">
                <a:latin typeface="Times New Roman"/>
                <a:ea typeface="华文细黑"/>
                <a:cs typeface="Times New Roman"/>
              </a:rPr>
              <a:t>的化学方程式是</a:t>
            </a:r>
            <a:r>
              <a:rPr lang="en-US" altLang="zh-CN" sz="2800" kern="100" dirty="0" smtClean="0">
                <a:latin typeface="Times New Roman"/>
                <a:ea typeface="华文细黑"/>
                <a:cs typeface="Courier New"/>
              </a:rPr>
              <a:t>____________________________</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pic>
        <p:nvPicPr>
          <p:cNvPr id="532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73852" y="1773610"/>
            <a:ext cx="1889906" cy="997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2" name="Picture 4" descr="去年732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70670" y="3429794"/>
            <a:ext cx="2281408" cy="1469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334566" y="1845618"/>
            <a:ext cx="11154462" cy="2541978"/>
          </a:xfrm>
          <a:prstGeom prst="rect">
            <a:avLst/>
          </a:prstGeom>
        </p:spPr>
        <p:txBody>
          <a:bodyPr wrap="square">
            <a:spAutoFit/>
          </a:bodyPr>
          <a:lstStyle/>
          <a:p>
            <a:pPr algn="just">
              <a:lnSpc>
                <a:spcPct val="200000"/>
              </a:lnSpc>
              <a:spcAft>
                <a:spcPts val="0"/>
              </a:spcAft>
            </a:pPr>
            <a:r>
              <a:rPr lang="zh-CN" altLang="zh-CN" sz="2800" b="1" kern="100" dirty="0">
                <a:solidFill>
                  <a:srgbClr val="0000FF"/>
                </a:solidFill>
                <a:latin typeface="Times New Roman"/>
                <a:cs typeface="Times New Roman"/>
              </a:rPr>
              <a:t>解析　</a:t>
            </a:r>
            <a:r>
              <a:rPr lang="en-US" altLang="zh-CN" sz="2800" kern="100" dirty="0" smtClean="0">
                <a:latin typeface="Times New Roman"/>
                <a:ea typeface="华文细黑"/>
                <a:cs typeface="Courier New"/>
              </a:rPr>
              <a:t>N</a:t>
            </a:r>
            <a:r>
              <a:rPr lang="zh-CN" altLang="zh-CN" sz="2800" kern="100" dirty="0">
                <a:latin typeface="Times New Roman"/>
                <a:ea typeface="华文细黑"/>
                <a:cs typeface="Times New Roman"/>
              </a:rPr>
              <a:t>的分子式为</a:t>
            </a:r>
            <a:r>
              <a:rPr lang="en-US" altLang="zh-CN" sz="2800" kern="100" dirty="0">
                <a:latin typeface="Times New Roman"/>
                <a:ea typeface="华文细黑"/>
                <a:cs typeface="Courier New"/>
              </a:rPr>
              <a:t>C</a:t>
            </a:r>
            <a:r>
              <a:rPr lang="en-US" altLang="zh-CN" sz="2800" kern="100" baseline="-25000" dirty="0">
                <a:latin typeface="Times New Roman"/>
                <a:ea typeface="华文细黑"/>
                <a:cs typeface="Courier New"/>
              </a:rPr>
              <a:t>13</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8</a:t>
            </a:r>
            <a:r>
              <a:rPr lang="en-US" altLang="zh-CN" sz="2800" kern="100" dirty="0">
                <a:latin typeface="Times New Roman"/>
                <a:ea typeface="华文细黑"/>
                <a:cs typeface="Courier New"/>
              </a:rPr>
              <a:t>Cl</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，而</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的分子式为</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r>
              <a:rPr lang="en-US" altLang="zh-CN" sz="2800" kern="100" dirty="0">
                <a:latin typeface="宋体"/>
                <a:ea typeface="华文细黑"/>
                <a:cs typeface="Courier New"/>
              </a:rPr>
              <a:t>   </a:t>
            </a:r>
            <a:r>
              <a:rPr lang="en-US" altLang="zh-CN" sz="2800" kern="100" dirty="0" smtClean="0">
                <a:latin typeface="宋体"/>
                <a:ea typeface="华文细黑"/>
                <a:cs typeface="Courier New"/>
              </a:rPr>
              <a:t>      </a:t>
            </a:r>
            <a:r>
              <a:rPr lang="zh-CN" altLang="zh-CN" sz="2800" kern="100" dirty="0" smtClean="0">
                <a:latin typeface="Times New Roman"/>
                <a:ea typeface="华文细黑"/>
                <a:cs typeface="Times New Roman"/>
              </a:rPr>
              <a:t>的</a:t>
            </a:r>
            <a:r>
              <a:rPr lang="zh-CN" altLang="zh-CN" sz="2800" kern="100" dirty="0">
                <a:latin typeface="Times New Roman"/>
                <a:ea typeface="华文细黑"/>
                <a:cs typeface="Times New Roman"/>
              </a:rPr>
              <a:t>分子式为</a:t>
            </a:r>
            <a:r>
              <a:rPr lang="en-US" altLang="zh-CN" sz="2800" kern="100" dirty="0">
                <a:latin typeface="Times New Roman"/>
                <a:ea typeface="华文细黑"/>
                <a:cs typeface="Courier New"/>
              </a:rPr>
              <a:t>C</a:t>
            </a:r>
            <a:r>
              <a:rPr lang="en-US" altLang="zh-CN" sz="2800" kern="100" baseline="-25000" dirty="0">
                <a:latin typeface="Times New Roman"/>
                <a:ea typeface="华文细黑"/>
                <a:cs typeface="Courier New"/>
              </a:rPr>
              <a:t>6</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Cl</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，由酚羟基邻位上的氢原子较活泼，可推出</a:t>
            </a:r>
            <a:r>
              <a:rPr lang="en-US" altLang="zh-CN" sz="2800" kern="100" dirty="0">
                <a:latin typeface="Times New Roman"/>
                <a:ea typeface="华文细黑"/>
                <a:cs typeface="Courier New"/>
              </a:rPr>
              <a:t>N</a:t>
            </a:r>
            <a:r>
              <a:rPr lang="zh-CN" altLang="zh-CN" sz="2800" kern="100" dirty="0">
                <a:latin typeface="Times New Roman"/>
                <a:ea typeface="华文细黑"/>
                <a:cs typeface="Times New Roman"/>
              </a:rPr>
              <a:t>的结构简式为</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所以</a:t>
            </a:r>
            <a:r>
              <a:rPr lang="zh-CN" altLang="zh-CN" sz="2800" kern="100" dirty="0">
                <a:latin typeface="Times New Roman"/>
                <a:ea typeface="华文细黑"/>
                <a:cs typeface="Times New Roman"/>
              </a:rPr>
              <a:t>反应</a:t>
            </a:r>
            <a:r>
              <a:rPr lang="en-US" altLang="zh-CN" sz="2800" kern="100" dirty="0">
                <a:latin typeface="宋体"/>
                <a:ea typeface="华文细黑"/>
                <a:cs typeface="Times New Roman"/>
              </a:rPr>
              <a:t>Ⅲ</a:t>
            </a:r>
            <a:r>
              <a:rPr lang="zh-CN" altLang="zh-CN" sz="2800" kern="100" dirty="0">
                <a:latin typeface="Times New Roman"/>
                <a:ea typeface="华文细黑"/>
                <a:cs typeface="Times New Roman"/>
              </a:rPr>
              <a:t>的化学方程式为</a:t>
            </a:r>
            <a:endParaRPr lang="zh-CN" altLang="zh-CN" sz="2800" kern="100" dirty="0">
              <a:effectLst/>
              <a:latin typeface="宋体"/>
              <a:cs typeface="Courier New"/>
            </a:endParaRPr>
          </a:p>
        </p:txBody>
      </p:sp>
      <p:pic>
        <p:nvPicPr>
          <p:cNvPr id="53253" name="Picture 5" descr="去年732B"/>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3615" y="4941962"/>
            <a:ext cx="5383994" cy="1650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6487571" y="5852626"/>
            <a:ext cx="543739" cy="656077"/>
          </a:xfrm>
          <a:prstGeom prst="rect">
            <a:avLst/>
          </a:prstGeom>
        </p:spPr>
        <p:txBody>
          <a:bodyPr wrap="none">
            <a:spAutoFit/>
          </a:bodyPr>
          <a:lstStyle/>
          <a:p>
            <a:pPr algn="ctr">
              <a:lnSpc>
                <a:spcPct val="150000"/>
              </a:lnSpc>
              <a:spcAft>
                <a:spcPts val="0"/>
              </a:spcAft>
            </a:pPr>
            <a:r>
              <a:rPr lang="zh-CN" altLang="zh-CN" sz="2800" kern="100" dirty="0">
                <a:latin typeface="Times New Roman"/>
                <a:ea typeface="华文细黑"/>
                <a:cs typeface="Times New Roman"/>
              </a:rPr>
              <a:t>。</a:t>
            </a:r>
            <a:endParaRPr lang="zh-CN" altLang="zh-CN" sz="2800" kern="100" dirty="0">
              <a:effectLst/>
              <a:latin typeface="宋体"/>
              <a:cs typeface="Courier New"/>
            </a:endParaRPr>
          </a:p>
        </p:txBody>
      </p:sp>
      <p:pic>
        <p:nvPicPr>
          <p:cNvPr id="53254" name="Picture 6" descr="HX577B"/>
          <p:cNvPicPr>
            <a:picLocks noChangeAspect="1" noChangeArrowheads="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459051" y="121142"/>
            <a:ext cx="4995632" cy="1554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0" name="圆角矩形 9"/>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38566881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3250"/>
                                        </p:tgtEl>
                                        <p:attrNameLst>
                                          <p:attrName>style.visibility</p:attrName>
                                        </p:attrNameLst>
                                      </p:cBhvr>
                                      <p:to>
                                        <p:strVal val="visible"/>
                                      </p:to>
                                    </p:set>
                                    <p:animEffect transition="in" filter="blinds(horizontal)">
                                      <p:cBhvr>
                                        <p:cTn id="7" dur="500"/>
                                        <p:tgtEl>
                                          <p:spTgt spid="53250"/>
                                        </p:tgtEl>
                                      </p:cBhvr>
                                    </p:animEffect>
                                  </p:childTnLst>
                                </p:cTn>
                              </p:par>
                              <p:par>
                                <p:cTn id="8" presetID="3" presetClass="entr" presetSubtype="10" fill="hold" nodeType="withEffect">
                                  <p:stCondLst>
                                    <p:cond delay="0"/>
                                  </p:stCondLst>
                                  <p:childTnLst>
                                    <p:set>
                                      <p:cBhvr>
                                        <p:cTn id="9" dur="1" fill="hold">
                                          <p:stCondLst>
                                            <p:cond delay="0"/>
                                          </p:stCondLst>
                                        </p:cTn>
                                        <p:tgtEl>
                                          <p:spTgt spid="53252"/>
                                        </p:tgtEl>
                                        <p:attrNameLst>
                                          <p:attrName>style.visibility</p:attrName>
                                        </p:attrNameLst>
                                      </p:cBhvr>
                                      <p:to>
                                        <p:strVal val="visible"/>
                                      </p:to>
                                    </p:set>
                                    <p:animEffect transition="in" filter="blinds(horizontal)">
                                      <p:cBhvr>
                                        <p:cTn id="10" dur="500"/>
                                        <p:tgtEl>
                                          <p:spTgt spid="5325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par>
                                <p:cTn id="14" presetID="3" presetClass="entr" presetSubtype="10" fill="hold" nodeType="withEffect">
                                  <p:stCondLst>
                                    <p:cond delay="0"/>
                                  </p:stCondLst>
                                  <p:childTnLst>
                                    <p:set>
                                      <p:cBhvr>
                                        <p:cTn id="15" dur="1" fill="hold">
                                          <p:stCondLst>
                                            <p:cond delay="0"/>
                                          </p:stCondLst>
                                        </p:cTn>
                                        <p:tgtEl>
                                          <p:spTgt spid="53253"/>
                                        </p:tgtEl>
                                        <p:attrNameLst>
                                          <p:attrName>style.visibility</p:attrName>
                                        </p:attrNameLst>
                                      </p:cBhvr>
                                      <p:to>
                                        <p:strVal val="visible"/>
                                      </p:to>
                                    </p:set>
                                    <p:animEffect transition="in" filter="blinds(horizontal)">
                                      <p:cBhvr>
                                        <p:cTn id="16" dur="500"/>
                                        <p:tgtEl>
                                          <p:spTgt spid="53253"/>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linds(horizontal)">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53254"/>
                                        </p:tgtEl>
                                        <p:attrNameLst>
                                          <p:attrName>style.visibility</p:attrName>
                                        </p:attrNameLst>
                                      </p:cBhvr>
                                      <p:to>
                                        <p:strVal val="visible"/>
                                      </p:to>
                                    </p:set>
                                    <p:animEffect transition="in" filter="blinds(horizontal)">
                                      <p:cBhvr>
                                        <p:cTn id="24" dur="500"/>
                                        <p:tgtEl>
                                          <p:spTgt spid="5325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nodeType="clickEffect">
                                  <p:stCondLst>
                                    <p:cond delay="0"/>
                                  </p:stCondLst>
                                  <p:childTnLst>
                                    <p:animEffect transition="out" filter="fade">
                                      <p:cBhvr>
                                        <p:cTn id="28" dur="500"/>
                                        <p:tgtEl>
                                          <p:spTgt spid="53250"/>
                                        </p:tgtEl>
                                      </p:cBhvr>
                                    </p:animEffect>
                                    <p:set>
                                      <p:cBhvr>
                                        <p:cTn id="29" dur="1" fill="hold">
                                          <p:stCondLst>
                                            <p:cond delay="499"/>
                                          </p:stCondLst>
                                        </p:cTn>
                                        <p:tgtEl>
                                          <p:spTgt spid="53250"/>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53252"/>
                                        </p:tgtEl>
                                      </p:cBhvr>
                                    </p:animEffect>
                                    <p:set>
                                      <p:cBhvr>
                                        <p:cTn id="32" dur="1" fill="hold">
                                          <p:stCondLst>
                                            <p:cond delay="499"/>
                                          </p:stCondLst>
                                        </p:cTn>
                                        <p:tgtEl>
                                          <p:spTgt spid="53252"/>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5"/>
                                        </p:tgtEl>
                                      </p:cBhvr>
                                    </p:animEffect>
                                    <p:set>
                                      <p:cBhvr>
                                        <p:cTn id="35" dur="1" fill="hold">
                                          <p:stCondLst>
                                            <p:cond delay="499"/>
                                          </p:stCondLst>
                                        </p:cTn>
                                        <p:tgtEl>
                                          <p:spTgt spid="5"/>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
                                        <p:tgtEl>
                                          <p:spTgt spid="53253"/>
                                        </p:tgtEl>
                                      </p:cBhvr>
                                    </p:animEffect>
                                    <p:set>
                                      <p:cBhvr>
                                        <p:cTn id="38" dur="1" fill="hold">
                                          <p:stCondLst>
                                            <p:cond delay="499"/>
                                          </p:stCondLst>
                                        </p:cTn>
                                        <p:tgtEl>
                                          <p:spTgt spid="53253"/>
                                        </p:tgtEl>
                                        <p:attrNameLst>
                                          <p:attrName>style.visibility</p:attrName>
                                        </p:attrNameLst>
                                      </p:cBhvr>
                                      <p:to>
                                        <p:strVal val="hidden"/>
                                      </p:to>
                                    </p:set>
                                  </p:childTnLst>
                                </p:cTn>
                              </p:par>
                              <p:par>
                                <p:cTn id="39" presetID="10" presetClass="exit" presetSubtype="0" fill="hold" grpId="1" nodeType="withEffect">
                                  <p:stCondLst>
                                    <p:cond delay="0"/>
                                  </p:stCondLst>
                                  <p:childTnLst>
                                    <p:animEffect transition="out" filter="fade">
                                      <p:cBhvr>
                                        <p:cTn id="40" dur="500"/>
                                        <p:tgtEl>
                                          <p:spTgt spid="7"/>
                                        </p:tgtEl>
                                      </p:cBhvr>
                                    </p:animEffect>
                                    <p:set>
                                      <p:cBhvr>
                                        <p:cTn id="41" dur="1" fill="hold">
                                          <p:stCondLst>
                                            <p:cond delay="499"/>
                                          </p:stCondLst>
                                        </p:cTn>
                                        <p:tgtEl>
                                          <p:spTgt spid="7"/>
                                        </p:tgtEl>
                                        <p:attrNameLst>
                                          <p:attrName>style.visibility</p:attrName>
                                        </p:attrNameLst>
                                      </p:cBhvr>
                                      <p:to>
                                        <p:strVal val="hidden"/>
                                      </p:to>
                                    </p:set>
                                  </p:childTnLst>
                                </p:cTn>
                              </p:par>
                              <p:par>
                                <p:cTn id="42" presetID="10" presetClass="exit" presetSubtype="0" fill="hold" nodeType="withEffect">
                                  <p:stCondLst>
                                    <p:cond delay="0"/>
                                  </p:stCondLst>
                                  <p:childTnLst>
                                    <p:animEffect transition="out" filter="fade">
                                      <p:cBhvr>
                                        <p:cTn id="43" dur="500"/>
                                        <p:tgtEl>
                                          <p:spTgt spid="53254"/>
                                        </p:tgtEl>
                                      </p:cBhvr>
                                    </p:animEffect>
                                    <p:set>
                                      <p:cBhvr>
                                        <p:cTn id="44" dur="1" fill="hold">
                                          <p:stCondLst>
                                            <p:cond delay="499"/>
                                          </p:stCondLst>
                                        </p:cTn>
                                        <p:tgtEl>
                                          <p:spTgt spid="53254"/>
                                        </p:tgtEl>
                                        <p:attrNameLst>
                                          <p:attrName>style.visibility</p:attrName>
                                        </p:attrNameLst>
                                      </p:cBhvr>
                                      <p:to>
                                        <p:strVal val="hidden"/>
                                      </p:to>
                                    </p:set>
                                  </p:childTnLst>
                                </p:cTn>
                              </p:par>
                            </p:childTnLst>
                          </p:cTn>
                        </p:par>
                      </p:childTnLst>
                    </p:cTn>
                  </p:par>
                </p:childTnLst>
              </p:cTn>
              <p:nextCondLst>
                <p:cond evt="onClick" delay="0">
                  <p:tgtEl>
                    <p:spTgt spid="10"/>
                  </p:tgtEl>
                </p:cond>
              </p:nextCondLst>
            </p:seq>
          </p:childTnLst>
        </p:cTn>
      </p:par>
    </p:tnLst>
    <p:bldLst>
      <p:bldP spid="5" grpId="0"/>
      <p:bldP spid="5" grpId="1"/>
      <p:bldP spid="7" grpId="0"/>
      <p:bldP spid="7" grpId="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54983" y="400166"/>
            <a:ext cx="11068815" cy="2031325"/>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(6)A</a:t>
            </a:r>
            <a:r>
              <a:rPr lang="zh-CN" altLang="zh-CN" sz="2800" kern="100" dirty="0">
                <a:latin typeface="Times New Roman"/>
                <a:ea typeface="华文细黑"/>
                <a:cs typeface="Times New Roman"/>
              </a:rPr>
              <a:t>的某些同分异构体在相同的反应条件下也能生成</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。写出</a:t>
            </a:r>
            <a:r>
              <a:rPr lang="zh-CN" altLang="zh-CN" sz="2800" kern="100" dirty="0" smtClean="0">
                <a:latin typeface="Times New Roman"/>
                <a:ea typeface="华文细黑"/>
                <a:cs typeface="Times New Roman"/>
              </a:rPr>
              <a:t>其中</a:t>
            </a:r>
            <a:endParaRPr lang="en-US" altLang="zh-CN" sz="2800" kern="100" dirty="0" smtClean="0">
              <a:latin typeface="Times New Roman"/>
              <a:ea typeface="华文细黑"/>
              <a:cs typeface="Times New Roman"/>
            </a:endParaRPr>
          </a:p>
          <a:p>
            <a:pPr algn="just">
              <a:lnSpc>
                <a:spcPct val="150000"/>
              </a:lnSpc>
              <a:spcAft>
                <a:spcPts val="0"/>
              </a:spcAft>
            </a:pPr>
            <a:endParaRPr lang="en-US" altLang="zh-CN" sz="2800" kern="100" dirty="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一</a:t>
            </a:r>
            <a:r>
              <a:rPr lang="zh-CN" altLang="zh-CN" sz="2800" kern="100" dirty="0">
                <a:latin typeface="Times New Roman"/>
                <a:ea typeface="华文细黑"/>
                <a:cs typeface="Times New Roman"/>
              </a:rPr>
              <a:t>种同分异构体的结构简式</a:t>
            </a:r>
            <a:r>
              <a:rPr lang="en-US" altLang="zh-CN" sz="2800" kern="100" dirty="0" smtClean="0">
                <a:latin typeface="Times New Roman"/>
                <a:ea typeface="华文细黑"/>
                <a:cs typeface="Courier New"/>
              </a:rPr>
              <a:t>________________________</a:t>
            </a:r>
            <a:r>
              <a:rPr lang="en-US" altLang="zh-CN" sz="2800" kern="100" dirty="0">
                <a:latin typeface="Times New Roman"/>
                <a:ea typeface="华文细黑"/>
                <a:cs typeface="Courier New"/>
              </a:rPr>
              <a:t>___</a:t>
            </a:r>
            <a:r>
              <a:rPr lang="en-US" altLang="zh-CN" sz="2800" kern="100" dirty="0" smtClean="0">
                <a:latin typeface="Times New Roman"/>
                <a:ea typeface="华文细黑"/>
                <a:cs typeface="Courier New"/>
              </a:rPr>
              <a:t>____</a:t>
            </a:r>
            <a:r>
              <a:rPr lang="zh-CN" altLang="zh-CN" sz="2800" kern="100" dirty="0">
                <a:latin typeface="Times New Roman"/>
                <a:ea typeface="华文细黑"/>
                <a:cs typeface="Times New Roman"/>
              </a:rPr>
              <a:t>。</a:t>
            </a:r>
            <a:endParaRPr lang="zh-CN" altLang="zh-CN" sz="2800" kern="100" dirty="0">
              <a:effectLst/>
              <a:latin typeface="宋体"/>
              <a:cs typeface="Courier New"/>
            </a:endParaRPr>
          </a:p>
        </p:txBody>
      </p:sp>
      <p:pic>
        <p:nvPicPr>
          <p:cNvPr id="542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34086" y="2774327"/>
            <a:ext cx="2553208" cy="943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5264" y="3494057"/>
            <a:ext cx="2065494" cy="1564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426844" y="2984386"/>
            <a:ext cx="10636914" cy="3323987"/>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kern="100" dirty="0" smtClean="0">
                <a:latin typeface="Times New Roman"/>
                <a:ea typeface="华文细黑"/>
                <a:cs typeface="Courier New"/>
              </a:rPr>
              <a:t>A</a:t>
            </a:r>
            <a:r>
              <a:rPr lang="zh-CN" altLang="zh-CN" sz="2800" kern="100" dirty="0">
                <a:latin typeface="Times New Roman"/>
                <a:ea typeface="华文细黑"/>
                <a:cs typeface="Times New Roman"/>
              </a:rPr>
              <a:t>的结构简式为</a:t>
            </a:r>
            <a:r>
              <a:rPr lang="en-US" altLang="zh-CN" sz="2800" kern="100" dirty="0">
                <a:latin typeface="宋体"/>
                <a:ea typeface="华文细黑"/>
                <a:cs typeface="Courier New"/>
              </a:rPr>
              <a:t>   </a:t>
            </a:r>
            <a:r>
              <a:rPr lang="en-US" altLang="zh-CN" sz="2800" kern="100" dirty="0" smtClean="0">
                <a:latin typeface="宋体"/>
                <a:ea typeface="华文细黑"/>
                <a:cs typeface="Courier New"/>
              </a:rPr>
              <a:t>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其同分异构体在</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Zn/H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作用下，也能生成</a:t>
            </a:r>
            <a:r>
              <a:rPr lang="en-US" altLang="zh-CN" sz="2800" kern="100" dirty="0">
                <a:latin typeface="Times New Roman"/>
                <a:ea typeface="华文细黑"/>
                <a:cs typeface="Courier New"/>
              </a:rPr>
              <a:t>B(</a:t>
            </a:r>
            <a:r>
              <a:rPr lang="en-US" altLang="zh-CN" sz="2800" kern="100" dirty="0">
                <a:latin typeface="宋体"/>
                <a:ea typeface="华文细黑"/>
                <a:cs typeface="Courier New"/>
              </a:rPr>
              <a:t>    </a:t>
            </a:r>
            <a:r>
              <a:rPr lang="en-US" altLang="zh-CN" sz="2800" kern="100" dirty="0" smtClean="0">
                <a:latin typeface="宋体"/>
                <a:ea typeface="华文细黑"/>
                <a:cs typeface="Courier New"/>
              </a:rPr>
              <a:t>           </a:t>
            </a: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C(HCHO)</a:t>
            </a:r>
            <a:r>
              <a:rPr lang="zh-CN" altLang="zh-CN" sz="2800" kern="100" dirty="0">
                <a:latin typeface="Times New Roman"/>
                <a:ea typeface="华文细黑"/>
                <a:cs typeface="Times New Roman"/>
              </a:rPr>
              <a:t>，根据</a:t>
            </a:r>
            <a:r>
              <a:rPr lang="zh-CN" altLang="zh-CN" sz="2800" kern="100" dirty="0" smtClean="0">
                <a:latin typeface="Times New Roman"/>
                <a:ea typeface="华文细黑"/>
                <a:cs typeface="Times New Roman"/>
              </a:rPr>
              <a:t>该</a:t>
            </a:r>
            <a:endParaRPr lang="en-US" altLang="zh-CN" sz="2800" kern="100" dirty="0" smtClean="0">
              <a:latin typeface="Times New Roman"/>
              <a:ea typeface="华文细黑"/>
              <a:cs typeface="Times New Roman"/>
            </a:endParaRPr>
          </a:p>
          <a:p>
            <a:pPr algn="just">
              <a:lnSpc>
                <a:spcPct val="150000"/>
              </a:lnSpc>
              <a:spcAft>
                <a:spcPts val="0"/>
              </a:spcAft>
            </a:pPr>
            <a:endParaRPr lang="en-US" altLang="zh-CN" sz="2800" kern="100" dirty="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反应</a:t>
            </a:r>
            <a:r>
              <a:rPr lang="zh-CN" altLang="zh-CN" sz="2800" kern="100" dirty="0">
                <a:latin typeface="Times New Roman"/>
                <a:ea typeface="华文细黑"/>
                <a:cs typeface="Times New Roman"/>
              </a:rPr>
              <a:t>的原理，逆向推理知</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的同分异构体的结构简式可能为</a:t>
            </a:r>
            <a:endParaRPr lang="zh-CN" altLang="zh-CN" sz="2800" kern="100" dirty="0">
              <a:latin typeface="宋体"/>
              <a:cs typeface="Courier New"/>
            </a:endParaRPr>
          </a:p>
          <a:p>
            <a:pPr algn="ctr">
              <a:lnSpc>
                <a:spcPct val="150000"/>
              </a:lnSpc>
              <a:spcAft>
                <a:spcPts val="0"/>
              </a:spcAft>
            </a:pP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2800" kern="100" dirty="0">
              <a:effectLst/>
              <a:latin typeface="宋体"/>
              <a:cs typeface="Courier New"/>
            </a:endParaRPr>
          </a:p>
        </p:txBody>
      </p:sp>
      <p:pic>
        <p:nvPicPr>
          <p:cNvPr id="11" name="Picture 4" descr="去年732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3312" y="5749580"/>
            <a:ext cx="5251854" cy="920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7" name="Picture 5" descr="HX578"/>
          <p:cNvPicPr>
            <a:picLocks noChangeAspect="1" noChangeArrowheads="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43688" y="1488606"/>
            <a:ext cx="5620651" cy="746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9" name="圆角矩形 8"/>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90076660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4275"/>
                                        </p:tgtEl>
                                        <p:attrNameLst>
                                          <p:attrName>style.visibility</p:attrName>
                                        </p:attrNameLst>
                                      </p:cBhvr>
                                      <p:to>
                                        <p:strVal val="visible"/>
                                      </p:to>
                                    </p:set>
                                    <p:animEffect transition="in" filter="blinds(horizontal)">
                                      <p:cBhvr>
                                        <p:cTn id="7" dur="500"/>
                                        <p:tgtEl>
                                          <p:spTgt spid="5427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par>
                                <p:cTn id="11" presetID="3" presetClass="entr" presetSubtype="1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linds(horizontal)">
                                      <p:cBhvr>
                                        <p:cTn id="13" dur="500"/>
                                        <p:tgtEl>
                                          <p:spTgt spid="11"/>
                                        </p:tgtEl>
                                      </p:cBhvr>
                                    </p:animEffect>
                                  </p:childTnLst>
                                </p:cTn>
                              </p:par>
                              <p:par>
                                <p:cTn id="14" presetID="3" presetClass="entr" presetSubtype="10" fill="hold" nodeType="withEffect">
                                  <p:stCondLst>
                                    <p:cond delay="0"/>
                                  </p:stCondLst>
                                  <p:childTnLst>
                                    <p:set>
                                      <p:cBhvr>
                                        <p:cTn id="15" dur="1" fill="hold">
                                          <p:stCondLst>
                                            <p:cond delay="0"/>
                                          </p:stCondLst>
                                        </p:cTn>
                                        <p:tgtEl>
                                          <p:spTgt spid="54274"/>
                                        </p:tgtEl>
                                        <p:attrNameLst>
                                          <p:attrName>style.visibility</p:attrName>
                                        </p:attrNameLst>
                                      </p:cBhvr>
                                      <p:to>
                                        <p:strVal val="visible"/>
                                      </p:to>
                                    </p:set>
                                    <p:animEffect transition="in" filter="blinds(horizontal)">
                                      <p:cBhvr>
                                        <p:cTn id="16" dur="500"/>
                                        <p:tgtEl>
                                          <p:spTgt spid="54274"/>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54277"/>
                                        </p:tgtEl>
                                        <p:attrNameLst>
                                          <p:attrName>style.visibility</p:attrName>
                                        </p:attrNameLst>
                                      </p:cBhvr>
                                      <p:to>
                                        <p:strVal val="visible"/>
                                      </p:to>
                                    </p:set>
                                    <p:animEffect transition="in" filter="blinds(horizontal)">
                                      <p:cBhvr>
                                        <p:cTn id="21" dur="500"/>
                                        <p:tgtEl>
                                          <p:spTgt spid="5427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54275"/>
                                        </p:tgtEl>
                                      </p:cBhvr>
                                    </p:animEffect>
                                    <p:set>
                                      <p:cBhvr>
                                        <p:cTn id="26" dur="1" fill="hold">
                                          <p:stCondLst>
                                            <p:cond delay="499"/>
                                          </p:stCondLst>
                                        </p:cTn>
                                        <p:tgtEl>
                                          <p:spTgt spid="54275"/>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7"/>
                                        </p:tgtEl>
                                      </p:cBhvr>
                                    </p:animEffect>
                                    <p:set>
                                      <p:cBhvr>
                                        <p:cTn id="29" dur="1" fill="hold">
                                          <p:stCondLst>
                                            <p:cond delay="499"/>
                                          </p:stCondLst>
                                        </p:cTn>
                                        <p:tgtEl>
                                          <p:spTgt spid="7"/>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11"/>
                                        </p:tgtEl>
                                      </p:cBhvr>
                                    </p:animEffect>
                                    <p:set>
                                      <p:cBhvr>
                                        <p:cTn id="32" dur="1" fill="hold">
                                          <p:stCondLst>
                                            <p:cond delay="499"/>
                                          </p:stCondLst>
                                        </p:cTn>
                                        <p:tgtEl>
                                          <p:spTgt spid="11"/>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54274"/>
                                        </p:tgtEl>
                                      </p:cBhvr>
                                    </p:animEffect>
                                    <p:set>
                                      <p:cBhvr>
                                        <p:cTn id="35" dur="1" fill="hold">
                                          <p:stCondLst>
                                            <p:cond delay="499"/>
                                          </p:stCondLst>
                                        </p:cTn>
                                        <p:tgtEl>
                                          <p:spTgt spid="54274"/>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
                                        <p:tgtEl>
                                          <p:spTgt spid="54277"/>
                                        </p:tgtEl>
                                      </p:cBhvr>
                                    </p:animEffect>
                                    <p:set>
                                      <p:cBhvr>
                                        <p:cTn id="38" dur="1" fill="hold">
                                          <p:stCondLst>
                                            <p:cond delay="499"/>
                                          </p:stCondLst>
                                        </p:cTn>
                                        <p:tgtEl>
                                          <p:spTgt spid="54277"/>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7" grpId="0"/>
      <p:bldP spid="7" grpId="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22598" y="837506"/>
            <a:ext cx="10743283" cy="195367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芳香化合物</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是一种基本化工原料，可以从煤和石油中得到，</a:t>
            </a:r>
            <a:r>
              <a:rPr lang="en-US" altLang="zh-CN" sz="2800" kern="100" dirty="0">
                <a:latin typeface="Times New Roman"/>
                <a:ea typeface="华文细黑"/>
                <a:cs typeface="Courier New"/>
              </a:rPr>
              <a:t>OPA</a:t>
            </a:r>
            <a:r>
              <a:rPr lang="zh-CN" altLang="zh-CN" sz="2800" kern="100" dirty="0">
                <a:latin typeface="Times New Roman"/>
                <a:ea typeface="华文细黑"/>
                <a:cs typeface="Times New Roman"/>
              </a:rPr>
              <a:t>是一种重要的有机化工中间体。</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E</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OPA</a:t>
            </a:r>
            <a:r>
              <a:rPr lang="zh-CN" altLang="zh-CN" sz="2800" kern="100" dirty="0">
                <a:latin typeface="Times New Roman"/>
                <a:ea typeface="华文细黑"/>
                <a:cs typeface="Times New Roman"/>
              </a:rPr>
              <a:t>的转化关系如下所示</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pic>
        <p:nvPicPr>
          <p:cNvPr id="55298" name="Picture 2" descr="去年744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83124" y="2709714"/>
            <a:ext cx="6168466" cy="374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a:hlinkClick r:id="rId3" action="ppaction://hlinksldjump"/>
          </p:cNvPr>
          <p:cNvSpPr/>
          <p:nvPr/>
        </p:nvSpPr>
        <p:spPr>
          <a:xfrm>
            <a:off x="40906" y="1"/>
            <a:ext cx="12149508"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12" name="组合 11"/>
          <p:cNvGrpSpPr/>
          <p:nvPr/>
        </p:nvGrpSpPr>
        <p:grpSpPr>
          <a:xfrm>
            <a:off x="1" y="-2"/>
            <a:ext cx="1836949" cy="634848"/>
            <a:chOff x="0" y="-2"/>
            <a:chExt cx="1377891" cy="634701"/>
          </a:xfrm>
          <a:solidFill>
            <a:srgbClr val="FFC000"/>
          </a:solidFill>
        </p:grpSpPr>
        <p:sp>
          <p:nvSpPr>
            <p:cNvPr id="13" name="矩形 12"/>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14" name="直角三角形 13"/>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5" name="矩形 14"/>
          <p:cNvSpPr/>
          <p:nvPr/>
        </p:nvSpPr>
        <p:spPr>
          <a:xfrm>
            <a:off x="1774726" y="36707"/>
            <a:ext cx="1826141" cy="584775"/>
          </a:xfrm>
          <a:prstGeom prst="rect">
            <a:avLst/>
          </a:prstGeom>
        </p:spPr>
        <p:txBody>
          <a:bodyPr wrap="none">
            <a:spAutoFit/>
          </a:bodyPr>
          <a:lstStyle/>
          <a:p>
            <a:pPr>
              <a:defRPr/>
            </a:pPr>
            <a:r>
              <a:rPr lang="zh-CN" altLang="en-US" sz="3200" b="1" dirty="0">
                <a:solidFill>
                  <a:schemeClr val="bg1"/>
                </a:solidFill>
                <a:latin typeface="+mj-ea"/>
                <a:ea typeface="+mj-ea"/>
              </a:rPr>
              <a:t>专题集训</a:t>
            </a:r>
          </a:p>
        </p:txBody>
      </p:sp>
      <p:sp>
        <p:nvSpPr>
          <p:cNvPr id="9" name="Rectangle 21">
            <a:hlinkClick r:id="rId4" action="ppaction://hlinksldjump"/>
          </p:cNvPr>
          <p:cNvSpPr>
            <a:spLocks noChangeArrowheads="1"/>
          </p:cNvSpPr>
          <p:nvPr/>
        </p:nvSpPr>
        <p:spPr bwMode="auto">
          <a:xfrm>
            <a:off x="10024894" y="-265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0" name="Rectangle 21">
            <a:hlinkClick r:id="rId3" action="ppaction://hlinksldjump"/>
          </p:cNvPr>
          <p:cNvSpPr>
            <a:spLocks noChangeArrowheads="1"/>
          </p:cNvSpPr>
          <p:nvPr/>
        </p:nvSpPr>
        <p:spPr bwMode="auto">
          <a:xfrm>
            <a:off x="10527072" y="-265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6" name="Rectangle 21">
            <a:hlinkClick r:id="rId5" action="ppaction://hlinksldjump"/>
          </p:cNvPr>
          <p:cNvSpPr>
            <a:spLocks noChangeArrowheads="1"/>
          </p:cNvSpPr>
          <p:nvPr/>
        </p:nvSpPr>
        <p:spPr bwMode="auto">
          <a:xfrm>
            <a:off x="11005108" y="-265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7" name="Rectangle 21">
            <a:hlinkClick r:id="rId6" action="ppaction://hlinksldjump"/>
          </p:cNvPr>
          <p:cNvSpPr>
            <a:spLocks noChangeArrowheads="1"/>
          </p:cNvSpPr>
          <p:nvPr/>
        </p:nvSpPr>
        <p:spPr bwMode="auto">
          <a:xfrm>
            <a:off x="11459002" y="-265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Tree>
    <p:extLst>
      <p:ext uri="{BB962C8B-B14F-4D97-AF65-F5344CB8AC3E}">
        <p14:creationId xmlns:p14="http://schemas.microsoft.com/office/powerpoint/2010/main" val="1189562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2058358025"/>
              </p:ext>
            </p:extLst>
          </p:nvPr>
        </p:nvGraphicFramePr>
        <p:xfrm>
          <a:off x="622598" y="837506"/>
          <a:ext cx="11305256" cy="4896544"/>
        </p:xfrm>
        <a:graphic>
          <a:graphicData uri="http://schemas.openxmlformats.org/drawingml/2006/table">
            <a:tbl>
              <a:tblPr/>
              <a:tblGrid>
                <a:gridCol w="6239914"/>
                <a:gridCol w="5065342"/>
              </a:tblGrid>
              <a:tr h="4896544">
                <a:tc>
                  <a:txBody>
                    <a:bodyPr/>
                    <a:lstStyle/>
                    <a:p>
                      <a:pPr marL="0" indent="0" algn="l">
                        <a:lnSpc>
                          <a:spcPct val="150000"/>
                        </a:lnSpc>
                        <a:spcAft>
                          <a:spcPts val="0"/>
                        </a:spcAft>
                      </a:pPr>
                      <a:r>
                        <a:rPr lang="en-US" sz="2800" kern="100" dirty="0">
                          <a:effectLst/>
                          <a:latin typeface="Times New Roman"/>
                          <a:ea typeface="华文细黑"/>
                          <a:cs typeface="Courier New"/>
                        </a:rPr>
                        <a:t>(3)C</a:t>
                      </a:r>
                      <a:r>
                        <a:rPr lang="zh-CN" sz="2800" kern="100" dirty="0">
                          <a:effectLst/>
                          <a:latin typeface="Times New Roman"/>
                          <a:ea typeface="华文细黑"/>
                          <a:cs typeface="Times New Roman"/>
                        </a:rPr>
                        <a:t>和</a:t>
                      </a:r>
                      <a:r>
                        <a:rPr lang="en-US" sz="2800" kern="100" dirty="0">
                          <a:effectLst/>
                          <a:latin typeface="Times New Roman"/>
                          <a:ea typeface="华文细黑"/>
                          <a:cs typeface="Courier New"/>
                        </a:rPr>
                        <a:t>D</a:t>
                      </a:r>
                      <a:r>
                        <a:rPr lang="zh-CN" sz="2800" kern="100" dirty="0">
                          <a:effectLst/>
                          <a:latin typeface="Times New Roman"/>
                          <a:ea typeface="华文细黑"/>
                          <a:cs typeface="Times New Roman"/>
                        </a:rPr>
                        <a:t>的结构简式分别</a:t>
                      </a:r>
                      <a:r>
                        <a:rPr lang="zh-CN" sz="2800" kern="100" dirty="0" smtClean="0">
                          <a:effectLst/>
                          <a:latin typeface="Times New Roman"/>
                          <a:ea typeface="华文细黑"/>
                          <a:cs typeface="Times New Roman"/>
                        </a:rPr>
                        <a:t>为</a:t>
                      </a:r>
                      <a:endParaRPr lang="en-US" altLang="zh-CN" sz="2800" kern="100" dirty="0" smtClean="0">
                        <a:effectLst/>
                        <a:latin typeface="Times New Roman"/>
                        <a:ea typeface="华文细黑"/>
                        <a:cs typeface="Times New Roman"/>
                      </a:endParaRPr>
                    </a:p>
                    <a:p>
                      <a:pPr algn="ctr">
                        <a:lnSpc>
                          <a:spcPct val="150000"/>
                        </a:lnSpc>
                        <a:spcAft>
                          <a:spcPts val="0"/>
                        </a:spcAft>
                      </a:pPr>
                      <a:endParaRPr lang="en-US" sz="2800" kern="100" dirty="0" smtClean="0">
                        <a:effectLst/>
                        <a:latin typeface="Times New Roman"/>
                        <a:ea typeface="华文细黑"/>
                        <a:cs typeface="Times New Roman"/>
                      </a:endParaRPr>
                    </a:p>
                    <a:p>
                      <a:pPr algn="ctr">
                        <a:lnSpc>
                          <a:spcPct val="150000"/>
                        </a:lnSpc>
                        <a:spcAft>
                          <a:spcPts val="0"/>
                        </a:spcAft>
                      </a:pPr>
                      <a:endParaRPr lang="en-US" sz="2800" kern="100" dirty="0" smtClean="0">
                        <a:effectLst/>
                        <a:latin typeface="Times New Roman"/>
                        <a:ea typeface="华文细黑"/>
                        <a:cs typeface="Times New Roman"/>
                      </a:endParaRPr>
                    </a:p>
                    <a:p>
                      <a:pPr algn="l">
                        <a:lnSpc>
                          <a:spcPct val="150000"/>
                        </a:lnSpc>
                        <a:spcAft>
                          <a:spcPts val="0"/>
                        </a:spcAft>
                      </a:pPr>
                      <a:r>
                        <a:rPr lang="en-US" sz="2800" kern="100" dirty="0" smtClean="0">
                          <a:effectLst/>
                          <a:latin typeface="Times New Roman"/>
                          <a:ea typeface="华文细黑"/>
                          <a:cs typeface="Courier New"/>
                        </a:rPr>
                        <a:t>_________________</a:t>
                      </a:r>
                      <a:r>
                        <a:rPr lang="zh-CN" sz="2800" kern="100" dirty="0" smtClean="0">
                          <a:effectLst/>
                          <a:latin typeface="Times New Roman"/>
                          <a:ea typeface="华文细黑"/>
                          <a:cs typeface="Times New Roman"/>
                        </a:rPr>
                        <a:t>、</a:t>
                      </a:r>
                      <a:r>
                        <a:rPr lang="en-US" sz="2800" kern="100" dirty="0" smtClean="0">
                          <a:effectLst/>
                          <a:latin typeface="Times New Roman"/>
                          <a:ea typeface="华文细黑"/>
                          <a:cs typeface="Courier New"/>
                        </a:rPr>
                        <a:t>__</a:t>
                      </a:r>
                      <a:r>
                        <a:rPr lang="en-US" altLang="zh-CN" sz="2800" kern="100" dirty="0" smtClean="0">
                          <a:effectLst/>
                          <a:latin typeface="Times New Roman"/>
                          <a:ea typeface="华文细黑"/>
                          <a:cs typeface="Courier New"/>
                        </a:rPr>
                        <a:t>_______________</a:t>
                      </a:r>
                      <a:r>
                        <a:rPr lang="zh-CN" sz="2800" kern="100" dirty="0" smtClean="0">
                          <a:effectLst/>
                          <a:latin typeface="Times New Roman"/>
                          <a:ea typeface="华文细黑"/>
                          <a:cs typeface="Times New Roman"/>
                        </a:rPr>
                        <a:t>。</a:t>
                      </a:r>
                      <a:endParaRPr lang="zh-CN" sz="2800" kern="100" dirty="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dirty="0">
                          <a:effectLst/>
                          <a:latin typeface="Times New Roman"/>
                          <a:ea typeface="华文细黑"/>
                          <a:cs typeface="Times New Roman"/>
                        </a:rPr>
                        <a:t>要求能根据</a:t>
                      </a:r>
                      <a:r>
                        <a:rPr lang="en-US" sz="2800" kern="100" dirty="0">
                          <a:effectLst/>
                          <a:latin typeface="宋体"/>
                          <a:ea typeface="华文细黑"/>
                          <a:cs typeface="Times New Roman"/>
                        </a:rPr>
                        <a:t>“</a:t>
                      </a:r>
                      <a:r>
                        <a:rPr lang="zh-CN" sz="2800" kern="100" dirty="0">
                          <a:effectLst/>
                          <a:latin typeface="Times New Roman"/>
                          <a:ea typeface="华文细黑"/>
                          <a:cs typeface="Times New Roman"/>
                        </a:rPr>
                        <a:t>聚乙烯醇缩</a:t>
                      </a:r>
                      <a:r>
                        <a:rPr lang="zh-CN" sz="2800" kern="100" dirty="0" smtClean="0">
                          <a:effectLst/>
                          <a:latin typeface="Times New Roman"/>
                          <a:ea typeface="华文细黑"/>
                          <a:cs typeface="Times New Roman"/>
                        </a:rPr>
                        <a:t>丁</a:t>
                      </a:r>
                      <a:endParaRPr lang="en-US" altLang="zh-CN" sz="2800" kern="100" dirty="0" smtClean="0">
                        <a:effectLst/>
                        <a:latin typeface="Times New Roman"/>
                        <a:ea typeface="华文细黑"/>
                        <a:cs typeface="Times New Roman"/>
                      </a:endParaRPr>
                    </a:p>
                    <a:p>
                      <a:pPr algn="l">
                        <a:lnSpc>
                          <a:spcPct val="150000"/>
                        </a:lnSpc>
                        <a:spcAft>
                          <a:spcPts val="0"/>
                        </a:spcAft>
                      </a:pPr>
                      <a:r>
                        <a:rPr lang="zh-CN" sz="2800" kern="100" dirty="0" smtClean="0">
                          <a:effectLst/>
                          <a:latin typeface="Times New Roman"/>
                          <a:ea typeface="华文细黑"/>
                          <a:cs typeface="Times New Roman"/>
                        </a:rPr>
                        <a:t>醛</a:t>
                      </a:r>
                      <a:r>
                        <a:rPr lang="en-US" sz="2800" kern="100" dirty="0">
                          <a:effectLst/>
                          <a:latin typeface="宋体"/>
                          <a:ea typeface="华文细黑"/>
                          <a:cs typeface="Times New Roman"/>
                        </a:rPr>
                        <a:t>”</a:t>
                      </a:r>
                      <a:r>
                        <a:rPr lang="zh-CN" sz="2800" kern="100" dirty="0">
                          <a:effectLst/>
                          <a:latin typeface="Times New Roman"/>
                          <a:ea typeface="华文细黑"/>
                          <a:cs typeface="Times New Roman"/>
                        </a:rPr>
                        <a:t>的名称及结构特点逆向推测</a:t>
                      </a:r>
                      <a:r>
                        <a:rPr lang="en-US" sz="2800" kern="100" dirty="0">
                          <a:effectLst/>
                          <a:latin typeface="Times New Roman"/>
                          <a:ea typeface="华文细黑"/>
                          <a:cs typeface="Courier New"/>
                        </a:rPr>
                        <a:t>C</a:t>
                      </a:r>
                      <a:r>
                        <a:rPr lang="zh-CN" sz="2800" kern="100" dirty="0">
                          <a:effectLst/>
                          <a:latin typeface="Times New Roman"/>
                          <a:ea typeface="华文细黑"/>
                          <a:cs typeface="Times New Roman"/>
                        </a:rPr>
                        <a:t>和</a:t>
                      </a:r>
                      <a:r>
                        <a:rPr lang="en-US" sz="2800" kern="100" dirty="0">
                          <a:effectLst/>
                          <a:latin typeface="Times New Roman"/>
                          <a:ea typeface="华文细黑"/>
                          <a:cs typeface="Courier New"/>
                        </a:rPr>
                        <a:t>D</a:t>
                      </a:r>
                      <a:r>
                        <a:rPr lang="zh-CN" sz="2800" kern="100" dirty="0">
                          <a:effectLst/>
                          <a:latin typeface="Times New Roman"/>
                          <a:ea typeface="华文细黑"/>
                          <a:cs typeface="Times New Roman"/>
                        </a:rPr>
                        <a:t>的结构简式</a:t>
                      </a:r>
                      <a:endParaRPr lang="zh-CN" sz="2800" kern="100" dirty="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5122" name="Picture 2"/>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65185" y="3060233"/>
            <a:ext cx="2133677" cy="1017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64781" y="4365898"/>
            <a:ext cx="2854161" cy="382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6" name="圆角矩形 5"/>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295047940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123"/>
                                        </p:tgtEl>
                                        <p:attrNameLst>
                                          <p:attrName>style.visibility</p:attrName>
                                        </p:attrNameLst>
                                      </p:cBhvr>
                                      <p:to>
                                        <p:strVal val="visible"/>
                                      </p:to>
                                    </p:set>
                                    <p:animEffect transition="in" filter="blinds(horizontal)">
                                      <p:cBhvr>
                                        <p:cTn id="7" dur="500"/>
                                        <p:tgtEl>
                                          <p:spTgt spid="5123"/>
                                        </p:tgtEl>
                                      </p:cBhvr>
                                    </p:animEffect>
                                  </p:childTnLst>
                                </p:cTn>
                              </p:par>
                              <p:par>
                                <p:cTn id="8" presetID="3" presetClass="entr" presetSubtype="10" fill="hold" nodeType="withEffect">
                                  <p:stCondLst>
                                    <p:cond delay="0"/>
                                  </p:stCondLst>
                                  <p:childTnLst>
                                    <p:set>
                                      <p:cBhvr>
                                        <p:cTn id="9" dur="1" fill="hold">
                                          <p:stCondLst>
                                            <p:cond delay="0"/>
                                          </p:stCondLst>
                                        </p:cTn>
                                        <p:tgtEl>
                                          <p:spTgt spid="5122"/>
                                        </p:tgtEl>
                                        <p:attrNameLst>
                                          <p:attrName>style.visibility</p:attrName>
                                        </p:attrNameLst>
                                      </p:cBhvr>
                                      <p:to>
                                        <p:strVal val="visible"/>
                                      </p:to>
                                    </p:set>
                                    <p:animEffect transition="in" filter="blinds(horizontal)">
                                      <p:cBhvr>
                                        <p:cTn id="10" dur="500"/>
                                        <p:tgtEl>
                                          <p:spTgt spid="512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5123"/>
                                        </p:tgtEl>
                                      </p:cBhvr>
                                    </p:animEffect>
                                    <p:set>
                                      <p:cBhvr>
                                        <p:cTn id="15" dur="1" fill="hold">
                                          <p:stCondLst>
                                            <p:cond delay="499"/>
                                          </p:stCondLst>
                                        </p:cTn>
                                        <p:tgtEl>
                                          <p:spTgt spid="5123"/>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500"/>
                                        <p:tgtEl>
                                          <p:spTgt spid="5122"/>
                                        </p:tgtEl>
                                      </p:cBhvr>
                                    </p:animEffect>
                                    <p:set>
                                      <p:cBhvr>
                                        <p:cTn id="18" dur="1" fill="hold">
                                          <p:stCondLst>
                                            <p:cond delay="499"/>
                                          </p:stCondLst>
                                        </p:cTn>
                                        <p:tgtEl>
                                          <p:spTgt spid="5122"/>
                                        </p:tgtEl>
                                        <p:attrNameLst>
                                          <p:attrName>style.visibility</p:attrName>
                                        </p:attrNameLst>
                                      </p:cBhvr>
                                      <p:to>
                                        <p:strVal val="hidden"/>
                                      </p:to>
                                    </p:set>
                                  </p:childTnLst>
                                </p:cTn>
                              </p:par>
                            </p:childTnLst>
                          </p:cTn>
                        </p:par>
                      </p:childTnLst>
                    </p:cTn>
                  </p:par>
                </p:childTnLst>
              </p:cTn>
              <p:nextCondLst>
                <p:cond evt="onClick" delay="0">
                  <p:tgtEl>
                    <p:spTgt spid="6"/>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53861" y="815372"/>
            <a:ext cx="10221865" cy="1303177"/>
          </a:xfrm>
          <a:prstGeom prst="rect">
            <a:avLst/>
          </a:prstGeom>
        </p:spPr>
        <p:txBody>
          <a:bodyPr>
            <a:spAutoFit/>
          </a:bodyPr>
          <a:lstStyle/>
          <a:p>
            <a:pPr algn="just">
              <a:lnSpc>
                <a:spcPct val="150000"/>
              </a:lnSpc>
              <a:spcAft>
                <a:spcPts val="0"/>
              </a:spcAft>
            </a:pPr>
            <a:r>
              <a:rPr lang="zh-CN" altLang="zh-CN" sz="2800" kern="100" dirty="0">
                <a:latin typeface="Times New Roman"/>
                <a:ea typeface="华文细黑"/>
                <a:cs typeface="Times New Roman"/>
              </a:rPr>
              <a:t>回答下列问题：</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a:t>
            </a:r>
            <a:r>
              <a:rPr lang="zh-CN" altLang="zh-CN" sz="2800" kern="100" dirty="0">
                <a:latin typeface="Times New Roman"/>
                <a:ea typeface="华文细黑"/>
                <a:cs typeface="Times New Roman"/>
              </a:rPr>
              <a:t>的化学名称是</a:t>
            </a:r>
            <a:r>
              <a:rPr lang="en-US" altLang="zh-CN" sz="2800" kern="100" dirty="0" smtClean="0">
                <a:latin typeface="Times New Roman"/>
                <a:ea typeface="华文细黑"/>
                <a:cs typeface="Courier New"/>
              </a:rPr>
              <a:t>________</a:t>
            </a:r>
            <a:r>
              <a:rPr lang="en-US" altLang="zh-CN" sz="2800" kern="100" dirty="0">
                <a:latin typeface="Times New Roman"/>
                <a:ea typeface="华文细黑"/>
                <a:cs typeface="Courier New"/>
              </a:rPr>
              <a:t>____</a:t>
            </a:r>
            <a:r>
              <a:rPr lang="zh-CN" altLang="zh-CN" sz="2800" kern="100" dirty="0" smtClean="0">
                <a:latin typeface="Times New Roman"/>
                <a:ea typeface="华文细黑"/>
                <a:cs typeface="Times New Roman"/>
              </a:rPr>
              <a:t>。</a:t>
            </a:r>
            <a:endParaRPr lang="zh-CN" altLang="zh-CN" sz="1050" kern="100" dirty="0">
              <a:effectLst/>
              <a:latin typeface="宋体"/>
              <a:cs typeface="Courier New"/>
            </a:endParaRPr>
          </a:p>
        </p:txBody>
      </p:sp>
      <p:sp>
        <p:nvSpPr>
          <p:cNvPr id="4" name="矩形 3"/>
          <p:cNvSpPr/>
          <p:nvPr/>
        </p:nvSpPr>
        <p:spPr>
          <a:xfrm>
            <a:off x="564425" y="2334573"/>
            <a:ext cx="10427325" cy="2031325"/>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根据反应条件，采用正推法推断各物质结构，根据有机物分子式以及限制条件写出同分异构体的结构简式。</a:t>
            </a:r>
            <a:endParaRPr lang="zh-CN" altLang="zh-CN" sz="2800" kern="100" dirty="0">
              <a:latin typeface="宋体"/>
              <a:cs typeface="Courier New"/>
            </a:endParaRPr>
          </a:p>
          <a:p>
            <a:pPr algn="just">
              <a:lnSpc>
                <a:spcPct val="150000"/>
              </a:lnSpc>
              <a:spcAft>
                <a:spcPts val="0"/>
              </a:spcAft>
            </a:pPr>
            <a:r>
              <a:rPr lang="zh-CN" altLang="zh-CN" sz="2800" kern="100" dirty="0" smtClean="0">
                <a:latin typeface="Times New Roman"/>
                <a:ea typeface="华文细黑"/>
                <a:cs typeface="Times New Roman"/>
              </a:rPr>
              <a:t>根据</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中取代基的位置可推知</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为邻二甲苯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7" name="矩形 6"/>
          <p:cNvSpPr/>
          <p:nvPr/>
        </p:nvSpPr>
        <p:spPr>
          <a:xfrm>
            <a:off x="3574926" y="1390464"/>
            <a:ext cx="1620957" cy="656077"/>
          </a:xfrm>
          <a:prstGeom prst="rect">
            <a:avLst/>
          </a:prstGeom>
        </p:spPr>
        <p:txBody>
          <a:bodyPr wrap="none">
            <a:spAutoFit/>
          </a:bodyPr>
          <a:lstStyle/>
          <a:p>
            <a:pPr algn="just">
              <a:lnSpc>
                <a:spcPct val="150000"/>
              </a:lnSpc>
              <a:spcAft>
                <a:spcPts val="0"/>
              </a:spcAft>
            </a:pPr>
            <a:r>
              <a:rPr lang="zh-CN" altLang="zh-CN" sz="2800" kern="100" dirty="0">
                <a:solidFill>
                  <a:schemeClr val="accent6">
                    <a:lumMod val="75000"/>
                  </a:schemeClr>
                </a:solidFill>
                <a:latin typeface="Times New Roman"/>
                <a:ea typeface="华文细黑"/>
                <a:cs typeface="Times New Roman"/>
              </a:rPr>
              <a:t>邻二甲苯</a:t>
            </a:r>
            <a:endParaRPr lang="zh-CN" altLang="zh-CN" sz="2800" kern="100" dirty="0">
              <a:solidFill>
                <a:schemeClr val="accent6">
                  <a:lumMod val="75000"/>
                </a:schemeClr>
              </a:solidFill>
              <a:effectLst/>
              <a:latin typeface="宋体"/>
              <a:cs typeface="Courier New"/>
            </a:endParaRPr>
          </a:p>
        </p:txBody>
      </p:sp>
      <p:sp>
        <p:nvSpPr>
          <p:cNvPr id="8" name="矩形 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0" name="圆角矩形 9"/>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6" name="Rectangle 21">
            <a:hlinkClick r:id="rId2" action="ppaction://hlinksldjump"/>
          </p:cNvPr>
          <p:cNvSpPr>
            <a:spLocks noChangeArrowheads="1"/>
          </p:cNvSpPr>
          <p:nvPr/>
        </p:nvSpPr>
        <p:spPr bwMode="auto">
          <a:xfrm>
            <a:off x="10024894" y="-265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7" name="Rectangle 21">
            <a:hlinkClick r:id="rId3" action="ppaction://hlinksldjump"/>
          </p:cNvPr>
          <p:cNvSpPr>
            <a:spLocks noChangeArrowheads="1"/>
          </p:cNvSpPr>
          <p:nvPr/>
        </p:nvSpPr>
        <p:spPr bwMode="auto">
          <a:xfrm>
            <a:off x="10527072" y="-265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8" name="Rectangle 21">
            <a:hlinkClick r:id="rId4" action="ppaction://hlinksldjump"/>
          </p:cNvPr>
          <p:cNvSpPr>
            <a:spLocks noChangeArrowheads="1"/>
          </p:cNvSpPr>
          <p:nvPr/>
        </p:nvSpPr>
        <p:spPr bwMode="auto">
          <a:xfrm>
            <a:off x="11005108" y="-265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9" name="Rectangle 21">
            <a:hlinkClick r:id="rId5" action="ppaction://hlinksldjump"/>
          </p:cNvPr>
          <p:cNvSpPr>
            <a:spLocks noChangeArrowheads="1"/>
          </p:cNvSpPr>
          <p:nvPr/>
        </p:nvSpPr>
        <p:spPr bwMode="auto">
          <a:xfrm>
            <a:off x="11459002" y="-265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Tree>
    <p:extLst>
      <p:ext uri="{BB962C8B-B14F-4D97-AF65-F5344CB8AC3E}">
        <p14:creationId xmlns:p14="http://schemas.microsoft.com/office/powerpoint/2010/main" val="417441130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blinds(horizontal)">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4"/>
                                        </p:tgtEl>
                                      </p:cBhvr>
                                    </p:animEffect>
                                    <p:set>
                                      <p:cBhvr>
                                        <p:cTn id="17" dur="1" fill="hold">
                                          <p:stCondLst>
                                            <p:cond delay="499"/>
                                          </p:stCondLst>
                                        </p:cTn>
                                        <p:tgtEl>
                                          <p:spTgt spid="4"/>
                                        </p:tgtEl>
                                        <p:attrNameLst>
                                          <p:attrName>style.visibility</p:attrName>
                                        </p:attrNameLst>
                                      </p:cBhvr>
                                      <p:to>
                                        <p:strVal val="hidden"/>
                                      </p:to>
                                    </p:set>
                                  </p:childTnLst>
                                </p:cTn>
                              </p:par>
                              <p:par>
                                <p:cTn id="18" presetID="10" presetClass="exit" presetSubtype="0" fill="hold" grpId="0" nodeType="withEffect">
                                  <p:stCondLst>
                                    <p:cond delay="0"/>
                                  </p:stCondLst>
                                  <p:childTnLst>
                                    <p:animEffect transition="out" filter="fade">
                                      <p:cBhvr>
                                        <p:cTn id="19" dur="500"/>
                                        <p:tgtEl>
                                          <p:spTgt spid="7">
                                            <p:txEl>
                                              <p:pRg st="0" end="0"/>
                                            </p:txEl>
                                          </p:spTgt>
                                        </p:tgtEl>
                                      </p:cBhvr>
                                    </p:animEffect>
                                    <p:set>
                                      <p:cBhvr>
                                        <p:cTn id="20" dur="1" fill="hold">
                                          <p:stCondLst>
                                            <p:cond delay="499"/>
                                          </p:stCondLst>
                                        </p:cTn>
                                        <p:tgtEl>
                                          <p:spTgt spid="7">
                                            <p:txEl>
                                              <p:pRg st="0" end="0"/>
                                            </p:txEl>
                                          </p:spTgt>
                                        </p:tgtEl>
                                        <p:attrNameLst>
                                          <p:attrName>style.visibility</p:attrName>
                                        </p:attrNameLst>
                                      </p:cBhvr>
                                      <p:to>
                                        <p:strVal val="hidden"/>
                                      </p:to>
                                    </p:set>
                                  </p:childTnLst>
                                </p:cTn>
                              </p:par>
                            </p:childTnLst>
                          </p:cTn>
                        </p:par>
                      </p:childTnLst>
                    </p:cTn>
                  </p:par>
                </p:childTnLst>
              </p:cTn>
              <p:nextCondLst>
                <p:cond evt="onClick" delay="0">
                  <p:tgtEl>
                    <p:spTgt spid="10"/>
                  </p:tgtEl>
                </p:cond>
              </p:nextCondLst>
            </p:seq>
          </p:childTnLst>
        </p:cTn>
      </p:par>
    </p:tnLst>
    <p:bldLst>
      <p:bldP spid="4" grpId="0"/>
      <p:bldP spid="4" grpId="1"/>
      <p:bldP spid="7" grpId="0" build="allAtOnce"/>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73733" y="3271643"/>
            <a:ext cx="11068815" cy="1384995"/>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该</a:t>
            </a:r>
            <a:r>
              <a:rPr lang="zh-CN" altLang="zh-CN" sz="2800" kern="100" dirty="0">
                <a:latin typeface="Times New Roman"/>
                <a:ea typeface="华文细黑"/>
                <a:cs typeface="Times New Roman"/>
              </a:rPr>
              <a:t>反应是取代反应，每个甲基上有</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个氢原子被溴原子取代，副反应的产物与</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互为同分异构体，可写出结构简式</a:t>
            </a:r>
            <a:r>
              <a:rPr lang="zh-CN" altLang="zh-CN" sz="2800" kern="100" dirty="0" smtClean="0">
                <a:latin typeface="Times New Roman"/>
                <a:ea typeface="华文细黑"/>
                <a:cs typeface="Times New Roman"/>
              </a:rPr>
              <a:t>为</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1050" kern="100" dirty="0">
              <a:effectLst/>
              <a:latin typeface="宋体"/>
              <a:cs typeface="Courier New"/>
            </a:endParaRPr>
          </a:p>
        </p:txBody>
      </p:sp>
      <p:pic>
        <p:nvPicPr>
          <p:cNvPr id="563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82355" y="4050624"/>
            <a:ext cx="1860692" cy="89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406574" y="549474"/>
            <a:ext cx="10636914" cy="267765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由</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生成</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的反应类型是</a:t>
            </a:r>
            <a:r>
              <a:rPr lang="en-US" altLang="zh-CN" sz="2800" kern="100" dirty="0" smtClean="0">
                <a:latin typeface="Times New Roman"/>
                <a:ea typeface="华文细黑"/>
                <a:cs typeface="Courier New"/>
              </a:rPr>
              <a:t>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______</a:t>
            </a:r>
            <a:r>
              <a:rPr lang="zh-CN" altLang="zh-CN" sz="2800" kern="100" dirty="0">
                <a:latin typeface="Times New Roman"/>
                <a:ea typeface="华文细黑"/>
                <a:cs typeface="Times New Roman"/>
              </a:rPr>
              <a:t>。在该反应的副产物中，与</a:t>
            </a:r>
            <a:r>
              <a:rPr lang="en-US" altLang="zh-CN" sz="2800" kern="100" dirty="0" smtClean="0">
                <a:latin typeface="Times New Roman"/>
                <a:ea typeface="华文细黑"/>
                <a:cs typeface="Courier New"/>
              </a:rPr>
              <a:t>B</a:t>
            </a:r>
          </a:p>
          <a:p>
            <a:pPr algn="just">
              <a:lnSpc>
                <a:spcPct val="150000"/>
              </a:lnSpc>
              <a:spcAft>
                <a:spcPts val="0"/>
              </a:spcAft>
            </a:pPr>
            <a:endParaRPr lang="en-US" altLang="zh-CN" sz="2800" kern="100" dirty="0">
              <a:latin typeface="Times New Roman"/>
              <a:ea typeface="华文细黑"/>
              <a:cs typeface="Courier New"/>
            </a:endParaRPr>
          </a:p>
          <a:p>
            <a:pPr algn="just">
              <a:lnSpc>
                <a:spcPct val="150000"/>
              </a:lnSpc>
              <a:spcAft>
                <a:spcPts val="0"/>
              </a:spcAft>
            </a:pP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互</a:t>
            </a:r>
            <a:r>
              <a:rPr lang="zh-CN" altLang="zh-CN" sz="2800" kern="100" dirty="0">
                <a:latin typeface="Times New Roman"/>
                <a:ea typeface="华文细黑"/>
                <a:cs typeface="Times New Roman"/>
              </a:rPr>
              <a:t>为同分异构体的化合物的结构简式为</a:t>
            </a:r>
            <a:r>
              <a:rPr lang="en-US" altLang="zh-CN" sz="2800" kern="100" dirty="0" smtClean="0">
                <a:latin typeface="Times New Roman"/>
                <a:ea typeface="华文细黑"/>
                <a:cs typeface="Courier New"/>
              </a:rPr>
              <a:t>_____________</a:t>
            </a:r>
            <a:r>
              <a:rPr lang="zh-CN" altLang="zh-CN" sz="2800" kern="100" dirty="0">
                <a:latin typeface="Times New Roman"/>
                <a:ea typeface="华文细黑"/>
                <a:cs typeface="Times New Roman"/>
              </a:rPr>
              <a:t>。</a:t>
            </a:r>
            <a:endParaRPr lang="zh-CN" altLang="zh-CN" sz="2800" kern="100" dirty="0">
              <a:effectLst/>
              <a:latin typeface="宋体"/>
              <a:cs typeface="Courier New"/>
            </a:endParaRPr>
          </a:p>
        </p:txBody>
      </p:sp>
      <p:pic>
        <p:nvPicPr>
          <p:cNvPr id="56324" name="Picture 4"/>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175326" y="1402690"/>
            <a:ext cx="1892208" cy="1595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9" name="圆角矩形 8"/>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 name="矩形 1"/>
          <p:cNvSpPr/>
          <p:nvPr/>
        </p:nvSpPr>
        <p:spPr>
          <a:xfrm>
            <a:off x="4708663" y="693490"/>
            <a:ext cx="1620957"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Times New Roman"/>
              </a:rPr>
              <a:t>取代反应</a:t>
            </a:r>
            <a:endParaRPr lang="zh-CN" altLang="en-US" sz="2800" dirty="0"/>
          </a:p>
        </p:txBody>
      </p:sp>
      <p:sp>
        <p:nvSpPr>
          <p:cNvPr id="20" name="Rectangle 21">
            <a:hlinkClick r:id="rId4" action="ppaction://hlinksldjump"/>
          </p:cNvPr>
          <p:cNvSpPr>
            <a:spLocks noChangeArrowheads="1"/>
          </p:cNvSpPr>
          <p:nvPr/>
        </p:nvSpPr>
        <p:spPr bwMode="auto">
          <a:xfrm>
            <a:off x="10024894" y="-265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1" name="Rectangle 21">
            <a:hlinkClick r:id="rId5" action="ppaction://hlinksldjump"/>
          </p:cNvPr>
          <p:cNvSpPr>
            <a:spLocks noChangeArrowheads="1"/>
          </p:cNvSpPr>
          <p:nvPr/>
        </p:nvSpPr>
        <p:spPr bwMode="auto">
          <a:xfrm>
            <a:off x="10527072" y="-265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2" name="Rectangle 21">
            <a:hlinkClick r:id="rId6" action="ppaction://hlinksldjump"/>
          </p:cNvPr>
          <p:cNvSpPr>
            <a:spLocks noChangeArrowheads="1"/>
          </p:cNvSpPr>
          <p:nvPr/>
        </p:nvSpPr>
        <p:spPr bwMode="auto">
          <a:xfrm>
            <a:off x="11005108" y="-265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3" name="Rectangle 21">
            <a:hlinkClick r:id="rId7" action="ppaction://hlinksldjump"/>
          </p:cNvPr>
          <p:cNvSpPr>
            <a:spLocks noChangeArrowheads="1"/>
          </p:cNvSpPr>
          <p:nvPr/>
        </p:nvSpPr>
        <p:spPr bwMode="auto">
          <a:xfrm>
            <a:off x="11459002" y="-265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Tree>
    <p:extLst>
      <p:ext uri="{BB962C8B-B14F-4D97-AF65-F5344CB8AC3E}">
        <p14:creationId xmlns:p14="http://schemas.microsoft.com/office/powerpoint/2010/main" val="179546305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nodeType="withEffect">
                                  <p:stCondLst>
                                    <p:cond delay="0"/>
                                  </p:stCondLst>
                                  <p:childTnLst>
                                    <p:set>
                                      <p:cBhvr>
                                        <p:cTn id="9" dur="1" fill="hold">
                                          <p:stCondLst>
                                            <p:cond delay="0"/>
                                          </p:stCondLst>
                                        </p:cTn>
                                        <p:tgtEl>
                                          <p:spTgt spid="56323"/>
                                        </p:tgtEl>
                                        <p:attrNameLst>
                                          <p:attrName>style.visibility</p:attrName>
                                        </p:attrNameLst>
                                      </p:cBhvr>
                                      <p:to>
                                        <p:strVal val="visible"/>
                                      </p:to>
                                    </p:set>
                                    <p:animEffect transition="in" filter="blinds(horizontal)">
                                      <p:cBhvr>
                                        <p:cTn id="10" dur="500"/>
                                        <p:tgtEl>
                                          <p:spTgt spid="56323"/>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par>
                                <p:cTn id="16" presetID="3" presetClass="entr" presetSubtype="10" fill="hold" nodeType="withEffect">
                                  <p:stCondLst>
                                    <p:cond delay="0"/>
                                  </p:stCondLst>
                                  <p:childTnLst>
                                    <p:set>
                                      <p:cBhvr>
                                        <p:cTn id="17" dur="1" fill="hold">
                                          <p:stCondLst>
                                            <p:cond delay="0"/>
                                          </p:stCondLst>
                                        </p:cTn>
                                        <p:tgtEl>
                                          <p:spTgt spid="56324"/>
                                        </p:tgtEl>
                                        <p:attrNameLst>
                                          <p:attrName>style.visibility</p:attrName>
                                        </p:attrNameLst>
                                      </p:cBhvr>
                                      <p:to>
                                        <p:strVal val="visible"/>
                                      </p:to>
                                    </p:set>
                                    <p:animEffect transition="in" filter="blinds(horizontal)">
                                      <p:cBhvr>
                                        <p:cTn id="18" dur="500"/>
                                        <p:tgtEl>
                                          <p:spTgt spid="5632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3"/>
                                        </p:tgtEl>
                                      </p:cBhvr>
                                    </p:animEffect>
                                    <p:set>
                                      <p:cBhvr>
                                        <p:cTn id="23" dur="1" fill="hold">
                                          <p:stCondLst>
                                            <p:cond delay="499"/>
                                          </p:stCondLst>
                                        </p:cTn>
                                        <p:tgtEl>
                                          <p:spTgt spid="3"/>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56323"/>
                                        </p:tgtEl>
                                      </p:cBhvr>
                                    </p:animEffect>
                                    <p:set>
                                      <p:cBhvr>
                                        <p:cTn id="26" dur="1" fill="hold">
                                          <p:stCondLst>
                                            <p:cond delay="499"/>
                                          </p:stCondLst>
                                        </p:cTn>
                                        <p:tgtEl>
                                          <p:spTgt spid="56323"/>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56324"/>
                                        </p:tgtEl>
                                      </p:cBhvr>
                                    </p:animEffect>
                                    <p:set>
                                      <p:cBhvr>
                                        <p:cTn id="29" dur="1" fill="hold">
                                          <p:stCondLst>
                                            <p:cond delay="499"/>
                                          </p:stCondLst>
                                        </p:cTn>
                                        <p:tgtEl>
                                          <p:spTgt spid="56324"/>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2"/>
                                        </p:tgtEl>
                                      </p:cBhvr>
                                    </p:animEffect>
                                    <p:set>
                                      <p:cBhvr>
                                        <p:cTn id="32" dur="1" fill="hold">
                                          <p:stCondLst>
                                            <p:cond delay="499"/>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3" grpId="0"/>
      <p:bldP spid="3" grpId="1"/>
      <p:bldP spid="2" grpId="0"/>
      <p:bldP spid="2" grpId="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80801" y="2044799"/>
            <a:ext cx="10221865" cy="65684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smtClean="0">
                <a:latin typeface="Times New Roman"/>
                <a:ea typeface="华文细黑"/>
                <a:cs typeface="Times New Roman"/>
              </a:rPr>
              <a:t>写出所有</a:t>
            </a:r>
            <a:r>
              <a:rPr lang="zh-CN" altLang="zh-CN" sz="2800" kern="100" dirty="0">
                <a:latin typeface="Times New Roman"/>
                <a:ea typeface="华文细黑"/>
                <a:cs typeface="Times New Roman"/>
              </a:rPr>
              <a:t>可能的结构简式：</a:t>
            </a:r>
            <a:r>
              <a:rPr lang="zh-CN" altLang="zh-CN" sz="2800" kern="100" dirty="0">
                <a:latin typeface="宋体"/>
                <a:ea typeface="Times New Roman"/>
                <a:cs typeface="Courier New"/>
              </a:rPr>
              <a:t> </a:t>
            </a:r>
            <a:r>
              <a:rPr lang="en-US" altLang="zh-CN" sz="2800" kern="100" dirty="0" smtClean="0">
                <a:latin typeface="宋体"/>
                <a:ea typeface="Times New Roman"/>
                <a:cs typeface="Courier New"/>
              </a:rPr>
              <a:t>_____________________</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4" name="矩形 3"/>
          <p:cNvSpPr/>
          <p:nvPr/>
        </p:nvSpPr>
        <p:spPr>
          <a:xfrm>
            <a:off x="677530" y="3052911"/>
            <a:ext cx="10674260" cy="1384995"/>
          </a:xfrm>
          <a:prstGeom prst="rect">
            <a:avLst/>
          </a:prstGeom>
        </p:spPr>
        <p:txBody>
          <a:bodyPr wrap="square">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kern="100" dirty="0" smtClean="0">
                <a:latin typeface="Times New Roman"/>
                <a:ea typeface="华文细黑"/>
                <a:cs typeface="Courier New"/>
              </a:rPr>
              <a:t>C</a:t>
            </a:r>
            <a:r>
              <a:rPr lang="zh-CN" altLang="zh-CN" sz="2800" kern="100" dirty="0">
                <a:latin typeface="Times New Roman"/>
                <a:ea typeface="华文细黑"/>
                <a:cs typeface="Times New Roman"/>
              </a:rPr>
              <a:t>为邻二甲苯的一溴取代产物，是</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在</a:t>
            </a:r>
            <a:r>
              <a:rPr lang="en-US" altLang="zh-CN" sz="2800" kern="100" dirty="0">
                <a:latin typeface="Times New Roman"/>
                <a:ea typeface="华文细黑"/>
                <a:cs typeface="Courier New"/>
              </a:rPr>
              <a:t>Br</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/FeBr</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的催化作用下发生苯环上的取代反应。</a:t>
            </a:r>
            <a:endParaRPr lang="zh-CN" altLang="zh-CN" sz="2800" kern="100" dirty="0">
              <a:effectLst/>
              <a:latin typeface="宋体"/>
              <a:cs typeface="Courier New"/>
            </a:endParaRPr>
          </a:p>
        </p:txBody>
      </p:sp>
      <p:pic>
        <p:nvPicPr>
          <p:cNvPr id="57346" name="Picture 2"/>
          <p:cNvPicPr>
            <a:picLocks noChangeAspect="1" noChangeArrowheads="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l="13493" t="-5186" r="-13493" b="5186"/>
          <a:stretch/>
        </p:blipFill>
        <p:spPr bwMode="auto">
          <a:xfrm>
            <a:off x="6217851" y="738209"/>
            <a:ext cx="3342231" cy="1783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8" name="圆角矩形 7"/>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19" name="Rectangle 21">
            <a:hlinkClick r:id="rId3" action="ppaction://hlinksldjump"/>
          </p:cNvPr>
          <p:cNvSpPr>
            <a:spLocks noChangeArrowheads="1"/>
          </p:cNvSpPr>
          <p:nvPr/>
        </p:nvSpPr>
        <p:spPr bwMode="auto">
          <a:xfrm>
            <a:off x="10024894" y="-265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0" name="Rectangle 21">
            <a:hlinkClick r:id="rId4" action="ppaction://hlinksldjump"/>
          </p:cNvPr>
          <p:cNvSpPr>
            <a:spLocks noChangeArrowheads="1"/>
          </p:cNvSpPr>
          <p:nvPr/>
        </p:nvSpPr>
        <p:spPr bwMode="auto">
          <a:xfrm>
            <a:off x="10527072" y="-265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1" name="Rectangle 21">
            <a:hlinkClick r:id="rId5" action="ppaction://hlinksldjump"/>
          </p:cNvPr>
          <p:cNvSpPr>
            <a:spLocks noChangeArrowheads="1"/>
          </p:cNvSpPr>
          <p:nvPr/>
        </p:nvSpPr>
        <p:spPr bwMode="auto">
          <a:xfrm>
            <a:off x="11005108" y="-265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2" name="Rectangle 21">
            <a:hlinkClick r:id="rId6" action="ppaction://hlinksldjump"/>
          </p:cNvPr>
          <p:cNvSpPr>
            <a:spLocks noChangeArrowheads="1"/>
          </p:cNvSpPr>
          <p:nvPr/>
        </p:nvSpPr>
        <p:spPr bwMode="auto">
          <a:xfrm>
            <a:off x="11459002" y="-265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Tree>
    <p:extLst>
      <p:ext uri="{BB962C8B-B14F-4D97-AF65-F5344CB8AC3E}">
        <p14:creationId xmlns:p14="http://schemas.microsoft.com/office/powerpoint/2010/main" val="12486122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7346"/>
                                        </p:tgtEl>
                                        <p:attrNameLst>
                                          <p:attrName>style.visibility</p:attrName>
                                        </p:attrNameLst>
                                      </p:cBhvr>
                                      <p:to>
                                        <p:strVal val="visible"/>
                                      </p:to>
                                    </p:set>
                                    <p:animEffect transition="in" filter="blinds(horizontal)">
                                      <p:cBhvr>
                                        <p:cTn id="12" dur="500"/>
                                        <p:tgtEl>
                                          <p:spTgt spid="573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4"/>
                                        </p:tgtEl>
                                      </p:cBhvr>
                                    </p:animEffect>
                                    <p:set>
                                      <p:cBhvr>
                                        <p:cTn id="17" dur="1" fill="hold">
                                          <p:stCondLst>
                                            <p:cond delay="499"/>
                                          </p:stCondLst>
                                        </p:cTn>
                                        <p:tgtEl>
                                          <p:spTgt spid="4"/>
                                        </p:tgtEl>
                                        <p:attrNameLst>
                                          <p:attrName>style.visibility</p:attrName>
                                        </p:attrNameLst>
                                      </p:cBhvr>
                                      <p:to>
                                        <p:strVal val="hidden"/>
                                      </p:to>
                                    </p:set>
                                  </p:childTnLst>
                                </p:cTn>
                              </p:par>
                              <p:par>
                                <p:cTn id="18" presetID="10" presetClass="exit" presetSubtype="0" fill="hold" nodeType="withEffect">
                                  <p:stCondLst>
                                    <p:cond delay="0"/>
                                  </p:stCondLst>
                                  <p:childTnLst>
                                    <p:animEffect transition="out" filter="fade">
                                      <p:cBhvr>
                                        <p:cTn id="19" dur="500"/>
                                        <p:tgtEl>
                                          <p:spTgt spid="57346"/>
                                        </p:tgtEl>
                                      </p:cBhvr>
                                    </p:animEffect>
                                    <p:set>
                                      <p:cBhvr>
                                        <p:cTn id="20" dur="1" fill="hold">
                                          <p:stCondLst>
                                            <p:cond delay="499"/>
                                          </p:stCondLst>
                                        </p:cTn>
                                        <p:tgtEl>
                                          <p:spTgt spid="57346"/>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bldLst>
      <p:bldP spid="4" grpId="0"/>
      <p:bldP spid="4" grpId="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78582" y="462365"/>
            <a:ext cx="11068815" cy="2031325"/>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(4)D(</a:t>
            </a:r>
            <a:r>
              <a:rPr lang="zh-CN" altLang="zh-CN" sz="2800" kern="100" dirty="0">
                <a:latin typeface="Times New Roman"/>
                <a:ea typeface="华文细黑"/>
                <a:cs typeface="Times New Roman"/>
              </a:rPr>
              <a:t>邻苯二甲酸二乙酯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是一种增塑剂。请用</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、不超过两个碳的</a:t>
            </a:r>
            <a:r>
              <a:rPr lang="zh-CN" altLang="zh-CN" sz="2800" kern="100" dirty="0" smtClean="0">
                <a:latin typeface="Times New Roman"/>
                <a:ea typeface="华文细黑"/>
                <a:cs typeface="Times New Roman"/>
              </a:rPr>
              <a:t>有机及</a:t>
            </a:r>
            <a:r>
              <a:rPr lang="zh-CN" altLang="zh-CN" sz="2800" kern="100" dirty="0">
                <a:latin typeface="Times New Roman"/>
                <a:ea typeface="华文细黑"/>
                <a:cs typeface="Times New Roman"/>
              </a:rPr>
              <a:t>合适的无机试剂为原料，经两步反应合成</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。简要写出其合成路线</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__________________________________________________</a:t>
            </a:r>
            <a:r>
              <a:rPr lang="zh-CN" altLang="zh-CN" sz="2800" kern="100" dirty="0">
                <a:latin typeface="Times New Roman"/>
                <a:ea typeface="华文细黑"/>
                <a:cs typeface="Times New Roman"/>
              </a:rPr>
              <a:t>。</a:t>
            </a:r>
            <a:endParaRPr lang="zh-CN" altLang="zh-CN" sz="2800" kern="100" dirty="0">
              <a:effectLst/>
              <a:latin typeface="宋体"/>
              <a:cs typeface="Courier New"/>
            </a:endParaRPr>
          </a:p>
        </p:txBody>
      </p:sp>
      <p:sp>
        <p:nvSpPr>
          <p:cNvPr id="10" name="矩形 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1" name="圆角矩形 10">
            <a:hlinkClick r:id="rId2"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14" name="Rectangle 21">
            <a:hlinkClick r:id="rId3" action="ppaction://hlinksldjump"/>
          </p:cNvPr>
          <p:cNvSpPr>
            <a:spLocks noChangeArrowheads="1"/>
          </p:cNvSpPr>
          <p:nvPr/>
        </p:nvSpPr>
        <p:spPr bwMode="auto">
          <a:xfrm>
            <a:off x="10024894" y="-265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5" name="Rectangle 21">
            <a:hlinkClick r:id="rId4" action="ppaction://hlinksldjump"/>
          </p:cNvPr>
          <p:cNvSpPr>
            <a:spLocks noChangeArrowheads="1"/>
          </p:cNvSpPr>
          <p:nvPr/>
        </p:nvSpPr>
        <p:spPr bwMode="auto">
          <a:xfrm>
            <a:off x="10527072" y="-265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6" name="Rectangle 21">
            <a:hlinkClick r:id="rId5" action="ppaction://hlinksldjump"/>
          </p:cNvPr>
          <p:cNvSpPr>
            <a:spLocks noChangeArrowheads="1"/>
          </p:cNvSpPr>
          <p:nvPr/>
        </p:nvSpPr>
        <p:spPr bwMode="auto">
          <a:xfrm>
            <a:off x="11005108" y="-265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7" name="Rectangle 21">
            <a:hlinkClick r:id="rId6" action="ppaction://hlinksldjump"/>
          </p:cNvPr>
          <p:cNvSpPr>
            <a:spLocks noChangeArrowheads="1"/>
          </p:cNvSpPr>
          <p:nvPr/>
        </p:nvSpPr>
        <p:spPr bwMode="auto">
          <a:xfrm>
            <a:off x="11459002" y="-265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Tree>
    <p:extLst>
      <p:ext uri="{BB962C8B-B14F-4D97-AF65-F5344CB8AC3E}">
        <p14:creationId xmlns:p14="http://schemas.microsoft.com/office/powerpoint/2010/main" val="30385981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502751" y="981522"/>
            <a:ext cx="10324084" cy="1948739"/>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a:t>
            </a:r>
            <a:r>
              <a:rPr lang="zh-CN" altLang="zh-CN" sz="2800" b="1" kern="100">
                <a:solidFill>
                  <a:srgbClr val="0000FF"/>
                </a:solidFill>
                <a:latin typeface="Times New Roman"/>
                <a:cs typeface="Times New Roman"/>
              </a:rPr>
              <a:t>　</a:t>
            </a:r>
            <a:r>
              <a:rPr lang="zh-CN" altLang="zh-CN" sz="2800" kern="100" smtClean="0">
                <a:latin typeface="Times New Roman"/>
                <a:ea typeface="华文细黑"/>
                <a:cs typeface="Times New Roman"/>
              </a:rPr>
              <a:t>邻</a:t>
            </a:r>
            <a:r>
              <a:rPr lang="zh-CN" altLang="zh-CN" sz="2800" kern="100" dirty="0">
                <a:latin typeface="Times New Roman"/>
                <a:ea typeface="华文细黑"/>
                <a:cs typeface="Times New Roman"/>
              </a:rPr>
              <a:t>苯二甲酸二乙酯是邻苯二甲酸与乙醇合成的酯，需由邻二甲苯先氧化生成邻苯二甲酸，再与乙醇发生酯化反应，应注意反应条件。</a:t>
            </a:r>
            <a:endParaRPr lang="zh-CN" altLang="zh-CN" sz="1050" kern="100" dirty="0">
              <a:effectLst/>
              <a:latin typeface="宋体"/>
              <a:cs typeface="Courier New"/>
            </a:endParaRPr>
          </a:p>
        </p:txBody>
      </p:sp>
      <p:pic>
        <p:nvPicPr>
          <p:cNvPr id="58370" name="Picture 2"/>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630710" y="3316195"/>
            <a:ext cx="5178169" cy="1445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1" name="Picture 3"/>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887294" y="3270655"/>
            <a:ext cx="5042450" cy="1506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478582" y="4941962"/>
            <a:ext cx="3297698" cy="656846"/>
          </a:xfrm>
          <a:prstGeom prst="rect">
            <a:avLst/>
          </a:prstGeom>
        </p:spPr>
        <p:txBody>
          <a:bodyPr wrap="none">
            <a:spAutoFit/>
          </a:bodyPr>
          <a:lstStyle/>
          <a:p>
            <a:pPr algn="just">
              <a:lnSpc>
                <a:spcPct val="150000"/>
              </a:lnSpc>
              <a:spcAft>
                <a:spcPts val="0"/>
              </a:spcAft>
            </a:pPr>
            <a:r>
              <a:rPr lang="en-US" altLang="zh-CN" sz="2800" kern="100" dirty="0">
                <a:solidFill>
                  <a:schemeClr val="accent6">
                    <a:lumMod val="75000"/>
                  </a:schemeClr>
                </a:solidFill>
                <a:latin typeface="Times New Roman"/>
                <a:ea typeface="华文细黑"/>
                <a:cs typeface="Courier New"/>
              </a:rPr>
              <a:t>(</a:t>
            </a:r>
            <a:r>
              <a:rPr lang="zh-CN" altLang="zh-CN" sz="2800" kern="100" dirty="0">
                <a:solidFill>
                  <a:schemeClr val="accent6">
                    <a:lumMod val="75000"/>
                  </a:schemeClr>
                </a:solidFill>
                <a:latin typeface="Times New Roman"/>
                <a:ea typeface="华文细黑"/>
                <a:cs typeface="Times New Roman"/>
              </a:rPr>
              <a:t>其他合理答案也可</a:t>
            </a:r>
            <a:r>
              <a:rPr lang="en-US" altLang="zh-CN" sz="2800" kern="100" dirty="0">
                <a:solidFill>
                  <a:schemeClr val="accent6">
                    <a:lumMod val="75000"/>
                  </a:schemeClr>
                </a:solidFill>
                <a:latin typeface="Times New Roman"/>
                <a:ea typeface="华文细黑"/>
                <a:cs typeface="Courier New"/>
              </a:rPr>
              <a:t>)</a:t>
            </a:r>
            <a:endParaRPr lang="zh-CN" altLang="zh-CN" sz="2800" kern="100" dirty="0">
              <a:solidFill>
                <a:schemeClr val="accent6">
                  <a:lumMod val="75000"/>
                </a:schemeClr>
              </a:solidFill>
              <a:effectLst/>
              <a:latin typeface="宋体"/>
              <a:cs typeface="Courier New"/>
            </a:endParaRPr>
          </a:p>
        </p:txBody>
      </p:sp>
      <p:sp>
        <p:nvSpPr>
          <p:cNvPr id="9" name="矩形 8"/>
          <p:cNvSpPr/>
          <p:nvPr/>
        </p:nvSpPr>
        <p:spPr>
          <a:xfrm>
            <a:off x="478582" y="3849711"/>
            <a:ext cx="1366080" cy="523220"/>
          </a:xfrm>
          <a:prstGeom prst="rect">
            <a:avLst/>
          </a:prstGeom>
        </p:spPr>
        <p:txBody>
          <a:bodyPr wrap="none">
            <a:spAutoFit/>
          </a:bodyPr>
          <a:lstStyle/>
          <a:p>
            <a:r>
              <a:rPr lang="zh-CN" altLang="zh-CN" sz="2800" b="1" kern="100" dirty="0">
                <a:solidFill>
                  <a:srgbClr val="0000FF"/>
                </a:solidFill>
                <a:latin typeface="Times New Roman"/>
                <a:cs typeface="Times New Roman"/>
              </a:rPr>
              <a:t>答案　</a:t>
            </a:r>
            <a:r>
              <a:rPr lang="zh-CN" altLang="zh-CN" sz="2800" kern="100" dirty="0">
                <a:ea typeface="Times New Roman"/>
              </a:rPr>
              <a:t> </a:t>
            </a:r>
            <a:endParaRPr lang="zh-CN" altLang="en-US" sz="2800" dirty="0"/>
          </a:p>
        </p:txBody>
      </p:sp>
      <p:sp>
        <p:nvSpPr>
          <p:cNvPr id="18" name="Rectangle 21">
            <a:hlinkClick r:id="rId4" action="ppaction://hlinksldjump"/>
          </p:cNvPr>
          <p:cNvSpPr>
            <a:spLocks noChangeArrowheads="1"/>
          </p:cNvSpPr>
          <p:nvPr/>
        </p:nvSpPr>
        <p:spPr bwMode="auto">
          <a:xfrm>
            <a:off x="10024894" y="-265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9" name="Rectangle 21">
            <a:hlinkClick r:id="rId5" action="ppaction://hlinksldjump"/>
          </p:cNvPr>
          <p:cNvSpPr>
            <a:spLocks noChangeArrowheads="1"/>
          </p:cNvSpPr>
          <p:nvPr/>
        </p:nvSpPr>
        <p:spPr bwMode="auto">
          <a:xfrm>
            <a:off x="10527072" y="-265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0" name="Rectangle 21">
            <a:hlinkClick r:id="rId6" action="ppaction://hlinksldjump"/>
          </p:cNvPr>
          <p:cNvSpPr>
            <a:spLocks noChangeArrowheads="1"/>
          </p:cNvSpPr>
          <p:nvPr/>
        </p:nvSpPr>
        <p:spPr bwMode="auto">
          <a:xfrm>
            <a:off x="11005108" y="-265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1" name="Rectangle 21">
            <a:hlinkClick r:id="rId7" action="ppaction://hlinksldjump"/>
          </p:cNvPr>
          <p:cNvSpPr>
            <a:spLocks noChangeArrowheads="1"/>
          </p:cNvSpPr>
          <p:nvPr/>
        </p:nvSpPr>
        <p:spPr bwMode="auto">
          <a:xfrm>
            <a:off x="11459002" y="-265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Tree>
    <p:extLst>
      <p:ext uri="{BB962C8B-B14F-4D97-AF65-F5344CB8AC3E}">
        <p14:creationId xmlns:p14="http://schemas.microsoft.com/office/powerpoint/2010/main" val="35327323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750"/>
                                        <p:tgtEl>
                                          <p:spTgt spid="3"/>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58370"/>
                                        </p:tgtEl>
                                        <p:attrNameLst>
                                          <p:attrName>style.visibility</p:attrName>
                                        </p:attrNameLst>
                                      </p:cBhvr>
                                      <p:to>
                                        <p:strVal val="visible"/>
                                      </p:to>
                                    </p:set>
                                    <p:animEffect transition="in" filter="blinds(horizontal)">
                                      <p:cBhvr>
                                        <p:cTn id="11" dur="750"/>
                                        <p:tgtEl>
                                          <p:spTgt spid="58370"/>
                                        </p:tgtEl>
                                      </p:cBhvr>
                                    </p:animEffect>
                                  </p:childTnLst>
                                </p:cTn>
                              </p:par>
                              <p:par>
                                <p:cTn id="12" presetID="3" presetClass="entr" presetSubtype="10" fill="hold" nodeType="withEffect">
                                  <p:stCondLst>
                                    <p:cond delay="0"/>
                                  </p:stCondLst>
                                  <p:childTnLst>
                                    <p:set>
                                      <p:cBhvr>
                                        <p:cTn id="13" dur="1" fill="hold">
                                          <p:stCondLst>
                                            <p:cond delay="0"/>
                                          </p:stCondLst>
                                        </p:cTn>
                                        <p:tgtEl>
                                          <p:spTgt spid="58371"/>
                                        </p:tgtEl>
                                        <p:attrNameLst>
                                          <p:attrName>style.visibility</p:attrName>
                                        </p:attrNameLst>
                                      </p:cBhvr>
                                      <p:to>
                                        <p:strVal val="visible"/>
                                      </p:to>
                                    </p:set>
                                    <p:animEffect transition="in" filter="blinds(horizontal)">
                                      <p:cBhvr>
                                        <p:cTn id="14" dur="750"/>
                                        <p:tgtEl>
                                          <p:spTgt spid="58371"/>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750"/>
                                        <p:tgtEl>
                                          <p:spTgt spid="4"/>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linds(horizontal)">
                                      <p:cBhvr>
                                        <p:cTn id="20"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9"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4566" y="390357"/>
            <a:ext cx="11404211" cy="2031325"/>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(5)OPA</a:t>
            </a:r>
            <a:r>
              <a:rPr lang="zh-CN" altLang="zh-CN" sz="2800" kern="100" dirty="0">
                <a:latin typeface="Times New Roman"/>
                <a:ea typeface="华文细黑"/>
                <a:cs typeface="Times New Roman"/>
              </a:rPr>
              <a:t>的化学名称是</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OPA</a:t>
            </a:r>
            <a:r>
              <a:rPr lang="zh-CN" altLang="zh-CN" sz="2800" kern="100" dirty="0">
                <a:latin typeface="Times New Roman"/>
                <a:ea typeface="华文细黑"/>
                <a:cs typeface="Times New Roman"/>
              </a:rPr>
              <a:t>经中间体</a:t>
            </a:r>
            <a:r>
              <a:rPr lang="en-US" altLang="zh-CN" sz="2800" kern="100" dirty="0">
                <a:latin typeface="Times New Roman"/>
                <a:ea typeface="华文细黑"/>
                <a:cs typeface="Courier New"/>
              </a:rPr>
              <a:t>E</a:t>
            </a:r>
            <a:r>
              <a:rPr lang="zh-CN" altLang="zh-CN" sz="2800" kern="100" dirty="0">
                <a:latin typeface="Times New Roman"/>
                <a:ea typeface="华文细黑"/>
                <a:cs typeface="Times New Roman"/>
              </a:rPr>
              <a:t>可合成一种聚酯类高分子化合物</a:t>
            </a:r>
            <a:r>
              <a:rPr lang="en-US" altLang="zh-CN" sz="2800" kern="100" dirty="0">
                <a:latin typeface="Times New Roman"/>
                <a:ea typeface="华文细黑"/>
                <a:cs typeface="Courier New"/>
              </a:rPr>
              <a:t>F</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E</a:t>
            </a:r>
            <a:r>
              <a:rPr lang="zh-CN" altLang="zh-CN" sz="2800" kern="100" dirty="0">
                <a:latin typeface="Times New Roman"/>
                <a:ea typeface="华文细黑"/>
                <a:cs typeface="Times New Roman"/>
              </a:rPr>
              <a:t>合成</a:t>
            </a:r>
            <a:r>
              <a:rPr lang="en-US" altLang="zh-CN" sz="2800" kern="100" dirty="0">
                <a:latin typeface="Times New Roman"/>
                <a:ea typeface="华文细黑"/>
                <a:cs typeface="Courier New"/>
              </a:rPr>
              <a:t>F</a:t>
            </a:r>
            <a:r>
              <a:rPr lang="zh-CN" altLang="zh-CN" sz="2800" kern="100" dirty="0">
                <a:latin typeface="Times New Roman"/>
                <a:ea typeface="华文细黑"/>
                <a:cs typeface="Times New Roman"/>
              </a:rPr>
              <a:t>的反应类型为</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，该反应的化学方程式为</a:t>
            </a:r>
            <a:r>
              <a:rPr lang="en-US" altLang="zh-CN" sz="2800" kern="100" dirty="0">
                <a:latin typeface="Times New Roman"/>
                <a:ea typeface="华文细黑"/>
                <a:cs typeface="Courier New"/>
              </a:rPr>
              <a:t>________________________</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pic>
        <p:nvPicPr>
          <p:cNvPr id="593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975" y="2565698"/>
            <a:ext cx="5540215" cy="783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9679" y="2504729"/>
            <a:ext cx="5708089" cy="728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1" name="圆角矩形 10">
            <a:hlinkClick r:id="rId4"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19" name="Rectangle 21">
            <a:hlinkClick r:id="rId5" action="ppaction://hlinksldjump"/>
          </p:cNvPr>
          <p:cNvSpPr>
            <a:spLocks noChangeArrowheads="1"/>
          </p:cNvSpPr>
          <p:nvPr/>
        </p:nvSpPr>
        <p:spPr bwMode="auto">
          <a:xfrm>
            <a:off x="10024894" y="-265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0" name="Rectangle 21">
            <a:hlinkClick r:id="rId6" action="ppaction://hlinksldjump"/>
          </p:cNvPr>
          <p:cNvSpPr>
            <a:spLocks noChangeArrowheads="1"/>
          </p:cNvSpPr>
          <p:nvPr/>
        </p:nvSpPr>
        <p:spPr bwMode="auto">
          <a:xfrm>
            <a:off x="10527072" y="-265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1" name="Rectangle 21">
            <a:hlinkClick r:id="rId7" action="ppaction://hlinksldjump"/>
          </p:cNvPr>
          <p:cNvSpPr>
            <a:spLocks noChangeArrowheads="1"/>
          </p:cNvSpPr>
          <p:nvPr/>
        </p:nvSpPr>
        <p:spPr bwMode="auto">
          <a:xfrm>
            <a:off x="11005108" y="-265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2" name="Rectangle 21">
            <a:hlinkClick r:id="rId8" action="ppaction://hlinksldjump"/>
          </p:cNvPr>
          <p:cNvSpPr>
            <a:spLocks noChangeArrowheads="1"/>
          </p:cNvSpPr>
          <p:nvPr/>
        </p:nvSpPr>
        <p:spPr bwMode="auto">
          <a:xfrm>
            <a:off x="11459002" y="-265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Tree>
    <p:extLst>
      <p:ext uri="{BB962C8B-B14F-4D97-AF65-F5344CB8AC3E}">
        <p14:creationId xmlns:p14="http://schemas.microsoft.com/office/powerpoint/2010/main" val="249471871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2032749" y="4025128"/>
            <a:ext cx="4134465" cy="523220"/>
          </a:xfrm>
          <a:prstGeom prst="rect">
            <a:avLst/>
          </a:prstGeom>
        </p:spPr>
        <p:txBody>
          <a:bodyPr wrap="none">
            <a:spAutoFit/>
          </a:bodyPr>
          <a:lstStyle/>
          <a:p>
            <a:r>
              <a:rPr lang="zh-CN" altLang="zh-CN" sz="2800" kern="100" dirty="0" smtClean="0">
                <a:solidFill>
                  <a:schemeClr val="accent6">
                    <a:lumMod val="75000"/>
                  </a:schemeClr>
                </a:solidFill>
                <a:latin typeface="Times New Roman"/>
                <a:ea typeface="华文细黑"/>
                <a:cs typeface="Times New Roman"/>
              </a:rPr>
              <a:t>邻苯二甲醛　缩聚反应　</a:t>
            </a:r>
            <a:endParaRPr lang="zh-CN" altLang="en-US" sz="2800" dirty="0">
              <a:solidFill>
                <a:schemeClr val="accent6">
                  <a:lumMod val="75000"/>
                </a:schemeClr>
              </a:solidFill>
            </a:endParaRPr>
          </a:p>
        </p:txBody>
      </p:sp>
      <p:sp>
        <p:nvSpPr>
          <p:cNvPr id="6" name="矩形 5"/>
          <p:cNvSpPr/>
          <p:nvPr/>
        </p:nvSpPr>
        <p:spPr>
          <a:xfrm>
            <a:off x="694606" y="4044292"/>
            <a:ext cx="1266693" cy="523220"/>
          </a:xfrm>
          <a:prstGeom prst="rect">
            <a:avLst/>
          </a:prstGeom>
        </p:spPr>
        <p:txBody>
          <a:bodyPr wrap="none">
            <a:spAutoFit/>
          </a:bodyPr>
          <a:lstStyle/>
          <a:p>
            <a:r>
              <a:rPr lang="zh-CN" altLang="zh-CN" sz="2800" b="1" kern="100" dirty="0">
                <a:solidFill>
                  <a:srgbClr val="0000FF"/>
                </a:solidFill>
                <a:latin typeface="Times New Roman"/>
                <a:cs typeface="Times New Roman"/>
              </a:rPr>
              <a:t>答案　</a:t>
            </a:r>
            <a:endParaRPr lang="zh-CN" altLang="en-US" sz="2800" dirty="0"/>
          </a:p>
        </p:txBody>
      </p:sp>
      <p:pic>
        <p:nvPicPr>
          <p:cNvPr id="59396" name="Picture 4"/>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183961" y="5013970"/>
            <a:ext cx="2759117" cy="1290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7" name="Picture 5"/>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69959" y="4875982"/>
            <a:ext cx="5693799" cy="1506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1774726" y="5634544"/>
            <a:ext cx="364202" cy="523220"/>
          </a:xfrm>
          <a:prstGeom prst="rect">
            <a:avLst/>
          </a:prstGeom>
        </p:spPr>
        <p:txBody>
          <a:bodyPr wrap="none">
            <a:spAutoFit/>
          </a:bodyPr>
          <a:lstStyle/>
          <a:p>
            <a:r>
              <a:rPr lang="en-US" altLang="zh-CN" sz="2800" i="1" kern="100" dirty="0" smtClean="0">
                <a:solidFill>
                  <a:schemeClr val="accent6">
                    <a:lumMod val="75000"/>
                  </a:schemeClr>
                </a:solidFill>
                <a:latin typeface="Times New Roman"/>
                <a:ea typeface="华文细黑"/>
                <a:cs typeface="Times New Roman"/>
              </a:rPr>
              <a:t>n</a:t>
            </a:r>
            <a:endParaRPr lang="zh-CN" altLang="en-US" sz="2800" i="1" dirty="0">
              <a:solidFill>
                <a:schemeClr val="accent6">
                  <a:lumMod val="75000"/>
                </a:schemeClr>
              </a:solidFill>
            </a:endParaRPr>
          </a:p>
        </p:txBody>
      </p:sp>
      <p:pic>
        <p:nvPicPr>
          <p:cNvPr id="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5178" y="2148751"/>
            <a:ext cx="2418851" cy="113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622598" y="405458"/>
            <a:ext cx="10850716" cy="2595839"/>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合成</a:t>
            </a:r>
            <a:r>
              <a:rPr lang="zh-CN" altLang="zh-CN" sz="2800" kern="100" dirty="0">
                <a:latin typeface="Times New Roman"/>
                <a:ea typeface="华文细黑"/>
                <a:cs typeface="Times New Roman"/>
              </a:rPr>
              <a:t>聚酯类物质同时要生成小分子水，反应类型为缩聚反应。生成</a:t>
            </a:r>
            <a:r>
              <a:rPr lang="en-US" altLang="zh-CN" sz="2800" kern="100" dirty="0">
                <a:latin typeface="Times New Roman"/>
                <a:ea typeface="华文细黑"/>
                <a:cs typeface="Courier New"/>
              </a:rPr>
              <a:t>F</a:t>
            </a:r>
            <a:r>
              <a:rPr lang="zh-CN" altLang="zh-CN" sz="2800" kern="100" dirty="0">
                <a:latin typeface="Times New Roman"/>
                <a:ea typeface="华文细黑"/>
                <a:cs typeface="Times New Roman"/>
              </a:rPr>
              <a:t>需要有两种</a:t>
            </a:r>
            <a:r>
              <a:rPr lang="zh-CN" altLang="zh-CN" sz="2800" kern="100" dirty="0" smtClean="0">
                <a:latin typeface="Times New Roman"/>
                <a:ea typeface="华文细黑"/>
                <a:cs typeface="Times New Roman"/>
              </a:rPr>
              <a:t>官能团</a:t>
            </a:r>
            <a:r>
              <a:rPr lang="en-US"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OH</a:t>
            </a:r>
            <a:r>
              <a:rPr lang="zh-CN" altLang="zh-CN" sz="2800" kern="100" dirty="0" smtClean="0">
                <a:latin typeface="Times New Roman"/>
                <a:ea typeface="华文细黑"/>
                <a:cs typeface="Times New Roman"/>
              </a:rPr>
              <a:t>和</a:t>
            </a:r>
            <a:r>
              <a:rPr lang="en-US"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COOH</a:t>
            </a:r>
            <a:r>
              <a:rPr lang="zh-CN" altLang="zh-CN" sz="2800" kern="100" dirty="0">
                <a:latin typeface="Times New Roman"/>
                <a:ea typeface="华文细黑"/>
                <a:cs typeface="Times New Roman"/>
              </a:rPr>
              <a:t>，根据本题提示结合</a:t>
            </a:r>
            <a:r>
              <a:rPr lang="zh-CN" altLang="zh-CN" sz="2800" kern="100" dirty="0" smtClean="0">
                <a:latin typeface="Times New Roman"/>
                <a:ea typeface="华文细黑"/>
                <a:cs typeface="Times New Roman"/>
              </a:rPr>
              <a:t>分子式</a:t>
            </a:r>
            <a:endParaRPr lang="en-US" altLang="zh-CN" sz="2800" kern="100" dirty="0" smtClean="0">
              <a:latin typeface="Times New Roman"/>
              <a:ea typeface="华文细黑"/>
              <a:cs typeface="Times New Roman"/>
            </a:endParaRPr>
          </a:p>
          <a:p>
            <a:pPr algn="just">
              <a:lnSpc>
                <a:spcPct val="150000"/>
              </a:lnSpc>
              <a:spcAft>
                <a:spcPts val="0"/>
              </a:spcAft>
            </a:pPr>
            <a:endParaRPr lang="en-US" altLang="zh-CN" sz="2800" kern="100" dirty="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可</a:t>
            </a:r>
            <a:r>
              <a:rPr lang="zh-CN" altLang="zh-CN" sz="2800" kern="100" dirty="0">
                <a:latin typeface="Times New Roman"/>
                <a:ea typeface="华文细黑"/>
                <a:cs typeface="Times New Roman"/>
              </a:rPr>
              <a:t>推测</a:t>
            </a:r>
            <a:r>
              <a:rPr lang="en-US" altLang="zh-CN" sz="2800" kern="100" dirty="0">
                <a:latin typeface="Times New Roman"/>
                <a:ea typeface="华文细黑"/>
                <a:cs typeface="Courier New"/>
              </a:rPr>
              <a:t>E</a:t>
            </a:r>
            <a:r>
              <a:rPr lang="zh-CN" altLang="zh-CN" sz="2800" kern="100" dirty="0">
                <a:latin typeface="Times New Roman"/>
                <a:ea typeface="华文细黑"/>
                <a:cs typeface="Times New Roman"/>
              </a:rPr>
              <a:t>为</a:t>
            </a:r>
            <a:r>
              <a:rPr lang="en-US" altLang="zh-CN" sz="2800" kern="100" dirty="0">
                <a:latin typeface="宋体"/>
                <a:ea typeface="华文细黑"/>
                <a:cs typeface="Courier New"/>
              </a:rPr>
              <a:t>   </a:t>
            </a:r>
            <a:r>
              <a:rPr lang="en-US" altLang="zh-CN" sz="2800" kern="100" dirty="0" smtClean="0">
                <a:latin typeface="宋体"/>
                <a:ea typeface="华文细黑"/>
                <a:cs typeface="Courier New"/>
              </a:rPr>
              <a:t>           </a:t>
            </a:r>
            <a:r>
              <a:rPr lang="zh-CN" altLang="zh-CN" sz="2800" kern="100" dirty="0" smtClean="0">
                <a:latin typeface="Times New Roman"/>
                <a:ea typeface="华文细黑"/>
                <a:cs typeface="Times New Roman"/>
              </a:rPr>
              <a:t>。</a:t>
            </a:r>
            <a:endParaRPr lang="zh-CN" altLang="zh-CN" sz="2800" kern="100" dirty="0">
              <a:effectLst/>
              <a:latin typeface="宋体"/>
              <a:cs typeface="Courier New"/>
            </a:endParaRPr>
          </a:p>
        </p:txBody>
      </p:sp>
      <p:sp>
        <p:nvSpPr>
          <p:cNvPr id="20" name="Rectangle 21">
            <a:hlinkClick r:id="rId5" action="ppaction://hlinksldjump"/>
          </p:cNvPr>
          <p:cNvSpPr>
            <a:spLocks noChangeArrowheads="1"/>
          </p:cNvSpPr>
          <p:nvPr/>
        </p:nvSpPr>
        <p:spPr bwMode="auto">
          <a:xfrm>
            <a:off x="10024894" y="-265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1" name="Rectangle 21">
            <a:hlinkClick r:id="rId6" action="ppaction://hlinksldjump"/>
          </p:cNvPr>
          <p:cNvSpPr>
            <a:spLocks noChangeArrowheads="1"/>
          </p:cNvSpPr>
          <p:nvPr/>
        </p:nvSpPr>
        <p:spPr bwMode="auto">
          <a:xfrm>
            <a:off x="10527072" y="-265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2" name="Rectangle 21">
            <a:hlinkClick r:id="rId7" action="ppaction://hlinksldjump"/>
          </p:cNvPr>
          <p:cNvSpPr>
            <a:spLocks noChangeArrowheads="1"/>
          </p:cNvSpPr>
          <p:nvPr/>
        </p:nvSpPr>
        <p:spPr bwMode="auto">
          <a:xfrm>
            <a:off x="11005108" y="-265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3" name="Rectangle 21">
            <a:hlinkClick r:id="rId8" action="ppaction://hlinksldjump"/>
          </p:cNvPr>
          <p:cNvSpPr>
            <a:spLocks noChangeArrowheads="1"/>
          </p:cNvSpPr>
          <p:nvPr/>
        </p:nvSpPr>
        <p:spPr bwMode="auto">
          <a:xfrm>
            <a:off x="11459002" y="-265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Tree>
    <p:extLst>
      <p:ext uri="{BB962C8B-B14F-4D97-AF65-F5344CB8AC3E}">
        <p14:creationId xmlns:p14="http://schemas.microsoft.com/office/powerpoint/2010/main" val="22996928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childTnLst>
                          </p:cTn>
                        </p:par>
                        <p:par>
                          <p:cTn id="11" fill="hold">
                            <p:stCondLst>
                              <p:cond delay="500"/>
                            </p:stCondLst>
                            <p:childTnLst>
                              <p:par>
                                <p:cTn id="12" presetID="3" presetClass="entr" presetSubtype="10"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linds(horizontal)">
                                      <p:cBhvr>
                                        <p:cTn id="14" dur="500"/>
                                        <p:tgtEl>
                                          <p:spTgt spid="4"/>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par>
                                <p:cTn id="18" presetID="3" presetClass="entr" presetSubtype="10" fill="hold" nodeType="withEffect">
                                  <p:stCondLst>
                                    <p:cond delay="0"/>
                                  </p:stCondLst>
                                  <p:childTnLst>
                                    <p:set>
                                      <p:cBhvr>
                                        <p:cTn id="19" dur="1" fill="hold">
                                          <p:stCondLst>
                                            <p:cond delay="0"/>
                                          </p:stCondLst>
                                        </p:cTn>
                                        <p:tgtEl>
                                          <p:spTgt spid="59396"/>
                                        </p:tgtEl>
                                        <p:attrNameLst>
                                          <p:attrName>style.visibility</p:attrName>
                                        </p:attrNameLst>
                                      </p:cBhvr>
                                      <p:to>
                                        <p:strVal val="visible"/>
                                      </p:to>
                                    </p:set>
                                    <p:animEffect transition="in" filter="blinds(horizontal)">
                                      <p:cBhvr>
                                        <p:cTn id="20" dur="500"/>
                                        <p:tgtEl>
                                          <p:spTgt spid="59396"/>
                                        </p:tgtEl>
                                      </p:cBhvr>
                                    </p:animEffect>
                                  </p:childTnLst>
                                </p:cTn>
                              </p:par>
                              <p:par>
                                <p:cTn id="21" presetID="3" presetClass="entr" presetSubtype="10" fill="hold" nodeType="withEffect">
                                  <p:stCondLst>
                                    <p:cond delay="0"/>
                                  </p:stCondLst>
                                  <p:childTnLst>
                                    <p:set>
                                      <p:cBhvr>
                                        <p:cTn id="22" dur="1" fill="hold">
                                          <p:stCondLst>
                                            <p:cond delay="0"/>
                                          </p:stCondLst>
                                        </p:cTn>
                                        <p:tgtEl>
                                          <p:spTgt spid="59397"/>
                                        </p:tgtEl>
                                        <p:attrNameLst>
                                          <p:attrName>style.visibility</p:attrName>
                                        </p:attrNameLst>
                                      </p:cBhvr>
                                      <p:to>
                                        <p:strVal val="visible"/>
                                      </p:to>
                                    </p:set>
                                    <p:animEffect transition="in" filter="blinds(horizontal)">
                                      <p:cBhvr>
                                        <p:cTn id="23" dur="500"/>
                                        <p:tgtEl>
                                          <p:spTgt spid="59397"/>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blinds(horizontal)">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9"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17324" y="330669"/>
            <a:ext cx="11022498" cy="3323987"/>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芳香化合物</a:t>
            </a:r>
            <a:r>
              <a:rPr lang="en-US" altLang="zh-CN" sz="2800" kern="100" dirty="0">
                <a:latin typeface="Times New Roman"/>
                <a:ea typeface="华文细黑"/>
                <a:cs typeface="Courier New"/>
              </a:rPr>
              <a:t>G</a:t>
            </a:r>
            <a:r>
              <a:rPr lang="zh-CN" altLang="zh-CN" sz="2800" kern="100" dirty="0">
                <a:latin typeface="Times New Roman"/>
                <a:ea typeface="华文细黑"/>
                <a:cs typeface="Times New Roman"/>
              </a:rPr>
              <a:t>是</a:t>
            </a:r>
            <a:r>
              <a:rPr lang="en-US" altLang="zh-CN" sz="2800" kern="100" dirty="0">
                <a:latin typeface="Times New Roman"/>
                <a:ea typeface="华文细黑"/>
                <a:cs typeface="Courier New"/>
              </a:rPr>
              <a:t>E</a:t>
            </a:r>
            <a:r>
              <a:rPr lang="zh-CN" altLang="zh-CN" sz="2800" kern="100" dirty="0">
                <a:latin typeface="Times New Roman"/>
                <a:ea typeface="华文细黑"/>
                <a:cs typeface="Times New Roman"/>
              </a:rPr>
              <a:t>的同分异构体，</a:t>
            </a:r>
            <a:r>
              <a:rPr lang="en-US" altLang="zh-CN" sz="2800" kern="100" dirty="0">
                <a:latin typeface="Times New Roman"/>
                <a:ea typeface="华文细黑"/>
                <a:cs typeface="Courier New"/>
              </a:rPr>
              <a:t>G</a:t>
            </a:r>
            <a:r>
              <a:rPr lang="zh-CN" altLang="zh-CN" sz="2800" kern="100" dirty="0">
                <a:latin typeface="Times New Roman"/>
                <a:ea typeface="华文细黑"/>
                <a:cs typeface="Times New Roman"/>
              </a:rPr>
              <a:t>分子中含有醛基、酯基和醚键三种含氧官能团，写出</a:t>
            </a:r>
            <a:r>
              <a:rPr lang="en-US" altLang="zh-CN" sz="2800" kern="100" dirty="0">
                <a:latin typeface="Times New Roman"/>
                <a:ea typeface="华文细黑"/>
                <a:cs typeface="Courier New"/>
              </a:rPr>
              <a:t>G</a:t>
            </a:r>
            <a:r>
              <a:rPr lang="zh-CN" altLang="zh-CN" sz="2800" kern="100" dirty="0">
                <a:latin typeface="Times New Roman"/>
                <a:ea typeface="华文细黑"/>
                <a:cs typeface="Times New Roman"/>
              </a:rPr>
              <a:t>所有可能的结构简式</a:t>
            </a:r>
            <a:r>
              <a:rPr lang="zh-CN" altLang="zh-CN" sz="2800" kern="100" dirty="0" smtClean="0">
                <a:latin typeface="Times New Roman"/>
                <a:ea typeface="华文细黑"/>
                <a:cs typeface="Times New Roman"/>
              </a:rPr>
              <a:t>：</a:t>
            </a:r>
            <a:endParaRPr lang="en-US" altLang="zh-CN" sz="2800" kern="100" dirty="0" smtClean="0">
              <a:latin typeface="宋体"/>
              <a:ea typeface="Times New Roman"/>
              <a:cs typeface="Courier New"/>
            </a:endParaRPr>
          </a:p>
          <a:p>
            <a:pPr algn="just">
              <a:lnSpc>
                <a:spcPct val="150000"/>
              </a:lnSpc>
              <a:spcAft>
                <a:spcPts val="0"/>
              </a:spcAft>
            </a:pPr>
            <a:endParaRPr lang="en-US" altLang="zh-CN" sz="2800" kern="100" dirty="0" smtClean="0">
              <a:latin typeface="宋体"/>
              <a:ea typeface="Times New Roman"/>
              <a:cs typeface="Courier New"/>
            </a:endParaRPr>
          </a:p>
          <a:p>
            <a:pPr algn="just">
              <a:lnSpc>
                <a:spcPct val="150000"/>
              </a:lnSpc>
              <a:spcAft>
                <a:spcPts val="0"/>
              </a:spcAft>
            </a:pPr>
            <a:endParaRPr lang="en-US" altLang="zh-CN" sz="2800" kern="100" dirty="0" smtClean="0">
              <a:latin typeface="宋体"/>
              <a:ea typeface="Times New Roman"/>
              <a:cs typeface="Courier New"/>
            </a:endParaRPr>
          </a:p>
          <a:p>
            <a:pPr algn="just">
              <a:lnSpc>
                <a:spcPct val="150000"/>
              </a:lnSpc>
              <a:spcAft>
                <a:spcPts val="0"/>
              </a:spcAft>
            </a:pPr>
            <a:r>
              <a:rPr lang="en-US" altLang="zh-CN" sz="2800" kern="100" dirty="0" smtClean="0">
                <a:latin typeface="宋体"/>
                <a:ea typeface="Times New Roman"/>
                <a:cs typeface="Courier New"/>
              </a:rPr>
              <a:t>_____________________________________________________</a:t>
            </a:r>
            <a:r>
              <a:rPr lang="zh-CN" altLang="zh-CN" sz="2800" kern="100" dirty="0">
                <a:latin typeface="Times New Roman"/>
                <a:ea typeface="华文细黑"/>
                <a:cs typeface="Times New Roman"/>
              </a:rPr>
              <a:t>。</a:t>
            </a:r>
            <a:endParaRPr lang="zh-CN" altLang="zh-CN" sz="2800" kern="100" dirty="0">
              <a:effectLst/>
              <a:latin typeface="宋体"/>
              <a:cs typeface="Courier New"/>
            </a:endParaRPr>
          </a:p>
        </p:txBody>
      </p:sp>
      <p:sp>
        <p:nvSpPr>
          <p:cNvPr id="7" name="矩形 6"/>
          <p:cNvSpPr/>
          <p:nvPr/>
        </p:nvSpPr>
        <p:spPr>
          <a:xfrm>
            <a:off x="766614" y="3933850"/>
            <a:ext cx="10020453" cy="1384995"/>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根据</a:t>
            </a:r>
            <a:r>
              <a:rPr lang="en-US" altLang="zh-CN" sz="2800" kern="100" dirty="0">
                <a:latin typeface="Times New Roman"/>
                <a:ea typeface="华文细黑"/>
                <a:cs typeface="Courier New"/>
              </a:rPr>
              <a:t>E</a:t>
            </a:r>
            <a:r>
              <a:rPr lang="zh-CN" altLang="zh-CN" sz="2800" kern="100" dirty="0">
                <a:latin typeface="Times New Roman"/>
                <a:ea typeface="华文细黑"/>
                <a:cs typeface="Times New Roman"/>
              </a:rPr>
              <a:t>的分子式中氧原子数为</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，结合题给条件可知</a:t>
            </a:r>
            <a:r>
              <a:rPr lang="en-US" altLang="zh-CN" sz="2800" kern="100" dirty="0">
                <a:latin typeface="Times New Roman"/>
                <a:ea typeface="华文细黑"/>
                <a:cs typeface="Courier New"/>
              </a:rPr>
              <a:t>G</a:t>
            </a:r>
            <a:r>
              <a:rPr lang="zh-CN" altLang="zh-CN" sz="2800" kern="100" dirty="0">
                <a:latin typeface="Times New Roman"/>
                <a:ea typeface="华文细黑"/>
                <a:cs typeface="Times New Roman"/>
              </a:rPr>
              <a:t>中含有甲酸酯基和醚键。</a:t>
            </a:r>
            <a:endParaRPr lang="zh-CN" altLang="zh-CN" sz="2800" kern="100" dirty="0">
              <a:effectLst/>
              <a:latin typeface="宋体"/>
              <a:cs typeface="Courier New"/>
            </a:endParaRPr>
          </a:p>
        </p:txBody>
      </p:sp>
      <p:pic>
        <p:nvPicPr>
          <p:cNvPr id="60418" name="Picture 2"/>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40505" y="1687484"/>
            <a:ext cx="4873673" cy="1653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19" name="Picture 3"/>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841015" y="1612393"/>
            <a:ext cx="2976559" cy="1745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8" name="圆角矩形 7"/>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19" name="Rectangle 21">
            <a:hlinkClick r:id="rId4" action="ppaction://hlinksldjump"/>
          </p:cNvPr>
          <p:cNvSpPr>
            <a:spLocks noChangeArrowheads="1"/>
          </p:cNvSpPr>
          <p:nvPr/>
        </p:nvSpPr>
        <p:spPr bwMode="auto">
          <a:xfrm>
            <a:off x="10024894" y="-265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0" name="Rectangle 21">
            <a:hlinkClick r:id="rId5" action="ppaction://hlinksldjump"/>
          </p:cNvPr>
          <p:cNvSpPr>
            <a:spLocks noChangeArrowheads="1"/>
          </p:cNvSpPr>
          <p:nvPr/>
        </p:nvSpPr>
        <p:spPr bwMode="auto">
          <a:xfrm>
            <a:off x="10527072" y="-265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1" name="Rectangle 21">
            <a:hlinkClick r:id="rId6" action="ppaction://hlinksldjump"/>
          </p:cNvPr>
          <p:cNvSpPr>
            <a:spLocks noChangeArrowheads="1"/>
          </p:cNvSpPr>
          <p:nvPr/>
        </p:nvSpPr>
        <p:spPr bwMode="auto">
          <a:xfrm>
            <a:off x="11005108" y="-265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2" name="Rectangle 21">
            <a:hlinkClick r:id="rId7" action="ppaction://hlinksldjump"/>
          </p:cNvPr>
          <p:cNvSpPr>
            <a:spLocks noChangeArrowheads="1"/>
          </p:cNvSpPr>
          <p:nvPr/>
        </p:nvSpPr>
        <p:spPr bwMode="auto">
          <a:xfrm>
            <a:off x="11459002" y="-265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Tree>
    <p:extLst>
      <p:ext uri="{BB962C8B-B14F-4D97-AF65-F5344CB8AC3E}">
        <p14:creationId xmlns:p14="http://schemas.microsoft.com/office/powerpoint/2010/main" val="406153394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0419"/>
                                        </p:tgtEl>
                                        <p:attrNameLst>
                                          <p:attrName>style.visibility</p:attrName>
                                        </p:attrNameLst>
                                      </p:cBhvr>
                                      <p:to>
                                        <p:strVal val="visible"/>
                                      </p:to>
                                    </p:set>
                                    <p:animEffect transition="in" filter="blinds(horizontal)">
                                      <p:cBhvr>
                                        <p:cTn id="12" dur="500"/>
                                        <p:tgtEl>
                                          <p:spTgt spid="60419"/>
                                        </p:tgtEl>
                                      </p:cBhvr>
                                    </p:animEffect>
                                  </p:childTnLst>
                                </p:cTn>
                              </p:par>
                              <p:par>
                                <p:cTn id="13" presetID="3" presetClass="entr" presetSubtype="10" fill="hold" nodeType="withEffect">
                                  <p:stCondLst>
                                    <p:cond delay="0"/>
                                  </p:stCondLst>
                                  <p:childTnLst>
                                    <p:set>
                                      <p:cBhvr>
                                        <p:cTn id="14" dur="1" fill="hold">
                                          <p:stCondLst>
                                            <p:cond delay="0"/>
                                          </p:stCondLst>
                                        </p:cTn>
                                        <p:tgtEl>
                                          <p:spTgt spid="60418"/>
                                        </p:tgtEl>
                                        <p:attrNameLst>
                                          <p:attrName>style.visibility</p:attrName>
                                        </p:attrNameLst>
                                      </p:cBhvr>
                                      <p:to>
                                        <p:strVal val="visible"/>
                                      </p:to>
                                    </p:set>
                                    <p:animEffect transition="in" filter="blinds(horizontal)">
                                      <p:cBhvr>
                                        <p:cTn id="15" dur="500"/>
                                        <p:tgtEl>
                                          <p:spTgt spid="6041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7"/>
                                        </p:tgtEl>
                                      </p:cBhvr>
                                    </p:animEffect>
                                    <p:set>
                                      <p:cBhvr>
                                        <p:cTn id="20" dur="1" fill="hold">
                                          <p:stCondLst>
                                            <p:cond delay="499"/>
                                          </p:stCondLst>
                                        </p:cTn>
                                        <p:tgtEl>
                                          <p:spTgt spid="7"/>
                                        </p:tgtEl>
                                        <p:attrNameLst>
                                          <p:attrName>style.visibility</p:attrName>
                                        </p:attrNameLst>
                                      </p:cBhvr>
                                      <p:to>
                                        <p:strVal val="hidden"/>
                                      </p:to>
                                    </p:set>
                                  </p:childTnLst>
                                </p:cTn>
                              </p:par>
                              <p:par>
                                <p:cTn id="21" presetID="10" presetClass="exit" presetSubtype="0" fill="hold" nodeType="withEffect">
                                  <p:stCondLst>
                                    <p:cond delay="0"/>
                                  </p:stCondLst>
                                  <p:childTnLst>
                                    <p:animEffect transition="out" filter="fade">
                                      <p:cBhvr>
                                        <p:cTn id="22" dur="500"/>
                                        <p:tgtEl>
                                          <p:spTgt spid="60419"/>
                                        </p:tgtEl>
                                      </p:cBhvr>
                                    </p:animEffect>
                                    <p:set>
                                      <p:cBhvr>
                                        <p:cTn id="23" dur="1" fill="hold">
                                          <p:stCondLst>
                                            <p:cond delay="499"/>
                                          </p:stCondLst>
                                        </p:cTn>
                                        <p:tgtEl>
                                          <p:spTgt spid="60419"/>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60418"/>
                                        </p:tgtEl>
                                      </p:cBhvr>
                                    </p:animEffect>
                                    <p:set>
                                      <p:cBhvr>
                                        <p:cTn id="26" dur="1" fill="hold">
                                          <p:stCondLst>
                                            <p:cond delay="499"/>
                                          </p:stCondLst>
                                        </p:cTn>
                                        <p:tgtEl>
                                          <p:spTgt spid="60418"/>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bldLst>
      <p:bldP spid="7" grpId="0"/>
      <p:bldP spid="7" grpId="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94606" y="549474"/>
            <a:ext cx="10636914" cy="2031325"/>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从</a:t>
            </a:r>
            <a:r>
              <a:rPr lang="zh-CN" altLang="zh-CN" sz="2800" kern="100" dirty="0">
                <a:latin typeface="Times New Roman"/>
                <a:ea typeface="华文细黑"/>
                <a:cs typeface="Times New Roman"/>
              </a:rPr>
              <a:t>有机物</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开始有如图所示的转化关系</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部分产物略去</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在</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溶液中水解生成</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D,1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F</a:t>
            </a:r>
            <a:r>
              <a:rPr lang="zh-CN" altLang="zh-CN" sz="2800" kern="100" dirty="0">
                <a:latin typeface="Times New Roman"/>
                <a:ea typeface="华文细黑"/>
                <a:cs typeface="Times New Roman"/>
              </a:rPr>
              <a:t>与足量的新制</a:t>
            </a:r>
            <a:r>
              <a:rPr lang="en-US" altLang="zh-CN" sz="2800" kern="100" dirty="0">
                <a:latin typeface="Times New Roman"/>
                <a:ea typeface="华文细黑"/>
                <a:cs typeface="Courier New"/>
              </a:rPr>
              <a:t>Cu(OH)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碱性悬浊液加热充分反应可生成</a:t>
            </a:r>
            <a:r>
              <a:rPr lang="en-US" altLang="zh-CN" sz="2800" kern="100" dirty="0">
                <a:latin typeface="Times New Roman"/>
                <a:ea typeface="华文细黑"/>
                <a:cs typeface="Courier New"/>
              </a:rPr>
              <a:t>2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砖红色沉淀。分析并回答问题</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pic>
        <p:nvPicPr>
          <p:cNvPr id="61442" name="Picture 2" descr="HX57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10616" y="3429715"/>
            <a:ext cx="7341751" cy="2487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21">
            <a:hlinkClick r:id="rId3" action="ppaction://hlinksldjump"/>
          </p:cNvPr>
          <p:cNvSpPr>
            <a:spLocks noChangeArrowheads="1"/>
          </p:cNvSpPr>
          <p:nvPr/>
        </p:nvSpPr>
        <p:spPr bwMode="auto">
          <a:xfrm>
            <a:off x="10024894" y="-265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9" name="Rectangle 21">
            <a:hlinkClick r:id="rId4" action="ppaction://hlinksldjump"/>
          </p:cNvPr>
          <p:cNvSpPr>
            <a:spLocks noChangeArrowheads="1"/>
          </p:cNvSpPr>
          <p:nvPr/>
        </p:nvSpPr>
        <p:spPr bwMode="auto">
          <a:xfrm>
            <a:off x="10527072" y="-265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0" name="Rectangle 21">
            <a:hlinkClick r:id="rId5" action="ppaction://hlinksldjump"/>
          </p:cNvPr>
          <p:cNvSpPr>
            <a:spLocks noChangeArrowheads="1"/>
          </p:cNvSpPr>
          <p:nvPr/>
        </p:nvSpPr>
        <p:spPr bwMode="auto">
          <a:xfrm>
            <a:off x="11005108" y="-265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1" name="Rectangle 21">
            <a:hlinkClick r:id="rId6" action="ppaction://hlinksldjump"/>
          </p:cNvPr>
          <p:cNvSpPr>
            <a:spLocks noChangeArrowheads="1"/>
          </p:cNvSpPr>
          <p:nvPr/>
        </p:nvSpPr>
        <p:spPr bwMode="auto">
          <a:xfrm>
            <a:off x="11459002" y="-265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Tree>
    <p:extLst>
      <p:ext uri="{BB962C8B-B14F-4D97-AF65-F5344CB8AC3E}">
        <p14:creationId xmlns:p14="http://schemas.microsoft.com/office/powerpoint/2010/main" val="301076365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6574" y="693490"/>
            <a:ext cx="11404211" cy="1384995"/>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(1)A</a:t>
            </a:r>
            <a:r>
              <a:rPr lang="zh-CN" altLang="zh-CN" sz="2800" kern="100" dirty="0">
                <a:latin typeface="Times New Roman"/>
                <a:ea typeface="华文细黑"/>
                <a:cs typeface="Times New Roman"/>
              </a:rPr>
              <a:t>中含有的官能团为氯原子</a:t>
            </a:r>
            <a:r>
              <a:rPr lang="en-US" altLang="zh-CN" sz="2800" kern="100" dirty="0">
                <a:latin typeface="Times New Roman"/>
                <a:ea typeface="华文细黑"/>
                <a:cs typeface="Courier New"/>
              </a:rPr>
              <a:t>(—</a:t>
            </a:r>
            <a:r>
              <a:rPr lang="en-US" altLang="zh-CN" sz="2800" kern="100" dirty="0" err="1">
                <a:latin typeface="Times New Roman"/>
                <a:ea typeface="华文细黑"/>
                <a:cs typeface="Courier New"/>
              </a:rPr>
              <a:t>Cl</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和</a:t>
            </a:r>
            <a:r>
              <a:rPr lang="en-US" altLang="zh-CN" sz="2800" kern="100" dirty="0" smtClean="0">
                <a:latin typeface="Times New Roman"/>
                <a:ea typeface="华文细黑"/>
                <a:cs typeface="Courier New"/>
              </a:rPr>
              <a:t>_____________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a:t>
            </a:r>
            <a:endParaRPr lang="zh-CN" altLang="zh-CN" sz="2800" kern="100" dirty="0">
              <a:effectLst/>
              <a:latin typeface="宋体"/>
              <a:cs typeface="Courier New"/>
            </a:endParaRPr>
          </a:p>
        </p:txBody>
      </p:sp>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7" name="圆角矩形 6">
            <a:hlinkClick r:id="rId2"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11" name="Rectangle 21">
            <a:hlinkClick r:id="rId3" action="ppaction://hlinksldjump"/>
          </p:cNvPr>
          <p:cNvSpPr>
            <a:spLocks noChangeArrowheads="1"/>
          </p:cNvSpPr>
          <p:nvPr/>
        </p:nvSpPr>
        <p:spPr bwMode="auto">
          <a:xfrm>
            <a:off x="10024894" y="-265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2" name="Rectangle 21">
            <a:hlinkClick r:id="rId4" action="ppaction://hlinksldjump"/>
          </p:cNvPr>
          <p:cNvSpPr>
            <a:spLocks noChangeArrowheads="1"/>
          </p:cNvSpPr>
          <p:nvPr/>
        </p:nvSpPr>
        <p:spPr bwMode="auto">
          <a:xfrm>
            <a:off x="10527072" y="-265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3" name="Rectangle 21">
            <a:hlinkClick r:id="rId5" action="ppaction://hlinksldjump"/>
          </p:cNvPr>
          <p:cNvSpPr>
            <a:spLocks noChangeArrowheads="1"/>
          </p:cNvSpPr>
          <p:nvPr/>
        </p:nvSpPr>
        <p:spPr bwMode="auto">
          <a:xfrm>
            <a:off x="11005108" y="-265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4" name="Rectangle 21">
            <a:hlinkClick r:id="rId6" action="ppaction://hlinksldjump"/>
          </p:cNvPr>
          <p:cNvSpPr>
            <a:spLocks noChangeArrowheads="1"/>
          </p:cNvSpPr>
          <p:nvPr/>
        </p:nvSpPr>
        <p:spPr bwMode="auto">
          <a:xfrm>
            <a:off x="11459002" y="-265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Tree>
    <p:extLst>
      <p:ext uri="{BB962C8B-B14F-4D97-AF65-F5344CB8AC3E}">
        <p14:creationId xmlns:p14="http://schemas.microsoft.com/office/powerpoint/2010/main" val="14503704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1958607726"/>
              </p:ext>
            </p:extLst>
          </p:nvPr>
        </p:nvGraphicFramePr>
        <p:xfrm>
          <a:off x="982638" y="1125538"/>
          <a:ext cx="9865096" cy="4527550"/>
        </p:xfrm>
        <a:graphic>
          <a:graphicData uri="http://schemas.openxmlformats.org/drawingml/2006/table">
            <a:tbl>
              <a:tblPr/>
              <a:tblGrid>
                <a:gridCol w="5904656"/>
                <a:gridCol w="3960440"/>
              </a:tblGrid>
              <a:tr h="4527550">
                <a:tc>
                  <a:txBody>
                    <a:bodyPr/>
                    <a:lstStyle/>
                    <a:p>
                      <a:pPr algn="l">
                        <a:lnSpc>
                          <a:spcPct val="150000"/>
                        </a:lnSpc>
                        <a:spcAft>
                          <a:spcPts val="0"/>
                        </a:spcAft>
                      </a:pPr>
                      <a:r>
                        <a:rPr lang="en-US" sz="2800" kern="100" dirty="0">
                          <a:effectLst/>
                          <a:latin typeface="Times New Roman"/>
                          <a:ea typeface="华文细黑"/>
                          <a:cs typeface="Courier New"/>
                        </a:rPr>
                        <a:t>(4)</a:t>
                      </a:r>
                      <a:r>
                        <a:rPr lang="zh-CN" sz="2800" kern="100" dirty="0">
                          <a:effectLst/>
                          <a:latin typeface="Times New Roman"/>
                          <a:ea typeface="华文细黑"/>
                          <a:cs typeface="Times New Roman"/>
                        </a:rPr>
                        <a:t>异戊二烯分子中最多有</a:t>
                      </a:r>
                      <a:r>
                        <a:rPr lang="en-US" sz="2800" kern="100" dirty="0">
                          <a:effectLst/>
                          <a:latin typeface="Times New Roman"/>
                          <a:ea typeface="华文细黑"/>
                          <a:cs typeface="Courier New"/>
                        </a:rPr>
                        <a:t>________</a:t>
                      </a:r>
                      <a:r>
                        <a:rPr lang="zh-CN" sz="2800" kern="100" dirty="0">
                          <a:effectLst/>
                          <a:latin typeface="Times New Roman"/>
                          <a:ea typeface="华文细黑"/>
                          <a:cs typeface="Times New Roman"/>
                        </a:rPr>
                        <a:t>个原子共平面，顺式聚异戊二烯的结构简式</a:t>
                      </a:r>
                      <a:r>
                        <a:rPr lang="zh-CN" sz="2800" kern="100" dirty="0" smtClean="0">
                          <a:effectLst/>
                          <a:latin typeface="Times New Roman"/>
                          <a:ea typeface="华文细黑"/>
                          <a:cs typeface="Times New Roman"/>
                        </a:rPr>
                        <a:t>为</a:t>
                      </a:r>
                      <a:endParaRPr lang="en-US" altLang="zh-CN" sz="2800" kern="100" dirty="0" smtClean="0">
                        <a:effectLst/>
                        <a:latin typeface="Times New Roman"/>
                        <a:ea typeface="华文细黑"/>
                        <a:cs typeface="Times New Roman"/>
                      </a:endParaRPr>
                    </a:p>
                    <a:p>
                      <a:pPr algn="ctr">
                        <a:lnSpc>
                          <a:spcPct val="150000"/>
                        </a:lnSpc>
                        <a:spcAft>
                          <a:spcPts val="0"/>
                        </a:spcAft>
                      </a:pPr>
                      <a:endParaRPr lang="en-US" altLang="zh-CN" sz="2800" kern="100" dirty="0" smtClean="0">
                        <a:effectLst/>
                        <a:latin typeface="Times New Roman"/>
                        <a:ea typeface="华文细黑"/>
                        <a:cs typeface="Courier New"/>
                      </a:endParaRPr>
                    </a:p>
                    <a:p>
                      <a:pPr algn="ctr">
                        <a:lnSpc>
                          <a:spcPct val="150000"/>
                        </a:lnSpc>
                        <a:spcAft>
                          <a:spcPts val="0"/>
                        </a:spcAft>
                      </a:pPr>
                      <a:r>
                        <a:rPr lang="en-US" altLang="zh-CN" sz="2800" kern="100" dirty="0" smtClean="0">
                          <a:effectLst/>
                          <a:latin typeface="Times New Roman"/>
                          <a:ea typeface="华文细黑"/>
                          <a:cs typeface="Courier New"/>
                        </a:rPr>
                        <a:t>________________________________</a:t>
                      </a:r>
                      <a:r>
                        <a:rPr lang="zh-CN" sz="2800" kern="100" dirty="0" smtClean="0">
                          <a:effectLst/>
                          <a:latin typeface="Times New Roman"/>
                          <a:ea typeface="华文细黑"/>
                          <a:cs typeface="Times New Roman"/>
                        </a:rPr>
                        <a:t>。</a:t>
                      </a:r>
                      <a:endParaRPr lang="zh-CN" sz="2800" kern="100" dirty="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dirty="0">
                          <a:effectLst/>
                          <a:latin typeface="Times New Roman"/>
                          <a:ea typeface="华文细黑"/>
                          <a:cs typeface="Times New Roman"/>
                        </a:rPr>
                        <a:t>需明确有机物分子中原子共面问题的判断方法及顺反异构的特点</a:t>
                      </a:r>
                      <a:endParaRPr lang="zh-CN" sz="2800" kern="100" dirty="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矩形 3"/>
          <p:cNvSpPr/>
          <p:nvPr/>
        </p:nvSpPr>
        <p:spPr>
          <a:xfrm>
            <a:off x="5303118" y="1845618"/>
            <a:ext cx="53040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Times New Roman"/>
              </a:rPr>
              <a:t>11</a:t>
            </a:r>
            <a:endParaRPr lang="zh-CN" altLang="en-US" sz="2800" kern="100" dirty="0">
              <a:solidFill>
                <a:schemeClr val="accent6">
                  <a:lumMod val="75000"/>
                </a:schemeClr>
              </a:solidFill>
              <a:latin typeface="Times New Roman"/>
              <a:ea typeface="华文细黑"/>
              <a:cs typeface="Times New Roman"/>
            </a:endParaRPr>
          </a:p>
        </p:txBody>
      </p:sp>
      <p:pic>
        <p:nvPicPr>
          <p:cNvPr id="4097" name="Picture 1"/>
          <p:cNvPicPr>
            <a:picLocks noChangeAspect="1" noChangeArrowheads="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67361" y="3455305"/>
            <a:ext cx="2124641" cy="1356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6" name="圆角矩形 5"/>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355358840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97"/>
                                        </p:tgtEl>
                                        <p:attrNameLst>
                                          <p:attrName>style.visibility</p:attrName>
                                        </p:attrNameLst>
                                      </p:cBhvr>
                                      <p:to>
                                        <p:strVal val="visible"/>
                                      </p:to>
                                    </p:set>
                                    <p:animEffect transition="in" filter="blinds(horizontal)">
                                      <p:cBhvr>
                                        <p:cTn id="7" dur="500"/>
                                        <p:tgtEl>
                                          <p:spTgt spid="409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4097"/>
                                        </p:tgtEl>
                                      </p:cBhvr>
                                    </p:animEffect>
                                    <p:set>
                                      <p:cBhvr>
                                        <p:cTn id="15" dur="1" fill="hold">
                                          <p:stCondLst>
                                            <p:cond delay="499"/>
                                          </p:stCondLst>
                                        </p:cTn>
                                        <p:tgtEl>
                                          <p:spTgt spid="4097"/>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4"/>
                                        </p:tgtEl>
                                      </p:cBhvr>
                                    </p:animEffect>
                                    <p:set>
                                      <p:cBhvr>
                                        <p:cTn id="18"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6"/>
                  </p:tgtEl>
                </p:cond>
              </p:nextCondLst>
            </p:seq>
          </p:childTnLst>
        </p:cTn>
      </p:par>
    </p:tnLst>
    <p:bldLst>
      <p:bldP spid="4" grpId="0"/>
      <p:bldP spid="4" grpId="1"/>
    </p:bld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矩形 4"/>
          <p:cNvSpPr/>
          <p:nvPr/>
        </p:nvSpPr>
        <p:spPr>
          <a:xfrm>
            <a:off x="190550" y="5941300"/>
            <a:ext cx="6375463" cy="656846"/>
          </a:xfrm>
          <a:prstGeom prst="rect">
            <a:avLst/>
          </a:prstGeom>
        </p:spPr>
        <p:txBody>
          <a:bodyPr wrap="none">
            <a:spAutoFit/>
          </a:bodyPr>
          <a:lstStyle/>
          <a:p>
            <a:pPr algn="just">
              <a:lnSpc>
                <a:spcPct val="150000"/>
              </a:lnSpc>
              <a:spcAft>
                <a:spcPts val="0"/>
              </a:spcAft>
            </a:pPr>
            <a:r>
              <a:rPr lang="zh-CN" altLang="zh-CN" sz="2800" b="1" kern="100" dirty="0">
                <a:solidFill>
                  <a:srgbClr val="0000FF"/>
                </a:solidFill>
                <a:latin typeface="Times New Roman"/>
                <a:cs typeface="Times New Roman"/>
              </a:rPr>
              <a:t>答案　</a:t>
            </a:r>
            <a:r>
              <a:rPr lang="zh-CN" altLang="zh-CN" sz="2800" kern="100" dirty="0" smtClean="0">
                <a:solidFill>
                  <a:schemeClr val="accent6">
                    <a:lumMod val="75000"/>
                  </a:schemeClr>
                </a:solidFill>
                <a:latin typeface="Times New Roman"/>
                <a:ea typeface="华文细黑"/>
                <a:cs typeface="Times New Roman"/>
              </a:rPr>
              <a:t>羟基</a:t>
            </a:r>
            <a:r>
              <a:rPr lang="zh-CN" altLang="zh-CN" sz="2800" kern="100" dirty="0">
                <a:solidFill>
                  <a:schemeClr val="accent6">
                    <a:lumMod val="75000"/>
                  </a:schemeClr>
                </a:solidFill>
                <a:latin typeface="Times New Roman"/>
                <a:ea typeface="华文细黑"/>
                <a:cs typeface="Times New Roman"/>
              </a:rPr>
              <a:t>　酯基</a:t>
            </a:r>
            <a:r>
              <a:rPr lang="en-US" altLang="zh-CN" sz="2800" kern="100" dirty="0">
                <a:solidFill>
                  <a:schemeClr val="accent6">
                    <a:lumMod val="75000"/>
                  </a:schemeClr>
                </a:solidFill>
                <a:latin typeface="Times New Roman"/>
                <a:ea typeface="华文细黑"/>
                <a:cs typeface="Courier New"/>
              </a:rPr>
              <a:t>(</a:t>
            </a:r>
            <a:r>
              <a:rPr lang="zh-CN" altLang="zh-CN" sz="2800" kern="100" dirty="0">
                <a:solidFill>
                  <a:schemeClr val="accent6">
                    <a:lumMod val="75000"/>
                  </a:schemeClr>
                </a:solidFill>
                <a:latin typeface="Times New Roman"/>
                <a:ea typeface="华文细黑"/>
                <a:cs typeface="Times New Roman"/>
              </a:rPr>
              <a:t>或</a:t>
            </a:r>
            <a:r>
              <a:rPr lang="en-US" altLang="zh-CN" sz="2800" kern="100" dirty="0">
                <a:solidFill>
                  <a:schemeClr val="accent6">
                    <a:lumMod val="75000"/>
                  </a:schemeClr>
                </a:solidFill>
                <a:latin typeface="Times New Roman"/>
                <a:ea typeface="华文细黑"/>
                <a:cs typeface="Courier New"/>
              </a:rPr>
              <a:t>—OH</a:t>
            </a:r>
            <a:r>
              <a:rPr lang="zh-CN" altLang="zh-CN" sz="2800" kern="100" dirty="0">
                <a:solidFill>
                  <a:schemeClr val="accent6">
                    <a:lumMod val="75000"/>
                  </a:schemeClr>
                </a:solidFill>
                <a:latin typeface="Times New Roman"/>
                <a:ea typeface="华文细黑"/>
                <a:cs typeface="Times New Roman"/>
              </a:rPr>
              <a:t>　</a:t>
            </a:r>
            <a:r>
              <a:rPr lang="en-US" altLang="zh-CN" sz="2800" kern="100" dirty="0">
                <a:solidFill>
                  <a:schemeClr val="accent6">
                    <a:lumMod val="75000"/>
                  </a:schemeClr>
                </a:solidFill>
                <a:latin typeface="Times New Roman"/>
                <a:ea typeface="华文细黑"/>
                <a:cs typeface="Courier New"/>
              </a:rPr>
              <a:t>—COO—)</a:t>
            </a:r>
            <a:endParaRPr lang="zh-CN" altLang="zh-CN" sz="2800" kern="100" dirty="0">
              <a:solidFill>
                <a:schemeClr val="accent6">
                  <a:lumMod val="75000"/>
                </a:schemeClr>
              </a:solidFill>
              <a:effectLst/>
              <a:latin typeface="宋体"/>
              <a:cs typeface="Courier New"/>
            </a:endParaRPr>
          </a:p>
        </p:txBody>
      </p:sp>
      <p:sp>
        <p:nvSpPr>
          <p:cNvPr id="4" name="矩形 3"/>
          <p:cNvSpPr/>
          <p:nvPr/>
        </p:nvSpPr>
        <p:spPr>
          <a:xfrm>
            <a:off x="177502" y="118413"/>
            <a:ext cx="11867268" cy="5831661"/>
          </a:xfrm>
          <a:prstGeom prst="rect">
            <a:avLst/>
          </a:prstGeom>
        </p:spPr>
        <p:txBody>
          <a:bodyPr>
            <a:spAutoFit/>
          </a:bodyPr>
          <a:lstStyle/>
          <a:p>
            <a:pPr lvl="0" algn="just">
              <a:lnSpc>
                <a:spcPct val="150000"/>
              </a:lnSpc>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F</a:t>
            </a:r>
            <a:r>
              <a:rPr lang="zh-CN" altLang="zh-CN" sz="2800" kern="100" dirty="0">
                <a:latin typeface="Times New Roman"/>
                <a:ea typeface="华文细黑"/>
                <a:cs typeface="Times New Roman"/>
              </a:rPr>
              <a:t>与足量的新制</a:t>
            </a:r>
            <a:r>
              <a:rPr lang="en-US" altLang="zh-CN" sz="2800" kern="100" dirty="0">
                <a:latin typeface="Times New Roman"/>
                <a:ea typeface="华文细黑"/>
                <a:cs typeface="Courier New"/>
              </a:rPr>
              <a:t>Cu(OH)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碱性悬浊液加热充分反应可生成</a:t>
            </a:r>
            <a:r>
              <a:rPr lang="en-US" altLang="zh-CN" sz="2800" kern="100" dirty="0">
                <a:latin typeface="Times New Roman"/>
                <a:ea typeface="华文细黑"/>
                <a:cs typeface="Courier New"/>
              </a:rPr>
              <a:t>2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砖红色沉淀，这说明</a:t>
            </a:r>
            <a:r>
              <a:rPr lang="en-US" altLang="zh-CN" sz="2800" kern="100" dirty="0">
                <a:latin typeface="Times New Roman"/>
                <a:ea typeface="华文细黑"/>
                <a:cs typeface="Courier New"/>
              </a:rPr>
              <a:t>F</a:t>
            </a:r>
            <a:r>
              <a:rPr lang="zh-CN" altLang="zh-CN" sz="2800" kern="100" dirty="0">
                <a:latin typeface="Times New Roman"/>
                <a:ea typeface="华文细黑"/>
                <a:cs typeface="Times New Roman"/>
              </a:rPr>
              <a:t>分子中含有</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个醛基。</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氧化生成</a:t>
            </a:r>
            <a:r>
              <a:rPr lang="en-US" altLang="zh-CN" sz="2800" kern="100" dirty="0">
                <a:latin typeface="Times New Roman"/>
                <a:ea typeface="华文细黑"/>
                <a:cs typeface="Courier New"/>
              </a:rPr>
              <a:t>F</a:t>
            </a:r>
            <a:r>
              <a:rPr lang="zh-CN" altLang="zh-CN" sz="2800" kern="100" dirty="0">
                <a:latin typeface="Times New Roman"/>
                <a:ea typeface="华文细黑"/>
                <a:cs typeface="Times New Roman"/>
              </a:rPr>
              <a:t>，且</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中含有甲基，则根据</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的分子式可知</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的结构简式为</a:t>
            </a:r>
            <a:r>
              <a:rPr lang="en-US" altLang="zh-CN" sz="2800" kern="100" dirty="0">
                <a:latin typeface="Times New Roman"/>
                <a:ea typeface="华文细黑"/>
                <a:cs typeface="Courier New"/>
              </a:rPr>
              <a:t>HOCH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CH(CH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OH</a:t>
            </a:r>
            <a:r>
              <a:rPr lang="zh-CN" altLang="zh-CN" sz="2800" kern="100" dirty="0">
                <a:latin typeface="Times New Roman"/>
                <a:ea typeface="华文细黑"/>
                <a:cs typeface="Times New Roman"/>
              </a:rPr>
              <a:t>，则</a:t>
            </a:r>
            <a:r>
              <a:rPr lang="en-US" altLang="zh-CN" sz="2800" kern="100" dirty="0">
                <a:latin typeface="Times New Roman"/>
                <a:ea typeface="华文细黑"/>
                <a:cs typeface="Courier New"/>
              </a:rPr>
              <a:t>F</a:t>
            </a:r>
            <a:r>
              <a:rPr lang="zh-CN" altLang="zh-CN" sz="2800" kern="100" dirty="0">
                <a:latin typeface="Times New Roman"/>
                <a:ea typeface="华文细黑"/>
                <a:cs typeface="Times New Roman"/>
              </a:rPr>
              <a:t>的结构简式为</a:t>
            </a:r>
            <a:r>
              <a:rPr lang="en-US" altLang="zh-CN" sz="2800" kern="100" dirty="0">
                <a:latin typeface="Times New Roman"/>
                <a:ea typeface="华文细黑"/>
                <a:cs typeface="Courier New"/>
              </a:rPr>
              <a:t>OHCCH(CH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)CHO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能与硝酸酸化的硝酸银溶液反应生成白色沉淀</a:t>
            </a:r>
            <a:r>
              <a:rPr lang="en-US" altLang="zh-CN" sz="2800" kern="100" dirty="0">
                <a:latin typeface="Times New Roman"/>
                <a:ea typeface="华文细黑"/>
                <a:cs typeface="Courier New"/>
              </a:rPr>
              <a:t>G</a:t>
            </a:r>
            <a:r>
              <a:rPr lang="zh-CN" altLang="zh-CN" sz="2800" kern="100" dirty="0">
                <a:latin typeface="Times New Roman"/>
                <a:ea typeface="华文细黑"/>
                <a:cs typeface="Times New Roman"/>
              </a:rPr>
              <a:t>，则</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是氯化钠，</a:t>
            </a:r>
            <a:r>
              <a:rPr lang="en-US" altLang="zh-CN" sz="2800" kern="100" dirty="0">
                <a:latin typeface="Times New Roman"/>
                <a:ea typeface="华文细黑"/>
                <a:cs typeface="Courier New"/>
              </a:rPr>
              <a:t>G</a:t>
            </a:r>
            <a:r>
              <a:rPr lang="zh-CN" altLang="zh-CN" sz="2800" kern="100" dirty="0">
                <a:latin typeface="Times New Roman"/>
                <a:ea typeface="华文细黑"/>
                <a:cs typeface="Times New Roman"/>
              </a:rPr>
              <a:t>是氯化银。</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酸化生成</a:t>
            </a:r>
            <a:r>
              <a:rPr lang="en-US" altLang="zh-CN" sz="2800" kern="100" dirty="0">
                <a:latin typeface="Times New Roman"/>
                <a:ea typeface="华文细黑"/>
                <a:cs typeface="Courier New"/>
              </a:rPr>
              <a:t>E</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E</a:t>
            </a:r>
            <a:r>
              <a:rPr lang="zh-CN" altLang="zh-CN" sz="2800" kern="100" dirty="0">
                <a:latin typeface="Times New Roman"/>
                <a:ea typeface="华文细黑"/>
                <a:cs typeface="Times New Roman"/>
              </a:rPr>
              <a:t>在浓硫酸的作用下生成八元环分子，则根据</a:t>
            </a:r>
            <a:r>
              <a:rPr lang="en-US" altLang="zh-CN" sz="2800" kern="100" dirty="0">
                <a:latin typeface="Times New Roman"/>
                <a:ea typeface="华文细黑"/>
                <a:cs typeface="Courier New"/>
              </a:rPr>
              <a:t>E</a:t>
            </a:r>
            <a:r>
              <a:rPr lang="zh-CN" altLang="zh-CN" sz="2800" kern="100" dirty="0">
                <a:latin typeface="Times New Roman"/>
                <a:ea typeface="华文细黑"/>
                <a:cs typeface="Times New Roman"/>
              </a:rPr>
              <a:t>的分子式可知</a:t>
            </a:r>
            <a:r>
              <a:rPr lang="en-US" altLang="zh-CN" sz="2800" kern="100" dirty="0">
                <a:latin typeface="Times New Roman"/>
                <a:ea typeface="华文细黑"/>
                <a:cs typeface="Courier New"/>
              </a:rPr>
              <a:t>E</a:t>
            </a:r>
            <a:r>
              <a:rPr lang="zh-CN" altLang="zh-CN" sz="2800" kern="100" dirty="0">
                <a:latin typeface="Times New Roman"/>
                <a:ea typeface="华文细黑"/>
                <a:cs typeface="Times New Roman"/>
              </a:rPr>
              <a:t>的结构简式为</a:t>
            </a:r>
            <a:r>
              <a:rPr lang="en-US" altLang="zh-CN" sz="2800" kern="100" dirty="0">
                <a:latin typeface="Times New Roman"/>
                <a:ea typeface="华文细黑"/>
                <a:cs typeface="Courier New"/>
              </a:rPr>
              <a:t>HOCH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COOH</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E</a:t>
            </a:r>
            <a:r>
              <a:rPr lang="zh-CN" altLang="zh-CN" sz="2800" kern="100" dirty="0">
                <a:solidFill>
                  <a:prstClr val="black"/>
                </a:solidFill>
                <a:latin typeface="Times New Roman"/>
                <a:ea typeface="华文细黑"/>
                <a:cs typeface="Times New Roman"/>
              </a:rPr>
              <a:t>在浓硫酸的作用下发生消去反应生成</a:t>
            </a:r>
            <a:r>
              <a:rPr lang="en-US" altLang="zh-CN" sz="2800" kern="100" dirty="0">
                <a:solidFill>
                  <a:prstClr val="black"/>
                </a:solidFill>
                <a:latin typeface="Times New Roman"/>
                <a:ea typeface="华文细黑"/>
                <a:cs typeface="Courier New"/>
              </a:rPr>
              <a:t>H</a:t>
            </a:r>
            <a:r>
              <a:rPr lang="zh-CN" altLang="zh-CN" sz="2800" kern="100" dirty="0">
                <a:solidFill>
                  <a:prstClr val="black"/>
                </a:solidFill>
                <a:latin typeface="Times New Roman"/>
                <a:ea typeface="华文细黑"/>
                <a:cs typeface="Times New Roman"/>
              </a:rPr>
              <a:t>，则</a:t>
            </a:r>
            <a:r>
              <a:rPr lang="en-US" altLang="zh-CN" sz="2800" kern="100" dirty="0">
                <a:solidFill>
                  <a:prstClr val="black"/>
                </a:solidFill>
                <a:latin typeface="Times New Roman"/>
                <a:ea typeface="华文细黑"/>
                <a:cs typeface="Courier New"/>
              </a:rPr>
              <a:t>H</a:t>
            </a:r>
            <a:r>
              <a:rPr lang="zh-CN" altLang="zh-CN" sz="2800" kern="100" dirty="0">
                <a:solidFill>
                  <a:prstClr val="black"/>
                </a:solidFill>
                <a:latin typeface="Times New Roman"/>
                <a:ea typeface="华文细黑"/>
                <a:cs typeface="Times New Roman"/>
              </a:rPr>
              <a:t>的结构简式为</a:t>
            </a:r>
            <a:endParaRPr lang="en-US" altLang="zh-CN" sz="2800" kern="100" dirty="0">
              <a:solidFill>
                <a:prstClr val="black"/>
              </a:solidFill>
              <a:latin typeface="Times New Roman"/>
              <a:ea typeface="华文细黑"/>
              <a:cs typeface="Times New Roman"/>
            </a:endParaRPr>
          </a:p>
          <a:p>
            <a:pPr lvl="0" algn="just">
              <a:lnSpc>
                <a:spcPct val="150000"/>
              </a:lnSpc>
            </a:pPr>
            <a:r>
              <a:rPr lang="en-US" altLang="zh-CN" sz="2800" kern="100" dirty="0">
                <a:solidFill>
                  <a:prstClr val="black"/>
                </a:solidFill>
                <a:latin typeface="Times New Roman"/>
                <a:ea typeface="华文细黑"/>
                <a:cs typeface="Courier New"/>
              </a:rPr>
              <a:t>CH</a:t>
            </a:r>
            <a:r>
              <a:rPr lang="en-US" altLang="zh-CN" sz="2800" kern="100" baseline="-25000" dirty="0">
                <a:solidFill>
                  <a:prstClr val="black"/>
                </a:solidFill>
                <a:latin typeface="Times New Roman"/>
                <a:ea typeface="华文细黑"/>
                <a:cs typeface="Courier New"/>
              </a:rPr>
              <a:t>2</a:t>
            </a:r>
            <a:r>
              <a:rPr lang="en-US" altLang="zh-CN" sz="2800" spc="-80" dirty="0">
                <a:latin typeface="Times New Roman"/>
                <a:ea typeface="楷体_GB2312"/>
              </a:rPr>
              <a:t> =</a:t>
            </a:r>
            <a:r>
              <a:rPr lang="en-US" altLang="zh-CN" sz="2800" dirty="0">
                <a:latin typeface="Times New Roman"/>
                <a:ea typeface="楷体_GB2312"/>
              </a:rPr>
              <a:t>= </a:t>
            </a:r>
            <a:r>
              <a:rPr lang="en-US" altLang="zh-CN" sz="2800" kern="100" dirty="0">
                <a:solidFill>
                  <a:prstClr val="black"/>
                </a:solidFill>
                <a:latin typeface="Times New Roman"/>
                <a:ea typeface="华文细黑"/>
                <a:cs typeface="Courier New"/>
              </a:rPr>
              <a:t>CHCOOH</a:t>
            </a:r>
            <a:r>
              <a:rPr lang="zh-CN" altLang="zh-CN" sz="2800" kern="100" dirty="0">
                <a:solidFill>
                  <a:prstClr val="black"/>
                </a:solidFill>
                <a:latin typeface="Times New Roman"/>
                <a:ea typeface="华文细黑"/>
                <a:cs typeface="Times New Roman"/>
              </a:rPr>
              <a:t>。</a:t>
            </a:r>
            <a:r>
              <a:rPr lang="en-US" altLang="zh-CN" sz="2800" kern="100" dirty="0">
                <a:solidFill>
                  <a:prstClr val="black"/>
                </a:solidFill>
                <a:latin typeface="Times New Roman"/>
                <a:ea typeface="华文细黑"/>
                <a:cs typeface="Courier New"/>
              </a:rPr>
              <a:t>H</a:t>
            </a:r>
            <a:r>
              <a:rPr lang="zh-CN" altLang="zh-CN" sz="2800" kern="100" dirty="0">
                <a:solidFill>
                  <a:prstClr val="black"/>
                </a:solidFill>
                <a:latin typeface="Times New Roman"/>
                <a:ea typeface="华文细黑"/>
                <a:cs typeface="Times New Roman"/>
              </a:rPr>
              <a:t>分子中含有碳碳双键，能发生加聚反应生成</a:t>
            </a:r>
            <a:r>
              <a:rPr lang="en-US" altLang="zh-CN" sz="2800" kern="100" dirty="0">
                <a:solidFill>
                  <a:prstClr val="black"/>
                </a:solidFill>
                <a:latin typeface="Times New Roman"/>
                <a:ea typeface="华文细黑"/>
                <a:cs typeface="Courier New"/>
              </a:rPr>
              <a:t>I</a:t>
            </a:r>
            <a:r>
              <a:rPr lang="zh-CN" altLang="zh-CN" sz="2800" kern="100" dirty="0">
                <a:solidFill>
                  <a:prstClr val="black"/>
                </a:solidFill>
                <a:latin typeface="Times New Roman"/>
                <a:ea typeface="华文细黑"/>
                <a:cs typeface="Times New Roman"/>
              </a:rPr>
              <a:t>。</a:t>
            </a:r>
            <a:endParaRPr lang="zh-CN" altLang="zh-CN" sz="2800" kern="100" dirty="0">
              <a:solidFill>
                <a:prstClr val="black"/>
              </a:solidFill>
              <a:latin typeface="宋体"/>
              <a:cs typeface="Courier New"/>
            </a:endParaRPr>
          </a:p>
          <a:p>
            <a:pPr lvl="0" algn="just">
              <a:lnSpc>
                <a:spcPct val="150000"/>
              </a:lnSpc>
            </a:pPr>
            <a:r>
              <a:rPr lang="zh-CN" altLang="zh-CN" sz="2800" kern="100" dirty="0">
                <a:solidFill>
                  <a:prstClr val="black"/>
                </a:solidFill>
                <a:latin typeface="Times New Roman"/>
                <a:ea typeface="华文细黑"/>
                <a:cs typeface="Times New Roman"/>
              </a:rPr>
              <a:t>根据以上分析可知</a:t>
            </a:r>
            <a:r>
              <a:rPr lang="en-US" altLang="zh-CN" sz="2800" kern="100" dirty="0">
                <a:solidFill>
                  <a:prstClr val="black"/>
                </a:solidFill>
                <a:latin typeface="Times New Roman"/>
                <a:ea typeface="华文细黑"/>
                <a:cs typeface="Courier New"/>
              </a:rPr>
              <a:t>A</a:t>
            </a:r>
            <a:r>
              <a:rPr lang="zh-CN" altLang="zh-CN" sz="2800" kern="100" dirty="0">
                <a:solidFill>
                  <a:prstClr val="black"/>
                </a:solidFill>
                <a:latin typeface="Times New Roman"/>
                <a:ea typeface="华文细黑"/>
                <a:cs typeface="Times New Roman"/>
              </a:rPr>
              <a:t>中含有的官能团为氯原子、羟基和酯基</a:t>
            </a:r>
            <a:r>
              <a:rPr lang="zh-CN" altLang="zh-CN" sz="2800" kern="100" dirty="0" smtClean="0">
                <a:solidFill>
                  <a:prstClr val="black"/>
                </a:solidFill>
                <a:latin typeface="Times New Roman"/>
                <a:ea typeface="华文细黑"/>
                <a:cs typeface="Times New Roman"/>
              </a:rPr>
              <a:t>。</a:t>
            </a:r>
            <a:endParaRPr lang="en-US" altLang="zh-CN" sz="2800" kern="100" dirty="0">
              <a:solidFill>
                <a:prstClr val="black"/>
              </a:solidFill>
              <a:latin typeface="Times New Roman"/>
              <a:ea typeface="华文细黑"/>
              <a:cs typeface="Times New Roman"/>
            </a:endParaRPr>
          </a:p>
        </p:txBody>
      </p:sp>
      <p:sp>
        <p:nvSpPr>
          <p:cNvPr id="10" name="Rectangle 21">
            <a:hlinkClick r:id="rId2" action="ppaction://hlinksldjump"/>
          </p:cNvPr>
          <p:cNvSpPr>
            <a:spLocks noChangeArrowheads="1"/>
          </p:cNvSpPr>
          <p:nvPr/>
        </p:nvSpPr>
        <p:spPr bwMode="auto">
          <a:xfrm>
            <a:off x="10024894" y="-265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1" name="Rectangle 21">
            <a:hlinkClick r:id="rId3" action="ppaction://hlinksldjump"/>
          </p:cNvPr>
          <p:cNvSpPr>
            <a:spLocks noChangeArrowheads="1"/>
          </p:cNvSpPr>
          <p:nvPr/>
        </p:nvSpPr>
        <p:spPr bwMode="auto">
          <a:xfrm>
            <a:off x="10527072" y="-265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2" name="Rectangle 21">
            <a:hlinkClick r:id="rId4" action="ppaction://hlinksldjump"/>
          </p:cNvPr>
          <p:cNvSpPr>
            <a:spLocks noChangeArrowheads="1"/>
          </p:cNvSpPr>
          <p:nvPr/>
        </p:nvSpPr>
        <p:spPr bwMode="auto">
          <a:xfrm>
            <a:off x="11005108" y="-265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3" name="Rectangle 21">
            <a:hlinkClick r:id="rId5" action="ppaction://hlinksldjump"/>
          </p:cNvPr>
          <p:cNvSpPr>
            <a:spLocks noChangeArrowheads="1"/>
          </p:cNvSpPr>
          <p:nvPr/>
        </p:nvSpPr>
        <p:spPr bwMode="auto">
          <a:xfrm>
            <a:off x="11459002" y="-265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Tree>
    <p:extLst>
      <p:ext uri="{BB962C8B-B14F-4D97-AF65-F5344CB8AC3E}">
        <p14:creationId xmlns:p14="http://schemas.microsoft.com/office/powerpoint/2010/main" val="11631742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750"/>
                                        <p:tgtEl>
                                          <p:spTgt spid="4"/>
                                        </p:tgtEl>
                                      </p:cBhvr>
                                    </p:animEffect>
                                  </p:childTnLst>
                                </p:cTn>
                              </p:par>
                            </p:childTnLst>
                          </p:cTn>
                        </p:par>
                        <p:par>
                          <p:cTn id="8" fill="hold">
                            <p:stCondLst>
                              <p:cond delay="750"/>
                            </p:stCondLst>
                            <p:childTnLst>
                              <p:par>
                                <p:cTn id="9" presetID="3" presetClass="entr" presetSubtype="1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linds(horizontal)">
                                      <p:cBhvr>
                                        <p:cTn id="11"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42868" y="693490"/>
            <a:ext cx="10636914" cy="738664"/>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指出反应类型：</a:t>
            </a:r>
            <a:r>
              <a:rPr lang="en-US" altLang="zh-CN" sz="2800" kern="100" dirty="0">
                <a:latin typeface="Times New Roman"/>
                <a:ea typeface="华文细黑"/>
                <a:cs typeface="Courier New"/>
              </a:rPr>
              <a:t>A</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D________</a:t>
            </a:r>
            <a:r>
              <a:rPr lang="en-US" altLang="zh-CN" sz="2800" kern="100" dirty="0">
                <a:latin typeface="Times New Roman"/>
                <a:ea typeface="华文细黑"/>
                <a:cs typeface="Courier New"/>
              </a:rPr>
              <a:t>____</a:t>
            </a:r>
            <a:r>
              <a:rPr lang="en-US" altLang="zh-CN" sz="2800" kern="100" dirty="0" smtClean="0">
                <a:latin typeface="Times New Roman"/>
                <a:ea typeface="华文细黑"/>
                <a:cs typeface="Courier New"/>
              </a:rPr>
              <a:t>____</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I________</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4" name="矩形 3"/>
          <p:cNvSpPr/>
          <p:nvPr/>
        </p:nvSpPr>
        <p:spPr>
          <a:xfrm>
            <a:off x="665545" y="1900783"/>
            <a:ext cx="9534117" cy="1384995"/>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a:t>
            </a:r>
            <a:r>
              <a:rPr lang="zh-CN" altLang="zh-CN" sz="2800" b="1" kern="100">
                <a:solidFill>
                  <a:srgbClr val="0000FF"/>
                </a:solidFill>
                <a:latin typeface="Times New Roman"/>
                <a:cs typeface="Times New Roman"/>
              </a:rPr>
              <a:t>　</a:t>
            </a:r>
            <a:r>
              <a:rPr lang="en-US" altLang="zh-CN" sz="2800" kern="100" dirty="0" smtClean="0">
                <a:latin typeface="Times New Roman"/>
                <a:ea typeface="华文细黑"/>
                <a:cs typeface="Courier New"/>
              </a:rPr>
              <a:t>A</a:t>
            </a:r>
            <a:r>
              <a:rPr lang="zh-CN" altLang="zh-CN" sz="2800" kern="100" dirty="0">
                <a:latin typeface="Times New Roman"/>
                <a:ea typeface="华文细黑"/>
                <a:cs typeface="Times New Roman"/>
              </a:rPr>
              <a:t>中的酯基和氯原子均能发生水解反应，</a:t>
            </a:r>
            <a:r>
              <a:rPr lang="en-US" altLang="zh-CN" sz="2800" kern="100" dirty="0">
                <a:latin typeface="Times New Roman"/>
                <a:ea typeface="华文细黑"/>
                <a:cs typeface="Courier New"/>
              </a:rPr>
              <a:t>H</a:t>
            </a:r>
            <a:r>
              <a:rPr lang="zh-CN" altLang="zh-CN" sz="2800" kern="100" dirty="0">
                <a:latin typeface="Times New Roman"/>
                <a:ea typeface="华文细黑"/>
                <a:cs typeface="Times New Roman"/>
              </a:rPr>
              <a:t>转化为</a:t>
            </a:r>
            <a:r>
              <a:rPr lang="en-US" altLang="zh-CN" sz="2800" kern="100" dirty="0">
                <a:latin typeface="Times New Roman"/>
                <a:ea typeface="华文细黑"/>
                <a:cs typeface="Courier New"/>
              </a:rPr>
              <a:t>I</a:t>
            </a:r>
            <a:r>
              <a:rPr lang="zh-CN" altLang="zh-CN" sz="2800" kern="100" dirty="0">
                <a:latin typeface="Times New Roman"/>
                <a:ea typeface="华文细黑"/>
                <a:cs typeface="Times New Roman"/>
              </a:rPr>
              <a:t>是碳碳双键的加聚反应。</a:t>
            </a:r>
            <a:endParaRPr lang="zh-CN" altLang="zh-CN" sz="2800" kern="100" dirty="0">
              <a:effectLst/>
              <a:latin typeface="宋体"/>
              <a:cs typeface="Courier New"/>
            </a:endParaRPr>
          </a:p>
        </p:txBody>
      </p:sp>
      <p:sp>
        <p:nvSpPr>
          <p:cNvPr id="10" name="矩形 9"/>
          <p:cNvSpPr/>
          <p:nvPr/>
        </p:nvSpPr>
        <p:spPr>
          <a:xfrm>
            <a:off x="5879182" y="765498"/>
            <a:ext cx="2938625"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Times New Roman"/>
              </a:rPr>
              <a:t>取代</a:t>
            </a:r>
            <a:r>
              <a:rPr lang="en-US" altLang="zh-CN" sz="2800" kern="100" dirty="0">
                <a:solidFill>
                  <a:schemeClr val="accent6">
                    <a:lumMod val="75000"/>
                  </a:schemeClr>
                </a:solidFill>
                <a:latin typeface="Times New Roman"/>
                <a:ea typeface="华文细黑"/>
                <a:cs typeface="Courier New"/>
              </a:rPr>
              <a:t>(</a:t>
            </a:r>
            <a:r>
              <a:rPr lang="zh-CN" altLang="zh-CN" sz="2800" kern="100" dirty="0">
                <a:solidFill>
                  <a:schemeClr val="accent6">
                    <a:lumMod val="75000"/>
                  </a:schemeClr>
                </a:solidFill>
                <a:latin typeface="Times New Roman"/>
                <a:ea typeface="华文细黑"/>
                <a:cs typeface="Times New Roman"/>
              </a:rPr>
              <a:t>或水解</a:t>
            </a:r>
            <a:r>
              <a:rPr lang="en-US" altLang="zh-CN" sz="2800" kern="100" dirty="0">
                <a:solidFill>
                  <a:schemeClr val="accent6">
                    <a:lumMod val="75000"/>
                  </a:schemeClr>
                </a:solidFill>
                <a:latin typeface="Times New Roman"/>
                <a:ea typeface="华文细黑"/>
                <a:cs typeface="Courier New"/>
              </a:rPr>
              <a:t>)</a:t>
            </a:r>
            <a:r>
              <a:rPr lang="zh-CN" altLang="zh-CN" sz="2800" kern="100" dirty="0">
                <a:solidFill>
                  <a:schemeClr val="accent6">
                    <a:lumMod val="75000"/>
                  </a:schemeClr>
                </a:solidFill>
                <a:latin typeface="Times New Roman"/>
                <a:ea typeface="华文细黑"/>
                <a:cs typeface="Times New Roman"/>
              </a:rPr>
              <a:t>反应</a:t>
            </a:r>
            <a:endParaRPr lang="zh-CN" altLang="en-US" sz="2800" dirty="0">
              <a:solidFill>
                <a:schemeClr val="accent6">
                  <a:lumMod val="75000"/>
                </a:schemeClr>
              </a:solidFill>
            </a:endParaRPr>
          </a:p>
        </p:txBody>
      </p:sp>
      <p:sp>
        <p:nvSpPr>
          <p:cNvPr id="11" name="矩形 10"/>
          <p:cNvSpPr/>
          <p:nvPr/>
        </p:nvSpPr>
        <p:spPr>
          <a:xfrm>
            <a:off x="9658825" y="765498"/>
            <a:ext cx="1620957" cy="523220"/>
          </a:xfrm>
          <a:prstGeom prst="rect">
            <a:avLst/>
          </a:prstGeom>
        </p:spPr>
        <p:txBody>
          <a:bodyPr wrap="none">
            <a:spAutoFit/>
          </a:bodyPr>
          <a:lstStyle/>
          <a:p>
            <a:r>
              <a:rPr lang="zh-CN" altLang="zh-CN" sz="2800" kern="100" dirty="0">
                <a:solidFill>
                  <a:schemeClr val="accent6">
                    <a:lumMod val="75000"/>
                  </a:schemeClr>
                </a:solidFill>
                <a:latin typeface="Times New Roman"/>
                <a:ea typeface="华文细黑"/>
                <a:cs typeface="Times New Roman"/>
              </a:rPr>
              <a:t>加聚反应</a:t>
            </a:r>
            <a:endParaRPr lang="zh-CN" altLang="en-US" sz="2800" kern="100" dirty="0">
              <a:solidFill>
                <a:schemeClr val="accent6">
                  <a:lumMod val="75000"/>
                </a:schemeClr>
              </a:solidFill>
              <a:latin typeface="Times New Roman"/>
              <a:ea typeface="华文细黑"/>
              <a:cs typeface="Times New Roman"/>
            </a:endParaRPr>
          </a:p>
        </p:txBody>
      </p:sp>
      <p:sp>
        <p:nvSpPr>
          <p:cNvPr id="14" name="矩形 13"/>
          <p:cNvSpPr/>
          <p:nvPr/>
        </p:nvSpPr>
        <p:spPr>
          <a:xfrm>
            <a:off x="610132" y="3285778"/>
            <a:ext cx="11749770" cy="2031325"/>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写出下列反应的化学方程式：</a:t>
            </a:r>
            <a:endParaRPr lang="zh-CN" altLang="zh-CN" sz="2800" kern="100" dirty="0">
              <a:latin typeface="宋体"/>
              <a:cs typeface="Courier New"/>
            </a:endParaRPr>
          </a:p>
          <a:p>
            <a:pPr algn="just">
              <a:lnSpc>
                <a:spcPct val="150000"/>
              </a:lnSpc>
              <a:spcAft>
                <a:spcPts val="0"/>
              </a:spcAft>
            </a:pPr>
            <a:endParaRPr lang="en-US" altLang="zh-CN" sz="2800" kern="100" dirty="0" smtClean="0">
              <a:latin typeface="宋体"/>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①</a:t>
            </a:r>
            <a:r>
              <a:rPr lang="en-US" altLang="zh-CN" sz="2800" kern="100" dirty="0">
                <a:latin typeface="Times New Roman"/>
                <a:ea typeface="华文细黑"/>
                <a:cs typeface="Courier New"/>
              </a:rPr>
              <a:t>C</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F</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___________________________________</a:t>
            </a:r>
            <a:endParaRPr lang="zh-CN" altLang="zh-CN" sz="2800" kern="100" dirty="0">
              <a:effectLst/>
              <a:latin typeface="宋体"/>
              <a:cs typeface="Courier New"/>
            </a:endParaRPr>
          </a:p>
        </p:txBody>
      </p:sp>
      <p:graphicFrame>
        <p:nvGraphicFramePr>
          <p:cNvPr id="15" name="对象 14"/>
          <p:cNvGraphicFramePr>
            <a:graphicFrameLocks noChangeAspect="1"/>
          </p:cNvGraphicFramePr>
          <p:nvPr>
            <p:extLst>
              <p:ext uri="{D42A27DB-BD31-4B8C-83A1-F6EECF244321}">
                <p14:modId xmlns:p14="http://schemas.microsoft.com/office/powerpoint/2010/main" val="419076187"/>
              </p:ext>
            </p:extLst>
          </p:nvPr>
        </p:nvGraphicFramePr>
        <p:xfrm>
          <a:off x="2328331" y="4221882"/>
          <a:ext cx="7265988" cy="873125"/>
        </p:xfrm>
        <a:graphic>
          <a:graphicData uri="http://schemas.openxmlformats.org/presentationml/2006/ole">
            <mc:AlternateContent xmlns:mc="http://schemas.openxmlformats.org/markup-compatibility/2006">
              <mc:Choice xmlns:v="urn:schemas-microsoft-com:vml" Requires="v">
                <p:oleObj spid="_x0000_s63516" name="文档" r:id="rId3" imgW="7265781" imgH="872977" progId="Word.Document.12">
                  <p:embed/>
                </p:oleObj>
              </mc:Choice>
              <mc:Fallback>
                <p:oleObj name="文档" r:id="rId3" imgW="7265781" imgH="872977" progId="Word.Document.12">
                  <p:embed/>
                  <p:pic>
                    <p:nvPicPr>
                      <p:cNvPr id="0" name=""/>
                      <p:cNvPicPr/>
                      <p:nvPr/>
                    </p:nvPicPr>
                    <p:blipFill>
                      <a:blip r:embed="rId4"/>
                      <a:stretch>
                        <a:fillRect/>
                      </a:stretch>
                    </p:blipFill>
                    <p:spPr>
                      <a:xfrm>
                        <a:off x="2328331" y="4221882"/>
                        <a:ext cx="7265988" cy="873125"/>
                      </a:xfrm>
                      <a:prstGeom prst="rect">
                        <a:avLst/>
                      </a:prstGeom>
                    </p:spPr>
                  </p:pic>
                </p:oleObj>
              </mc:Fallback>
            </mc:AlternateContent>
          </a:graphicData>
        </a:graphic>
      </p:graphicFrame>
      <p:sp>
        <p:nvSpPr>
          <p:cNvPr id="17" name="矩形 16"/>
          <p:cNvSpPr/>
          <p:nvPr/>
        </p:nvSpPr>
        <p:spPr>
          <a:xfrm>
            <a:off x="2206774" y="5644039"/>
            <a:ext cx="7144316" cy="523220"/>
          </a:xfrm>
          <a:prstGeom prst="rect">
            <a:avLst/>
          </a:prstGeom>
        </p:spPr>
        <p:txBody>
          <a:bodyPr>
            <a:spAutoFit/>
          </a:bodyPr>
          <a:lstStyle/>
          <a:p>
            <a:r>
              <a:rPr lang="en-US" altLang="zh-CN" sz="2800" kern="100" dirty="0" smtClean="0">
                <a:solidFill>
                  <a:prstClr val="black"/>
                </a:solidFill>
                <a:latin typeface="Times New Roman"/>
                <a:ea typeface="华文细黑"/>
                <a:cs typeface="Courier New"/>
              </a:rPr>
              <a:t>___________________________________</a:t>
            </a:r>
            <a:r>
              <a:rPr lang="zh-CN" altLang="zh-CN" kern="100" dirty="0">
                <a:latin typeface="Times New Roman" pitchFamily="18" charset="0"/>
                <a:ea typeface="华文细黑"/>
                <a:cs typeface="Times New Roman" pitchFamily="18" charset="0"/>
              </a:rPr>
              <a:t> </a:t>
            </a:r>
            <a:r>
              <a:rPr lang="zh-CN" altLang="zh-CN" kern="100" dirty="0">
                <a:latin typeface="Times New Roman"/>
                <a:ea typeface="华文细黑"/>
                <a:cs typeface="Times New Roman"/>
              </a:rPr>
              <a:t>；</a:t>
            </a:r>
            <a:endParaRPr lang="zh-CN" altLang="en-US" dirty="0"/>
          </a:p>
        </p:txBody>
      </p:sp>
      <p:sp>
        <p:nvSpPr>
          <p:cNvPr id="20" name="矩形 19"/>
          <p:cNvSpPr/>
          <p:nvPr/>
        </p:nvSpPr>
        <p:spPr>
          <a:xfrm>
            <a:off x="2278782" y="5365236"/>
            <a:ext cx="4237057" cy="656846"/>
          </a:xfrm>
          <a:prstGeom prst="rect">
            <a:avLst/>
          </a:prstGeom>
        </p:spPr>
        <p:txBody>
          <a:bodyPr wrap="none">
            <a:spAutoFit/>
          </a:bodyPr>
          <a:lstStyle/>
          <a:p>
            <a:pPr algn="just">
              <a:lnSpc>
                <a:spcPct val="150000"/>
              </a:lnSpc>
              <a:spcAft>
                <a:spcPts val="0"/>
              </a:spcAft>
            </a:pPr>
            <a:r>
              <a:rPr lang="en-US" altLang="zh-CN" sz="2800" kern="100" dirty="0">
                <a:solidFill>
                  <a:schemeClr val="accent6">
                    <a:lumMod val="75000"/>
                  </a:schemeClr>
                </a:solidFill>
                <a:latin typeface="Times New Roman"/>
                <a:ea typeface="华文细黑"/>
                <a:cs typeface="Courier New"/>
              </a:rPr>
              <a:t>OHCCH(CH</a:t>
            </a:r>
            <a:r>
              <a:rPr lang="en-US" altLang="zh-CN" sz="2800" kern="100" baseline="-25000" dirty="0">
                <a:solidFill>
                  <a:schemeClr val="accent6">
                    <a:lumMod val="75000"/>
                  </a:schemeClr>
                </a:solidFill>
                <a:latin typeface="Times New Roman"/>
                <a:ea typeface="华文细黑"/>
                <a:cs typeface="Courier New"/>
              </a:rPr>
              <a:t>3</a:t>
            </a:r>
            <a:r>
              <a:rPr lang="en-US" altLang="zh-CN" sz="2800" kern="100" dirty="0">
                <a:solidFill>
                  <a:schemeClr val="accent6">
                    <a:lumMod val="75000"/>
                  </a:schemeClr>
                </a:solidFill>
                <a:latin typeface="Times New Roman"/>
                <a:ea typeface="华文细黑"/>
                <a:cs typeface="Courier New"/>
              </a:rPr>
              <a:t>)CHO</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2H</a:t>
            </a:r>
            <a:r>
              <a:rPr lang="en-US" altLang="zh-CN" sz="2800" kern="100" baseline="-25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Times New Roman"/>
                <a:ea typeface="华文细黑"/>
                <a:cs typeface="Courier New"/>
              </a:rPr>
              <a:t>O</a:t>
            </a:r>
            <a:endParaRPr lang="zh-CN" altLang="zh-CN" sz="2800" kern="100" dirty="0">
              <a:solidFill>
                <a:schemeClr val="accent6">
                  <a:lumMod val="75000"/>
                </a:schemeClr>
              </a:solidFill>
              <a:effectLst/>
              <a:latin typeface="宋体"/>
              <a:cs typeface="Courier New"/>
            </a:endParaRP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3" name="圆角矩形 12"/>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2" name="Rectangle 21">
            <a:hlinkClick r:id="rId5" action="ppaction://hlinksldjump"/>
          </p:cNvPr>
          <p:cNvSpPr>
            <a:spLocks noChangeArrowheads="1"/>
          </p:cNvSpPr>
          <p:nvPr/>
        </p:nvSpPr>
        <p:spPr bwMode="auto">
          <a:xfrm>
            <a:off x="10024894" y="-265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3" name="Rectangle 21">
            <a:hlinkClick r:id="rId6" action="ppaction://hlinksldjump"/>
          </p:cNvPr>
          <p:cNvSpPr>
            <a:spLocks noChangeArrowheads="1"/>
          </p:cNvSpPr>
          <p:nvPr/>
        </p:nvSpPr>
        <p:spPr bwMode="auto">
          <a:xfrm>
            <a:off x="10527072" y="-265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4" name="Rectangle 21">
            <a:hlinkClick r:id="rId7" action="ppaction://hlinksldjump"/>
          </p:cNvPr>
          <p:cNvSpPr>
            <a:spLocks noChangeArrowheads="1"/>
          </p:cNvSpPr>
          <p:nvPr/>
        </p:nvSpPr>
        <p:spPr bwMode="auto">
          <a:xfrm>
            <a:off x="11005108" y="-265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5" name="Rectangle 21">
            <a:hlinkClick r:id="rId8" action="ppaction://hlinksldjump"/>
          </p:cNvPr>
          <p:cNvSpPr>
            <a:spLocks noChangeArrowheads="1"/>
          </p:cNvSpPr>
          <p:nvPr/>
        </p:nvSpPr>
        <p:spPr bwMode="auto">
          <a:xfrm>
            <a:off x="11459002" y="-265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Tree>
    <p:extLst>
      <p:ext uri="{BB962C8B-B14F-4D97-AF65-F5344CB8AC3E}">
        <p14:creationId xmlns:p14="http://schemas.microsoft.com/office/powerpoint/2010/main" val="395511150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linds(horizontal)">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blinds(horizontal)">
                                      <p:cBhvr>
                                        <p:cTn id="20" dur="500"/>
                                        <p:tgtEl>
                                          <p:spTgt spid="15"/>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blinds(horizontal)">
                                      <p:cBhvr>
                                        <p:cTn id="23" dur="500"/>
                                        <p:tgtEl>
                                          <p:spTgt spid="2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1" nodeType="clickEffect">
                                  <p:stCondLst>
                                    <p:cond delay="0"/>
                                  </p:stCondLst>
                                  <p:childTnLst>
                                    <p:animEffect transition="out" filter="fade">
                                      <p:cBhvr>
                                        <p:cTn id="27" dur="500"/>
                                        <p:tgtEl>
                                          <p:spTgt spid="4"/>
                                        </p:tgtEl>
                                      </p:cBhvr>
                                    </p:animEffect>
                                    <p:set>
                                      <p:cBhvr>
                                        <p:cTn id="28" dur="1" fill="hold">
                                          <p:stCondLst>
                                            <p:cond delay="499"/>
                                          </p:stCondLst>
                                        </p:cTn>
                                        <p:tgtEl>
                                          <p:spTgt spid="4"/>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500"/>
                                        <p:tgtEl>
                                          <p:spTgt spid="10"/>
                                        </p:tgtEl>
                                      </p:cBhvr>
                                    </p:animEffect>
                                    <p:set>
                                      <p:cBhvr>
                                        <p:cTn id="31" dur="1" fill="hold">
                                          <p:stCondLst>
                                            <p:cond delay="499"/>
                                          </p:stCondLst>
                                        </p:cTn>
                                        <p:tgtEl>
                                          <p:spTgt spid="10"/>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11"/>
                                        </p:tgtEl>
                                      </p:cBhvr>
                                    </p:animEffect>
                                    <p:set>
                                      <p:cBhvr>
                                        <p:cTn id="34" dur="1" fill="hold">
                                          <p:stCondLst>
                                            <p:cond delay="499"/>
                                          </p:stCondLst>
                                        </p:cTn>
                                        <p:tgtEl>
                                          <p:spTgt spid="11"/>
                                        </p:tgtEl>
                                        <p:attrNameLst>
                                          <p:attrName>style.visibility</p:attrName>
                                        </p:attrNameLst>
                                      </p:cBhvr>
                                      <p:to>
                                        <p:strVal val="hidden"/>
                                      </p:to>
                                    </p:set>
                                  </p:childTnLst>
                                </p:cTn>
                              </p:par>
                              <p:par>
                                <p:cTn id="35" presetID="10" presetClass="exit" presetSubtype="0" fill="hold" nodeType="withEffect">
                                  <p:stCondLst>
                                    <p:cond delay="0"/>
                                  </p:stCondLst>
                                  <p:childTnLst>
                                    <p:animEffect transition="out" filter="fade">
                                      <p:cBhvr>
                                        <p:cTn id="36" dur="500"/>
                                        <p:tgtEl>
                                          <p:spTgt spid="15"/>
                                        </p:tgtEl>
                                      </p:cBhvr>
                                    </p:animEffect>
                                    <p:set>
                                      <p:cBhvr>
                                        <p:cTn id="37" dur="1" fill="hold">
                                          <p:stCondLst>
                                            <p:cond delay="499"/>
                                          </p:stCondLst>
                                        </p:cTn>
                                        <p:tgtEl>
                                          <p:spTgt spid="15"/>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20"/>
                                        </p:tgtEl>
                                      </p:cBhvr>
                                    </p:animEffect>
                                    <p:set>
                                      <p:cBhvr>
                                        <p:cTn id="40" dur="1" fill="hold">
                                          <p:stCondLst>
                                            <p:cond delay="499"/>
                                          </p:stCondLst>
                                        </p:cTn>
                                        <p:tgtEl>
                                          <p:spTgt spid="20"/>
                                        </p:tgtEl>
                                        <p:attrNameLst>
                                          <p:attrName>style.visibility</p:attrName>
                                        </p:attrNameLst>
                                      </p:cBhvr>
                                      <p:to>
                                        <p:strVal val="hidden"/>
                                      </p:to>
                                    </p:set>
                                  </p:childTnLst>
                                </p:cTn>
                              </p:par>
                            </p:childTnLst>
                          </p:cTn>
                        </p:par>
                      </p:childTnLst>
                    </p:cTn>
                  </p:par>
                </p:childTnLst>
              </p:cTn>
              <p:nextCondLst>
                <p:cond evt="onClick" delay="0">
                  <p:tgtEl>
                    <p:spTgt spid="13"/>
                  </p:tgtEl>
                </p:cond>
              </p:nextCondLst>
            </p:seq>
          </p:childTnLst>
        </p:cTn>
      </p:par>
    </p:tnLst>
    <p:bldLst>
      <p:bldP spid="4" grpId="0"/>
      <p:bldP spid="4" grpId="1"/>
      <p:bldP spid="10" grpId="0"/>
      <p:bldP spid="10" grpId="1"/>
      <p:bldP spid="11" grpId="0"/>
      <p:bldP spid="11" grpId="1"/>
      <p:bldP spid="20" grpId="0"/>
      <p:bldP spid="20" grpId="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84446" y="837506"/>
            <a:ext cx="10636914" cy="1949508"/>
          </a:xfrm>
          <a:prstGeom prst="rect">
            <a:avLst/>
          </a:prstGeom>
        </p:spPr>
        <p:txBody>
          <a:bodyPr>
            <a:spAutoFit/>
          </a:bodyPr>
          <a:lstStyle/>
          <a:p>
            <a:pPr algn="just">
              <a:lnSpc>
                <a:spcPct val="150000"/>
              </a:lnSpc>
              <a:spcAft>
                <a:spcPts val="0"/>
              </a:spcAft>
            </a:pPr>
            <a:r>
              <a:rPr lang="en-US" altLang="zh-CN" sz="2800" kern="100" dirty="0">
                <a:latin typeface="宋体"/>
                <a:ea typeface="华文细黑"/>
                <a:cs typeface="Times New Roman"/>
              </a:rPr>
              <a:t>②</a:t>
            </a:r>
            <a:r>
              <a:rPr lang="en-US" altLang="zh-CN" sz="2800" kern="100" dirty="0">
                <a:latin typeface="Times New Roman"/>
                <a:ea typeface="华文细黑"/>
                <a:cs typeface="Courier New"/>
              </a:rPr>
              <a:t>E</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H</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endParaRPr lang="en-US" altLang="zh-CN" sz="2800" kern="100" dirty="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_________________________________________________________</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982297825"/>
              </p:ext>
            </p:extLst>
          </p:nvPr>
        </p:nvGraphicFramePr>
        <p:xfrm>
          <a:off x="910630" y="1629594"/>
          <a:ext cx="9367838" cy="1514475"/>
        </p:xfrm>
        <a:graphic>
          <a:graphicData uri="http://schemas.openxmlformats.org/presentationml/2006/ole">
            <mc:AlternateContent xmlns:mc="http://schemas.openxmlformats.org/markup-compatibility/2006">
              <mc:Choice xmlns:v="urn:schemas-microsoft-com:vml" Requires="v">
                <p:oleObj spid="_x0000_s64540" name="文档" r:id="rId3" imgW="9364303" imgH="1519936" progId="Word.Document.12">
                  <p:embed/>
                </p:oleObj>
              </mc:Choice>
              <mc:Fallback>
                <p:oleObj name="文档" r:id="rId3" imgW="9364303" imgH="1519936" progId="Word.Document.12">
                  <p:embed/>
                  <p:pic>
                    <p:nvPicPr>
                      <p:cNvPr id="0" name=""/>
                      <p:cNvPicPr/>
                      <p:nvPr/>
                    </p:nvPicPr>
                    <p:blipFill>
                      <a:blip r:embed="rId4"/>
                      <a:stretch>
                        <a:fillRect/>
                      </a:stretch>
                    </p:blipFill>
                    <p:spPr>
                      <a:xfrm>
                        <a:off x="910630" y="1629594"/>
                        <a:ext cx="9367838" cy="1514475"/>
                      </a:xfrm>
                      <a:prstGeom prst="rect">
                        <a:avLst/>
                      </a:prstGeom>
                    </p:spPr>
                  </p:pic>
                </p:oleObj>
              </mc:Fallback>
            </mc:AlternateContent>
          </a:graphicData>
        </a:graphic>
      </p:graphicFrame>
      <p:sp>
        <p:nvSpPr>
          <p:cNvPr id="5" name="矩形 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7" name="圆角矩形 6"/>
          <p:cNvSpPr/>
          <p:nvPr/>
        </p:nvSpPr>
        <p:spPr>
          <a:xfrm>
            <a:off x="11495806" y="6663993"/>
            <a:ext cx="703479" cy="201280"/>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
        <p:nvSpPr>
          <p:cNvPr id="11" name="Rectangle 21">
            <a:hlinkClick r:id="rId5" action="ppaction://hlinksldjump"/>
          </p:cNvPr>
          <p:cNvSpPr>
            <a:spLocks noChangeArrowheads="1"/>
          </p:cNvSpPr>
          <p:nvPr/>
        </p:nvSpPr>
        <p:spPr bwMode="auto">
          <a:xfrm>
            <a:off x="10024894" y="-265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2" name="Rectangle 21">
            <a:hlinkClick r:id="rId6" action="ppaction://hlinksldjump"/>
          </p:cNvPr>
          <p:cNvSpPr>
            <a:spLocks noChangeArrowheads="1"/>
          </p:cNvSpPr>
          <p:nvPr/>
        </p:nvSpPr>
        <p:spPr bwMode="auto">
          <a:xfrm>
            <a:off x="10527072" y="-265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3" name="Rectangle 21">
            <a:hlinkClick r:id="rId7" action="ppaction://hlinksldjump"/>
          </p:cNvPr>
          <p:cNvSpPr>
            <a:spLocks noChangeArrowheads="1"/>
          </p:cNvSpPr>
          <p:nvPr/>
        </p:nvSpPr>
        <p:spPr bwMode="auto">
          <a:xfrm>
            <a:off x="11005108" y="-265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4" name="Rectangle 21">
            <a:hlinkClick r:id="rId8" action="ppaction://hlinksldjump"/>
          </p:cNvPr>
          <p:cNvSpPr>
            <a:spLocks noChangeArrowheads="1"/>
          </p:cNvSpPr>
          <p:nvPr/>
        </p:nvSpPr>
        <p:spPr bwMode="auto">
          <a:xfrm>
            <a:off x="11459002" y="-265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Tree>
    <p:extLst>
      <p:ext uri="{BB962C8B-B14F-4D97-AF65-F5344CB8AC3E}">
        <p14:creationId xmlns:p14="http://schemas.microsoft.com/office/powerpoint/2010/main" val="24903029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17676" y="333450"/>
            <a:ext cx="10743283" cy="195367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E</a:t>
            </a:r>
            <a:r>
              <a:rPr lang="zh-CN" altLang="zh-CN" sz="2800" kern="100" dirty="0">
                <a:latin typeface="Times New Roman"/>
                <a:ea typeface="华文细黑"/>
                <a:cs typeface="Times New Roman"/>
              </a:rPr>
              <a:t>含有相同官能团的某有机物甲</a:t>
            </a:r>
            <a:r>
              <a:rPr lang="en-US" altLang="zh-CN" sz="2800" kern="100" dirty="0">
                <a:latin typeface="Times New Roman"/>
                <a:ea typeface="华文细黑"/>
                <a:cs typeface="Courier New"/>
              </a:rPr>
              <a:t>(C</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8</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有多种同分异构体，在结构中含有酯基和羟基，且水解产物不存在两个羟基连在同一个碳上的同分异构体有</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种</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0" name="圆角矩形 9">
            <a:hlinkClick r:id="rId2"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12" name="Rectangle 21">
            <a:hlinkClick r:id="rId3" action="ppaction://hlinksldjump"/>
          </p:cNvPr>
          <p:cNvSpPr>
            <a:spLocks noChangeArrowheads="1"/>
          </p:cNvSpPr>
          <p:nvPr/>
        </p:nvSpPr>
        <p:spPr bwMode="auto">
          <a:xfrm>
            <a:off x="10024894" y="-265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3" name="Rectangle 21">
            <a:hlinkClick r:id="rId4" action="ppaction://hlinksldjump"/>
          </p:cNvPr>
          <p:cNvSpPr>
            <a:spLocks noChangeArrowheads="1"/>
          </p:cNvSpPr>
          <p:nvPr/>
        </p:nvSpPr>
        <p:spPr bwMode="auto">
          <a:xfrm>
            <a:off x="10527072" y="-265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4" name="Rectangle 21">
            <a:hlinkClick r:id="rId5" action="ppaction://hlinksldjump"/>
          </p:cNvPr>
          <p:cNvSpPr>
            <a:spLocks noChangeArrowheads="1"/>
          </p:cNvSpPr>
          <p:nvPr/>
        </p:nvSpPr>
        <p:spPr bwMode="auto">
          <a:xfrm>
            <a:off x="11005108" y="-265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5" name="Rectangle 21">
            <a:hlinkClick r:id="rId6" action="ppaction://hlinksldjump"/>
          </p:cNvPr>
          <p:cNvSpPr>
            <a:spLocks noChangeArrowheads="1"/>
          </p:cNvSpPr>
          <p:nvPr/>
        </p:nvSpPr>
        <p:spPr bwMode="auto">
          <a:xfrm>
            <a:off x="11459002" y="-265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Tree>
    <p:extLst>
      <p:ext uri="{BB962C8B-B14F-4D97-AF65-F5344CB8AC3E}">
        <p14:creationId xmlns:p14="http://schemas.microsoft.com/office/powerpoint/2010/main" val="25786681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622598" y="405458"/>
            <a:ext cx="10531598" cy="2031325"/>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与</a:t>
            </a:r>
            <a:r>
              <a:rPr lang="en-US" altLang="zh-CN" sz="2800" kern="100" dirty="0">
                <a:latin typeface="Times New Roman"/>
                <a:ea typeface="华文细黑"/>
                <a:cs typeface="Courier New"/>
              </a:rPr>
              <a:t>E</a:t>
            </a:r>
            <a:r>
              <a:rPr lang="zh-CN" altLang="zh-CN" sz="2800" kern="100" dirty="0">
                <a:latin typeface="Times New Roman"/>
                <a:ea typeface="华文细黑"/>
                <a:cs typeface="Times New Roman"/>
              </a:rPr>
              <a:t>含有相同官能团的某有机物甲</a:t>
            </a:r>
            <a:r>
              <a:rPr lang="en-US" altLang="zh-CN" sz="2800" kern="100" dirty="0">
                <a:latin typeface="Times New Roman"/>
                <a:ea typeface="华文细黑"/>
                <a:cs typeface="Courier New"/>
              </a:rPr>
              <a:t>(C</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8</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有多种同分异构体，在结构中含有酯基和羟基，且水解产物不存在两个羟基连在同一个碳上的同分异构体有</a:t>
            </a:r>
            <a:endParaRPr lang="zh-CN" altLang="zh-CN" sz="1050" kern="100" dirty="0">
              <a:effectLst/>
              <a:latin typeface="宋体"/>
              <a:cs typeface="Courier New"/>
            </a:endParaRPr>
          </a:p>
        </p:txBody>
      </p:sp>
      <p:pic>
        <p:nvPicPr>
          <p:cNvPr id="624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614" y="2493690"/>
            <a:ext cx="5635643" cy="881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0010" y="2573909"/>
            <a:ext cx="4639772" cy="855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766614" y="3789834"/>
            <a:ext cx="1441420" cy="738664"/>
          </a:xfrm>
          <a:prstGeom prst="rect">
            <a:avLst/>
          </a:prstGeom>
        </p:spPr>
        <p:txBody>
          <a:bodyPr wrap="none">
            <a:spAutoFit/>
          </a:bodyPr>
          <a:lstStyle/>
          <a:p>
            <a:pPr algn="just">
              <a:lnSpc>
                <a:spcPct val="150000"/>
              </a:lnSpc>
              <a:spcAft>
                <a:spcPts val="0"/>
              </a:spcAft>
            </a:pPr>
            <a:r>
              <a:rPr lang="zh-CN" altLang="zh-CN" sz="2800" kern="100" dirty="0" smtClean="0">
                <a:latin typeface="Times New Roman"/>
                <a:ea typeface="华文细黑"/>
                <a:cs typeface="Times New Roman"/>
              </a:rPr>
              <a:t>共</a:t>
            </a:r>
            <a:r>
              <a:rPr lang="en-US" altLang="zh-CN" sz="2800" kern="100" dirty="0" smtClean="0">
                <a:latin typeface="Times New Roman"/>
                <a:ea typeface="华文细黑"/>
                <a:cs typeface="Courier New"/>
              </a:rPr>
              <a:t>7</a:t>
            </a:r>
            <a:r>
              <a:rPr lang="zh-CN" altLang="zh-CN" sz="2800" kern="100" dirty="0" smtClean="0">
                <a:latin typeface="Times New Roman"/>
                <a:ea typeface="华文细黑"/>
                <a:cs typeface="Times New Roman"/>
              </a:rPr>
              <a:t>种。</a:t>
            </a:r>
            <a:endParaRPr lang="zh-CN" altLang="zh-CN" sz="2800" kern="100" dirty="0">
              <a:effectLst/>
              <a:latin typeface="宋体"/>
              <a:cs typeface="Courier New"/>
            </a:endParaRPr>
          </a:p>
        </p:txBody>
      </p:sp>
      <p:sp>
        <p:nvSpPr>
          <p:cNvPr id="7" name="矩形 6"/>
          <p:cNvSpPr/>
          <p:nvPr/>
        </p:nvSpPr>
        <p:spPr>
          <a:xfrm>
            <a:off x="11312107" y="2853730"/>
            <a:ext cx="543739" cy="523220"/>
          </a:xfrm>
          <a:prstGeom prst="rect">
            <a:avLst/>
          </a:prstGeom>
        </p:spPr>
        <p:txBody>
          <a:bodyPr wrap="none">
            <a:spAutoFit/>
          </a:bodyPr>
          <a:lstStyle/>
          <a:p>
            <a:r>
              <a:rPr lang="zh-CN" altLang="zh-CN" sz="2800" kern="100" dirty="0">
                <a:solidFill>
                  <a:prstClr val="black"/>
                </a:solidFill>
                <a:latin typeface="Times New Roman"/>
                <a:ea typeface="华文细黑"/>
                <a:cs typeface="Times New Roman"/>
              </a:rPr>
              <a:t>，</a:t>
            </a:r>
            <a:endParaRPr lang="zh-CN" altLang="en-US" dirty="0"/>
          </a:p>
        </p:txBody>
      </p:sp>
      <p:sp>
        <p:nvSpPr>
          <p:cNvPr id="9" name="矩形 8"/>
          <p:cNvSpPr/>
          <p:nvPr/>
        </p:nvSpPr>
        <p:spPr>
          <a:xfrm>
            <a:off x="1914580" y="4725938"/>
            <a:ext cx="364202" cy="656846"/>
          </a:xfrm>
          <a:prstGeom prst="rect">
            <a:avLst/>
          </a:prstGeom>
        </p:spPr>
        <p:txBody>
          <a:bodyPr wrap="none">
            <a:spAutoFit/>
          </a:bodyPr>
          <a:lstStyle/>
          <a:p>
            <a:pPr algn="just">
              <a:lnSpc>
                <a:spcPct val="150000"/>
              </a:lnSpc>
              <a:spcAft>
                <a:spcPts val="0"/>
              </a:spcAft>
            </a:pPr>
            <a:r>
              <a:rPr lang="en-US" altLang="zh-CN" sz="2800" kern="100" dirty="0" smtClean="0">
                <a:solidFill>
                  <a:schemeClr val="accent6">
                    <a:lumMod val="75000"/>
                  </a:schemeClr>
                </a:solidFill>
                <a:latin typeface="Times New Roman"/>
                <a:ea typeface="华文细黑"/>
                <a:cs typeface="Courier New"/>
              </a:rPr>
              <a:t>7</a:t>
            </a:r>
            <a:endParaRPr lang="zh-CN" altLang="zh-CN" sz="2800" kern="100" dirty="0">
              <a:solidFill>
                <a:schemeClr val="accent6">
                  <a:lumMod val="75000"/>
                </a:schemeClr>
              </a:solidFill>
              <a:effectLst/>
              <a:latin typeface="宋体"/>
              <a:cs typeface="Courier New"/>
            </a:endParaRPr>
          </a:p>
        </p:txBody>
      </p:sp>
      <p:sp>
        <p:nvSpPr>
          <p:cNvPr id="11" name="矩形 10"/>
          <p:cNvSpPr/>
          <p:nvPr/>
        </p:nvSpPr>
        <p:spPr>
          <a:xfrm>
            <a:off x="766614" y="4869954"/>
            <a:ext cx="995785" cy="523220"/>
          </a:xfrm>
          <a:prstGeom prst="rect">
            <a:avLst/>
          </a:prstGeom>
        </p:spPr>
        <p:txBody>
          <a:bodyPr wrap="none">
            <a:spAutoFit/>
          </a:bodyPr>
          <a:lstStyle/>
          <a:p>
            <a:r>
              <a:rPr lang="zh-CN" altLang="en-US" sz="2800" b="1" kern="100" dirty="0" smtClean="0">
                <a:solidFill>
                  <a:srgbClr val="0000FF"/>
                </a:solidFill>
                <a:latin typeface="Times New Roman"/>
                <a:cs typeface="Times New Roman"/>
              </a:rPr>
              <a:t>答案 </a:t>
            </a:r>
            <a:endParaRPr lang="zh-CN" altLang="en-US" dirty="0"/>
          </a:p>
        </p:txBody>
      </p:sp>
      <p:sp>
        <p:nvSpPr>
          <p:cNvPr id="15" name="Rectangle 21">
            <a:hlinkClick r:id="rId4" action="ppaction://hlinksldjump"/>
          </p:cNvPr>
          <p:cNvSpPr>
            <a:spLocks noChangeArrowheads="1"/>
          </p:cNvSpPr>
          <p:nvPr/>
        </p:nvSpPr>
        <p:spPr bwMode="auto">
          <a:xfrm>
            <a:off x="10024894" y="-265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6" name="Rectangle 21">
            <a:hlinkClick r:id="rId5" action="ppaction://hlinksldjump"/>
          </p:cNvPr>
          <p:cNvSpPr>
            <a:spLocks noChangeArrowheads="1"/>
          </p:cNvSpPr>
          <p:nvPr/>
        </p:nvSpPr>
        <p:spPr bwMode="auto">
          <a:xfrm>
            <a:off x="10527072" y="-265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7" name="Rectangle 21">
            <a:hlinkClick r:id="rId6" action="ppaction://hlinksldjump"/>
          </p:cNvPr>
          <p:cNvSpPr>
            <a:spLocks noChangeArrowheads="1"/>
          </p:cNvSpPr>
          <p:nvPr/>
        </p:nvSpPr>
        <p:spPr bwMode="auto">
          <a:xfrm>
            <a:off x="11005108" y="-265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8" name="Rectangle 21">
            <a:hlinkClick r:id="rId7" action="ppaction://hlinksldjump"/>
          </p:cNvPr>
          <p:cNvSpPr>
            <a:spLocks noChangeArrowheads="1"/>
          </p:cNvSpPr>
          <p:nvPr/>
        </p:nvSpPr>
        <p:spPr bwMode="auto">
          <a:xfrm>
            <a:off x="11459002" y="-265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Tree>
    <p:extLst>
      <p:ext uri="{BB962C8B-B14F-4D97-AF65-F5344CB8AC3E}">
        <p14:creationId xmlns:p14="http://schemas.microsoft.com/office/powerpoint/2010/main" val="34473673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nodeType="withEffect">
                                  <p:stCondLst>
                                    <p:cond delay="0"/>
                                  </p:stCondLst>
                                  <p:childTnLst>
                                    <p:set>
                                      <p:cBhvr>
                                        <p:cTn id="9" dur="1" fill="hold">
                                          <p:stCondLst>
                                            <p:cond delay="0"/>
                                          </p:stCondLst>
                                        </p:cTn>
                                        <p:tgtEl>
                                          <p:spTgt spid="62467"/>
                                        </p:tgtEl>
                                        <p:attrNameLst>
                                          <p:attrName>style.visibility</p:attrName>
                                        </p:attrNameLst>
                                      </p:cBhvr>
                                      <p:to>
                                        <p:strVal val="visible"/>
                                      </p:to>
                                    </p:set>
                                    <p:animEffect transition="in" filter="blinds(horizontal)">
                                      <p:cBhvr>
                                        <p:cTn id="10" dur="500"/>
                                        <p:tgtEl>
                                          <p:spTgt spid="62467"/>
                                        </p:tgtEl>
                                      </p:cBhvr>
                                    </p:animEffect>
                                  </p:childTnLst>
                                </p:cTn>
                              </p:par>
                              <p:par>
                                <p:cTn id="11" presetID="3" presetClass="entr" presetSubtype="10" fill="hold" nodeType="withEffect">
                                  <p:stCondLst>
                                    <p:cond delay="0"/>
                                  </p:stCondLst>
                                  <p:childTnLst>
                                    <p:set>
                                      <p:cBhvr>
                                        <p:cTn id="12" dur="1" fill="hold">
                                          <p:stCondLst>
                                            <p:cond delay="0"/>
                                          </p:stCondLst>
                                        </p:cTn>
                                        <p:tgtEl>
                                          <p:spTgt spid="62466"/>
                                        </p:tgtEl>
                                        <p:attrNameLst>
                                          <p:attrName>style.visibility</p:attrName>
                                        </p:attrNameLst>
                                      </p:cBhvr>
                                      <p:to>
                                        <p:strVal val="visible"/>
                                      </p:to>
                                    </p:set>
                                    <p:animEffect transition="in" filter="blinds(horizontal)">
                                      <p:cBhvr>
                                        <p:cTn id="13" dur="500"/>
                                        <p:tgtEl>
                                          <p:spTgt spid="62466"/>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blinds(horizontal)">
                                      <p:cBhvr>
                                        <p:cTn id="16" dur="500"/>
                                        <p:tgtEl>
                                          <p:spTgt spid="4"/>
                                        </p:tgtEl>
                                      </p:cBhvr>
                                    </p:animEffect>
                                  </p:childTnLst>
                                </p:cTn>
                              </p:par>
                            </p:childTnLst>
                          </p:cTn>
                        </p:par>
                        <p:par>
                          <p:cTn id="17" fill="hold">
                            <p:stCondLst>
                              <p:cond delay="500"/>
                            </p:stCondLst>
                            <p:childTnLst>
                              <p:par>
                                <p:cTn id="18" presetID="3" presetClass="entr" presetSubtype="10"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linds(horizontal)">
                                      <p:cBhvr>
                                        <p:cTn id="20" dur="500"/>
                                        <p:tgtEl>
                                          <p:spTgt spid="9"/>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blinds(horizontal)">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9" grpId="0"/>
      <p:bldP spid="11"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94606" y="477466"/>
            <a:ext cx="10531598" cy="2031325"/>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3</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肉桂</a:t>
            </a:r>
            <a:r>
              <a:rPr lang="zh-CN" altLang="zh-CN" sz="2800" kern="100" dirty="0">
                <a:latin typeface="Times New Roman"/>
                <a:ea typeface="华文细黑"/>
                <a:cs typeface="Times New Roman"/>
              </a:rPr>
              <a:t>酸甲酯是调制具有草莓、葡萄、樱桃、香子兰等香味的食用香精，用于肥皂、洗涤剂、风味剂和糕点的调味，在医药工业中作为有机合成的中间体。合成肉桂酸甲酯的工业流程如下图所示：</a:t>
            </a:r>
            <a:endParaRPr lang="zh-CN" altLang="zh-CN" sz="1050" kern="100" dirty="0">
              <a:effectLst/>
              <a:latin typeface="宋体"/>
              <a:cs typeface="Courier New"/>
            </a:endParaRPr>
          </a:p>
        </p:txBody>
      </p:sp>
      <p:pic>
        <p:nvPicPr>
          <p:cNvPr id="65538" name="Picture 2" descr="HX58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82256" y="3262542"/>
            <a:ext cx="6885358" cy="2201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21">
            <a:hlinkClick r:id="rId3" action="ppaction://hlinksldjump"/>
          </p:cNvPr>
          <p:cNvSpPr>
            <a:spLocks noChangeArrowheads="1"/>
          </p:cNvSpPr>
          <p:nvPr/>
        </p:nvSpPr>
        <p:spPr bwMode="auto">
          <a:xfrm>
            <a:off x="10024894" y="-265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3" name="Rectangle 21">
            <a:hlinkClick r:id="rId4" action="ppaction://hlinksldjump"/>
          </p:cNvPr>
          <p:cNvSpPr>
            <a:spLocks noChangeArrowheads="1"/>
          </p:cNvSpPr>
          <p:nvPr/>
        </p:nvSpPr>
        <p:spPr bwMode="auto">
          <a:xfrm>
            <a:off x="10527072" y="-265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4" name="Rectangle 21">
            <a:hlinkClick r:id="rId5" action="ppaction://hlinksldjump"/>
          </p:cNvPr>
          <p:cNvSpPr>
            <a:spLocks noChangeArrowheads="1"/>
          </p:cNvSpPr>
          <p:nvPr/>
        </p:nvSpPr>
        <p:spPr bwMode="auto">
          <a:xfrm>
            <a:off x="11005108" y="-265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5" name="Rectangle 21">
            <a:hlinkClick r:id="rId6" action="ppaction://hlinksldjump"/>
          </p:cNvPr>
          <p:cNvSpPr>
            <a:spLocks noChangeArrowheads="1"/>
          </p:cNvSpPr>
          <p:nvPr/>
        </p:nvSpPr>
        <p:spPr bwMode="auto">
          <a:xfrm>
            <a:off x="11459002" y="-265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Tree>
    <p:extLst>
      <p:ext uri="{BB962C8B-B14F-4D97-AF65-F5344CB8AC3E}">
        <p14:creationId xmlns:p14="http://schemas.microsoft.com/office/powerpoint/2010/main" val="310113367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76176" y="621482"/>
            <a:ext cx="10531598" cy="656846"/>
          </a:xfrm>
          <a:prstGeom prst="rect">
            <a:avLst/>
          </a:prstGeom>
        </p:spPr>
        <p:txBody>
          <a:bodyPr>
            <a:spAutoFit/>
          </a:bodyPr>
          <a:lstStyle/>
          <a:p>
            <a:pPr algn="just">
              <a:lnSpc>
                <a:spcPct val="150000"/>
              </a:lnSpc>
              <a:spcAft>
                <a:spcPts val="0"/>
              </a:spcAft>
            </a:pPr>
            <a:r>
              <a:rPr lang="zh-CN" altLang="zh-CN" sz="2800" kern="100" dirty="0">
                <a:latin typeface="Times New Roman"/>
                <a:ea typeface="华文细黑"/>
                <a:cs typeface="Times New Roman"/>
              </a:rPr>
              <a:t>已知：</a:t>
            </a:r>
            <a:r>
              <a:rPr lang="en-US" altLang="zh-CN" sz="2800" kern="100" dirty="0">
                <a:latin typeface="宋体"/>
                <a:ea typeface="华文细黑"/>
                <a:cs typeface="Times New Roman"/>
              </a:rPr>
              <a:t>Ⅰ</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醛与醛能发生反应，原理如下：</a:t>
            </a:r>
            <a:endParaRPr lang="zh-CN" altLang="zh-CN" sz="1050" kern="100" dirty="0">
              <a:effectLst/>
              <a:latin typeface="宋体"/>
              <a:cs typeface="Courier New"/>
            </a:endParaRPr>
          </a:p>
        </p:txBody>
      </p:sp>
      <p:pic>
        <p:nvPicPr>
          <p:cNvPr id="665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331" y="1701602"/>
            <a:ext cx="6848043" cy="967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55058" y="1909088"/>
            <a:ext cx="3884764" cy="728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622598" y="3126661"/>
            <a:ext cx="11068815" cy="2031325"/>
          </a:xfrm>
          <a:prstGeom prst="rect">
            <a:avLst/>
          </a:prstGeom>
        </p:spPr>
        <p:txBody>
          <a:bodyPr>
            <a:spAutoFit/>
          </a:bodyPr>
          <a:lstStyle/>
          <a:p>
            <a:pPr algn="just">
              <a:lnSpc>
                <a:spcPct val="150000"/>
              </a:lnSpc>
              <a:spcAft>
                <a:spcPts val="0"/>
              </a:spcAft>
            </a:pPr>
            <a:r>
              <a:rPr lang="en-US" altLang="zh-CN" sz="2800" kern="100" dirty="0">
                <a:latin typeface="宋体"/>
                <a:ea typeface="华文细黑"/>
                <a:cs typeface="Times New Roman"/>
              </a:rPr>
              <a:t>Ⅱ</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烃</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在标准状况下的密度为</a:t>
            </a:r>
            <a:r>
              <a:rPr lang="en-US" altLang="zh-CN" sz="2800" kern="100" dirty="0">
                <a:latin typeface="Times New Roman"/>
                <a:ea typeface="华文细黑"/>
                <a:cs typeface="Courier New"/>
              </a:rPr>
              <a:t>1.25 </a:t>
            </a:r>
            <a:r>
              <a:rPr lang="en-US" altLang="zh-CN" sz="2800" kern="100" dirty="0" err="1">
                <a:latin typeface="Times New Roman"/>
                <a:ea typeface="华文细黑"/>
                <a:cs typeface="Courier New"/>
              </a:rPr>
              <a:t>g·L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请回答：</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化合物</a:t>
            </a:r>
            <a:r>
              <a:rPr lang="en-US" altLang="zh-CN" sz="2800" kern="100" dirty="0">
                <a:latin typeface="Times New Roman"/>
                <a:ea typeface="华文细黑"/>
                <a:cs typeface="Courier New"/>
              </a:rPr>
              <a:t>H</a:t>
            </a:r>
            <a:r>
              <a:rPr lang="zh-CN" altLang="zh-CN" sz="2800" kern="100" dirty="0">
                <a:latin typeface="Times New Roman"/>
                <a:ea typeface="华文细黑"/>
                <a:cs typeface="Times New Roman"/>
              </a:rPr>
              <a:t>中的官能团为</a:t>
            </a:r>
            <a:r>
              <a:rPr lang="en-US" altLang="zh-CN" sz="2800" kern="100" dirty="0">
                <a:latin typeface="Times New Roman"/>
                <a:ea typeface="华文细黑"/>
                <a:cs typeface="Courier New"/>
              </a:rPr>
              <a:t>___________________________________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7" name="圆角矩形 6">
            <a:hlinkClick r:id="rId4"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16" name="Rectangle 21">
            <a:hlinkClick r:id="rId5" action="ppaction://hlinksldjump"/>
          </p:cNvPr>
          <p:cNvSpPr>
            <a:spLocks noChangeArrowheads="1"/>
          </p:cNvSpPr>
          <p:nvPr/>
        </p:nvSpPr>
        <p:spPr bwMode="auto">
          <a:xfrm>
            <a:off x="10024894" y="-265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7" name="Rectangle 21">
            <a:hlinkClick r:id="rId6" action="ppaction://hlinksldjump"/>
          </p:cNvPr>
          <p:cNvSpPr>
            <a:spLocks noChangeArrowheads="1"/>
          </p:cNvSpPr>
          <p:nvPr/>
        </p:nvSpPr>
        <p:spPr bwMode="auto">
          <a:xfrm>
            <a:off x="10527072" y="-265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8" name="Rectangle 21">
            <a:hlinkClick r:id="rId7" action="ppaction://hlinksldjump"/>
          </p:cNvPr>
          <p:cNvSpPr>
            <a:spLocks noChangeArrowheads="1"/>
          </p:cNvSpPr>
          <p:nvPr/>
        </p:nvSpPr>
        <p:spPr bwMode="auto">
          <a:xfrm>
            <a:off x="11005108" y="-265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9" name="Rectangle 21">
            <a:hlinkClick r:id="rId8" action="ppaction://hlinksldjump"/>
          </p:cNvPr>
          <p:cNvSpPr>
            <a:spLocks noChangeArrowheads="1"/>
          </p:cNvSpPr>
          <p:nvPr/>
        </p:nvSpPr>
        <p:spPr bwMode="auto">
          <a:xfrm>
            <a:off x="11459002" y="-265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Tree>
    <p:extLst>
      <p:ext uri="{BB962C8B-B14F-4D97-AF65-F5344CB8AC3E}">
        <p14:creationId xmlns:p14="http://schemas.microsoft.com/office/powerpoint/2010/main" val="409337217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294418" y="414580"/>
            <a:ext cx="11633436" cy="5262979"/>
          </a:xfrm>
          <a:prstGeom prst="rect">
            <a:avLst/>
          </a:prstGeom>
        </p:spPr>
        <p:txBody>
          <a:bodyPr>
            <a:spAutoFit/>
          </a:bodyPr>
          <a:lstStyle/>
          <a:p>
            <a:pPr algn="just">
              <a:lnSpc>
                <a:spcPct val="200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烃</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在标准状况下的密度为</a:t>
            </a:r>
            <a:r>
              <a:rPr lang="en-US" altLang="zh-CN" sz="2800" kern="100" dirty="0">
                <a:latin typeface="Times New Roman"/>
                <a:ea typeface="华文细黑"/>
                <a:cs typeface="Courier New"/>
              </a:rPr>
              <a:t>1.25 </a:t>
            </a:r>
            <a:r>
              <a:rPr lang="en-US" altLang="zh-CN" sz="2800" kern="100" dirty="0" err="1">
                <a:latin typeface="Times New Roman"/>
                <a:ea typeface="华文细黑"/>
                <a:cs typeface="Courier New"/>
              </a:rPr>
              <a:t>g·L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，则</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的摩尔质量</a:t>
            </a:r>
            <a:r>
              <a:rPr lang="zh-CN" altLang="zh-CN" sz="2800" kern="100" dirty="0" smtClean="0">
                <a:latin typeface="Times New Roman"/>
                <a:ea typeface="华文细黑"/>
                <a:cs typeface="Times New Roman"/>
              </a:rPr>
              <a:t>是</a:t>
            </a:r>
            <a:endParaRPr lang="en-US" altLang="zh-CN" sz="2800" kern="100" dirty="0" smtClean="0">
              <a:latin typeface="Times New Roman"/>
              <a:ea typeface="华文细黑"/>
              <a:cs typeface="Times New Roman"/>
            </a:endParaRPr>
          </a:p>
          <a:p>
            <a:pPr algn="just">
              <a:lnSpc>
                <a:spcPct val="200000"/>
              </a:lnSpc>
              <a:spcAft>
                <a:spcPts val="0"/>
              </a:spcAft>
            </a:pPr>
            <a:r>
              <a:rPr lang="en-US" altLang="zh-CN" sz="2800" kern="100" dirty="0" smtClean="0">
                <a:latin typeface="Times New Roman"/>
                <a:ea typeface="华文细黑"/>
                <a:cs typeface="Courier New"/>
              </a:rPr>
              <a:t>1.25 </a:t>
            </a:r>
            <a:r>
              <a:rPr lang="en-US" altLang="zh-CN" sz="2800" kern="100" dirty="0" err="1">
                <a:latin typeface="Times New Roman"/>
                <a:ea typeface="华文细黑"/>
                <a:cs typeface="Courier New"/>
              </a:rPr>
              <a:t>g·L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22.4 </a:t>
            </a:r>
            <a:r>
              <a:rPr lang="en-US" altLang="zh-CN" sz="2800" kern="100" dirty="0" err="1">
                <a:latin typeface="Times New Roman"/>
                <a:ea typeface="华文细黑"/>
                <a:cs typeface="Courier New"/>
              </a:rPr>
              <a:t>L·mol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28 g ·</a:t>
            </a:r>
            <a:r>
              <a:rPr lang="en-US" altLang="zh-CN" sz="2800" kern="100" dirty="0" err="1">
                <a:latin typeface="Times New Roman"/>
                <a:ea typeface="华文细黑"/>
                <a:cs typeface="Courier New"/>
              </a:rPr>
              <a:t>mol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，则</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是乙烯，与水发生加成反应生成乙醇，则</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是乙醇，乙醇在</a:t>
            </a:r>
            <a:r>
              <a:rPr lang="en-US" altLang="zh-CN" sz="2800" kern="100" dirty="0">
                <a:latin typeface="Times New Roman"/>
                <a:ea typeface="华文细黑"/>
                <a:cs typeface="Courier New"/>
              </a:rPr>
              <a:t>Cu</a:t>
            </a:r>
            <a:r>
              <a:rPr lang="zh-CN" altLang="zh-CN" sz="2800" kern="100" dirty="0">
                <a:latin typeface="Times New Roman"/>
                <a:ea typeface="华文细黑"/>
                <a:cs typeface="Times New Roman"/>
              </a:rPr>
              <a:t>作催化剂、加热条件下与氧气反应生成乙醛，所以</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是乙醛；甲苯发生侧链取代后再发生水解反应生成苯甲醇，苯甲醇被氧化为苯甲醛，所以</a:t>
            </a:r>
            <a:r>
              <a:rPr lang="en-US" altLang="zh-CN" sz="2800" kern="100" dirty="0">
                <a:latin typeface="Times New Roman"/>
                <a:ea typeface="华文细黑"/>
                <a:cs typeface="Courier New"/>
              </a:rPr>
              <a:t>F</a:t>
            </a:r>
            <a:r>
              <a:rPr lang="zh-CN" altLang="zh-CN" sz="2800" kern="100" dirty="0">
                <a:latin typeface="Times New Roman"/>
                <a:ea typeface="华文细黑"/>
                <a:cs typeface="Times New Roman"/>
              </a:rPr>
              <a:t>是苯甲醛，乙醛与苯甲醛发生已知条件</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的反应，所以</a:t>
            </a:r>
            <a:r>
              <a:rPr lang="en-US" altLang="zh-CN" sz="2800" kern="100" dirty="0">
                <a:latin typeface="Times New Roman"/>
                <a:ea typeface="华文细黑"/>
                <a:cs typeface="Courier New"/>
              </a:rPr>
              <a:t>G</a:t>
            </a:r>
            <a:r>
              <a:rPr lang="zh-CN" altLang="zh-CN" sz="2800" kern="100" dirty="0">
                <a:latin typeface="Times New Roman"/>
                <a:ea typeface="华文细黑"/>
                <a:cs typeface="Times New Roman"/>
              </a:rPr>
              <a:t>的结构简式为</a:t>
            </a:r>
            <a:r>
              <a:rPr lang="en-US" altLang="zh-CN" sz="2800" kern="100" dirty="0">
                <a:latin typeface="宋体"/>
                <a:ea typeface="华文细黑"/>
                <a:cs typeface="Courier New"/>
              </a:rPr>
              <a:t>   </a:t>
            </a:r>
            <a:r>
              <a:rPr lang="en-US" altLang="zh-CN" sz="2800" kern="100" dirty="0" smtClean="0">
                <a:latin typeface="宋体"/>
                <a:ea typeface="华文细黑"/>
                <a:cs typeface="Courier New"/>
              </a:rPr>
              <a:t>             </a:t>
            </a:r>
            <a:r>
              <a:rPr lang="zh-CN" altLang="zh-CN" sz="2800" kern="100" dirty="0" smtClean="0">
                <a:latin typeface="Times New Roman"/>
                <a:ea typeface="华文细黑"/>
                <a:cs typeface="Times New Roman"/>
              </a:rPr>
              <a:t>；</a:t>
            </a:r>
            <a:r>
              <a:rPr lang="en-US" altLang="zh-CN" sz="2800" kern="100" dirty="0">
                <a:latin typeface="Times New Roman"/>
                <a:ea typeface="华文细黑"/>
                <a:cs typeface="Courier New"/>
              </a:rPr>
              <a:t>G</a:t>
            </a:r>
            <a:r>
              <a:rPr lang="zh-CN" altLang="zh-CN" sz="2800" kern="100" dirty="0">
                <a:latin typeface="Times New Roman"/>
                <a:ea typeface="华文细黑"/>
                <a:cs typeface="Times New Roman"/>
              </a:rPr>
              <a:t>在浓硫酸作</a:t>
            </a:r>
            <a:r>
              <a:rPr lang="zh-CN" altLang="zh-CN" sz="2800" kern="100" dirty="0" smtClean="0">
                <a:latin typeface="Times New Roman"/>
                <a:ea typeface="华文细黑"/>
                <a:cs typeface="Times New Roman"/>
              </a:rPr>
              <a:t>催</a:t>
            </a:r>
            <a:endParaRPr lang="en-US" altLang="zh-CN" sz="2800" kern="100" dirty="0" smtClean="0">
              <a:latin typeface="Times New Roman"/>
              <a:ea typeface="华文细黑"/>
              <a:cs typeface="Times New Roman"/>
            </a:endParaRP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1341" y="4591044"/>
            <a:ext cx="2548344" cy="1143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21">
            <a:hlinkClick r:id="rId3" action="ppaction://hlinksldjump"/>
          </p:cNvPr>
          <p:cNvSpPr>
            <a:spLocks noChangeArrowheads="1"/>
          </p:cNvSpPr>
          <p:nvPr/>
        </p:nvSpPr>
        <p:spPr bwMode="auto">
          <a:xfrm>
            <a:off x="10024894" y="-265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4" name="Rectangle 21">
            <a:hlinkClick r:id="rId4" action="ppaction://hlinksldjump"/>
          </p:cNvPr>
          <p:cNvSpPr>
            <a:spLocks noChangeArrowheads="1"/>
          </p:cNvSpPr>
          <p:nvPr/>
        </p:nvSpPr>
        <p:spPr bwMode="auto">
          <a:xfrm>
            <a:off x="10527072" y="-265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5" name="Rectangle 21">
            <a:hlinkClick r:id="rId5" action="ppaction://hlinksldjump"/>
          </p:cNvPr>
          <p:cNvSpPr>
            <a:spLocks noChangeArrowheads="1"/>
          </p:cNvSpPr>
          <p:nvPr/>
        </p:nvSpPr>
        <p:spPr bwMode="auto">
          <a:xfrm>
            <a:off x="11005108" y="-265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6" name="Rectangle 21">
            <a:hlinkClick r:id="rId6" action="ppaction://hlinksldjump"/>
          </p:cNvPr>
          <p:cNvSpPr>
            <a:spLocks noChangeArrowheads="1"/>
          </p:cNvSpPr>
          <p:nvPr/>
        </p:nvSpPr>
        <p:spPr bwMode="auto">
          <a:xfrm>
            <a:off x="11459002" y="-265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Tree>
    <p:extLst>
      <p:ext uri="{BB962C8B-B14F-4D97-AF65-F5344CB8AC3E}">
        <p14:creationId xmlns:p14="http://schemas.microsoft.com/office/powerpoint/2010/main" val="1784464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622598" y="1188772"/>
            <a:ext cx="10531598" cy="1815882"/>
          </a:xfrm>
          <a:prstGeom prst="rect">
            <a:avLst/>
          </a:prstGeom>
        </p:spPr>
        <p:txBody>
          <a:bodyPr>
            <a:spAutoFit/>
          </a:bodyPr>
          <a:lstStyle/>
          <a:p>
            <a:pPr algn="just">
              <a:lnSpc>
                <a:spcPct val="200000"/>
              </a:lnSpc>
            </a:pPr>
            <a:r>
              <a:rPr lang="zh-CN" altLang="zh-CN" sz="2800" kern="100" dirty="0">
                <a:latin typeface="Times New Roman"/>
                <a:ea typeface="华文细黑"/>
                <a:cs typeface="Times New Roman"/>
              </a:rPr>
              <a:t>化剂时加热失水得到的</a:t>
            </a:r>
            <a:r>
              <a:rPr lang="en-US" altLang="zh-CN" sz="2800" kern="100" dirty="0">
                <a:latin typeface="Times New Roman"/>
                <a:ea typeface="华文细黑"/>
                <a:cs typeface="Courier New"/>
              </a:rPr>
              <a:t>H</a:t>
            </a:r>
            <a:r>
              <a:rPr lang="zh-CN" altLang="zh-CN" sz="2800" kern="100" dirty="0">
                <a:latin typeface="Times New Roman"/>
                <a:ea typeface="华文细黑"/>
                <a:cs typeface="Times New Roman"/>
              </a:rPr>
              <a:t>为</a:t>
            </a:r>
            <a:r>
              <a:rPr lang="en-US" altLang="zh-CN" sz="2800" kern="100" dirty="0">
                <a:latin typeface="宋体"/>
                <a:ea typeface="华文细黑"/>
                <a:cs typeface="Courier New"/>
              </a:rPr>
              <a:t>           </a:t>
            </a:r>
            <a:r>
              <a:rPr lang="en-US" altLang="zh-CN" sz="2800" kern="100" dirty="0" smtClean="0">
                <a:latin typeface="宋体"/>
                <a:ea typeface="华文细黑"/>
                <a:cs typeface="Courier New"/>
              </a:rPr>
              <a:t>    </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                              </a:t>
            </a:r>
            <a:r>
              <a:rPr lang="zh-CN" altLang="zh-CN" sz="2800" kern="100" dirty="0">
                <a:latin typeface="Times New Roman"/>
                <a:ea typeface="华文细黑"/>
                <a:cs typeface="Times New Roman"/>
              </a:rPr>
              <a:t>被银</a:t>
            </a:r>
            <a:r>
              <a:rPr lang="zh-CN" altLang="zh-CN" sz="2800" kern="100" dirty="0" smtClean="0">
                <a:latin typeface="Times New Roman"/>
                <a:ea typeface="华文细黑"/>
                <a:cs typeface="Times New Roman"/>
              </a:rPr>
              <a:t>氨溶液</a:t>
            </a:r>
            <a:r>
              <a:rPr lang="zh-CN" altLang="zh-CN" sz="2800" kern="100" dirty="0">
                <a:latin typeface="Times New Roman"/>
                <a:ea typeface="华文细黑"/>
                <a:cs typeface="Times New Roman"/>
              </a:rPr>
              <a:t>氧化，醛基变为羧基</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H</a:t>
            </a:r>
            <a:r>
              <a:rPr lang="zh-CN" altLang="zh-CN" sz="2800" kern="100" dirty="0">
                <a:latin typeface="Times New Roman"/>
                <a:ea typeface="华文细黑"/>
                <a:cs typeface="Times New Roman"/>
              </a:rPr>
              <a:t>中的官能团是碳碳双键和醛基。</a:t>
            </a:r>
            <a:endParaRPr lang="zh-CN" altLang="zh-CN" sz="1050" kern="100" dirty="0">
              <a:latin typeface="宋体"/>
              <a:cs typeface="Courier New"/>
            </a:endParaRPr>
          </a:p>
        </p:txBody>
      </p:sp>
      <p:sp>
        <p:nvSpPr>
          <p:cNvPr id="4" name="矩形 3"/>
          <p:cNvSpPr/>
          <p:nvPr/>
        </p:nvSpPr>
        <p:spPr>
          <a:xfrm>
            <a:off x="694606" y="2997746"/>
            <a:ext cx="3780202" cy="656077"/>
          </a:xfrm>
          <a:prstGeom prst="rect">
            <a:avLst/>
          </a:prstGeom>
        </p:spPr>
        <p:txBody>
          <a:bodyPr wrap="none">
            <a:spAutoFit/>
          </a:bodyPr>
          <a:lstStyle/>
          <a:p>
            <a:pPr algn="just">
              <a:lnSpc>
                <a:spcPct val="150000"/>
              </a:lnSpc>
              <a:spcAft>
                <a:spcPts val="0"/>
              </a:spcAft>
            </a:pPr>
            <a:r>
              <a:rPr lang="zh-CN" altLang="zh-CN" sz="2800" b="1" kern="100" dirty="0">
                <a:solidFill>
                  <a:srgbClr val="0000FF"/>
                </a:solidFill>
                <a:latin typeface="Times New Roman"/>
                <a:cs typeface="Times New Roman"/>
              </a:rPr>
              <a:t>答案　</a:t>
            </a:r>
            <a:r>
              <a:rPr lang="zh-CN" altLang="zh-CN" sz="2800" kern="100" dirty="0" smtClean="0">
                <a:solidFill>
                  <a:schemeClr val="accent6">
                    <a:lumMod val="75000"/>
                  </a:schemeClr>
                </a:solidFill>
                <a:latin typeface="Times New Roman"/>
                <a:ea typeface="华文细黑"/>
                <a:cs typeface="Times New Roman"/>
              </a:rPr>
              <a:t>碳</a:t>
            </a:r>
            <a:r>
              <a:rPr lang="zh-CN" altLang="zh-CN" sz="2800" kern="100" dirty="0">
                <a:solidFill>
                  <a:schemeClr val="accent6">
                    <a:lumMod val="75000"/>
                  </a:schemeClr>
                </a:solidFill>
                <a:latin typeface="Times New Roman"/>
                <a:ea typeface="华文细黑"/>
                <a:cs typeface="Times New Roman"/>
              </a:rPr>
              <a:t>碳双键和醛基</a:t>
            </a:r>
            <a:endParaRPr lang="zh-CN" altLang="zh-CN" sz="2800" kern="100" dirty="0">
              <a:solidFill>
                <a:schemeClr val="accent6">
                  <a:lumMod val="75000"/>
                </a:schemeClr>
              </a:solidFill>
              <a:effectLst/>
              <a:latin typeface="宋体"/>
              <a:cs typeface="Courier New"/>
            </a:endParaRPr>
          </a:p>
        </p:txBody>
      </p:sp>
      <p:pic>
        <p:nvPicPr>
          <p:cNvPr id="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5434" y="1317285"/>
            <a:ext cx="2487924" cy="825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6556" y="1291315"/>
            <a:ext cx="2631720" cy="877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1">
            <a:hlinkClick r:id="rId4" action="ppaction://hlinksldjump"/>
          </p:cNvPr>
          <p:cNvSpPr>
            <a:spLocks noChangeArrowheads="1"/>
          </p:cNvSpPr>
          <p:nvPr/>
        </p:nvSpPr>
        <p:spPr bwMode="auto">
          <a:xfrm>
            <a:off x="10024894" y="-265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1" name="Rectangle 21">
            <a:hlinkClick r:id="rId5" action="ppaction://hlinksldjump"/>
          </p:cNvPr>
          <p:cNvSpPr>
            <a:spLocks noChangeArrowheads="1"/>
          </p:cNvSpPr>
          <p:nvPr/>
        </p:nvSpPr>
        <p:spPr bwMode="auto">
          <a:xfrm>
            <a:off x="10527072" y="-265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4" name="Rectangle 21">
            <a:hlinkClick r:id="rId6" action="ppaction://hlinksldjump"/>
          </p:cNvPr>
          <p:cNvSpPr>
            <a:spLocks noChangeArrowheads="1"/>
          </p:cNvSpPr>
          <p:nvPr/>
        </p:nvSpPr>
        <p:spPr bwMode="auto">
          <a:xfrm>
            <a:off x="11005108" y="-265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5" name="Rectangle 21">
            <a:hlinkClick r:id="rId7" action="ppaction://hlinksldjump"/>
          </p:cNvPr>
          <p:cNvSpPr>
            <a:spLocks noChangeArrowheads="1"/>
          </p:cNvSpPr>
          <p:nvPr/>
        </p:nvSpPr>
        <p:spPr bwMode="auto">
          <a:xfrm>
            <a:off x="11459002" y="-265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Tree>
    <p:extLst>
      <p:ext uri="{BB962C8B-B14F-4D97-AF65-F5344CB8AC3E}">
        <p14:creationId xmlns:p14="http://schemas.microsoft.com/office/powerpoint/2010/main" val="12672074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750"/>
                                        <p:tgtEl>
                                          <p:spTgt spid="12"/>
                                        </p:tgtEl>
                                      </p:cBhvr>
                                    </p:animEffect>
                                  </p:childTnLst>
                                </p:cTn>
                              </p:par>
                              <p:par>
                                <p:cTn id="8" presetID="3" presetClass="entr" presetSubtype="1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linds(horizontal)">
                                      <p:cBhvr>
                                        <p:cTn id="10" dur="750"/>
                                        <p:tgtEl>
                                          <p:spTgt spid="1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linds(horizontal)">
                                      <p:cBhvr>
                                        <p:cTn id="13" dur="750"/>
                                        <p:tgtEl>
                                          <p:spTgt spid="3"/>
                                        </p:tgtEl>
                                      </p:cBhvr>
                                    </p:animEffect>
                                  </p:childTnLst>
                                </p:cTn>
                              </p:par>
                            </p:childTnLst>
                          </p:cTn>
                        </p:par>
                        <p:par>
                          <p:cTn id="14" fill="hold">
                            <p:stCondLst>
                              <p:cond delay="750"/>
                            </p:stCondLst>
                            <p:childTnLst>
                              <p:par>
                                <p:cTn id="15" presetID="3" presetClass="entr" presetSubtype="10"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726466" y="668890"/>
            <a:ext cx="11633436" cy="2031325"/>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肉桂酸甲酯的结构简式为</a:t>
            </a:r>
            <a:r>
              <a:rPr lang="en-US" altLang="zh-CN" sz="2800" kern="100" dirty="0" smtClean="0">
                <a:latin typeface="Times New Roman"/>
                <a:ea typeface="华文细黑"/>
                <a:cs typeface="Courier New"/>
              </a:rPr>
              <a:t>______________________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endParaRPr lang="en-US" altLang="zh-CN" sz="2800" kern="100" dirty="0" smtClean="0">
              <a:latin typeface="Times New Roman"/>
              <a:ea typeface="华文细黑"/>
              <a:cs typeface="Courier New"/>
            </a:endParaRPr>
          </a:p>
          <a:p>
            <a:pPr algn="just">
              <a:lnSpc>
                <a:spcPct val="150000"/>
              </a:lnSpc>
              <a:spcAft>
                <a:spcPts val="0"/>
              </a:spcAft>
            </a:pPr>
            <a:r>
              <a:rPr lang="en-US" altLang="zh-CN" sz="2800" kern="100" dirty="0" smtClean="0">
                <a:latin typeface="Times New Roman"/>
                <a:ea typeface="华文细黑"/>
                <a:cs typeface="Courier New"/>
              </a:rPr>
              <a:t>J</a:t>
            </a:r>
            <a:r>
              <a:rPr lang="zh-CN" altLang="zh-CN" sz="2800" kern="100" dirty="0">
                <a:latin typeface="Times New Roman"/>
                <a:ea typeface="华文细黑"/>
                <a:cs typeface="Times New Roman"/>
              </a:rPr>
              <a:t>的结构简式为</a:t>
            </a:r>
            <a:r>
              <a:rPr lang="en-US" altLang="zh-CN" sz="2800" kern="100" dirty="0" smtClean="0">
                <a:latin typeface="Times New Roman"/>
                <a:ea typeface="华文细黑"/>
                <a:cs typeface="Courier New"/>
              </a:rPr>
              <a:t>______________________</a:t>
            </a:r>
            <a:r>
              <a:rPr lang="zh-CN" altLang="zh-CN" sz="2800" kern="100" dirty="0">
                <a:latin typeface="Times New Roman"/>
                <a:ea typeface="华文细黑"/>
                <a:cs typeface="Times New Roman"/>
              </a:rPr>
              <a:t>。</a:t>
            </a:r>
            <a:endParaRPr lang="zh-CN" altLang="zh-CN" sz="2800" kern="100" dirty="0">
              <a:effectLst/>
              <a:latin typeface="宋体"/>
              <a:cs typeface="Courier New"/>
            </a:endParaRPr>
          </a:p>
        </p:txBody>
      </p:sp>
      <p:pic>
        <p:nvPicPr>
          <p:cNvPr id="68610" name="Picture 2"/>
          <p:cNvPicPr>
            <a:picLocks noChangeAspect="1" noChangeArrowheads="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l="12469" r="-12469"/>
          <a:stretch/>
        </p:blipFill>
        <p:spPr bwMode="auto">
          <a:xfrm>
            <a:off x="5372902" y="325693"/>
            <a:ext cx="4138540" cy="903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1" name="Picture 3"/>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971204" y="1261797"/>
            <a:ext cx="1579029" cy="1224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0400" y="3491540"/>
            <a:ext cx="2702170" cy="722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694606" y="2768679"/>
            <a:ext cx="10636914" cy="1303177"/>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肉桂</a:t>
            </a:r>
            <a:r>
              <a:rPr lang="zh-CN" altLang="zh-CN" sz="2800" kern="100" dirty="0">
                <a:latin typeface="Times New Roman"/>
                <a:ea typeface="华文细黑"/>
                <a:cs typeface="Times New Roman"/>
              </a:rPr>
              <a:t>酸甲酯是苯丙烯酸与甲醇反应生成的酯，其结构简式</a:t>
            </a:r>
            <a:r>
              <a:rPr lang="zh-CN" altLang="zh-CN" sz="2800" kern="100" dirty="0" smtClean="0">
                <a:latin typeface="Times New Roman"/>
                <a:ea typeface="华文细黑"/>
                <a:cs typeface="Times New Roman"/>
              </a:rPr>
              <a:t>为</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r>
              <a:rPr lang="en-US" altLang="zh-CN" sz="2800" kern="100" dirty="0">
                <a:latin typeface="Times New Roman"/>
                <a:ea typeface="华文细黑"/>
                <a:cs typeface="Courier New"/>
              </a:rPr>
              <a:t>J</a:t>
            </a:r>
            <a:r>
              <a:rPr lang="zh-CN" altLang="zh-CN" sz="2800" kern="100" dirty="0">
                <a:latin typeface="Times New Roman"/>
                <a:ea typeface="华文细黑"/>
                <a:cs typeface="Times New Roman"/>
              </a:rPr>
              <a:t>是苯丙烯发生加聚反应的产物，结构简式</a:t>
            </a:r>
            <a:r>
              <a:rPr lang="zh-CN" altLang="zh-CN" sz="2800" kern="100" dirty="0" smtClean="0">
                <a:latin typeface="Times New Roman"/>
                <a:ea typeface="华文细黑"/>
                <a:cs typeface="Times New Roman"/>
              </a:rPr>
              <a:t>是</a:t>
            </a:r>
            <a:endParaRPr lang="zh-CN" altLang="zh-CN" sz="2800" kern="100" dirty="0">
              <a:effectLst/>
              <a:latin typeface="宋体"/>
              <a:cs typeface="Courier New"/>
            </a:endParaRPr>
          </a:p>
        </p:txBody>
      </p:sp>
      <p:sp>
        <p:nvSpPr>
          <p:cNvPr id="11" name="矩形 10"/>
          <p:cNvSpPr/>
          <p:nvPr/>
        </p:nvSpPr>
        <p:spPr>
          <a:xfrm>
            <a:off x="2998862" y="4676473"/>
            <a:ext cx="543739" cy="523220"/>
          </a:xfrm>
          <a:prstGeom prst="rect">
            <a:avLst/>
          </a:prstGeom>
        </p:spPr>
        <p:txBody>
          <a:bodyPr wrap="none">
            <a:spAutoFit/>
          </a:bodyPr>
          <a:lstStyle/>
          <a:p>
            <a:r>
              <a:rPr lang="zh-CN" altLang="zh-CN" sz="2800" kern="100" dirty="0">
                <a:solidFill>
                  <a:prstClr val="black"/>
                </a:solidFill>
                <a:latin typeface="Times New Roman"/>
                <a:ea typeface="华文细黑"/>
                <a:cs typeface="Times New Roman"/>
              </a:rPr>
              <a:t>。</a:t>
            </a:r>
            <a:endParaRPr lang="zh-CN" altLang="en-US" dirty="0"/>
          </a:p>
        </p:txBody>
      </p:sp>
      <p:pic>
        <p:nvPicPr>
          <p:cNvPr id="6861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9742" y="4365898"/>
            <a:ext cx="1769677" cy="1447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圆角矩形 13"/>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18" name="Rectangle 21">
            <a:hlinkClick r:id="rId6" action="ppaction://hlinksldjump"/>
          </p:cNvPr>
          <p:cNvSpPr>
            <a:spLocks noChangeArrowheads="1"/>
          </p:cNvSpPr>
          <p:nvPr/>
        </p:nvSpPr>
        <p:spPr bwMode="auto">
          <a:xfrm>
            <a:off x="10024894" y="-265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9" name="Rectangle 21">
            <a:hlinkClick r:id="rId7" action="ppaction://hlinksldjump"/>
          </p:cNvPr>
          <p:cNvSpPr>
            <a:spLocks noChangeArrowheads="1"/>
          </p:cNvSpPr>
          <p:nvPr/>
        </p:nvSpPr>
        <p:spPr bwMode="auto">
          <a:xfrm>
            <a:off x="10527072" y="-265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0" name="Rectangle 21">
            <a:hlinkClick r:id="rId8" action="ppaction://hlinksldjump"/>
          </p:cNvPr>
          <p:cNvSpPr>
            <a:spLocks noChangeArrowheads="1"/>
          </p:cNvSpPr>
          <p:nvPr/>
        </p:nvSpPr>
        <p:spPr bwMode="auto">
          <a:xfrm>
            <a:off x="11005108" y="-265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1" name="Rectangle 21">
            <a:hlinkClick r:id="rId9" action="ppaction://hlinksldjump"/>
          </p:cNvPr>
          <p:cNvSpPr>
            <a:spLocks noChangeArrowheads="1"/>
          </p:cNvSpPr>
          <p:nvPr/>
        </p:nvSpPr>
        <p:spPr bwMode="auto">
          <a:xfrm>
            <a:off x="11459002" y="-265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Tree>
    <p:extLst>
      <p:ext uri="{BB962C8B-B14F-4D97-AF65-F5344CB8AC3E}">
        <p14:creationId xmlns:p14="http://schemas.microsoft.com/office/powerpoint/2010/main" val="215126824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8612"/>
                                        </p:tgtEl>
                                        <p:attrNameLst>
                                          <p:attrName>style.visibility</p:attrName>
                                        </p:attrNameLst>
                                      </p:cBhvr>
                                      <p:to>
                                        <p:strVal val="visible"/>
                                      </p:to>
                                    </p:set>
                                    <p:animEffect transition="in" filter="blinds(horizontal)">
                                      <p:cBhvr>
                                        <p:cTn id="7" dur="500"/>
                                        <p:tgtEl>
                                          <p:spTgt spid="6861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linds(horizontal)">
                                      <p:cBhvr>
                                        <p:cTn id="10" dur="500"/>
                                        <p:tgtEl>
                                          <p:spTgt spid="11"/>
                                        </p:tgtEl>
                                      </p:cBhvr>
                                    </p:animEffect>
                                  </p:childTnLst>
                                </p:cTn>
                              </p:par>
                              <p:par>
                                <p:cTn id="11" presetID="3" presetClass="entr" presetSubtype="10" fill="hold" nodeType="withEffect">
                                  <p:stCondLst>
                                    <p:cond delay="0"/>
                                  </p:stCondLst>
                                  <p:childTnLst>
                                    <p:set>
                                      <p:cBhvr>
                                        <p:cTn id="12" dur="1" fill="hold">
                                          <p:stCondLst>
                                            <p:cond delay="0"/>
                                          </p:stCondLst>
                                        </p:cTn>
                                        <p:tgtEl>
                                          <p:spTgt spid="68614"/>
                                        </p:tgtEl>
                                        <p:attrNameLst>
                                          <p:attrName>style.visibility</p:attrName>
                                        </p:attrNameLst>
                                      </p:cBhvr>
                                      <p:to>
                                        <p:strVal val="visible"/>
                                      </p:to>
                                    </p:set>
                                    <p:animEffect transition="in" filter="blinds(horizontal)">
                                      <p:cBhvr>
                                        <p:cTn id="13" dur="500"/>
                                        <p:tgtEl>
                                          <p:spTgt spid="68614"/>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linds(horizontal)">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68610"/>
                                        </p:tgtEl>
                                        <p:attrNameLst>
                                          <p:attrName>style.visibility</p:attrName>
                                        </p:attrNameLst>
                                      </p:cBhvr>
                                      <p:to>
                                        <p:strVal val="visible"/>
                                      </p:to>
                                    </p:set>
                                    <p:animEffect transition="in" filter="blinds(horizontal)">
                                      <p:cBhvr>
                                        <p:cTn id="21" dur="500"/>
                                        <p:tgtEl>
                                          <p:spTgt spid="68610"/>
                                        </p:tgtEl>
                                      </p:cBhvr>
                                    </p:animEffect>
                                  </p:childTnLst>
                                </p:cTn>
                              </p:par>
                              <p:par>
                                <p:cTn id="22" presetID="3" presetClass="entr" presetSubtype="10" fill="hold" nodeType="withEffect">
                                  <p:stCondLst>
                                    <p:cond delay="0"/>
                                  </p:stCondLst>
                                  <p:childTnLst>
                                    <p:set>
                                      <p:cBhvr>
                                        <p:cTn id="23" dur="1" fill="hold">
                                          <p:stCondLst>
                                            <p:cond delay="0"/>
                                          </p:stCondLst>
                                        </p:cTn>
                                        <p:tgtEl>
                                          <p:spTgt spid="68611"/>
                                        </p:tgtEl>
                                        <p:attrNameLst>
                                          <p:attrName>style.visibility</p:attrName>
                                        </p:attrNameLst>
                                      </p:cBhvr>
                                      <p:to>
                                        <p:strVal val="visible"/>
                                      </p:to>
                                    </p:set>
                                    <p:animEffect transition="in" filter="blinds(horizontal)">
                                      <p:cBhvr>
                                        <p:cTn id="24" dur="500"/>
                                        <p:tgtEl>
                                          <p:spTgt spid="6861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nodeType="clickEffect">
                                  <p:stCondLst>
                                    <p:cond delay="0"/>
                                  </p:stCondLst>
                                  <p:childTnLst>
                                    <p:animEffect transition="out" filter="fade">
                                      <p:cBhvr>
                                        <p:cTn id="28" dur="500"/>
                                        <p:tgtEl>
                                          <p:spTgt spid="68612"/>
                                        </p:tgtEl>
                                      </p:cBhvr>
                                    </p:animEffect>
                                    <p:set>
                                      <p:cBhvr>
                                        <p:cTn id="29" dur="1" fill="hold">
                                          <p:stCondLst>
                                            <p:cond delay="499"/>
                                          </p:stCondLst>
                                        </p:cTn>
                                        <p:tgtEl>
                                          <p:spTgt spid="68612"/>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11"/>
                                        </p:tgtEl>
                                      </p:cBhvr>
                                    </p:animEffect>
                                    <p:set>
                                      <p:cBhvr>
                                        <p:cTn id="32" dur="1" fill="hold">
                                          <p:stCondLst>
                                            <p:cond delay="499"/>
                                          </p:stCondLst>
                                        </p:cTn>
                                        <p:tgtEl>
                                          <p:spTgt spid="11"/>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68614"/>
                                        </p:tgtEl>
                                      </p:cBhvr>
                                    </p:animEffect>
                                    <p:set>
                                      <p:cBhvr>
                                        <p:cTn id="35" dur="1" fill="hold">
                                          <p:stCondLst>
                                            <p:cond delay="499"/>
                                          </p:stCondLst>
                                        </p:cTn>
                                        <p:tgtEl>
                                          <p:spTgt spid="68614"/>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9"/>
                                        </p:tgtEl>
                                      </p:cBhvr>
                                    </p:animEffect>
                                    <p:set>
                                      <p:cBhvr>
                                        <p:cTn id="38" dur="1" fill="hold">
                                          <p:stCondLst>
                                            <p:cond delay="499"/>
                                          </p:stCondLst>
                                        </p:cTn>
                                        <p:tgtEl>
                                          <p:spTgt spid="9"/>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500"/>
                                        <p:tgtEl>
                                          <p:spTgt spid="68610"/>
                                        </p:tgtEl>
                                      </p:cBhvr>
                                    </p:animEffect>
                                    <p:set>
                                      <p:cBhvr>
                                        <p:cTn id="41" dur="1" fill="hold">
                                          <p:stCondLst>
                                            <p:cond delay="499"/>
                                          </p:stCondLst>
                                        </p:cTn>
                                        <p:tgtEl>
                                          <p:spTgt spid="68610"/>
                                        </p:tgtEl>
                                        <p:attrNameLst>
                                          <p:attrName>style.visibility</p:attrName>
                                        </p:attrNameLst>
                                      </p:cBhvr>
                                      <p:to>
                                        <p:strVal val="hidden"/>
                                      </p:to>
                                    </p:set>
                                  </p:childTnLst>
                                </p:cTn>
                              </p:par>
                              <p:par>
                                <p:cTn id="42" presetID="10" presetClass="exit" presetSubtype="0" fill="hold" nodeType="withEffect">
                                  <p:stCondLst>
                                    <p:cond delay="0"/>
                                  </p:stCondLst>
                                  <p:childTnLst>
                                    <p:animEffect transition="out" filter="fade">
                                      <p:cBhvr>
                                        <p:cTn id="43" dur="500"/>
                                        <p:tgtEl>
                                          <p:spTgt spid="68611"/>
                                        </p:tgtEl>
                                      </p:cBhvr>
                                    </p:animEffect>
                                    <p:set>
                                      <p:cBhvr>
                                        <p:cTn id="44" dur="1" fill="hold">
                                          <p:stCondLst>
                                            <p:cond delay="499"/>
                                          </p:stCondLst>
                                        </p:cTn>
                                        <p:tgtEl>
                                          <p:spTgt spid="68611"/>
                                        </p:tgtEl>
                                        <p:attrNameLst>
                                          <p:attrName>style.visibility</p:attrName>
                                        </p:attrNameLst>
                                      </p:cBhvr>
                                      <p:to>
                                        <p:strVal val="hidden"/>
                                      </p:to>
                                    </p:set>
                                  </p:childTnLst>
                                </p:cTn>
                              </p:par>
                            </p:childTnLst>
                          </p:cTn>
                        </p:par>
                      </p:childTnLst>
                    </p:cTn>
                  </p:par>
                </p:childTnLst>
              </p:cTn>
              <p:nextCondLst>
                <p:cond evt="onClick" delay="0">
                  <p:tgtEl>
                    <p:spTgt spid="14"/>
                  </p:tgtEl>
                </p:cond>
              </p:nextCondLst>
            </p:seq>
          </p:childTnLst>
        </p:cTn>
      </p:par>
    </p:tnLst>
    <p:bldLst>
      <p:bldP spid="9" grpId="0"/>
      <p:bldP spid="9" grpId="1"/>
      <p:bldP spid="11" grpId="0"/>
      <p:bldP spid="11"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930286549"/>
              </p:ext>
            </p:extLst>
          </p:nvPr>
        </p:nvGraphicFramePr>
        <p:xfrm>
          <a:off x="910630" y="549474"/>
          <a:ext cx="9793088" cy="5760720"/>
        </p:xfrm>
        <a:graphic>
          <a:graphicData uri="http://schemas.openxmlformats.org/drawingml/2006/table">
            <a:tbl>
              <a:tblPr/>
              <a:tblGrid>
                <a:gridCol w="6912768"/>
                <a:gridCol w="2880320"/>
              </a:tblGrid>
              <a:tr h="4527550">
                <a:tc>
                  <a:txBody>
                    <a:bodyPr/>
                    <a:lstStyle/>
                    <a:p>
                      <a:pPr algn="l">
                        <a:lnSpc>
                          <a:spcPct val="150000"/>
                        </a:lnSpc>
                        <a:spcAft>
                          <a:spcPts val="0"/>
                        </a:spcAft>
                      </a:pPr>
                      <a:r>
                        <a:rPr lang="en-US" sz="2800" kern="100" dirty="0">
                          <a:effectLst/>
                          <a:latin typeface="Times New Roman"/>
                          <a:ea typeface="华文细黑"/>
                          <a:cs typeface="Courier New"/>
                        </a:rPr>
                        <a:t>(5)</a:t>
                      </a:r>
                      <a:r>
                        <a:rPr lang="zh-CN" sz="2800" kern="100" dirty="0">
                          <a:effectLst/>
                          <a:latin typeface="Times New Roman"/>
                          <a:ea typeface="华文细黑"/>
                          <a:cs typeface="Times New Roman"/>
                        </a:rPr>
                        <a:t>写出与</a:t>
                      </a:r>
                      <a:r>
                        <a:rPr lang="en-US" sz="2800" kern="100" dirty="0">
                          <a:effectLst/>
                          <a:latin typeface="Times New Roman"/>
                          <a:ea typeface="华文细黑"/>
                          <a:cs typeface="Courier New"/>
                        </a:rPr>
                        <a:t>A</a:t>
                      </a:r>
                      <a:r>
                        <a:rPr lang="zh-CN" sz="2800" kern="100" dirty="0">
                          <a:effectLst/>
                          <a:latin typeface="Times New Roman"/>
                          <a:ea typeface="华文细黑"/>
                          <a:cs typeface="Times New Roman"/>
                        </a:rPr>
                        <a:t>具有相同官能团的异戊二烯的所有</a:t>
                      </a:r>
                      <a:r>
                        <a:rPr lang="zh-CN" sz="2800" kern="100" dirty="0" smtClean="0">
                          <a:effectLst/>
                          <a:latin typeface="Times New Roman"/>
                          <a:ea typeface="华文细黑"/>
                          <a:cs typeface="Times New Roman"/>
                        </a:rPr>
                        <a:t>同分异构体</a:t>
                      </a:r>
                      <a:endParaRPr lang="en-US" altLang="zh-CN" sz="2800" kern="100" dirty="0" smtClean="0">
                        <a:effectLst/>
                        <a:latin typeface="Times New Roman"/>
                        <a:ea typeface="华文细黑"/>
                        <a:cs typeface="Times New Roman"/>
                      </a:endParaRPr>
                    </a:p>
                    <a:p>
                      <a:pPr algn="ctr">
                        <a:lnSpc>
                          <a:spcPct val="150000"/>
                        </a:lnSpc>
                        <a:spcAft>
                          <a:spcPts val="0"/>
                        </a:spcAft>
                      </a:pPr>
                      <a:endParaRPr lang="en-US" sz="2800" kern="100" dirty="0" smtClean="0">
                        <a:effectLst/>
                        <a:latin typeface="Times New Roman"/>
                        <a:ea typeface="华文细黑"/>
                        <a:cs typeface="Times New Roman"/>
                      </a:endParaRPr>
                    </a:p>
                    <a:p>
                      <a:pPr algn="ctr">
                        <a:lnSpc>
                          <a:spcPct val="150000"/>
                        </a:lnSpc>
                        <a:spcAft>
                          <a:spcPts val="0"/>
                        </a:spcAft>
                      </a:pPr>
                      <a:endParaRPr lang="en-US" sz="2800" kern="100" dirty="0" smtClean="0">
                        <a:effectLst/>
                        <a:latin typeface="Times New Roman"/>
                        <a:ea typeface="华文细黑"/>
                        <a:cs typeface="Times New Roman"/>
                      </a:endParaRPr>
                    </a:p>
                    <a:p>
                      <a:pPr algn="ctr">
                        <a:lnSpc>
                          <a:spcPct val="150000"/>
                        </a:lnSpc>
                        <a:spcAft>
                          <a:spcPts val="0"/>
                        </a:spcAft>
                      </a:pPr>
                      <a:endParaRPr lang="en-US" sz="2800" kern="100" dirty="0" smtClean="0">
                        <a:effectLst/>
                        <a:latin typeface="Times New Roman"/>
                        <a:ea typeface="华文细黑"/>
                        <a:cs typeface="Times New Roman"/>
                      </a:endParaRPr>
                    </a:p>
                    <a:p>
                      <a:pPr algn="ctr">
                        <a:lnSpc>
                          <a:spcPct val="150000"/>
                        </a:lnSpc>
                        <a:spcAft>
                          <a:spcPts val="0"/>
                        </a:spcAft>
                      </a:pPr>
                      <a:r>
                        <a:rPr lang="en-US" sz="2800" kern="100" dirty="0" smtClean="0">
                          <a:effectLst/>
                          <a:latin typeface="Times New Roman"/>
                          <a:ea typeface="华文细黑"/>
                          <a:cs typeface="Courier New"/>
                        </a:rPr>
                        <a:t>______________________________________</a:t>
                      </a:r>
                    </a:p>
                    <a:p>
                      <a:pPr algn="ctr">
                        <a:lnSpc>
                          <a:spcPct val="150000"/>
                        </a:lnSpc>
                        <a:spcAft>
                          <a:spcPts val="0"/>
                        </a:spcAft>
                      </a:pPr>
                      <a:endParaRPr lang="en-US" altLang="zh-CN" sz="2800" kern="100" dirty="0" smtClean="0">
                        <a:effectLst/>
                        <a:latin typeface="Times New Roman"/>
                        <a:ea typeface="华文细黑"/>
                        <a:cs typeface="Courier New"/>
                      </a:endParaRPr>
                    </a:p>
                    <a:p>
                      <a:pPr algn="ctr">
                        <a:lnSpc>
                          <a:spcPct val="150000"/>
                        </a:lnSpc>
                        <a:spcAft>
                          <a:spcPts val="0"/>
                        </a:spcAft>
                      </a:pPr>
                      <a:r>
                        <a:rPr lang="en-US" altLang="zh-CN" sz="2800" kern="100" dirty="0" smtClean="0">
                          <a:effectLst/>
                          <a:latin typeface="Times New Roman"/>
                          <a:ea typeface="华文细黑"/>
                          <a:cs typeface="Courier New"/>
                        </a:rPr>
                        <a:t>________________________________ </a:t>
                      </a:r>
                    </a:p>
                    <a:p>
                      <a:pPr algn="ctr">
                        <a:lnSpc>
                          <a:spcPct val="150000"/>
                        </a:lnSpc>
                        <a:spcAft>
                          <a:spcPts val="0"/>
                        </a:spcAft>
                      </a:pPr>
                      <a:r>
                        <a:rPr lang="en-US" sz="2800" kern="100" dirty="0" smtClean="0">
                          <a:effectLst/>
                          <a:latin typeface="Times New Roman"/>
                          <a:ea typeface="华文细黑"/>
                          <a:cs typeface="Courier New"/>
                        </a:rPr>
                        <a:t>(</a:t>
                      </a:r>
                      <a:r>
                        <a:rPr lang="zh-CN" sz="2800" kern="100" dirty="0">
                          <a:effectLst/>
                          <a:latin typeface="Times New Roman"/>
                          <a:ea typeface="华文细黑"/>
                          <a:cs typeface="Times New Roman"/>
                        </a:rPr>
                        <a:t>填结构简式</a:t>
                      </a:r>
                      <a:r>
                        <a:rPr lang="en-US" sz="2800" kern="100" dirty="0">
                          <a:effectLst/>
                          <a:latin typeface="Times New Roman"/>
                          <a:ea typeface="华文细黑"/>
                          <a:cs typeface="Courier New"/>
                        </a:rPr>
                        <a:t>)</a:t>
                      </a:r>
                      <a:r>
                        <a:rPr lang="zh-CN" sz="2800" kern="100" dirty="0">
                          <a:effectLst/>
                          <a:latin typeface="Times New Roman"/>
                          <a:ea typeface="华文细黑"/>
                          <a:cs typeface="Times New Roman"/>
                        </a:rPr>
                        <a:t>。</a:t>
                      </a:r>
                      <a:endParaRPr lang="zh-CN" sz="2800" kern="100" dirty="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考查碳骨架异构以及官能团的位置异构</a:t>
                      </a:r>
                      <a:endParaRPr lang="zh-CN" sz="2800" kern="100" dirty="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11265" name="Picture 1"/>
          <p:cNvPicPr>
            <a:picLocks noChangeAspect="1" noChangeArrowheads="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54646" y="3069754"/>
            <a:ext cx="2456816" cy="1178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6" name="Picture 2"/>
          <p:cNvPicPr>
            <a:picLocks noChangeAspect="1" noChangeArrowheads="1"/>
          </p:cNvPicPr>
          <p:nvPr/>
        </p:nvPicPr>
        <p:blipFill>
          <a:blip r:embed="rId4"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39503" y="3501802"/>
            <a:ext cx="3651847" cy="386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7" name="Picture 3"/>
          <p:cNvPicPr>
            <a:picLocks noChangeAspect="1" noChangeArrowheads="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554105" y="5071192"/>
            <a:ext cx="3730494" cy="382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7" name="圆角矩形 6"/>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16118638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265"/>
                                        </p:tgtEl>
                                        <p:attrNameLst>
                                          <p:attrName>style.visibility</p:attrName>
                                        </p:attrNameLst>
                                      </p:cBhvr>
                                      <p:to>
                                        <p:strVal val="visible"/>
                                      </p:to>
                                    </p:set>
                                    <p:animEffect transition="in" filter="blinds(horizontal)">
                                      <p:cBhvr>
                                        <p:cTn id="7" dur="500"/>
                                        <p:tgtEl>
                                          <p:spTgt spid="11265"/>
                                        </p:tgtEl>
                                      </p:cBhvr>
                                    </p:animEffect>
                                  </p:childTnLst>
                                </p:cTn>
                              </p:par>
                              <p:par>
                                <p:cTn id="8" presetID="3" presetClass="entr" presetSubtype="10" fill="hold" nodeType="withEffect">
                                  <p:stCondLst>
                                    <p:cond delay="0"/>
                                  </p:stCondLst>
                                  <p:childTnLst>
                                    <p:set>
                                      <p:cBhvr>
                                        <p:cTn id="9" dur="1" fill="hold">
                                          <p:stCondLst>
                                            <p:cond delay="0"/>
                                          </p:stCondLst>
                                        </p:cTn>
                                        <p:tgtEl>
                                          <p:spTgt spid="11266"/>
                                        </p:tgtEl>
                                        <p:attrNameLst>
                                          <p:attrName>style.visibility</p:attrName>
                                        </p:attrNameLst>
                                      </p:cBhvr>
                                      <p:to>
                                        <p:strVal val="visible"/>
                                      </p:to>
                                    </p:set>
                                    <p:animEffect transition="in" filter="blinds(horizontal)">
                                      <p:cBhvr>
                                        <p:cTn id="10" dur="500"/>
                                        <p:tgtEl>
                                          <p:spTgt spid="11266"/>
                                        </p:tgtEl>
                                      </p:cBhvr>
                                    </p:animEffect>
                                  </p:childTnLst>
                                </p:cTn>
                              </p:par>
                              <p:par>
                                <p:cTn id="11" presetID="3" presetClass="entr" presetSubtype="10" fill="hold" nodeType="withEffect">
                                  <p:stCondLst>
                                    <p:cond delay="0"/>
                                  </p:stCondLst>
                                  <p:childTnLst>
                                    <p:set>
                                      <p:cBhvr>
                                        <p:cTn id="12" dur="1" fill="hold">
                                          <p:stCondLst>
                                            <p:cond delay="0"/>
                                          </p:stCondLst>
                                        </p:cTn>
                                        <p:tgtEl>
                                          <p:spTgt spid="11267"/>
                                        </p:tgtEl>
                                        <p:attrNameLst>
                                          <p:attrName>style.visibility</p:attrName>
                                        </p:attrNameLst>
                                      </p:cBhvr>
                                      <p:to>
                                        <p:strVal val="visible"/>
                                      </p:to>
                                    </p:set>
                                    <p:animEffect transition="in" filter="blinds(horizontal)">
                                      <p:cBhvr>
                                        <p:cTn id="13" dur="500"/>
                                        <p:tgtEl>
                                          <p:spTgt spid="1126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nodeType="clickEffect">
                                  <p:stCondLst>
                                    <p:cond delay="0"/>
                                  </p:stCondLst>
                                  <p:childTnLst>
                                    <p:animEffect transition="out" filter="fade">
                                      <p:cBhvr>
                                        <p:cTn id="17" dur="500"/>
                                        <p:tgtEl>
                                          <p:spTgt spid="11265"/>
                                        </p:tgtEl>
                                      </p:cBhvr>
                                    </p:animEffect>
                                    <p:set>
                                      <p:cBhvr>
                                        <p:cTn id="18" dur="1" fill="hold">
                                          <p:stCondLst>
                                            <p:cond delay="499"/>
                                          </p:stCondLst>
                                        </p:cTn>
                                        <p:tgtEl>
                                          <p:spTgt spid="11265"/>
                                        </p:tgtEl>
                                        <p:attrNameLst>
                                          <p:attrName>style.visibility</p:attrName>
                                        </p:attrNameLst>
                                      </p:cBhvr>
                                      <p:to>
                                        <p:strVal val="hidden"/>
                                      </p:to>
                                    </p:set>
                                  </p:childTnLst>
                                </p:cTn>
                              </p:par>
                              <p:par>
                                <p:cTn id="19" presetID="10" presetClass="exit" presetSubtype="0" fill="hold" nodeType="withEffect">
                                  <p:stCondLst>
                                    <p:cond delay="0"/>
                                  </p:stCondLst>
                                  <p:childTnLst>
                                    <p:animEffect transition="out" filter="fade">
                                      <p:cBhvr>
                                        <p:cTn id="20" dur="500"/>
                                        <p:tgtEl>
                                          <p:spTgt spid="11266"/>
                                        </p:tgtEl>
                                      </p:cBhvr>
                                    </p:animEffect>
                                    <p:set>
                                      <p:cBhvr>
                                        <p:cTn id="21" dur="1" fill="hold">
                                          <p:stCondLst>
                                            <p:cond delay="499"/>
                                          </p:stCondLst>
                                        </p:cTn>
                                        <p:tgtEl>
                                          <p:spTgt spid="11266"/>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11267"/>
                                        </p:tgtEl>
                                      </p:cBhvr>
                                    </p:animEffect>
                                    <p:set>
                                      <p:cBhvr>
                                        <p:cTn id="24" dur="1" fill="hold">
                                          <p:stCondLst>
                                            <p:cond delay="499"/>
                                          </p:stCondLst>
                                        </p:cTn>
                                        <p:tgtEl>
                                          <p:spTgt spid="11267"/>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76176" y="882156"/>
            <a:ext cx="10531598" cy="738664"/>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(3)G</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H</a:t>
            </a:r>
            <a:r>
              <a:rPr lang="zh-CN" altLang="zh-CN" sz="2800" kern="100" dirty="0">
                <a:latin typeface="Times New Roman"/>
                <a:ea typeface="华文细黑"/>
                <a:cs typeface="Times New Roman"/>
              </a:rPr>
              <a:t>的反应类型为</a:t>
            </a:r>
            <a:r>
              <a:rPr lang="en-US" altLang="zh-CN" sz="2800" kern="100" dirty="0" smtClean="0">
                <a:latin typeface="Times New Roman"/>
                <a:ea typeface="华文细黑"/>
                <a:cs typeface="Courier New"/>
              </a:rPr>
              <a:t>_________</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5" name="矩形 4"/>
          <p:cNvSpPr/>
          <p:nvPr/>
        </p:nvSpPr>
        <p:spPr>
          <a:xfrm>
            <a:off x="694606" y="1845618"/>
            <a:ext cx="6454011" cy="738664"/>
          </a:xfrm>
          <a:prstGeom prst="rect">
            <a:avLst/>
          </a:prstGeom>
        </p:spPr>
        <p:txBody>
          <a:bodyPr wrap="none">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kern="100" dirty="0" smtClean="0">
                <a:latin typeface="Times New Roman"/>
                <a:ea typeface="华文细黑"/>
                <a:cs typeface="Courier New"/>
              </a:rPr>
              <a:t>G</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H</a:t>
            </a:r>
            <a:r>
              <a:rPr lang="zh-CN" altLang="zh-CN" sz="2800" kern="100" dirty="0">
                <a:latin typeface="Times New Roman"/>
                <a:ea typeface="华文细黑"/>
                <a:cs typeface="Times New Roman"/>
              </a:rPr>
              <a:t>发生的是羟基的消去反应。</a:t>
            </a:r>
            <a:endParaRPr lang="zh-CN" altLang="zh-CN" sz="2800" kern="100" dirty="0">
              <a:effectLst/>
              <a:latin typeface="宋体"/>
              <a:cs typeface="Courier New"/>
            </a:endParaRPr>
          </a:p>
        </p:txBody>
      </p:sp>
      <p:sp>
        <p:nvSpPr>
          <p:cNvPr id="8" name="矩形 7"/>
          <p:cNvSpPr/>
          <p:nvPr/>
        </p:nvSpPr>
        <p:spPr>
          <a:xfrm>
            <a:off x="4295006" y="810917"/>
            <a:ext cx="1620957" cy="656077"/>
          </a:xfrm>
          <a:prstGeom prst="rect">
            <a:avLst/>
          </a:prstGeom>
        </p:spPr>
        <p:txBody>
          <a:bodyPr wrap="none">
            <a:spAutoFit/>
          </a:bodyPr>
          <a:lstStyle/>
          <a:p>
            <a:pPr algn="just">
              <a:lnSpc>
                <a:spcPct val="150000"/>
              </a:lnSpc>
              <a:spcAft>
                <a:spcPts val="0"/>
              </a:spcAft>
            </a:pPr>
            <a:r>
              <a:rPr lang="zh-CN" altLang="zh-CN" sz="2800" kern="100" dirty="0">
                <a:solidFill>
                  <a:schemeClr val="accent6">
                    <a:lumMod val="75000"/>
                  </a:schemeClr>
                </a:solidFill>
                <a:latin typeface="Times New Roman"/>
                <a:ea typeface="华文细黑"/>
                <a:cs typeface="Times New Roman"/>
              </a:rPr>
              <a:t>消去反应</a:t>
            </a:r>
            <a:endParaRPr lang="zh-CN" altLang="zh-CN" sz="2800" kern="100" dirty="0">
              <a:solidFill>
                <a:schemeClr val="accent6">
                  <a:lumMod val="75000"/>
                </a:schemeClr>
              </a:solidFill>
              <a:effectLst/>
              <a:latin typeface="宋体"/>
              <a:cs typeface="Courier New"/>
            </a:endParaRPr>
          </a:p>
        </p:txBody>
      </p:sp>
      <p:sp>
        <p:nvSpPr>
          <p:cNvPr id="14" name="矩形 1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6" name="圆角矩形 15"/>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12" name="Rectangle 21">
            <a:hlinkClick r:id="rId2" action="ppaction://hlinksldjump"/>
          </p:cNvPr>
          <p:cNvSpPr>
            <a:spLocks noChangeArrowheads="1"/>
          </p:cNvSpPr>
          <p:nvPr/>
        </p:nvSpPr>
        <p:spPr bwMode="auto">
          <a:xfrm>
            <a:off x="10024894" y="-265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3" name="Rectangle 21">
            <a:hlinkClick r:id="rId3" action="ppaction://hlinksldjump"/>
          </p:cNvPr>
          <p:cNvSpPr>
            <a:spLocks noChangeArrowheads="1"/>
          </p:cNvSpPr>
          <p:nvPr/>
        </p:nvSpPr>
        <p:spPr bwMode="auto">
          <a:xfrm>
            <a:off x="10527072" y="-265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5" name="Rectangle 21">
            <a:hlinkClick r:id="rId4" action="ppaction://hlinksldjump"/>
          </p:cNvPr>
          <p:cNvSpPr>
            <a:spLocks noChangeArrowheads="1"/>
          </p:cNvSpPr>
          <p:nvPr/>
        </p:nvSpPr>
        <p:spPr bwMode="auto">
          <a:xfrm>
            <a:off x="11005108" y="-265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7" name="Rectangle 21">
            <a:hlinkClick r:id="rId5" action="ppaction://hlinksldjump"/>
          </p:cNvPr>
          <p:cNvSpPr>
            <a:spLocks noChangeArrowheads="1"/>
          </p:cNvSpPr>
          <p:nvPr/>
        </p:nvSpPr>
        <p:spPr bwMode="auto">
          <a:xfrm>
            <a:off x="11459002" y="-265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Tree>
    <p:extLst>
      <p:ext uri="{BB962C8B-B14F-4D97-AF65-F5344CB8AC3E}">
        <p14:creationId xmlns:p14="http://schemas.microsoft.com/office/powerpoint/2010/main" val="245991579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5"/>
                                        </p:tgtEl>
                                      </p:cBhvr>
                                    </p:animEffect>
                                    <p:set>
                                      <p:cBhvr>
                                        <p:cTn id="17" dur="1" fill="hold">
                                          <p:stCondLst>
                                            <p:cond delay="499"/>
                                          </p:stCondLst>
                                        </p:cTn>
                                        <p:tgtEl>
                                          <p:spTgt spid="5"/>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8"/>
                                        </p:tgtEl>
                                      </p:cBhvr>
                                    </p:animEffect>
                                    <p:set>
                                      <p:cBhvr>
                                        <p:cTn id="20"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16"/>
                  </p:tgtEl>
                </p:cond>
              </p:nextCondLst>
            </p:seq>
          </p:childTnLst>
        </p:cTn>
      </p:par>
    </p:tnLst>
    <p:bldLst>
      <p:bldP spid="5" grpId="0"/>
      <p:bldP spid="5" grpId="1"/>
      <p:bldP spid="8" grpId="0"/>
      <p:bldP spid="8" grpId="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06574" y="1053530"/>
            <a:ext cx="11518253" cy="1303177"/>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写出反应</a:t>
            </a:r>
            <a:r>
              <a:rPr lang="en-US" altLang="zh-CN" sz="2800" kern="100" dirty="0">
                <a:latin typeface="Times New Roman"/>
                <a:ea typeface="华文细黑"/>
                <a:cs typeface="Courier New"/>
              </a:rPr>
              <a:t>B</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的化学方程式：</a:t>
            </a:r>
            <a:r>
              <a:rPr lang="zh-CN" altLang="zh-CN" sz="2800" kern="100" dirty="0">
                <a:latin typeface="宋体"/>
                <a:ea typeface="Times New Roman"/>
                <a:cs typeface="Courier New"/>
              </a:rPr>
              <a:t> </a:t>
            </a:r>
            <a:r>
              <a:rPr lang="en-US" altLang="zh-CN" sz="2800" kern="100" dirty="0" smtClean="0">
                <a:latin typeface="Times New Roman"/>
                <a:ea typeface="华文细黑"/>
                <a:cs typeface="Courier New"/>
              </a:rPr>
              <a:t>__________</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H</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I</a:t>
            </a:r>
            <a:r>
              <a:rPr lang="zh-CN" altLang="zh-CN" sz="2800" kern="100" dirty="0">
                <a:latin typeface="Times New Roman"/>
                <a:ea typeface="华文细黑"/>
                <a:cs typeface="Times New Roman"/>
              </a:rPr>
              <a:t>的反应</a:t>
            </a:r>
            <a:r>
              <a:rPr lang="en-US" altLang="zh-CN" sz="2800" kern="100" dirty="0" smtClean="0">
                <a:latin typeface="Times New Roman"/>
                <a:ea typeface="华文细黑"/>
                <a:cs typeface="Courier New"/>
              </a:rPr>
              <a:t>_____(</a:t>
            </a:r>
            <a:r>
              <a:rPr lang="zh-CN" altLang="zh-CN" sz="2800" kern="100" dirty="0">
                <a:latin typeface="Times New Roman"/>
                <a:ea typeface="华文细黑"/>
                <a:cs typeface="Times New Roman"/>
              </a:rPr>
              <a:t>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能</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不能</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改用酸性高锰酸钾溶液，简述理由</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1" name="圆角矩形 10">
            <a:hlinkClick r:id="rId2"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12" name="Rectangle 21">
            <a:hlinkClick r:id="rId3" action="ppaction://hlinksldjump"/>
          </p:cNvPr>
          <p:cNvSpPr>
            <a:spLocks noChangeArrowheads="1"/>
          </p:cNvSpPr>
          <p:nvPr/>
        </p:nvSpPr>
        <p:spPr bwMode="auto">
          <a:xfrm>
            <a:off x="10024894" y="-265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3" name="Rectangle 21">
            <a:hlinkClick r:id="rId4" action="ppaction://hlinksldjump"/>
          </p:cNvPr>
          <p:cNvSpPr>
            <a:spLocks noChangeArrowheads="1"/>
          </p:cNvSpPr>
          <p:nvPr/>
        </p:nvSpPr>
        <p:spPr bwMode="auto">
          <a:xfrm>
            <a:off x="10527072" y="-265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4" name="Rectangle 21">
            <a:hlinkClick r:id="rId5" action="ppaction://hlinksldjump"/>
          </p:cNvPr>
          <p:cNvSpPr>
            <a:spLocks noChangeArrowheads="1"/>
          </p:cNvSpPr>
          <p:nvPr/>
        </p:nvSpPr>
        <p:spPr bwMode="auto">
          <a:xfrm>
            <a:off x="11005108" y="-265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5" name="Rectangle 21">
            <a:hlinkClick r:id="rId6" action="ppaction://hlinksldjump"/>
          </p:cNvPr>
          <p:cNvSpPr>
            <a:spLocks noChangeArrowheads="1"/>
          </p:cNvSpPr>
          <p:nvPr/>
        </p:nvSpPr>
        <p:spPr bwMode="auto">
          <a:xfrm>
            <a:off x="11459002" y="-265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Tree>
    <p:extLst>
      <p:ext uri="{BB962C8B-B14F-4D97-AF65-F5344CB8AC3E}">
        <p14:creationId xmlns:p14="http://schemas.microsoft.com/office/powerpoint/2010/main" val="296879758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矩形 8"/>
          <p:cNvSpPr/>
          <p:nvPr/>
        </p:nvSpPr>
        <p:spPr>
          <a:xfrm>
            <a:off x="694606" y="3501802"/>
            <a:ext cx="1266693" cy="637675"/>
          </a:xfrm>
          <a:prstGeom prst="rect">
            <a:avLst/>
          </a:prstGeom>
        </p:spPr>
        <p:txBody>
          <a:bodyPr wrap="none">
            <a:spAutoFit/>
          </a:bodyPr>
          <a:lstStyle/>
          <a:p>
            <a:pPr algn="just">
              <a:lnSpc>
                <a:spcPct val="150000"/>
              </a:lnSpc>
              <a:spcAft>
                <a:spcPts val="0"/>
              </a:spcAft>
            </a:pPr>
            <a:r>
              <a:rPr lang="zh-CN" altLang="zh-CN" sz="2800" b="1" kern="100" dirty="0">
                <a:solidFill>
                  <a:srgbClr val="0000FF"/>
                </a:solidFill>
                <a:latin typeface="Times New Roman"/>
                <a:cs typeface="Times New Roman"/>
              </a:rPr>
              <a:t>答案　</a:t>
            </a:r>
            <a:endParaRPr lang="zh-CN" altLang="zh-CN" sz="2800" kern="100" dirty="0">
              <a:effectLst/>
              <a:latin typeface="宋体"/>
              <a:cs typeface="Courier New"/>
            </a:endParaRPr>
          </a:p>
        </p:txBody>
      </p:sp>
      <p:graphicFrame>
        <p:nvGraphicFramePr>
          <p:cNvPr id="11" name="对象 10"/>
          <p:cNvGraphicFramePr>
            <a:graphicFrameLocks noChangeAspect="1"/>
          </p:cNvGraphicFramePr>
          <p:nvPr>
            <p:extLst>
              <p:ext uri="{D42A27DB-BD31-4B8C-83A1-F6EECF244321}">
                <p14:modId xmlns:p14="http://schemas.microsoft.com/office/powerpoint/2010/main" val="2914318460"/>
              </p:ext>
            </p:extLst>
          </p:nvPr>
        </p:nvGraphicFramePr>
        <p:xfrm>
          <a:off x="1931599" y="3512199"/>
          <a:ext cx="8785225" cy="1709738"/>
        </p:xfrm>
        <a:graphic>
          <a:graphicData uri="http://schemas.openxmlformats.org/presentationml/2006/ole">
            <mc:AlternateContent xmlns:mc="http://schemas.openxmlformats.org/markup-compatibility/2006">
              <mc:Choice xmlns:v="urn:schemas-microsoft-com:vml" Requires="v">
                <p:oleObj spid="_x0000_s74787" name="文档" r:id="rId3" imgW="8785691" imgH="1712091" progId="Word.Document.12">
                  <p:embed/>
                </p:oleObj>
              </mc:Choice>
              <mc:Fallback>
                <p:oleObj name="文档" r:id="rId3" imgW="8785691" imgH="1712091" progId="Word.Document.12">
                  <p:embed/>
                  <p:pic>
                    <p:nvPicPr>
                      <p:cNvPr id="0" name=""/>
                      <p:cNvPicPr/>
                      <p:nvPr/>
                    </p:nvPicPr>
                    <p:blipFill>
                      <a:blip r:embed="rId4"/>
                      <a:stretch>
                        <a:fillRect/>
                      </a:stretch>
                    </p:blipFill>
                    <p:spPr>
                      <a:xfrm>
                        <a:off x="1931599" y="3512199"/>
                        <a:ext cx="8785225" cy="1709738"/>
                      </a:xfrm>
                      <a:prstGeom prst="rect">
                        <a:avLst/>
                      </a:prstGeom>
                    </p:spPr>
                  </p:pic>
                </p:oleObj>
              </mc:Fallback>
            </mc:AlternateContent>
          </a:graphicData>
        </a:graphic>
      </p:graphicFrame>
      <p:sp>
        <p:nvSpPr>
          <p:cNvPr id="14" name="矩形 13"/>
          <p:cNvSpPr/>
          <p:nvPr/>
        </p:nvSpPr>
        <p:spPr>
          <a:xfrm>
            <a:off x="622598" y="4293890"/>
            <a:ext cx="6647974" cy="656077"/>
          </a:xfrm>
          <a:prstGeom prst="rect">
            <a:avLst/>
          </a:prstGeom>
        </p:spPr>
        <p:txBody>
          <a:bodyPr wrap="none">
            <a:spAutoFit/>
          </a:bodyPr>
          <a:lstStyle/>
          <a:p>
            <a:pPr algn="just">
              <a:lnSpc>
                <a:spcPct val="150000"/>
              </a:lnSpc>
              <a:spcAft>
                <a:spcPts val="0"/>
              </a:spcAft>
            </a:pPr>
            <a:r>
              <a:rPr lang="zh-CN" altLang="zh-CN" sz="2800" kern="100" dirty="0">
                <a:solidFill>
                  <a:schemeClr val="accent6">
                    <a:lumMod val="75000"/>
                  </a:schemeClr>
                </a:solidFill>
                <a:latin typeface="Times New Roman"/>
                <a:ea typeface="华文细黑"/>
                <a:cs typeface="Times New Roman"/>
              </a:rPr>
              <a:t>不能　　氧化醛基的同时氧化了碳碳双键</a:t>
            </a:r>
            <a:endParaRPr lang="zh-CN" altLang="zh-CN" sz="2800" kern="100" dirty="0">
              <a:solidFill>
                <a:schemeClr val="accent6">
                  <a:lumMod val="75000"/>
                </a:schemeClr>
              </a:solidFill>
              <a:effectLst/>
              <a:latin typeface="宋体"/>
              <a:cs typeface="Courier New"/>
            </a:endParaRPr>
          </a:p>
        </p:txBody>
      </p:sp>
      <p:sp>
        <p:nvSpPr>
          <p:cNvPr id="5" name="矩形 4"/>
          <p:cNvSpPr/>
          <p:nvPr/>
        </p:nvSpPr>
        <p:spPr>
          <a:xfrm>
            <a:off x="682339" y="610280"/>
            <a:ext cx="9921241" cy="1307089"/>
          </a:xfrm>
          <a:prstGeom prst="rect">
            <a:avLst/>
          </a:prstGeom>
        </p:spPr>
        <p:txBody>
          <a:bodyPr>
            <a:spAutoFit/>
          </a:bodyPr>
          <a:lstStyle/>
          <a:p>
            <a:pPr>
              <a:lnSpc>
                <a:spcPct val="150000"/>
              </a:lnSpc>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反应</a:t>
            </a:r>
            <a:r>
              <a:rPr lang="en-US" altLang="zh-CN" sz="2800" kern="100" dirty="0">
                <a:latin typeface="Times New Roman"/>
                <a:ea typeface="华文细黑"/>
              </a:rPr>
              <a:t>B</a:t>
            </a:r>
            <a:r>
              <a:rPr lang="en-US" altLang="zh-CN" sz="2800" kern="100" dirty="0">
                <a:latin typeface="宋体"/>
                <a:ea typeface="华文细黑"/>
                <a:cs typeface="Times New Roman"/>
              </a:rPr>
              <a:t>→</a:t>
            </a:r>
            <a:r>
              <a:rPr lang="en-US" altLang="zh-CN" sz="2800" kern="100" dirty="0">
                <a:latin typeface="Times New Roman"/>
                <a:ea typeface="华文细黑"/>
              </a:rPr>
              <a:t>C</a:t>
            </a:r>
            <a:r>
              <a:rPr lang="zh-CN" altLang="zh-CN" sz="2800" kern="100" dirty="0">
                <a:latin typeface="Times New Roman"/>
                <a:ea typeface="华文细黑"/>
                <a:cs typeface="Times New Roman"/>
              </a:rPr>
              <a:t>是乙醇的催化氧化反应，化学方程式是</a:t>
            </a:r>
            <a:r>
              <a:rPr lang="en-US" altLang="zh-CN" sz="2800" kern="100" dirty="0">
                <a:latin typeface="Times New Roman"/>
                <a:ea typeface="华文细黑"/>
              </a:rPr>
              <a:t>2CH</a:t>
            </a:r>
            <a:r>
              <a:rPr lang="en-US" altLang="zh-CN" sz="2800" kern="100" baseline="-25000" dirty="0">
                <a:latin typeface="Times New Roman"/>
                <a:ea typeface="华文细黑"/>
              </a:rPr>
              <a:t>3</a:t>
            </a:r>
            <a:r>
              <a:rPr lang="en-US" altLang="zh-CN" sz="2800" kern="100" dirty="0">
                <a:latin typeface="Times New Roman"/>
                <a:ea typeface="华文细黑"/>
              </a:rPr>
              <a:t>CH</a:t>
            </a:r>
            <a:r>
              <a:rPr lang="en-US" altLang="zh-CN" sz="2800" kern="100" baseline="-25000" dirty="0">
                <a:latin typeface="Times New Roman"/>
                <a:ea typeface="华文细黑"/>
              </a:rPr>
              <a:t>2</a:t>
            </a:r>
            <a:r>
              <a:rPr lang="en-US" altLang="zh-CN" sz="2800" kern="100" dirty="0">
                <a:latin typeface="Times New Roman"/>
                <a:ea typeface="华文细黑"/>
              </a:rPr>
              <a:t>OH</a:t>
            </a:r>
            <a:endParaRPr lang="zh-CN" altLang="en-US" sz="2800" dirty="0"/>
          </a:p>
        </p:txBody>
      </p:sp>
      <p:graphicFrame>
        <p:nvGraphicFramePr>
          <p:cNvPr id="6" name="对象 5"/>
          <p:cNvGraphicFramePr>
            <a:graphicFrameLocks noChangeAspect="1"/>
          </p:cNvGraphicFramePr>
          <p:nvPr>
            <p:extLst>
              <p:ext uri="{D42A27DB-BD31-4B8C-83A1-F6EECF244321}">
                <p14:modId xmlns:p14="http://schemas.microsoft.com/office/powerpoint/2010/main" val="4288452145"/>
              </p:ext>
            </p:extLst>
          </p:nvPr>
        </p:nvGraphicFramePr>
        <p:xfrm>
          <a:off x="2754708" y="1279888"/>
          <a:ext cx="9101138" cy="925513"/>
        </p:xfrm>
        <a:graphic>
          <a:graphicData uri="http://schemas.openxmlformats.org/presentationml/2006/ole">
            <mc:AlternateContent xmlns:mc="http://schemas.openxmlformats.org/markup-compatibility/2006">
              <mc:Choice xmlns:v="urn:schemas-microsoft-com:vml" Requires="v">
                <p:oleObj spid="_x0000_s74788" name="文档" r:id="rId5" imgW="9100545" imgH="925805" progId="Word.Document.12">
                  <p:embed/>
                </p:oleObj>
              </mc:Choice>
              <mc:Fallback>
                <p:oleObj name="文档" r:id="rId5" imgW="9100545" imgH="925805" progId="Word.Document.12">
                  <p:embed/>
                  <p:pic>
                    <p:nvPicPr>
                      <p:cNvPr id="0" name=""/>
                      <p:cNvPicPr/>
                      <p:nvPr/>
                    </p:nvPicPr>
                    <p:blipFill>
                      <a:blip r:embed="rId6"/>
                      <a:stretch>
                        <a:fillRect/>
                      </a:stretch>
                    </p:blipFill>
                    <p:spPr>
                      <a:xfrm>
                        <a:off x="2754708" y="1279888"/>
                        <a:ext cx="9101138" cy="925513"/>
                      </a:xfrm>
                      <a:prstGeom prst="rect">
                        <a:avLst/>
                      </a:prstGeom>
                    </p:spPr>
                  </p:pic>
                </p:oleObj>
              </mc:Fallback>
            </mc:AlternateContent>
          </a:graphicData>
        </a:graphic>
      </p:graphicFrame>
      <p:sp>
        <p:nvSpPr>
          <p:cNvPr id="7" name="矩形 6"/>
          <p:cNvSpPr/>
          <p:nvPr/>
        </p:nvSpPr>
        <p:spPr>
          <a:xfrm>
            <a:off x="666476" y="1978432"/>
            <a:ext cx="10221865" cy="130734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H</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I</a:t>
            </a:r>
            <a:r>
              <a:rPr lang="zh-CN" altLang="zh-CN" sz="2800" kern="100" dirty="0">
                <a:latin typeface="Times New Roman"/>
                <a:ea typeface="华文细黑"/>
                <a:cs typeface="Times New Roman"/>
              </a:rPr>
              <a:t>的反应条件不能改为酸性高锰酸钾溶液，因为碳碳双键也会被酸性高锰酸钾溶液氧化</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15" name="Rectangle 21">
            <a:hlinkClick r:id="rId7" action="ppaction://hlinksldjump"/>
          </p:cNvPr>
          <p:cNvSpPr>
            <a:spLocks noChangeArrowheads="1"/>
          </p:cNvSpPr>
          <p:nvPr/>
        </p:nvSpPr>
        <p:spPr bwMode="auto">
          <a:xfrm>
            <a:off x="10024894" y="-265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6" name="Rectangle 21">
            <a:hlinkClick r:id="rId8" action="ppaction://hlinksldjump"/>
          </p:cNvPr>
          <p:cNvSpPr>
            <a:spLocks noChangeArrowheads="1"/>
          </p:cNvSpPr>
          <p:nvPr/>
        </p:nvSpPr>
        <p:spPr bwMode="auto">
          <a:xfrm>
            <a:off x="10527072" y="-265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7" name="Rectangle 21">
            <a:hlinkClick r:id="rId9" action="ppaction://hlinksldjump"/>
          </p:cNvPr>
          <p:cNvSpPr>
            <a:spLocks noChangeArrowheads="1"/>
          </p:cNvSpPr>
          <p:nvPr/>
        </p:nvSpPr>
        <p:spPr bwMode="auto">
          <a:xfrm>
            <a:off x="11005108" y="-265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8" name="Rectangle 21">
            <a:hlinkClick r:id="rId10" action="ppaction://hlinksldjump"/>
          </p:cNvPr>
          <p:cNvSpPr>
            <a:spLocks noChangeArrowheads="1"/>
          </p:cNvSpPr>
          <p:nvPr/>
        </p:nvSpPr>
        <p:spPr bwMode="auto">
          <a:xfrm>
            <a:off x="11459002" y="-265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Tree>
    <p:extLst>
      <p:ext uri="{BB962C8B-B14F-4D97-AF65-F5344CB8AC3E}">
        <p14:creationId xmlns:p14="http://schemas.microsoft.com/office/powerpoint/2010/main" val="31410048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75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750"/>
                                        <p:tgtEl>
                                          <p:spTgt spid="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750"/>
                                        <p:tgtEl>
                                          <p:spTgt spid="7"/>
                                        </p:tgtEl>
                                      </p:cBhvr>
                                    </p:animEffect>
                                  </p:childTnLst>
                                </p:cTn>
                              </p:par>
                            </p:childTnLst>
                          </p:cTn>
                        </p:par>
                        <p:par>
                          <p:cTn id="14" fill="hold">
                            <p:stCondLst>
                              <p:cond delay="750"/>
                            </p:stCondLst>
                            <p:childTnLst>
                              <p:par>
                                <p:cTn id="15" presetID="3" presetClass="entr" presetSubtype="10"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750"/>
                                        <p:tgtEl>
                                          <p:spTgt spid="11"/>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linds(horizontal)">
                                      <p:cBhvr>
                                        <p:cTn id="20" dur="750"/>
                                        <p:tgtEl>
                                          <p:spTgt spid="9"/>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blinds(horizontal)">
                                      <p:cBhvr>
                                        <p:cTn id="23"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4" grpId="0"/>
      <p:bldP spid="5" grpId="0"/>
      <p:bldP spid="7"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0550" y="333450"/>
            <a:ext cx="11404211" cy="2827184"/>
          </a:xfrm>
          <a:prstGeom prst="rect">
            <a:avLst/>
          </a:prstGeom>
        </p:spPr>
        <p:txBody>
          <a:bodyPr>
            <a:spAutoFit/>
          </a:bodyPr>
          <a:lstStyle/>
          <a:p>
            <a:pPr algn="just">
              <a:lnSpc>
                <a:spcPct val="140000"/>
              </a:lnSpc>
              <a:spcAft>
                <a:spcPts val="0"/>
              </a:spcAft>
            </a:pPr>
            <a:r>
              <a:rPr lang="en-US" altLang="zh-CN" sz="2600" kern="100" dirty="0">
                <a:latin typeface="Times New Roman"/>
                <a:ea typeface="华文细黑"/>
                <a:cs typeface="Courier New"/>
              </a:rPr>
              <a:t>(5)</a:t>
            </a:r>
            <a:r>
              <a:rPr lang="zh-CN" altLang="zh-CN" sz="2600" kern="100" dirty="0">
                <a:latin typeface="Times New Roman"/>
                <a:ea typeface="华文细黑"/>
                <a:cs typeface="Times New Roman"/>
              </a:rPr>
              <a:t>符合下列条件的</a:t>
            </a:r>
            <a:r>
              <a:rPr lang="en-US" altLang="zh-CN" sz="2600" kern="100" dirty="0">
                <a:latin typeface="Times New Roman"/>
                <a:ea typeface="华文细黑"/>
                <a:cs typeface="Courier New"/>
              </a:rPr>
              <a:t>I</a:t>
            </a:r>
            <a:r>
              <a:rPr lang="zh-CN" altLang="zh-CN" sz="2600" kern="100" dirty="0">
                <a:latin typeface="Times New Roman"/>
                <a:ea typeface="华文细黑"/>
                <a:cs typeface="Times New Roman"/>
              </a:rPr>
              <a:t>的同分异构体共有</a:t>
            </a:r>
            <a:r>
              <a:rPr lang="en-US" altLang="zh-CN" sz="2600" kern="100" dirty="0">
                <a:latin typeface="Times New Roman"/>
                <a:ea typeface="华文细黑"/>
                <a:cs typeface="Courier New"/>
              </a:rPr>
              <a:t>5</a:t>
            </a:r>
            <a:r>
              <a:rPr lang="zh-CN" altLang="zh-CN" sz="2600" kern="100" dirty="0">
                <a:latin typeface="Times New Roman"/>
                <a:ea typeface="华文细黑"/>
                <a:cs typeface="Times New Roman"/>
              </a:rPr>
              <a:t>种。写出另外两种同分异构体的结构简式：</a:t>
            </a:r>
            <a:endParaRPr lang="zh-CN" altLang="zh-CN" sz="260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能发生水解反应</a:t>
            </a:r>
            <a:endParaRPr lang="zh-CN" altLang="zh-CN" sz="260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与银氨溶液作用出现光亮的银镜</a:t>
            </a:r>
            <a:endParaRPr lang="zh-CN" altLang="zh-CN" sz="2600" kern="100" dirty="0">
              <a:latin typeface="宋体"/>
              <a:cs typeface="Courier New"/>
            </a:endParaRPr>
          </a:p>
          <a:p>
            <a:pPr algn="just">
              <a:lnSpc>
                <a:spcPct val="140000"/>
              </a:lnSpc>
              <a:spcAft>
                <a:spcPts val="0"/>
              </a:spcAft>
            </a:pP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能与溴发生加成反应</a:t>
            </a:r>
            <a:endParaRPr lang="zh-CN" altLang="zh-CN" sz="2600" kern="100" dirty="0">
              <a:effectLst/>
              <a:latin typeface="宋体"/>
              <a:cs typeface="Courier New"/>
            </a:endParaRPr>
          </a:p>
        </p:txBody>
      </p:sp>
      <p:pic>
        <p:nvPicPr>
          <p:cNvPr id="696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61" y="3069754"/>
            <a:ext cx="3965777" cy="1287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2960" y="3311821"/>
            <a:ext cx="2729012" cy="104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590" y="4581922"/>
            <a:ext cx="1518316" cy="1879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1770053" y="5950074"/>
            <a:ext cx="9725753" cy="661015"/>
          </a:xfrm>
          <a:prstGeom prst="rect">
            <a:avLst/>
          </a:prstGeom>
        </p:spPr>
        <p:txBody>
          <a:bodyPr>
            <a:spAutoFit/>
          </a:bodyPr>
          <a:lstStyle/>
          <a:p>
            <a:pPr algn="just">
              <a:lnSpc>
                <a:spcPct val="150000"/>
              </a:lnSpc>
              <a:spcAft>
                <a:spcPts val="0"/>
              </a:spcAft>
            </a:pP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_____________</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10" name="矩形 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1" name="圆角矩形 10">
            <a:hlinkClick r:id="rId5"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15" name="Rectangle 21">
            <a:hlinkClick r:id="rId6" action="ppaction://hlinksldjump"/>
          </p:cNvPr>
          <p:cNvSpPr>
            <a:spLocks noChangeArrowheads="1"/>
          </p:cNvSpPr>
          <p:nvPr/>
        </p:nvSpPr>
        <p:spPr bwMode="auto">
          <a:xfrm>
            <a:off x="10024894" y="-265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6" name="Rectangle 21">
            <a:hlinkClick r:id="rId7" action="ppaction://hlinksldjump"/>
          </p:cNvPr>
          <p:cNvSpPr>
            <a:spLocks noChangeArrowheads="1"/>
          </p:cNvSpPr>
          <p:nvPr/>
        </p:nvSpPr>
        <p:spPr bwMode="auto">
          <a:xfrm>
            <a:off x="10527072" y="-265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7" name="Rectangle 21">
            <a:hlinkClick r:id="rId8" action="ppaction://hlinksldjump"/>
          </p:cNvPr>
          <p:cNvSpPr>
            <a:spLocks noChangeArrowheads="1"/>
          </p:cNvSpPr>
          <p:nvPr/>
        </p:nvSpPr>
        <p:spPr bwMode="auto">
          <a:xfrm>
            <a:off x="11005108" y="-265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8" name="Rectangle 21">
            <a:hlinkClick r:id="rId9" action="ppaction://hlinksldjump"/>
          </p:cNvPr>
          <p:cNvSpPr>
            <a:spLocks noChangeArrowheads="1"/>
          </p:cNvSpPr>
          <p:nvPr/>
        </p:nvSpPr>
        <p:spPr bwMode="auto">
          <a:xfrm>
            <a:off x="11459002" y="-265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Tree>
    <p:extLst>
      <p:ext uri="{BB962C8B-B14F-4D97-AF65-F5344CB8AC3E}">
        <p14:creationId xmlns:p14="http://schemas.microsoft.com/office/powerpoint/2010/main" val="101068433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481714" y="117426"/>
            <a:ext cx="10959223" cy="3402983"/>
          </a:xfrm>
          <a:prstGeom prst="rect">
            <a:avLst/>
          </a:prstGeom>
        </p:spPr>
        <p:txBody>
          <a:bodyPr>
            <a:spAutoFit/>
          </a:bodyPr>
          <a:lstStyle/>
          <a:p>
            <a:pPr algn="just">
              <a:lnSpc>
                <a:spcPct val="2000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根据</a:t>
            </a:r>
            <a:r>
              <a:rPr lang="zh-CN" altLang="zh-CN" sz="2800" kern="100" dirty="0">
                <a:latin typeface="Times New Roman"/>
                <a:ea typeface="华文细黑"/>
                <a:cs typeface="Times New Roman"/>
              </a:rPr>
              <a:t>题意可知</a:t>
            </a:r>
            <a:r>
              <a:rPr lang="en-US" altLang="zh-CN" sz="2800" kern="100" dirty="0">
                <a:latin typeface="Times New Roman"/>
                <a:ea typeface="华文细黑"/>
                <a:cs typeface="Courier New"/>
              </a:rPr>
              <a:t>I</a:t>
            </a:r>
            <a:r>
              <a:rPr lang="zh-CN" altLang="zh-CN" sz="2800" kern="100" dirty="0">
                <a:latin typeface="Times New Roman"/>
                <a:ea typeface="华文细黑"/>
                <a:cs typeface="Times New Roman"/>
              </a:rPr>
              <a:t>的同分异构体中含有醛基、酯基、碳碳双键，所以该物质中只能是甲酸某酯，根据所给的同分异构体的结构简式</a:t>
            </a:r>
            <a:r>
              <a:rPr lang="zh-CN" altLang="zh-CN" sz="2800" kern="100" dirty="0" smtClean="0">
                <a:latin typeface="Times New Roman"/>
                <a:ea typeface="华文细黑"/>
                <a:cs typeface="Times New Roman"/>
              </a:rPr>
              <a:t>可</a:t>
            </a:r>
            <a:endParaRPr lang="en-US" altLang="zh-CN" sz="2800" kern="100" dirty="0" smtClean="0">
              <a:latin typeface="Times New Roman"/>
              <a:ea typeface="华文细黑"/>
              <a:cs typeface="Times New Roman"/>
            </a:endParaRPr>
          </a:p>
          <a:p>
            <a:pPr algn="just">
              <a:lnSpc>
                <a:spcPct val="200000"/>
              </a:lnSpc>
              <a:spcAft>
                <a:spcPts val="0"/>
              </a:spcAft>
            </a:pPr>
            <a:endParaRPr lang="en-US" altLang="zh-CN" sz="2800" kern="100" dirty="0">
              <a:latin typeface="Times New Roman"/>
              <a:ea typeface="华文细黑"/>
              <a:cs typeface="Times New Roman"/>
            </a:endParaRPr>
          </a:p>
          <a:p>
            <a:pPr algn="just">
              <a:lnSpc>
                <a:spcPct val="200000"/>
              </a:lnSpc>
              <a:spcAft>
                <a:spcPts val="0"/>
              </a:spcAft>
            </a:pPr>
            <a:r>
              <a:rPr lang="zh-CN" altLang="zh-CN" sz="2800" kern="100" dirty="0" smtClean="0">
                <a:latin typeface="Times New Roman"/>
                <a:ea typeface="华文细黑"/>
                <a:cs typeface="Times New Roman"/>
              </a:rPr>
              <a:t>知</a:t>
            </a:r>
            <a:r>
              <a:rPr lang="zh-CN" altLang="zh-CN" sz="2800" kern="100" dirty="0">
                <a:latin typeface="Times New Roman"/>
                <a:ea typeface="华文细黑"/>
                <a:cs typeface="Times New Roman"/>
              </a:rPr>
              <a:t>另外两种的结构简式是</a:t>
            </a:r>
            <a:endParaRPr lang="zh-CN" altLang="zh-CN" sz="1050" kern="100" dirty="0">
              <a:effectLst/>
              <a:latin typeface="宋体"/>
              <a:cs typeface="Courier New"/>
            </a:endParaRPr>
          </a:p>
        </p:txBody>
      </p:sp>
      <p:pic>
        <p:nvPicPr>
          <p:cNvPr id="7168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11030" y="2421682"/>
            <a:ext cx="3653873" cy="163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8327454" y="3205765"/>
            <a:ext cx="543739" cy="656077"/>
          </a:xfrm>
          <a:prstGeom prst="rect">
            <a:avLst/>
          </a:prstGeom>
        </p:spPr>
        <p:txBody>
          <a:bodyPr wrap="none">
            <a:spAutoFit/>
          </a:bodyPr>
          <a:lstStyle/>
          <a:p>
            <a:pPr algn="just">
              <a:lnSpc>
                <a:spcPct val="150000"/>
              </a:lnSpc>
              <a:spcAft>
                <a:spcPts val="0"/>
              </a:spcAft>
            </a:pPr>
            <a:r>
              <a:rPr lang="zh-CN" altLang="zh-CN" sz="2800" kern="100" dirty="0">
                <a:latin typeface="Times New Roman"/>
                <a:ea typeface="华文细黑"/>
                <a:cs typeface="Times New Roman"/>
              </a:rPr>
              <a:t>。</a:t>
            </a:r>
            <a:endParaRPr lang="zh-CN" altLang="zh-CN" sz="2800" kern="100" dirty="0">
              <a:effectLst/>
              <a:latin typeface="宋体"/>
              <a:cs typeface="Courier New"/>
            </a:endParaRPr>
          </a:p>
        </p:txBody>
      </p:sp>
      <p:pic>
        <p:nvPicPr>
          <p:cNvPr id="71683" name="Picture 3"/>
          <p:cNvPicPr>
            <a:picLocks noChangeAspect="1" noChangeArrowheads="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l="10599" r="-10599"/>
          <a:stretch/>
        </p:blipFill>
        <p:spPr bwMode="auto">
          <a:xfrm>
            <a:off x="2278782" y="3980178"/>
            <a:ext cx="4323152" cy="168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p:nvSpPr>
        <p:spPr>
          <a:xfrm>
            <a:off x="796701" y="4562758"/>
            <a:ext cx="906017" cy="523220"/>
          </a:xfrm>
          <a:prstGeom prst="rect">
            <a:avLst/>
          </a:prstGeom>
        </p:spPr>
        <p:txBody>
          <a:bodyPr wrap="none">
            <a:spAutoFit/>
          </a:bodyPr>
          <a:lstStyle/>
          <a:p>
            <a:r>
              <a:rPr lang="zh-CN" altLang="en-US" sz="2800" b="1" kern="100" dirty="0" smtClean="0">
                <a:solidFill>
                  <a:srgbClr val="0000FF"/>
                </a:solidFill>
                <a:latin typeface="Times New Roman"/>
                <a:cs typeface="Times New Roman"/>
              </a:rPr>
              <a:t>答案</a:t>
            </a:r>
            <a:endParaRPr lang="zh-CN" altLang="en-US" dirty="0"/>
          </a:p>
        </p:txBody>
      </p:sp>
      <p:sp>
        <p:nvSpPr>
          <p:cNvPr id="11" name="Rectangle 21">
            <a:hlinkClick r:id="rId4" action="ppaction://hlinksldjump"/>
          </p:cNvPr>
          <p:cNvSpPr>
            <a:spLocks noChangeArrowheads="1"/>
          </p:cNvSpPr>
          <p:nvPr/>
        </p:nvSpPr>
        <p:spPr bwMode="auto">
          <a:xfrm>
            <a:off x="10024894" y="-265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2" name="Rectangle 21">
            <a:hlinkClick r:id="rId5" action="ppaction://hlinksldjump"/>
          </p:cNvPr>
          <p:cNvSpPr>
            <a:spLocks noChangeArrowheads="1"/>
          </p:cNvSpPr>
          <p:nvPr/>
        </p:nvSpPr>
        <p:spPr bwMode="auto">
          <a:xfrm>
            <a:off x="10527072" y="-265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4" name="Rectangle 21">
            <a:hlinkClick r:id="rId6" action="ppaction://hlinksldjump"/>
          </p:cNvPr>
          <p:cNvSpPr>
            <a:spLocks noChangeArrowheads="1"/>
          </p:cNvSpPr>
          <p:nvPr/>
        </p:nvSpPr>
        <p:spPr bwMode="auto">
          <a:xfrm>
            <a:off x="11005108" y="-265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5" name="Rectangle 21">
            <a:hlinkClick r:id="rId7" action="ppaction://hlinksldjump"/>
          </p:cNvPr>
          <p:cNvSpPr>
            <a:spLocks noChangeArrowheads="1"/>
          </p:cNvSpPr>
          <p:nvPr/>
        </p:nvSpPr>
        <p:spPr bwMode="auto">
          <a:xfrm>
            <a:off x="11459002" y="-265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Tree>
    <p:extLst>
      <p:ext uri="{BB962C8B-B14F-4D97-AF65-F5344CB8AC3E}">
        <p14:creationId xmlns:p14="http://schemas.microsoft.com/office/powerpoint/2010/main" val="5958224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71682"/>
                                        </p:tgtEl>
                                        <p:attrNameLst>
                                          <p:attrName>style.visibility</p:attrName>
                                        </p:attrNameLst>
                                      </p:cBhvr>
                                      <p:to>
                                        <p:strVal val="visible"/>
                                      </p:to>
                                    </p:set>
                                    <p:animEffect transition="in" filter="blinds(horizontal)">
                                      <p:cBhvr>
                                        <p:cTn id="7" dur="750"/>
                                        <p:tgtEl>
                                          <p:spTgt spid="7168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750"/>
                                        <p:tgtEl>
                                          <p:spTgt spid="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linds(horizontal)">
                                      <p:cBhvr>
                                        <p:cTn id="13" dur="750"/>
                                        <p:tgtEl>
                                          <p:spTgt spid="3"/>
                                        </p:tgtEl>
                                      </p:cBhvr>
                                    </p:animEffect>
                                  </p:childTnLst>
                                </p:cTn>
                              </p:par>
                            </p:childTnLst>
                          </p:cTn>
                        </p:par>
                        <p:par>
                          <p:cTn id="14" fill="hold">
                            <p:stCondLst>
                              <p:cond delay="750"/>
                            </p:stCondLst>
                            <p:childTnLst>
                              <p:par>
                                <p:cTn id="15" presetID="3" presetClass="entr" presetSubtype="10"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750"/>
                                        <p:tgtEl>
                                          <p:spTgt spid="13"/>
                                        </p:tgtEl>
                                      </p:cBhvr>
                                    </p:animEffect>
                                  </p:childTnLst>
                                </p:cTn>
                              </p:par>
                              <p:par>
                                <p:cTn id="18" presetID="3" presetClass="entr" presetSubtype="10" fill="hold" nodeType="withEffect">
                                  <p:stCondLst>
                                    <p:cond delay="0"/>
                                  </p:stCondLst>
                                  <p:childTnLst>
                                    <p:set>
                                      <p:cBhvr>
                                        <p:cTn id="19" dur="1" fill="hold">
                                          <p:stCondLst>
                                            <p:cond delay="0"/>
                                          </p:stCondLst>
                                        </p:cTn>
                                        <p:tgtEl>
                                          <p:spTgt spid="71683"/>
                                        </p:tgtEl>
                                        <p:attrNameLst>
                                          <p:attrName>style.visibility</p:attrName>
                                        </p:attrNameLst>
                                      </p:cBhvr>
                                      <p:to>
                                        <p:strVal val="visible"/>
                                      </p:to>
                                    </p:set>
                                    <p:animEffect transition="in" filter="blinds(horizontal)">
                                      <p:cBhvr>
                                        <p:cTn id="20" dur="750"/>
                                        <p:tgtEl>
                                          <p:spTgt spid="716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13"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50590" y="165051"/>
            <a:ext cx="10531598" cy="194950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4.(2013·</a:t>
            </a:r>
            <a:r>
              <a:rPr lang="zh-CN" altLang="zh-CN" sz="2800" kern="100" dirty="0">
                <a:latin typeface="Times New Roman"/>
                <a:ea typeface="华文细黑"/>
                <a:cs typeface="Times New Roman"/>
              </a:rPr>
              <a:t>四川理综，</a:t>
            </a:r>
            <a:r>
              <a:rPr lang="en-US" altLang="zh-CN" sz="2800" kern="100" dirty="0">
                <a:latin typeface="Times New Roman"/>
                <a:ea typeface="华文细黑"/>
                <a:cs typeface="Courier New"/>
              </a:rPr>
              <a:t>10)</a:t>
            </a:r>
            <a:r>
              <a:rPr lang="zh-CN" altLang="zh-CN" sz="2800" kern="100" dirty="0">
                <a:latin typeface="Times New Roman"/>
                <a:ea typeface="华文细黑"/>
                <a:cs typeface="Times New Roman"/>
              </a:rPr>
              <a:t>有机化合物</a:t>
            </a:r>
            <a:r>
              <a:rPr lang="en-US" altLang="zh-CN" sz="2800" kern="100" dirty="0">
                <a:latin typeface="Times New Roman"/>
                <a:ea typeface="华文细黑"/>
                <a:cs typeface="Courier New"/>
              </a:rPr>
              <a:t>G</a:t>
            </a:r>
            <a:r>
              <a:rPr lang="zh-CN" altLang="zh-CN" sz="2800" kern="100" dirty="0">
                <a:latin typeface="Times New Roman"/>
                <a:ea typeface="华文细黑"/>
                <a:cs typeface="Times New Roman"/>
              </a:rPr>
              <a:t>是合成维生素类药物的中间体</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endParaRPr lang="en-US" altLang="zh-CN" sz="2800" kern="100" dirty="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其</a:t>
            </a:r>
            <a:r>
              <a:rPr lang="zh-CN" altLang="zh-CN" sz="2800" kern="100" dirty="0">
                <a:latin typeface="Times New Roman"/>
                <a:ea typeface="华文细黑"/>
                <a:cs typeface="Times New Roman"/>
              </a:rPr>
              <a:t>结构简式为</a:t>
            </a:r>
            <a:r>
              <a:rPr lang="en-US" altLang="zh-CN" sz="2800" kern="100" dirty="0">
                <a:latin typeface="Times New Roman"/>
                <a:ea typeface="华文细黑"/>
                <a:cs typeface="Courier New"/>
              </a:rPr>
              <a:t>  </a:t>
            </a:r>
            <a:endParaRPr lang="zh-CN" altLang="zh-CN" sz="1050" kern="100" dirty="0">
              <a:effectLst/>
              <a:latin typeface="宋体"/>
              <a:cs typeface="Courier New"/>
            </a:endParaRPr>
          </a:p>
        </p:txBody>
      </p:sp>
      <p:pic>
        <p:nvPicPr>
          <p:cNvPr id="72706" name="Picture 2" descr="去年744H"/>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19606" y="1245171"/>
            <a:ext cx="2095835" cy="1428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550590" y="3036597"/>
            <a:ext cx="3316934" cy="656846"/>
          </a:xfrm>
          <a:prstGeom prst="rect">
            <a:avLst/>
          </a:prstGeom>
        </p:spPr>
        <p:txBody>
          <a:bodyPr wrap="none">
            <a:spAutoFit/>
          </a:bodyPr>
          <a:lstStyle/>
          <a:p>
            <a:pPr algn="just">
              <a:lnSpc>
                <a:spcPct val="150000"/>
              </a:lnSpc>
              <a:spcAft>
                <a:spcPts val="0"/>
              </a:spcAft>
            </a:pPr>
            <a:r>
              <a:rPr lang="en-US" altLang="zh-CN" sz="2800" kern="100" dirty="0">
                <a:latin typeface="Times New Roman"/>
                <a:ea typeface="华文细黑"/>
                <a:cs typeface="Courier New"/>
              </a:rPr>
              <a:t>G</a:t>
            </a:r>
            <a:r>
              <a:rPr lang="zh-CN" altLang="zh-CN" sz="2800" kern="100" dirty="0">
                <a:latin typeface="Times New Roman"/>
                <a:ea typeface="华文细黑"/>
                <a:cs typeface="Times New Roman"/>
              </a:rPr>
              <a:t>的合成路线如下：</a:t>
            </a:r>
            <a:endParaRPr lang="zh-CN" altLang="zh-CN" sz="2800" kern="100" dirty="0">
              <a:effectLst/>
              <a:latin typeface="宋体"/>
              <a:cs typeface="Courier New"/>
            </a:endParaRPr>
          </a:p>
        </p:txBody>
      </p:sp>
      <p:pic>
        <p:nvPicPr>
          <p:cNvPr id="72707" name="Picture 3" descr="去年744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26579" y="3984683"/>
            <a:ext cx="6172883" cy="2445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1">
            <a:hlinkClick r:id="rId4" action="ppaction://hlinksldjump"/>
          </p:cNvPr>
          <p:cNvSpPr>
            <a:spLocks noChangeArrowheads="1"/>
          </p:cNvSpPr>
          <p:nvPr/>
        </p:nvSpPr>
        <p:spPr bwMode="auto">
          <a:xfrm>
            <a:off x="10024894" y="-265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1" name="Rectangle 21">
            <a:hlinkClick r:id="rId5" action="ppaction://hlinksldjump"/>
          </p:cNvPr>
          <p:cNvSpPr>
            <a:spLocks noChangeArrowheads="1"/>
          </p:cNvSpPr>
          <p:nvPr/>
        </p:nvSpPr>
        <p:spPr bwMode="auto">
          <a:xfrm>
            <a:off x="10527072" y="-265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2" name="Rectangle 21">
            <a:hlinkClick r:id="rId6" action="ppaction://hlinksldjump"/>
          </p:cNvPr>
          <p:cNvSpPr>
            <a:spLocks noChangeArrowheads="1"/>
          </p:cNvSpPr>
          <p:nvPr/>
        </p:nvSpPr>
        <p:spPr bwMode="auto">
          <a:xfrm>
            <a:off x="11005108" y="-265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3" name="Rectangle 21">
            <a:hlinkClick r:id="rId7" action="ppaction://hlinksldjump"/>
          </p:cNvPr>
          <p:cNvSpPr>
            <a:spLocks noChangeArrowheads="1"/>
          </p:cNvSpPr>
          <p:nvPr/>
        </p:nvSpPr>
        <p:spPr bwMode="auto">
          <a:xfrm>
            <a:off x="11459002" y="-265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Tree>
    <p:extLst>
      <p:ext uri="{BB962C8B-B14F-4D97-AF65-F5344CB8AC3E}">
        <p14:creationId xmlns:p14="http://schemas.microsoft.com/office/powerpoint/2010/main" val="251127794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94606" y="405458"/>
            <a:ext cx="10427325" cy="1302408"/>
          </a:xfrm>
          <a:prstGeom prst="rect">
            <a:avLst/>
          </a:prstGeom>
        </p:spPr>
        <p:txBody>
          <a:bodyPr>
            <a:spAutoFit/>
          </a:bodyPr>
          <a:lstStyle/>
          <a:p>
            <a:pPr algn="just">
              <a:lnSpc>
                <a:spcPct val="150000"/>
              </a:lnSpc>
              <a:spcAft>
                <a:spcPts val="0"/>
              </a:spcAft>
            </a:pPr>
            <a:r>
              <a:rPr lang="zh-CN" altLang="zh-CN" sz="2800" kern="100" dirty="0">
                <a:latin typeface="Times New Roman"/>
                <a:ea typeface="华文细黑"/>
                <a:cs typeface="Times New Roman"/>
              </a:rPr>
              <a:t>其中</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a:t>
            </a:r>
            <a:r>
              <a:rPr lang="zh-CN" altLang="zh-CN" sz="2800" kern="100" dirty="0">
                <a:latin typeface="Times New Roman"/>
                <a:ea typeface="华文细黑"/>
                <a:cs typeface="Times New Roman"/>
              </a:rPr>
              <a:t>分别代表一种有机化合物，合成路线中部分产物及反应条件已略去。</a:t>
            </a:r>
            <a:endParaRPr lang="zh-CN" altLang="zh-CN" sz="1050" kern="100" dirty="0">
              <a:effectLst/>
              <a:latin typeface="宋体"/>
              <a:cs typeface="Courier New"/>
            </a:endParaRPr>
          </a:p>
        </p:txBody>
      </p:sp>
      <p:sp>
        <p:nvSpPr>
          <p:cNvPr id="4" name="矩形 3"/>
          <p:cNvSpPr/>
          <p:nvPr/>
        </p:nvSpPr>
        <p:spPr>
          <a:xfrm>
            <a:off x="766614" y="2053637"/>
            <a:ext cx="1261884" cy="656077"/>
          </a:xfrm>
          <a:prstGeom prst="rect">
            <a:avLst/>
          </a:prstGeom>
        </p:spPr>
        <p:txBody>
          <a:bodyPr wrap="none">
            <a:spAutoFit/>
          </a:bodyPr>
          <a:lstStyle/>
          <a:p>
            <a:pPr algn="just">
              <a:lnSpc>
                <a:spcPct val="150000"/>
              </a:lnSpc>
              <a:spcAft>
                <a:spcPts val="0"/>
              </a:spcAft>
            </a:pPr>
            <a:r>
              <a:rPr lang="zh-CN" altLang="zh-CN" sz="2800" kern="100" dirty="0">
                <a:latin typeface="Times New Roman"/>
                <a:ea typeface="华文细黑"/>
                <a:cs typeface="Times New Roman"/>
              </a:rPr>
              <a:t>已知：</a:t>
            </a:r>
            <a:endParaRPr lang="zh-CN" altLang="zh-CN" sz="2800" kern="100" dirty="0">
              <a:effectLst/>
              <a:latin typeface="宋体"/>
              <a:cs typeface="Courier New"/>
            </a:endParaRPr>
          </a:p>
        </p:txBody>
      </p:sp>
      <p:pic>
        <p:nvPicPr>
          <p:cNvPr id="737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2758" y="2010533"/>
            <a:ext cx="5892511" cy="1275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21">
            <a:hlinkClick r:id="rId3" action="ppaction://hlinksldjump"/>
          </p:cNvPr>
          <p:cNvSpPr>
            <a:spLocks noChangeArrowheads="1"/>
          </p:cNvSpPr>
          <p:nvPr/>
        </p:nvSpPr>
        <p:spPr bwMode="auto">
          <a:xfrm>
            <a:off x="10024894" y="-265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0" name="Rectangle 21">
            <a:hlinkClick r:id="rId4" action="ppaction://hlinksldjump"/>
          </p:cNvPr>
          <p:cNvSpPr>
            <a:spLocks noChangeArrowheads="1"/>
          </p:cNvSpPr>
          <p:nvPr/>
        </p:nvSpPr>
        <p:spPr bwMode="auto">
          <a:xfrm>
            <a:off x="10527072" y="-265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1" name="Rectangle 21">
            <a:hlinkClick r:id="rId5" action="ppaction://hlinksldjump"/>
          </p:cNvPr>
          <p:cNvSpPr>
            <a:spLocks noChangeArrowheads="1"/>
          </p:cNvSpPr>
          <p:nvPr/>
        </p:nvSpPr>
        <p:spPr bwMode="auto">
          <a:xfrm>
            <a:off x="11005108" y="-265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2" name="Rectangle 21">
            <a:hlinkClick r:id="rId6" action="ppaction://hlinksldjump"/>
          </p:cNvPr>
          <p:cNvSpPr>
            <a:spLocks noChangeArrowheads="1"/>
          </p:cNvSpPr>
          <p:nvPr/>
        </p:nvSpPr>
        <p:spPr bwMode="auto">
          <a:xfrm>
            <a:off x="11459002" y="-265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Tree>
    <p:extLst>
      <p:ext uri="{BB962C8B-B14F-4D97-AF65-F5344CB8AC3E}">
        <p14:creationId xmlns:p14="http://schemas.microsoft.com/office/powerpoint/2010/main" val="201330098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06574" y="261442"/>
            <a:ext cx="11068815" cy="5909310"/>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(1)G</a:t>
            </a:r>
            <a:r>
              <a:rPr lang="zh-CN" altLang="zh-CN" sz="2800" kern="100" dirty="0">
                <a:latin typeface="Times New Roman"/>
                <a:ea typeface="华文细黑"/>
                <a:cs typeface="Times New Roman"/>
              </a:rPr>
              <a:t>的分子式是</a:t>
            </a:r>
            <a:r>
              <a:rPr lang="en-US" altLang="zh-CN" sz="2800" kern="100" dirty="0">
                <a:latin typeface="Times New Roman"/>
                <a:ea typeface="华文细黑"/>
                <a:cs typeface="Courier New"/>
              </a:rPr>
              <a:t>____________</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G</a:t>
            </a:r>
            <a:r>
              <a:rPr lang="zh-CN" altLang="zh-CN" sz="2800" kern="100" dirty="0">
                <a:latin typeface="Times New Roman"/>
                <a:ea typeface="华文细黑"/>
                <a:cs typeface="Times New Roman"/>
              </a:rPr>
              <a:t>中官能团的名称是</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第</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步反应的化学方程式是</a:t>
            </a:r>
            <a:r>
              <a:rPr lang="en-US" altLang="zh-CN" sz="2800" kern="100" dirty="0" smtClean="0">
                <a:latin typeface="Times New Roman"/>
                <a:ea typeface="华文细黑"/>
                <a:cs typeface="Courier New"/>
              </a:rPr>
              <a:t>_____________________________</a:t>
            </a:r>
            <a:r>
              <a:rPr lang="zh-CN" altLang="zh-CN" sz="2800" kern="100" dirty="0" smtClean="0">
                <a:latin typeface="Times New Roman"/>
                <a:ea typeface="华文细黑"/>
                <a:cs typeface="Times New Roman"/>
              </a:rPr>
              <a:t>。</a:t>
            </a:r>
            <a:endParaRPr lang="zh-CN" altLang="zh-CN" sz="1050" kern="100" dirty="0" smtClean="0">
              <a:latin typeface="宋体"/>
              <a:cs typeface="Courier New"/>
            </a:endParaRPr>
          </a:p>
          <a:p>
            <a:pPr algn="just">
              <a:lnSpc>
                <a:spcPct val="150000"/>
              </a:lnSpc>
              <a:spcAft>
                <a:spcPts val="0"/>
              </a:spcAft>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3)B</a:t>
            </a:r>
            <a:r>
              <a:rPr lang="zh-CN" altLang="zh-CN" sz="2800" kern="100" dirty="0">
                <a:latin typeface="Times New Roman"/>
                <a:ea typeface="华文细黑"/>
                <a:cs typeface="Times New Roman"/>
              </a:rPr>
              <a:t>的名称</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系统命名</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是</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第</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⑥</a:t>
            </a:r>
            <a:r>
              <a:rPr lang="zh-CN" altLang="zh-CN" sz="2800" kern="100" dirty="0">
                <a:latin typeface="Times New Roman"/>
                <a:ea typeface="华文细黑"/>
                <a:cs typeface="Times New Roman"/>
              </a:rPr>
              <a:t>步反应中属于取代反应的有</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填步骤编号</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第</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步反应的化学方程式是</a:t>
            </a:r>
            <a:r>
              <a:rPr lang="en-US" altLang="zh-CN" sz="2800" kern="100" dirty="0" smtClean="0">
                <a:latin typeface="Times New Roman"/>
                <a:ea typeface="华文细黑"/>
                <a:cs typeface="Courier New"/>
              </a:rPr>
              <a:t>___________________</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写出同时满足下列条件的</a:t>
            </a:r>
            <a:r>
              <a:rPr lang="en-US" altLang="zh-CN" sz="2800" kern="100" dirty="0">
                <a:latin typeface="Times New Roman"/>
                <a:ea typeface="华文细黑"/>
                <a:cs typeface="Courier New"/>
              </a:rPr>
              <a:t>E</a:t>
            </a:r>
            <a:r>
              <a:rPr lang="zh-CN" altLang="zh-CN" sz="2800" kern="100" dirty="0">
                <a:latin typeface="Times New Roman"/>
                <a:ea typeface="华文细黑"/>
                <a:cs typeface="Times New Roman"/>
              </a:rPr>
              <a:t>的所有同分异构体的结构简式</a:t>
            </a:r>
            <a:r>
              <a:rPr lang="en-US" altLang="zh-CN" sz="2800" kern="100" dirty="0" smtClean="0">
                <a:latin typeface="Times New Roman"/>
                <a:ea typeface="华文细黑"/>
                <a:cs typeface="Courier New"/>
              </a:rPr>
              <a:t>______________</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只含一种官能团；</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链状结构且无</a:t>
            </a:r>
            <a:r>
              <a:rPr lang="en-US" altLang="zh-CN" sz="2800" kern="100" dirty="0">
                <a:latin typeface="Times New Roman"/>
                <a:ea typeface="华文细黑"/>
                <a:cs typeface="Courier New"/>
              </a:rPr>
              <a:t>—O—O—</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核磁共振氢谱只有</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种峰。</a:t>
            </a:r>
            <a:endParaRPr lang="zh-CN" altLang="zh-CN" sz="1050" kern="100" dirty="0">
              <a:effectLst/>
              <a:latin typeface="宋体"/>
              <a:cs typeface="Courier New"/>
            </a:endParaRPr>
          </a:p>
        </p:txBody>
      </p:sp>
      <p:sp>
        <p:nvSpPr>
          <p:cNvPr id="8" name="矩形 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9" name="圆角矩形 8">
            <a:hlinkClick r:id="rId2"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13" name="Rectangle 21">
            <a:hlinkClick r:id="rId3" action="ppaction://hlinksldjump"/>
          </p:cNvPr>
          <p:cNvSpPr>
            <a:spLocks noChangeArrowheads="1"/>
          </p:cNvSpPr>
          <p:nvPr/>
        </p:nvSpPr>
        <p:spPr bwMode="auto">
          <a:xfrm>
            <a:off x="10024894" y="-265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4" name="Rectangle 21">
            <a:hlinkClick r:id="rId4" action="ppaction://hlinksldjump"/>
          </p:cNvPr>
          <p:cNvSpPr>
            <a:spLocks noChangeArrowheads="1"/>
          </p:cNvSpPr>
          <p:nvPr/>
        </p:nvSpPr>
        <p:spPr bwMode="auto">
          <a:xfrm>
            <a:off x="10527072" y="-265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5" name="Rectangle 21">
            <a:hlinkClick r:id="rId5" action="ppaction://hlinksldjump"/>
          </p:cNvPr>
          <p:cNvSpPr>
            <a:spLocks noChangeArrowheads="1"/>
          </p:cNvSpPr>
          <p:nvPr/>
        </p:nvSpPr>
        <p:spPr bwMode="auto">
          <a:xfrm>
            <a:off x="11005108" y="-265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6" name="Rectangle 21">
            <a:hlinkClick r:id="rId6" action="ppaction://hlinksldjump"/>
          </p:cNvPr>
          <p:cNvSpPr>
            <a:spLocks noChangeArrowheads="1"/>
          </p:cNvSpPr>
          <p:nvPr/>
        </p:nvSpPr>
        <p:spPr bwMode="auto">
          <a:xfrm>
            <a:off x="11459002" y="-265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Tree>
    <p:extLst>
      <p:ext uri="{BB962C8B-B14F-4D97-AF65-F5344CB8AC3E}">
        <p14:creationId xmlns:p14="http://schemas.microsoft.com/office/powerpoint/2010/main" val="307079396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94606" y="549474"/>
            <a:ext cx="10221865" cy="1303177"/>
          </a:xfrm>
          <a:prstGeom prst="rect">
            <a:avLst/>
          </a:prstGeom>
        </p:spPr>
        <p:txBody>
          <a:bodyPr>
            <a:spAutoFit/>
          </a:bodyPr>
          <a:lstStyle/>
          <a:p>
            <a:pPr algn="just">
              <a:lnSpc>
                <a:spcPct val="150000"/>
              </a:lnSpc>
              <a:spcAft>
                <a:spcPts val="0"/>
              </a:spcAft>
            </a:pPr>
            <a:r>
              <a:rPr lang="en-US" altLang="zh-CN" sz="2800" b="1" kern="100" dirty="0">
                <a:solidFill>
                  <a:schemeClr val="accent6">
                    <a:lumMod val="75000"/>
                  </a:schemeClr>
                </a:solidFill>
                <a:latin typeface="+mn-ea"/>
                <a:cs typeface="Times New Roman"/>
              </a:rPr>
              <a:t>[</a:t>
            </a:r>
            <a:r>
              <a:rPr lang="zh-CN" altLang="zh-CN" sz="2800" b="1" kern="100" dirty="0">
                <a:solidFill>
                  <a:schemeClr val="accent6">
                    <a:lumMod val="75000"/>
                  </a:schemeClr>
                </a:solidFill>
                <a:latin typeface="+mn-ea"/>
                <a:cs typeface="Times New Roman"/>
              </a:rPr>
              <a:t>审题指导</a:t>
            </a:r>
            <a:r>
              <a:rPr lang="en-US" altLang="zh-CN" sz="2800" b="1" kern="100" dirty="0">
                <a:solidFill>
                  <a:schemeClr val="accent6">
                    <a:lumMod val="75000"/>
                  </a:schemeClr>
                </a:solidFill>
                <a:latin typeface="+mn-ea"/>
                <a:cs typeface="Times New Roman"/>
              </a:rPr>
              <a:t>]</a:t>
            </a:r>
            <a:r>
              <a:rPr lang="zh-CN" altLang="zh-CN" sz="2800" kern="100" dirty="0">
                <a:latin typeface="Times New Roman"/>
                <a:ea typeface="华文细黑"/>
                <a:cs typeface="Times New Roman"/>
              </a:rPr>
              <a:t>　根据每步变化的条件、部分产物的结构和题干新信息，分析过程如图所示：</a:t>
            </a:r>
            <a:endParaRPr lang="zh-CN" altLang="zh-CN" sz="1050" kern="100" dirty="0">
              <a:effectLst/>
              <a:latin typeface="宋体"/>
              <a:cs typeface="Courier New"/>
            </a:endParaRPr>
          </a:p>
        </p:txBody>
      </p:sp>
      <p:pic>
        <p:nvPicPr>
          <p:cNvPr id="79874" name="Picture 2" descr="去年744Z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33562" y="2402271"/>
            <a:ext cx="7560044" cy="3475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1">
            <a:hlinkClick r:id="rId3" action="ppaction://hlinksldjump"/>
          </p:cNvPr>
          <p:cNvSpPr>
            <a:spLocks noChangeArrowheads="1"/>
          </p:cNvSpPr>
          <p:nvPr/>
        </p:nvSpPr>
        <p:spPr bwMode="auto">
          <a:xfrm>
            <a:off x="10024894" y="-265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9" name="Rectangle 21">
            <a:hlinkClick r:id="rId4" action="ppaction://hlinksldjump"/>
          </p:cNvPr>
          <p:cNvSpPr>
            <a:spLocks noChangeArrowheads="1"/>
          </p:cNvSpPr>
          <p:nvPr/>
        </p:nvSpPr>
        <p:spPr bwMode="auto">
          <a:xfrm>
            <a:off x="10527072" y="-265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0" name="Rectangle 21">
            <a:hlinkClick r:id="rId5" action="ppaction://hlinksldjump"/>
          </p:cNvPr>
          <p:cNvSpPr>
            <a:spLocks noChangeArrowheads="1"/>
          </p:cNvSpPr>
          <p:nvPr/>
        </p:nvSpPr>
        <p:spPr bwMode="auto">
          <a:xfrm>
            <a:off x="11005108" y="-265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1" name="Rectangle 21">
            <a:hlinkClick r:id="rId6" action="ppaction://hlinksldjump"/>
          </p:cNvPr>
          <p:cNvSpPr>
            <a:spLocks noChangeArrowheads="1"/>
          </p:cNvSpPr>
          <p:nvPr/>
        </p:nvSpPr>
        <p:spPr bwMode="auto">
          <a:xfrm>
            <a:off x="11459002" y="-265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Tree>
    <p:extLst>
      <p:ext uri="{BB962C8B-B14F-4D97-AF65-F5344CB8AC3E}">
        <p14:creationId xmlns:p14="http://schemas.microsoft.com/office/powerpoint/2010/main" val="134851387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173071" y="279762"/>
            <a:ext cx="11749770" cy="2677656"/>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根据所给信息采用正推、逆推结合的方法推出物质的结构简式，再写出相应的化学方程式。</a:t>
            </a:r>
            <a:endParaRPr lang="zh-CN" altLang="zh-CN" sz="1050" kern="100" dirty="0">
              <a:latin typeface="宋体"/>
              <a:cs typeface="Courier New"/>
            </a:endParaRPr>
          </a:p>
          <a:p>
            <a:pPr>
              <a:lnSpc>
                <a:spcPct val="150000"/>
              </a:lnSpc>
            </a:pPr>
            <a:r>
              <a:rPr lang="zh-CN" altLang="zh-CN" sz="2800" kern="100" dirty="0">
                <a:latin typeface="Times New Roman"/>
                <a:ea typeface="华文细黑"/>
                <a:cs typeface="Times New Roman"/>
              </a:rPr>
              <a:t>根据图中流程，</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为烯烃的加成反应，</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为卤代烃的水解反应，</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为醇的氧化反应，且只有</a:t>
            </a:r>
            <a:r>
              <a:rPr lang="zh-CN" altLang="zh-CN" sz="2800" kern="100" dirty="0" smtClean="0">
                <a:latin typeface="Times New Roman"/>
                <a:ea typeface="华文细黑"/>
                <a:cs typeface="Times New Roman"/>
              </a:rPr>
              <a:t>含基团</a:t>
            </a:r>
            <a:r>
              <a:rPr lang="zh-CN" altLang="zh-CN" sz="2800" kern="100" dirty="0">
                <a:latin typeface="Times New Roman"/>
                <a:ea typeface="华文细黑"/>
                <a:cs typeface="Times New Roman"/>
              </a:rPr>
              <a:t>的醇才能被氧化成醛，故</a:t>
            </a:r>
            <a:r>
              <a:rPr lang="en-US" altLang="zh-CN" sz="2800" kern="100" dirty="0">
                <a:latin typeface="Times New Roman"/>
                <a:ea typeface="华文细黑"/>
              </a:rPr>
              <a:t>A</a:t>
            </a:r>
            <a:r>
              <a:rPr lang="zh-CN" altLang="zh-CN" sz="2800" kern="100" dirty="0">
                <a:latin typeface="Times New Roman"/>
                <a:ea typeface="华文细黑"/>
                <a:cs typeface="Times New Roman"/>
              </a:rPr>
              <a:t>、</a:t>
            </a:r>
            <a:r>
              <a:rPr lang="en-US" altLang="zh-CN" sz="2800" kern="100" dirty="0">
                <a:latin typeface="Times New Roman"/>
                <a:ea typeface="华文细黑"/>
              </a:rPr>
              <a:t>B</a:t>
            </a:r>
            <a:r>
              <a:rPr lang="zh-CN" altLang="zh-CN" sz="2800" kern="100" dirty="0">
                <a:latin typeface="Times New Roman"/>
                <a:ea typeface="华文细黑"/>
                <a:cs typeface="Times New Roman"/>
              </a:rPr>
              <a:t>的结构简式分别为</a:t>
            </a:r>
            <a:endParaRPr lang="zh-CN" altLang="zh-CN" sz="1050" kern="100" dirty="0">
              <a:effectLst/>
              <a:latin typeface="宋体"/>
              <a:cs typeface="Courier New"/>
            </a:endParaRP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0" name="圆角矩形 9">
            <a:hlinkClick r:id="rId2"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pic>
        <p:nvPicPr>
          <p:cNvPr id="798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542" y="2944058"/>
            <a:ext cx="6467570" cy="1205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103308" y="3270096"/>
            <a:ext cx="12472618" cy="1815882"/>
          </a:xfrm>
          <a:prstGeom prst="rect">
            <a:avLst/>
          </a:prstGeom>
        </p:spPr>
        <p:txBody>
          <a:bodyPr>
            <a:spAutoFit/>
          </a:bodyPr>
          <a:lstStyle/>
          <a:p>
            <a:pPr>
              <a:lnSpc>
                <a:spcPct val="200000"/>
              </a:lnSpc>
            </a:pP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结合题目的已知可得出，反应</a:t>
            </a:r>
            <a:r>
              <a:rPr lang="en-US" altLang="zh-CN" sz="2800" kern="100" dirty="0">
                <a:latin typeface="宋体"/>
                <a:ea typeface="华文细黑"/>
                <a:cs typeface="Times New Roman"/>
              </a:rPr>
              <a:t>④</a:t>
            </a:r>
            <a:r>
              <a:rPr lang="zh-CN" altLang="zh-CN" sz="2800" kern="100" dirty="0" smtClean="0">
                <a:latin typeface="Times New Roman"/>
                <a:ea typeface="华文细黑"/>
                <a:cs typeface="Times New Roman"/>
              </a:rPr>
              <a:t>应</a:t>
            </a:r>
            <a:endParaRPr lang="en-US" altLang="zh-CN" sz="2800" kern="100" dirty="0">
              <a:latin typeface="Times New Roman"/>
              <a:ea typeface="华文细黑"/>
              <a:cs typeface="Times New Roman"/>
            </a:endParaRPr>
          </a:p>
          <a:p>
            <a:pPr>
              <a:lnSpc>
                <a:spcPct val="200000"/>
              </a:lnSpc>
            </a:pPr>
            <a:r>
              <a:rPr lang="zh-CN" altLang="zh-CN" sz="2800" kern="100" dirty="0" smtClean="0">
                <a:latin typeface="Times New Roman"/>
                <a:ea typeface="华文细黑"/>
                <a:cs typeface="Times New Roman"/>
              </a:rPr>
              <a:t>为</a:t>
            </a:r>
            <a:r>
              <a:rPr lang="zh-CN" altLang="zh-CN" sz="2800" kern="100" dirty="0">
                <a:latin typeface="Times New Roman"/>
                <a:ea typeface="华文细黑"/>
                <a:cs typeface="Times New Roman"/>
              </a:rPr>
              <a:t>醛与醛的加成反应，根据</a:t>
            </a:r>
            <a:r>
              <a:rPr lang="en-US" altLang="zh-CN" sz="2800" kern="100" dirty="0">
                <a:latin typeface="Times New Roman"/>
                <a:ea typeface="华文细黑"/>
              </a:rPr>
              <a:t>G</a:t>
            </a:r>
            <a:r>
              <a:rPr lang="zh-CN" altLang="zh-CN" sz="2800" kern="100" dirty="0">
                <a:latin typeface="Times New Roman"/>
                <a:ea typeface="华文细黑"/>
                <a:cs typeface="Times New Roman"/>
              </a:rPr>
              <a:t>的</a:t>
            </a:r>
            <a:endParaRPr lang="zh-CN" altLang="en-US" sz="2800" dirty="0"/>
          </a:p>
        </p:txBody>
      </p:sp>
      <p:pic>
        <p:nvPicPr>
          <p:cNvPr id="7987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15086" y="4090639"/>
            <a:ext cx="2765176" cy="1990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21">
            <a:hlinkClick r:id="rId5" action="ppaction://hlinksldjump"/>
          </p:cNvPr>
          <p:cNvSpPr>
            <a:spLocks noChangeArrowheads="1"/>
          </p:cNvSpPr>
          <p:nvPr/>
        </p:nvSpPr>
        <p:spPr bwMode="auto">
          <a:xfrm>
            <a:off x="10024894" y="-265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7" name="Rectangle 21">
            <a:hlinkClick r:id="rId6" action="ppaction://hlinksldjump"/>
          </p:cNvPr>
          <p:cNvSpPr>
            <a:spLocks noChangeArrowheads="1"/>
          </p:cNvSpPr>
          <p:nvPr/>
        </p:nvSpPr>
        <p:spPr bwMode="auto">
          <a:xfrm>
            <a:off x="10527072" y="-265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8" name="Rectangle 21">
            <a:hlinkClick r:id="rId7" action="ppaction://hlinksldjump"/>
          </p:cNvPr>
          <p:cNvSpPr>
            <a:spLocks noChangeArrowheads="1"/>
          </p:cNvSpPr>
          <p:nvPr/>
        </p:nvSpPr>
        <p:spPr bwMode="auto">
          <a:xfrm>
            <a:off x="11005108" y="-265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9" name="Rectangle 21">
            <a:hlinkClick r:id="rId8" action="ppaction://hlinksldjump"/>
          </p:cNvPr>
          <p:cNvSpPr>
            <a:spLocks noChangeArrowheads="1"/>
          </p:cNvSpPr>
          <p:nvPr/>
        </p:nvSpPr>
        <p:spPr bwMode="auto">
          <a:xfrm>
            <a:off x="11459002" y="-265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Tree>
    <p:extLst>
      <p:ext uri="{BB962C8B-B14F-4D97-AF65-F5344CB8AC3E}">
        <p14:creationId xmlns:p14="http://schemas.microsoft.com/office/powerpoint/2010/main" val="22039219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nodeType="withEffect">
                                  <p:stCondLst>
                                    <p:cond delay="0"/>
                                  </p:stCondLst>
                                  <p:childTnLst>
                                    <p:set>
                                      <p:cBhvr>
                                        <p:cTn id="9" dur="1" fill="hold">
                                          <p:stCondLst>
                                            <p:cond delay="0"/>
                                          </p:stCondLst>
                                        </p:cTn>
                                        <p:tgtEl>
                                          <p:spTgt spid="79874"/>
                                        </p:tgtEl>
                                        <p:attrNameLst>
                                          <p:attrName>style.visibility</p:attrName>
                                        </p:attrNameLst>
                                      </p:cBhvr>
                                      <p:to>
                                        <p:strVal val="visible"/>
                                      </p:to>
                                    </p:set>
                                    <p:animEffect transition="in" filter="blinds(horizontal)">
                                      <p:cBhvr>
                                        <p:cTn id="10" dur="500"/>
                                        <p:tgtEl>
                                          <p:spTgt spid="7987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linds(horizontal)">
                                      <p:cBhvr>
                                        <p:cTn id="13" dur="500"/>
                                        <p:tgtEl>
                                          <p:spTgt spid="4"/>
                                        </p:tgtEl>
                                      </p:cBhvr>
                                    </p:animEffect>
                                  </p:childTnLst>
                                </p:cTn>
                              </p:par>
                              <p:par>
                                <p:cTn id="14" presetID="3" presetClass="entr" presetSubtype="10" fill="hold" nodeType="withEffect">
                                  <p:stCondLst>
                                    <p:cond delay="0"/>
                                  </p:stCondLst>
                                  <p:childTnLst>
                                    <p:set>
                                      <p:cBhvr>
                                        <p:cTn id="15" dur="1" fill="hold">
                                          <p:stCondLst>
                                            <p:cond delay="0"/>
                                          </p:stCondLst>
                                        </p:cTn>
                                        <p:tgtEl>
                                          <p:spTgt spid="79875"/>
                                        </p:tgtEl>
                                        <p:attrNameLst>
                                          <p:attrName>style.visibility</p:attrName>
                                        </p:attrNameLst>
                                      </p:cBhvr>
                                      <p:to>
                                        <p:strVal val="visible"/>
                                      </p:to>
                                    </p:set>
                                    <p:animEffect transition="in" filter="blinds(horizontal)">
                                      <p:cBhvr>
                                        <p:cTn id="16" dur="500"/>
                                        <p:tgtEl>
                                          <p:spTgt spid="798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1024686036"/>
              </p:ext>
            </p:extLst>
          </p:nvPr>
        </p:nvGraphicFramePr>
        <p:xfrm>
          <a:off x="334566" y="549474"/>
          <a:ext cx="11593288" cy="5760720"/>
        </p:xfrm>
        <a:graphic>
          <a:graphicData uri="http://schemas.openxmlformats.org/drawingml/2006/table">
            <a:tbl>
              <a:tblPr/>
              <a:tblGrid>
                <a:gridCol w="8424936"/>
                <a:gridCol w="3168352"/>
              </a:tblGrid>
              <a:tr h="4527550">
                <a:tc>
                  <a:txBody>
                    <a:bodyPr/>
                    <a:lstStyle/>
                    <a:p>
                      <a:pPr algn="l">
                        <a:lnSpc>
                          <a:spcPct val="150000"/>
                        </a:lnSpc>
                        <a:spcAft>
                          <a:spcPts val="0"/>
                        </a:spcAft>
                      </a:pPr>
                      <a:r>
                        <a:rPr lang="en-US" sz="2800" kern="100" dirty="0">
                          <a:effectLst/>
                          <a:latin typeface="Times New Roman"/>
                          <a:ea typeface="华文细黑"/>
                          <a:cs typeface="Courier New"/>
                        </a:rPr>
                        <a:t>(6)</a:t>
                      </a:r>
                      <a:r>
                        <a:rPr lang="zh-CN" sz="2800" kern="100" dirty="0">
                          <a:effectLst/>
                          <a:latin typeface="Times New Roman"/>
                          <a:ea typeface="华文细黑"/>
                          <a:cs typeface="Times New Roman"/>
                        </a:rPr>
                        <a:t>参照异戊二烯的上述合成路线，设计一条由</a:t>
                      </a:r>
                      <a:r>
                        <a:rPr lang="en-US" sz="2800" kern="100" dirty="0">
                          <a:effectLst/>
                          <a:latin typeface="Times New Roman"/>
                          <a:ea typeface="华文细黑"/>
                          <a:cs typeface="Courier New"/>
                        </a:rPr>
                        <a:t>A</a:t>
                      </a:r>
                      <a:r>
                        <a:rPr lang="zh-CN" sz="2800" kern="100" dirty="0">
                          <a:effectLst/>
                          <a:latin typeface="Times New Roman"/>
                          <a:ea typeface="华文细黑"/>
                          <a:cs typeface="Times New Roman"/>
                        </a:rPr>
                        <a:t>和乙醛为起始原料制备</a:t>
                      </a:r>
                      <a:r>
                        <a:rPr lang="en-US" sz="2800" kern="100" dirty="0" smtClean="0">
                          <a:effectLst/>
                          <a:latin typeface="Times New Roman"/>
                          <a:ea typeface="华文细黑"/>
                          <a:cs typeface="Courier New"/>
                        </a:rPr>
                        <a:t>1,3</a:t>
                      </a:r>
                      <a:r>
                        <a:rPr lang="en-US" altLang="zh-CN" sz="2800" kern="100" dirty="0" smtClean="0">
                          <a:effectLst/>
                          <a:latin typeface="Times New Roman"/>
                          <a:ea typeface="华文细黑"/>
                          <a:cs typeface="Courier New"/>
                        </a:rPr>
                        <a:t>-</a:t>
                      </a:r>
                      <a:r>
                        <a:rPr lang="en-US" sz="2800" kern="100" dirty="0" smtClean="0">
                          <a:effectLst/>
                          <a:latin typeface="Times New Roman"/>
                          <a:ea typeface="华文细黑"/>
                          <a:cs typeface="Courier New"/>
                        </a:rPr>
                        <a:t>­</a:t>
                      </a:r>
                      <a:r>
                        <a:rPr lang="zh-CN" sz="2800" kern="100" dirty="0">
                          <a:effectLst/>
                          <a:latin typeface="Times New Roman"/>
                          <a:ea typeface="华文细黑"/>
                          <a:cs typeface="Times New Roman"/>
                        </a:rPr>
                        <a:t>丁二烯的合成</a:t>
                      </a:r>
                      <a:r>
                        <a:rPr lang="zh-CN" sz="2800" kern="100" dirty="0" smtClean="0">
                          <a:effectLst/>
                          <a:latin typeface="Times New Roman"/>
                          <a:ea typeface="华文细黑"/>
                          <a:cs typeface="Times New Roman"/>
                        </a:rPr>
                        <a:t>路线</a:t>
                      </a:r>
                      <a:endParaRPr lang="en-US" altLang="zh-CN" sz="2800" kern="100" dirty="0" smtClean="0">
                        <a:effectLst/>
                        <a:latin typeface="Times New Roman"/>
                        <a:ea typeface="华文细黑"/>
                        <a:cs typeface="Times New Roman"/>
                      </a:endParaRPr>
                    </a:p>
                    <a:p>
                      <a:pPr algn="l">
                        <a:lnSpc>
                          <a:spcPct val="150000"/>
                        </a:lnSpc>
                        <a:spcAft>
                          <a:spcPts val="0"/>
                        </a:spcAft>
                      </a:pPr>
                      <a:endParaRPr lang="en-US" sz="2800" kern="100" dirty="0" smtClean="0">
                        <a:effectLst/>
                        <a:latin typeface="Times New Roman"/>
                        <a:ea typeface="华文细黑"/>
                        <a:cs typeface="Times New Roman"/>
                      </a:endParaRPr>
                    </a:p>
                    <a:p>
                      <a:pPr algn="l">
                        <a:lnSpc>
                          <a:spcPct val="150000"/>
                        </a:lnSpc>
                        <a:spcAft>
                          <a:spcPts val="0"/>
                        </a:spcAft>
                      </a:pPr>
                      <a:endParaRPr lang="en-US" sz="2800" kern="100" dirty="0" smtClean="0">
                        <a:effectLst/>
                        <a:latin typeface="Times New Roman"/>
                        <a:ea typeface="华文细黑"/>
                        <a:cs typeface="Times New Roman"/>
                      </a:endParaRPr>
                    </a:p>
                    <a:p>
                      <a:pPr algn="l">
                        <a:lnSpc>
                          <a:spcPct val="150000"/>
                        </a:lnSpc>
                        <a:spcAft>
                          <a:spcPts val="0"/>
                        </a:spcAft>
                      </a:pPr>
                      <a:r>
                        <a:rPr lang="en-US" sz="2800" kern="100" dirty="0" smtClean="0">
                          <a:effectLst/>
                          <a:latin typeface="Times New Roman"/>
                          <a:ea typeface="华文细黑"/>
                          <a:cs typeface="Courier New"/>
                        </a:rPr>
                        <a:t>____________________________________________</a:t>
                      </a:r>
                    </a:p>
                    <a:p>
                      <a:pPr algn="l">
                        <a:lnSpc>
                          <a:spcPct val="150000"/>
                        </a:lnSpc>
                        <a:spcAft>
                          <a:spcPts val="0"/>
                        </a:spcAft>
                      </a:pPr>
                      <a:endParaRPr lang="en-US" sz="2800" kern="100" dirty="0" smtClean="0">
                        <a:effectLst/>
                        <a:latin typeface="Times New Roman"/>
                        <a:ea typeface="华文细黑"/>
                        <a:cs typeface="Courier New"/>
                      </a:endParaRPr>
                    </a:p>
                    <a:p>
                      <a:pPr algn="l">
                        <a:lnSpc>
                          <a:spcPct val="150000"/>
                        </a:lnSpc>
                        <a:spcAft>
                          <a:spcPts val="0"/>
                        </a:spcAft>
                      </a:pPr>
                      <a:endParaRPr lang="en-US" sz="2800" kern="100" dirty="0" smtClean="0">
                        <a:effectLst/>
                        <a:latin typeface="Times New Roman"/>
                        <a:ea typeface="华文细黑"/>
                        <a:cs typeface="Courier New"/>
                      </a:endParaRPr>
                    </a:p>
                    <a:p>
                      <a:pPr algn="l">
                        <a:lnSpc>
                          <a:spcPct val="150000"/>
                        </a:lnSpc>
                        <a:spcAft>
                          <a:spcPts val="0"/>
                        </a:spcAft>
                      </a:pPr>
                      <a:endParaRPr lang="en-US" altLang="zh-CN" sz="2800" kern="100" dirty="0" smtClean="0">
                        <a:effectLst/>
                        <a:latin typeface="Times New Roman"/>
                        <a:ea typeface="华文细黑"/>
                        <a:cs typeface="Courier New"/>
                      </a:endParaRPr>
                    </a:p>
                    <a:p>
                      <a:pPr algn="l">
                        <a:lnSpc>
                          <a:spcPct val="150000"/>
                        </a:lnSpc>
                        <a:spcAft>
                          <a:spcPts val="0"/>
                        </a:spcAft>
                      </a:pPr>
                      <a:r>
                        <a:rPr lang="en-US" altLang="zh-CN" sz="2800" kern="100" dirty="0" smtClean="0">
                          <a:effectLst/>
                          <a:latin typeface="Times New Roman"/>
                          <a:ea typeface="华文细黑"/>
                          <a:cs typeface="Courier New"/>
                        </a:rPr>
                        <a:t>________________________________________</a:t>
                      </a:r>
                      <a:r>
                        <a:rPr lang="en-US" sz="2800" kern="100" dirty="0" smtClean="0">
                          <a:effectLst/>
                          <a:latin typeface="Times New Roman"/>
                          <a:ea typeface="华文细黑"/>
                          <a:cs typeface="Courier New"/>
                        </a:rPr>
                        <a:t>_</a:t>
                      </a:r>
                      <a:r>
                        <a:rPr lang="zh-CN" sz="2800" kern="100" dirty="0">
                          <a:effectLst/>
                          <a:latin typeface="Times New Roman"/>
                          <a:ea typeface="华文细黑"/>
                          <a:cs typeface="Times New Roman"/>
                        </a:rPr>
                        <a:t>。</a:t>
                      </a:r>
                      <a:endParaRPr lang="zh-CN" sz="2800" kern="100" dirty="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考查自学、迁移知识的能力。关键是找到新合成的</a:t>
                      </a:r>
                      <a:r>
                        <a:rPr lang="en-US" sz="2800" kern="100" dirty="0">
                          <a:effectLst/>
                          <a:latin typeface="Times New Roman"/>
                          <a:ea typeface="华文细黑"/>
                          <a:cs typeface="Courier New"/>
                        </a:rPr>
                        <a:t>1,3</a:t>
                      </a:r>
                      <a:r>
                        <a:rPr lang="en-US" sz="2800" kern="100" dirty="0" smtClean="0">
                          <a:effectLst/>
                          <a:latin typeface="Times New Roman"/>
                          <a:ea typeface="华文细黑"/>
                          <a:cs typeface="Courier New"/>
                        </a:rPr>
                        <a:t>­</a:t>
                      </a:r>
                      <a:r>
                        <a:rPr lang="en-US" altLang="zh-CN" sz="2800" kern="100" dirty="0" smtClean="0">
                          <a:effectLst/>
                          <a:latin typeface="Times New Roman"/>
                          <a:ea typeface="华文细黑"/>
                          <a:cs typeface="Courier New"/>
                        </a:rPr>
                        <a:t>-</a:t>
                      </a:r>
                      <a:r>
                        <a:rPr lang="zh-CN" sz="2800" kern="100" dirty="0" smtClean="0">
                          <a:effectLst/>
                          <a:latin typeface="Times New Roman"/>
                          <a:ea typeface="华文细黑"/>
                          <a:cs typeface="Times New Roman"/>
                        </a:rPr>
                        <a:t>丁二烯</a:t>
                      </a:r>
                      <a:r>
                        <a:rPr lang="zh-CN" sz="2800" kern="100" dirty="0">
                          <a:effectLst/>
                          <a:latin typeface="Times New Roman"/>
                          <a:ea typeface="华文细黑"/>
                          <a:cs typeface="Times New Roman"/>
                        </a:rPr>
                        <a:t>与原流程中合成的异戊二烯的相似点</a:t>
                      </a:r>
                      <a:r>
                        <a:rPr lang="en-US" sz="2800" kern="100" dirty="0">
                          <a:effectLst/>
                          <a:latin typeface="Times New Roman"/>
                          <a:ea typeface="华文细黑"/>
                          <a:cs typeface="Courier New"/>
                        </a:rPr>
                        <a:t>(</a:t>
                      </a:r>
                      <a:r>
                        <a:rPr lang="zh-CN" sz="2800" kern="100" dirty="0">
                          <a:effectLst/>
                          <a:latin typeface="Times New Roman"/>
                          <a:ea typeface="华文细黑"/>
                          <a:cs typeface="Times New Roman"/>
                        </a:rPr>
                        <a:t>碳架的变化、官能团的变化等</a:t>
                      </a:r>
                      <a:r>
                        <a:rPr lang="en-US" sz="2800" kern="100" dirty="0">
                          <a:effectLst/>
                          <a:latin typeface="Times New Roman"/>
                          <a:ea typeface="华文细黑"/>
                          <a:cs typeface="Courier New"/>
                        </a:rPr>
                        <a:t>)</a:t>
                      </a:r>
                      <a:endParaRPr lang="zh-CN" sz="2800" kern="100" dirty="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10241" name="Picture 1"/>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68585" y="2340736"/>
            <a:ext cx="5842645" cy="1194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2" name="Picture 2"/>
          <p:cNvPicPr>
            <a:picLocks noChangeAspect="1" noChangeArrowheads="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68585" y="4934242"/>
            <a:ext cx="3050081" cy="935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Picture 3"/>
          <p:cNvPicPr>
            <a:picLocks noChangeAspect="1" noChangeArrowheads="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27054" y="5574485"/>
            <a:ext cx="3012447" cy="352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7" name="圆角矩形 6"/>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pic>
        <p:nvPicPr>
          <p:cNvPr id="75778" name="Picture 2"/>
          <p:cNvPicPr>
            <a:picLocks noChangeAspect="1" noChangeArrowheads="1"/>
          </p:cNvPicPr>
          <p:nvPr/>
        </p:nvPicPr>
        <p:blipFill>
          <a:blip r:embed="rId6">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531614" y="5264537"/>
            <a:ext cx="959936" cy="66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978732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41"/>
                                        </p:tgtEl>
                                        <p:attrNameLst>
                                          <p:attrName>style.visibility</p:attrName>
                                        </p:attrNameLst>
                                      </p:cBhvr>
                                      <p:to>
                                        <p:strVal val="visible"/>
                                      </p:to>
                                    </p:set>
                                    <p:animEffect transition="in" filter="blinds(horizontal)">
                                      <p:cBhvr>
                                        <p:cTn id="7" dur="500"/>
                                        <p:tgtEl>
                                          <p:spTgt spid="10241"/>
                                        </p:tgtEl>
                                      </p:cBhvr>
                                    </p:animEffect>
                                  </p:childTnLst>
                                </p:cTn>
                              </p:par>
                              <p:par>
                                <p:cTn id="8" presetID="3" presetClass="entr" presetSubtype="10" fill="hold" nodeType="withEffect">
                                  <p:stCondLst>
                                    <p:cond delay="0"/>
                                  </p:stCondLst>
                                  <p:childTnLst>
                                    <p:set>
                                      <p:cBhvr>
                                        <p:cTn id="9" dur="1" fill="hold">
                                          <p:stCondLst>
                                            <p:cond delay="0"/>
                                          </p:stCondLst>
                                        </p:cTn>
                                        <p:tgtEl>
                                          <p:spTgt spid="75778"/>
                                        </p:tgtEl>
                                        <p:attrNameLst>
                                          <p:attrName>style.visibility</p:attrName>
                                        </p:attrNameLst>
                                      </p:cBhvr>
                                      <p:to>
                                        <p:strVal val="visible"/>
                                      </p:to>
                                    </p:set>
                                    <p:animEffect transition="in" filter="blinds(horizontal)">
                                      <p:cBhvr>
                                        <p:cTn id="10" dur="500"/>
                                        <p:tgtEl>
                                          <p:spTgt spid="75778"/>
                                        </p:tgtEl>
                                      </p:cBhvr>
                                    </p:animEffect>
                                  </p:childTnLst>
                                </p:cTn>
                              </p:par>
                              <p:par>
                                <p:cTn id="11" presetID="3" presetClass="entr" presetSubtype="10" fill="hold" nodeType="withEffect">
                                  <p:stCondLst>
                                    <p:cond delay="0"/>
                                  </p:stCondLst>
                                  <p:childTnLst>
                                    <p:set>
                                      <p:cBhvr>
                                        <p:cTn id="12" dur="1" fill="hold">
                                          <p:stCondLst>
                                            <p:cond delay="0"/>
                                          </p:stCondLst>
                                        </p:cTn>
                                        <p:tgtEl>
                                          <p:spTgt spid="10243"/>
                                        </p:tgtEl>
                                        <p:attrNameLst>
                                          <p:attrName>style.visibility</p:attrName>
                                        </p:attrNameLst>
                                      </p:cBhvr>
                                      <p:to>
                                        <p:strVal val="visible"/>
                                      </p:to>
                                    </p:set>
                                    <p:animEffect transition="in" filter="blinds(horizontal)">
                                      <p:cBhvr>
                                        <p:cTn id="13" dur="500"/>
                                        <p:tgtEl>
                                          <p:spTgt spid="10243"/>
                                        </p:tgtEl>
                                      </p:cBhvr>
                                    </p:animEffect>
                                  </p:childTnLst>
                                </p:cTn>
                              </p:par>
                              <p:par>
                                <p:cTn id="14" presetID="3" presetClass="entr" presetSubtype="10" fill="hold" nodeType="withEffect">
                                  <p:stCondLst>
                                    <p:cond delay="0"/>
                                  </p:stCondLst>
                                  <p:childTnLst>
                                    <p:set>
                                      <p:cBhvr>
                                        <p:cTn id="15" dur="1" fill="hold">
                                          <p:stCondLst>
                                            <p:cond delay="0"/>
                                          </p:stCondLst>
                                        </p:cTn>
                                        <p:tgtEl>
                                          <p:spTgt spid="10242"/>
                                        </p:tgtEl>
                                        <p:attrNameLst>
                                          <p:attrName>style.visibility</p:attrName>
                                        </p:attrNameLst>
                                      </p:cBhvr>
                                      <p:to>
                                        <p:strVal val="visible"/>
                                      </p:to>
                                    </p:set>
                                    <p:animEffect transition="in" filter="blinds(horizontal)">
                                      <p:cBhvr>
                                        <p:cTn id="16" dur="500"/>
                                        <p:tgtEl>
                                          <p:spTgt spid="1024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10241"/>
                                        </p:tgtEl>
                                      </p:cBhvr>
                                    </p:animEffect>
                                    <p:set>
                                      <p:cBhvr>
                                        <p:cTn id="21" dur="1" fill="hold">
                                          <p:stCondLst>
                                            <p:cond delay="499"/>
                                          </p:stCondLst>
                                        </p:cTn>
                                        <p:tgtEl>
                                          <p:spTgt spid="10241"/>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75778"/>
                                        </p:tgtEl>
                                      </p:cBhvr>
                                    </p:animEffect>
                                    <p:set>
                                      <p:cBhvr>
                                        <p:cTn id="24" dur="1" fill="hold">
                                          <p:stCondLst>
                                            <p:cond delay="499"/>
                                          </p:stCondLst>
                                        </p:cTn>
                                        <p:tgtEl>
                                          <p:spTgt spid="75778"/>
                                        </p:tgtEl>
                                        <p:attrNameLst>
                                          <p:attrName>style.visibility</p:attrName>
                                        </p:attrNameLst>
                                      </p:cBhvr>
                                      <p:to>
                                        <p:strVal val="hidden"/>
                                      </p:to>
                                    </p:set>
                                  </p:childTnLst>
                                </p:cTn>
                              </p:par>
                              <p:par>
                                <p:cTn id="25" presetID="10" presetClass="exit" presetSubtype="0" fill="hold" nodeType="withEffect">
                                  <p:stCondLst>
                                    <p:cond delay="0"/>
                                  </p:stCondLst>
                                  <p:childTnLst>
                                    <p:animEffect transition="out" filter="fade">
                                      <p:cBhvr>
                                        <p:cTn id="26" dur="500"/>
                                        <p:tgtEl>
                                          <p:spTgt spid="10243"/>
                                        </p:tgtEl>
                                      </p:cBhvr>
                                    </p:animEffect>
                                    <p:set>
                                      <p:cBhvr>
                                        <p:cTn id="27" dur="1" fill="hold">
                                          <p:stCondLst>
                                            <p:cond delay="499"/>
                                          </p:stCondLst>
                                        </p:cTn>
                                        <p:tgtEl>
                                          <p:spTgt spid="10243"/>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10242"/>
                                        </p:tgtEl>
                                      </p:cBhvr>
                                    </p:animEffect>
                                    <p:set>
                                      <p:cBhvr>
                                        <p:cTn id="30" dur="1" fill="hold">
                                          <p:stCondLst>
                                            <p:cond delay="499"/>
                                          </p:stCondLst>
                                        </p:cTn>
                                        <p:tgtEl>
                                          <p:spTgt spid="10242"/>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0" name="圆角矩形 9">
            <a:hlinkClick r:id="rId2"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8" name="矩形 7"/>
          <p:cNvSpPr/>
          <p:nvPr/>
        </p:nvSpPr>
        <p:spPr>
          <a:xfrm>
            <a:off x="642868" y="405458"/>
            <a:ext cx="10636914" cy="4401205"/>
          </a:xfrm>
          <a:prstGeom prst="rect">
            <a:avLst/>
          </a:prstGeom>
        </p:spPr>
        <p:txBody>
          <a:bodyPr>
            <a:spAutoFit/>
          </a:bodyPr>
          <a:lstStyle/>
          <a:p>
            <a:pPr algn="just">
              <a:lnSpc>
                <a:spcPct val="200000"/>
              </a:lnSpc>
              <a:spcAft>
                <a:spcPts val="0"/>
              </a:spcAft>
            </a:pPr>
            <a:r>
              <a:rPr lang="zh-CN" altLang="zh-CN" sz="2800" kern="100" dirty="0" smtClean="0">
                <a:latin typeface="Times New Roman"/>
                <a:ea typeface="华文细黑"/>
                <a:cs typeface="Times New Roman"/>
              </a:rPr>
              <a:t>结合</a:t>
            </a:r>
            <a:r>
              <a:rPr lang="zh-CN" altLang="zh-CN" sz="2800" kern="100" dirty="0">
                <a:latin typeface="Times New Roman"/>
                <a:ea typeface="华文细黑"/>
                <a:cs typeface="Times New Roman"/>
              </a:rPr>
              <a:t>题目的已知可得出，反应</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应为醛与醛的加成反应，根据</a:t>
            </a:r>
            <a:r>
              <a:rPr lang="en-US" altLang="zh-CN" sz="2800" kern="100" dirty="0">
                <a:latin typeface="Times New Roman"/>
                <a:ea typeface="华文细黑"/>
                <a:cs typeface="Courier New"/>
              </a:rPr>
              <a:t>G</a:t>
            </a:r>
            <a:r>
              <a:rPr lang="zh-CN" altLang="zh-CN" sz="2800" kern="100" dirty="0">
                <a:latin typeface="Times New Roman"/>
                <a:ea typeface="华文细黑"/>
                <a:cs typeface="Times New Roman"/>
              </a:rPr>
              <a:t>的结构简式逆推</a:t>
            </a:r>
            <a:r>
              <a:rPr lang="en-US" altLang="zh-CN" sz="2800" kern="100" dirty="0">
                <a:latin typeface="Times New Roman"/>
                <a:ea typeface="华文细黑"/>
                <a:cs typeface="Courier New"/>
              </a:rPr>
              <a:t>F</a:t>
            </a:r>
            <a:r>
              <a:rPr lang="zh-CN" altLang="zh-CN" sz="2800" kern="100" dirty="0">
                <a:latin typeface="Times New Roman"/>
                <a:ea typeface="华文细黑"/>
                <a:cs typeface="Times New Roman"/>
              </a:rPr>
              <a:t>应</a:t>
            </a:r>
            <a:r>
              <a:rPr lang="zh-CN" altLang="zh-CN" sz="2800" kern="100" dirty="0" smtClean="0">
                <a:latin typeface="Times New Roman"/>
                <a:ea typeface="华文细黑"/>
                <a:cs typeface="Times New Roman"/>
              </a:rPr>
              <a:t>为</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E</a:t>
            </a: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200000"/>
              </a:lnSpc>
              <a:spcAft>
                <a:spcPts val="0"/>
              </a:spcAft>
            </a:pPr>
            <a:endParaRPr lang="en-US" altLang="zh-CN" sz="2800" kern="100" dirty="0">
              <a:latin typeface="Times New Roman"/>
              <a:ea typeface="华文细黑"/>
              <a:cs typeface="Times New Roman"/>
            </a:endParaRPr>
          </a:p>
          <a:p>
            <a:pPr algn="just">
              <a:lnSpc>
                <a:spcPct val="200000"/>
              </a:lnSpc>
              <a:spcAft>
                <a:spcPts val="0"/>
              </a:spcAft>
            </a:pPr>
            <a:endParaRPr lang="en-US" altLang="zh-CN" sz="2800" kern="100" dirty="0" smtClean="0">
              <a:latin typeface="Times New Roman"/>
              <a:ea typeface="华文细黑"/>
              <a:cs typeface="Times New Roman"/>
            </a:endParaRPr>
          </a:p>
          <a:p>
            <a:pPr algn="just">
              <a:lnSpc>
                <a:spcPct val="200000"/>
              </a:lnSpc>
              <a:spcAft>
                <a:spcPts val="0"/>
              </a:spcAft>
            </a:pPr>
            <a:r>
              <a:rPr lang="en-US" altLang="zh-CN" sz="2800" kern="100" dirty="0" smtClean="0">
                <a:latin typeface="Times New Roman"/>
                <a:ea typeface="华文细黑"/>
                <a:cs typeface="Courier New"/>
              </a:rPr>
              <a:t>D</a:t>
            </a:r>
            <a:r>
              <a:rPr lang="zh-CN" altLang="zh-CN" sz="2800" kern="100" dirty="0" smtClean="0">
                <a:latin typeface="Times New Roman"/>
                <a:ea typeface="华文细黑"/>
                <a:cs typeface="Times New Roman"/>
              </a:rPr>
              <a:t>为</a:t>
            </a:r>
            <a:r>
              <a:rPr lang="en-US" altLang="zh-CN" sz="2800" kern="100" dirty="0" smtClean="0">
                <a:latin typeface="宋体"/>
                <a:cs typeface="Courier New"/>
              </a:rPr>
              <a:t>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则</a:t>
            </a:r>
            <a:r>
              <a:rPr lang="en-US" altLang="zh-CN" sz="2800" kern="100" dirty="0">
                <a:latin typeface="Times New Roman"/>
                <a:ea typeface="华文细黑"/>
                <a:cs typeface="Courier New"/>
              </a:rPr>
              <a:t>C</a:t>
            </a:r>
            <a:r>
              <a:rPr lang="zh-CN" altLang="zh-CN" sz="2800" kern="100" dirty="0" smtClean="0">
                <a:latin typeface="Times New Roman"/>
                <a:ea typeface="华文细黑"/>
                <a:cs typeface="Times New Roman"/>
              </a:rPr>
              <a:t>为</a:t>
            </a:r>
            <a:r>
              <a:rPr lang="en-US" altLang="zh-CN" sz="2800" kern="100" dirty="0" smtClean="0">
                <a:latin typeface="宋体"/>
                <a:cs typeface="Courier New"/>
              </a:rPr>
              <a:t>    </a:t>
            </a:r>
            <a:r>
              <a:rPr lang="en-US" altLang="zh-CN" sz="2800" kern="100" dirty="0" smtClean="0">
                <a:latin typeface="Times New Roman"/>
                <a:ea typeface="华文细黑"/>
                <a:cs typeface="Courier New"/>
              </a:rPr>
              <a:t>OHCCOOCH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CH</a:t>
            </a:r>
            <a:r>
              <a:rPr lang="en-US" altLang="zh-CN" sz="2800" kern="100" baseline="-25000" dirty="0" smtClean="0">
                <a:latin typeface="Times New Roman"/>
                <a:ea typeface="华文细黑"/>
                <a:cs typeface="Courier New"/>
              </a:rPr>
              <a:t>3</a:t>
            </a:r>
            <a:r>
              <a:rPr lang="zh-CN" altLang="zh-CN" sz="2800" kern="100" dirty="0">
                <a:latin typeface="Times New Roman"/>
                <a:ea typeface="华文细黑"/>
                <a:cs typeface="Times New Roman"/>
              </a:rPr>
              <a:t>。</a:t>
            </a:r>
            <a:endParaRPr lang="zh-CN" altLang="zh-CN" sz="2800" kern="100" dirty="0">
              <a:effectLst/>
              <a:latin typeface="宋体"/>
              <a:cs typeface="Courier New"/>
            </a:endParaRPr>
          </a:p>
        </p:txBody>
      </p:sp>
      <p:pic>
        <p:nvPicPr>
          <p:cNvPr id="1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01130" y="1233869"/>
            <a:ext cx="2338492" cy="1854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89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18942" y="1197546"/>
            <a:ext cx="2825082" cy="2033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00"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86694" y="3789834"/>
            <a:ext cx="4055702" cy="126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548904" y="5302002"/>
            <a:ext cx="7130478" cy="523220"/>
          </a:xfrm>
          <a:prstGeom prst="rect">
            <a:avLst/>
          </a:prstGeom>
        </p:spPr>
        <p:txBody>
          <a:bodyPr wrap="none">
            <a:spAutoFit/>
          </a:bodyPr>
          <a:lstStyle/>
          <a:p>
            <a:r>
              <a:rPr lang="en-US" altLang="zh-CN" sz="2800" kern="100" dirty="0">
                <a:latin typeface="Times New Roman"/>
                <a:ea typeface="华文细黑"/>
              </a:rPr>
              <a:t>(1)G</a:t>
            </a:r>
            <a:r>
              <a:rPr lang="zh-CN" altLang="zh-CN" sz="2800" kern="100" dirty="0">
                <a:latin typeface="Times New Roman"/>
                <a:ea typeface="华文细黑"/>
                <a:cs typeface="Times New Roman"/>
              </a:rPr>
              <a:t>的分子式为</a:t>
            </a:r>
            <a:r>
              <a:rPr lang="en-US" altLang="zh-CN" sz="2800" kern="100" dirty="0">
                <a:latin typeface="Times New Roman"/>
                <a:ea typeface="华文细黑"/>
              </a:rPr>
              <a:t>C</a:t>
            </a:r>
            <a:r>
              <a:rPr lang="en-US" altLang="zh-CN" sz="2800" kern="100" baseline="-25000" dirty="0">
                <a:latin typeface="Times New Roman"/>
                <a:ea typeface="华文细黑"/>
              </a:rPr>
              <a:t>6</a:t>
            </a:r>
            <a:r>
              <a:rPr lang="en-US" altLang="zh-CN" sz="2800" kern="100" dirty="0">
                <a:latin typeface="Times New Roman"/>
                <a:ea typeface="华文细黑"/>
              </a:rPr>
              <a:t>H</a:t>
            </a:r>
            <a:r>
              <a:rPr lang="en-US" altLang="zh-CN" sz="2800" kern="100" baseline="-25000" dirty="0">
                <a:latin typeface="Times New Roman"/>
                <a:ea typeface="华文细黑"/>
              </a:rPr>
              <a:t>10</a:t>
            </a:r>
            <a:r>
              <a:rPr lang="en-US" altLang="zh-CN" sz="2800" kern="100" dirty="0">
                <a:latin typeface="Times New Roman"/>
                <a:ea typeface="华文细黑"/>
              </a:rPr>
              <a:t>O</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，含有羟基和酯基。</a:t>
            </a:r>
            <a:endParaRPr lang="zh-CN" altLang="en-US" sz="2800" dirty="0"/>
          </a:p>
        </p:txBody>
      </p:sp>
      <p:sp>
        <p:nvSpPr>
          <p:cNvPr id="19" name="Rectangle 21">
            <a:hlinkClick r:id="rId6" action="ppaction://hlinksldjump"/>
          </p:cNvPr>
          <p:cNvSpPr>
            <a:spLocks noChangeArrowheads="1"/>
          </p:cNvSpPr>
          <p:nvPr/>
        </p:nvSpPr>
        <p:spPr bwMode="auto">
          <a:xfrm>
            <a:off x="10024894" y="-265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0" name="Rectangle 21">
            <a:hlinkClick r:id="rId7" action="ppaction://hlinksldjump"/>
          </p:cNvPr>
          <p:cNvSpPr>
            <a:spLocks noChangeArrowheads="1"/>
          </p:cNvSpPr>
          <p:nvPr/>
        </p:nvSpPr>
        <p:spPr bwMode="auto">
          <a:xfrm>
            <a:off x="10527072" y="-265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1" name="Rectangle 21">
            <a:hlinkClick r:id="rId8" action="ppaction://hlinksldjump"/>
          </p:cNvPr>
          <p:cNvSpPr>
            <a:spLocks noChangeArrowheads="1"/>
          </p:cNvSpPr>
          <p:nvPr/>
        </p:nvSpPr>
        <p:spPr bwMode="auto">
          <a:xfrm>
            <a:off x="11005108" y="-265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2" name="Rectangle 21">
            <a:hlinkClick r:id="rId9" action="ppaction://hlinksldjump"/>
          </p:cNvPr>
          <p:cNvSpPr>
            <a:spLocks noChangeArrowheads="1"/>
          </p:cNvSpPr>
          <p:nvPr/>
        </p:nvSpPr>
        <p:spPr bwMode="auto">
          <a:xfrm>
            <a:off x="11459002" y="-265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Tree>
    <p:extLst>
      <p:ext uri="{BB962C8B-B14F-4D97-AF65-F5344CB8AC3E}">
        <p14:creationId xmlns:p14="http://schemas.microsoft.com/office/powerpoint/2010/main" val="28181921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linds(horizontal)">
                                      <p:cBhvr>
                                        <p:cTn id="10" dur="500"/>
                                        <p:tgtEl>
                                          <p:spTgt spid="12"/>
                                        </p:tgtEl>
                                      </p:cBhvr>
                                    </p:animEffect>
                                  </p:childTnLst>
                                </p:cTn>
                              </p:par>
                              <p:par>
                                <p:cTn id="11" presetID="3" presetClass="entr" presetSubtype="10" fill="hold" nodeType="withEffect">
                                  <p:stCondLst>
                                    <p:cond delay="0"/>
                                  </p:stCondLst>
                                  <p:childTnLst>
                                    <p:set>
                                      <p:cBhvr>
                                        <p:cTn id="12" dur="1" fill="hold">
                                          <p:stCondLst>
                                            <p:cond delay="0"/>
                                          </p:stCondLst>
                                        </p:cTn>
                                        <p:tgtEl>
                                          <p:spTgt spid="80898"/>
                                        </p:tgtEl>
                                        <p:attrNameLst>
                                          <p:attrName>style.visibility</p:attrName>
                                        </p:attrNameLst>
                                      </p:cBhvr>
                                      <p:to>
                                        <p:strVal val="visible"/>
                                      </p:to>
                                    </p:set>
                                    <p:animEffect transition="in" filter="blinds(horizontal)">
                                      <p:cBhvr>
                                        <p:cTn id="13" dur="500"/>
                                        <p:tgtEl>
                                          <p:spTgt spid="80898"/>
                                        </p:tgtEl>
                                      </p:cBhvr>
                                    </p:animEffect>
                                  </p:childTnLst>
                                </p:cTn>
                              </p:par>
                              <p:par>
                                <p:cTn id="14" presetID="3" presetClass="entr" presetSubtype="10" fill="hold" nodeType="withEffect">
                                  <p:stCondLst>
                                    <p:cond delay="0"/>
                                  </p:stCondLst>
                                  <p:childTnLst>
                                    <p:set>
                                      <p:cBhvr>
                                        <p:cTn id="15" dur="1" fill="hold">
                                          <p:stCondLst>
                                            <p:cond delay="0"/>
                                          </p:stCondLst>
                                        </p:cTn>
                                        <p:tgtEl>
                                          <p:spTgt spid="80900"/>
                                        </p:tgtEl>
                                        <p:attrNameLst>
                                          <p:attrName>style.visibility</p:attrName>
                                        </p:attrNameLst>
                                      </p:cBhvr>
                                      <p:to>
                                        <p:strVal val="visible"/>
                                      </p:to>
                                    </p:set>
                                    <p:animEffect transition="in" filter="blinds(horizontal)">
                                      <p:cBhvr>
                                        <p:cTn id="16" dur="500"/>
                                        <p:tgtEl>
                                          <p:spTgt spid="80900"/>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linds(horizontal)">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p:bldLst>
  </p:timing>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0" name="圆角矩形 9">
            <a:hlinkClick r:id="rId2"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9222" y="717532"/>
            <a:ext cx="3057507" cy="953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97967" y="884417"/>
            <a:ext cx="2230015" cy="988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p:nvSpPr>
        <p:spPr>
          <a:xfrm>
            <a:off x="190550" y="892671"/>
            <a:ext cx="11332203" cy="1384995"/>
          </a:xfrm>
          <a:prstGeom prst="rect">
            <a:avLst/>
          </a:prstGeom>
        </p:spPr>
        <p:txBody>
          <a:bodyPr wrap="square">
            <a:spAutoFit/>
          </a:bodyPr>
          <a:lstStyle/>
          <a:p>
            <a:pPr algn="just">
              <a:lnSpc>
                <a:spcPct val="150000"/>
              </a:lnSpc>
              <a:spcAft>
                <a:spcPts val="0"/>
              </a:spcAft>
            </a:pPr>
            <a:r>
              <a:rPr lang="en-US" altLang="zh-CN" sz="2800" kern="100" dirty="0" smtClean="0">
                <a:latin typeface="Times New Roman"/>
                <a:ea typeface="华文细黑"/>
                <a:cs typeface="Courier New"/>
              </a:rPr>
              <a:t>(2)</a:t>
            </a:r>
            <a:r>
              <a:rPr lang="zh-CN" altLang="zh-CN" sz="2800" b="1" kern="100" dirty="0" smtClean="0">
                <a:solidFill>
                  <a:srgbClr val="0000FF"/>
                </a:solidFill>
                <a:latin typeface="Times New Roman"/>
                <a:cs typeface="Times New Roman"/>
              </a:rPr>
              <a:t> </a:t>
            </a:r>
            <a:r>
              <a:rPr lang="zh-CN" altLang="zh-CN" sz="2800" kern="100" dirty="0" smtClean="0">
                <a:latin typeface="Times New Roman"/>
                <a:ea typeface="华文细黑"/>
                <a:cs typeface="Times New Roman"/>
              </a:rPr>
              <a:t>反应</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为加成反应，化学方程式为</a:t>
            </a:r>
            <a:r>
              <a:rPr lang="en-US" altLang="zh-CN" sz="2800" kern="100" dirty="0">
                <a:latin typeface="宋体"/>
                <a:ea typeface="华文细黑"/>
                <a:cs typeface="Courier New"/>
              </a:rPr>
              <a:t>  </a:t>
            </a:r>
            <a:r>
              <a:rPr lang="en-US" altLang="zh-CN" sz="2800" kern="100" dirty="0" smtClean="0">
                <a:latin typeface="宋体"/>
                <a:ea typeface="华文细黑"/>
                <a:cs typeface="Courier New"/>
              </a:rPr>
              <a:t>                     </a:t>
            </a:r>
          </a:p>
          <a:p>
            <a:pPr algn="just">
              <a:lnSpc>
                <a:spcPct val="150000"/>
              </a:lnSpc>
              <a:spcAft>
                <a:spcPts val="0"/>
              </a:spcAft>
            </a:pPr>
            <a:r>
              <a:rPr lang="en-US" altLang="zh-CN" sz="2800" kern="100" dirty="0">
                <a:latin typeface="宋体"/>
                <a:ea typeface="华文细黑"/>
                <a:cs typeface="Courier New"/>
              </a:rPr>
              <a:t> </a:t>
            </a:r>
            <a:r>
              <a:rPr lang="en-US" altLang="zh-CN" sz="2800" kern="100" dirty="0" smtClean="0">
                <a:latin typeface="宋体"/>
                <a:ea typeface="华文细黑"/>
                <a:cs typeface="Courier New"/>
              </a:rPr>
              <a:t>          </a:t>
            </a:r>
            <a:endParaRPr lang="zh-CN" altLang="zh-CN" sz="2800" kern="100" dirty="0">
              <a:effectLst/>
              <a:latin typeface="宋体"/>
              <a:cs typeface="Courier New"/>
            </a:endParaRPr>
          </a:p>
        </p:txBody>
      </p:sp>
      <p:sp>
        <p:nvSpPr>
          <p:cNvPr id="5" name="矩形 4"/>
          <p:cNvSpPr/>
          <p:nvPr/>
        </p:nvSpPr>
        <p:spPr>
          <a:xfrm>
            <a:off x="11620653" y="1194267"/>
            <a:ext cx="543739" cy="523220"/>
          </a:xfrm>
          <a:prstGeom prst="rect">
            <a:avLst/>
          </a:prstGeom>
        </p:spPr>
        <p:txBody>
          <a:bodyPr wrap="none">
            <a:spAutoFit/>
          </a:bodyPr>
          <a:lstStyle/>
          <a:p>
            <a:r>
              <a:rPr lang="zh-CN" altLang="zh-CN" sz="2800" kern="100" dirty="0">
                <a:solidFill>
                  <a:prstClr val="black"/>
                </a:solidFill>
                <a:latin typeface="Times New Roman"/>
                <a:ea typeface="华文细黑"/>
                <a:cs typeface="Times New Roman"/>
              </a:rPr>
              <a:t>。</a:t>
            </a:r>
            <a:endParaRPr lang="zh-CN" altLang="en-US" dirty="0"/>
          </a:p>
        </p:txBody>
      </p:sp>
      <p:pic>
        <p:nvPicPr>
          <p:cNvPr id="14"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890" y="1983508"/>
            <a:ext cx="2192478" cy="968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矩形 14"/>
          <p:cNvSpPr/>
          <p:nvPr/>
        </p:nvSpPr>
        <p:spPr>
          <a:xfrm>
            <a:off x="262558" y="2195827"/>
            <a:ext cx="6840760" cy="738664"/>
          </a:xfrm>
          <a:prstGeom prst="rect">
            <a:avLst/>
          </a:prstGeom>
        </p:spPr>
        <p:txBody>
          <a:bodyPr wrap="square">
            <a:spAutoFit/>
          </a:bodyPr>
          <a:lstStyle/>
          <a:p>
            <a:pPr algn="just">
              <a:lnSpc>
                <a:spcPct val="150000"/>
              </a:lnSpc>
              <a:spcAft>
                <a:spcPts val="0"/>
              </a:spcAft>
            </a:pPr>
            <a:r>
              <a:rPr lang="en-US" altLang="zh-CN" sz="2800" kern="100" dirty="0" smtClean="0">
                <a:latin typeface="Times New Roman"/>
                <a:ea typeface="华文细黑"/>
                <a:cs typeface="Courier New"/>
              </a:rPr>
              <a:t>(3)</a:t>
            </a:r>
            <a:r>
              <a:rPr lang="zh-CN" altLang="zh-CN" sz="2800" b="1" kern="100" dirty="0" smtClean="0">
                <a:solidFill>
                  <a:srgbClr val="0000FF"/>
                </a:solidFill>
                <a:latin typeface="Times New Roman"/>
                <a:cs typeface="Times New Roman"/>
              </a:rPr>
              <a:t> </a:t>
            </a:r>
            <a:r>
              <a:rPr lang="zh-CN" altLang="zh-CN" sz="2800" b="1" kern="100" dirty="0">
                <a:solidFill>
                  <a:srgbClr val="0000FF"/>
                </a:solidFill>
                <a:latin typeface="Times New Roman"/>
                <a:cs typeface="Times New Roman"/>
              </a:rPr>
              <a:t>　</a:t>
            </a:r>
            <a:r>
              <a:rPr lang="en-US" altLang="zh-CN" sz="2800" kern="100" dirty="0">
                <a:latin typeface="宋体"/>
                <a:ea typeface="华文细黑"/>
                <a:cs typeface="Courier New"/>
              </a:rPr>
              <a:t>  </a:t>
            </a:r>
            <a:r>
              <a:rPr lang="en-US" altLang="zh-CN" sz="2800" kern="100" dirty="0" smtClean="0">
                <a:latin typeface="宋体"/>
                <a:ea typeface="华文细黑"/>
                <a:cs typeface="Courier New"/>
              </a:rPr>
              <a:t>         </a:t>
            </a:r>
            <a:r>
              <a:rPr lang="zh-CN" altLang="zh-CN" sz="2800" kern="100" dirty="0" smtClean="0">
                <a:latin typeface="Times New Roman"/>
                <a:ea typeface="华文细黑"/>
                <a:cs typeface="Times New Roman"/>
              </a:rPr>
              <a:t>名称</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2</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甲基</a:t>
            </a:r>
            <a:r>
              <a:rPr lang="en-US"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­1-­</a:t>
            </a:r>
            <a:r>
              <a:rPr lang="zh-CN" altLang="zh-CN" sz="2800" kern="100" dirty="0">
                <a:latin typeface="Times New Roman"/>
                <a:ea typeface="华文细黑"/>
                <a:cs typeface="Times New Roman"/>
              </a:rPr>
              <a:t>丙醇。</a:t>
            </a:r>
            <a:endParaRPr lang="zh-CN" altLang="zh-CN" sz="2800" kern="100" dirty="0">
              <a:effectLst/>
              <a:latin typeface="宋体"/>
              <a:cs typeface="Courier New"/>
            </a:endParaRPr>
          </a:p>
        </p:txBody>
      </p:sp>
      <p:sp>
        <p:nvSpPr>
          <p:cNvPr id="7" name="矩形 6"/>
          <p:cNvSpPr/>
          <p:nvPr/>
        </p:nvSpPr>
        <p:spPr>
          <a:xfrm>
            <a:off x="177426" y="3056811"/>
            <a:ext cx="10814324" cy="661015"/>
          </a:xfrm>
          <a:prstGeom prst="rect">
            <a:avLst/>
          </a:prstGeom>
        </p:spPr>
        <p:txBody>
          <a:bodyPr wrap="square">
            <a:spAutoFit/>
          </a:bodyPr>
          <a:lstStyle/>
          <a:p>
            <a:pPr lvl="0" algn="just">
              <a:lnSpc>
                <a:spcPct val="150000"/>
              </a:lnSpc>
            </a:pPr>
            <a:r>
              <a:rPr lang="en-US" altLang="zh-CN" sz="2800" kern="100" dirty="0">
                <a:solidFill>
                  <a:prstClr val="black"/>
                </a:solidFill>
                <a:latin typeface="Times New Roman"/>
                <a:ea typeface="华文细黑"/>
                <a:cs typeface="Courier New"/>
              </a:rPr>
              <a:t>(4) </a:t>
            </a:r>
            <a:r>
              <a:rPr lang="en-US" altLang="zh-CN" sz="2800" kern="100" dirty="0">
                <a:solidFill>
                  <a:prstClr val="black"/>
                </a:solidFill>
                <a:latin typeface="宋体"/>
                <a:ea typeface="华文细黑"/>
                <a:cs typeface="Times New Roman"/>
              </a:rPr>
              <a:t>②</a:t>
            </a:r>
            <a:r>
              <a:rPr lang="zh-CN" altLang="zh-CN" sz="2800" kern="100" dirty="0">
                <a:solidFill>
                  <a:prstClr val="black"/>
                </a:solidFill>
                <a:latin typeface="Times New Roman"/>
                <a:ea typeface="华文细黑"/>
                <a:cs typeface="Times New Roman"/>
              </a:rPr>
              <a:t>为卤代烃的水解反应、</a:t>
            </a:r>
            <a:r>
              <a:rPr lang="en-US" altLang="zh-CN" sz="2800" kern="100" dirty="0">
                <a:solidFill>
                  <a:prstClr val="black"/>
                </a:solidFill>
                <a:latin typeface="宋体"/>
                <a:ea typeface="华文细黑"/>
                <a:cs typeface="Times New Roman"/>
              </a:rPr>
              <a:t>⑤</a:t>
            </a:r>
            <a:r>
              <a:rPr lang="zh-CN" altLang="zh-CN" sz="2800" kern="100" dirty="0">
                <a:solidFill>
                  <a:prstClr val="black"/>
                </a:solidFill>
                <a:latin typeface="Times New Roman"/>
                <a:ea typeface="华文细黑"/>
                <a:cs typeface="Times New Roman"/>
              </a:rPr>
              <a:t>为酯基的水解反应，</a:t>
            </a:r>
            <a:r>
              <a:rPr lang="en-US" altLang="zh-CN" sz="2800" kern="100" dirty="0">
                <a:solidFill>
                  <a:prstClr val="black"/>
                </a:solidFill>
                <a:latin typeface="宋体"/>
                <a:ea typeface="华文细黑"/>
                <a:cs typeface="Times New Roman"/>
              </a:rPr>
              <a:t>②⑤</a:t>
            </a:r>
            <a:r>
              <a:rPr lang="zh-CN" altLang="zh-CN" sz="2800" kern="100" dirty="0">
                <a:solidFill>
                  <a:prstClr val="black"/>
                </a:solidFill>
                <a:latin typeface="Times New Roman"/>
                <a:ea typeface="华文细黑"/>
                <a:cs typeface="Times New Roman"/>
              </a:rPr>
              <a:t>为取代反应</a:t>
            </a:r>
            <a:r>
              <a:rPr lang="zh-CN" altLang="zh-CN" sz="2800" kern="100" dirty="0" smtClean="0">
                <a:solidFill>
                  <a:prstClr val="black"/>
                </a:solidFill>
                <a:latin typeface="Times New Roman"/>
                <a:ea typeface="华文细黑"/>
                <a:cs typeface="Times New Roman"/>
              </a:rPr>
              <a:t>。</a:t>
            </a:r>
            <a:endParaRPr lang="en-US" altLang="zh-CN" sz="2800" kern="100" dirty="0" smtClean="0">
              <a:solidFill>
                <a:prstClr val="black"/>
              </a:solidFill>
              <a:latin typeface="Times New Roman"/>
              <a:ea typeface="华文细黑"/>
              <a:cs typeface="Times New Roman"/>
            </a:endParaRPr>
          </a:p>
        </p:txBody>
      </p:sp>
      <p:sp>
        <p:nvSpPr>
          <p:cNvPr id="17" name="矩形 16"/>
          <p:cNvSpPr/>
          <p:nvPr/>
        </p:nvSpPr>
        <p:spPr>
          <a:xfrm>
            <a:off x="46534" y="4130710"/>
            <a:ext cx="2220480" cy="523220"/>
          </a:xfrm>
          <a:prstGeom prst="rect">
            <a:avLst/>
          </a:prstGeom>
        </p:spPr>
        <p:txBody>
          <a:bodyPr wrap="none">
            <a:spAutoFit/>
          </a:bodyPr>
          <a:lstStyle/>
          <a:p>
            <a:r>
              <a:rPr lang="en-US" altLang="zh-CN" sz="2800" kern="100" dirty="0" smtClean="0">
                <a:latin typeface="Times New Roman"/>
                <a:ea typeface="华文细黑"/>
                <a:cs typeface="Times New Roman"/>
              </a:rPr>
              <a:t> </a:t>
            </a:r>
            <a:r>
              <a:rPr lang="en-US" altLang="zh-CN" sz="2800" kern="100" dirty="0" smtClean="0">
                <a:solidFill>
                  <a:prstClr val="black"/>
                </a:solidFill>
                <a:latin typeface="Times New Roman"/>
                <a:ea typeface="华文细黑"/>
                <a:cs typeface="Courier New"/>
              </a:rPr>
              <a:t>(5)</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反应</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为</a:t>
            </a:r>
            <a:endParaRPr lang="zh-CN" altLang="en-US" sz="2800" dirty="0"/>
          </a:p>
        </p:txBody>
      </p:sp>
      <p:pic>
        <p:nvPicPr>
          <p:cNvPr id="18"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11269" y="3853290"/>
            <a:ext cx="6376225" cy="868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38622" y="5147847"/>
            <a:ext cx="3959824" cy="123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矩形 19"/>
          <p:cNvSpPr/>
          <p:nvPr/>
        </p:nvSpPr>
        <p:spPr>
          <a:xfrm>
            <a:off x="4925211" y="5374010"/>
            <a:ext cx="543739" cy="656077"/>
          </a:xfrm>
          <a:prstGeom prst="rect">
            <a:avLst/>
          </a:prstGeom>
        </p:spPr>
        <p:txBody>
          <a:bodyPr wrap="none">
            <a:spAutoFit/>
          </a:bodyPr>
          <a:lstStyle/>
          <a:p>
            <a:pPr algn="just">
              <a:lnSpc>
                <a:spcPct val="150000"/>
              </a:lnSpc>
              <a:spcAft>
                <a:spcPts val="0"/>
              </a:spcAft>
            </a:pPr>
            <a:r>
              <a:rPr lang="zh-CN" altLang="zh-CN" sz="2800" kern="100" dirty="0">
                <a:latin typeface="Times New Roman"/>
                <a:ea typeface="华文细黑"/>
                <a:cs typeface="Times New Roman"/>
              </a:rPr>
              <a:t>。</a:t>
            </a:r>
            <a:endParaRPr lang="zh-CN" altLang="zh-CN" sz="2800" kern="100" dirty="0">
              <a:effectLst/>
              <a:latin typeface="宋体"/>
              <a:cs typeface="Courier New"/>
            </a:endParaRPr>
          </a:p>
        </p:txBody>
      </p:sp>
      <p:sp>
        <p:nvSpPr>
          <p:cNvPr id="25" name="Rectangle 21">
            <a:hlinkClick r:id="rId7" action="ppaction://hlinksldjump"/>
          </p:cNvPr>
          <p:cNvSpPr>
            <a:spLocks noChangeArrowheads="1"/>
          </p:cNvSpPr>
          <p:nvPr/>
        </p:nvSpPr>
        <p:spPr bwMode="auto">
          <a:xfrm>
            <a:off x="10024894" y="-265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6" name="Rectangle 21">
            <a:hlinkClick r:id="rId8" action="ppaction://hlinksldjump"/>
          </p:cNvPr>
          <p:cNvSpPr>
            <a:spLocks noChangeArrowheads="1"/>
          </p:cNvSpPr>
          <p:nvPr/>
        </p:nvSpPr>
        <p:spPr bwMode="auto">
          <a:xfrm>
            <a:off x="10527072" y="-265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7" name="Rectangle 21">
            <a:hlinkClick r:id="rId9" action="ppaction://hlinksldjump"/>
          </p:cNvPr>
          <p:cNvSpPr>
            <a:spLocks noChangeArrowheads="1"/>
          </p:cNvSpPr>
          <p:nvPr/>
        </p:nvSpPr>
        <p:spPr bwMode="auto">
          <a:xfrm>
            <a:off x="11005108" y="-265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8" name="Rectangle 21">
            <a:hlinkClick r:id="rId10" action="ppaction://hlinksldjump"/>
          </p:cNvPr>
          <p:cNvSpPr>
            <a:spLocks noChangeArrowheads="1"/>
          </p:cNvSpPr>
          <p:nvPr/>
        </p:nvSpPr>
        <p:spPr bwMode="auto">
          <a:xfrm>
            <a:off x="11459002" y="-265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Tree>
    <p:extLst>
      <p:ext uri="{BB962C8B-B14F-4D97-AF65-F5344CB8AC3E}">
        <p14:creationId xmlns:p14="http://schemas.microsoft.com/office/powerpoint/2010/main" val="22214535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linds(horizontal)">
                                      <p:cBhvr>
                                        <p:cTn id="10" dur="500"/>
                                        <p:tgtEl>
                                          <p:spTgt spid="1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linds(horizontal)">
                                      <p:cBhvr>
                                        <p:cTn id="13" dur="500"/>
                                        <p:tgtEl>
                                          <p:spTgt spid="13"/>
                                        </p:tgtEl>
                                      </p:cBhvr>
                                    </p:animEffect>
                                  </p:childTnLst>
                                </p:cTn>
                              </p:par>
                              <p:par>
                                <p:cTn id="14" presetID="3" presetClass="entr" presetSubtype="10"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blinds(horizontal)">
                                      <p:cBhvr>
                                        <p:cTn id="16" dur="500"/>
                                        <p:tgtEl>
                                          <p:spTgt spid="14"/>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blinds(horizontal)">
                                      <p:cBhvr>
                                        <p:cTn id="19" dur="500"/>
                                        <p:tgtEl>
                                          <p:spTgt spid="15"/>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blinds(horizontal)">
                                      <p:cBhvr>
                                        <p:cTn id="25" dur="500"/>
                                        <p:tgtEl>
                                          <p:spTgt spid="17"/>
                                        </p:tgtEl>
                                      </p:cBhvr>
                                    </p:animEffect>
                                  </p:childTnLst>
                                </p:cTn>
                              </p:par>
                              <p:par>
                                <p:cTn id="26" presetID="3" presetClass="entr" presetSubtype="10" fill="hold"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blinds(horizontal)">
                                      <p:cBhvr>
                                        <p:cTn id="28" dur="500"/>
                                        <p:tgtEl>
                                          <p:spTgt spid="18"/>
                                        </p:tgtEl>
                                      </p:cBhvr>
                                    </p:animEffect>
                                  </p:childTnLst>
                                </p:cTn>
                              </p:par>
                              <p:par>
                                <p:cTn id="29" presetID="3" presetClass="entr" presetSubtype="1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blinds(horizontal)">
                                      <p:cBhvr>
                                        <p:cTn id="31" dur="500"/>
                                        <p:tgtEl>
                                          <p:spTgt spid="19"/>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blinds(horizontal)">
                                      <p:cBhvr>
                                        <p:cTn id="3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7" grpId="0"/>
      <p:bldP spid="17" grpId="0"/>
      <p:bldP spid="20" grpId="0"/>
    </p:bldLst>
  </p:timing>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0" name="圆角矩形 9">
            <a:hlinkClick r:id="rId2"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16" name="矩形 15"/>
          <p:cNvSpPr/>
          <p:nvPr/>
        </p:nvSpPr>
        <p:spPr>
          <a:xfrm>
            <a:off x="478582" y="405458"/>
            <a:ext cx="10221865" cy="2031325"/>
          </a:xfrm>
          <a:prstGeom prst="rect">
            <a:avLst/>
          </a:prstGeom>
        </p:spPr>
        <p:txBody>
          <a:bodyPr>
            <a:spAutoFit/>
          </a:bodyPr>
          <a:lstStyle/>
          <a:p>
            <a:pPr algn="just">
              <a:lnSpc>
                <a:spcPct val="150000"/>
              </a:lnSpc>
              <a:spcAft>
                <a:spcPts val="0"/>
              </a:spcAft>
            </a:pPr>
            <a:r>
              <a:rPr lang="en-US" altLang="zh-CN" sz="2800" kern="100" dirty="0" smtClean="0">
                <a:solidFill>
                  <a:prstClr val="black"/>
                </a:solidFill>
                <a:latin typeface="Times New Roman"/>
                <a:ea typeface="华文细黑"/>
                <a:cs typeface="Courier New"/>
              </a:rPr>
              <a:t>(6) </a:t>
            </a:r>
            <a:r>
              <a:rPr lang="en-US" altLang="zh-CN" sz="2800" b="1" kern="100" dirty="0">
                <a:solidFill>
                  <a:srgbClr val="0000FF"/>
                </a:solidFill>
                <a:latin typeface="Times New Roman"/>
                <a:cs typeface="Times New Roman"/>
              </a:rPr>
              <a:t> </a:t>
            </a:r>
            <a:r>
              <a:rPr lang="en-US" altLang="zh-CN" sz="2800" b="1" kern="100" dirty="0" smtClean="0">
                <a:solidFill>
                  <a:srgbClr val="0000FF"/>
                </a:solidFill>
                <a:latin typeface="Times New Roman"/>
                <a:cs typeface="Times New Roman"/>
              </a:rPr>
              <a:t> </a:t>
            </a:r>
            <a:r>
              <a:rPr lang="en-US" altLang="zh-CN" sz="2800" kern="100" dirty="0" smtClean="0">
                <a:latin typeface="Times New Roman"/>
                <a:ea typeface="华文细黑"/>
                <a:cs typeface="Courier New"/>
              </a:rPr>
              <a:t>E</a:t>
            </a:r>
            <a:r>
              <a:rPr lang="zh-CN" altLang="zh-CN" sz="2800" kern="100" dirty="0">
                <a:latin typeface="Times New Roman"/>
                <a:ea typeface="华文细黑"/>
                <a:cs typeface="Times New Roman"/>
              </a:rPr>
              <a:t>的分子式为</a:t>
            </a:r>
            <a:r>
              <a:rPr lang="en-US" altLang="zh-CN" sz="2800" kern="100" dirty="0">
                <a:latin typeface="Times New Roman"/>
                <a:ea typeface="华文细黑"/>
                <a:cs typeface="Courier New"/>
              </a:rPr>
              <a:t>C</a:t>
            </a:r>
            <a:r>
              <a:rPr lang="en-US" altLang="zh-CN" sz="2800" kern="100" baseline="-25000" dirty="0">
                <a:latin typeface="Times New Roman"/>
                <a:ea typeface="华文细黑"/>
                <a:cs typeface="Courier New"/>
              </a:rPr>
              <a:t>6</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10</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，其满足条件的同分异构体的结构</a:t>
            </a:r>
            <a:r>
              <a:rPr lang="zh-CN" altLang="zh-CN" sz="2800" kern="100" dirty="0" smtClean="0">
                <a:latin typeface="Times New Roman"/>
                <a:ea typeface="华文细黑"/>
                <a:cs typeface="Times New Roman"/>
              </a:rPr>
              <a:t>简</a:t>
            </a:r>
            <a:endParaRPr lang="en-US" altLang="zh-CN" sz="2800" kern="100" dirty="0" smtClean="0">
              <a:latin typeface="Times New Roman"/>
              <a:ea typeface="华文细黑"/>
              <a:cs typeface="Times New Roman"/>
            </a:endParaRPr>
          </a:p>
          <a:p>
            <a:pPr algn="just">
              <a:lnSpc>
                <a:spcPct val="150000"/>
              </a:lnSpc>
              <a:spcAft>
                <a:spcPts val="0"/>
              </a:spcAft>
            </a:pP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式</a:t>
            </a:r>
            <a:r>
              <a:rPr lang="zh-CN" altLang="zh-CN" sz="2800" kern="100" dirty="0">
                <a:latin typeface="Times New Roman"/>
                <a:ea typeface="华文细黑"/>
                <a:cs typeface="Times New Roman"/>
              </a:rPr>
              <a:t>为</a:t>
            </a:r>
            <a:endParaRPr lang="zh-CN" altLang="zh-CN" sz="2800" kern="100" dirty="0">
              <a:effectLst/>
              <a:latin typeface="宋体"/>
              <a:cs typeface="Courier New"/>
            </a:endParaRPr>
          </a:p>
        </p:txBody>
      </p:sp>
      <p:pic>
        <p:nvPicPr>
          <p:cNvPr id="2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0670" y="1468306"/>
            <a:ext cx="5154090" cy="890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604" y="2815206"/>
            <a:ext cx="5530618" cy="902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01787" y="2349674"/>
            <a:ext cx="5253380" cy="921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Rectangle 21">
            <a:hlinkClick r:id="rId6" action="ppaction://hlinksldjump"/>
          </p:cNvPr>
          <p:cNvSpPr>
            <a:spLocks noChangeArrowheads="1"/>
          </p:cNvSpPr>
          <p:nvPr/>
        </p:nvSpPr>
        <p:spPr bwMode="auto">
          <a:xfrm>
            <a:off x="10024894" y="-265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33" name="Rectangle 21">
            <a:hlinkClick r:id="rId7" action="ppaction://hlinksldjump"/>
          </p:cNvPr>
          <p:cNvSpPr>
            <a:spLocks noChangeArrowheads="1"/>
          </p:cNvSpPr>
          <p:nvPr/>
        </p:nvSpPr>
        <p:spPr bwMode="auto">
          <a:xfrm>
            <a:off x="10527072" y="-265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4" name="Rectangle 21">
            <a:hlinkClick r:id="rId8" action="ppaction://hlinksldjump"/>
          </p:cNvPr>
          <p:cNvSpPr>
            <a:spLocks noChangeArrowheads="1"/>
          </p:cNvSpPr>
          <p:nvPr/>
        </p:nvSpPr>
        <p:spPr bwMode="auto">
          <a:xfrm>
            <a:off x="11005108" y="-265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5" name="Rectangle 21">
            <a:hlinkClick r:id="rId9" action="ppaction://hlinksldjump"/>
          </p:cNvPr>
          <p:cNvSpPr>
            <a:spLocks noChangeArrowheads="1"/>
          </p:cNvSpPr>
          <p:nvPr/>
        </p:nvSpPr>
        <p:spPr bwMode="auto">
          <a:xfrm>
            <a:off x="11459002" y="-265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Tree>
    <p:extLst>
      <p:ext uri="{BB962C8B-B14F-4D97-AF65-F5344CB8AC3E}">
        <p14:creationId xmlns:p14="http://schemas.microsoft.com/office/powerpoint/2010/main" val="455364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par>
                                <p:cTn id="8" presetID="3" presetClass="entr" presetSubtype="10"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blinds(horizontal)">
                                      <p:cBhvr>
                                        <p:cTn id="10" dur="500"/>
                                        <p:tgtEl>
                                          <p:spTgt spid="21"/>
                                        </p:tgtEl>
                                      </p:cBhvr>
                                    </p:animEffect>
                                  </p:childTnLst>
                                </p:cTn>
                              </p:par>
                              <p:par>
                                <p:cTn id="11" presetID="3" presetClass="entr" presetSubtype="1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blinds(horizontal)">
                                      <p:cBhvr>
                                        <p:cTn id="13" dur="500"/>
                                        <p:tgtEl>
                                          <p:spTgt spid="22"/>
                                        </p:tgtEl>
                                      </p:cBhvr>
                                    </p:animEffect>
                                  </p:childTnLst>
                                </p:cTn>
                              </p:par>
                              <p:par>
                                <p:cTn id="14" presetID="3" presetClass="entr" presetSubtype="10" fill="hold"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blinds(horizontal)">
                                      <p:cBhvr>
                                        <p:cTn id="1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363945" y="189434"/>
            <a:ext cx="4939173" cy="738664"/>
          </a:xfrm>
          <a:prstGeom prst="rect">
            <a:avLst/>
          </a:prstGeom>
        </p:spPr>
        <p:txBody>
          <a:bodyPr wrap="none">
            <a:spAutoFit/>
          </a:bodyPr>
          <a:lstStyle/>
          <a:p>
            <a:pPr algn="just">
              <a:lnSpc>
                <a:spcPct val="150000"/>
              </a:lnSpc>
              <a:spcAft>
                <a:spcPts val="0"/>
              </a:spcAft>
            </a:pPr>
            <a:r>
              <a:rPr lang="zh-CN" altLang="zh-CN" sz="2800" b="1" kern="100" dirty="0">
                <a:solidFill>
                  <a:srgbClr val="0000FF"/>
                </a:solidFill>
                <a:latin typeface="Times New Roman"/>
                <a:cs typeface="Times New Roman"/>
              </a:rPr>
              <a:t>答案</a:t>
            </a:r>
            <a:r>
              <a:rPr lang="zh-CN" altLang="zh-CN" sz="2800" kern="100" dirty="0">
                <a:latin typeface="Times New Roman"/>
                <a:cs typeface="Times New Roman"/>
              </a:rPr>
              <a:t>　</a:t>
            </a:r>
            <a:r>
              <a:rPr lang="en-US" altLang="zh-CN" sz="2800" kern="100" dirty="0" smtClean="0">
                <a:solidFill>
                  <a:schemeClr val="accent6">
                    <a:lumMod val="75000"/>
                  </a:schemeClr>
                </a:solidFill>
                <a:latin typeface="Times New Roman"/>
                <a:ea typeface="华文细黑"/>
                <a:cs typeface="Courier New"/>
              </a:rPr>
              <a:t>(1)</a:t>
            </a:r>
            <a:r>
              <a:rPr lang="zh-CN" altLang="zh-CN" sz="2800" b="1" kern="100" dirty="0" smtClean="0">
                <a:solidFill>
                  <a:srgbClr val="0000FF"/>
                </a:solidFill>
                <a:latin typeface="Times New Roman"/>
                <a:cs typeface="Times New Roman"/>
              </a:rPr>
              <a:t> </a:t>
            </a:r>
            <a:r>
              <a:rPr lang="en-US" altLang="zh-CN" kern="100" dirty="0" smtClean="0">
                <a:solidFill>
                  <a:schemeClr val="accent6">
                    <a:lumMod val="75000"/>
                  </a:schemeClr>
                </a:solidFill>
                <a:latin typeface="Times New Roman"/>
                <a:cs typeface="Courier New"/>
              </a:rPr>
              <a:t>C</a:t>
            </a:r>
            <a:r>
              <a:rPr lang="en-US" altLang="zh-CN" kern="100" baseline="-25000" dirty="0" smtClean="0">
                <a:solidFill>
                  <a:schemeClr val="accent6">
                    <a:lumMod val="75000"/>
                  </a:schemeClr>
                </a:solidFill>
                <a:latin typeface="Times New Roman"/>
                <a:cs typeface="Courier New"/>
              </a:rPr>
              <a:t>6</a:t>
            </a:r>
            <a:r>
              <a:rPr lang="en-US" altLang="zh-CN" kern="100" dirty="0" smtClean="0">
                <a:solidFill>
                  <a:schemeClr val="accent6">
                    <a:lumMod val="75000"/>
                  </a:schemeClr>
                </a:solidFill>
                <a:latin typeface="Times New Roman"/>
                <a:cs typeface="Courier New"/>
              </a:rPr>
              <a:t>H</a:t>
            </a:r>
            <a:r>
              <a:rPr lang="en-US" altLang="zh-CN" kern="100" baseline="-25000" dirty="0" smtClean="0">
                <a:solidFill>
                  <a:schemeClr val="accent6">
                    <a:lumMod val="75000"/>
                  </a:schemeClr>
                </a:solidFill>
                <a:latin typeface="Times New Roman"/>
                <a:cs typeface="Courier New"/>
              </a:rPr>
              <a:t>10</a:t>
            </a:r>
            <a:r>
              <a:rPr lang="en-US" altLang="zh-CN" kern="100" dirty="0" smtClean="0">
                <a:solidFill>
                  <a:schemeClr val="accent6">
                    <a:lumMod val="75000"/>
                  </a:schemeClr>
                </a:solidFill>
                <a:latin typeface="Times New Roman"/>
                <a:cs typeface="Courier New"/>
              </a:rPr>
              <a:t>O</a:t>
            </a:r>
            <a:r>
              <a:rPr lang="en-US" altLang="zh-CN" kern="100" baseline="-25000" dirty="0" smtClean="0">
                <a:solidFill>
                  <a:schemeClr val="accent6">
                    <a:lumMod val="75000"/>
                  </a:schemeClr>
                </a:solidFill>
                <a:latin typeface="Times New Roman"/>
                <a:cs typeface="Courier New"/>
              </a:rPr>
              <a:t>3</a:t>
            </a:r>
            <a:r>
              <a:rPr lang="zh-CN" altLang="zh-CN" kern="100" dirty="0">
                <a:solidFill>
                  <a:schemeClr val="accent6">
                    <a:lumMod val="75000"/>
                  </a:schemeClr>
                </a:solidFill>
                <a:latin typeface="Times New Roman"/>
                <a:cs typeface="Times New Roman"/>
              </a:rPr>
              <a:t>　</a:t>
            </a:r>
            <a:r>
              <a:rPr lang="zh-CN" altLang="zh-CN" sz="2800" kern="100" dirty="0">
                <a:solidFill>
                  <a:schemeClr val="accent6">
                    <a:lumMod val="75000"/>
                  </a:schemeClr>
                </a:solidFill>
                <a:latin typeface="Times New Roman"/>
                <a:ea typeface="华文细黑"/>
                <a:cs typeface="Times New Roman"/>
              </a:rPr>
              <a:t>羟基、酯基</a:t>
            </a:r>
          </a:p>
        </p:txBody>
      </p:sp>
      <p:pic>
        <p:nvPicPr>
          <p:cNvPr id="7" name="Picture 4"/>
          <p:cNvPicPr>
            <a:picLocks noChangeAspect="1" noChangeArrowheads="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l="11017" r="-11017"/>
          <a:stretch/>
        </p:blipFill>
        <p:spPr bwMode="auto">
          <a:xfrm>
            <a:off x="2134766" y="1413570"/>
            <a:ext cx="5949877" cy="884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1458105" y="1773610"/>
            <a:ext cx="604653" cy="523220"/>
          </a:xfrm>
          <a:prstGeom prst="rect">
            <a:avLst/>
          </a:prstGeom>
        </p:spPr>
        <p:txBody>
          <a:bodyPr wrap="none">
            <a:spAutoFit/>
          </a:bodyPr>
          <a:lstStyle/>
          <a:p>
            <a:r>
              <a:rPr lang="en-US" altLang="zh-CN" sz="2800" kern="100" dirty="0" smtClean="0">
                <a:solidFill>
                  <a:schemeClr val="accent6">
                    <a:lumMod val="75000"/>
                  </a:schemeClr>
                </a:solidFill>
                <a:latin typeface="Times New Roman"/>
                <a:ea typeface="华文细黑"/>
                <a:cs typeface="Courier New"/>
              </a:rPr>
              <a:t>(2)</a:t>
            </a:r>
            <a:endParaRPr lang="zh-CN" altLang="en-US" dirty="0">
              <a:solidFill>
                <a:schemeClr val="accent6">
                  <a:lumMod val="75000"/>
                </a:schemeClr>
              </a:solidFill>
            </a:endParaRPr>
          </a:p>
        </p:txBody>
      </p:sp>
      <p:sp>
        <p:nvSpPr>
          <p:cNvPr id="11" name="矩形 10"/>
          <p:cNvSpPr/>
          <p:nvPr/>
        </p:nvSpPr>
        <p:spPr>
          <a:xfrm>
            <a:off x="2170325" y="2637706"/>
            <a:ext cx="2340705" cy="523220"/>
          </a:xfrm>
          <a:prstGeom prst="rect">
            <a:avLst/>
          </a:prstGeom>
        </p:spPr>
        <p:txBody>
          <a:bodyPr wrap="none">
            <a:spAutoFit/>
          </a:bodyPr>
          <a:lstStyle/>
          <a:p>
            <a:r>
              <a:rPr lang="en-US" altLang="zh-CN" sz="2800" kern="100" dirty="0" smtClean="0">
                <a:solidFill>
                  <a:schemeClr val="accent6">
                    <a:lumMod val="75000"/>
                  </a:schemeClr>
                </a:solidFill>
                <a:latin typeface="Times New Roman"/>
                <a:ea typeface="华文细黑"/>
              </a:rPr>
              <a:t>2-</a:t>
            </a:r>
            <a:r>
              <a:rPr lang="zh-CN" altLang="zh-CN" sz="2800" kern="100" dirty="0" smtClean="0">
                <a:solidFill>
                  <a:schemeClr val="accent6">
                    <a:lumMod val="75000"/>
                  </a:schemeClr>
                </a:solidFill>
                <a:latin typeface="Times New Roman"/>
                <a:ea typeface="华文细黑"/>
                <a:cs typeface="Times New Roman"/>
              </a:rPr>
              <a:t>甲基</a:t>
            </a:r>
            <a:r>
              <a:rPr lang="en-US" altLang="zh-CN" sz="2800" kern="100" dirty="0" smtClean="0">
                <a:solidFill>
                  <a:schemeClr val="accent6">
                    <a:lumMod val="75000"/>
                  </a:schemeClr>
                </a:solidFill>
                <a:latin typeface="Times New Roman"/>
                <a:ea typeface="华文细黑"/>
              </a:rPr>
              <a:t>-1-</a:t>
            </a:r>
            <a:r>
              <a:rPr lang="zh-CN" altLang="zh-CN" sz="2800" kern="100" dirty="0" smtClean="0">
                <a:solidFill>
                  <a:schemeClr val="accent6">
                    <a:lumMod val="75000"/>
                  </a:schemeClr>
                </a:solidFill>
                <a:latin typeface="Times New Roman"/>
                <a:ea typeface="华文细黑"/>
                <a:cs typeface="Times New Roman"/>
              </a:rPr>
              <a:t>丙醇</a:t>
            </a:r>
            <a:endParaRPr lang="zh-CN" altLang="en-US" sz="2800" dirty="0">
              <a:solidFill>
                <a:schemeClr val="accent6">
                  <a:lumMod val="75000"/>
                </a:schemeClr>
              </a:solidFill>
            </a:endParaRPr>
          </a:p>
        </p:txBody>
      </p:sp>
      <p:sp>
        <p:nvSpPr>
          <p:cNvPr id="12" name="矩形 11"/>
          <p:cNvSpPr/>
          <p:nvPr/>
        </p:nvSpPr>
        <p:spPr>
          <a:xfrm>
            <a:off x="1486694" y="2637706"/>
            <a:ext cx="604653" cy="523220"/>
          </a:xfrm>
          <a:prstGeom prst="rect">
            <a:avLst/>
          </a:prstGeom>
        </p:spPr>
        <p:txBody>
          <a:bodyPr wrap="none">
            <a:spAutoFit/>
          </a:bodyPr>
          <a:lstStyle/>
          <a:p>
            <a:r>
              <a:rPr lang="en-US" altLang="zh-CN" sz="2800" kern="100" dirty="0" smtClean="0">
                <a:solidFill>
                  <a:schemeClr val="accent6">
                    <a:lumMod val="75000"/>
                  </a:schemeClr>
                </a:solidFill>
                <a:latin typeface="Times New Roman"/>
                <a:ea typeface="华文细黑"/>
                <a:cs typeface="Courier New"/>
              </a:rPr>
              <a:t>(3)</a:t>
            </a:r>
            <a:endParaRPr lang="zh-CN" altLang="en-US" dirty="0">
              <a:solidFill>
                <a:schemeClr val="accent6">
                  <a:lumMod val="75000"/>
                </a:schemeClr>
              </a:solidFill>
            </a:endParaRPr>
          </a:p>
        </p:txBody>
      </p:sp>
      <p:sp>
        <p:nvSpPr>
          <p:cNvPr id="13" name="矩形 12"/>
          <p:cNvSpPr/>
          <p:nvPr/>
        </p:nvSpPr>
        <p:spPr>
          <a:xfrm>
            <a:off x="2168059" y="3357786"/>
            <a:ext cx="902811"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Times New Roman"/>
              </a:rPr>
              <a:t>②⑤</a:t>
            </a:r>
            <a:endParaRPr lang="zh-CN" altLang="zh-CN" sz="2800" kern="100" dirty="0">
              <a:solidFill>
                <a:schemeClr val="accent6">
                  <a:lumMod val="75000"/>
                </a:schemeClr>
              </a:solidFill>
              <a:latin typeface="Times New Roman"/>
              <a:ea typeface="华文细黑"/>
              <a:cs typeface="Times New Roman"/>
            </a:endParaRPr>
          </a:p>
        </p:txBody>
      </p:sp>
      <p:sp>
        <p:nvSpPr>
          <p:cNvPr id="14" name="矩形 13"/>
          <p:cNvSpPr/>
          <p:nvPr/>
        </p:nvSpPr>
        <p:spPr>
          <a:xfrm>
            <a:off x="1486694" y="3357786"/>
            <a:ext cx="604653" cy="523220"/>
          </a:xfrm>
          <a:prstGeom prst="rect">
            <a:avLst/>
          </a:prstGeom>
        </p:spPr>
        <p:txBody>
          <a:bodyPr wrap="none">
            <a:spAutoFit/>
          </a:bodyPr>
          <a:lstStyle/>
          <a:p>
            <a:r>
              <a:rPr lang="en-US" altLang="zh-CN" sz="2800" kern="100" dirty="0" smtClean="0">
                <a:solidFill>
                  <a:schemeClr val="accent6">
                    <a:lumMod val="75000"/>
                  </a:schemeClr>
                </a:solidFill>
                <a:latin typeface="Times New Roman"/>
                <a:ea typeface="华文细黑"/>
                <a:cs typeface="Courier New"/>
              </a:rPr>
              <a:t>(4)</a:t>
            </a:r>
            <a:endParaRPr lang="zh-CN" altLang="en-US" dirty="0">
              <a:solidFill>
                <a:schemeClr val="accent6">
                  <a:lumMod val="75000"/>
                </a:schemeClr>
              </a:solidFill>
            </a:endParaRPr>
          </a:p>
        </p:txBody>
      </p:sp>
      <p:pic>
        <p:nvPicPr>
          <p:cNvPr id="15" name="Picture 2"/>
          <p:cNvPicPr>
            <a:picLocks noChangeAspect="1" noChangeArrowheads="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l="8794" t="524" r="-8794" b="-524"/>
          <a:stretch/>
        </p:blipFill>
        <p:spPr bwMode="auto">
          <a:xfrm>
            <a:off x="2002161" y="3933850"/>
            <a:ext cx="6546802" cy="1034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3"/>
          <p:cNvPicPr>
            <a:picLocks noChangeAspect="1" noChangeArrowheads="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949547" y="3974873"/>
            <a:ext cx="4122323" cy="1508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矩形 16"/>
          <p:cNvSpPr/>
          <p:nvPr/>
        </p:nvSpPr>
        <p:spPr>
          <a:xfrm>
            <a:off x="1458105" y="4418742"/>
            <a:ext cx="604653" cy="523220"/>
          </a:xfrm>
          <a:prstGeom prst="rect">
            <a:avLst/>
          </a:prstGeom>
        </p:spPr>
        <p:txBody>
          <a:bodyPr wrap="none">
            <a:spAutoFit/>
          </a:bodyPr>
          <a:lstStyle/>
          <a:p>
            <a:r>
              <a:rPr lang="en-US" altLang="zh-CN" sz="2800" kern="100" dirty="0" smtClean="0">
                <a:solidFill>
                  <a:schemeClr val="accent6">
                    <a:lumMod val="75000"/>
                  </a:schemeClr>
                </a:solidFill>
                <a:latin typeface="Times New Roman"/>
                <a:ea typeface="华文细黑"/>
                <a:cs typeface="Courier New"/>
              </a:rPr>
              <a:t>(5)</a:t>
            </a:r>
            <a:endParaRPr lang="zh-CN" altLang="en-US" dirty="0">
              <a:solidFill>
                <a:schemeClr val="accent6">
                  <a:lumMod val="75000"/>
                </a:schemeClr>
              </a:solidFill>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圆角矩形 18">
            <a:hlinkClick r:id="rId5"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4" name="Rectangle 21">
            <a:hlinkClick r:id="rId6" action="ppaction://hlinksldjump"/>
          </p:cNvPr>
          <p:cNvSpPr>
            <a:spLocks noChangeArrowheads="1"/>
          </p:cNvSpPr>
          <p:nvPr/>
        </p:nvSpPr>
        <p:spPr bwMode="auto">
          <a:xfrm>
            <a:off x="10024894" y="-265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5" name="Rectangle 21">
            <a:hlinkClick r:id="rId7" action="ppaction://hlinksldjump"/>
          </p:cNvPr>
          <p:cNvSpPr>
            <a:spLocks noChangeArrowheads="1"/>
          </p:cNvSpPr>
          <p:nvPr/>
        </p:nvSpPr>
        <p:spPr bwMode="auto">
          <a:xfrm>
            <a:off x="10527072" y="-265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6" name="Rectangle 21">
            <a:hlinkClick r:id="rId8" action="ppaction://hlinksldjump"/>
          </p:cNvPr>
          <p:cNvSpPr>
            <a:spLocks noChangeArrowheads="1"/>
          </p:cNvSpPr>
          <p:nvPr/>
        </p:nvSpPr>
        <p:spPr bwMode="auto">
          <a:xfrm>
            <a:off x="11005108" y="-265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7" name="Rectangle 21">
            <a:hlinkClick r:id="rId9" action="ppaction://hlinksldjump"/>
          </p:cNvPr>
          <p:cNvSpPr>
            <a:spLocks noChangeArrowheads="1"/>
          </p:cNvSpPr>
          <p:nvPr/>
        </p:nvSpPr>
        <p:spPr bwMode="auto">
          <a:xfrm>
            <a:off x="11459002" y="-265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Tree>
    <p:extLst>
      <p:ext uri="{BB962C8B-B14F-4D97-AF65-F5344CB8AC3E}">
        <p14:creationId xmlns:p14="http://schemas.microsoft.com/office/powerpoint/2010/main" val="27348150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linds(horizontal)">
                                      <p:cBhvr>
                                        <p:cTn id="13" dur="500"/>
                                        <p:tgtEl>
                                          <p:spTgt spid="3"/>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blinds(horizontal)">
                                      <p:cBhvr>
                                        <p:cTn id="16" dur="500"/>
                                        <p:tgtEl>
                                          <p:spTgt spid="11"/>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blinds(horizontal)">
                                      <p:cBhvr>
                                        <p:cTn id="19" dur="500"/>
                                        <p:tgtEl>
                                          <p:spTgt spid="12"/>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blinds(horizontal)">
                                      <p:cBhvr>
                                        <p:cTn id="25" dur="500"/>
                                        <p:tgtEl>
                                          <p:spTgt spid="14"/>
                                        </p:tgtEl>
                                      </p:cBhvr>
                                    </p:animEffect>
                                  </p:childTnLst>
                                </p:cTn>
                              </p:par>
                              <p:par>
                                <p:cTn id="26" presetID="3" presetClass="entr" presetSubtype="10"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blinds(horizontal)">
                                      <p:cBhvr>
                                        <p:cTn id="28" dur="500"/>
                                        <p:tgtEl>
                                          <p:spTgt spid="15"/>
                                        </p:tgtEl>
                                      </p:cBhvr>
                                    </p:animEffect>
                                  </p:childTnLst>
                                </p:cTn>
                              </p:par>
                              <p:par>
                                <p:cTn id="29" presetID="3" presetClass="entr" presetSubtype="1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blinds(horizontal)">
                                      <p:cBhvr>
                                        <p:cTn id="31" dur="500"/>
                                        <p:tgtEl>
                                          <p:spTgt spid="16"/>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blinds(horizontal)">
                                      <p:cBhvr>
                                        <p:cTn id="3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11" grpId="0"/>
      <p:bldP spid="12" grpId="0"/>
      <p:bldP spid="13" grpId="0"/>
      <p:bldP spid="14" grpId="0"/>
      <p:bldP spid="17" grpId="0"/>
    </p:bldLst>
  </p:timing>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 name="矩形 17"/>
          <p:cNvSpPr/>
          <p:nvPr/>
        </p:nvSpPr>
        <p:spPr>
          <a:xfrm>
            <a:off x="622598" y="534373"/>
            <a:ext cx="6532333" cy="2031325"/>
          </a:xfrm>
          <a:prstGeom prst="rect">
            <a:avLst/>
          </a:prstGeom>
        </p:spPr>
        <p:txBody>
          <a:bodyPr>
            <a:spAutoFit/>
          </a:bodyPr>
          <a:lstStyle/>
          <a:p>
            <a:pPr algn="just">
              <a:lnSpc>
                <a:spcPct val="150000"/>
              </a:lnSpc>
            </a:pPr>
            <a:r>
              <a:rPr lang="en-US" altLang="zh-CN" sz="2800" kern="100" dirty="0" smtClean="0">
                <a:solidFill>
                  <a:schemeClr val="accent6">
                    <a:lumMod val="75000"/>
                  </a:schemeClr>
                </a:solidFill>
                <a:latin typeface="Times New Roman"/>
                <a:ea typeface="华文细黑"/>
                <a:cs typeface="Courier New"/>
              </a:rPr>
              <a:t>(6)</a:t>
            </a:r>
            <a:r>
              <a:rPr lang="en-US" altLang="zh-CN" sz="2800" kern="100" dirty="0">
                <a:solidFill>
                  <a:schemeClr val="accent6">
                    <a:lumMod val="75000"/>
                  </a:schemeClr>
                </a:solidFill>
                <a:latin typeface="Times New Roman"/>
                <a:ea typeface="华文细黑"/>
                <a:cs typeface="Times New Roman"/>
              </a:rPr>
              <a:t> </a:t>
            </a:r>
            <a:r>
              <a:rPr lang="en-US" altLang="zh-CN" sz="2800" kern="100" dirty="0" smtClean="0">
                <a:solidFill>
                  <a:schemeClr val="accent6">
                    <a:lumMod val="75000"/>
                  </a:schemeClr>
                </a:solidFill>
                <a:latin typeface="Times New Roman"/>
                <a:ea typeface="华文细黑"/>
                <a:cs typeface="Times New Roman"/>
              </a:rPr>
              <a:t> </a:t>
            </a:r>
            <a:r>
              <a:rPr lang="en-US" altLang="zh-CN" sz="2800" kern="100" dirty="0" smtClean="0">
                <a:solidFill>
                  <a:schemeClr val="accent6">
                    <a:lumMod val="75000"/>
                  </a:schemeClr>
                </a:solidFill>
                <a:latin typeface="Times New Roman"/>
                <a:ea typeface="华文细黑"/>
                <a:cs typeface="Courier New"/>
              </a:rPr>
              <a:t>CH</a:t>
            </a:r>
            <a:r>
              <a:rPr lang="en-US" altLang="zh-CN" sz="2800" kern="100" baseline="-25000" dirty="0" smtClean="0">
                <a:solidFill>
                  <a:schemeClr val="accent6">
                    <a:lumMod val="75000"/>
                  </a:schemeClr>
                </a:solidFill>
                <a:latin typeface="Times New Roman"/>
                <a:ea typeface="华文细黑"/>
                <a:cs typeface="Courier New"/>
              </a:rPr>
              <a:t>3</a:t>
            </a:r>
            <a:r>
              <a:rPr lang="en-US" altLang="zh-CN" sz="2800" kern="100" dirty="0" smtClean="0">
                <a:solidFill>
                  <a:schemeClr val="accent6">
                    <a:lumMod val="75000"/>
                  </a:schemeClr>
                </a:solidFill>
                <a:latin typeface="Times New Roman"/>
                <a:ea typeface="华文细黑"/>
                <a:cs typeface="Courier New"/>
              </a:rPr>
              <a:t>COOCH</a:t>
            </a:r>
            <a:r>
              <a:rPr lang="en-US" altLang="zh-CN" sz="2800" kern="100" baseline="-25000" dirty="0" smtClean="0">
                <a:solidFill>
                  <a:schemeClr val="accent6">
                    <a:lumMod val="75000"/>
                  </a:schemeClr>
                </a:solidFill>
                <a:latin typeface="Times New Roman"/>
                <a:ea typeface="华文细黑"/>
                <a:cs typeface="Courier New"/>
              </a:rPr>
              <a:t>2</a:t>
            </a:r>
            <a:r>
              <a:rPr lang="en-US" altLang="zh-CN" sz="2800" kern="100" dirty="0" smtClean="0">
                <a:solidFill>
                  <a:schemeClr val="accent6">
                    <a:lumMod val="75000"/>
                  </a:schemeClr>
                </a:solidFill>
                <a:latin typeface="Times New Roman"/>
                <a:ea typeface="华文细黑"/>
                <a:cs typeface="Courier New"/>
              </a:rPr>
              <a:t>CH</a:t>
            </a:r>
            <a:r>
              <a:rPr lang="en-US" altLang="zh-CN" sz="2800" kern="100" baseline="-25000" dirty="0" smtClean="0">
                <a:solidFill>
                  <a:schemeClr val="accent6">
                    <a:lumMod val="75000"/>
                  </a:schemeClr>
                </a:solidFill>
                <a:latin typeface="Times New Roman"/>
                <a:ea typeface="华文细黑"/>
                <a:cs typeface="Courier New"/>
              </a:rPr>
              <a:t>2</a:t>
            </a:r>
            <a:r>
              <a:rPr lang="en-US" altLang="zh-CN" sz="2800" kern="100" dirty="0" smtClean="0">
                <a:solidFill>
                  <a:schemeClr val="accent6">
                    <a:lumMod val="75000"/>
                  </a:schemeClr>
                </a:solidFill>
                <a:latin typeface="Times New Roman"/>
                <a:ea typeface="华文细黑"/>
                <a:cs typeface="Courier New"/>
              </a:rPr>
              <a:t>OOCCH</a:t>
            </a:r>
            <a:r>
              <a:rPr lang="en-US" altLang="zh-CN" sz="2800" kern="100" baseline="-25000" dirty="0" smtClean="0">
                <a:solidFill>
                  <a:schemeClr val="accent6">
                    <a:lumMod val="75000"/>
                  </a:schemeClr>
                </a:solidFill>
                <a:latin typeface="Times New Roman"/>
                <a:ea typeface="华文细黑"/>
                <a:cs typeface="Courier New"/>
              </a:rPr>
              <a:t>3</a:t>
            </a:r>
            <a:r>
              <a:rPr lang="zh-CN" altLang="zh-CN" sz="2800" kern="100" dirty="0" smtClean="0">
                <a:solidFill>
                  <a:schemeClr val="accent6">
                    <a:lumMod val="75000"/>
                  </a:schemeClr>
                </a:solidFill>
                <a:latin typeface="Times New Roman"/>
                <a:ea typeface="华文细黑"/>
                <a:cs typeface="Times New Roman"/>
              </a:rPr>
              <a:t>、</a:t>
            </a:r>
            <a:endParaRPr lang="zh-CN" altLang="zh-CN" sz="2800" kern="100" dirty="0" smtClean="0">
              <a:solidFill>
                <a:schemeClr val="accent6">
                  <a:lumMod val="75000"/>
                </a:schemeClr>
              </a:solidFill>
              <a:latin typeface="宋体"/>
              <a:cs typeface="Courier New"/>
            </a:endParaRPr>
          </a:p>
          <a:p>
            <a:pPr algn="just">
              <a:lnSpc>
                <a:spcPct val="150000"/>
              </a:lnSpc>
              <a:spcAft>
                <a:spcPts val="0"/>
              </a:spcAft>
            </a:pPr>
            <a:r>
              <a:rPr lang="en-US" altLang="zh-CN" sz="2800" kern="100" dirty="0" smtClean="0">
                <a:solidFill>
                  <a:schemeClr val="accent6">
                    <a:lumMod val="75000"/>
                  </a:schemeClr>
                </a:solidFill>
                <a:latin typeface="Times New Roman"/>
                <a:ea typeface="华文细黑"/>
                <a:cs typeface="Courier New"/>
              </a:rPr>
              <a:t>CH</a:t>
            </a:r>
            <a:r>
              <a:rPr lang="en-US" altLang="zh-CN" sz="2800" kern="100" baseline="-25000" dirty="0" smtClean="0">
                <a:solidFill>
                  <a:schemeClr val="accent6">
                    <a:lumMod val="75000"/>
                  </a:schemeClr>
                </a:solidFill>
                <a:latin typeface="Times New Roman"/>
                <a:ea typeface="华文细黑"/>
                <a:cs typeface="Courier New"/>
              </a:rPr>
              <a:t>3</a:t>
            </a:r>
            <a:r>
              <a:rPr lang="en-US" altLang="zh-CN" sz="2800" kern="100" dirty="0" smtClean="0">
                <a:solidFill>
                  <a:schemeClr val="accent6">
                    <a:lumMod val="75000"/>
                  </a:schemeClr>
                </a:solidFill>
                <a:latin typeface="Times New Roman"/>
                <a:ea typeface="华文细黑"/>
                <a:cs typeface="Courier New"/>
              </a:rPr>
              <a:t>CH</a:t>
            </a:r>
            <a:r>
              <a:rPr lang="en-US" altLang="zh-CN" sz="2800" kern="100" baseline="-25000" dirty="0" smtClean="0">
                <a:solidFill>
                  <a:schemeClr val="accent6">
                    <a:lumMod val="75000"/>
                  </a:schemeClr>
                </a:solidFill>
                <a:latin typeface="Times New Roman"/>
                <a:ea typeface="华文细黑"/>
                <a:cs typeface="Courier New"/>
              </a:rPr>
              <a:t>2</a:t>
            </a:r>
            <a:r>
              <a:rPr lang="en-US" altLang="zh-CN" sz="2800" kern="100" dirty="0" smtClean="0">
                <a:solidFill>
                  <a:schemeClr val="accent6">
                    <a:lumMod val="75000"/>
                  </a:schemeClr>
                </a:solidFill>
                <a:latin typeface="Times New Roman"/>
                <a:ea typeface="华文细黑"/>
                <a:cs typeface="Courier New"/>
              </a:rPr>
              <a:t>OOCCOOCH</a:t>
            </a:r>
            <a:r>
              <a:rPr lang="en-US" altLang="zh-CN" sz="2800" kern="100" baseline="-25000" dirty="0" smtClean="0">
                <a:solidFill>
                  <a:schemeClr val="accent6">
                    <a:lumMod val="75000"/>
                  </a:schemeClr>
                </a:solidFill>
                <a:latin typeface="Times New Roman"/>
                <a:ea typeface="华文细黑"/>
                <a:cs typeface="Courier New"/>
              </a:rPr>
              <a:t>2</a:t>
            </a:r>
            <a:r>
              <a:rPr lang="en-US" altLang="zh-CN" sz="2800" kern="100" dirty="0" smtClean="0">
                <a:solidFill>
                  <a:schemeClr val="accent6">
                    <a:lumMod val="75000"/>
                  </a:schemeClr>
                </a:solidFill>
                <a:latin typeface="Times New Roman"/>
                <a:ea typeface="华文细黑"/>
                <a:cs typeface="Courier New"/>
              </a:rPr>
              <a:t>CH</a:t>
            </a:r>
            <a:r>
              <a:rPr lang="en-US" altLang="zh-CN" sz="2800" kern="100" baseline="-25000" dirty="0" smtClean="0">
                <a:solidFill>
                  <a:schemeClr val="accent6">
                    <a:lumMod val="75000"/>
                  </a:schemeClr>
                </a:solidFill>
                <a:latin typeface="Times New Roman"/>
                <a:ea typeface="华文细黑"/>
                <a:cs typeface="Courier New"/>
              </a:rPr>
              <a:t>3</a:t>
            </a:r>
            <a:r>
              <a:rPr lang="zh-CN" altLang="zh-CN" sz="2800" kern="100" dirty="0">
                <a:solidFill>
                  <a:schemeClr val="accent6">
                    <a:lumMod val="75000"/>
                  </a:schemeClr>
                </a:solidFill>
                <a:latin typeface="Times New Roman"/>
                <a:ea typeface="华文细黑"/>
                <a:cs typeface="Times New Roman"/>
              </a:rPr>
              <a:t>、</a:t>
            </a:r>
            <a:endParaRPr lang="zh-CN" altLang="zh-CN" sz="2800" kern="100" dirty="0">
              <a:solidFill>
                <a:schemeClr val="accent6">
                  <a:lumMod val="75000"/>
                </a:schemeClr>
              </a:solidFill>
              <a:latin typeface="宋体"/>
              <a:cs typeface="Courier New"/>
            </a:endParaRPr>
          </a:p>
          <a:p>
            <a:pPr algn="just">
              <a:lnSpc>
                <a:spcPct val="150000"/>
              </a:lnSpc>
              <a:spcAft>
                <a:spcPts val="0"/>
              </a:spcAft>
            </a:pPr>
            <a:r>
              <a:rPr lang="en-US" altLang="zh-CN" sz="2800" kern="100" dirty="0">
                <a:solidFill>
                  <a:schemeClr val="accent6">
                    <a:lumMod val="75000"/>
                  </a:schemeClr>
                </a:solidFill>
                <a:latin typeface="Times New Roman"/>
                <a:ea typeface="华文细黑"/>
                <a:cs typeface="Courier New"/>
              </a:rPr>
              <a:t>CH</a:t>
            </a:r>
            <a:r>
              <a:rPr lang="en-US" altLang="zh-CN" sz="2800" kern="100" baseline="-25000" dirty="0">
                <a:solidFill>
                  <a:schemeClr val="accent6">
                    <a:lumMod val="75000"/>
                  </a:schemeClr>
                </a:solidFill>
                <a:latin typeface="Times New Roman"/>
                <a:ea typeface="华文细黑"/>
                <a:cs typeface="Courier New"/>
              </a:rPr>
              <a:t>3</a:t>
            </a:r>
            <a:r>
              <a:rPr lang="en-US" altLang="zh-CN" sz="2800" kern="100" dirty="0">
                <a:solidFill>
                  <a:schemeClr val="accent6">
                    <a:lumMod val="75000"/>
                  </a:schemeClr>
                </a:solidFill>
                <a:latin typeface="Times New Roman"/>
                <a:ea typeface="华文细黑"/>
                <a:cs typeface="Courier New"/>
              </a:rPr>
              <a:t>OOCCH</a:t>
            </a:r>
            <a:r>
              <a:rPr lang="en-US" altLang="zh-CN" sz="2800" kern="100" baseline="-25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Times New Roman"/>
                <a:ea typeface="华文细黑"/>
                <a:cs typeface="Courier New"/>
              </a:rPr>
              <a:t>CH</a:t>
            </a:r>
            <a:r>
              <a:rPr lang="en-US" altLang="zh-CN" sz="2800" kern="100" baseline="-25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Times New Roman"/>
                <a:ea typeface="华文细黑"/>
                <a:cs typeface="Courier New"/>
              </a:rPr>
              <a:t>COOCH</a:t>
            </a:r>
            <a:r>
              <a:rPr lang="en-US" altLang="zh-CN" sz="2800" kern="100" baseline="-25000" dirty="0">
                <a:solidFill>
                  <a:schemeClr val="accent6">
                    <a:lumMod val="75000"/>
                  </a:schemeClr>
                </a:solidFill>
                <a:latin typeface="Times New Roman"/>
                <a:ea typeface="华文细黑"/>
                <a:cs typeface="Courier New"/>
              </a:rPr>
              <a:t>3</a:t>
            </a:r>
            <a:endParaRPr lang="zh-CN" altLang="zh-CN" sz="2800" kern="100" dirty="0">
              <a:solidFill>
                <a:schemeClr val="accent6">
                  <a:lumMod val="75000"/>
                </a:schemeClr>
              </a:solidFill>
              <a:effectLst/>
              <a:latin typeface="宋体"/>
              <a:cs typeface="Courier New"/>
            </a:endParaRPr>
          </a:p>
        </p:txBody>
      </p:sp>
      <p:sp>
        <p:nvSpPr>
          <p:cNvPr id="23" name="Rectangle 21">
            <a:hlinkClick r:id="rId2" action="ppaction://hlinksldjump"/>
          </p:cNvPr>
          <p:cNvSpPr>
            <a:spLocks noChangeArrowheads="1"/>
          </p:cNvSpPr>
          <p:nvPr/>
        </p:nvSpPr>
        <p:spPr bwMode="auto">
          <a:xfrm>
            <a:off x="10024894" y="-265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4" name="Rectangle 21">
            <a:hlinkClick r:id="rId3" action="ppaction://hlinksldjump"/>
          </p:cNvPr>
          <p:cNvSpPr>
            <a:spLocks noChangeArrowheads="1"/>
          </p:cNvSpPr>
          <p:nvPr/>
        </p:nvSpPr>
        <p:spPr bwMode="auto">
          <a:xfrm>
            <a:off x="10527072" y="-265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5" name="Rectangle 21">
            <a:hlinkClick r:id="rId4" action="ppaction://hlinksldjump"/>
          </p:cNvPr>
          <p:cNvSpPr>
            <a:spLocks noChangeArrowheads="1"/>
          </p:cNvSpPr>
          <p:nvPr/>
        </p:nvSpPr>
        <p:spPr bwMode="auto">
          <a:xfrm>
            <a:off x="11005108" y="-265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6" name="Rectangle 21">
            <a:hlinkClick r:id="rId5" action="ppaction://hlinksldjump"/>
          </p:cNvPr>
          <p:cNvSpPr>
            <a:spLocks noChangeArrowheads="1"/>
          </p:cNvSpPr>
          <p:nvPr/>
        </p:nvSpPr>
        <p:spPr bwMode="auto">
          <a:xfrm>
            <a:off x="11459002" y="-265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Tree>
    <p:extLst>
      <p:ext uri="{BB962C8B-B14F-4D97-AF65-F5344CB8AC3E}">
        <p14:creationId xmlns:p14="http://schemas.microsoft.com/office/powerpoint/2010/main" val="30850765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75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7"/>
          <p:cNvSpPr>
            <a:spLocks noChangeArrowheads="1"/>
          </p:cNvSpPr>
          <p:nvPr/>
        </p:nvSpPr>
        <p:spPr bwMode="gray">
          <a:xfrm>
            <a:off x="0" y="2216059"/>
            <a:ext cx="12190413" cy="2223023"/>
          </a:xfrm>
          <a:prstGeom prst="rect">
            <a:avLst/>
          </a:prstGeom>
          <a:solidFill>
            <a:srgbClr val="00CCFF"/>
          </a:solidFill>
          <a:ln w="9525">
            <a:noFill/>
            <a:miter lim="800000"/>
            <a:headEnd/>
            <a:tailEnd/>
          </a:ln>
        </p:spPr>
        <p:txBody>
          <a:bodyPr wrap="none" lIns="91375" tIns="45688" rIns="91375" bIns="45688" anchor="ctr"/>
          <a:lstStyle/>
          <a:p>
            <a:pPr>
              <a:defRPr/>
            </a:pPr>
            <a:endParaRPr lang="zh-CN" altLang="en-US" kern="0">
              <a:solidFill>
                <a:sysClr val="windowText" lastClr="000000"/>
              </a:solidFill>
              <a:latin typeface="Arial"/>
            </a:endParaRPr>
          </a:p>
        </p:txBody>
      </p:sp>
      <p:sp>
        <p:nvSpPr>
          <p:cNvPr id="7" name="矩形 6"/>
          <p:cNvSpPr/>
          <p:nvPr/>
        </p:nvSpPr>
        <p:spPr>
          <a:xfrm>
            <a:off x="3790218" y="2235464"/>
            <a:ext cx="5113300" cy="1410354"/>
          </a:xfrm>
          <a:prstGeom prst="rect">
            <a:avLst/>
          </a:prstGeom>
        </p:spPr>
        <p:txBody>
          <a:bodyPr wrap="square" lIns="91410" tIns="45704" rIns="91410" bIns="45704">
            <a:spAutoFit/>
          </a:bodyPr>
          <a:lstStyle/>
          <a:p>
            <a:pPr>
              <a:lnSpc>
                <a:spcPct val="130000"/>
              </a:lnSpc>
              <a:defRPr/>
            </a:pPr>
            <a:r>
              <a:rPr lang="zh-CN" altLang="en-US" sz="7300" b="1" dirty="0" smtClean="0">
                <a:solidFill>
                  <a:schemeClr val="accent6">
                    <a:lumMod val="75000"/>
                  </a:schemeClr>
                </a:solidFill>
                <a:effectLst>
                  <a:outerShdw blurRad="38100" dist="38100" dir="2700000" algn="tl">
                    <a:srgbClr val="000000">
                      <a:alpha val="43137"/>
                    </a:srgbClr>
                  </a:outerShdw>
                  <a:reflection blurRad="25400" stA="30000" endPos="30000" dist="50800" dir="5400000" sy="-100000" algn="bl" rotWithShape="0"/>
                </a:effectLst>
                <a:latin typeface="微软雅黑" pitchFamily="34" charset="-122"/>
                <a:ea typeface="微软雅黑" pitchFamily="34" charset="-122"/>
              </a:rPr>
              <a:t>本课结束</a:t>
            </a:r>
            <a:endParaRPr lang="zh-CN" altLang="en-US" sz="7300" b="1" dirty="0">
              <a:solidFill>
                <a:schemeClr val="accent6">
                  <a:lumMod val="75000"/>
                </a:schemeClr>
              </a:solidFill>
              <a:effectLst>
                <a:outerShdw blurRad="38100" dist="38100" dir="2700000" algn="tl">
                  <a:srgbClr val="000000">
                    <a:alpha val="43137"/>
                  </a:srgbClr>
                </a:outerShdw>
                <a:reflection blurRad="25400" stA="30000" endPos="30000" dist="50800" dir="5400000" sy="-100000" algn="bl" rotWithShape="0"/>
              </a:effectLst>
              <a:latin typeface="微软雅黑" pitchFamily="34" charset="-122"/>
              <a:ea typeface="微软雅黑" pitchFamily="34" charset="-122"/>
            </a:endParaRPr>
          </a:p>
        </p:txBody>
      </p:sp>
      <p:sp>
        <p:nvSpPr>
          <p:cNvPr id="8" name="标题 1"/>
          <p:cNvSpPr txBox="1">
            <a:spLocks/>
          </p:cNvSpPr>
          <p:nvPr/>
        </p:nvSpPr>
        <p:spPr>
          <a:xfrm>
            <a:off x="2793174" y="3468210"/>
            <a:ext cx="5471896" cy="1215276"/>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a:solidFill>
                  <a:schemeClr val="bg1"/>
                </a:solidFill>
                <a:latin typeface="微软雅黑" pitchFamily="34" charset="-122"/>
                <a:ea typeface="微软雅黑" pitchFamily="34" charset="-122"/>
              </a:rPr>
              <a:t>更多精彩内容请登录：</a:t>
            </a:r>
          </a:p>
        </p:txBody>
      </p:sp>
      <p:sp>
        <p:nvSpPr>
          <p:cNvPr id="9" name="标题 1">
            <a:hlinkClick r:id="rId2"/>
          </p:cNvPr>
          <p:cNvSpPr txBox="1">
            <a:spLocks/>
          </p:cNvSpPr>
          <p:nvPr/>
        </p:nvSpPr>
        <p:spPr>
          <a:xfrm>
            <a:off x="5896103" y="3429794"/>
            <a:ext cx="3968431" cy="1215276"/>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700" b="1" dirty="0">
                <a:solidFill>
                  <a:schemeClr val="bg1"/>
                </a:solidFill>
                <a:latin typeface="微软雅黑" pitchFamily="34" charset="-122"/>
                <a:ea typeface="微软雅黑" pitchFamily="34" charset="-122"/>
              </a:rPr>
              <a:t>www.91taoke.com</a:t>
            </a:r>
            <a:endParaRPr lang="zh-CN" altLang="en-US" sz="27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9872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435">
                                          <p:stCondLst>
                                            <p:cond delay="0"/>
                                          </p:stCondLst>
                                        </p:cTn>
                                        <p:tgtEl>
                                          <p:spTgt spid="8"/>
                                        </p:tgtEl>
                                      </p:cBhvr>
                                    </p:animEffect>
                                    <p:anim calcmode="lin" valueType="num">
                                      <p:cBhvr>
                                        <p:cTn id="8" dur="1367"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8"/>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8"/>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8"/>
                                        </p:tgtEl>
                                        <p:attrNameLst>
                                          <p:attrName>ppt_y</p:attrName>
                                        </p:attrNameLst>
                                      </p:cBhvr>
                                      <p:tavLst>
                                        <p:tav tm="0" fmla="#ppt_y-sin(pi*$)/81">
                                          <p:val>
                                            <p:fltVal val="0"/>
                                          </p:val>
                                        </p:tav>
                                        <p:tav tm="100000">
                                          <p:val>
                                            <p:fltVal val="1"/>
                                          </p:val>
                                        </p:tav>
                                      </p:tavLst>
                                    </p:anim>
                                    <p:animScale>
                                      <p:cBhvr>
                                        <p:cTn id="13" dur="20">
                                          <p:stCondLst>
                                            <p:cond delay="487"/>
                                          </p:stCondLst>
                                        </p:cTn>
                                        <p:tgtEl>
                                          <p:spTgt spid="8"/>
                                        </p:tgtEl>
                                      </p:cBhvr>
                                      <p:to x="100000" y="60000"/>
                                    </p:animScale>
                                    <p:animScale>
                                      <p:cBhvr>
                                        <p:cTn id="14" dur="124" decel="50000">
                                          <p:stCondLst>
                                            <p:cond delay="507"/>
                                          </p:stCondLst>
                                        </p:cTn>
                                        <p:tgtEl>
                                          <p:spTgt spid="8"/>
                                        </p:tgtEl>
                                      </p:cBhvr>
                                      <p:to x="100000" y="100000"/>
                                    </p:animScale>
                                    <p:animScale>
                                      <p:cBhvr>
                                        <p:cTn id="15" dur="20">
                                          <p:stCondLst>
                                            <p:cond delay="984"/>
                                          </p:stCondLst>
                                        </p:cTn>
                                        <p:tgtEl>
                                          <p:spTgt spid="8"/>
                                        </p:tgtEl>
                                      </p:cBhvr>
                                      <p:to x="100000" y="80000"/>
                                    </p:animScale>
                                    <p:animScale>
                                      <p:cBhvr>
                                        <p:cTn id="16" dur="124" decel="50000">
                                          <p:stCondLst>
                                            <p:cond delay="1004"/>
                                          </p:stCondLst>
                                        </p:cTn>
                                        <p:tgtEl>
                                          <p:spTgt spid="8"/>
                                        </p:tgtEl>
                                      </p:cBhvr>
                                      <p:to x="100000" y="100000"/>
                                    </p:animScale>
                                    <p:animScale>
                                      <p:cBhvr>
                                        <p:cTn id="17" dur="20">
                                          <p:stCondLst>
                                            <p:cond delay="1231"/>
                                          </p:stCondLst>
                                        </p:cTn>
                                        <p:tgtEl>
                                          <p:spTgt spid="8"/>
                                        </p:tgtEl>
                                      </p:cBhvr>
                                      <p:to x="100000" y="90000"/>
                                    </p:animScale>
                                    <p:animScale>
                                      <p:cBhvr>
                                        <p:cTn id="18" dur="124" decel="50000">
                                          <p:stCondLst>
                                            <p:cond delay="1251"/>
                                          </p:stCondLst>
                                        </p:cTn>
                                        <p:tgtEl>
                                          <p:spTgt spid="8"/>
                                        </p:tgtEl>
                                      </p:cBhvr>
                                      <p:to x="100000" y="100000"/>
                                    </p:animScale>
                                    <p:animScale>
                                      <p:cBhvr>
                                        <p:cTn id="19" dur="20">
                                          <p:stCondLst>
                                            <p:cond delay="1356"/>
                                          </p:stCondLst>
                                        </p:cTn>
                                        <p:tgtEl>
                                          <p:spTgt spid="8"/>
                                        </p:tgtEl>
                                      </p:cBhvr>
                                      <p:to x="100000" y="95000"/>
                                    </p:animScale>
                                    <p:animScale>
                                      <p:cBhvr>
                                        <p:cTn id="20" dur="124" decel="50000">
                                          <p:stCondLst>
                                            <p:cond delay="1376"/>
                                          </p:stCondLst>
                                        </p:cTn>
                                        <p:tgtEl>
                                          <p:spTgt spid="8"/>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down)">
                                      <p:cBhvr>
                                        <p:cTn id="23" dur="435">
                                          <p:stCondLst>
                                            <p:cond delay="0"/>
                                          </p:stCondLst>
                                        </p:cTn>
                                        <p:tgtEl>
                                          <p:spTgt spid="9"/>
                                        </p:tgtEl>
                                      </p:cBhvr>
                                    </p:animEffect>
                                    <p:anim calcmode="lin" valueType="num">
                                      <p:cBhvr>
                                        <p:cTn id="24" dur="1367"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25" dur="498"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26" dur="498" tmFilter="0, 0; 0.125,0.2665; 0.25,0.4; 0.375,0.465; 0.5,0.5;  0.625,0.535; 0.75,0.6; 0.875,0.7335; 1,1">
                                          <p:stCondLst>
                                            <p:cond delay="498"/>
                                          </p:stCondLst>
                                        </p:cTn>
                                        <p:tgtEl>
                                          <p:spTgt spid="9"/>
                                        </p:tgtEl>
                                        <p:attrNameLst>
                                          <p:attrName>ppt_y</p:attrName>
                                        </p:attrNameLst>
                                      </p:cBhvr>
                                      <p:tavLst>
                                        <p:tav tm="0" fmla="#ppt_y-sin(pi*$)/9">
                                          <p:val>
                                            <p:fltVal val="0"/>
                                          </p:val>
                                        </p:tav>
                                        <p:tav tm="100000">
                                          <p:val>
                                            <p:fltVal val="1"/>
                                          </p:val>
                                        </p:tav>
                                      </p:tavLst>
                                    </p:anim>
                                    <p:anim calcmode="lin" valueType="num">
                                      <p:cBhvr>
                                        <p:cTn id="27" dur="249" tmFilter="0, 0; 0.125,0.2665; 0.25,0.4; 0.375,0.465; 0.5,0.5;  0.625,0.535; 0.75,0.6; 0.875,0.7335; 1,1">
                                          <p:stCondLst>
                                            <p:cond delay="993"/>
                                          </p:stCondLst>
                                        </p:cTn>
                                        <p:tgtEl>
                                          <p:spTgt spid="9"/>
                                        </p:tgtEl>
                                        <p:attrNameLst>
                                          <p:attrName>ppt_y</p:attrName>
                                        </p:attrNameLst>
                                      </p:cBhvr>
                                      <p:tavLst>
                                        <p:tav tm="0" fmla="#ppt_y-sin(pi*$)/27">
                                          <p:val>
                                            <p:fltVal val="0"/>
                                          </p:val>
                                        </p:tav>
                                        <p:tav tm="100000">
                                          <p:val>
                                            <p:fltVal val="1"/>
                                          </p:val>
                                        </p:tav>
                                      </p:tavLst>
                                    </p:anim>
                                    <p:anim calcmode="lin" valueType="num">
                                      <p:cBhvr>
                                        <p:cTn id="28" dur="123" tmFilter="0, 0; 0.125,0.2665; 0.25,0.4; 0.375,0.465; 0.5,0.5;  0.625,0.535; 0.75,0.6; 0.875,0.7335; 1,1">
                                          <p:stCondLst>
                                            <p:cond delay="1242"/>
                                          </p:stCondLst>
                                        </p:cTn>
                                        <p:tgtEl>
                                          <p:spTgt spid="9"/>
                                        </p:tgtEl>
                                        <p:attrNameLst>
                                          <p:attrName>ppt_y</p:attrName>
                                        </p:attrNameLst>
                                      </p:cBhvr>
                                      <p:tavLst>
                                        <p:tav tm="0" fmla="#ppt_y-sin(pi*$)/81">
                                          <p:val>
                                            <p:fltVal val="0"/>
                                          </p:val>
                                        </p:tav>
                                        <p:tav tm="100000">
                                          <p:val>
                                            <p:fltVal val="1"/>
                                          </p:val>
                                        </p:tav>
                                      </p:tavLst>
                                    </p:anim>
                                    <p:animScale>
                                      <p:cBhvr>
                                        <p:cTn id="29" dur="20">
                                          <p:stCondLst>
                                            <p:cond delay="487"/>
                                          </p:stCondLst>
                                        </p:cTn>
                                        <p:tgtEl>
                                          <p:spTgt spid="9"/>
                                        </p:tgtEl>
                                      </p:cBhvr>
                                      <p:to x="100000" y="60000"/>
                                    </p:animScale>
                                    <p:animScale>
                                      <p:cBhvr>
                                        <p:cTn id="30" dur="124" decel="50000">
                                          <p:stCondLst>
                                            <p:cond delay="507"/>
                                          </p:stCondLst>
                                        </p:cTn>
                                        <p:tgtEl>
                                          <p:spTgt spid="9"/>
                                        </p:tgtEl>
                                      </p:cBhvr>
                                      <p:to x="100000" y="100000"/>
                                    </p:animScale>
                                    <p:animScale>
                                      <p:cBhvr>
                                        <p:cTn id="31" dur="20">
                                          <p:stCondLst>
                                            <p:cond delay="984"/>
                                          </p:stCondLst>
                                        </p:cTn>
                                        <p:tgtEl>
                                          <p:spTgt spid="9"/>
                                        </p:tgtEl>
                                      </p:cBhvr>
                                      <p:to x="100000" y="80000"/>
                                    </p:animScale>
                                    <p:animScale>
                                      <p:cBhvr>
                                        <p:cTn id="32" dur="124" decel="50000">
                                          <p:stCondLst>
                                            <p:cond delay="1004"/>
                                          </p:stCondLst>
                                        </p:cTn>
                                        <p:tgtEl>
                                          <p:spTgt spid="9"/>
                                        </p:tgtEl>
                                      </p:cBhvr>
                                      <p:to x="100000" y="100000"/>
                                    </p:animScale>
                                    <p:animScale>
                                      <p:cBhvr>
                                        <p:cTn id="33" dur="20">
                                          <p:stCondLst>
                                            <p:cond delay="1231"/>
                                          </p:stCondLst>
                                        </p:cTn>
                                        <p:tgtEl>
                                          <p:spTgt spid="9"/>
                                        </p:tgtEl>
                                      </p:cBhvr>
                                      <p:to x="100000" y="90000"/>
                                    </p:animScale>
                                    <p:animScale>
                                      <p:cBhvr>
                                        <p:cTn id="34" dur="124" decel="50000">
                                          <p:stCondLst>
                                            <p:cond delay="1251"/>
                                          </p:stCondLst>
                                        </p:cTn>
                                        <p:tgtEl>
                                          <p:spTgt spid="9"/>
                                        </p:tgtEl>
                                      </p:cBhvr>
                                      <p:to x="100000" y="100000"/>
                                    </p:animScale>
                                    <p:animScale>
                                      <p:cBhvr>
                                        <p:cTn id="35" dur="20">
                                          <p:stCondLst>
                                            <p:cond delay="1356"/>
                                          </p:stCondLst>
                                        </p:cTn>
                                        <p:tgtEl>
                                          <p:spTgt spid="9"/>
                                        </p:tgtEl>
                                      </p:cBhvr>
                                      <p:to x="100000" y="95000"/>
                                    </p:animScale>
                                    <p:animScale>
                                      <p:cBhvr>
                                        <p:cTn id="36" dur="124" decel="50000">
                                          <p:stCondLst>
                                            <p:cond delay="1376"/>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theme/theme1.xml><?xml version="1.0" encoding="utf-8"?>
<a:theme xmlns:a="http://schemas.openxmlformats.org/drawingml/2006/main" name="6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基本">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4719</TotalTime>
  <Words>3384</Words>
  <Application>Microsoft Office PowerPoint</Application>
  <PresentationFormat>自定义</PresentationFormat>
  <Paragraphs>520</Paragraphs>
  <Slides>95</Slides>
  <Notes>8</Notes>
  <HiddenSlides>28</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95</vt:i4>
      </vt:variant>
    </vt:vector>
  </HeadingPairs>
  <TitlesOfParts>
    <vt:vector size="97" baseType="lpstr">
      <vt:lpstr>6_Office 主题</vt:lpstr>
      <vt:lpstr>文档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cp:lastModifiedBy>
  <cp:revision>814</cp:revision>
  <dcterms:created xsi:type="dcterms:W3CDTF">2014-11-27T01:03:08Z</dcterms:created>
  <dcterms:modified xsi:type="dcterms:W3CDTF">2016-02-29T10:40:17Z</dcterms:modified>
</cp:coreProperties>
</file>