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9CE3-108F-4FD3-9B01-7A123B01E7CB}" type="datetimeFigureOut">
              <a:rPr lang="zh-CN" altLang="en-US" smtClean="0"/>
              <a:t>2016-2-22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1525-E9A7-42FA-988A-95B4651375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9CE3-108F-4FD3-9B01-7A123B01E7CB}" type="datetimeFigureOut">
              <a:rPr lang="zh-CN" altLang="en-US" smtClean="0"/>
              <a:t>2016-2-22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1525-E9A7-42FA-988A-95B4651375E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9CE3-108F-4FD3-9B01-7A123B01E7CB}" type="datetimeFigureOut">
              <a:rPr lang="zh-CN" altLang="en-US" smtClean="0"/>
              <a:t>2016-2-22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1525-E9A7-42FA-988A-95B4651375E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9CE3-108F-4FD3-9B01-7A123B01E7CB}" type="datetimeFigureOut">
              <a:rPr lang="zh-CN" altLang="en-US" smtClean="0"/>
              <a:t>2016-2-22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1525-E9A7-42FA-988A-95B4651375E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9CE3-108F-4FD3-9B01-7A123B01E7CB}" type="datetimeFigureOut">
              <a:rPr lang="zh-CN" altLang="en-US" smtClean="0"/>
              <a:t>2016-2-22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1525-E9A7-42FA-988A-95B4651375E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9CE3-108F-4FD3-9B01-7A123B01E7CB}" type="datetimeFigureOut">
              <a:rPr lang="zh-CN" altLang="en-US" smtClean="0"/>
              <a:t>2016-2-22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1525-E9A7-42FA-988A-95B4651375E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9CE3-108F-4FD3-9B01-7A123B01E7CB}" type="datetimeFigureOut">
              <a:rPr lang="zh-CN" altLang="en-US" smtClean="0"/>
              <a:t>2016-2-22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1525-E9A7-42FA-988A-95B4651375E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9CE3-108F-4FD3-9B01-7A123B01E7CB}" type="datetimeFigureOut">
              <a:rPr lang="zh-CN" altLang="en-US" smtClean="0"/>
              <a:t>2016-2-22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1525-E9A7-42FA-988A-95B4651375E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9CE3-108F-4FD3-9B01-7A123B01E7CB}" type="datetimeFigureOut">
              <a:rPr lang="zh-CN" altLang="en-US" smtClean="0"/>
              <a:t>2016-2-22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1525-E9A7-42FA-988A-95B4651375E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9CE3-108F-4FD3-9B01-7A123B01E7CB}" type="datetimeFigureOut">
              <a:rPr lang="zh-CN" altLang="en-US" smtClean="0"/>
              <a:t>2016-2-22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1525-E9A7-42FA-988A-95B4651375E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06BE9CE3-108F-4FD3-9B01-7A123B01E7CB}" type="datetimeFigureOut">
              <a:rPr lang="zh-CN" altLang="en-US" smtClean="0"/>
              <a:t>2016-2-22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7C6A1525-E9A7-42FA-988A-95B4651375E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6BE9CE3-108F-4FD3-9B01-7A123B01E7CB}" type="datetimeFigureOut">
              <a:rPr lang="zh-CN" altLang="en-US" smtClean="0"/>
              <a:t>2016-2-22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C6A1525-E9A7-42FA-988A-95B4651375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conduct%20electricity" TargetMode="External"/><Relationship Id="rId2" Type="http://schemas.openxmlformats.org/officeDocument/2006/relationships/hyperlink" Target="http://dict.cn/conduct%20an%20orchestr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ct.cn/conduct%20oneself%20with%20dign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abolish%20racial%20discrimination" TargetMode="External"/><Relationship Id="rId2" Type="http://schemas.openxmlformats.org/officeDocument/2006/relationships/hyperlink" Target="http://dict.cn/abolish%20a%20b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ct.cn/abolish%20the%20death%20penal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resign%20a%20task%20to%20sb" TargetMode="External"/><Relationship Id="rId2" Type="http://schemas.openxmlformats.org/officeDocument/2006/relationships/hyperlink" Target="http://dict.cn/resign%20one%27s%20posi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ambitious%20boy" TargetMode="External"/><Relationship Id="rId2" Type="http://schemas.openxmlformats.org/officeDocument/2006/relationships/hyperlink" Target="http://dict.cn/ambitious%20ai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be%20ambitious%20for%20social%20position" TargetMode="External"/><Relationship Id="rId5" Type="http://schemas.openxmlformats.org/officeDocument/2006/relationships/hyperlink" Target="http://dict.cn/be%20ambitious%20after%20wealth" TargetMode="External"/><Relationship Id="rId4" Type="http://schemas.openxmlformats.org/officeDocument/2006/relationships/hyperlink" Target="http://dict.cn/be%20ambitious%20for%20sth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criminal%20psychology" TargetMode="External"/><Relationship Id="rId3" Type="http://schemas.openxmlformats.org/officeDocument/2006/relationships/hyperlink" Target="http://dict.cn/absence%20without%20leave" TargetMode="External"/><Relationship Id="rId7" Type="http://schemas.openxmlformats.org/officeDocument/2006/relationships/hyperlink" Target="http://dict.cn/educational%20psychology" TargetMode="External"/><Relationship Id="rId2" Type="http://schemas.openxmlformats.org/officeDocument/2006/relationships/hyperlink" Target="http://dict.cn/absence%20of%20mi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clinical%20psychology" TargetMode="External"/><Relationship Id="rId5" Type="http://schemas.openxmlformats.org/officeDocument/2006/relationships/hyperlink" Target="http://dict.cn/behavioral%20psychology" TargetMode="External"/><Relationship Id="rId4" Type="http://schemas.openxmlformats.org/officeDocument/2006/relationships/hyperlink" Target="http://dict.cn/applied%20psycholog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schools%20of%20literature" TargetMode="External"/><Relationship Id="rId2" Type="http://schemas.openxmlformats.org/officeDocument/2006/relationships/hyperlink" Target="http://dict.cn/appreciate%E3%80%94create,%20criticize%E3%80%95%20litera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be%20congratulated%20on%E3%80%94for%E3%80%95" TargetMode="External"/><Relationship Id="rId5" Type="http://schemas.openxmlformats.org/officeDocument/2006/relationships/hyperlink" Target="http://dict.cn/congratulate%20warmly" TargetMode="External"/><Relationship Id="rId4" Type="http://schemas.openxmlformats.org/officeDocument/2006/relationships/hyperlink" Target="http://dict.cn/congratulate%20heartil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adequate%20to%20the%20occasion" TargetMode="External"/><Relationship Id="rId2" Type="http://schemas.openxmlformats.org/officeDocument/2006/relationships/hyperlink" Target="http://dict.cn/adequate%20measur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800" b="1" dirty="0" smtClean="0">
                <a:solidFill>
                  <a:srgbClr val="FF99FF"/>
                </a:solidFill>
              </a:rPr>
              <a:t>Adapt</a:t>
            </a:r>
            <a:r>
              <a:rPr lang="zh-CN" altLang="en-US" sz="3800" b="1" dirty="0" smtClean="0">
                <a:solidFill>
                  <a:srgbClr val="FF99FF"/>
                </a:solidFill>
              </a:rPr>
              <a:t> </a:t>
            </a:r>
            <a:r>
              <a:rPr lang="zh-CN" altLang="en-US" b="1" dirty="0" smtClean="0"/>
              <a:t>  </a:t>
            </a:r>
            <a:r>
              <a:rPr lang="en-US" altLang="zh-CN" b="1" dirty="0" err="1" smtClean="0"/>
              <a:t>vt.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改编；使适应  </a:t>
            </a:r>
            <a:r>
              <a:rPr lang="en-US" altLang="zh-CN" b="1" dirty="0" smtClean="0"/>
              <a:t>vi.</a:t>
            </a:r>
            <a:r>
              <a:rPr lang="zh-CN" altLang="en-US" b="1" dirty="0" smtClean="0"/>
              <a:t>适应；适合</a:t>
            </a:r>
            <a:endParaRPr lang="en-US" altLang="zh-CN" b="1" dirty="0" smtClean="0"/>
          </a:p>
          <a:p>
            <a:r>
              <a:rPr lang="zh-CN" altLang="en-US" b="1" dirty="0" smtClean="0">
                <a:effectLst/>
              </a:rPr>
              <a:t>用作及物动词 </a:t>
            </a:r>
            <a:r>
              <a:rPr lang="en-US" altLang="zh-CN" b="1" dirty="0" smtClean="0">
                <a:effectLst/>
              </a:rPr>
              <a:t>(</a:t>
            </a:r>
            <a:r>
              <a:rPr lang="en-US" altLang="zh-CN" b="1" dirty="0" err="1" smtClean="0">
                <a:effectLst/>
              </a:rPr>
              <a:t>vt.</a:t>
            </a:r>
            <a:r>
              <a:rPr lang="en-US" altLang="zh-CN" b="1" dirty="0" smtClean="0">
                <a:effectLst/>
              </a:rPr>
              <a:t>)</a:t>
            </a:r>
            <a:endParaRPr lang="en-US" altLang="zh-CN" b="1" dirty="0"/>
          </a:p>
          <a:p>
            <a:r>
              <a:rPr lang="zh-CN" altLang="en-US" b="1" dirty="0" smtClean="0">
                <a:effectLst/>
              </a:rPr>
              <a:t>她很快就适应了这种新气候。 </a:t>
            </a:r>
            <a:endParaRPr lang="en-US" altLang="zh-CN" b="1" dirty="0"/>
          </a:p>
          <a:p>
            <a:r>
              <a:rPr lang="en-US" altLang="zh-CN" b="1" u="sng" dirty="0" smtClean="0">
                <a:solidFill>
                  <a:srgbClr val="FFC000"/>
                </a:solidFill>
                <a:effectLst/>
              </a:rPr>
              <a:t>She </a:t>
            </a:r>
            <a:r>
              <a:rPr lang="en-US" altLang="zh-CN" b="1" i="1" u="sng" dirty="0" smtClean="0">
                <a:solidFill>
                  <a:srgbClr val="FFC000"/>
                </a:solidFill>
                <a:effectLst/>
              </a:rPr>
              <a:t>adapted</a:t>
            </a:r>
            <a:r>
              <a:rPr lang="en-US" altLang="zh-CN" b="1" u="sng" dirty="0" smtClean="0">
                <a:solidFill>
                  <a:srgbClr val="FFC000"/>
                </a:solidFill>
                <a:effectLst/>
              </a:rPr>
              <a:t> herself quickly to the new climate.</a:t>
            </a:r>
            <a:endParaRPr lang="zh-CN" altLang="en-US" b="1" u="sng" dirty="0" smtClean="0">
              <a:solidFill>
                <a:srgbClr val="FFC000"/>
              </a:solidFill>
              <a:effectLst/>
            </a:endParaRPr>
          </a:p>
          <a:p>
            <a:r>
              <a:rPr lang="zh-CN" altLang="en-US" b="1" dirty="0" smtClean="0">
                <a:effectLst/>
              </a:rPr>
              <a:t>用作不及物动词 </a:t>
            </a:r>
            <a:r>
              <a:rPr lang="en-US" altLang="zh-CN" b="1" dirty="0" smtClean="0">
                <a:effectLst/>
              </a:rPr>
              <a:t>(vi.)</a:t>
            </a:r>
            <a:endParaRPr lang="en-US" altLang="zh-CN" b="1" dirty="0"/>
          </a:p>
          <a:p>
            <a:r>
              <a:rPr lang="zh-CN" altLang="en-US" b="1" dirty="0" smtClean="0">
                <a:effectLst/>
              </a:rPr>
              <a:t>在社会中生活就要遵循社会行为准则。 </a:t>
            </a:r>
            <a:endParaRPr lang="en-US" altLang="zh-CN" b="1" dirty="0" smtClean="0">
              <a:effectLst/>
            </a:endParaRPr>
          </a:p>
          <a:p>
            <a:r>
              <a:rPr lang="en-US" altLang="zh-CN" b="1" u="sng" dirty="0" smtClean="0">
                <a:solidFill>
                  <a:srgbClr val="FFC000"/>
                </a:solidFill>
                <a:effectLst/>
              </a:rPr>
              <a:t>You must </a:t>
            </a:r>
            <a:r>
              <a:rPr lang="en-US" altLang="zh-CN" b="1" i="1" u="sng" dirty="0" smtClean="0">
                <a:solidFill>
                  <a:srgbClr val="FFC000"/>
                </a:solidFill>
                <a:effectLst/>
              </a:rPr>
              <a:t>adapt</a:t>
            </a:r>
            <a:r>
              <a:rPr lang="en-US" altLang="zh-CN" b="1" u="sng" dirty="0" smtClean="0">
                <a:solidFill>
                  <a:srgbClr val="FFC000"/>
                </a:solidFill>
                <a:effectLst/>
              </a:rPr>
              <a:t> to the norms of the society you live in.</a:t>
            </a:r>
          </a:p>
          <a:p>
            <a:r>
              <a:rPr lang="en-US" altLang="zh-CN" sz="3800" b="1" dirty="0" smtClean="0">
                <a:solidFill>
                  <a:srgbClr val="FF99FF"/>
                </a:solidFill>
                <a:effectLst/>
              </a:rPr>
              <a:t>Annoy</a:t>
            </a:r>
            <a:r>
              <a:rPr lang="zh-CN" altLang="en-US" sz="3800" b="1" dirty="0" smtClean="0">
                <a:solidFill>
                  <a:srgbClr val="FF99FF"/>
                </a:solidFill>
              </a:rPr>
              <a:t> </a:t>
            </a:r>
            <a:r>
              <a:rPr lang="zh-CN" altLang="en-US" b="1" dirty="0" smtClean="0">
                <a:effectLst/>
              </a:rPr>
              <a:t>  </a:t>
            </a:r>
            <a:r>
              <a:rPr lang="en-US" altLang="zh-CN" b="1" dirty="0" smtClean="0">
                <a:effectLst/>
              </a:rPr>
              <a:t>v.</a:t>
            </a:r>
            <a:r>
              <a:rPr lang="zh-CN" altLang="en-US" b="1" dirty="0" smtClean="0">
                <a:effectLst/>
              </a:rPr>
              <a:t>使恼怒；使烦恼；骚扰</a:t>
            </a:r>
            <a:endParaRPr lang="en-US" altLang="zh-CN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用作动词 </a:t>
            </a:r>
            <a:r>
              <a:rPr lang="en-US" altLang="zh-CN" b="1" dirty="0" smtClean="0">
                <a:effectLst/>
              </a:rPr>
              <a:t>(v.)</a:t>
            </a:r>
            <a:endParaRPr lang="en-US" altLang="zh-CN" b="1" dirty="0"/>
          </a:p>
          <a:p>
            <a:r>
              <a:rPr lang="zh-CN" altLang="en-US" b="1" dirty="0" smtClean="0">
                <a:effectLst/>
              </a:rPr>
              <a:t>我们可用袭击骚扰敌人。 </a:t>
            </a:r>
            <a:endParaRPr lang="en-US" altLang="zh-CN" b="1" dirty="0" smtClean="0">
              <a:effectLst/>
            </a:endParaRPr>
          </a:p>
          <a:p>
            <a:r>
              <a:rPr lang="en-US" altLang="zh-CN" b="1" u="sng" dirty="0" smtClean="0">
                <a:solidFill>
                  <a:srgbClr val="FFC000"/>
                </a:solidFill>
                <a:effectLst/>
              </a:rPr>
              <a:t>We can </a:t>
            </a:r>
            <a:r>
              <a:rPr lang="en-US" altLang="zh-CN" b="1" i="1" u="sng" dirty="0" smtClean="0">
                <a:solidFill>
                  <a:srgbClr val="FFC000"/>
                </a:solidFill>
                <a:effectLst/>
              </a:rPr>
              <a:t>annoy</a:t>
            </a:r>
            <a:r>
              <a:rPr lang="en-US" altLang="zh-CN" b="1" u="sng" dirty="0" smtClean="0">
                <a:solidFill>
                  <a:srgbClr val="FFC000"/>
                </a:solidFill>
                <a:effectLst/>
              </a:rPr>
              <a:t> the enemy by raids.</a:t>
            </a:r>
            <a:endParaRPr lang="en-US" altLang="zh-CN" b="1" u="sng" dirty="0">
              <a:solidFill>
                <a:srgbClr val="FFC000"/>
              </a:solidFill>
            </a:endParaRPr>
          </a:p>
          <a:p>
            <a:r>
              <a:rPr lang="zh-CN" altLang="en-US" b="1" dirty="0" smtClean="0">
                <a:effectLst/>
              </a:rPr>
              <a:t>一些人的日常使命就是骚扰你！ </a:t>
            </a:r>
          </a:p>
          <a:p>
            <a:r>
              <a:rPr lang="en-US" altLang="zh-CN" b="1" u="sng" dirty="0" smtClean="0">
                <a:solidFill>
                  <a:srgbClr val="FFC000"/>
                </a:solidFill>
                <a:effectLst/>
              </a:rPr>
              <a:t>Some peoples' daily mission is to </a:t>
            </a:r>
            <a:r>
              <a:rPr lang="en-US" altLang="zh-CN" b="1" i="1" u="sng" dirty="0" smtClean="0">
                <a:solidFill>
                  <a:srgbClr val="FFC000"/>
                </a:solidFill>
                <a:effectLst/>
              </a:rPr>
              <a:t>annoy</a:t>
            </a:r>
            <a:r>
              <a:rPr lang="en-US" altLang="zh-CN" b="1" u="sng" dirty="0" smtClean="0">
                <a:solidFill>
                  <a:srgbClr val="FFC000"/>
                </a:solidFill>
                <a:effectLst/>
              </a:rPr>
              <a:t> you!</a:t>
            </a:r>
            <a:r>
              <a:rPr lang="en-US" altLang="zh-CN" b="1" dirty="0" smtClean="0">
                <a:effectLst/>
              </a:rPr>
              <a:t/>
            </a:r>
            <a:br>
              <a:rPr lang="en-US" altLang="zh-CN" b="1" dirty="0" smtClean="0">
                <a:effectLst/>
              </a:rPr>
            </a:br>
            <a:r>
              <a:rPr lang="zh-CN" altLang="en-US" b="1" dirty="0" smtClean="0">
                <a:effectLst/>
              </a:rPr>
              <a:t> </a:t>
            </a:r>
            <a:r>
              <a:rPr lang="en-US" altLang="zh-CN" b="1" dirty="0" smtClean="0">
                <a:effectLst/>
              </a:rPr>
              <a:t/>
            </a:r>
            <a:br>
              <a:rPr lang="en-US" altLang="zh-CN" b="1" dirty="0" smtClean="0">
                <a:effectLst/>
              </a:rPr>
            </a:br>
            <a:endParaRPr lang="zh-CN" altLang="en-US" b="1" dirty="0" smtClean="0">
              <a:effectLst/>
            </a:endParaRP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0300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99FF"/>
                </a:solidFill>
              </a:rPr>
              <a:t>Conduct</a:t>
            </a:r>
            <a:r>
              <a:rPr lang="zh-CN" altLang="en-US" b="1" dirty="0" smtClean="0">
                <a:solidFill>
                  <a:srgbClr val="FF99FF"/>
                </a:solidFill>
              </a:rPr>
              <a:t> </a:t>
            </a:r>
            <a:r>
              <a:rPr lang="zh-CN" altLang="en-US" sz="2800" b="1" dirty="0"/>
              <a:t> </a:t>
            </a:r>
            <a:r>
              <a:rPr lang="en-US" altLang="zh-CN" sz="2800" b="1" dirty="0" smtClean="0"/>
              <a:t>n.</a:t>
            </a:r>
            <a:r>
              <a:rPr lang="zh-CN" altLang="en-US" sz="2800" b="1" dirty="0" smtClean="0"/>
              <a:t>行为；举动；品行  </a:t>
            </a:r>
            <a:r>
              <a:rPr lang="en-US" altLang="zh-CN" sz="2800" b="1" dirty="0" smtClean="0"/>
              <a:t>v.</a:t>
            </a:r>
            <a:r>
              <a:rPr lang="zh-CN" altLang="en-US" sz="2800" b="1" dirty="0" smtClean="0"/>
              <a:t>引导；指挥；管理  </a:t>
            </a:r>
            <a:r>
              <a:rPr lang="en-US" altLang="zh-CN" sz="2800" b="1" dirty="0" err="1" smtClean="0"/>
              <a:t>vt.</a:t>
            </a:r>
            <a:r>
              <a:rPr lang="zh-CN" altLang="en-US" sz="2800" b="1" dirty="0" smtClean="0"/>
              <a:t>导电；传热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指挥管弦乐队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2"/>
              </a:rPr>
              <a:t>conduct an orchestra</a:t>
            </a:r>
            <a:r>
              <a:rPr lang="en-US" altLang="zh-CN" sz="28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导电</a:t>
            </a:r>
            <a:endParaRPr lang="en-US" altLang="zh-CN" sz="28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3"/>
              </a:rPr>
              <a:t>conduct electricity</a:t>
            </a:r>
            <a:endParaRPr lang="zh-CN" altLang="en-US" sz="28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表现庄重 </a:t>
            </a:r>
            <a:endParaRPr lang="en-US" altLang="zh-CN" sz="2800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effectLst/>
                <a:hlinkClick r:id="rId4"/>
              </a:rPr>
              <a:t>conduct oneself with dignity</a:t>
            </a:r>
            <a:r>
              <a:rPr lang="en-US" altLang="zh-CN" sz="2800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sz="2800" b="1" dirty="0" smtClean="0">
                <a:effectLst/>
              </a:rPr>
              <a:t>用作名词 </a:t>
            </a:r>
            <a:r>
              <a:rPr lang="en-US" altLang="zh-CN" sz="2800" b="1" dirty="0" smtClean="0">
                <a:effectLst/>
              </a:rPr>
              <a:t>(n.)</a:t>
            </a:r>
            <a:endParaRPr lang="en-US" altLang="zh-CN" sz="2800" b="1" dirty="0"/>
          </a:p>
          <a:p>
            <a:r>
              <a:rPr lang="zh-CN" altLang="en-US" sz="2800" b="1" dirty="0" smtClean="0">
                <a:effectLst/>
              </a:rPr>
              <a:t>你的言行不一致。 </a:t>
            </a:r>
            <a:endParaRPr lang="en-US" altLang="zh-CN" sz="2800" b="1" dirty="0" smtClean="0">
              <a:effectLst/>
            </a:endParaRPr>
          </a:p>
          <a:p>
            <a:r>
              <a:rPr lang="en-US" altLang="zh-CN" sz="2800" b="1" u="sng" dirty="0" smtClean="0">
                <a:solidFill>
                  <a:srgbClr val="FFC000"/>
                </a:solidFill>
                <a:effectLst/>
              </a:rPr>
              <a:t>Your </a:t>
            </a:r>
            <a:r>
              <a:rPr lang="en-US" altLang="zh-CN" sz="2800" b="1" i="1" u="sng" dirty="0" smtClean="0">
                <a:solidFill>
                  <a:srgbClr val="FFC000"/>
                </a:solidFill>
                <a:effectLst/>
              </a:rPr>
              <a:t>conduct</a:t>
            </a:r>
            <a:r>
              <a:rPr lang="en-US" altLang="zh-CN" sz="2800" b="1" u="sng" dirty="0" smtClean="0">
                <a:solidFill>
                  <a:srgbClr val="FFC000"/>
                </a:solidFill>
                <a:effectLst/>
              </a:rPr>
              <a:t> is not consistent with what you say.</a:t>
            </a:r>
            <a:endParaRPr lang="zh-CN" altLang="en-US" sz="2800" b="1" u="sng" dirty="0" smtClean="0">
              <a:solidFill>
                <a:srgbClr val="FFC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48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85000" lnSpcReduction="20000"/>
          </a:bodyPr>
          <a:lstStyle/>
          <a:p>
            <a:pPr lvl="0">
              <a:buClr>
                <a:srgbClr val="E1F0FF"/>
              </a:buClr>
            </a:pPr>
            <a:r>
              <a:rPr lang="zh-CN" altLang="en-US" sz="2800" b="1" dirty="0">
                <a:solidFill>
                  <a:prstClr val="white"/>
                </a:solidFill>
              </a:rPr>
              <a:t>用作动词 </a:t>
            </a:r>
            <a:r>
              <a:rPr lang="en-US" altLang="zh-CN" sz="2800" b="1" dirty="0">
                <a:solidFill>
                  <a:prstClr val="white"/>
                </a:solidFill>
              </a:rPr>
              <a:t>(v.)</a:t>
            </a:r>
          </a:p>
          <a:p>
            <a:pPr lvl="0">
              <a:buClr>
                <a:srgbClr val="E1F0FF"/>
              </a:buClr>
            </a:pPr>
            <a:r>
              <a:rPr lang="zh-CN" altLang="en-US" sz="2800" b="1" dirty="0">
                <a:solidFill>
                  <a:prstClr val="white"/>
                </a:solidFill>
              </a:rPr>
              <a:t>导游引导我们游览了古城废墟。 </a:t>
            </a:r>
            <a:endParaRPr lang="en-US" altLang="zh-CN" sz="28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</a:pPr>
            <a:r>
              <a:rPr lang="en-US" altLang="zh-CN" sz="2800" b="1" u="sng" dirty="0">
                <a:solidFill>
                  <a:srgbClr val="FFC000"/>
                </a:solidFill>
              </a:rPr>
              <a:t>The guide </a:t>
            </a:r>
            <a:r>
              <a:rPr lang="en-US" altLang="zh-CN" sz="2800" b="1" i="1" u="sng" dirty="0">
                <a:solidFill>
                  <a:srgbClr val="FFC000"/>
                </a:solidFill>
              </a:rPr>
              <a:t>conducted</a:t>
            </a:r>
            <a:r>
              <a:rPr lang="en-US" altLang="zh-CN" sz="2800" b="1" u="sng" dirty="0">
                <a:solidFill>
                  <a:srgbClr val="FFC000"/>
                </a:solidFill>
              </a:rPr>
              <a:t> us around the ruins of the ancient city.</a:t>
            </a:r>
          </a:p>
          <a:p>
            <a:pPr lvl="0">
              <a:buClr>
                <a:srgbClr val="E1F0FF"/>
              </a:buClr>
            </a:pPr>
            <a:r>
              <a:rPr lang="zh-CN" altLang="en-US" sz="2800" b="1" dirty="0">
                <a:solidFill>
                  <a:prstClr val="white"/>
                </a:solidFill>
              </a:rPr>
              <a:t>谁指挥今晚的管弦乐队呢</a:t>
            </a:r>
            <a:r>
              <a:rPr lang="en-US" altLang="zh-CN" sz="2800" b="1" dirty="0">
                <a:solidFill>
                  <a:prstClr val="white"/>
                </a:solidFill>
              </a:rPr>
              <a:t>? </a:t>
            </a:r>
          </a:p>
          <a:p>
            <a:pPr lvl="0">
              <a:buClr>
                <a:srgbClr val="E1F0FF"/>
              </a:buClr>
            </a:pPr>
            <a:r>
              <a:rPr lang="en-US" altLang="zh-CN" sz="2800" b="1" u="sng" dirty="0">
                <a:solidFill>
                  <a:srgbClr val="FFC000"/>
                </a:solidFill>
              </a:rPr>
              <a:t>Who is </a:t>
            </a:r>
            <a:r>
              <a:rPr lang="en-US" altLang="zh-CN" sz="2800" b="1" i="1" u="sng" dirty="0">
                <a:solidFill>
                  <a:srgbClr val="FFC000"/>
                </a:solidFill>
              </a:rPr>
              <a:t>conducting</a:t>
            </a:r>
            <a:r>
              <a:rPr lang="en-US" altLang="zh-CN" sz="2800" b="1" u="sng" dirty="0">
                <a:solidFill>
                  <a:srgbClr val="FFC000"/>
                </a:solidFill>
              </a:rPr>
              <a:t> the orchestra tonight</a:t>
            </a:r>
            <a:r>
              <a:rPr lang="en-US" altLang="zh-CN" sz="2800" b="1" u="sng" dirty="0" smtClean="0">
                <a:solidFill>
                  <a:srgbClr val="FFC000"/>
                </a:solidFill>
              </a:rPr>
              <a:t>?</a:t>
            </a:r>
            <a:endParaRPr lang="en-US" altLang="zh-CN" b="1" u="sng" dirty="0" smtClean="0">
              <a:solidFill>
                <a:srgbClr val="FFC000"/>
              </a:solidFill>
            </a:endParaRPr>
          </a:p>
          <a:p>
            <a:r>
              <a:rPr lang="zh-CN" altLang="en-US" b="1" dirty="0" smtClean="0"/>
              <a:t>用作及物动词 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vt.</a:t>
            </a:r>
            <a:r>
              <a:rPr lang="en-US" altLang="zh-CN" b="1" dirty="0" smtClean="0"/>
              <a:t>)</a:t>
            </a:r>
          </a:p>
          <a:p>
            <a:r>
              <a:rPr lang="zh-CN" altLang="en-US" b="1" dirty="0" smtClean="0"/>
              <a:t>大多数金属能导电。 </a:t>
            </a:r>
          </a:p>
          <a:p>
            <a:r>
              <a:rPr lang="en-US" altLang="zh-CN" b="1" u="sng" dirty="0" smtClean="0">
                <a:solidFill>
                  <a:srgbClr val="FFC000"/>
                </a:solidFill>
              </a:rPr>
              <a:t>Most metals can conduct electricity.</a:t>
            </a:r>
          </a:p>
          <a:p>
            <a:r>
              <a:rPr lang="en-US" altLang="zh-CN" sz="3300" b="1" dirty="0" smtClean="0">
                <a:solidFill>
                  <a:srgbClr val="FF99FF"/>
                </a:solidFill>
              </a:rPr>
              <a:t>Abolish</a:t>
            </a:r>
            <a:r>
              <a:rPr lang="zh-CN" altLang="en-US" sz="3300" b="1" dirty="0" smtClean="0">
                <a:solidFill>
                  <a:srgbClr val="FF99FF"/>
                </a:solidFill>
              </a:rPr>
              <a:t> </a:t>
            </a:r>
            <a:r>
              <a:rPr lang="zh-CN" altLang="en-US" b="1" dirty="0" smtClean="0"/>
              <a:t>　 </a:t>
            </a:r>
            <a:r>
              <a:rPr lang="en-US" altLang="zh-CN" b="1" dirty="0" err="1" smtClean="0"/>
              <a:t>vt.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废除；革除；消灭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取消禁令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abolish a ban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废除种族歧视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abolish racial discrimination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废除死刑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abolish the death penalty</a:t>
            </a:r>
            <a:r>
              <a:rPr lang="en-US" altLang="zh-CN" b="1" dirty="0" smtClean="0">
                <a:effectLst/>
              </a:rPr>
              <a:t> </a:t>
            </a:r>
          </a:p>
          <a:p>
            <a:endParaRPr lang="zh-CN" altLang="en-US" b="1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3548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85000" lnSpcReduction="10000"/>
          </a:bodyPr>
          <a:lstStyle/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600" b="1" dirty="0">
                <a:solidFill>
                  <a:prstClr val="white"/>
                </a:solidFill>
              </a:rPr>
              <a:t>亚伯拉罕</a:t>
            </a:r>
            <a:r>
              <a:rPr lang="en-US" altLang="zh-CN" sz="2600" b="1" dirty="0">
                <a:solidFill>
                  <a:prstClr val="white"/>
                </a:solidFill>
              </a:rPr>
              <a:t>·</a:t>
            </a:r>
            <a:r>
              <a:rPr lang="zh-CN" altLang="en-US" sz="2600" b="1" dirty="0">
                <a:solidFill>
                  <a:prstClr val="white"/>
                </a:solidFill>
              </a:rPr>
              <a:t>林肯在美国废除了奴隶制。 </a:t>
            </a:r>
            <a:endParaRPr lang="en-US" altLang="zh-CN" sz="26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800" b="1" u="sng" dirty="0">
                <a:solidFill>
                  <a:srgbClr val="FFC000"/>
                </a:solidFill>
              </a:rPr>
              <a:t>Abraham Lincoln </a:t>
            </a:r>
            <a:r>
              <a:rPr lang="en-US" altLang="zh-CN" sz="2800" b="1" i="1" u="sng" dirty="0">
                <a:solidFill>
                  <a:srgbClr val="FFC000"/>
                </a:solidFill>
              </a:rPr>
              <a:t>abolished</a:t>
            </a:r>
            <a:r>
              <a:rPr lang="en-US" altLang="zh-CN" sz="2800" b="1" u="sng" dirty="0">
                <a:solidFill>
                  <a:srgbClr val="FFC000"/>
                </a:solidFill>
              </a:rPr>
              <a:t> slavery in the United States.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600" b="1" dirty="0">
                <a:solidFill>
                  <a:prstClr val="white"/>
                </a:solidFill>
              </a:rPr>
              <a:t>有许多不良的习俗和法规应予以废除</a:t>
            </a:r>
            <a:endParaRPr lang="en-US" altLang="zh-CN" sz="26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800" b="1" u="sng" dirty="0">
                <a:solidFill>
                  <a:srgbClr val="FFC000"/>
                </a:solidFill>
              </a:rPr>
              <a:t>There are many bad customs and laws that ought to be </a:t>
            </a:r>
            <a:r>
              <a:rPr lang="en-US" altLang="zh-CN" sz="2800" b="1" i="1" u="sng" dirty="0">
                <a:solidFill>
                  <a:srgbClr val="FFC000"/>
                </a:solidFill>
              </a:rPr>
              <a:t>abolished</a:t>
            </a:r>
            <a:r>
              <a:rPr lang="en-US" altLang="zh-CN" sz="2800" b="1" u="sng" dirty="0" smtClean="0">
                <a:solidFill>
                  <a:srgbClr val="FFC000"/>
                </a:solidFill>
              </a:rPr>
              <a:t>.</a:t>
            </a:r>
            <a:endParaRPr lang="en-US" altLang="zh-CN" sz="3300" b="1" u="sng" dirty="0" smtClean="0">
              <a:solidFill>
                <a:srgbClr val="FFC000"/>
              </a:solidFill>
            </a:endParaRPr>
          </a:p>
          <a:p>
            <a:r>
              <a:rPr lang="en-US" altLang="zh-CN" sz="3300" b="1" dirty="0" smtClean="0">
                <a:solidFill>
                  <a:srgbClr val="FF99FF"/>
                </a:solidFill>
              </a:rPr>
              <a:t>Resign</a:t>
            </a:r>
            <a:r>
              <a:rPr lang="zh-CN" altLang="en-US" sz="3300" b="1" dirty="0" smtClean="0">
                <a:solidFill>
                  <a:srgbClr val="FF99FF"/>
                </a:solidFill>
              </a:rPr>
              <a:t>  </a:t>
            </a:r>
            <a:r>
              <a:rPr lang="zh-CN" altLang="en-US" b="1" dirty="0" smtClean="0"/>
              <a:t>　</a:t>
            </a:r>
            <a:r>
              <a:rPr lang="en-US" altLang="zh-CN" b="1" dirty="0" smtClean="0"/>
              <a:t>v.</a:t>
            </a:r>
            <a:r>
              <a:rPr lang="zh-CN" altLang="en-US" b="1" dirty="0" smtClean="0"/>
              <a:t>辞职；放弃；顺从；听任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辞职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resign one's position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把任务交给某人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resign a task to </a:t>
            </a:r>
            <a:r>
              <a:rPr lang="en-US" altLang="zh-CN" b="1" dirty="0" err="1" smtClean="0">
                <a:effectLst/>
                <a:hlinkClick r:id="rId3"/>
              </a:rPr>
              <a:t>sb</a:t>
            </a:r>
            <a:endParaRPr lang="en-US" altLang="zh-CN" b="1" dirty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你听到她打算辞职的传闻了吗？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u="sng" dirty="0" smtClean="0">
                <a:solidFill>
                  <a:srgbClr val="FFC000"/>
                </a:solidFill>
                <a:effectLst/>
              </a:rPr>
              <a:t>Have you heard of her intention to </a:t>
            </a:r>
            <a:r>
              <a:rPr lang="en-US" altLang="zh-CN" b="1" i="1" u="sng" dirty="0" smtClean="0">
                <a:solidFill>
                  <a:srgbClr val="FFC000"/>
                </a:solidFill>
                <a:effectLst/>
              </a:rPr>
              <a:t>resign</a:t>
            </a:r>
            <a:r>
              <a:rPr lang="en-US" altLang="zh-CN" b="1" u="sng" dirty="0" smtClean="0">
                <a:solidFill>
                  <a:srgbClr val="FFC000"/>
                </a:solidFill>
                <a:effectLst/>
              </a:rPr>
              <a:t>?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他决定放弃对版权的要求。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u="sng" dirty="0" smtClean="0">
                <a:solidFill>
                  <a:srgbClr val="FFC000"/>
                </a:solidFill>
                <a:effectLst/>
              </a:rPr>
              <a:t>He decided to </a:t>
            </a:r>
            <a:r>
              <a:rPr lang="en-US" altLang="zh-CN" b="1" i="1" u="sng" dirty="0" smtClean="0">
                <a:solidFill>
                  <a:srgbClr val="FFC000"/>
                </a:solidFill>
                <a:effectLst/>
              </a:rPr>
              <a:t>resign</a:t>
            </a:r>
            <a:r>
              <a:rPr lang="en-US" altLang="zh-CN" b="1" u="sng" dirty="0" smtClean="0">
                <a:solidFill>
                  <a:srgbClr val="FFC000"/>
                </a:solidFill>
                <a:effectLst/>
              </a:rPr>
              <a:t> his claim to the copyright.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solidFill>
                  <a:srgbClr val="FF99FF"/>
                </a:solidFill>
                <a:effectLst/>
              </a:rPr>
              <a:t>in other words</a:t>
            </a:r>
          </a:p>
          <a:p>
            <a:pPr>
              <a:buFont typeface="Arial"/>
              <a:buChar char="•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548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85000" lnSpcReduction="20000"/>
          </a:bodyPr>
          <a:lstStyle/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800" b="1" dirty="0">
                <a:solidFill>
                  <a:prstClr val="white"/>
                </a:solidFill>
              </a:rPr>
              <a:t>他妻子是我女儿，换句话讲，我是他的岳母。 </a:t>
            </a:r>
            <a:endParaRPr lang="en-US" altLang="zh-CN" sz="28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800" b="1" u="sng" dirty="0">
                <a:solidFill>
                  <a:srgbClr val="FFC000"/>
                </a:solidFill>
              </a:rPr>
              <a:t>His wife is my daughter, </a:t>
            </a:r>
            <a:r>
              <a:rPr lang="en-US" altLang="zh-CN" sz="2800" b="1" i="1" u="sng" dirty="0">
                <a:solidFill>
                  <a:srgbClr val="FFC000"/>
                </a:solidFill>
              </a:rPr>
              <a:t>in other words</a:t>
            </a:r>
            <a:r>
              <a:rPr lang="en-US" altLang="zh-CN" sz="2800" b="1" u="sng" dirty="0">
                <a:solidFill>
                  <a:srgbClr val="FFC000"/>
                </a:solidFill>
              </a:rPr>
              <a:t>, I am his mother-in-law.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800" b="1" dirty="0">
                <a:solidFill>
                  <a:prstClr val="white"/>
                </a:solidFill>
              </a:rPr>
              <a:t>换句话说，你将代替他来，对吗？ </a:t>
            </a:r>
            <a:endParaRPr lang="en-US" altLang="zh-CN" sz="28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800" b="1" i="1" u="sng" dirty="0">
                <a:solidFill>
                  <a:srgbClr val="FFC000"/>
                </a:solidFill>
              </a:rPr>
              <a:t>In other words</a:t>
            </a:r>
            <a:r>
              <a:rPr lang="en-US" altLang="zh-CN" sz="2800" b="1" u="sng" dirty="0">
                <a:solidFill>
                  <a:srgbClr val="FFC000"/>
                </a:solidFill>
              </a:rPr>
              <a:t>, you'll come instead. Right</a:t>
            </a:r>
            <a:r>
              <a:rPr lang="en-US" altLang="zh-CN" sz="2800" b="1" u="sng" dirty="0" smtClean="0">
                <a:solidFill>
                  <a:srgbClr val="FFC000"/>
                </a:solidFill>
              </a:rPr>
              <a:t>?</a:t>
            </a:r>
            <a:endParaRPr lang="en-US" altLang="zh-CN" b="1" u="sng" dirty="0" smtClean="0">
              <a:solidFill>
                <a:srgbClr val="FFC000"/>
              </a:solidFill>
            </a:endParaRPr>
          </a:p>
          <a:p>
            <a:r>
              <a:rPr lang="en-US" altLang="zh-CN" sz="3300" b="1" dirty="0" smtClean="0">
                <a:solidFill>
                  <a:srgbClr val="FF99FF"/>
                </a:solidFill>
              </a:rPr>
              <a:t>Ambitious</a:t>
            </a:r>
            <a:r>
              <a:rPr lang="zh-CN" altLang="en-US" sz="3300" b="1" dirty="0" smtClean="0">
                <a:solidFill>
                  <a:srgbClr val="FF99FF"/>
                </a:solidFill>
              </a:rPr>
              <a:t>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adj.</a:t>
            </a:r>
            <a:r>
              <a:rPr lang="zh-CN" altLang="en-US" b="1" dirty="0" smtClean="0"/>
              <a:t>有雄心的；野心勃勃的；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雄心勃勃的目标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2"/>
              </a:rPr>
              <a:t>ambitious aim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野心勃勃的男孩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ambitious boy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对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有野心的，渴望得到某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be ambitious for </a:t>
            </a:r>
            <a:r>
              <a:rPr lang="en-US" altLang="zh-CN" b="1" dirty="0" err="1" smtClean="0">
                <a:effectLst/>
                <a:hlinkClick r:id="rId4"/>
              </a:rPr>
              <a:t>sth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渴望财富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be ambitious after wealth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极欲获得社会地位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be ambitious for social position</a:t>
            </a:r>
            <a:r>
              <a:rPr lang="en-US" altLang="zh-CN" b="1" dirty="0" smtClean="0">
                <a:effectLst/>
              </a:rPr>
              <a:t> 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548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85000" lnSpcReduction="20000"/>
          </a:bodyPr>
          <a:lstStyle/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3300" b="1" dirty="0">
                <a:solidFill>
                  <a:srgbClr val="FF99FF"/>
                </a:solidFill>
              </a:rPr>
              <a:t>Absence</a:t>
            </a:r>
            <a:r>
              <a:rPr lang="zh-CN" altLang="en-US" sz="2800" b="1" dirty="0">
                <a:solidFill>
                  <a:prstClr val="white"/>
                </a:solidFill>
              </a:rPr>
              <a:t> 　 </a:t>
            </a:r>
            <a:r>
              <a:rPr lang="en-US" altLang="zh-CN" sz="2800" b="1" dirty="0">
                <a:solidFill>
                  <a:prstClr val="white"/>
                </a:solidFill>
              </a:rPr>
              <a:t>n.</a:t>
            </a:r>
            <a:r>
              <a:rPr lang="zh-CN" altLang="en-US" sz="2800" b="1" dirty="0">
                <a:solidFill>
                  <a:prstClr val="white"/>
                </a:solidFill>
              </a:rPr>
              <a:t>缺席；缺乏</a:t>
            </a:r>
            <a:endParaRPr lang="en-US" altLang="zh-CN" sz="28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800" b="1" dirty="0">
                <a:solidFill>
                  <a:prstClr val="white"/>
                </a:solidFill>
              </a:rPr>
              <a:t>心不在焉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800" b="1" dirty="0">
                <a:solidFill>
                  <a:prstClr val="white"/>
                </a:solidFill>
                <a:hlinkClick r:id="rId2"/>
              </a:rPr>
              <a:t>absence of mind</a:t>
            </a:r>
            <a:endParaRPr lang="en-US" altLang="zh-CN" sz="28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800" b="1" dirty="0">
                <a:solidFill>
                  <a:prstClr val="white"/>
                </a:solidFill>
              </a:rPr>
              <a:t>旷职</a:t>
            </a:r>
            <a:r>
              <a:rPr lang="en-US" altLang="zh-CN" sz="2800" b="1" dirty="0">
                <a:solidFill>
                  <a:prstClr val="white"/>
                </a:solidFill>
              </a:rPr>
              <a:t>(</a:t>
            </a:r>
            <a:r>
              <a:rPr lang="zh-CN" altLang="en-US" sz="2800" b="1" dirty="0">
                <a:solidFill>
                  <a:prstClr val="white"/>
                </a:solidFill>
              </a:rPr>
              <a:t>无故缺席</a:t>
            </a:r>
            <a:r>
              <a:rPr lang="en-US" altLang="zh-CN" sz="2800" b="1" dirty="0">
                <a:solidFill>
                  <a:prstClr val="white"/>
                </a:solidFill>
              </a:rPr>
              <a:t>)...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800" b="1" dirty="0">
                <a:solidFill>
                  <a:prstClr val="white"/>
                </a:solidFill>
                <a:hlinkClick r:id="rId3"/>
              </a:rPr>
              <a:t>absence without </a:t>
            </a:r>
            <a:r>
              <a:rPr lang="en-US" altLang="zh-CN" sz="2800" b="1" dirty="0" smtClean="0">
                <a:solidFill>
                  <a:prstClr val="white"/>
                </a:solidFill>
                <a:hlinkClick r:id="rId3"/>
              </a:rPr>
              <a:t>leave</a:t>
            </a:r>
            <a:endParaRPr lang="en-US" altLang="zh-CN" b="1" dirty="0" smtClean="0"/>
          </a:p>
          <a:p>
            <a:r>
              <a:rPr lang="en-US" altLang="zh-CN" sz="3300" b="1" dirty="0" smtClean="0">
                <a:solidFill>
                  <a:srgbClr val="FF99FF"/>
                </a:solidFill>
              </a:rPr>
              <a:t>Psychology</a:t>
            </a:r>
            <a:r>
              <a:rPr lang="zh-CN" altLang="en-US" sz="3300" b="1" dirty="0" smtClean="0">
                <a:solidFill>
                  <a:srgbClr val="FF99FF"/>
                </a:solidFill>
              </a:rPr>
              <a:t> </a:t>
            </a:r>
            <a:r>
              <a:rPr lang="zh-CN" altLang="en-US" b="1" dirty="0" smtClean="0"/>
              <a:t> 　 　 </a:t>
            </a:r>
            <a:r>
              <a:rPr lang="en-US" altLang="zh-CN" b="1" dirty="0" smtClean="0"/>
              <a:t>n.</a:t>
            </a:r>
            <a:r>
              <a:rPr lang="zh-CN" altLang="en-US" b="1" dirty="0" smtClean="0"/>
              <a:t>心理；心理学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应用心理学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applied psychology</a:t>
            </a:r>
            <a:r>
              <a:rPr lang="en-US" altLang="zh-CN" b="1" dirty="0" smtClean="0">
                <a:effectLst/>
              </a:rPr>
              <a:t> </a:t>
            </a: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行为心理学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behavioral psychology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临床心理学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clinical psychology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教育心理学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7"/>
              </a:rPr>
              <a:t>educational psychology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犯罪心理学 </a:t>
            </a:r>
            <a:endParaRPr lang="zh-CN" altLang="en-US" b="1" dirty="0" smtClean="0"/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8"/>
              </a:rPr>
              <a:t>criminal psychology</a:t>
            </a:r>
            <a:endParaRPr lang="en-US" altLang="zh-CN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48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92500" lnSpcReduction="20000"/>
          </a:bodyPr>
          <a:lstStyle/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3000" b="1" dirty="0">
                <a:solidFill>
                  <a:srgbClr val="FF99FF"/>
                </a:solidFill>
              </a:rPr>
              <a:t>Literature</a:t>
            </a:r>
            <a:r>
              <a:rPr lang="zh-CN" altLang="en-US" sz="3000" b="1" dirty="0">
                <a:solidFill>
                  <a:srgbClr val="FF99FF"/>
                </a:solidFill>
              </a:rPr>
              <a:t> </a:t>
            </a:r>
            <a:r>
              <a:rPr lang="zh-CN" altLang="en-US" sz="2400" b="1" dirty="0">
                <a:solidFill>
                  <a:prstClr val="white"/>
                </a:solidFill>
              </a:rPr>
              <a:t>　 </a:t>
            </a:r>
            <a:r>
              <a:rPr lang="en-US" altLang="zh-CN" sz="2400" b="1" dirty="0">
                <a:solidFill>
                  <a:prstClr val="white"/>
                </a:solidFill>
              </a:rPr>
              <a:t>n.</a:t>
            </a:r>
            <a:r>
              <a:rPr lang="zh-CN" altLang="en-US" sz="2400" b="1" dirty="0">
                <a:solidFill>
                  <a:prstClr val="white"/>
                </a:solidFill>
              </a:rPr>
              <a:t>文学；文献；</a:t>
            </a:r>
            <a:r>
              <a:rPr lang="en-US" altLang="zh-CN" sz="2400" b="1" dirty="0">
                <a:solidFill>
                  <a:prstClr val="white"/>
                </a:solidFill>
              </a:rPr>
              <a:t>&lt;</a:t>
            </a:r>
            <a:r>
              <a:rPr lang="zh-CN" altLang="en-US" sz="2400" b="1" dirty="0">
                <a:solidFill>
                  <a:prstClr val="white"/>
                </a:solidFill>
              </a:rPr>
              <a:t>口</a:t>
            </a:r>
            <a:r>
              <a:rPr lang="en-US" altLang="zh-CN" sz="2400" b="1" dirty="0">
                <a:solidFill>
                  <a:prstClr val="white"/>
                </a:solidFill>
              </a:rPr>
              <a:t>&gt;</a:t>
            </a:r>
            <a:r>
              <a:rPr lang="zh-CN" altLang="en-US" sz="2400" b="1" dirty="0">
                <a:solidFill>
                  <a:prstClr val="white"/>
                </a:solidFill>
              </a:rPr>
              <a:t>印刷品</a:t>
            </a:r>
            <a:endParaRPr lang="en-US" altLang="zh-CN" sz="24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400" b="1" dirty="0">
                <a:solidFill>
                  <a:prstClr val="white"/>
                </a:solidFill>
              </a:rPr>
              <a:t>欣赏 </a:t>
            </a:r>
            <a:r>
              <a:rPr lang="en-US" altLang="zh-CN" sz="2400" b="1" dirty="0">
                <a:solidFill>
                  <a:prstClr val="white"/>
                </a:solidFill>
              </a:rPr>
              <a:t>〔</a:t>
            </a:r>
            <a:r>
              <a:rPr lang="zh-CN" altLang="en-US" sz="2400" b="1" dirty="0">
                <a:solidFill>
                  <a:prstClr val="white"/>
                </a:solidFill>
              </a:rPr>
              <a:t>创作</a:t>
            </a:r>
            <a:r>
              <a:rPr lang="en-US" altLang="zh-CN" sz="2400" b="1" dirty="0">
                <a:solidFill>
                  <a:prstClr val="white"/>
                </a:solidFill>
              </a:rPr>
              <a:t>,</a:t>
            </a:r>
            <a:r>
              <a:rPr lang="zh-CN" altLang="en-US" sz="2400" b="1" dirty="0">
                <a:solidFill>
                  <a:prstClr val="white"/>
                </a:solidFill>
              </a:rPr>
              <a:t>评论</a:t>
            </a:r>
            <a:r>
              <a:rPr lang="en-US" altLang="zh-CN" sz="2400" b="1" dirty="0">
                <a:solidFill>
                  <a:prstClr val="white"/>
                </a:solidFill>
              </a:rPr>
              <a:t>〕</a:t>
            </a:r>
            <a:r>
              <a:rPr lang="zh-CN" altLang="en-US" sz="2400" b="1" dirty="0">
                <a:solidFill>
                  <a:prstClr val="white"/>
                </a:solidFill>
              </a:rPr>
              <a:t>文学作品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400" b="1" dirty="0" err="1">
                <a:solidFill>
                  <a:prstClr val="white"/>
                </a:solidFill>
                <a:hlinkClick r:id="rId2"/>
              </a:rPr>
              <a:t>appreciate〔create</a:t>
            </a:r>
            <a:r>
              <a:rPr lang="en-US" altLang="zh-CN" sz="2400" b="1" dirty="0">
                <a:solidFill>
                  <a:prstClr val="white"/>
                </a:solidFill>
                <a:hlinkClick r:id="rId2"/>
              </a:rPr>
              <a:t>, criticize〕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400" b="1" dirty="0">
                <a:solidFill>
                  <a:prstClr val="white"/>
                </a:solidFill>
              </a:rPr>
              <a:t>古代</a:t>
            </a:r>
            <a:r>
              <a:rPr lang="en-US" altLang="zh-CN" sz="2400" b="1" dirty="0">
                <a:solidFill>
                  <a:prstClr val="white"/>
                </a:solidFill>
              </a:rPr>
              <a:t>〔</a:t>
            </a:r>
            <a:r>
              <a:rPr lang="zh-CN" altLang="en-US" sz="2400" b="1" dirty="0">
                <a:solidFill>
                  <a:prstClr val="white"/>
                </a:solidFill>
              </a:rPr>
              <a:t>古典</a:t>
            </a:r>
            <a:r>
              <a:rPr lang="en-US" altLang="zh-CN" sz="2400" b="1" dirty="0">
                <a:solidFill>
                  <a:prstClr val="white"/>
                </a:solidFill>
              </a:rPr>
              <a:t>,</a:t>
            </a:r>
            <a:r>
              <a:rPr lang="zh-CN" altLang="en-US" sz="2400" b="1" dirty="0">
                <a:solidFill>
                  <a:prstClr val="white"/>
                </a:solidFill>
              </a:rPr>
              <a:t>当代</a:t>
            </a:r>
            <a:r>
              <a:rPr lang="en-US" altLang="zh-CN" sz="2400" b="1" dirty="0">
                <a:solidFill>
                  <a:prstClr val="white"/>
                </a:solidFill>
              </a:rPr>
              <a:t>,</a:t>
            </a:r>
            <a:r>
              <a:rPr lang="zh-CN" altLang="en-US" sz="2400" b="1" dirty="0">
                <a:solidFill>
                  <a:prstClr val="white"/>
                </a:solidFill>
              </a:rPr>
              <a:t>民间</a:t>
            </a:r>
            <a:r>
              <a:rPr lang="en-US" altLang="zh-CN" sz="2400" b="1" dirty="0">
                <a:solidFill>
                  <a:prstClr val="white"/>
                </a:solidFill>
              </a:rPr>
              <a:t>〕</a:t>
            </a:r>
            <a:r>
              <a:rPr lang="zh-CN" altLang="en-US" sz="2400" b="1" dirty="0">
                <a:solidFill>
                  <a:prstClr val="white"/>
                </a:solidFill>
              </a:rPr>
              <a:t>文学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400" b="1" u="sng" dirty="0" err="1">
                <a:solidFill>
                  <a:srgbClr val="FFC000"/>
                </a:solidFill>
              </a:rPr>
              <a:t>ancient〔classical</a:t>
            </a:r>
            <a:r>
              <a:rPr lang="en-US" altLang="zh-CN" sz="2400" b="1" u="sng" dirty="0">
                <a:solidFill>
                  <a:srgbClr val="FFC000"/>
                </a:solidFill>
              </a:rPr>
              <a:t>, current, folk〕 </a:t>
            </a:r>
            <a:endParaRPr lang="en-US" altLang="zh-CN" b="1" u="sng" dirty="0" smtClean="0">
              <a:solidFill>
                <a:srgbClr val="FFC000"/>
              </a:solidFill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文学流派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3"/>
              </a:rPr>
              <a:t>schools of literature</a:t>
            </a:r>
            <a:endParaRPr lang="zh-CN" altLang="en-US" b="1" dirty="0" smtClean="0">
              <a:effectLst/>
            </a:endParaRPr>
          </a:p>
          <a:p>
            <a:r>
              <a:rPr lang="en-US" altLang="zh-CN" b="1" dirty="0" smtClean="0">
                <a:solidFill>
                  <a:srgbClr val="FF99FF"/>
                </a:solidFill>
              </a:rPr>
              <a:t>Congratulate</a:t>
            </a:r>
            <a:r>
              <a:rPr lang="zh-CN" altLang="en-US" b="1" dirty="0" smtClean="0"/>
              <a:t>　 </a:t>
            </a:r>
            <a:r>
              <a:rPr lang="en-US" altLang="zh-CN" b="1" dirty="0" err="1" smtClean="0"/>
              <a:t>vt.</a:t>
            </a:r>
            <a:r>
              <a:rPr lang="zh-CN" altLang="en-US" b="1" dirty="0" smtClean="0"/>
              <a:t>祝贺；庆祝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衷心地祝贺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4"/>
              </a:rPr>
              <a:t>congratulate heartily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zh-CN" altLang="en-US" b="1" dirty="0" smtClean="0">
                <a:effectLst/>
              </a:rPr>
              <a:t>热烈地祝贺 </a:t>
            </a:r>
            <a:endParaRPr lang="en-US" altLang="zh-CN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5"/>
              </a:rPr>
              <a:t>congratulate warmly</a:t>
            </a:r>
            <a:endParaRPr lang="zh-CN" altLang="en-US" b="1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en-US" altLang="zh-CN" b="1" dirty="0" smtClean="0">
                <a:effectLst/>
                <a:hlinkClick r:id="rId6"/>
              </a:rPr>
              <a:t>be congratulated on</a:t>
            </a:r>
            <a:r>
              <a:rPr lang="en-US" altLang="zh-CN" b="1" dirty="0" smtClean="0">
                <a:effectLst/>
              </a:rPr>
              <a:t> </a:t>
            </a:r>
            <a:r>
              <a:rPr lang="zh-CN" altLang="en-US" b="1" dirty="0" smtClean="0">
                <a:effectLst/>
              </a:rPr>
              <a:t>因</a:t>
            </a:r>
            <a:r>
              <a:rPr lang="en-US" altLang="zh-CN" b="1" dirty="0" smtClean="0">
                <a:effectLst/>
              </a:rPr>
              <a:t>…</a:t>
            </a:r>
            <a:r>
              <a:rPr lang="zh-CN" altLang="en-US" b="1" dirty="0" smtClean="0">
                <a:effectLst/>
              </a:rPr>
              <a:t>而受到祝贺 </a:t>
            </a:r>
          </a:p>
          <a:p>
            <a:r>
              <a:rPr lang="zh-CN" altLang="en-US" b="1" dirty="0" smtClean="0">
                <a:effectLst/>
              </a:rPr>
              <a:t>我祝贺你的伟大发现。 </a:t>
            </a:r>
            <a:endParaRPr lang="en-US" altLang="zh-CN" b="1" dirty="0" smtClean="0">
              <a:effectLst/>
            </a:endParaRPr>
          </a:p>
          <a:p>
            <a:r>
              <a:rPr lang="en-US" altLang="zh-CN" b="1" u="sng" dirty="0" smtClean="0">
                <a:solidFill>
                  <a:srgbClr val="FFC000"/>
                </a:solidFill>
                <a:effectLst/>
              </a:rPr>
              <a:t>I </a:t>
            </a:r>
            <a:r>
              <a:rPr lang="en-US" altLang="zh-CN" b="1" i="1" u="sng" dirty="0" smtClean="0">
                <a:solidFill>
                  <a:srgbClr val="FFC000"/>
                </a:solidFill>
                <a:effectLst/>
              </a:rPr>
              <a:t>congratulate</a:t>
            </a:r>
            <a:r>
              <a:rPr lang="en-US" altLang="zh-CN" b="1" u="sng" dirty="0" smtClean="0">
                <a:solidFill>
                  <a:srgbClr val="FFC000"/>
                </a:solidFill>
                <a:effectLst/>
              </a:rPr>
              <a:t> you on your great discovery.</a:t>
            </a:r>
          </a:p>
        </p:txBody>
      </p:sp>
    </p:spTree>
    <p:extLst>
      <p:ext uri="{BB962C8B-B14F-4D97-AF65-F5344CB8AC3E}">
        <p14:creationId xmlns:p14="http://schemas.microsoft.com/office/powerpoint/2010/main" val="33548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E1F0FF"/>
              </a:buClr>
            </a:pPr>
            <a:r>
              <a:rPr lang="en-US" altLang="zh-CN" sz="3500" b="1" dirty="0">
                <a:solidFill>
                  <a:srgbClr val="FF99FF"/>
                </a:solidFill>
              </a:rPr>
              <a:t>Adequate</a:t>
            </a:r>
            <a:r>
              <a:rPr lang="zh-CN" altLang="en-US" sz="2800" b="1" dirty="0">
                <a:solidFill>
                  <a:prstClr val="white"/>
                </a:solidFill>
              </a:rPr>
              <a:t> 　 </a:t>
            </a:r>
            <a:r>
              <a:rPr lang="en-US" altLang="zh-CN" sz="2800" b="1" dirty="0">
                <a:solidFill>
                  <a:prstClr val="white"/>
                </a:solidFill>
              </a:rPr>
              <a:t>adj.</a:t>
            </a:r>
            <a:r>
              <a:rPr lang="zh-CN" altLang="en-US" sz="2800" b="1" dirty="0">
                <a:solidFill>
                  <a:prstClr val="white"/>
                </a:solidFill>
              </a:rPr>
              <a:t>足够的；适当的；能胜任的</a:t>
            </a:r>
            <a:endParaRPr lang="en-US" altLang="zh-CN" sz="28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800" b="1" dirty="0">
                <a:solidFill>
                  <a:prstClr val="white"/>
                </a:solidFill>
              </a:rPr>
              <a:t>适当的措施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800" b="1" dirty="0">
                <a:solidFill>
                  <a:prstClr val="white"/>
                </a:solidFill>
                <a:hlinkClick r:id="rId2"/>
              </a:rPr>
              <a:t>adequate measures</a:t>
            </a:r>
            <a:r>
              <a:rPr lang="en-US" altLang="zh-CN" sz="2800" b="1" dirty="0">
                <a:solidFill>
                  <a:prstClr val="white"/>
                </a:solidFill>
              </a:rPr>
              <a:t>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800" b="1" dirty="0">
                <a:solidFill>
                  <a:prstClr val="white"/>
                </a:solidFill>
              </a:rPr>
              <a:t>合时宜 </a:t>
            </a:r>
            <a:endParaRPr lang="en-US" altLang="zh-CN" sz="28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800" b="1" dirty="0">
                <a:solidFill>
                  <a:prstClr val="white"/>
                </a:solidFill>
                <a:hlinkClick r:id="rId3"/>
              </a:rPr>
              <a:t>adequate to the </a:t>
            </a:r>
            <a:r>
              <a:rPr lang="en-US" altLang="zh-CN" sz="2800" b="1" dirty="0" smtClean="0">
                <a:solidFill>
                  <a:prstClr val="white"/>
                </a:solidFill>
                <a:hlinkClick r:id="rId3"/>
              </a:rPr>
              <a:t>occasion</a:t>
            </a:r>
            <a:endParaRPr lang="en-US" altLang="zh-CN" sz="3300" b="1" dirty="0" smtClean="0">
              <a:solidFill>
                <a:prstClr val="black"/>
              </a:solidFill>
            </a:endParaRPr>
          </a:p>
          <a:p>
            <a:pPr lvl="0"/>
            <a:r>
              <a:rPr lang="zh-CN" altLang="en-US" sz="2800" b="1" dirty="0" smtClean="0"/>
              <a:t>他</a:t>
            </a:r>
            <a:r>
              <a:rPr lang="zh-CN" altLang="en-US" sz="2800" b="1" dirty="0"/>
              <a:t>寻求解决这个问题的适当办法。 </a:t>
            </a:r>
            <a:endParaRPr lang="en-US" altLang="zh-CN" sz="2800" b="1" dirty="0"/>
          </a:p>
          <a:p>
            <a:pPr lvl="0"/>
            <a:r>
              <a:rPr lang="en-US" altLang="zh-CN" sz="2800" b="1" u="sng" dirty="0">
                <a:solidFill>
                  <a:srgbClr val="FFC000"/>
                </a:solidFill>
              </a:rPr>
              <a:t>He sought for an </a:t>
            </a:r>
            <a:r>
              <a:rPr lang="en-US" altLang="zh-CN" sz="2800" b="1" i="1" u="sng" dirty="0">
                <a:solidFill>
                  <a:srgbClr val="FFC000"/>
                </a:solidFill>
              </a:rPr>
              <a:t>adequate</a:t>
            </a:r>
            <a:r>
              <a:rPr lang="en-US" altLang="zh-CN" sz="2800" b="1" u="sng" dirty="0">
                <a:solidFill>
                  <a:srgbClr val="FFC000"/>
                </a:solidFill>
              </a:rPr>
              <a:t> solution to the problem</a:t>
            </a:r>
            <a:r>
              <a:rPr lang="en-US" altLang="zh-CN" sz="2800" b="1" u="sng" dirty="0" smtClean="0">
                <a:solidFill>
                  <a:srgbClr val="FFC000"/>
                </a:solidFill>
              </a:rPr>
              <a:t>.</a:t>
            </a:r>
          </a:p>
          <a:p>
            <a:pPr lvl="0"/>
            <a:r>
              <a:rPr lang="en-US" altLang="zh-CN" sz="3500" b="1" dirty="0" smtClean="0">
                <a:solidFill>
                  <a:srgbClr val="FF99FF"/>
                </a:solidFill>
              </a:rPr>
              <a:t>Access</a:t>
            </a:r>
            <a:r>
              <a:rPr lang="zh-CN" altLang="en-US" sz="3500" b="1" dirty="0" smtClean="0">
                <a:solidFill>
                  <a:srgbClr val="FF99FF"/>
                </a:solidFill>
              </a:rPr>
              <a:t> 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 </a:t>
            </a:r>
            <a:r>
              <a:rPr lang="zh-CN" altLang="en-US" sz="2800" b="1" dirty="0">
                <a:solidFill>
                  <a:prstClr val="black"/>
                </a:solidFill>
              </a:rPr>
              <a:t>　</a:t>
            </a:r>
            <a:r>
              <a:rPr lang="en-US" altLang="zh-CN" sz="2800" b="1" dirty="0" smtClean="0"/>
              <a:t>n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入口；通道 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n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接近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的机会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；使用之权 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 smtClean="0"/>
              <a:t>vt</a:t>
            </a:r>
            <a:r>
              <a:rPr lang="en-US" altLang="zh-CN" sz="2800" b="1" dirty="0" err="1"/>
              <a:t>.</a:t>
            </a:r>
            <a:r>
              <a:rPr lang="zh-CN" altLang="en-US" sz="2800" b="1" dirty="0"/>
              <a:t>进入；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电脑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存取 </a:t>
            </a:r>
            <a:endParaRPr lang="en-US" altLang="zh-CN" sz="2800" b="1" dirty="0"/>
          </a:p>
          <a:p>
            <a:pPr lvl="0"/>
            <a:r>
              <a:rPr lang="zh-CN" altLang="en-US" sz="2800" b="1" dirty="0" smtClean="0">
                <a:effectLst/>
              </a:rPr>
              <a:t>这是进入这栋楼的唯一入口。 </a:t>
            </a:r>
            <a:endParaRPr lang="en-US" altLang="zh-CN" sz="2800" b="1" dirty="0"/>
          </a:p>
          <a:p>
            <a:pPr lvl="0"/>
            <a:r>
              <a:rPr lang="en-US" altLang="zh-CN" sz="2800" b="1" u="sng" dirty="0" smtClean="0">
                <a:solidFill>
                  <a:srgbClr val="FFC000"/>
                </a:solidFill>
                <a:effectLst/>
              </a:rPr>
              <a:t>This is the only means of </a:t>
            </a:r>
            <a:r>
              <a:rPr lang="en-US" altLang="zh-CN" sz="2800" b="1" i="1" u="sng" dirty="0" smtClean="0">
                <a:solidFill>
                  <a:srgbClr val="FFC000"/>
                </a:solidFill>
                <a:effectLst/>
              </a:rPr>
              <a:t>access</a:t>
            </a:r>
            <a:r>
              <a:rPr lang="en-US" altLang="zh-CN" sz="2800" b="1" u="sng" dirty="0" smtClean="0">
                <a:solidFill>
                  <a:srgbClr val="FFC000"/>
                </a:solidFill>
                <a:effectLst/>
              </a:rPr>
              <a:t> to the building.</a:t>
            </a:r>
            <a:endParaRPr lang="en-US" altLang="zh-CN" sz="2800" b="1" u="sng" dirty="0">
              <a:solidFill>
                <a:srgbClr val="FFC000"/>
              </a:solidFill>
            </a:endParaRPr>
          </a:p>
          <a:p>
            <a:pPr lvl="0"/>
            <a:r>
              <a:rPr lang="zh-CN" altLang="en-US" sz="2800" b="1" dirty="0" smtClean="0">
                <a:effectLst/>
              </a:rPr>
              <a:t>那个山区的人们过去没有受教育的机会。 </a:t>
            </a:r>
            <a:endParaRPr lang="en-US" altLang="zh-CN" sz="2800" b="1" dirty="0"/>
          </a:p>
          <a:p>
            <a:pPr lvl="0"/>
            <a:r>
              <a:rPr lang="en-US" altLang="zh-CN" sz="2800" b="1" u="sng" dirty="0" smtClean="0">
                <a:solidFill>
                  <a:srgbClr val="FFC000"/>
                </a:solidFill>
                <a:effectLst/>
              </a:rPr>
              <a:t>People in that mountain area had no </a:t>
            </a:r>
            <a:r>
              <a:rPr lang="en-US" altLang="zh-CN" sz="2800" b="1" i="1" u="sng" dirty="0" smtClean="0">
                <a:solidFill>
                  <a:srgbClr val="FFC000"/>
                </a:solidFill>
                <a:effectLst/>
              </a:rPr>
              <a:t>access</a:t>
            </a:r>
            <a:r>
              <a:rPr lang="en-US" altLang="zh-CN" sz="2800" b="1" u="sng" dirty="0" smtClean="0">
                <a:solidFill>
                  <a:srgbClr val="FFC000"/>
                </a:solidFill>
                <a:effectLst/>
              </a:rPr>
              <a:t> to education.</a:t>
            </a:r>
            <a:r>
              <a:rPr lang="en-US" altLang="zh-CN" sz="2800" b="1" u="sng" dirty="0">
                <a:solidFill>
                  <a:srgbClr val="FFC000"/>
                </a:solidFill>
              </a:rPr>
              <a:t/>
            </a:r>
            <a:br>
              <a:rPr lang="en-US" altLang="zh-CN" sz="2800" b="1" u="sng" dirty="0">
                <a:solidFill>
                  <a:srgbClr val="FFC000"/>
                </a:solidFill>
              </a:rPr>
            </a:br>
            <a:endParaRPr lang="zh-CN" altLang="en-US" sz="2800" b="1" u="sng" dirty="0">
              <a:solidFill>
                <a:srgbClr val="FFC000"/>
              </a:solidFill>
            </a:endParaRPr>
          </a:p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48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lvl="0">
              <a:buClr>
                <a:srgbClr val="E1F0FF"/>
              </a:buClr>
            </a:pPr>
            <a:r>
              <a:rPr lang="zh-CN" altLang="en-US" sz="2800" b="1" dirty="0">
                <a:solidFill>
                  <a:prstClr val="white"/>
                </a:solidFill>
              </a:rPr>
              <a:t>学生对所有资源有完全访问权。 </a:t>
            </a:r>
            <a:endParaRPr lang="en-US" altLang="zh-CN" sz="28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</a:pPr>
            <a:r>
              <a:rPr lang="en-US" altLang="zh-CN" sz="2800" b="1" u="sng" dirty="0">
                <a:solidFill>
                  <a:srgbClr val="FFC000"/>
                </a:solidFill>
              </a:rPr>
              <a:t>Students have full </a:t>
            </a:r>
            <a:r>
              <a:rPr lang="en-US" altLang="zh-CN" sz="2800" b="1" i="1" u="sng" dirty="0">
                <a:solidFill>
                  <a:srgbClr val="FFC000"/>
                </a:solidFill>
              </a:rPr>
              <a:t>access</a:t>
            </a:r>
            <a:r>
              <a:rPr lang="en-US" altLang="zh-CN" sz="2800" b="1" u="sng" dirty="0">
                <a:solidFill>
                  <a:srgbClr val="FFC000"/>
                </a:solidFill>
              </a:rPr>
              <a:t> to all resources.</a:t>
            </a:r>
            <a:endParaRPr lang="zh-CN" altLang="en-US" sz="2800" b="1" u="sng" dirty="0">
              <a:solidFill>
                <a:srgbClr val="FFC000"/>
              </a:solidFill>
            </a:endParaRPr>
          </a:p>
          <a:p>
            <a:pPr lvl="0">
              <a:buClr>
                <a:srgbClr val="E1F0FF"/>
              </a:buClr>
            </a:pPr>
            <a:r>
              <a:rPr lang="zh-CN" altLang="en-US" sz="2800" b="1" dirty="0">
                <a:solidFill>
                  <a:prstClr val="white"/>
                </a:solidFill>
              </a:rPr>
              <a:t>用作及物动词 </a:t>
            </a:r>
            <a:r>
              <a:rPr lang="en-US" altLang="zh-CN" sz="2800" b="1" dirty="0">
                <a:solidFill>
                  <a:prstClr val="white"/>
                </a:solidFill>
              </a:rPr>
              <a:t>(</a:t>
            </a:r>
            <a:r>
              <a:rPr lang="en-US" altLang="zh-CN" sz="2800" b="1" dirty="0" err="1">
                <a:solidFill>
                  <a:prstClr val="white"/>
                </a:solidFill>
              </a:rPr>
              <a:t>vt.</a:t>
            </a:r>
            <a:r>
              <a:rPr lang="en-US" altLang="zh-CN" sz="2800" b="1" dirty="0">
                <a:solidFill>
                  <a:prstClr val="white"/>
                </a:solidFill>
              </a:rPr>
              <a:t>)</a:t>
            </a:r>
          </a:p>
          <a:p>
            <a:pPr lvl="0">
              <a:buClr>
                <a:srgbClr val="E1F0FF"/>
              </a:buClr>
            </a:pPr>
            <a:r>
              <a:rPr lang="zh-CN" altLang="en-US" sz="2800" b="1" dirty="0">
                <a:solidFill>
                  <a:prstClr val="white"/>
                </a:solidFill>
              </a:rPr>
              <a:t>我们连不上网。 </a:t>
            </a:r>
            <a:endParaRPr lang="en-US" altLang="zh-CN" sz="28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</a:pPr>
            <a:r>
              <a:rPr lang="en-US" altLang="zh-CN" sz="2800" b="1" u="sng" dirty="0">
                <a:solidFill>
                  <a:srgbClr val="FFC000"/>
                </a:solidFill>
              </a:rPr>
              <a:t>We can't </a:t>
            </a:r>
            <a:r>
              <a:rPr lang="en-US" altLang="zh-CN" sz="2800" b="1" i="1" u="sng" dirty="0">
                <a:solidFill>
                  <a:srgbClr val="FFC000"/>
                </a:solidFill>
              </a:rPr>
              <a:t>access</a:t>
            </a:r>
            <a:r>
              <a:rPr lang="en-US" altLang="zh-CN" sz="2800" b="1" u="sng" dirty="0">
                <a:solidFill>
                  <a:srgbClr val="FFC000"/>
                </a:solidFill>
              </a:rPr>
              <a:t> the Internet.</a:t>
            </a:r>
            <a:endParaRPr lang="zh-CN" altLang="en-US" sz="4000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92</TotalTime>
  <Words>399</Words>
  <Application>Microsoft Office PowerPoint</Application>
  <PresentationFormat>全屏显示(4:3)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凤舞九天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14</cp:revision>
  <dcterms:created xsi:type="dcterms:W3CDTF">2016-02-22T03:10:21Z</dcterms:created>
  <dcterms:modified xsi:type="dcterms:W3CDTF">2016-02-22T04:43:00Z</dcterms:modified>
</cp:coreProperties>
</file>