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FA2877-22CE-490C-91EE-D2A1D8A823BD}" type="datetimeFigureOut">
              <a:rPr lang="zh-CN" altLang="en-US" smtClean="0"/>
              <a:t>2016-2-29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0B4111-6E34-4CEB-B9C1-E129F6CD968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meet%20the%20desire%20of" TargetMode="External"/><Relationship Id="rId2" Type="http://schemas.openxmlformats.org/officeDocument/2006/relationships/hyperlink" Target="http://dict.cn/arouse%20desi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desire%20good%20health" TargetMode="External"/><Relationship Id="rId4" Type="http://schemas.openxmlformats.org/officeDocument/2006/relationships/hyperlink" Target="http://dict.cn/desire%20for%20pow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divorce%20by%20consent" TargetMode="External"/><Relationship Id="rId2" Type="http://schemas.openxmlformats.org/officeDocument/2006/relationships/hyperlink" Target="http://dict.cn/the%20rate%20of%20divor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obey%20without%20question" TargetMode="External"/><Relationship Id="rId2" Type="http://schemas.openxmlformats.org/officeDocument/2006/relationships/hyperlink" Target="http://dict.cn/obey%20the%20doctor%27s%20ad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ssess%20the%20value" TargetMode="External"/><Relationship Id="rId5" Type="http://schemas.openxmlformats.org/officeDocument/2006/relationships/hyperlink" Target="http://dict.cn/assess%20damages%20after%20an%20incident" TargetMode="External"/><Relationship Id="rId4" Type="http://schemas.openxmlformats.org/officeDocument/2006/relationships/hyperlink" Target="http://dict.cn/assess%20a%20situa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burglar%20alarm" TargetMode="External"/><Relationship Id="rId2" Type="http://schemas.openxmlformats.org/officeDocument/2006/relationships/hyperlink" Target="http://dict.cn/set%20%28off%29%20an%20alar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smoke%20alarm" TargetMode="External"/><Relationship Id="rId4" Type="http://schemas.openxmlformats.org/officeDocument/2006/relationships/hyperlink" Target="http://dict.cn/fire%20alar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feel%E3%80%94show%E3%80%95%20sympathy" TargetMode="External"/><Relationship Id="rId2" Type="http://schemas.openxmlformats.org/officeDocument/2006/relationships/hyperlink" Target="http://dict.cn/express%20sympat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letter%20of%20sympathy" TargetMode="External"/><Relationship Id="rId4" Type="http://schemas.openxmlformats.org/officeDocument/2006/relationships/hyperlink" Target="http://dict.cn/deep%E3%80%94great%E3%80%95%20sympath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how%20favour%20towards%20sb" TargetMode="External"/><Relationship Id="rId2" Type="http://schemas.openxmlformats.org/officeDocument/2006/relationships/hyperlink" Target="http://dict.cn/lose%20favou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favour%20handicrafts" TargetMode="External"/><Relationship Id="rId4" Type="http://schemas.openxmlformats.org/officeDocument/2006/relationships/hyperlink" Target="http://dict.cn/in%20favour%20o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ubbish%20pile" TargetMode="External"/><Relationship Id="rId2" Type="http://schemas.openxmlformats.org/officeDocument/2006/relationships/hyperlink" Target="http://dict.cn/junk%20p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ile%20high" TargetMode="External"/><Relationship Id="rId5" Type="http://schemas.openxmlformats.org/officeDocument/2006/relationships/hyperlink" Target="http://dict.cn/a%20pile%20of%20work" TargetMode="External"/><Relationship Id="rId4" Type="http://schemas.openxmlformats.org/officeDocument/2006/relationships/hyperlink" Target="http://dict.cn/a%20pile%20of%20troub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ccompany%20harmoniously" TargetMode="External"/><Relationship Id="rId2" Type="http://schemas.openxmlformats.org/officeDocument/2006/relationships/hyperlink" Target="http://dict.cn/accompany%20fri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ccompany%20one%27s%20speech%20with%20gestures" TargetMode="External"/><Relationship Id="rId5" Type="http://schemas.openxmlformats.org/officeDocument/2006/relationships/hyperlink" Target="http://dict.cn/accompany%20sb%20on%20the%20piano" TargetMode="External"/><Relationship Id="rId4" Type="http://schemas.openxmlformats.org/officeDocument/2006/relationships/hyperlink" Target="http://dict.cn/accompany%20sb%20on%20a%20wal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declare%20independence" TargetMode="External"/><Relationship Id="rId2" Type="http://schemas.openxmlformats.org/officeDocument/2006/relationships/hyperlink" Target="http://dict.cn/declare%20bankruptc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declare%20tobacco" TargetMode="External"/><Relationship Id="rId4" Type="http://schemas.openxmlformats.org/officeDocument/2006/relationships/hyperlink" Target="http://dict.cn/declare%20neutralit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feel%20envy" TargetMode="External"/><Relationship Id="rId2" Type="http://schemas.openxmlformats.org/officeDocument/2006/relationships/hyperlink" Target="http://dict.cn/arouse%E3%80%94excite%E3%80%95%20env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envy%20others%20for%20their%20success" TargetMode="External"/><Relationship Id="rId5" Type="http://schemas.openxmlformats.org/officeDocument/2006/relationships/hyperlink" Target="http://dict.cn/envy%20at%20sb%27s%20success" TargetMode="External"/><Relationship Id="rId4" Type="http://schemas.openxmlformats.org/officeDocument/2006/relationships/hyperlink" Target="http://dict.cn/out%20of%20env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b="1" dirty="0" smtClean="0">
                <a:solidFill>
                  <a:srgbClr val="FF0000"/>
                </a:solidFill>
              </a:rPr>
              <a:t>Desire</a:t>
            </a:r>
            <a:r>
              <a:rPr lang="zh-CN" altLang="en-US" sz="3500" b="1" dirty="0" smtClean="0"/>
              <a:t> 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渴望；愿望；欲望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渴望；向往；要求 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我心中充满了回家的渴望。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 am filled with the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desire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to go back home.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r>
              <a:rPr lang="zh-CN" altLang="en-US" b="1" dirty="0" smtClean="0">
                <a:effectLst/>
              </a:rPr>
              <a:t>她渴望自己的研究能够出现突破。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She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desires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for a breakthrough in her research.</a:t>
            </a:r>
          </a:p>
          <a:p>
            <a:r>
              <a:rPr lang="zh-CN" altLang="en-US" b="1" dirty="0" smtClean="0">
                <a:effectLst/>
              </a:rPr>
              <a:t>每个人都向往生活在一个无忧无虑的世界里。 </a:t>
            </a:r>
            <a:endParaRPr lang="zh-CN" altLang="en-US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Everyone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desires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to live in a world free of worries and pains.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引起欲望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arouse desire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满足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的愿望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meet the desire of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权欲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desire for power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希望健康 </a:t>
            </a:r>
            <a:endParaRPr lang="en-US" altLang="zh-CN" b="1" dirty="0"/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desire good health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06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leave alone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不管； 不干涉； 让单独呆着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她要求不要打扰她，但报界总是缠著她不放。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She's asked to be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left alone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but the press keep pestering her.</a:t>
            </a:r>
          </a:p>
          <a:p>
            <a:r>
              <a:rPr lang="zh-CN" altLang="en-US" b="1" dirty="0" smtClean="0">
                <a:effectLst/>
              </a:rPr>
              <a:t>我现在明白了－－你们俩想单独在一起。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 get the picture that you two want to be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left alone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together.</a:t>
            </a:r>
          </a:p>
          <a:p>
            <a:r>
              <a:rPr lang="zh-CN" altLang="en-US" b="1" dirty="0" smtClean="0">
                <a:effectLst/>
              </a:rPr>
              <a:t>火车站可不是让儿童在晚上独自呆的地方。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A railway station is no place for a child to be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left alone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at night.</a:t>
            </a:r>
          </a:p>
          <a:p>
            <a:r>
              <a:rPr lang="zh-CN" altLang="en-US" b="1" dirty="0" smtClean="0"/>
              <a:t>别烦我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别管我。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Leave me alone.</a:t>
            </a:r>
            <a:br>
              <a:rPr lang="en-US" altLang="zh-CN" b="1" u="sng" dirty="0" smtClean="0">
                <a:solidFill>
                  <a:srgbClr val="FF9933"/>
                </a:solidFill>
                <a:effectLst/>
              </a:rPr>
            </a:br>
            <a:endParaRPr lang="zh-CN" altLang="en-US" b="1" u="sng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500" b="1" dirty="0" smtClean="0">
                <a:solidFill>
                  <a:srgbClr val="FF0000"/>
                </a:solidFill>
              </a:rPr>
              <a:t>set aside</a:t>
            </a:r>
            <a:r>
              <a:rPr lang="zh-CN" altLang="en-US" sz="3500" b="1" dirty="0">
                <a:solidFill>
                  <a:srgbClr val="FF0000"/>
                </a:solidFill>
              </a:rPr>
              <a:t> 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留出；拨出；驳回；不理会；废止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他每周都留出一些钱备用</a:t>
            </a:r>
            <a:r>
              <a:rPr lang="zh-CN" altLang="en-US" b="1" dirty="0"/>
              <a:t>。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set aside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a little money each week.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r>
              <a:rPr lang="zh-CN" altLang="en-US" b="1" dirty="0" smtClean="0">
                <a:effectLst/>
              </a:rPr>
              <a:t>他的上诉被驳回。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His appeal to a higher court was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set aside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.</a:t>
            </a:r>
          </a:p>
          <a:p>
            <a:r>
              <a:rPr lang="en-US" altLang="zh-CN" sz="3500" b="1" dirty="0" smtClean="0">
                <a:solidFill>
                  <a:srgbClr val="FF0000"/>
                </a:solidFill>
                <a:effectLst/>
              </a:rPr>
              <a:t>Bound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3500" b="1" dirty="0" smtClean="0">
                <a:solidFill>
                  <a:srgbClr val="FF0000"/>
                </a:solidFill>
                <a:effectLst/>
              </a:rPr>
              <a:t>　</a:t>
            </a:r>
            <a:r>
              <a:rPr lang="zh-CN" altLang="en-US" b="1" dirty="0" smtClean="0">
                <a:effectLst/>
              </a:rPr>
              <a:t> </a:t>
            </a:r>
            <a:r>
              <a:rPr lang="en-US" altLang="zh-CN" b="1" dirty="0" smtClean="0">
                <a:effectLst/>
              </a:rPr>
              <a:t>adj.</a:t>
            </a:r>
            <a:r>
              <a:rPr lang="zh-CN" altLang="en-US" b="1" dirty="0" smtClean="0">
                <a:effectLst/>
              </a:rPr>
              <a:t>必定的；有义务的； </a:t>
            </a:r>
            <a:r>
              <a:rPr lang="en-US" altLang="zh-CN" b="1" dirty="0" smtClean="0">
                <a:effectLst/>
              </a:rPr>
              <a:t>vi.</a:t>
            </a:r>
            <a:r>
              <a:rPr lang="zh-CN" altLang="en-US" b="1" dirty="0" smtClean="0">
                <a:effectLst/>
              </a:rPr>
              <a:t>跳； </a:t>
            </a:r>
            <a:r>
              <a:rPr lang="en-US" altLang="zh-CN" b="1" dirty="0" smtClean="0">
                <a:effectLst/>
              </a:rPr>
              <a:t>n.</a:t>
            </a:r>
            <a:r>
              <a:rPr lang="zh-CN" altLang="en-US" b="1" dirty="0" smtClean="0">
                <a:effectLst/>
              </a:rPr>
              <a:t>跳跃；界限 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波利手上拿着一封信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蹦蹦跳跳地跑进了房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Polly came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bounding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into the room holding a letter.</a:t>
            </a:r>
          </a:p>
          <a:p>
            <a:r>
              <a:rPr lang="zh-CN" altLang="en-US" b="1" dirty="0" smtClean="0">
                <a:effectLst/>
              </a:rPr>
              <a:t>我将在我的能力范围内竭尽全力。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 will try my best within the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bound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of my abilities.</a:t>
            </a:r>
          </a:p>
          <a:p>
            <a:r>
              <a:rPr lang="en-US" altLang="zh-CN" sz="3500" b="1" dirty="0" smtClean="0">
                <a:solidFill>
                  <a:srgbClr val="FF0000"/>
                </a:solidFill>
              </a:rPr>
              <a:t>Be bound to  </a:t>
            </a:r>
            <a:r>
              <a:rPr lang="zh-CN" altLang="en-US" b="1" dirty="0" smtClean="0">
                <a:solidFill>
                  <a:prstClr val="black"/>
                </a:solidFill>
              </a:rPr>
              <a:t>必定</a:t>
            </a:r>
            <a:r>
              <a:rPr lang="zh-CN" altLang="en-US" b="1" dirty="0">
                <a:solidFill>
                  <a:prstClr val="black"/>
                </a:solidFill>
              </a:rPr>
              <a:t>的；有义务</a:t>
            </a:r>
            <a:r>
              <a:rPr lang="zh-CN" altLang="en-US" b="1" dirty="0" smtClean="0">
                <a:solidFill>
                  <a:prstClr val="black"/>
                </a:solidFill>
              </a:rPr>
              <a:t>的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zh-CN" altLang="en-US" b="1" dirty="0" smtClean="0">
                <a:effectLst/>
              </a:rPr>
              <a:t>过一会儿肯定会下雨。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It's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bound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to rain soon.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r>
              <a:rPr lang="zh-CN" altLang="en-US" b="1" dirty="0" smtClean="0">
                <a:effectLst/>
              </a:rPr>
              <a:t>在法律上，你没有义务非回答这些问题不可。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You are not legally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bound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to answer these questions.</a:t>
            </a:r>
            <a:br>
              <a:rPr lang="en-US" altLang="zh-CN" b="1" u="sng" dirty="0" smtClean="0">
                <a:solidFill>
                  <a:srgbClr val="FF9933"/>
                </a:solidFill>
                <a:effectLst/>
              </a:rPr>
            </a:br>
            <a:endParaRPr lang="zh-CN" altLang="en-US" b="1" u="sng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Divorce</a:t>
            </a:r>
            <a:r>
              <a:rPr lang="zh-CN" altLang="en-US" b="1" dirty="0" smtClean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分离；离婚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使分离；与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离婚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离婚 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他们要求子公司与母公司分离。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They demanded the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divorce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of the subsidiary from the parent firm.</a:t>
            </a:r>
          </a:p>
          <a:p>
            <a:r>
              <a:rPr lang="zh-CN" altLang="en-US" b="1" dirty="0" smtClean="0">
                <a:effectLst/>
              </a:rPr>
              <a:t>日久生厌不能成为离婚的理由。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Boredom is not a ground for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divorce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.</a:t>
            </a:r>
          </a:p>
          <a:p>
            <a:r>
              <a:rPr lang="zh-CN" altLang="en-US" b="1" dirty="0" smtClean="0">
                <a:effectLst/>
              </a:rPr>
              <a:t>是他要和他妻子离婚，还是他妻子要和他离婚</a:t>
            </a:r>
            <a:r>
              <a:rPr lang="en-US" altLang="zh-CN" b="1" dirty="0" smtClean="0">
                <a:effectLst/>
              </a:rPr>
              <a:t>?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Did 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divorce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his wife or did she divorce him?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离婚率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the rate of divorce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协议离婚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divorce by consent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500" b="1" dirty="0" smtClean="0">
                <a:solidFill>
                  <a:srgbClr val="FF0000"/>
                </a:solidFill>
              </a:rPr>
              <a:t>Obey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服从；遵守；顺从；听从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军人应当绝对服从命令。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Soldiers are expected to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obey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their orders without question.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遵医嘱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obey the doctor's advice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毫无异议地服从 </a:t>
            </a:r>
            <a:endParaRPr lang="zh-CN" altLang="en-US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obey without question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3500" b="1" dirty="0" smtClean="0">
                <a:solidFill>
                  <a:srgbClr val="FF0000"/>
                </a:solidFill>
              </a:rPr>
              <a:t>Assess</a:t>
            </a:r>
            <a:r>
              <a:rPr lang="zh-CN" altLang="en-US" b="1" dirty="0" smtClean="0"/>
              <a:t>  　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评定；评估；估算 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assessment  n. )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你如何评估学生们？</a:t>
            </a:r>
            <a:r>
              <a:rPr lang="zh-CN" altLang="en-US" b="1" dirty="0" smtClean="0"/>
              <a:t> </a:t>
            </a: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How do you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assess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your students?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估计形势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assess a situation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事故后确定损失赔偿金额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assess damages after an incident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估价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assess the value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b="1" dirty="0" smtClean="0">
                <a:solidFill>
                  <a:srgbClr val="FF0000"/>
                </a:solidFill>
              </a:rPr>
              <a:t>Alarm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警报；警报器；惊恐 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警告；使惊恐；向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报警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这些烟把警报器触响了。 </a:t>
            </a:r>
            <a:r>
              <a:rPr lang="zh-CN" altLang="en-US" b="1" dirty="0" smtClean="0"/>
              <a:t>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 smoke triggered off the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alarm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.</a:t>
            </a:r>
          </a:p>
          <a:p>
            <a:r>
              <a:rPr lang="zh-CN" altLang="en-US" b="1" dirty="0" smtClean="0">
                <a:effectLst/>
              </a:rPr>
              <a:t>快警告大家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屋子理都是烟。</a:t>
            </a:r>
            <a:endParaRPr lang="en-US" altLang="zh-CN" b="1" dirty="0"/>
          </a:p>
          <a:p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Alarm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everyone quickly because the house is full of smoke.</a:t>
            </a:r>
          </a:p>
          <a:p>
            <a:r>
              <a:rPr lang="zh-CN" altLang="en-US" b="1" dirty="0" smtClean="0">
                <a:effectLst/>
              </a:rPr>
              <a:t>森林失火使我们大为惊慌。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We were much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alarmed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by the fire in the forest.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开动警报器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拨闹钟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set (off) an alarm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防盗警报器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burglar alarm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火警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防火警报器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fire alarm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烟警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smoke alarm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Sympathy</a:t>
            </a:r>
            <a:r>
              <a:rPr lang="zh-CN" altLang="en-US" b="1" dirty="0" smtClean="0"/>
              <a:t> 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同情；同情心；同感；赞同；慰问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我对盲人深感同情。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 felt much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sympathy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for the blind.</a:t>
            </a:r>
          </a:p>
          <a:p>
            <a:r>
              <a:rPr lang="zh-CN" altLang="en-US" b="1" dirty="0" smtClean="0">
                <a:effectLst/>
              </a:rPr>
              <a:t>这故事激起了她的同情心。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 story stirred her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sympathy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表示慰问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express sympathy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表示同情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3"/>
              </a:rPr>
              <a:t>feel〔show</a:t>
            </a:r>
            <a:r>
              <a:rPr lang="en-US" altLang="zh-CN" b="1" dirty="0" smtClean="0">
                <a:effectLst/>
                <a:hlinkClick r:id="rId3"/>
              </a:rPr>
              <a:t>〕 sympathy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深切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巨大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的同情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4"/>
              </a:rPr>
              <a:t>deep〔great</a:t>
            </a:r>
            <a:r>
              <a:rPr lang="en-US" altLang="zh-CN" b="1" dirty="0" smtClean="0">
                <a:effectLst/>
                <a:hlinkClick r:id="rId4"/>
              </a:rPr>
              <a:t>〕 sympathy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慰问信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letter of sympathy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b="1" dirty="0" err="1" smtClean="0">
                <a:solidFill>
                  <a:srgbClr val="FF0000"/>
                </a:solidFill>
              </a:rPr>
              <a:t>Favour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恩惠；支持；喜爱；偏爱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支持；偏袒；有利于；长得像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本，你能帮助我吗</a:t>
            </a:r>
            <a:r>
              <a:rPr lang="en-US" altLang="zh-CN" b="1" dirty="0" smtClean="0">
                <a:effectLst/>
              </a:rPr>
              <a:t>?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Would you please do me a </a:t>
            </a:r>
            <a:r>
              <a:rPr lang="en-US" altLang="zh-CN" b="1" i="1" u="sng" dirty="0" err="1" smtClean="0">
                <a:solidFill>
                  <a:srgbClr val="FF9933"/>
                </a:solidFill>
                <a:effectLst/>
              </a:rPr>
              <a:t>favour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, Ben?</a:t>
            </a:r>
          </a:p>
          <a:p>
            <a:r>
              <a:rPr lang="zh-CN" altLang="en-US" b="1" dirty="0" smtClean="0">
                <a:effectLst/>
              </a:rPr>
              <a:t>请你帮帮忙好吗</a:t>
            </a:r>
            <a:r>
              <a:rPr lang="en-US" altLang="zh-CN" b="1" dirty="0" smtClean="0">
                <a:effectLst/>
              </a:rPr>
              <a:t>?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May I ask a </a:t>
            </a:r>
            <a:r>
              <a:rPr lang="en-US" altLang="zh-CN" b="1" i="1" u="sng" dirty="0" err="1" smtClean="0">
                <a:solidFill>
                  <a:srgbClr val="FF9933"/>
                </a:solidFill>
                <a:effectLst/>
              </a:rPr>
              <a:t>favour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of you?</a:t>
            </a:r>
          </a:p>
          <a:p>
            <a:r>
              <a:rPr lang="zh-CN" altLang="en-US" b="1" dirty="0" smtClean="0">
                <a:effectLst/>
              </a:rPr>
              <a:t>在这两种可行方案中我赞成前者。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Of the two possible plans, I </a:t>
            </a:r>
            <a:r>
              <a:rPr lang="en-US" altLang="zh-CN" b="1" i="1" u="sng" dirty="0" err="1" smtClean="0">
                <a:solidFill>
                  <a:srgbClr val="FF9933"/>
                </a:solidFill>
                <a:effectLst/>
              </a:rPr>
              <a:t>favour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the first.</a:t>
            </a:r>
            <a:endParaRPr lang="zh-CN" altLang="en-US" b="1" u="sng" dirty="0" smtClean="0">
              <a:solidFill>
                <a:srgbClr val="FF9933"/>
              </a:solidFill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失宠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lose </a:t>
            </a:r>
            <a:r>
              <a:rPr lang="en-US" altLang="zh-CN" b="1" dirty="0" err="1" smtClean="0">
                <a:effectLst/>
                <a:hlinkClick r:id="rId2"/>
              </a:rPr>
              <a:t>favour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对某人表示偏爱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show </a:t>
            </a:r>
            <a:r>
              <a:rPr lang="en-US" altLang="zh-CN" b="1" dirty="0" err="1" smtClean="0">
                <a:effectLst/>
                <a:hlinkClick r:id="rId3"/>
              </a:rPr>
              <a:t>favour</a:t>
            </a:r>
            <a:r>
              <a:rPr lang="en-US" altLang="zh-CN" b="1" dirty="0" smtClean="0">
                <a:effectLst/>
                <a:hlinkClick r:id="rId3"/>
              </a:rPr>
              <a:t> towards </a:t>
            </a:r>
            <a:r>
              <a:rPr lang="en-US" altLang="zh-CN" b="1" dirty="0" err="1" smtClean="0">
                <a:effectLst/>
                <a:hlinkClick r:id="rId3"/>
              </a:rPr>
              <a:t>sb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有利于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in </a:t>
            </a:r>
            <a:r>
              <a:rPr lang="en-US" altLang="zh-CN" b="1" dirty="0" err="1" smtClean="0">
                <a:effectLst/>
                <a:hlinkClick r:id="rId4"/>
              </a:rPr>
              <a:t>favour</a:t>
            </a:r>
            <a:r>
              <a:rPr lang="en-US" altLang="zh-CN" b="1" dirty="0" smtClean="0">
                <a:effectLst/>
                <a:hlinkClick r:id="rId4"/>
              </a:rPr>
              <a:t> of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喜爱手工艺品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5"/>
              </a:rPr>
              <a:t>favour</a:t>
            </a:r>
            <a:r>
              <a:rPr lang="en-US" altLang="zh-CN" b="1" dirty="0" smtClean="0">
                <a:effectLst/>
                <a:hlinkClick r:id="rId5"/>
              </a:rPr>
              <a:t> handicrafts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Pile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堆；大量；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堆积；积累；拥入；夸张 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我们把书在地板上堆起来。</a:t>
            </a:r>
            <a:endParaRPr lang="zh-CN" altLang="en-US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We put the books in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piles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on the floor.</a:t>
            </a:r>
          </a:p>
          <a:p>
            <a:r>
              <a:rPr lang="zh-CN" altLang="en-US" b="1" dirty="0" smtClean="0">
                <a:effectLst/>
              </a:rPr>
              <a:t>小男孩正在搭积木。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 little boy is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piling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up his building blocks.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垃圾堆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junk pile</a:t>
            </a:r>
            <a:r>
              <a:rPr lang="en-US" altLang="zh-CN" b="1" dirty="0" smtClean="0">
                <a:effectLst/>
              </a:rPr>
              <a:t> / </a:t>
            </a:r>
            <a:r>
              <a:rPr lang="en-US" altLang="zh-CN" b="1" dirty="0" smtClean="0">
                <a:effectLst/>
                <a:hlinkClick r:id="rId3"/>
              </a:rPr>
              <a:t>rubbish pile</a:t>
            </a:r>
            <a:r>
              <a:rPr lang="en-US" altLang="zh-CN" b="1" dirty="0" smtClean="0">
                <a:effectLst/>
              </a:rPr>
              <a:t> 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一大堆麻烦事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 pile of trouble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大量的工作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a pile of work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堆积如山 </a:t>
            </a:r>
          </a:p>
          <a:p>
            <a:r>
              <a:rPr lang="en-US" altLang="zh-CN" b="1" dirty="0" smtClean="0">
                <a:effectLst/>
                <a:hlinkClick r:id="rId6"/>
              </a:rPr>
              <a:t>pile high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Scan</a:t>
            </a:r>
            <a:r>
              <a:rPr lang="zh-CN" altLang="en-US" b="1" dirty="0" smtClean="0"/>
              <a:t>  </a:t>
            </a:r>
            <a:r>
              <a:rPr lang="zh-CN" altLang="en-US" b="1" dirty="0"/>
              <a:t> </a:t>
            </a:r>
            <a:r>
              <a:rPr lang="en-US" altLang="zh-CN" b="1" dirty="0" err="1" smtClean="0"/>
              <a:t>vt.</a:t>
            </a:r>
            <a:r>
              <a:rPr lang="en-US" altLang="zh-CN" b="1" dirty="0" smtClean="0"/>
              <a:t> / n. </a:t>
            </a:r>
            <a:r>
              <a:rPr lang="zh-CN" altLang="en-US" b="1" dirty="0" smtClean="0"/>
              <a:t>扫描；浏览；细看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 划分音步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你可以教我如何扫描一个影像吗</a:t>
            </a:r>
            <a:r>
              <a:rPr lang="en-US" altLang="zh-CN" b="1" dirty="0" smtClean="0">
                <a:effectLst/>
              </a:rPr>
              <a:t>? </a:t>
            </a: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Could you teach me how to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scan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an image?</a:t>
            </a:r>
          </a:p>
          <a:p>
            <a:r>
              <a:rPr lang="zh-CN" altLang="en-US" b="1" dirty="0" smtClean="0">
                <a:effectLst/>
              </a:rPr>
              <a:t>等公共汽车的时候，我匆匆浏览了一下报纸。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scanned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the newspaper when I was waiting for the bus.</a:t>
            </a:r>
          </a:p>
          <a:p>
            <a:r>
              <a:rPr lang="zh-CN" altLang="en-US" b="1" dirty="0" smtClean="0">
                <a:effectLst/>
              </a:rPr>
              <a:t>医生给他做了脑部扫描检查。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 doctor gave him a brain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scan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.</a:t>
            </a:r>
          </a:p>
          <a:p>
            <a:r>
              <a:rPr lang="zh-CN" altLang="en-US" b="1" dirty="0" smtClean="0">
                <a:effectLst/>
              </a:rPr>
              <a:t>我太忙了，没法看整份报纸，只是浏览了一下大标题。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I'm too busy to read the whole newspaper, I just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scan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the headline.</a:t>
            </a:r>
            <a:br>
              <a:rPr lang="en-US" altLang="zh-CN" b="1" u="sng" dirty="0" smtClean="0">
                <a:solidFill>
                  <a:srgbClr val="FF9933"/>
                </a:solidFill>
                <a:effectLst/>
              </a:rPr>
            </a:b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/>
            </a:r>
            <a:br>
              <a:rPr lang="en-US" altLang="zh-CN" b="1" u="sng" dirty="0" smtClean="0">
                <a:solidFill>
                  <a:srgbClr val="FF9933"/>
                </a:solidFill>
                <a:effectLst/>
              </a:rPr>
            </a:b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Accompany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陪伴；给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伴奏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伴奏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她要求我陪她到机场去。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She asked me to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accompany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her to the airport.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r>
              <a:rPr lang="zh-CN" altLang="en-US" b="1" dirty="0" smtClean="0">
                <a:effectLst/>
              </a:rPr>
              <a:t>闪电通常伴有雷声。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Lightning usually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accompanies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thunder.</a:t>
            </a:r>
            <a:endParaRPr lang="zh-CN" altLang="en-US" b="1" u="sng" dirty="0" smtClean="0">
              <a:solidFill>
                <a:srgbClr val="FF9933"/>
              </a:solidFill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陪朋友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accompany friend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和谐地伴奏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accompany harmoniously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陪同某人散步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accompany </a:t>
            </a:r>
            <a:r>
              <a:rPr lang="en-US" altLang="zh-CN" b="1" dirty="0" err="1" smtClean="0">
                <a:effectLst/>
                <a:hlinkClick r:id="rId4"/>
              </a:rPr>
              <a:t>sb</a:t>
            </a:r>
            <a:r>
              <a:rPr lang="en-US" altLang="zh-CN" b="1" dirty="0" smtClean="0">
                <a:effectLst/>
                <a:hlinkClick r:id="rId4"/>
              </a:rPr>
              <a:t> on a walk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用钢琴为某人伴奏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accompany </a:t>
            </a:r>
            <a:r>
              <a:rPr lang="en-US" altLang="zh-CN" b="1" dirty="0" err="1" smtClean="0">
                <a:effectLst/>
                <a:hlinkClick r:id="rId5"/>
              </a:rPr>
              <a:t>sb</a:t>
            </a:r>
            <a:r>
              <a:rPr lang="en-US" altLang="zh-CN" b="1" dirty="0" smtClean="0">
                <a:effectLst/>
                <a:hlinkClick r:id="rId5"/>
              </a:rPr>
              <a:t> on the piano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说话时伴以手势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accompany one's speech with gestures</a:t>
            </a:r>
            <a:endParaRPr lang="zh-CN" altLang="en-US" b="1" dirty="0" smtClean="0">
              <a:effectLst/>
            </a:endParaRP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Declare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　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宣布（声明）；申报；声明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英国在</a:t>
            </a:r>
            <a:r>
              <a:rPr lang="en-US" altLang="zh-CN" b="1" dirty="0" smtClean="0">
                <a:effectLst/>
              </a:rPr>
              <a:t>1914</a:t>
            </a:r>
            <a:r>
              <a:rPr lang="zh-CN" altLang="en-US" b="1" dirty="0" smtClean="0">
                <a:effectLst/>
              </a:rPr>
              <a:t>年向德国宣战。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Britain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declared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war on Germany in 1914.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r>
              <a:rPr lang="zh-CN" altLang="en-US" b="1" dirty="0" smtClean="0">
                <a:effectLst/>
              </a:rPr>
              <a:t>海关人员问我是否有要报税的东西。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 customs asked me if I had anything to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declare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r>
              <a:rPr lang="zh-CN" altLang="en-US" b="1" dirty="0" smtClean="0">
                <a:effectLst/>
              </a:rPr>
              <a:t>他声称自己是无罪的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declared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that he was innocent.</a:t>
            </a:r>
            <a:endParaRPr lang="en-US" altLang="zh-CN" b="1" u="sng" dirty="0">
              <a:solidFill>
                <a:srgbClr val="FF9933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宣告破产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declare bankruptcy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宣布独立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declare independence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宣布中立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declare neutrality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申报烟类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declare tobacco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Envy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羡慕；妒忌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羡慕；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妒忌的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对象 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他们羡慕他的好运气。</a:t>
            </a:r>
            <a:endParaRPr lang="zh-CN" altLang="en-US" b="1" dirty="0" smtClean="0"/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They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envy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his good fortune.</a:t>
            </a:r>
          </a:p>
          <a:p>
            <a:r>
              <a:rPr lang="zh-CN" altLang="en-US" b="1" dirty="0" smtClean="0">
                <a:effectLst/>
              </a:rPr>
              <a:t>他的新居成了所有朋友羡慕的对象。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His new house was the </a:t>
            </a:r>
            <a:r>
              <a:rPr lang="en-US" altLang="zh-CN" b="1" i="1" u="sng" dirty="0" smtClean="0">
                <a:solidFill>
                  <a:srgbClr val="FF9933"/>
                </a:solidFill>
                <a:effectLst/>
              </a:rPr>
              <a:t>envy</a:t>
            </a:r>
            <a:r>
              <a:rPr lang="en-US" altLang="zh-CN" b="1" u="sng" dirty="0" smtClean="0">
                <a:solidFill>
                  <a:srgbClr val="FF9933"/>
                </a:solidFill>
                <a:effectLst/>
              </a:rPr>
              <a:t> of all his friends.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引起嫉妒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羡慕</a:t>
            </a:r>
            <a:r>
              <a:rPr lang="en-US" altLang="zh-CN" b="1" dirty="0" smtClean="0">
                <a:effectLst/>
              </a:rPr>
              <a:t>〕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2"/>
              </a:rPr>
              <a:t>arouse〔excite</a:t>
            </a:r>
            <a:r>
              <a:rPr lang="en-US" altLang="zh-CN" b="1" dirty="0" smtClean="0">
                <a:effectLst/>
                <a:hlinkClick r:id="rId2"/>
              </a:rPr>
              <a:t>〕 envy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感到妒忌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feel envy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出于嫉妒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out of envy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羡慕某人的成功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envy at </a:t>
            </a:r>
            <a:r>
              <a:rPr lang="en-US" altLang="zh-CN" b="1" dirty="0" err="1" smtClean="0">
                <a:effectLst/>
                <a:hlinkClick r:id="rId5"/>
              </a:rPr>
              <a:t>sb</a:t>
            </a:r>
            <a:r>
              <a:rPr lang="en-US" altLang="zh-CN" b="1" dirty="0" err="1" smtClean="0">
                <a:effectLst/>
                <a:hlinkClick r:id="rId6"/>
              </a:rPr>
              <a:t>‘</a:t>
            </a:r>
            <a:r>
              <a:rPr lang="en-US" altLang="zh-CN" b="1" dirty="0" err="1" smtClean="0">
                <a:effectLst/>
                <a:hlinkClick r:id="rId5"/>
              </a:rPr>
              <a:t>s</a:t>
            </a:r>
            <a:r>
              <a:rPr lang="en-US" altLang="zh-CN" b="1" dirty="0" smtClean="0">
                <a:effectLst/>
                <a:hlinkClick r:id="rId5"/>
              </a:rPr>
              <a:t> success</a:t>
            </a:r>
            <a:r>
              <a:rPr lang="zh-CN" altLang="en-US" b="1" dirty="0"/>
              <a:t> </a:t>
            </a:r>
            <a:r>
              <a:rPr lang="en-US" altLang="zh-CN" b="1" dirty="0" smtClean="0"/>
              <a:t>/ </a:t>
            </a:r>
            <a:r>
              <a:rPr lang="en-US" altLang="zh-CN" b="1" dirty="0" smtClean="0">
                <a:effectLst/>
                <a:hlinkClick r:id="rId6"/>
              </a:rPr>
              <a:t>envy others for their success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50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641</Words>
  <Application>Microsoft Office PowerPoint</Application>
  <PresentationFormat>全屏显示(4:3)</PresentationFormat>
  <Paragraphs>174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</cp:revision>
  <dcterms:created xsi:type="dcterms:W3CDTF">2016-02-29T01:48:09Z</dcterms:created>
  <dcterms:modified xsi:type="dcterms:W3CDTF">2016-02-29T03:20:13Z</dcterms:modified>
</cp:coreProperties>
</file>