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4/28/2017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smtClean="0"/>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4/28/2017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file:///C:\Users\USER\AppData\Local\youdao\dict\Application\7.0.1.0227\resultui\dict\result.html?keyword=air%20defense&amp;lang=en" TargetMode="External"/><Relationship Id="rId2" Type="http://schemas.openxmlformats.org/officeDocument/2006/relationships/hyperlink" Target="file:///C:\Users\USER\AppData\Local\youdao\dict\Application\7.0.1.0227\resultui\dict\result.html?keyword=national%20defense&amp;lang=e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923857"/>
            <a:ext cx="12043064" cy="3649133"/>
          </a:xfrm>
        </p:spPr>
        <p:txBody>
          <a:bodyPr>
            <a:noAutofit/>
          </a:bodyPr>
          <a:lstStyle/>
          <a:p>
            <a:r>
              <a:rPr lang="en-US" altLang="zh-CN" sz="3600" dirty="0" smtClean="0"/>
              <a:t>a </a:t>
            </a:r>
            <a:r>
              <a:rPr lang="en-US" altLang="zh-CN" sz="3600" dirty="0"/>
              <a:t>struggle to </a:t>
            </a:r>
            <a:r>
              <a:rPr lang="en-US" altLang="zh-CN" sz="4400" b="1" u="sng" dirty="0">
                <a:solidFill>
                  <a:srgbClr val="FF0000"/>
                </a:solidFill>
              </a:rPr>
              <a:t>defend </a:t>
            </a:r>
            <a:r>
              <a:rPr lang="en-US" altLang="zh-CN" sz="3600" dirty="0"/>
              <a:t>our </a:t>
            </a:r>
            <a:r>
              <a:rPr lang="en-US" altLang="zh-CN" sz="3600" dirty="0" smtClean="0"/>
              <a:t>homeland</a:t>
            </a:r>
          </a:p>
          <a:p>
            <a:endParaRPr lang="en-US" altLang="zh-CN" sz="3200" dirty="0" smtClean="0"/>
          </a:p>
          <a:p>
            <a:r>
              <a:rPr lang="en-US" altLang="zh-CN" sz="4000" b="1" dirty="0" smtClean="0">
                <a:solidFill>
                  <a:srgbClr val="FF0000"/>
                </a:solidFill>
              </a:rPr>
              <a:t>Defend</a:t>
            </a:r>
            <a:r>
              <a:rPr lang="en-US" altLang="zh-CN" sz="4000" b="1" dirty="0" smtClean="0"/>
              <a:t> </a:t>
            </a:r>
            <a:r>
              <a:rPr lang="en-US" altLang="zh-CN" sz="4000" b="1" dirty="0" err="1"/>
              <a:t>sth</a:t>
            </a:r>
            <a:r>
              <a:rPr lang="en-US" altLang="zh-CN" sz="4000" b="1" dirty="0"/>
              <a:t> against/from </a:t>
            </a:r>
            <a:r>
              <a:rPr lang="en-US" altLang="zh-CN" sz="4000" b="1" dirty="0" err="1"/>
              <a:t>sth</a:t>
            </a:r>
            <a:endParaRPr lang="en-US" altLang="zh-CN" sz="4000" b="1" dirty="0"/>
          </a:p>
          <a:p>
            <a:r>
              <a:rPr lang="en-US" altLang="zh-CN" sz="3600" dirty="0"/>
              <a:t>•the need to defend democracy against fascism </a:t>
            </a:r>
            <a:endParaRPr lang="en-US" altLang="zh-CN" sz="3600" dirty="0" smtClean="0"/>
          </a:p>
          <a:p>
            <a:endParaRPr lang="zh-CN" altLang="en-US" sz="3200" dirty="0"/>
          </a:p>
          <a:p>
            <a:r>
              <a:rPr lang="en-US" altLang="zh-CN" sz="4000" b="1" dirty="0">
                <a:solidFill>
                  <a:srgbClr val="FF0000"/>
                </a:solidFill>
              </a:rPr>
              <a:t>defend</a:t>
            </a:r>
            <a:r>
              <a:rPr lang="en-US" altLang="zh-CN" sz="4000" b="1" dirty="0"/>
              <a:t> yourself (against/from </a:t>
            </a:r>
            <a:r>
              <a:rPr lang="en-US" altLang="zh-CN" sz="4000" b="1" dirty="0" err="1"/>
              <a:t>sb</a:t>
            </a:r>
            <a:r>
              <a:rPr lang="en-US" altLang="zh-CN" sz="4000" b="1" dirty="0"/>
              <a:t>/</a:t>
            </a:r>
            <a:r>
              <a:rPr lang="en-US" altLang="zh-CN" sz="4000" b="1" dirty="0" err="1"/>
              <a:t>sth</a:t>
            </a:r>
            <a:r>
              <a:rPr lang="en-US" altLang="zh-CN" sz="4000" b="1" dirty="0"/>
              <a:t>)</a:t>
            </a:r>
          </a:p>
          <a:p>
            <a:r>
              <a:rPr lang="en-US" altLang="zh-CN" sz="3600" dirty="0"/>
              <a:t>•advice on how women can defend themselves from </a:t>
            </a:r>
            <a:r>
              <a:rPr lang="en-US" altLang="zh-CN" sz="3600" dirty="0" smtClean="0"/>
              <a:t>attackers </a:t>
            </a:r>
          </a:p>
          <a:p>
            <a:endParaRPr lang="zh-CN" altLang="en-US" sz="3200" dirty="0"/>
          </a:p>
        </p:txBody>
      </p:sp>
    </p:spTree>
    <p:extLst>
      <p:ext uri="{BB962C8B-B14F-4D97-AF65-F5344CB8AC3E}">
        <p14:creationId xmlns:p14="http://schemas.microsoft.com/office/powerpoint/2010/main" val="901644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2161308" cy="512618"/>
          </a:xfrm>
        </p:spPr>
        <p:txBody>
          <a:bodyPr>
            <a:normAutofit fontScale="90000"/>
          </a:bodyPr>
          <a:lstStyle/>
          <a:p>
            <a:r>
              <a:rPr lang="en-US" altLang="zh-CN" dirty="0" smtClean="0">
                <a:solidFill>
                  <a:srgbClr val="FF0000"/>
                </a:solidFill>
              </a:rPr>
              <a:t>Sample 3</a:t>
            </a:r>
            <a:endParaRPr lang="zh-CN" altLang="en-US" dirty="0">
              <a:solidFill>
                <a:srgbClr val="FF0000"/>
              </a:solidFill>
            </a:endParaRPr>
          </a:p>
        </p:txBody>
      </p:sp>
      <p:sp>
        <p:nvSpPr>
          <p:cNvPr id="3" name="内容占位符 2"/>
          <p:cNvSpPr>
            <a:spLocks noGrp="1"/>
          </p:cNvSpPr>
          <p:nvPr>
            <p:ph idx="1"/>
          </p:nvPr>
        </p:nvSpPr>
        <p:spPr>
          <a:xfrm>
            <a:off x="83127" y="1913467"/>
            <a:ext cx="11959937" cy="3649133"/>
          </a:xfrm>
        </p:spPr>
        <p:txBody>
          <a:bodyPr>
            <a:noAutofit/>
          </a:bodyPr>
          <a:lstStyle/>
          <a:p>
            <a:r>
              <a:rPr lang="en-US" altLang="zh-CN" sz="2800" dirty="0" smtClean="0"/>
              <a:t>Dear Mr. Hurst,</a:t>
            </a:r>
          </a:p>
          <a:p>
            <a:r>
              <a:rPr lang="en-US" altLang="zh-CN" sz="2800" dirty="0" smtClean="0"/>
              <a:t>    I am sorry to trouble you during your vacation. My classmates and I would like to ask for your help. </a:t>
            </a:r>
          </a:p>
          <a:p>
            <a:r>
              <a:rPr lang="en-US" altLang="zh-CN" sz="2800" dirty="0"/>
              <a:t> </a:t>
            </a:r>
            <a:r>
              <a:rPr lang="en-US" altLang="zh-CN" sz="2800" dirty="0" smtClean="0"/>
              <a:t>   Our school is having a Drama Competition next month as part of an English </a:t>
            </a:r>
            <a:r>
              <a:rPr lang="en-US" altLang="zh-CN" sz="2800" dirty="0"/>
              <a:t>C</a:t>
            </a:r>
            <a:r>
              <a:rPr lang="en-US" altLang="zh-CN" sz="2800" dirty="0" smtClean="0"/>
              <a:t>ultural Festival, and we have been working hard on our performance of Hamlet. I have sent a video of us practicing our play. Could you please tell us what you think of our performance and acting skills? Also, is there anything we can do to improve our clothing, light and sound effects?</a:t>
            </a:r>
          </a:p>
          <a:p>
            <a:r>
              <a:rPr lang="en-US" altLang="zh-CN" sz="2800" dirty="0"/>
              <a:t> </a:t>
            </a:r>
            <a:r>
              <a:rPr lang="en-US" altLang="zh-CN" sz="2800" dirty="0" smtClean="0"/>
              <a:t>   we look forward to hearing your ideas, which will help improve our performance. Thank you for your help. Enjoy the rest of your holiday. </a:t>
            </a:r>
          </a:p>
          <a:p>
            <a:pPr algn="r"/>
            <a:r>
              <a:rPr lang="en-US" altLang="zh-CN" sz="2800" dirty="0" smtClean="0"/>
              <a:t>Yours,</a:t>
            </a:r>
          </a:p>
          <a:p>
            <a:pPr algn="r"/>
            <a:r>
              <a:rPr lang="en-US" altLang="zh-CN" sz="2800" dirty="0" smtClean="0"/>
              <a:t>Li Hua </a:t>
            </a:r>
            <a:endParaRPr lang="zh-CN" altLang="en-US" sz="2800" dirty="0"/>
          </a:p>
        </p:txBody>
      </p:sp>
    </p:spTree>
    <p:extLst>
      <p:ext uri="{BB962C8B-B14F-4D97-AF65-F5344CB8AC3E}">
        <p14:creationId xmlns:p14="http://schemas.microsoft.com/office/powerpoint/2010/main" val="2405752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1728" y="1736823"/>
            <a:ext cx="11637818" cy="3649133"/>
          </a:xfrm>
        </p:spPr>
        <p:txBody>
          <a:bodyPr>
            <a:noAutofit/>
          </a:bodyPr>
          <a:lstStyle/>
          <a:p>
            <a:r>
              <a:rPr lang="en-US" altLang="zh-CN" sz="4400" dirty="0"/>
              <a:t>missile </a:t>
            </a:r>
            <a:r>
              <a:rPr lang="en-US" altLang="zh-CN" sz="4400" dirty="0">
                <a:solidFill>
                  <a:srgbClr val="FF0000"/>
                </a:solidFill>
              </a:rPr>
              <a:t>defense</a:t>
            </a:r>
            <a:r>
              <a:rPr lang="en-US" altLang="zh-CN" sz="4400" dirty="0"/>
              <a:t> </a:t>
            </a:r>
            <a:r>
              <a:rPr lang="en-US" altLang="zh-CN" sz="4400" dirty="0" smtClean="0"/>
              <a:t>system </a:t>
            </a:r>
          </a:p>
          <a:p>
            <a:endParaRPr lang="en-US" altLang="zh-CN" sz="4400" dirty="0" smtClean="0"/>
          </a:p>
          <a:p>
            <a:r>
              <a:rPr lang="en-US" altLang="zh-CN" sz="4400" dirty="0"/>
              <a:t>Milton begins </a:t>
            </a:r>
            <a:r>
              <a:rPr lang="en-US" altLang="zh-CN" sz="4400" dirty="0" smtClean="0"/>
              <a:t>the book with </a:t>
            </a:r>
            <a:r>
              <a:rPr lang="en-US" altLang="zh-CN" sz="4400" dirty="0"/>
              <a:t>a powerful </a:t>
            </a:r>
            <a:r>
              <a:rPr lang="en-US" altLang="zh-CN" sz="4400" dirty="0">
                <a:solidFill>
                  <a:srgbClr val="FF0000"/>
                </a:solidFill>
              </a:rPr>
              <a:t>defense</a:t>
            </a:r>
            <a:r>
              <a:rPr lang="en-US" altLang="zh-CN" sz="4400" dirty="0"/>
              <a:t> against </a:t>
            </a:r>
            <a:r>
              <a:rPr lang="en-US" altLang="zh-CN" sz="4400" dirty="0" smtClean="0"/>
              <a:t>lateness.</a:t>
            </a:r>
          </a:p>
          <a:p>
            <a:endParaRPr lang="en-US" altLang="zh-CN" sz="4400" dirty="0" smtClean="0"/>
          </a:p>
          <a:p>
            <a:r>
              <a:rPr lang="en-US" altLang="zh-CN" sz="5400" b="1" dirty="0">
                <a:hlinkClick r:id="rId2"/>
              </a:rPr>
              <a:t>national </a:t>
            </a:r>
            <a:r>
              <a:rPr lang="en-US" altLang="zh-CN" sz="5400" b="1" dirty="0" smtClean="0">
                <a:hlinkClick r:id="rId2"/>
              </a:rPr>
              <a:t>defense</a:t>
            </a:r>
            <a:r>
              <a:rPr lang="en-US" altLang="zh-CN" sz="5400" b="1" dirty="0" smtClean="0"/>
              <a:t>    </a:t>
            </a:r>
          </a:p>
          <a:p>
            <a:endParaRPr lang="en-US" altLang="zh-CN" sz="5400" b="1" dirty="0">
              <a:solidFill>
                <a:schemeClr val="bg1"/>
              </a:solidFill>
            </a:endParaRPr>
          </a:p>
          <a:p>
            <a:r>
              <a:rPr lang="en-US" altLang="zh-CN" sz="5400" b="1" dirty="0">
                <a:solidFill>
                  <a:schemeClr val="tx2">
                    <a:lumMod val="25000"/>
                  </a:schemeClr>
                </a:solidFill>
                <a:hlinkClick r:id="rId3"/>
              </a:rPr>
              <a:t>air </a:t>
            </a:r>
            <a:r>
              <a:rPr lang="en-US" altLang="zh-CN" sz="5400" b="1" dirty="0" smtClean="0">
                <a:solidFill>
                  <a:schemeClr val="tx2">
                    <a:lumMod val="25000"/>
                  </a:schemeClr>
                </a:solidFill>
                <a:hlinkClick r:id="rId3"/>
              </a:rPr>
              <a:t>defense</a:t>
            </a:r>
            <a:endParaRPr lang="zh-CN" altLang="en-US" sz="5400" b="1" dirty="0">
              <a:solidFill>
                <a:schemeClr val="tx2">
                  <a:lumMod val="25000"/>
                </a:schemeClr>
              </a:solidFill>
            </a:endParaRPr>
          </a:p>
        </p:txBody>
      </p:sp>
    </p:spTree>
    <p:extLst>
      <p:ext uri="{BB962C8B-B14F-4D97-AF65-F5344CB8AC3E}">
        <p14:creationId xmlns:p14="http://schemas.microsoft.com/office/powerpoint/2010/main" val="1185216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4465" y="1996594"/>
            <a:ext cx="10131425" cy="3649133"/>
          </a:xfrm>
        </p:spPr>
        <p:txBody>
          <a:bodyPr>
            <a:noAutofit/>
          </a:bodyPr>
          <a:lstStyle/>
          <a:p>
            <a:r>
              <a:rPr lang="en-US" altLang="zh-CN" sz="3600" b="1" dirty="0"/>
              <a:t>a </a:t>
            </a:r>
            <a:r>
              <a:rPr lang="en-US" altLang="zh-CN" sz="3600" b="1" dirty="0" smtClean="0">
                <a:solidFill>
                  <a:srgbClr val="FF0000"/>
                </a:solidFill>
              </a:rPr>
              <a:t>defensive</a:t>
            </a:r>
            <a:r>
              <a:rPr lang="en-US" altLang="zh-CN" sz="3600" b="1" dirty="0" smtClean="0"/>
              <a:t> </a:t>
            </a:r>
            <a:r>
              <a:rPr lang="en-US" altLang="zh-CN" sz="3600" b="1" dirty="0"/>
              <a:t>measure against nuclear </a:t>
            </a:r>
            <a:r>
              <a:rPr lang="en-US" altLang="zh-CN" sz="3600" b="1" dirty="0" smtClean="0"/>
              <a:t>attack</a:t>
            </a:r>
          </a:p>
          <a:p>
            <a:endParaRPr lang="en-US" altLang="zh-CN" sz="3600" b="1" dirty="0" smtClean="0"/>
          </a:p>
          <a:p>
            <a:r>
              <a:rPr lang="en-US" altLang="zh-CN" sz="3600" b="1" dirty="0"/>
              <a:t>a reserved and </a:t>
            </a:r>
            <a:r>
              <a:rPr lang="en-US" altLang="zh-CN" sz="3600" b="1" dirty="0">
                <a:solidFill>
                  <a:srgbClr val="FF0000"/>
                </a:solidFill>
              </a:rPr>
              <a:t>defensive</a:t>
            </a:r>
            <a:r>
              <a:rPr lang="en-US" altLang="zh-CN" sz="3600" b="1" dirty="0"/>
              <a:t> manner </a:t>
            </a:r>
            <a:endParaRPr lang="en-US" altLang="zh-CN" sz="3600" b="1" dirty="0" smtClean="0"/>
          </a:p>
          <a:p>
            <a:endParaRPr lang="en-US" altLang="zh-CN" sz="3600" b="1" dirty="0"/>
          </a:p>
          <a:p>
            <a:r>
              <a:rPr lang="en-US" altLang="zh-CN" sz="3600" b="1" dirty="0">
                <a:solidFill>
                  <a:srgbClr val="FF0000"/>
                </a:solidFill>
              </a:rPr>
              <a:t>defensive</a:t>
            </a:r>
            <a:r>
              <a:rPr lang="en-US" altLang="zh-CN" sz="3600" b="1" dirty="0"/>
              <a:t> </a:t>
            </a:r>
            <a:r>
              <a:rPr lang="en-US" altLang="zh-CN" sz="3600" b="1" dirty="0" smtClean="0"/>
              <a:t>play / </a:t>
            </a:r>
            <a:r>
              <a:rPr lang="en-US" altLang="zh-CN" sz="3600" b="1" dirty="0" smtClean="0">
                <a:solidFill>
                  <a:srgbClr val="FF0000"/>
                </a:solidFill>
              </a:rPr>
              <a:t>Defensive</a:t>
            </a:r>
            <a:r>
              <a:rPr lang="en-US" altLang="zh-CN" sz="3600" b="1" dirty="0" smtClean="0"/>
              <a:t> pressure </a:t>
            </a:r>
          </a:p>
          <a:p>
            <a:endParaRPr lang="en-US" altLang="zh-CN" sz="3600" b="1" dirty="0"/>
          </a:p>
          <a:p>
            <a:r>
              <a:rPr lang="en-US" altLang="zh-CN" sz="3600" b="1" dirty="0"/>
              <a:t>put the White House on the </a:t>
            </a:r>
            <a:r>
              <a:rPr lang="en-US" altLang="zh-CN" sz="3600" b="1" dirty="0" smtClean="0">
                <a:solidFill>
                  <a:srgbClr val="FF0000"/>
                </a:solidFill>
              </a:rPr>
              <a:t>defensive</a:t>
            </a:r>
          </a:p>
          <a:p>
            <a:endParaRPr lang="en-US" altLang="zh-CN" sz="3600" b="1" dirty="0"/>
          </a:p>
          <a:p>
            <a:r>
              <a:rPr lang="en-US" altLang="zh-CN" sz="3600" b="1" dirty="0"/>
              <a:t>she was constantly on the </a:t>
            </a:r>
            <a:r>
              <a:rPr lang="en-US" altLang="zh-CN" sz="3600" b="1" dirty="0">
                <a:solidFill>
                  <a:srgbClr val="FF0000"/>
                </a:solidFill>
              </a:rPr>
              <a:t>defensive</a:t>
            </a:r>
            <a:endParaRPr lang="en-US" altLang="zh-CN" sz="3600" b="1" dirty="0" smtClean="0">
              <a:solidFill>
                <a:srgbClr val="FF0000"/>
              </a:solidFill>
            </a:endParaRPr>
          </a:p>
          <a:p>
            <a:endParaRPr lang="zh-CN" altLang="en-US" sz="3600" b="1" dirty="0"/>
          </a:p>
        </p:txBody>
      </p:sp>
    </p:spTree>
    <p:extLst>
      <p:ext uri="{BB962C8B-B14F-4D97-AF65-F5344CB8AC3E}">
        <p14:creationId xmlns:p14="http://schemas.microsoft.com/office/powerpoint/2010/main" val="1715476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10" y="225137"/>
            <a:ext cx="5725389" cy="1011382"/>
          </a:xfrm>
        </p:spPr>
        <p:txBody>
          <a:bodyPr>
            <a:noAutofit/>
          </a:bodyPr>
          <a:lstStyle/>
          <a:p>
            <a:r>
              <a:rPr lang="en-US" altLang="zh-CN" sz="4000" b="1" dirty="0" smtClean="0">
                <a:solidFill>
                  <a:srgbClr val="FF0000"/>
                </a:solidFill>
              </a:rPr>
              <a:t>Even when    &amp;   even if </a:t>
            </a:r>
            <a:endParaRPr lang="zh-CN" altLang="en-US" sz="4000" b="1" dirty="0">
              <a:solidFill>
                <a:srgbClr val="FF0000"/>
              </a:solidFill>
            </a:endParaRPr>
          </a:p>
        </p:txBody>
      </p:sp>
      <p:sp>
        <p:nvSpPr>
          <p:cNvPr id="3" name="内容占位符 2"/>
          <p:cNvSpPr>
            <a:spLocks noGrp="1"/>
          </p:cNvSpPr>
          <p:nvPr>
            <p:ph idx="1"/>
          </p:nvPr>
        </p:nvSpPr>
        <p:spPr>
          <a:xfrm>
            <a:off x="238990" y="1911929"/>
            <a:ext cx="11866417" cy="3649133"/>
          </a:xfrm>
        </p:spPr>
        <p:txBody>
          <a:bodyPr>
            <a:noAutofit/>
          </a:bodyPr>
          <a:lstStyle/>
          <a:p>
            <a:pPr marL="0" indent="0">
              <a:buNone/>
            </a:pPr>
            <a:r>
              <a:rPr lang="zh-CN" altLang="en-US" sz="3600" dirty="0"/>
              <a:t>前者引导时间从句“即便</a:t>
            </a:r>
            <a:r>
              <a:rPr lang="zh-CN" altLang="en-US" sz="3600" dirty="0" smtClean="0"/>
              <a:t>在</a:t>
            </a:r>
            <a:r>
              <a:rPr lang="en-US" altLang="zh-CN" sz="3600" dirty="0" smtClean="0"/>
              <a:t>…</a:t>
            </a:r>
            <a:r>
              <a:rPr lang="zh-CN" altLang="en-US" sz="3600" dirty="0" smtClean="0"/>
              <a:t>时候</a:t>
            </a:r>
            <a:r>
              <a:rPr lang="zh-CN" altLang="en-US" sz="3600" dirty="0"/>
              <a:t>”</a:t>
            </a:r>
            <a:r>
              <a:rPr lang="en-US" altLang="zh-CN" sz="3600" dirty="0" smtClean="0"/>
              <a:t>,</a:t>
            </a:r>
          </a:p>
          <a:p>
            <a:pPr marL="0" indent="0">
              <a:buNone/>
            </a:pPr>
            <a:r>
              <a:rPr lang="en-US" altLang="zh-CN" sz="3600" dirty="0" smtClean="0"/>
              <a:t>He </a:t>
            </a:r>
            <a:r>
              <a:rPr lang="en-US" altLang="zh-CN" sz="3600" dirty="0"/>
              <a:t>take </a:t>
            </a:r>
            <a:r>
              <a:rPr lang="en-US" altLang="zh-CN" sz="3600" dirty="0" smtClean="0"/>
              <a:t>his son's </a:t>
            </a:r>
            <a:r>
              <a:rPr lang="en-US" altLang="zh-CN" sz="3600" dirty="0"/>
              <a:t>birthday parties </a:t>
            </a:r>
            <a:r>
              <a:rPr lang="en-US" altLang="zh-CN" sz="3600" dirty="0" smtClean="0"/>
              <a:t>seriously</a:t>
            </a:r>
            <a:r>
              <a:rPr lang="en-US" altLang="zh-CN" sz="3600" dirty="0"/>
              <a:t>,</a:t>
            </a:r>
            <a:r>
              <a:rPr lang="en-US" altLang="zh-CN" sz="4000" b="1" dirty="0"/>
              <a:t> </a:t>
            </a:r>
            <a:r>
              <a:rPr lang="en-US" altLang="zh-CN" sz="4000" b="1" u="sng" dirty="0">
                <a:solidFill>
                  <a:srgbClr val="FF0000"/>
                </a:solidFill>
              </a:rPr>
              <a:t>even when</a:t>
            </a:r>
            <a:r>
              <a:rPr lang="en-US" altLang="zh-CN" sz="3600" dirty="0"/>
              <a:t> the child is too young to fully understand the celebration. </a:t>
            </a:r>
            <a:endParaRPr lang="en-US" altLang="zh-CN" sz="3600" dirty="0" smtClean="0"/>
          </a:p>
          <a:p>
            <a:pPr marL="0" indent="0">
              <a:buNone/>
            </a:pPr>
            <a:endParaRPr lang="en-US" altLang="zh-CN" sz="3600" dirty="0" smtClean="0"/>
          </a:p>
          <a:p>
            <a:pPr marL="0" indent="0">
              <a:buNone/>
            </a:pPr>
            <a:r>
              <a:rPr lang="zh-CN" altLang="en-US" sz="3600" dirty="0"/>
              <a:t/>
            </a:r>
            <a:br>
              <a:rPr lang="zh-CN" altLang="en-US" sz="3600" dirty="0"/>
            </a:br>
            <a:r>
              <a:rPr lang="zh-CN" altLang="en-US" sz="3600" dirty="0"/>
              <a:t>后者引导让步从句（</a:t>
            </a:r>
            <a:r>
              <a:rPr lang="en-US" altLang="zh-CN" sz="3600" dirty="0"/>
              <a:t>=even though) “</a:t>
            </a:r>
            <a:r>
              <a:rPr lang="zh-CN" altLang="en-US" sz="3600" dirty="0"/>
              <a:t>即使</a:t>
            </a:r>
            <a:r>
              <a:rPr lang="en-US" altLang="zh-CN" sz="3600" dirty="0"/>
              <a:t>,</a:t>
            </a:r>
            <a:r>
              <a:rPr lang="zh-CN" altLang="en-US" sz="3600" dirty="0"/>
              <a:t>即便</a:t>
            </a:r>
            <a:r>
              <a:rPr lang="zh-CN" altLang="en-US" sz="3600" dirty="0" smtClean="0"/>
              <a:t>”</a:t>
            </a:r>
            <a:endParaRPr lang="en-US" altLang="zh-CN" sz="3600" dirty="0" smtClean="0"/>
          </a:p>
          <a:p>
            <a:r>
              <a:rPr lang="en-US" altLang="zh-CN" sz="4000" b="1" u="sng" dirty="0">
                <a:solidFill>
                  <a:srgbClr val="FF0000"/>
                </a:solidFill>
              </a:rPr>
              <a:t>Even if </a:t>
            </a:r>
            <a:r>
              <a:rPr lang="en-US" altLang="zh-CN" sz="3600" dirty="0"/>
              <a:t>Dell succeeds in pushing into new </a:t>
            </a:r>
            <a:r>
              <a:rPr lang="en-US" altLang="zh-CN" sz="3600" dirty="0" smtClean="0"/>
              <a:t>businesses</a:t>
            </a:r>
            <a:r>
              <a:rPr lang="en-US" altLang="zh-CN" sz="3600" dirty="0"/>
              <a:t>, it may disappoint </a:t>
            </a:r>
            <a:r>
              <a:rPr lang="en-US" altLang="zh-CN" sz="3600" dirty="0" smtClean="0"/>
              <a:t>its </a:t>
            </a:r>
            <a:r>
              <a:rPr lang="en-US" altLang="zh-CN" sz="3600" dirty="0"/>
              <a:t>shareholders.</a:t>
            </a:r>
            <a:endParaRPr lang="zh-CN" altLang="en-US" sz="3600" dirty="0"/>
          </a:p>
        </p:txBody>
      </p:sp>
    </p:spTree>
    <p:extLst>
      <p:ext uri="{BB962C8B-B14F-4D97-AF65-F5344CB8AC3E}">
        <p14:creationId xmlns:p14="http://schemas.microsoft.com/office/powerpoint/2010/main" val="430089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8210" y="183573"/>
            <a:ext cx="10131425" cy="1456267"/>
          </a:xfrm>
        </p:spPr>
        <p:txBody>
          <a:bodyPr>
            <a:normAutofit/>
          </a:bodyPr>
          <a:lstStyle/>
          <a:p>
            <a:r>
              <a:rPr lang="en-US" altLang="zh-CN" sz="4400" b="1" dirty="0" smtClean="0"/>
              <a:t>view</a:t>
            </a:r>
            <a:endParaRPr lang="zh-CN" altLang="en-US" sz="4400" b="1" dirty="0"/>
          </a:p>
        </p:txBody>
      </p:sp>
      <p:sp>
        <p:nvSpPr>
          <p:cNvPr id="3" name="内容占位符 2"/>
          <p:cNvSpPr>
            <a:spLocks noGrp="1"/>
          </p:cNvSpPr>
          <p:nvPr>
            <p:ph idx="1"/>
          </p:nvPr>
        </p:nvSpPr>
        <p:spPr>
          <a:xfrm>
            <a:off x="218211" y="2142067"/>
            <a:ext cx="11752116" cy="3649133"/>
          </a:xfrm>
        </p:spPr>
        <p:txBody>
          <a:bodyPr>
            <a:normAutofit/>
          </a:bodyPr>
          <a:lstStyle/>
          <a:p>
            <a:pPr marL="0" indent="0">
              <a:buNone/>
            </a:pPr>
            <a:r>
              <a:rPr lang="en-US" altLang="zh-CN" sz="3600" dirty="0" smtClean="0"/>
              <a:t>1</a:t>
            </a:r>
            <a:r>
              <a:rPr lang="zh-CN" altLang="en-US" sz="3600" dirty="0" smtClean="0"/>
              <a:t>、作</a:t>
            </a:r>
            <a:r>
              <a:rPr lang="zh-CN" altLang="en-US" sz="3600" dirty="0"/>
              <a:t>风景</a:t>
            </a:r>
            <a:r>
              <a:rPr lang="en-US" altLang="zh-CN" sz="3600" dirty="0"/>
              <a:t>,</a:t>
            </a:r>
            <a:r>
              <a:rPr lang="zh-CN" altLang="en-US" sz="3600" dirty="0"/>
              <a:t>眺望</a:t>
            </a:r>
            <a:r>
              <a:rPr lang="en-US" altLang="zh-CN" sz="3600" dirty="0"/>
              <a:t>,</a:t>
            </a:r>
            <a:r>
              <a:rPr lang="zh-CN" altLang="en-US" sz="3600" dirty="0" smtClean="0"/>
              <a:t>景色</a:t>
            </a:r>
            <a:r>
              <a:rPr lang="en-US" altLang="zh-CN" sz="3600" dirty="0" smtClean="0"/>
              <a:t>,</a:t>
            </a:r>
            <a:r>
              <a:rPr lang="zh-CN" altLang="en-US" sz="3600" dirty="0" smtClean="0"/>
              <a:t>看法</a:t>
            </a:r>
            <a:r>
              <a:rPr lang="en-US" altLang="zh-CN" sz="3600" dirty="0"/>
              <a:t>,</a:t>
            </a:r>
            <a:r>
              <a:rPr lang="zh-CN" altLang="en-US" sz="3600" dirty="0"/>
              <a:t>想法</a:t>
            </a:r>
            <a:r>
              <a:rPr lang="en-US" altLang="zh-CN" sz="3600" dirty="0"/>
              <a:t>,</a:t>
            </a:r>
            <a:r>
              <a:rPr lang="zh-CN" altLang="en-US" sz="3600" dirty="0" smtClean="0"/>
              <a:t>意见 是</a:t>
            </a:r>
            <a:r>
              <a:rPr lang="zh-CN" altLang="en-US" sz="3600" dirty="0"/>
              <a:t>可数</a:t>
            </a:r>
            <a:r>
              <a:rPr lang="zh-CN" altLang="en-US" sz="3600" dirty="0" smtClean="0"/>
              <a:t>名词</a:t>
            </a:r>
            <a:r>
              <a:rPr lang="en-US" altLang="zh-CN" sz="3600" dirty="0" smtClean="0"/>
              <a:t>,</a:t>
            </a:r>
            <a:r>
              <a:rPr lang="zh-CN" altLang="en-US" sz="3600" dirty="0" smtClean="0"/>
              <a:t>可加</a:t>
            </a:r>
            <a:r>
              <a:rPr lang="en-US" altLang="zh-CN" sz="3600" dirty="0" smtClean="0"/>
              <a:t>s</a:t>
            </a:r>
            <a:endParaRPr lang="en-US" altLang="zh-CN" sz="3600" dirty="0"/>
          </a:p>
          <a:p>
            <a:pPr marL="0" indent="0">
              <a:buNone/>
            </a:pPr>
            <a:r>
              <a:rPr lang="zh-CN" altLang="en-US" sz="3600" dirty="0"/>
              <a:t/>
            </a:r>
            <a:br>
              <a:rPr lang="zh-CN" altLang="en-US" sz="3600" dirty="0"/>
            </a:br>
            <a:r>
              <a:rPr lang="en-US" altLang="zh-CN" sz="3600" dirty="0" smtClean="0"/>
              <a:t>2</a:t>
            </a:r>
            <a:r>
              <a:rPr lang="zh-CN" altLang="en-US" sz="3600" dirty="0" smtClean="0"/>
              <a:t>、作</a:t>
            </a:r>
            <a:r>
              <a:rPr lang="zh-CN" altLang="en-US" sz="3600" dirty="0"/>
              <a:t>展望</a:t>
            </a:r>
            <a:r>
              <a:rPr lang="en-US" altLang="zh-CN" sz="3600" dirty="0"/>
              <a:t>,</a:t>
            </a:r>
            <a:r>
              <a:rPr lang="zh-CN" altLang="en-US" sz="3600" dirty="0"/>
              <a:t>预料</a:t>
            </a:r>
            <a:r>
              <a:rPr lang="en-US" altLang="zh-CN" sz="3600" dirty="0"/>
              <a:t>,</a:t>
            </a:r>
            <a:r>
              <a:rPr lang="zh-CN" altLang="en-US" sz="3600" dirty="0"/>
              <a:t>考察的意思</a:t>
            </a:r>
            <a:r>
              <a:rPr lang="zh-CN" altLang="en-US" sz="3600" dirty="0" smtClean="0"/>
              <a:t>时</a:t>
            </a:r>
            <a:r>
              <a:rPr lang="en-US" altLang="zh-CN" sz="3600" dirty="0" smtClean="0"/>
              <a:t>,</a:t>
            </a:r>
            <a:r>
              <a:rPr lang="zh-CN" altLang="en-US" sz="3600" dirty="0" smtClean="0"/>
              <a:t>也可数，一般</a:t>
            </a:r>
            <a:r>
              <a:rPr lang="zh-CN" altLang="en-US" sz="3600" dirty="0"/>
              <a:t>用单数形式</a:t>
            </a:r>
            <a:r>
              <a:rPr lang="zh-CN" altLang="en-US" sz="3600" dirty="0" smtClean="0"/>
              <a:t>．</a:t>
            </a:r>
            <a:endParaRPr lang="en-US" altLang="zh-CN" sz="3600" dirty="0" smtClean="0"/>
          </a:p>
          <a:p>
            <a:pPr marL="0" indent="0">
              <a:buNone/>
            </a:pPr>
            <a:r>
              <a:rPr lang="zh-CN" altLang="en-US" sz="3600" dirty="0"/>
              <a:t/>
            </a:r>
            <a:br>
              <a:rPr lang="zh-CN" altLang="en-US" sz="3600" dirty="0"/>
            </a:br>
            <a:r>
              <a:rPr lang="en-US" altLang="zh-CN" sz="3600" dirty="0" smtClean="0"/>
              <a:t>3</a:t>
            </a:r>
            <a:r>
              <a:rPr lang="zh-CN" altLang="en-US" sz="3600" dirty="0" smtClean="0"/>
              <a:t>、视界</a:t>
            </a:r>
            <a:r>
              <a:rPr lang="en-US" altLang="zh-CN" sz="3600" dirty="0"/>
              <a:t>,</a:t>
            </a:r>
            <a:r>
              <a:rPr lang="zh-CN" altLang="en-US" sz="3600" dirty="0"/>
              <a:t>视野</a:t>
            </a:r>
            <a:r>
              <a:rPr lang="en-US" altLang="zh-CN" sz="3600" dirty="0"/>
              <a:t>,</a:t>
            </a:r>
            <a:r>
              <a:rPr lang="zh-CN" altLang="en-US" sz="3600" dirty="0"/>
              <a:t>视力</a:t>
            </a:r>
            <a:r>
              <a:rPr lang="en-US" altLang="zh-CN" sz="3600" dirty="0"/>
              <a:t>,</a:t>
            </a:r>
            <a:r>
              <a:rPr lang="zh-CN" altLang="en-US" sz="3600" dirty="0"/>
              <a:t>眺望</a:t>
            </a:r>
            <a:r>
              <a:rPr lang="zh-CN" altLang="en-US" sz="3600" dirty="0" smtClean="0"/>
              <a:t>．不可数</a:t>
            </a:r>
            <a:endParaRPr lang="zh-CN" altLang="en-US" sz="3600" dirty="0"/>
          </a:p>
        </p:txBody>
      </p:sp>
    </p:spTree>
    <p:extLst>
      <p:ext uri="{BB962C8B-B14F-4D97-AF65-F5344CB8AC3E}">
        <p14:creationId xmlns:p14="http://schemas.microsoft.com/office/powerpoint/2010/main" val="1693966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9382" y="1757604"/>
            <a:ext cx="12441382" cy="3649133"/>
          </a:xfrm>
        </p:spPr>
        <p:txBody>
          <a:bodyPr>
            <a:noAutofit/>
          </a:bodyPr>
          <a:lstStyle/>
          <a:p>
            <a:r>
              <a:rPr lang="en-US" altLang="zh-CN" sz="2800" dirty="0" smtClean="0"/>
              <a:t>To whom it may concern, </a:t>
            </a:r>
          </a:p>
          <a:p>
            <a:pPr algn="just"/>
            <a:r>
              <a:rPr lang="en-US" altLang="zh-CN" sz="2800" dirty="0"/>
              <a:t> </a:t>
            </a:r>
            <a:r>
              <a:rPr lang="en-US" altLang="zh-CN" sz="2800" dirty="0" smtClean="0"/>
              <a:t>   I am Li Hua, a boy of 17. Learning that the Student Union is recruiting  volunteer English teachers at SOS Children’s Village, I am writing to apply for a chance to become one. </a:t>
            </a:r>
          </a:p>
          <a:p>
            <a:pPr algn="just"/>
            <a:r>
              <a:rPr lang="en-US" altLang="zh-CN" sz="2800" dirty="0"/>
              <a:t> </a:t>
            </a:r>
            <a:r>
              <a:rPr lang="en-US" altLang="zh-CN" sz="2800" dirty="0" smtClean="0"/>
              <a:t>   I have been a English learner with excellent grades, and the last two years witnessed my success as an English tutor. As a member of English Club of our school, I have taken an active part in various activities like English debates and speech contests. I am eager to volunteer in hope of helping the village children thirsty for learning, pushing my boundary and getting to know about society. </a:t>
            </a:r>
            <a:r>
              <a:rPr lang="en-US" altLang="zh-CN" sz="2800" i="1" u="sng" dirty="0" smtClean="0">
                <a:solidFill>
                  <a:srgbClr val="FF0000"/>
                </a:solidFill>
              </a:rPr>
              <a:t>Most importantly, volunteering makes me feel good, which has been proven in my previous experiences. </a:t>
            </a:r>
          </a:p>
          <a:p>
            <a:r>
              <a:rPr lang="en-US" altLang="zh-CN" sz="2800" dirty="0"/>
              <a:t> </a:t>
            </a:r>
            <a:r>
              <a:rPr lang="en-US" altLang="zh-CN" sz="2800" dirty="0" smtClean="0"/>
              <a:t>   I would appreciate it so much if you could possibly consider my application. </a:t>
            </a:r>
          </a:p>
          <a:p>
            <a:r>
              <a:rPr lang="en-US" altLang="zh-CN" sz="2800" dirty="0"/>
              <a:t> </a:t>
            </a:r>
            <a:r>
              <a:rPr lang="en-US" altLang="zh-CN" sz="2800" dirty="0" smtClean="0"/>
              <a:t>   I am looking forward to your early reply. </a:t>
            </a:r>
          </a:p>
          <a:p>
            <a:pPr marL="0" indent="0" algn="r">
              <a:buNone/>
            </a:pPr>
            <a:r>
              <a:rPr lang="en-US" altLang="zh-CN" sz="2800" dirty="0" smtClean="0"/>
              <a:t>Yours sincerely,</a:t>
            </a:r>
          </a:p>
          <a:p>
            <a:pPr marL="0" indent="0" algn="r">
              <a:buNone/>
            </a:pPr>
            <a:r>
              <a:rPr lang="en-US" altLang="zh-CN" sz="2800" dirty="0" smtClean="0"/>
              <a:t>Li Hua </a:t>
            </a:r>
            <a:endParaRPr lang="zh-CN" altLang="en-US" sz="2800" dirty="0"/>
          </a:p>
        </p:txBody>
      </p:sp>
    </p:spTree>
    <p:extLst>
      <p:ext uri="{BB962C8B-B14F-4D97-AF65-F5344CB8AC3E}">
        <p14:creationId xmlns:p14="http://schemas.microsoft.com/office/powerpoint/2010/main" val="824564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131425" cy="1456267"/>
          </a:xfrm>
        </p:spPr>
        <p:txBody>
          <a:bodyPr>
            <a:normAutofit/>
          </a:bodyPr>
          <a:lstStyle/>
          <a:p>
            <a:r>
              <a:rPr lang="zh-CN" altLang="en-US" sz="4000" b="1" u="sng" dirty="0" smtClean="0">
                <a:solidFill>
                  <a:srgbClr val="FF0000"/>
                </a:solidFill>
              </a:rPr>
              <a:t>深二模</a:t>
            </a:r>
            <a:endParaRPr lang="zh-CN" altLang="en-US" sz="4000" b="1" u="sng" dirty="0">
              <a:solidFill>
                <a:srgbClr val="FF0000"/>
              </a:solidFill>
            </a:endParaRPr>
          </a:p>
        </p:txBody>
      </p:sp>
      <p:sp>
        <p:nvSpPr>
          <p:cNvPr id="3" name="内容占位符 2"/>
          <p:cNvSpPr>
            <a:spLocks noGrp="1"/>
          </p:cNvSpPr>
          <p:nvPr>
            <p:ph idx="1"/>
          </p:nvPr>
        </p:nvSpPr>
        <p:spPr>
          <a:xfrm>
            <a:off x="83127" y="2142067"/>
            <a:ext cx="11959937" cy="3649133"/>
          </a:xfrm>
        </p:spPr>
        <p:txBody>
          <a:bodyPr>
            <a:noAutofit/>
          </a:bodyPr>
          <a:lstStyle/>
          <a:p>
            <a:r>
              <a:rPr lang="zh-CN" altLang="en-US" sz="3600" dirty="0" smtClean="0"/>
              <a:t>假如你是李华，你们班级的节目“哈姆雷特”（</a:t>
            </a:r>
            <a:r>
              <a:rPr lang="en-US" altLang="zh-CN" sz="3600" dirty="0" smtClean="0"/>
              <a:t>Hamlet</a:t>
            </a:r>
            <a:r>
              <a:rPr lang="zh-CN" altLang="en-US" sz="3600" dirty="0" smtClean="0"/>
              <a:t>）将参加下个月学校“英语文化节”话剧（</a:t>
            </a:r>
            <a:r>
              <a:rPr lang="en-US" altLang="zh-CN" sz="3600" dirty="0" smtClean="0"/>
              <a:t>drama</a:t>
            </a:r>
            <a:r>
              <a:rPr lang="zh-CN" altLang="en-US" sz="3600" dirty="0" smtClean="0"/>
              <a:t>）比赛。你给度假中的外教</a:t>
            </a:r>
            <a:r>
              <a:rPr lang="en-US" altLang="zh-CN" sz="3600" dirty="0" smtClean="0"/>
              <a:t>Mr. Hurst</a:t>
            </a:r>
            <a:r>
              <a:rPr lang="zh-CN" altLang="en-US" sz="3600" dirty="0" smtClean="0"/>
              <a:t>写一封电子邮件，并附上节目录像，请他给予你相关的指导。</a:t>
            </a:r>
            <a:endParaRPr lang="en-US" altLang="zh-CN" sz="3600" dirty="0" smtClean="0"/>
          </a:p>
          <a:p>
            <a:r>
              <a:rPr lang="zh-CN" altLang="en-US" sz="3600" dirty="0" smtClean="0"/>
              <a:t>注意：</a:t>
            </a:r>
            <a:endParaRPr lang="en-US" altLang="zh-CN" sz="3600" dirty="0" smtClean="0"/>
          </a:p>
          <a:p>
            <a:r>
              <a:rPr lang="en-US" altLang="zh-CN" sz="3600" dirty="0" smtClean="0"/>
              <a:t>1</a:t>
            </a:r>
            <a:r>
              <a:rPr lang="zh-CN" altLang="en-US" sz="3600" dirty="0" smtClean="0"/>
              <a:t>、词数</a:t>
            </a:r>
            <a:r>
              <a:rPr lang="en-US" altLang="zh-CN" sz="3600" dirty="0" smtClean="0"/>
              <a:t>100</a:t>
            </a:r>
            <a:r>
              <a:rPr lang="zh-CN" altLang="en-US" sz="3600" dirty="0" smtClean="0"/>
              <a:t>左右</a:t>
            </a:r>
            <a:endParaRPr lang="en-US" altLang="zh-CN" sz="3600" dirty="0" smtClean="0"/>
          </a:p>
          <a:p>
            <a:r>
              <a:rPr lang="en-US" altLang="zh-CN" sz="3600" dirty="0" smtClean="0"/>
              <a:t>2</a:t>
            </a:r>
            <a:r>
              <a:rPr lang="zh-CN" altLang="en-US" sz="3600" dirty="0" smtClean="0"/>
              <a:t>、可适当增加细节，以使行文连贯</a:t>
            </a:r>
            <a:endParaRPr lang="en-US" altLang="zh-CN" sz="3600" dirty="0" smtClean="0"/>
          </a:p>
          <a:p>
            <a:r>
              <a:rPr lang="en-US" altLang="zh-CN" sz="3600" dirty="0" smtClean="0"/>
              <a:t>3</a:t>
            </a:r>
            <a:r>
              <a:rPr lang="zh-CN" altLang="en-US" sz="3600" dirty="0" smtClean="0"/>
              <a:t>、邮件的开头和结尾已为你写好。</a:t>
            </a:r>
            <a:endParaRPr lang="zh-CN" altLang="en-US" sz="3600" dirty="0"/>
          </a:p>
        </p:txBody>
      </p:sp>
    </p:spTree>
    <p:extLst>
      <p:ext uri="{BB962C8B-B14F-4D97-AF65-F5344CB8AC3E}">
        <p14:creationId xmlns:p14="http://schemas.microsoft.com/office/powerpoint/2010/main" val="3034060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519" y="0"/>
            <a:ext cx="2036617" cy="616527"/>
          </a:xfrm>
        </p:spPr>
        <p:txBody>
          <a:bodyPr>
            <a:normAutofit fontScale="90000"/>
          </a:bodyPr>
          <a:lstStyle/>
          <a:p>
            <a:r>
              <a:rPr lang="en-US" altLang="zh-CN" u="sng" dirty="0" smtClean="0">
                <a:solidFill>
                  <a:srgbClr val="FF0000"/>
                </a:solidFill>
              </a:rPr>
              <a:t>Sample 1 </a:t>
            </a:r>
            <a:endParaRPr lang="zh-CN" altLang="en-US" u="sng" dirty="0">
              <a:solidFill>
                <a:srgbClr val="FF0000"/>
              </a:solidFill>
            </a:endParaRPr>
          </a:p>
        </p:txBody>
      </p:sp>
      <p:sp>
        <p:nvSpPr>
          <p:cNvPr id="3" name="内容占位符 2"/>
          <p:cNvSpPr>
            <a:spLocks noGrp="1"/>
          </p:cNvSpPr>
          <p:nvPr>
            <p:ph idx="1"/>
          </p:nvPr>
        </p:nvSpPr>
        <p:spPr>
          <a:xfrm>
            <a:off x="0" y="1861513"/>
            <a:ext cx="11991109" cy="3649133"/>
          </a:xfrm>
        </p:spPr>
        <p:txBody>
          <a:bodyPr>
            <a:noAutofit/>
          </a:bodyPr>
          <a:lstStyle/>
          <a:p>
            <a:r>
              <a:rPr lang="en-US" altLang="zh-CN" sz="2800" dirty="0" smtClean="0"/>
              <a:t>Dear Mr. Hurst,</a:t>
            </a:r>
          </a:p>
          <a:p>
            <a:r>
              <a:rPr lang="en-US" altLang="zh-CN" sz="2800" dirty="0"/>
              <a:t> </a:t>
            </a:r>
            <a:r>
              <a:rPr lang="en-US" altLang="zh-CN" sz="2800" dirty="0" smtClean="0"/>
              <a:t>   I’m terribly sorry to spoil your pleasant vacation, but I am urgently writing this e-mail to ask for your honest advice on the improvement of our play.</a:t>
            </a:r>
          </a:p>
          <a:p>
            <a:r>
              <a:rPr lang="en-US" altLang="zh-CN" sz="2800" dirty="0"/>
              <a:t> </a:t>
            </a:r>
            <a:r>
              <a:rPr lang="en-US" altLang="zh-CN" sz="2800" dirty="0" smtClean="0"/>
              <a:t>   As scheduled, the English Cultural Festival of our school will take place next month. As you know, Hamlet, performed by our class, will get involved in the festival. However, having devoted ourselves to the practice,  we still remain unsatisfied with it. Consequently I have e-mailed you a video of our rehearsal, sincerely hoping you could offer us some guidance and instruction. Including clothing,  sound effects and so on. </a:t>
            </a:r>
          </a:p>
          <a:p>
            <a:r>
              <a:rPr lang="en-US" altLang="zh-CN" sz="2800" dirty="0"/>
              <a:t> </a:t>
            </a:r>
            <a:r>
              <a:rPr lang="en-US" altLang="zh-CN" sz="2800" dirty="0" smtClean="0"/>
              <a:t>   your suggestions will be highly appreciated to better our performance. We are expecting your prompt reply and wish you a fantastic vocation. </a:t>
            </a:r>
          </a:p>
          <a:p>
            <a:pPr algn="r"/>
            <a:r>
              <a:rPr lang="en-US" altLang="zh-CN" sz="2800" dirty="0" smtClean="0"/>
              <a:t>Yours</a:t>
            </a:r>
          </a:p>
          <a:p>
            <a:pPr algn="r"/>
            <a:r>
              <a:rPr lang="en-US" altLang="zh-CN" sz="2800" dirty="0" smtClean="0"/>
              <a:t>Li Hua</a:t>
            </a:r>
          </a:p>
        </p:txBody>
      </p:sp>
    </p:spTree>
    <p:extLst>
      <p:ext uri="{BB962C8B-B14F-4D97-AF65-F5344CB8AC3E}">
        <p14:creationId xmlns:p14="http://schemas.microsoft.com/office/powerpoint/2010/main" val="594681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2098964" cy="633845"/>
          </a:xfrm>
        </p:spPr>
        <p:txBody>
          <a:bodyPr>
            <a:normAutofit fontScale="90000"/>
          </a:bodyPr>
          <a:lstStyle/>
          <a:p>
            <a:r>
              <a:rPr lang="en-US" altLang="zh-CN" b="1" u="sng" dirty="0" smtClean="0">
                <a:solidFill>
                  <a:srgbClr val="FF0000"/>
                </a:solidFill>
              </a:rPr>
              <a:t>Sample 2</a:t>
            </a:r>
            <a:endParaRPr lang="zh-CN" altLang="en-US" b="1" u="sng" dirty="0">
              <a:solidFill>
                <a:srgbClr val="FF0000"/>
              </a:solidFill>
            </a:endParaRPr>
          </a:p>
        </p:txBody>
      </p:sp>
      <p:sp>
        <p:nvSpPr>
          <p:cNvPr id="3" name="内容占位符 2"/>
          <p:cNvSpPr>
            <a:spLocks noGrp="1"/>
          </p:cNvSpPr>
          <p:nvPr>
            <p:ph idx="1"/>
          </p:nvPr>
        </p:nvSpPr>
        <p:spPr>
          <a:xfrm>
            <a:off x="0" y="1934250"/>
            <a:ext cx="12084627" cy="3649133"/>
          </a:xfrm>
        </p:spPr>
        <p:txBody>
          <a:bodyPr>
            <a:noAutofit/>
          </a:bodyPr>
          <a:lstStyle/>
          <a:p>
            <a:r>
              <a:rPr lang="en-US" altLang="zh-CN" sz="2800" dirty="0" smtClean="0"/>
              <a:t>Dear Mr. Hurst,</a:t>
            </a:r>
          </a:p>
          <a:p>
            <a:r>
              <a:rPr lang="en-US" altLang="zh-CN" sz="2800" dirty="0" smtClean="0"/>
              <a:t>    I first apologize for disturbing you while you are enjoying your vacation. I am writing to ask for your help. </a:t>
            </a:r>
          </a:p>
          <a:p>
            <a:r>
              <a:rPr lang="en-US" altLang="zh-CN" sz="2800" dirty="0"/>
              <a:t> </a:t>
            </a:r>
            <a:r>
              <a:rPr lang="en-US" altLang="zh-CN" sz="2800" dirty="0" smtClean="0"/>
              <a:t>   next month, there will be the annual English Cultural Festival in our school and our class will participate in the Short Play Competition. We have prepared Hamlet, on which the production team have been working for over a month. We filmed our rehearsal and the video has been attached to this mail. We are sincerely expecting your guidance on our performances including the timing, positioning, acting skills, costumes etc. </a:t>
            </a:r>
          </a:p>
          <a:p>
            <a:r>
              <a:rPr lang="en-US" altLang="zh-CN" sz="2800" dirty="0"/>
              <a:t> </a:t>
            </a:r>
            <a:r>
              <a:rPr lang="en-US" altLang="zh-CN" sz="2800" dirty="0" smtClean="0"/>
              <a:t>   Any suggestions from you are highly appreciated and we will make corresponding adjustments accordingly. Wish you a pleasant vacation despite our disturbance. </a:t>
            </a:r>
          </a:p>
          <a:p>
            <a:pPr algn="r"/>
            <a:r>
              <a:rPr lang="en-US" altLang="zh-CN" sz="2800" dirty="0" smtClean="0"/>
              <a:t>Yours </a:t>
            </a:r>
          </a:p>
          <a:p>
            <a:pPr algn="r"/>
            <a:r>
              <a:rPr lang="en-US" altLang="zh-CN" sz="2800" dirty="0" smtClean="0"/>
              <a:t>Li Hua </a:t>
            </a:r>
            <a:endParaRPr lang="zh-CN" altLang="en-US" sz="2800" dirty="0"/>
          </a:p>
        </p:txBody>
      </p:sp>
    </p:spTree>
    <p:extLst>
      <p:ext uri="{BB962C8B-B14F-4D97-AF65-F5344CB8AC3E}">
        <p14:creationId xmlns:p14="http://schemas.microsoft.com/office/powerpoint/2010/main" val="7856489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TM03457452[[fn=天体]]</Template>
  <TotalTime>430</TotalTime>
  <Words>762</Words>
  <Application>Microsoft Office PowerPoint</Application>
  <PresentationFormat>宽屏</PresentationFormat>
  <Paragraphs>67</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宋体</vt:lpstr>
      <vt:lpstr>Arial</vt:lpstr>
      <vt:lpstr>Calibri</vt:lpstr>
      <vt:lpstr>Calibri Light</vt:lpstr>
      <vt:lpstr>天体</vt:lpstr>
      <vt:lpstr>PowerPoint 演示文稿</vt:lpstr>
      <vt:lpstr>PowerPoint 演示文稿</vt:lpstr>
      <vt:lpstr>PowerPoint 演示文稿</vt:lpstr>
      <vt:lpstr>Even when    &amp;   even if </vt:lpstr>
      <vt:lpstr>view</vt:lpstr>
      <vt:lpstr>PowerPoint 演示文稿</vt:lpstr>
      <vt:lpstr>深二模</vt:lpstr>
      <vt:lpstr>Sample 1 </vt:lpstr>
      <vt:lpstr>Sample 2</vt:lpstr>
      <vt:lpstr>Sample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14</cp:revision>
  <dcterms:created xsi:type="dcterms:W3CDTF">2017-04-27T13:42:12Z</dcterms:created>
  <dcterms:modified xsi:type="dcterms:W3CDTF">2017-04-28T07:52:00Z</dcterms:modified>
</cp:coreProperties>
</file>