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7"/>
  </p:notesMasterIdLst>
  <p:handoutMasterIdLst>
    <p:handoutMasterId r:id="rId28"/>
  </p:handoutMasterIdLst>
  <p:sldIdLst>
    <p:sldId id="931" r:id="rId2"/>
    <p:sldId id="987" r:id="rId3"/>
    <p:sldId id="988" r:id="rId4"/>
    <p:sldId id="836" r:id="rId5"/>
    <p:sldId id="956" r:id="rId6"/>
    <p:sldId id="957" r:id="rId7"/>
    <p:sldId id="958" r:id="rId8"/>
    <p:sldId id="959" r:id="rId9"/>
    <p:sldId id="841" r:id="rId10"/>
    <p:sldId id="973" r:id="rId11"/>
    <p:sldId id="858" r:id="rId12"/>
    <p:sldId id="974" r:id="rId13"/>
    <p:sldId id="976" r:id="rId14"/>
    <p:sldId id="978" r:id="rId15"/>
    <p:sldId id="979" r:id="rId16"/>
    <p:sldId id="980" r:id="rId17"/>
    <p:sldId id="984" r:id="rId18"/>
    <p:sldId id="989" r:id="rId19"/>
    <p:sldId id="990" r:id="rId20"/>
    <p:sldId id="510" r:id="rId21"/>
    <p:sldId id="690" r:id="rId22"/>
    <p:sldId id="827" r:id="rId23"/>
    <p:sldId id="968" r:id="rId24"/>
    <p:sldId id="969" r:id="rId25"/>
    <p:sldId id="930" r:id="rId26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68" d="100"/>
          <a:sy n="68" d="100"/>
        </p:scale>
        <p:origin x="78" y="85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package" Target="../embeddings/Microsoft_Word___1313.docx"/><Relationship Id="rId3" Type="http://schemas.openxmlformats.org/officeDocument/2006/relationships/package" Target="../embeddings/Microsoft_Word___99.docx"/><Relationship Id="rId7" Type="http://schemas.openxmlformats.org/officeDocument/2006/relationships/package" Target="../embeddings/Microsoft_Word___1111.docx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package" Target="../embeddings/Microsoft_Word___1212.docx"/><Relationship Id="rId5" Type="http://schemas.openxmlformats.org/officeDocument/2006/relationships/package" Target="../embeddings/Microsoft_Word___1010.docx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package" Target="../embeddings/Microsoft_Word___1414.docx"/><Relationship Id="rId7" Type="http://schemas.openxmlformats.org/officeDocument/2006/relationships/package" Target="../embeddings/Microsoft_Word___161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__1515.docx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__1717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package" Target="../embeddings/Microsoft_Word___1818.docx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package" Target="../embeddings/Microsoft_Word___1919.docx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__232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package" Target="../embeddings/Microsoft_Word___2623.docx"/><Relationship Id="rId3" Type="http://schemas.openxmlformats.org/officeDocument/2006/relationships/package" Target="../embeddings/Microsoft_Word___2421.docx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29.bin"/><Relationship Id="rId5" Type="http://schemas.openxmlformats.org/officeDocument/2006/relationships/package" Target="../embeddings/Microsoft_Word___2522.docx"/><Relationship Id="rId10" Type="http://schemas.openxmlformats.org/officeDocument/2006/relationships/image" Target="../media/image64.w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6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14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Microsoft_Word_97_-_2003___66.doc"/><Relationship Id="rId3" Type="http://schemas.openxmlformats.org/officeDocument/2006/relationships/oleObject" Target="../embeddings/Microsoft_Word_97_-_2003___11.doc"/><Relationship Id="rId7" Type="http://schemas.openxmlformats.org/officeDocument/2006/relationships/oleObject" Target="../embeddings/Microsoft_Word_97_-_2003___33.doc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Microsoft_Word_97_-_2003___55.doc"/><Relationship Id="rId5" Type="http://schemas.openxmlformats.org/officeDocument/2006/relationships/oleObject" Target="../embeddings/Microsoft_Word_97_-_2003___22.doc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Microsoft_Word_97_-_2003___44.doc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724.docx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23.xml"/><Relationship Id="rId11" Type="http://schemas.openxmlformats.org/officeDocument/2006/relationships/image" Target="../media/image71.wmf"/><Relationship Id="rId5" Type="http://schemas.openxmlformats.org/officeDocument/2006/relationships/slide" Target="slide22.xml"/><Relationship Id="rId10" Type="http://schemas.openxmlformats.org/officeDocument/2006/relationships/oleObject" Target="../embeddings/oleObject31.bin"/><Relationship Id="rId4" Type="http://schemas.openxmlformats.org/officeDocument/2006/relationships/slide" Target="slide21.xml"/><Relationship Id="rId9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825.docx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926.docx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Microsoft_Word_97_-_2003___1212.doc"/><Relationship Id="rId3" Type="http://schemas.openxmlformats.org/officeDocument/2006/relationships/oleObject" Target="../embeddings/Microsoft_Word_97_-_2003___77.doc"/><Relationship Id="rId7" Type="http://schemas.openxmlformats.org/officeDocument/2006/relationships/oleObject" Target="../embeddings/Microsoft_Word_97_-_2003___99.doc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Microsoft_Word_97_-_2003___1111.doc"/><Relationship Id="rId5" Type="http://schemas.openxmlformats.org/officeDocument/2006/relationships/oleObject" Target="../embeddings/Microsoft_Word_97_-_2003___88.doc"/><Relationship Id="rId15" Type="http://schemas.openxmlformats.org/officeDocument/2006/relationships/oleObject" Target="../embeddings/Microsoft_Word_97_-_2003___1313.doc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Microsoft_Word_97_-_2003___1010.doc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8.w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3.bin"/><Relationship Id="rId4" Type="http://schemas.openxmlformats.org/officeDocument/2006/relationships/package" Target="../embeddings/Microsoft_Word___11.docx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22.docx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0.emf"/><Relationship Id="rId3" Type="http://schemas.openxmlformats.org/officeDocument/2006/relationships/package" Target="../embeddings/Microsoft_Word___33.docx"/><Relationship Id="rId7" Type="http://schemas.openxmlformats.org/officeDocument/2006/relationships/package" Target="../embeddings/Microsoft_Word___55.docx"/><Relationship Id="rId12" Type="http://schemas.openxmlformats.org/officeDocument/2006/relationships/image" Target="../media/image27.emf"/><Relationship Id="rId17" Type="http://schemas.openxmlformats.org/officeDocument/2006/relationships/package" Target="../embeddings/Microsoft_Word___88.docx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9.e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package" Target="../embeddings/Microsoft_Word___66.docx"/><Relationship Id="rId5" Type="http://schemas.openxmlformats.org/officeDocument/2006/relationships/package" Target="../embeddings/Microsoft_Word___44.docx"/><Relationship Id="rId15" Type="http://schemas.openxmlformats.org/officeDocument/2006/relationships/package" Target="../embeddings/Microsoft_Word___77.docx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3024" y="2493690"/>
            <a:ext cx="659667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2.1.1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指数与指数幂</a:t>
            </a:r>
            <a:r>
              <a:rPr lang="zh-CN" altLang="en-US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的</a:t>
            </a:r>
            <a:endParaRPr lang="en-US" altLang="zh-CN" sz="5000" b="1" smtClean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  <a:p>
            <a:pPr lvl="0"/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r>
              <a:rPr lang="en-US" altLang="zh-CN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          </a:t>
            </a:r>
            <a:r>
              <a:rPr lang="zh-CN" altLang="en-US" sz="5000" b="1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运算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二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5" name="Picture 2" descr="C:\Users\Administrator\Desktop\数学用图\t01f2a27c5d2851453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" r="14566" b="6332"/>
          <a:stretch/>
        </p:blipFill>
        <p:spPr bwMode="auto">
          <a:xfrm>
            <a:off x="3892" y="2061978"/>
            <a:ext cx="3304800" cy="2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091" y="1597125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章　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§ 2.1  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指数函数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58025"/>
              </p:ext>
            </p:extLst>
          </p:nvPr>
        </p:nvGraphicFramePr>
        <p:xfrm>
          <a:off x="562247" y="117426"/>
          <a:ext cx="110775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文档" r:id="rId3" imgW="11079268" imgH="1573653" progId="Word.Document.12">
                  <p:embed/>
                </p:oleObj>
              </mc:Choice>
              <mc:Fallback>
                <p:oleObj name="文档" r:id="rId3" imgW="11079268" imgH="1573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247" y="117426"/>
                        <a:ext cx="11077575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46778"/>
              </p:ext>
            </p:extLst>
          </p:nvPr>
        </p:nvGraphicFramePr>
        <p:xfrm>
          <a:off x="550590" y="981522"/>
          <a:ext cx="110775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文档" r:id="rId5" imgW="11079268" imgH="1575455" progId="Word.Document.12">
                  <p:embed/>
                </p:oleObj>
              </mc:Choice>
              <mc:Fallback>
                <p:oleObj name="文档" r:id="rId5" imgW="11079268" imgH="1575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90" y="981522"/>
                        <a:ext cx="11077575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878330"/>
              </p:ext>
            </p:extLst>
          </p:nvPr>
        </p:nvGraphicFramePr>
        <p:xfrm>
          <a:off x="550590" y="2290217"/>
          <a:ext cx="110775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文档" r:id="rId7" imgW="11079268" imgH="1580142" progId="Word.Document.12">
                  <p:embed/>
                </p:oleObj>
              </mc:Choice>
              <mc:Fallback>
                <p:oleObj name="文档" r:id="rId7" imgW="11079268" imgH="1580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2290217"/>
                        <a:ext cx="11077575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27970"/>
              </p:ext>
            </p:extLst>
          </p:nvPr>
        </p:nvGraphicFramePr>
        <p:xfrm>
          <a:off x="5807174" y="2205658"/>
          <a:ext cx="4926465" cy="110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9" imgW="2120900" imgH="469900" progId="Equation.DSMT4">
                  <p:embed/>
                </p:oleObj>
              </mc:Choice>
              <mc:Fallback>
                <p:oleObj name="Equation" r:id="rId9" imgW="21209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174" y="2205658"/>
                        <a:ext cx="4926465" cy="1109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3145"/>
              </p:ext>
            </p:extLst>
          </p:nvPr>
        </p:nvGraphicFramePr>
        <p:xfrm>
          <a:off x="562247" y="3429794"/>
          <a:ext cx="110775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文档" r:id="rId11" imgW="11079268" imgH="1578700" progId="Word.Document.12">
                  <p:embed/>
                </p:oleObj>
              </mc:Choice>
              <mc:Fallback>
                <p:oleObj name="文档" r:id="rId11" imgW="11079268" imgH="157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247" y="3429794"/>
                        <a:ext cx="11077575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14116"/>
              </p:ext>
            </p:extLst>
          </p:nvPr>
        </p:nvGraphicFramePr>
        <p:xfrm>
          <a:off x="495300" y="4829175"/>
          <a:ext cx="110775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文档" r:id="rId13" imgW="11107604" imgH="1579831" progId="Word.Document.12">
                  <p:embed/>
                </p:oleObj>
              </mc:Choice>
              <mc:Fallback>
                <p:oleObj name="文档" r:id="rId13" imgW="11107604" imgH="1579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300" y="4829175"/>
                        <a:ext cx="11077575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191743"/>
              </p:ext>
            </p:extLst>
          </p:nvPr>
        </p:nvGraphicFramePr>
        <p:xfrm>
          <a:off x="838622" y="2108561"/>
          <a:ext cx="2448272" cy="13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Equation" r:id="rId15" imgW="1002960" imgH="533160" progId="Equation.DSMT4">
                  <p:embed/>
                </p:oleObj>
              </mc:Choice>
              <mc:Fallback>
                <p:oleObj name="Equation" r:id="rId15" imgW="1002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622" y="2108561"/>
                        <a:ext cx="2448272" cy="13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3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26144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把下列根式化成分数指数幂：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63731"/>
              </p:ext>
            </p:extLst>
          </p:nvPr>
        </p:nvGraphicFramePr>
        <p:xfrm>
          <a:off x="622598" y="1016174"/>
          <a:ext cx="11125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文档" r:id="rId3" imgW="11127126" imgH="1335352" progId="Word.Document.12">
                  <p:embed/>
                </p:oleObj>
              </mc:Choice>
              <mc:Fallback>
                <p:oleObj name="文档" r:id="rId3" imgW="11127126" imgH="1335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598" y="1016174"/>
                        <a:ext cx="111252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57588"/>
              </p:ext>
            </p:extLst>
          </p:nvPr>
        </p:nvGraphicFramePr>
        <p:xfrm>
          <a:off x="622598" y="2205658"/>
          <a:ext cx="111823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文档" r:id="rId5" imgW="11212583" imgH="1418470" progId="Word.Document.12">
                  <p:embed/>
                </p:oleObj>
              </mc:Choice>
              <mc:Fallback>
                <p:oleObj name="文档" r:id="rId5" imgW="11212583" imgH="1418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598" y="2205658"/>
                        <a:ext cx="11182350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05170"/>
              </p:ext>
            </p:extLst>
          </p:nvPr>
        </p:nvGraphicFramePr>
        <p:xfrm>
          <a:off x="565448" y="3640931"/>
          <a:ext cx="11182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文档" r:id="rId7" imgW="11212583" imgH="1633738" progId="Word.Document.12">
                  <p:embed/>
                </p:oleObj>
              </mc:Choice>
              <mc:Fallback>
                <p:oleObj name="文档" r:id="rId7" imgW="11212583" imgH="1633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448" y="3640931"/>
                        <a:ext cx="111823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6293" y="433239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用指数幂运算公式化简求值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827" y="1297335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计算下列各式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式中字母都是正数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51640"/>
              </p:ext>
            </p:extLst>
          </p:nvPr>
        </p:nvGraphicFramePr>
        <p:xfrm>
          <a:off x="478582" y="2480692"/>
          <a:ext cx="4158519" cy="88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2480692"/>
                        <a:ext cx="4158519" cy="883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439867" y="380205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　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10551"/>
              </p:ext>
            </p:extLst>
          </p:nvPr>
        </p:nvGraphicFramePr>
        <p:xfrm>
          <a:off x="1191742" y="3647314"/>
          <a:ext cx="3463304" cy="83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742" y="3647314"/>
                        <a:ext cx="3463304" cy="832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8763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450342"/>
              </p:ext>
            </p:extLst>
          </p:nvPr>
        </p:nvGraphicFramePr>
        <p:xfrm>
          <a:off x="478582" y="4621907"/>
          <a:ext cx="103251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文档" r:id="rId7" imgW="10327217" imgH="1402047" progId="Word.Document.12">
                  <p:embed/>
                </p:oleObj>
              </mc:Choice>
              <mc:Fallback>
                <p:oleObj name="文档" r:id="rId7" imgW="10327217" imgH="140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4621907"/>
                        <a:ext cx="1032510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09839"/>
              </p:ext>
            </p:extLst>
          </p:nvPr>
        </p:nvGraphicFramePr>
        <p:xfrm>
          <a:off x="669132" y="661633"/>
          <a:ext cx="5025487" cy="83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3" imgW="2108200" imgH="355600" progId="Equation.DSMT4">
                  <p:embed/>
                </p:oleObj>
              </mc:Choice>
              <mc:Fallback>
                <p:oleObj name="Equation" r:id="rId3" imgW="21082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2" y="661633"/>
                        <a:ext cx="5025487" cy="837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04980"/>
              </p:ext>
            </p:extLst>
          </p:nvPr>
        </p:nvGraphicFramePr>
        <p:xfrm>
          <a:off x="694606" y="2677857"/>
          <a:ext cx="2089304" cy="110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5" imgW="990170" imgH="520474" progId="Equation.DSMT4">
                  <p:embed/>
                </p:oleObj>
              </mc:Choice>
              <mc:Fallback>
                <p:oleObj name="Equation" r:id="rId5" imgW="990170" imgH="52047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2677857"/>
                        <a:ext cx="2089304" cy="1104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41140" y="1767353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解　</a:t>
            </a:r>
            <a:endParaRPr kumimoji="0" 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05705"/>
              </p:ext>
            </p:extLst>
          </p:nvPr>
        </p:nvGraphicFramePr>
        <p:xfrm>
          <a:off x="2420516" y="1564275"/>
          <a:ext cx="43227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7" imgW="1930320" imgH="330120" progId="Equation.DSMT4">
                  <p:embed/>
                </p:oleObj>
              </mc:Choice>
              <mc:Fallback>
                <p:oleObj name="Equation" r:id="rId7" imgW="1930320" imgH="330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516" y="1564275"/>
                        <a:ext cx="43227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959302" y="1603070"/>
            <a:ext cx="227979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081" y="435408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en-US" sz="28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49089"/>
              </p:ext>
            </p:extLst>
          </p:nvPr>
        </p:nvGraphicFramePr>
        <p:xfrm>
          <a:off x="1633553" y="3901993"/>
          <a:ext cx="3769263" cy="140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9" imgW="1663700" imgH="622300" progId="Equation.DSMT4">
                  <p:embed/>
                </p:oleObj>
              </mc:Choice>
              <mc:Fallback>
                <p:oleObj name="Equation" r:id="rId9" imgW="1663700" imgH="622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53" y="3901993"/>
                        <a:ext cx="3769263" cy="1400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25617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86290"/>
              </p:ext>
            </p:extLst>
          </p:nvPr>
        </p:nvGraphicFramePr>
        <p:xfrm>
          <a:off x="5606449" y="4088855"/>
          <a:ext cx="1847384" cy="76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name="Equation" r:id="rId11" imgW="761669" imgH="317362" progId="Equation.DSMT4">
                  <p:embed/>
                </p:oleObj>
              </mc:Choice>
              <mc:Fallback>
                <p:oleObj name="Equation" r:id="rId11" imgW="761669" imgH="31736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449" y="4088855"/>
                        <a:ext cx="1847384" cy="762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7752" y="178937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latin typeface="Times New Roman"/>
                <a:ea typeface="华文细黑"/>
                <a:cs typeface="Times New Roman"/>
              </a:rPr>
              <a:t>原式</a:t>
            </a:r>
          </a:p>
        </p:txBody>
      </p:sp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7" grpId="0"/>
      <p:bldP spid="17" grpId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052782"/>
              </p:ext>
            </p:extLst>
          </p:nvPr>
        </p:nvGraphicFramePr>
        <p:xfrm>
          <a:off x="529480" y="549474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文档" r:id="rId3" imgW="11183980" imgH="2286033" progId="Word.Document.12">
                  <p:embed/>
                </p:oleObj>
              </mc:Choice>
              <mc:Fallback>
                <p:oleObj name="文档" r:id="rId3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480" y="549474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773353"/>
              </p:ext>
            </p:extLst>
          </p:nvPr>
        </p:nvGraphicFramePr>
        <p:xfrm>
          <a:off x="3958155" y="736820"/>
          <a:ext cx="2881232" cy="89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5" imgW="1358640" imgH="419040" progId="Equation.DSMT4">
                  <p:embed/>
                </p:oleObj>
              </mc:Choice>
              <mc:Fallback>
                <p:oleObj name="Equation" r:id="rId5" imgW="135864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155" y="736820"/>
                        <a:ext cx="2881232" cy="892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91454" y="198963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原式＝</a:t>
            </a:r>
            <a:endParaRPr lang="zh-CN" altLang="en-US" sz="2800" dirty="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50820"/>
              </p:ext>
            </p:extLst>
          </p:nvPr>
        </p:nvGraphicFramePr>
        <p:xfrm>
          <a:off x="2350907" y="1841622"/>
          <a:ext cx="5112451" cy="8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7" imgW="2349500" imgH="368300" progId="Equation.DSMT4">
                  <p:embed/>
                </p:oleObj>
              </mc:Choice>
              <mc:Fallback>
                <p:oleObj name="Equation" r:id="rId7" imgW="2349500" imgH="368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907" y="1841622"/>
                        <a:ext cx="5112451" cy="807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072767"/>
              </p:ext>
            </p:extLst>
          </p:nvPr>
        </p:nvGraphicFramePr>
        <p:xfrm>
          <a:off x="601488" y="2924835"/>
          <a:ext cx="3868823" cy="79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9" imgW="1536033" imgH="317362" progId="Equation.DSMT4">
                  <p:embed/>
                </p:oleObj>
              </mc:Choice>
              <mc:Fallback>
                <p:oleObj name="Equation" r:id="rId9" imgW="1536033" imgH="31736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88" y="2924835"/>
                        <a:ext cx="3868823" cy="792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88605"/>
              </p:ext>
            </p:extLst>
          </p:nvPr>
        </p:nvGraphicFramePr>
        <p:xfrm>
          <a:off x="506291" y="182476"/>
          <a:ext cx="111823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文档" r:id="rId3" imgW="11183980" imgH="2289277" progId="Word.Document.12">
                  <p:embed/>
                </p:oleObj>
              </mc:Choice>
              <mc:Fallback>
                <p:oleObj name="文档" r:id="rId3" imgW="11183980" imgH="2289277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91" y="182476"/>
                        <a:ext cx="111823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78582" y="24675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en-US" sz="2800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123652"/>
              </p:ext>
            </p:extLst>
          </p:nvPr>
        </p:nvGraphicFramePr>
        <p:xfrm>
          <a:off x="1358951" y="2126692"/>
          <a:ext cx="3114870" cy="163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5" imgW="1422400" imgH="736600" progId="Equation.DSMT4">
                  <p:embed/>
                </p:oleObj>
              </mc:Choice>
              <mc:Fallback>
                <p:oleObj name="Equation" r:id="rId5" imgW="14224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51" y="2126692"/>
                        <a:ext cx="3114870" cy="16306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36720"/>
              </p:ext>
            </p:extLst>
          </p:nvPr>
        </p:nvGraphicFramePr>
        <p:xfrm>
          <a:off x="620130" y="3926892"/>
          <a:ext cx="5907124" cy="93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7" imgW="2641320" imgH="419040" progId="Equation.DSMT4">
                  <p:embed/>
                </p:oleObj>
              </mc:Choice>
              <mc:Fallback>
                <p:oleObj name="Equation" r:id="rId7" imgW="264132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30" y="3926892"/>
                        <a:ext cx="5907124" cy="938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45169"/>
              </p:ext>
            </p:extLst>
          </p:nvPr>
        </p:nvGraphicFramePr>
        <p:xfrm>
          <a:off x="622598" y="5124209"/>
          <a:ext cx="2390781" cy="75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9" imgW="1054100" imgH="330200" progId="Equation.DSMT4">
                  <p:embed/>
                </p:oleObj>
              </mc:Choice>
              <mc:Fallback>
                <p:oleObj name="Equation" r:id="rId9" imgW="10541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5124209"/>
                        <a:ext cx="2390781" cy="753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309" y="333450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运用指数幂运算公式解方程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056" y="101297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056" y="170160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82370"/>
              </p:ext>
            </p:extLst>
          </p:nvPr>
        </p:nvGraphicFramePr>
        <p:xfrm>
          <a:off x="609294" y="2462236"/>
          <a:ext cx="5341896" cy="82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3" imgW="2413000" imgH="368300" progId="Equation.DSMT4">
                  <p:embed/>
                </p:oleObj>
              </mc:Choice>
              <mc:Fallback>
                <p:oleObj name="Equation" r:id="rId3" imgW="2413000" imgH="36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4" y="2462236"/>
                        <a:ext cx="5341896" cy="823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0352"/>
              </p:ext>
            </p:extLst>
          </p:nvPr>
        </p:nvGraphicFramePr>
        <p:xfrm>
          <a:off x="634976" y="3349588"/>
          <a:ext cx="4236094" cy="73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5" imgW="1803240" imgH="317160" progId="Equation.DSMT4">
                  <p:embed/>
                </p:oleObj>
              </mc:Choice>
              <mc:Fallback>
                <p:oleObj name="Equation" r:id="rId5" imgW="1803240" imgH="3171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76" y="3349588"/>
                        <a:ext cx="4236094" cy="73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94056" y="418132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方法二　因为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</a:rPr>
              <a:t>b</a:t>
            </a:r>
            <a:r>
              <a:rPr lang="en-US" altLang="zh-CN" sz="2800" i="1" kern="100" baseline="30000" dirty="0" err="1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9</a:t>
            </a:r>
            <a:r>
              <a:rPr lang="en-US" altLang="zh-CN" sz="2800" i="1" kern="100" baseline="300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(9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en-US" altLang="zh-CN" sz="2800" i="1" kern="100" baseline="300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93914"/>
              </p:ext>
            </p:extLst>
          </p:nvPr>
        </p:nvGraphicFramePr>
        <p:xfrm>
          <a:off x="694606" y="5013970"/>
          <a:ext cx="8772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文档" r:id="rId7" imgW="8775615" imgH="1068209" progId="Word.Document.12">
                  <p:embed/>
                </p:oleObj>
              </mc:Choice>
              <mc:Fallback>
                <p:oleObj name="文档" r:id="rId7" imgW="8775615" imgH="1068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606" y="5013970"/>
                        <a:ext cx="87725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31650"/>
              </p:ext>
            </p:extLst>
          </p:nvPr>
        </p:nvGraphicFramePr>
        <p:xfrm>
          <a:off x="615205" y="549474"/>
          <a:ext cx="110966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文档" r:id="rId3" imgW="11126724" imgH="1313890" progId="Word.Document.12">
                  <p:embed/>
                </p:oleObj>
              </mc:Choice>
              <mc:Fallback>
                <p:oleObj name="文档" r:id="rId3" imgW="11126724" imgH="1313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205" y="549474"/>
                        <a:ext cx="1109662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10323"/>
              </p:ext>
            </p:extLst>
          </p:nvPr>
        </p:nvGraphicFramePr>
        <p:xfrm>
          <a:off x="550590" y="1625880"/>
          <a:ext cx="110966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文档" r:id="rId5" imgW="11098340" imgH="1319489" progId="Word.Document.12">
                  <p:embed/>
                </p:oleObj>
              </mc:Choice>
              <mc:Fallback>
                <p:oleObj name="文档" r:id="rId5" imgW="11098340" imgH="1319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90" y="1625880"/>
                        <a:ext cx="110966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21560"/>
              </p:ext>
            </p:extLst>
          </p:nvPr>
        </p:nvGraphicFramePr>
        <p:xfrm>
          <a:off x="3670920" y="1481864"/>
          <a:ext cx="1200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7" imgW="507780" imgH="317362" progId="Equation.DSMT4">
                  <p:embed/>
                </p:oleObj>
              </mc:Choice>
              <mc:Fallback>
                <p:oleObj name="Equation" r:id="rId7" imgW="507780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920" y="1481864"/>
                        <a:ext cx="12001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94409"/>
              </p:ext>
            </p:extLst>
          </p:nvPr>
        </p:nvGraphicFramePr>
        <p:xfrm>
          <a:off x="6978622" y="1431876"/>
          <a:ext cx="1275215" cy="75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Equation" r:id="rId9" imgW="583947" imgH="342751" progId="Equation.DSMT4">
                  <p:embed/>
                </p:oleObj>
              </mc:Choice>
              <mc:Fallback>
                <p:oleObj name="Equation" r:id="rId9" imgW="583947" imgH="34275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22" y="1431876"/>
                        <a:ext cx="1275215" cy="752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50833"/>
              </p:ext>
            </p:extLst>
          </p:nvPr>
        </p:nvGraphicFramePr>
        <p:xfrm>
          <a:off x="622598" y="2511996"/>
          <a:ext cx="2993873" cy="99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name="Equation" r:id="rId11" imgW="1320227" imgH="444307" progId="Equation.DSMT4">
                  <p:embed/>
                </p:oleObj>
              </mc:Choice>
              <mc:Fallback>
                <p:oleObj name="Equation" r:id="rId11" imgW="1320227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2511996"/>
                        <a:ext cx="2993873" cy="990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346372"/>
              </p:ext>
            </p:extLst>
          </p:nvPr>
        </p:nvGraphicFramePr>
        <p:xfrm>
          <a:off x="622598" y="3789834"/>
          <a:ext cx="110966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" name="文档" r:id="rId13" imgW="11098340" imgH="1320931" progId="Word.Document.12">
                  <p:embed/>
                </p:oleObj>
              </mc:Choice>
              <mc:Fallback>
                <p:oleObj name="文档" r:id="rId13" imgW="11098340" imgH="1320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598" y="3789834"/>
                        <a:ext cx="1109662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333450"/>
            <a:ext cx="998468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76578"/>
              </p:ext>
            </p:extLst>
          </p:nvPr>
        </p:nvGraphicFramePr>
        <p:xfrm>
          <a:off x="694606" y="261442"/>
          <a:ext cx="970756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Document" r:id="rId3" imgW="10253700" imgH="4906605" progId="Word.Document.8">
                  <p:embed/>
                </p:oleObj>
              </mc:Choice>
              <mc:Fallback>
                <p:oleObj name="Document" r:id="rId3" imgW="10253700" imgH="4906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261442"/>
                        <a:ext cx="9707562" cy="466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2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12038"/>
              </p:ext>
            </p:extLst>
          </p:nvPr>
        </p:nvGraphicFramePr>
        <p:xfrm>
          <a:off x="12998" y="0"/>
          <a:ext cx="10902950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Document" r:id="rId3" imgW="11214026" imgH="4934277" progId="Word.Document.8">
                  <p:embed/>
                </p:oleObj>
              </mc:Choice>
              <mc:Fallback>
                <p:oleObj name="Document" r:id="rId3" imgW="11214026" imgH="4934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8" y="0"/>
                        <a:ext cx="10902950" cy="480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92069"/>
              </p:ext>
            </p:extLst>
          </p:nvPr>
        </p:nvGraphicFramePr>
        <p:xfrm>
          <a:off x="5087094" y="1874786"/>
          <a:ext cx="1725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Document" r:id="rId5" imgW="1812417" imgH="593335" progId="Word.Document.8">
                  <p:embed/>
                </p:oleObj>
              </mc:Choice>
              <mc:Fallback>
                <p:oleObj name="Document" r:id="rId5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094" y="1874786"/>
                        <a:ext cx="1725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69840"/>
              </p:ext>
            </p:extLst>
          </p:nvPr>
        </p:nvGraphicFramePr>
        <p:xfrm>
          <a:off x="-115590" y="2637706"/>
          <a:ext cx="11160125" cy="665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Document" r:id="rId7" imgW="11336322" imgH="6750939" progId="Word.Document.8">
                  <p:embed/>
                </p:oleObj>
              </mc:Choice>
              <mc:Fallback>
                <p:oleObj name="Document" r:id="rId7" imgW="11336322" imgH="6750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5590" y="2637706"/>
                        <a:ext cx="11160125" cy="665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90261"/>
              </p:ext>
            </p:extLst>
          </p:nvPr>
        </p:nvGraphicFramePr>
        <p:xfrm>
          <a:off x="8111430" y="4534694"/>
          <a:ext cx="1725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Document" r:id="rId9" imgW="1812417" imgH="593335" progId="Word.Document.8">
                  <p:embed/>
                </p:oleObj>
              </mc:Choice>
              <mc:Fallback>
                <p:oleObj name="Document" r:id="rId9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430" y="4534694"/>
                        <a:ext cx="17256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500352"/>
              </p:ext>
            </p:extLst>
          </p:nvPr>
        </p:nvGraphicFramePr>
        <p:xfrm>
          <a:off x="5482152" y="6166098"/>
          <a:ext cx="17256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Document" r:id="rId11" imgW="1812417" imgH="593335" progId="Word.Document.8">
                  <p:embed/>
                </p:oleObj>
              </mc:Choice>
              <mc:Fallback>
                <p:oleObj name="Document" r:id="rId11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152" y="6166098"/>
                        <a:ext cx="17256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251874"/>
              </p:ext>
            </p:extLst>
          </p:nvPr>
        </p:nvGraphicFramePr>
        <p:xfrm>
          <a:off x="7967414" y="6182397"/>
          <a:ext cx="17256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Document" r:id="rId13" imgW="1812417" imgH="593335" progId="Word.Document.8">
                  <p:embed/>
                </p:oleObj>
              </mc:Choice>
              <mc:Fallback>
                <p:oleObj name="Document" r:id="rId13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414" y="6182397"/>
                        <a:ext cx="17256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0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4566" y="1221958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化简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2800" kern="100" smtClean="0">
                <a:latin typeface="Times New Roman"/>
                <a:ea typeface="华文细黑"/>
                <a:cs typeface="Courier New"/>
              </a:rPr>
              <a:t>　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值为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A.2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B.4  	C.6  	D.8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4150"/>
              </p:ext>
            </p:extLst>
          </p:nvPr>
        </p:nvGraphicFramePr>
        <p:xfrm>
          <a:off x="1443296" y="1187737"/>
          <a:ext cx="403438" cy="71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8" imgW="177569" imgH="304404" progId="Equation.DSMT4">
                  <p:embed/>
                </p:oleObj>
              </mc:Choice>
              <mc:Fallback>
                <p:oleObj name="Equation" r:id="rId8" imgW="177569" imgH="304404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296" y="1187737"/>
                        <a:ext cx="403438" cy="717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23420" y="1403761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36194"/>
              </p:ext>
            </p:extLst>
          </p:nvPr>
        </p:nvGraphicFramePr>
        <p:xfrm>
          <a:off x="514006" y="1009303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文档" r:id="rId8" imgW="11183980" imgH="2286033" progId="Word.Document.12">
                  <p:embed/>
                </p:oleObj>
              </mc:Choice>
              <mc:Fallback>
                <p:oleObj name="文档" r:id="rId8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006" y="1009303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75119"/>
              </p:ext>
            </p:extLst>
          </p:nvPr>
        </p:nvGraphicFramePr>
        <p:xfrm>
          <a:off x="921725" y="775455"/>
          <a:ext cx="732315" cy="71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10" imgW="317225" imgH="304536" progId="Equation.DSMT4">
                  <p:embed/>
                </p:oleObj>
              </mc:Choice>
              <mc:Fallback>
                <p:oleObj name="Equation" r:id="rId10" imgW="317225" imgH="304536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25" y="775455"/>
                        <a:ext cx="732315" cy="710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38822" y="909514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40095"/>
              </p:ext>
            </p:extLst>
          </p:nvPr>
        </p:nvGraphicFramePr>
        <p:xfrm>
          <a:off x="514350" y="1047962"/>
          <a:ext cx="111823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文档" r:id="rId8" imgW="11183980" imgH="2534068" progId="Word.Document.12">
                  <p:embed/>
                </p:oleObj>
              </mc:Choice>
              <mc:Fallback>
                <p:oleObj name="文档" r:id="rId8" imgW="11183980" imgH="25340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350" y="1047962"/>
                        <a:ext cx="1118235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383238" y="98152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77340"/>
              </p:ext>
            </p:extLst>
          </p:nvPr>
        </p:nvGraphicFramePr>
        <p:xfrm>
          <a:off x="529480" y="865287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文档" r:id="rId8" imgW="11183980" imgH="2282788" progId="Word.Document.12">
                  <p:embed/>
                </p:oleObj>
              </mc:Choice>
              <mc:Fallback>
                <p:oleObj name="文档" r:id="rId8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480" y="865287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46048" y="1292500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981522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en-US" sz="2800" kern="100" smtClean="0">
                <a:latin typeface="Times New Roman"/>
                <a:ea typeface="华文细黑"/>
                <a:cs typeface="Courier New"/>
              </a:rPr>
              <a:t>　　　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结果是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A.32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B.16  	C.64  	D.128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90147"/>
              </p:ext>
            </p:extLst>
          </p:nvPr>
        </p:nvGraphicFramePr>
        <p:xfrm>
          <a:off x="1592754" y="1068373"/>
          <a:ext cx="2075765" cy="53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8" imgW="850531" imgH="215806" progId="Equation.DSMT4">
                  <p:embed/>
                </p:oleObj>
              </mc:Choice>
              <mc:Fallback>
                <p:oleObj name="Equation" r:id="rId8" imgW="850531" imgH="215806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754" y="1068373"/>
                        <a:ext cx="2075765" cy="536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447134" y="112553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en-US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1168465"/>
            <a:ext cx="11161240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指数幂的一般运算步骤是：有括号先算括号里的；无括号先做指数运算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负指数幂化为正指数幂的倒数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底数是负数，先确定符号，底数是小数，先要化成分数，底数是带分数，先要化成假分数，然后要尽可能用幂的形式表示，便于用指数运算性质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根据一般先转化成分数指数幂，然后再利用有理数指数幂的运算性质进行运算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在将根式化为分数指数幂的过程中，一般采用由内到外逐层变换为指数的方法，然后运用运算性质准确求解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71339"/>
              </p:ext>
            </p:extLst>
          </p:nvPr>
        </p:nvGraphicFramePr>
        <p:xfrm>
          <a:off x="190550" y="477466"/>
          <a:ext cx="7916863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Document" r:id="rId3" imgW="8076191" imgH="5343969" progId="Word.Document.8">
                  <p:embed/>
                </p:oleObj>
              </mc:Choice>
              <mc:Fallback>
                <p:oleObj name="Document" r:id="rId3" imgW="8076191" imgH="53439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0" y="477466"/>
                        <a:ext cx="7916863" cy="50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466341"/>
              </p:ext>
            </p:extLst>
          </p:nvPr>
        </p:nvGraphicFramePr>
        <p:xfrm>
          <a:off x="2206774" y="1413570"/>
          <a:ext cx="17256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Document" r:id="rId5" imgW="1812417" imgH="593335" progId="Word.Document.8">
                  <p:embed/>
                </p:oleObj>
              </mc:Choice>
              <mc:Fallback>
                <p:oleObj name="Document" r:id="rId5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774" y="1413570"/>
                        <a:ext cx="17256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72960"/>
              </p:ext>
            </p:extLst>
          </p:nvPr>
        </p:nvGraphicFramePr>
        <p:xfrm>
          <a:off x="2622250" y="2276386"/>
          <a:ext cx="1725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Document" r:id="rId7" imgW="1812417" imgH="593335" progId="Word.Document.8">
                  <p:embed/>
                </p:oleObj>
              </mc:Choice>
              <mc:Fallback>
                <p:oleObj name="Document" r:id="rId7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250" y="2276386"/>
                        <a:ext cx="1725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602907"/>
              </p:ext>
            </p:extLst>
          </p:nvPr>
        </p:nvGraphicFramePr>
        <p:xfrm>
          <a:off x="2396043" y="3285777"/>
          <a:ext cx="1725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Document" r:id="rId9" imgW="1812417" imgH="593335" progId="Word.Document.8">
                  <p:embed/>
                </p:oleObj>
              </mc:Choice>
              <mc:Fallback>
                <p:oleObj name="Document" r:id="rId9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043" y="3285777"/>
                        <a:ext cx="1725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88967"/>
              </p:ext>
            </p:extLst>
          </p:nvPr>
        </p:nvGraphicFramePr>
        <p:xfrm>
          <a:off x="2396043" y="4163653"/>
          <a:ext cx="17256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Document" r:id="rId11" imgW="1812417" imgH="593335" progId="Word.Document.8">
                  <p:embed/>
                </p:oleObj>
              </mc:Choice>
              <mc:Fallback>
                <p:oleObj name="Document" r:id="rId11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043" y="4163653"/>
                        <a:ext cx="17256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14463"/>
              </p:ext>
            </p:extLst>
          </p:nvPr>
        </p:nvGraphicFramePr>
        <p:xfrm>
          <a:off x="3526114" y="3911647"/>
          <a:ext cx="1725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Document" r:id="rId13" imgW="1812417" imgH="593335" progId="Word.Document.8">
                  <p:embed/>
                </p:oleObj>
              </mc:Choice>
              <mc:Fallback>
                <p:oleObj name="Document" r:id="rId13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114" y="3911647"/>
                        <a:ext cx="1725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584812"/>
              </p:ext>
            </p:extLst>
          </p:nvPr>
        </p:nvGraphicFramePr>
        <p:xfrm>
          <a:off x="3490961" y="4452985"/>
          <a:ext cx="1725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Document" r:id="rId15" imgW="1812417" imgH="593335" progId="Word.Document.8">
                  <p:embed/>
                </p:oleObj>
              </mc:Choice>
              <mc:Fallback>
                <p:oleObj name="Document" r:id="rId15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61" y="4452985"/>
                        <a:ext cx="17256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9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新知探究  点点落实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621482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分数指数幂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574" y="1244774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次方根的定义和数的运算，得出以下式子，你能从中总结出怎样的规律？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03495"/>
              </p:ext>
            </p:extLst>
          </p:nvPr>
        </p:nvGraphicFramePr>
        <p:xfrm>
          <a:off x="478582" y="2468910"/>
          <a:ext cx="1118235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文档" r:id="rId4" imgW="11183980" imgH="3325761" progId="Word.Document.12">
                  <p:embed/>
                </p:oleObj>
              </mc:Choice>
              <mc:Fallback>
                <p:oleObj name="文档" r:id="rId4" imgW="11183980" imgH="3325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2468910"/>
                        <a:ext cx="11182350" cy="330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07486"/>
              </p:ext>
            </p:extLst>
          </p:nvPr>
        </p:nvGraphicFramePr>
        <p:xfrm>
          <a:off x="4013254" y="2634420"/>
          <a:ext cx="500253" cy="66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6" imgW="228501" imgH="304668" progId="Equation.DSMT4">
                  <p:embed/>
                </p:oleObj>
              </mc:Choice>
              <mc:Fallback>
                <p:oleObj name="Equation" r:id="rId6" imgW="228501" imgH="30466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54" y="2634420"/>
                        <a:ext cx="500253" cy="663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2098"/>
              </p:ext>
            </p:extLst>
          </p:nvPr>
        </p:nvGraphicFramePr>
        <p:xfrm>
          <a:off x="3708981" y="3501802"/>
          <a:ext cx="410446" cy="66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8" imgW="190417" imgH="304668" progId="Equation.DSMT4">
                  <p:embed/>
                </p:oleObj>
              </mc:Choice>
              <mc:Fallback>
                <p:oleObj name="Equation" r:id="rId8" imgW="190417" imgH="30466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981" y="3501802"/>
                        <a:ext cx="410446" cy="660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504308"/>
              </p:ext>
            </p:extLst>
          </p:nvPr>
        </p:nvGraphicFramePr>
        <p:xfrm>
          <a:off x="3868306" y="4437906"/>
          <a:ext cx="532228" cy="7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10" imgW="228501" imgH="304668" progId="Equation.DSMT4">
                  <p:embed/>
                </p:oleObj>
              </mc:Choice>
              <mc:Fallback>
                <p:oleObj name="Equation" r:id="rId10" imgW="228501" imgH="304668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306" y="4437906"/>
                        <a:ext cx="532228" cy="7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06574" y="5120969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当根式的被开方数的指数能被根指数整除时，根式可以表示为分数指数幂的形式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646262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一般地，分数指数幂定义：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规定正数的正分数指数幂的意义是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规定正数的负分数指数幂的意义是：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*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的正分数指数幂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u="sng" kern="10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,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的负分数指数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幂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            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50375"/>
              </p:ext>
            </p:extLst>
          </p:nvPr>
        </p:nvGraphicFramePr>
        <p:xfrm>
          <a:off x="6592483" y="1265238"/>
          <a:ext cx="520664" cy="72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3" imgW="215713" imgH="304536" progId="Equation.DSMT4">
                  <p:embed/>
                </p:oleObj>
              </mc:Choice>
              <mc:Fallback>
                <p:oleObj name="Equation" r:id="rId3" imgW="215713" imgH="30453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483" y="1265238"/>
                        <a:ext cx="520664" cy="724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25019"/>
              </p:ext>
            </p:extLst>
          </p:nvPr>
        </p:nvGraphicFramePr>
        <p:xfrm>
          <a:off x="7565578" y="1053530"/>
          <a:ext cx="9779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文档" r:id="rId5" imgW="978027" imgH="791470" progId="Word.Document.12">
                  <p:embed/>
                </p:oleObj>
              </mc:Choice>
              <mc:Fallback>
                <p:oleObj name="文档" r:id="rId5" imgW="978027" imgH="791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5578" y="1053530"/>
                        <a:ext cx="9779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835702"/>
              </p:ext>
            </p:extLst>
          </p:nvPr>
        </p:nvGraphicFramePr>
        <p:xfrm>
          <a:off x="6671270" y="2649278"/>
          <a:ext cx="556937" cy="63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7" imgW="266469" imgH="304536" progId="Equation.DSMT4">
                  <p:embed/>
                </p:oleObj>
              </mc:Choice>
              <mc:Fallback>
                <p:oleObj name="Equation" r:id="rId7" imgW="266469" imgH="304536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270" y="2649278"/>
                        <a:ext cx="556937" cy="63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98945"/>
              </p:ext>
            </p:extLst>
          </p:nvPr>
        </p:nvGraphicFramePr>
        <p:xfrm>
          <a:off x="7725436" y="2129284"/>
          <a:ext cx="458002" cy="88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9" imgW="253800" imgH="495000" progId="Equation.DSMT4">
                  <p:embed/>
                </p:oleObj>
              </mc:Choice>
              <mc:Fallback>
                <p:oleObj name="Equation" r:id="rId9" imgW="253800" imgH="495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436" y="2129284"/>
                        <a:ext cx="458002" cy="882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583038" y="398669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95406" y="393385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没有意义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43023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有理数指数幂的运算性质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294334"/>
            <a:ext cx="1116124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规定了分数指数幂的意义后，指数的概念就从整数指数推广到了有理数指数，那么整数指数幂的运算性质对于有理数指数幂是否还适用？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582" y="3319999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由于整数指数幂，分数指数幂都有意义，因此，有理数指数幂是有意义的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549474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整数指数幂的运算性质，可以推广到有理数指数幂，即：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rs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Q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78582" y="621482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知识点三　无理数指数幂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582" y="1557586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一般地，无理数指数幂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是无理数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是一个确定</a:t>
            </a: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smtClean="0">
                <a:latin typeface="Times New Roman"/>
                <a:ea typeface="华文细黑"/>
                <a:cs typeface="Times New Roman"/>
              </a:rPr>
              <a:t>	   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有理数指数幂的运算性质同样适用于无理数指数幂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68859" y="162959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实数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1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  个个击破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566" y="93654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根式与分数指数幂之间的相互转化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301" y="172638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用分数指数幂形式表示下列各式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式中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23299"/>
              </p:ext>
            </p:extLst>
          </p:nvPr>
        </p:nvGraphicFramePr>
        <p:xfrm>
          <a:off x="506606" y="2529737"/>
          <a:ext cx="111537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文档" r:id="rId3" imgW="11155553" imgH="810440" progId="Word.Document.12">
                  <p:embed/>
                </p:oleObj>
              </mc:Choice>
              <mc:Fallback>
                <p:oleObj name="文档" r:id="rId3" imgW="11155553" imgH="810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606" y="2529737"/>
                        <a:ext cx="111537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62435"/>
              </p:ext>
            </p:extLst>
          </p:nvPr>
        </p:nvGraphicFramePr>
        <p:xfrm>
          <a:off x="473000" y="3435150"/>
          <a:ext cx="11153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文档" r:id="rId5" imgW="11155553" imgH="992140" progId="Word.Document.12">
                  <p:embed/>
                </p:oleObj>
              </mc:Choice>
              <mc:Fallback>
                <p:oleObj name="文档" r:id="rId5" imgW="11155553" imgH="992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00" y="3435150"/>
                        <a:ext cx="111537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580018"/>
              </p:ext>
            </p:extLst>
          </p:nvPr>
        </p:nvGraphicFramePr>
        <p:xfrm>
          <a:off x="3070870" y="2523751"/>
          <a:ext cx="80200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文档" r:id="rId7" imgW="8043724" imgH="1271124" progId="Word.Document.12">
                  <p:embed/>
                </p:oleObj>
              </mc:Choice>
              <mc:Fallback>
                <p:oleObj name="文档" r:id="rId7" imgW="8043724" imgH="12711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0870" y="2523751"/>
                        <a:ext cx="8020050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10830"/>
              </p:ext>
            </p:extLst>
          </p:nvPr>
        </p:nvGraphicFramePr>
        <p:xfrm>
          <a:off x="5235771" y="2410750"/>
          <a:ext cx="2006899" cy="66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9" imgW="914400" imgH="304560" progId="Equation.DSMT4">
                  <p:embed/>
                </p:oleObj>
              </mc:Choice>
              <mc:Fallback>
                <p:oleObj name="Equation" r:id="rId9" imgW="914400" imgH="30456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771" y="2410750"/>
                        <a:ext cx="2006899" cy="66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728973"/>
              </p:ext>
            </p:extLst>
          </p:nvPr>
        </p:nvGraphicFramePr>
        <p:xfrm>
          <a:off x="3063652" y="3465787"/>
          <a:ext cx="80200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文档" r:id="rId11" imgW="8043724" imgH="1272562" progId="Word.Document.12">
                  <p:embed/>
                </p:oleObj>
              </mc:Choice>
              <mc:Fallback>
                <p:oleObj name="文档" r:id="rId11" imgW="8043724" imgH="1272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3652" y="3465787"/>
                        <a:ext cx="8020050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45666"/>
              </p:ext>
            </p:extLst>
          </p:nvPr>
        </p:nvGraphicFramePr>
        <p:xfrm>
          <a:off x="5447134" y="3498353"/>
          <a:ext cx="2218900" cy="71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13" imgW="939392" imgH="304668" progId="Equation.DSMT4">
                  <p:embed/>
                </p:oleObj>
              </mc:Choice>
              <mc:Fallback>
                <p:oleObj name="Equation" r:id="rId13" imgW="939392" imgH="304668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134" y="3498353"/>
                        <a:ext cx="2218900" cy="717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41209"/>
              </p:ext>
            </p:extLst>
          </p:nvPr>
        </p:nvGraphicFramePr>
        <p:xfrm>
          <a:off x="506606" y="5180723"/>
          <a:ext cx="11087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文档" r:id="rId15" imgW="11088984" imgH="905977" progId="Word.Document.12">
                  <p:embed/>
                </p:oleObj>
              </mc:Choice>
              <mc:Fallback>
                <p:oleObj name="文档" r:id="rId15" imgW="11088984" imgH="905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6606" y="5180723"/>
                        <a:ext cx="1108710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05108"/>
              </p:ext>
            </p:extLst>
          </p:nvPr>
        </p:nvGraphicFramePr>
        <p:xfrm>
          <a:off x="3063652" y="4915911"/>
          <a:ext cx="79819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文档" r:id="rId17" imgW="8005484" imgH="1209311" progId="Word.Document.12">
                  <p:embed/>
                </p:oleObj>
              </mc:Choice>
              <mc:Fallback>
                <p:oleObj name="文档" r:id="rId17" imgW="8005484" imgH="1209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63652" y="4915911"/>
                        <a:ext cx="79819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370679"/>
              </p:ext>
            </p:extLst>
          </p:nvPr>
        </p:nvGraphicFramePr>
        <p:xfrm>
          <a:off x="4801257" y="4866731"/>
          <a:ext cx="2897737" cy="72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19" imgW="1333500" imgH="330200" progId="Equation.DSMT4">
                  <p:embed/>
                </p:oleObj>
              </mc:Choice>
              <mc:Fallback>
                <p:oleObj name="Equation" r:id="rId19" imgW="1333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257" y="4866731"/>
                        <a:ext cx="2897737" cy="724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378</Words>
  <Application>Microsoft Office PowerPoint</Application>
  <PresentationFormat>自定义</PresentationFormat>
  <Paragraphs>79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Document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975</cp:revision>
  <dcterms:created xsi:type="dcterms:W3CDTF">2014-11-27T01:03:08Z</dcterms:created>
  <dcterms:modified xsi:type="dcterms:W3CDTF">2016-09-27T12:31:39Z</dcterms:modified>
</cp:coreProperties>
</file>